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1"/>
  </p:notesMasterIdLst>
  <p:sldIdLst>
    <p:sldId id="313" r:id="rId2"/>
    <p:sldId id="314" r:id="rId3"/>
    <p:sldId id="343" r:id="rId4"/>
    <p:sldId id="315" r:id="rId5"/>
    <p:sldId id="316" r:id="rId6"/>
    <p:sldId id="317" r:id="rId7"/>
    <p:sldId id="318" r:id="rId8"/>
    <p:sldId id="319" r:id="rId9"/>
    <p:sldId id="320" r:id="rId10"/>
    <p:sldId id="322" r:id="rId11"/>
    <p:sldId id="345" r:id="rId12"/>
    <p:sldId id="323" r:id="rId13"/>
    <p:sldId id="324" r:id="rId14"/>
    <p:sldId id="325" r:id="rId15"/>
    <p:sldId id="346" r:id="rId16"/>
    <p:sldId id="327" r:id="rId17"/>
    <p:sldId id="328" r:id="rId18"/>
    <p:sldId id="329" r:id="rId19"/>
    <p:sldId id="330" r:id="rId20"/>
    <p:sldId id="344" r:id="rId21"/>
    <p:sldId id="335" r:id="rId22"/>
    <p:sldId id="334" r:id="rId23"/>
    <p:sldId id="336" r:id="rId24"/>
    <p:sldId id="337" r:id="rId25"/>
    <p:sldId id="338" r:id="rId26"/>
    <p:sldId id="339" r:id="rId27"/>
    <p:sldId id="340" r:id="rId28"/>
    <p:sldId id="341" r:id="rId29"/>
    <p:sldId id="342" r:id="rId3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8308C-56E2-4AB0-85BF-3A9721C8722A}" type="doc">
      <dgm:prSet loTypeId="urn:microsoft.com/office/officeart/2005/8/layout/cycle7" loCatId="cycle" qsTypeId="urn:microsoft.com/office/officeart/2005/8/quickstyle/3d2" qsCatId="3D" csTypeId="urn:microsoft.com/office/officeart/2005/8/colors/accent0_3" csCatId="mainScheme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14CA6336-29B2-4297-AB8B-7EC358AC94B1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Fetus</a:t>
          </a:r>
          <a:endParaRPr lang="en-US" dirty="0"/>
        </a:p>
      </dgm:t>
    </dgm:pt>
    <dgm:pt modelId="{7F7E2444-F0D5-4D87-B8E4-6A30EDF597BB}" type="parTrans" cxnId="{71D345CC-12BF-40AF-83F9-F550AB6C97D9}">
      <dgm:prSet/>
      <dgm:spPr/>
      <dgm:t>
        <a:bodyPr/>
        <a:lstStyle/>
        <a:p>
          <a:endParaRPr lang="en-US"/>
        </a:p>
      </dgm:t>
    </dgm:pt>
    <dgm:pt modelId="{A3BE1243-58B6-4AF8-8EFB-87E0A2B52CD6}" type="sibTrans" cxnId="{71D345CC-12BF-40AF-83F9-F550AB6C97D9}">
      <dgm:prSet/>
      <dgm:spPr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2682321-6AA6-403D-84FA-08884E7E25EA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Mother</a:t>
          </a:r>
          <a:endParaRPr lang="en-US" dirty="0"/>
        </a:p>
      </dgm:t>
    </dgm:pt>
    <dgm:pt modelId="{BF975909-68F0-4F96-A0C4-DC6AC160D4B9}" type="parTrans" cxnId="{9718A791-1805-4AF9-8DED-386A27E6BDFB}">
      <dgm:prSet/>
      <dgm:spPr/>
      <dgm:t>
        <a:bodyPr/>
        <a:lstStyle/>
        <a:p>
          <a:endParaRPr lang="en-US"/>
        </a:p>
      </dgm:t>
    </dgm:pt>
    <dgm:pt modelId="{FC031FBB-A8F7-43BA-91D5-D80881411447}" type="sibTrans" cxnId="{9718A791-1805-4AF9-8DED-386A27E6BDFB}">
      <dgm:prSet/>
      <dgm:spPr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11B4325-5CE9-4A63-972E-0D267A8014F5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Placenta</a:t>
          </a:r>
        </a:p>
        <a:p>
          <a:r>
            <a:rPr lang="en-US" dirty="0" smtClean="0"/>
            <a:t>Membranes</a:t>
          </a:r>
          <a:endParaRPr lang="en-US" dirty="0"/>
        </a:p>
      </dgm:t>
    </dgm:pt>
    <dgm:pt modelId="{E21C6351-17FB-41AA-9D5B-46385F69CC3C}" type="parTrans" cxnId="{346C8E6F-9CA6-4BBC-8292-27E13A7633BE}">
      <dgm:prSet/>
      <dgm:spPr/>
      <dgm:t>
        <a:bodyPr/>
        <a:lstStyle/>
        <a:p>
          <a:endParaRPr lang="en-US"/>
        </a:p>
      </dgm:t>
    </dgm:pt>
    <dgm:pt modelId="{B1657D61-C762-48C7-918D-B6C62F596415}" type="sibTrans" cxnId="{346C8E6F-9CA6-4BBC-8292-27E13A7633BE}">
      <dgm:prSet/>
      <dgm:spPr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8D810D0-50C3-4F95-8612-0E0D21006ECC}" type="pres">
      <dgm:prSet presAssocID="{E338308C-56E2-4AB0-85BF-3A9721C872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2F9976-DCAD-43B1-B396-54CDBAF72A6C}" type="pres">
      <dgm:prSet presAssocID="{14CA6336-29B2-4297-AB8B-7EC358AC94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B6E35-1899-4217-8E50-8955738401AA}" type="pres">
      <dgm:prSet presAssocID="{A3BE1243-58B6-4AF8-8EFB-87E0A2B52CD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1B5164F-E745-4247-91A7-F7047C49DC62}" type="pres">
      <dgm:prSet presAssocID="{A3BE1243-58B6-4AF8-8EFB-87E0A2B52CD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0A86FA-624A-4248-A5CB-A40C160FD594}" type="pres">
      <dgm:prSet presAssocID="{B2682321-6AA6-403D-84FA-08884E7E25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1E654-2D6D-4375-BFC1-90C88BBD3932}" type="pres">
      <dgm:prSet presAssocID="{FC031FBB-A8F7-43BA-91D5-D8088141144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E382BF7-E26D-4592-BA75-509A13F5574B}" type="pres">
      <dgm:prSet presAssocID="{FC031FBB-A8F7-43BA-91D5-D8088141144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71B77E9-9D38-4B76-A8CF-7B3D051C4854}" type="pres">
      <dgm:prSet presAssocID="{811B4325-5CE9-4A63-972E-0D267A8014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830AE-3ECA-466E-911B-322D523EF71E}" type="pres">
      <dgm:prSet presAssocID="{B1657D61-C762-48C7-918D-B6C62F59641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108BAC1-23DE-4B5F-A020-A0F02E10D829}" type="pres">
      <dgm:prSet presAssocID="{B1657D61-C762-48C7-918D-B6C62F59641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1D345CC-12BF-40AF-83F9-F550AB6C97D9}" srcId="{E338308C-56E2-4AB0-85BF-3A9721C8722A}" destId="{14CA6336-29B2-4297-AB8B-7EC358AC94B1}" srcOrd="0" destOrd="0" parTransId="{7F7E2444-F0D5-4D87-B8E4-6A30EDF597BB}" sibTransId="{A3BE1243-58B6-4AF8-8EFB-87E0A2B52CD6}"/>
    <dgm:cxn modelId="{592F23D6-641E-4409-B213-42E84DD9D565}" type="presOf" srcId="{FC031FBB-A8F7-43BA-91D5-D80881411447}" destId="{CA61E654-2D6D-4375-BFC1-90C88BBD3932}" srcOrd="0" destOrd="0" presId="urn:microsoft.com/office/officeart/2005/8/layout/cycle7"/>
    <dgm:cxn modelId="{346C8E6F-9CA6-4BBC-8292-27E13A7633BE}" srcId="{E338308C-56E2-4AB0-85BF-3A9721C8722A}" destId="{811B4325-5CE9-4A63-972E-0D267A8014F5}" srcOrd="2" destOrd="0" parTransId="{E21C6351-17FB-41AA-9D5B-46385F69CC3C}" sibTransId="{B1657D61-C762-48C7-918D-B6C62F596415}"/>
    <dgm:cxn modelId="{87798A1B-FA4A-461D-BA4E-B56636C31751}" type="presOf" srcId="{A3BE1243-58B6-4AF8-8EFB-87E0A2B52CD6}" destId="{5DEB6E35-1899-4217-8E50-8955738401AA}" srcOrd="0" destOrd="0" presId="urn:microsoft.com/office/officeart/2005/8/layout/cycle7"/>
    <dgm:cxn modelId="{D22F96DB-AF35-48A1-A044-FC93FCA14FCC}" type="presOf" srcId="{E338308C-56E2-4AB0-85BF-3A9721C8722A}" destId="{C8D810D0-50C3-4F95-8612-0E0D21006ECC}" srcOrd="0" destOrd="0" presId="urn:microsoft.com/office/officeart/2005/8/layout/cycle7"/>
    <dgm:cxn modelId="{444E088B-452F-4375-A466-466639B176E1}" type="presOf" srcId="{B2682321-6AA6-403D-84FA-08884E7E25EA}" destId="{380A86FA-624A-4248-A5CB-A40C160FD594}" srcOrd="0" destOrd="0" presId="urn:microsoft.com/office/officeart/2005/8/layout/cycle7"/>
    <dgm:cxn modelId="{413010D5-F3B2-49F5-AEE9-1E16C5CCDCC2}" type="presOf" srcId="{811B4325-5CE9-4A63-972E-0D267A8014F5}" destId="{B71B77E9-9D38-4B76-A8CF-7B3D051C4854}" srcOrd="0" destOrd="0" presId="urn:microsoft.com/office/officeart/2005/8/layout/cycle7"/>
    <dgm:cxn modelId="{A6385B6C-8D2F-49A6-A32C-84D649EEFB7A}" type="presOf" srcId="{B1657D61-C762-48C7-918D-B6C62F596415}" destId="{9108BAC1-23DE-4B5F-A020-A0F02E10D829}" srcOrd="1" destOrd="0" presId="urn:microsoft.com/office/officeart/2005/8/layout/cycle7"/>
    <dgm:cxn modelId="{0CBD73A1-B517-4CAB-A142-04642B2B47D4}" type="presOf" srcId="{14CA6336-29B2-4297-AB8B-7EC358AC94B1}" destId="{082F9976-DCAD-43B1-B396-54CDBAF72A6C}" srcOrd="0" destOrd="0" presId="urn:microsoft.com/office/officeart/2005/8/layout/cycle7"/>
    <dgm:cxn modelId="{9718A791-1805-4AF9-8DED-386A27E6BDFB}" srcId="{E338308C-56E2-4AB0-85BF-3A9721C8722A}" destId="{B2682321-6AA6-403D-84FA-08884E7E25EA}" srcOrd="1" destOrd="0" parTransId="{BF975909-68F0-4F96-A0C4-DC6AC160D4B9}" sibTransId="{FC031FBB-A8F7-43BA-91D5-D80881411447}"/>
    <dgm:cxn modelId="{9D913C0E-1B58-4B4A-93C3-A3C2ADF06192}" type="presOf" srcId="{A3BE1243-58B6-4AF8-8EFB-87E0A2B52CD6}" destId="{31B5164F-E745-4247-91A7-F7047C49DC62}" srcOrd="1" destOrd="0" presId="urn:microsoft.com/office/officeart/2005/8/layout/cycle7"/>
    <dgm:cxn modelId="{A9E80D3A-32B1-46C8-A83D-3975419695B9}" type="presOf" srcId="{B1657D61-C762-48C7-918D-B6C62F596415}" destId="{660830AE-3ECA-466E-911B-322D523EF71E}" srcOrd="0" destOrd="0" presId="urn:microsoft.com/office/officeart/2005/8/layout/cycle7"/>
    <dgm:cxn modelId="{5EFBC9C0-6C68-4D74-A110-16B579C3E286}" type="presOf" srcId="{FC031FBB-A8F7-43BA-91D5-D80881411447}" destId="{BE382BF7-E26D-4592-BA75-509A13F5574B}" srcOrd="1" destOrd="0" presId="urn:microsoft.com/office/officeart/2005/8/layout/cycle7"/>
    <dgm:cxn modelId="{9A36212F-87F1-4939-9EF6-FF7C7DCB2E74}" type="presParOf" srcId="{C8D810D0-50C3-4F95-8612-0E0D21006ECC}" destId="{082F9976-DCAD-43B1-B396-54CDBAF72A6C}" srcOrd="0" destOrd="0" presId="urn:microsoft.com/office/officeart/2005/8/layout/cycle7"/>
    <dgm:cxn modelId="{63F78DAB-EAD8-4534-992A-A77612F01A3E}" type="presParOf" srcId="{C8D810D0-50C3-4F95-8612-0E0D21006ECC}" destId="{5DEB6E35-1899-4217-8E50-8955738401AA}" srcOrd="1" destOrd="0" presId="urn:microsoft.com/office/officeart/2005/8/layout/cycle7"/>
    <dgm:cxn modelId="{DC0F8439-DFF7-41CE-BCAC-5F9D4B4202AB}" type="presParOf" srcId="{5DEB6E35-1899-4217-8E50-8955738401AA}" destId="{31B5164F-E745-4247-91A7-F7047C49DC62}" srcOrd="0" destOrd="0" presId="urn:microsoft.com/office/officeart/2005/8/layout/cycle7"/>
    <dgm:cxn modelId="{B162043F-007E-4048-B717-BB0AD5503999}" type="presParOf" srcId="{C8D810D0-50C3-4F95-8612-0E0D21006ECC}" destId="{380A86FA-624A-4248-A5CB-A40C160FD594}" srcOrd="2" destOrd="0" presId="urn:microsoft.com/office/officeart/2005/8/layout/cycle7"/>
    <dgm:cxn modelId="{4D19C104-CDD9-43F0-B44F-B37363992D97}" type="presParOf" srcId="{C8D810D0-50C3-4F95-8612-0E0D21006ECC}" destId="{CA61E654-2D6D-4375-BFC1-90C88BBD3932}" srcOrd="3" destOrd="0" presId="urn:microsoft.com/office/officeart/2005/8/layout/cycle7"/>
    <dgm:cxn modelId="{1581C45F-AAE2-4CBB-BDE6-DB7F1CD79B6C}" type="presParOf" srcId="{CA61E654-2D6D-4375-BFC1-90C88BBD3932}" destId="{BE382BF7-E26D-4592-BA75-509A13F5574B}" srcOrd="0" destOrd="0" presId="urn:microsoft.com/office/officeart/2005/8/layout/cycle7"/>
    <dgm:cxn modelId="{2692013F-46CA-4C25-AE75-7D077FD0534A}" type="presParOf" srcId="{C8D810D0-50C3-4F95-8612-0E0D21006ECC}" destId="{B71B77E9-9D38-4B76-A8CF-7B3D051C4854}" srcOrd="4" destOrd="0" presId="urn:microsoft.com/office/officeart/2005/8/layout/cycle7"/>
    <dgm:cxn modelId="{8023FC11-F4AF-4C87-8840-BABC82093346}" type="presParOf" srcId="{C8D810D0-50C3-4F95-8612-0E0D21006ECC}" destId="{660830AE-3ECA-466E-911B-322D523EF71E}" srcOrd="5" destOrd="0" presId="urn:microsoft.com/office/officeart/2005/8/layout/cycle7"/>
    <dgm:cxn modelId="{4F817A31-732B-47AE-9EF5-29D873718578}" type="presParOf" srcId="{660830AE-3ECA-466E-911B-322D523EF71E}" destId="{9108BAC1-23DE-4B5F-A020-A0F02E10D82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F9976-DCAD-43B1-B396-54CDBAF72A6C}">
      <dsp:nvSpPr>
        <dsp:cNvPr id="0" name=""/>
        <dsp:cNvSpPr/>
      </dsp:nvSpPr>
      <dsp:spPr>
        <a:xfrm>
          <a:off x="1163166" y="889624"/>
          <a:ext cx="1407467" cy="7037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Fetus</a:t>
          </a:r>
          <a:endParaRPr lang="en-US" sz="1700" kern="1200" dirty="0"/>
        </a:p>
      </dsp:txBody>
      <dsp:txXfrm>
        <a:off x="1183778" y="910236"/>
        <a:ext cx="1366243" cy="662509"/>
      </dsp:txXfrm>
    </dsp:sp>
    <dsp:sp modelId="{5DEB6E35-1899-4217-8E50-8955738401AA}">
      <dsp:nvSpPr>
        <dsp:cNvPr id="0" name=""/>
        <dsp:cNvSpPr/>
      </dsp:nvSpPr>
      <dsp:spPr>
        <a:xfrm rot="3600000">
          <a:off x="2081256" y="2124746"/>
          <a:ext cx="733386" cy="246306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155148" y="2174007"/>
        <a:ext cx="585602" cy="147784"/>
      </dsp:txXfrm>
    </dsp:sp>
    <dsp:sp modelId="{380A86FA-624A-4248-A5CB-A40C160FD594}">
      <dsp:nvSpPr>
        <dsp:cNvPr id="0" name=""/>
        <dsp:cNvSpPr/>
      </dsp:nvSpPr>
      <dsp:spPr>
        <a:xfrm>
          <a:off x="2325266" y="2902441"/>
          <a:ext cx="1407467" cy="7037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Mother</a:t>
          </a:r>
          <a:endParaRPr lang="en-US" sz="1700" kern="1200" dirty="0"/>
        </a:p>
      </dsp:txBody>
      <dsp:txXfrm>
        <a:off x="2345878" y="2923053"/>
        <a:ext cx="1366243" cy="662509"/>
      </dsp:txXfrm>
    </dsp:sp>
    <dsp:sp modelId="{CA61E654-2D6D-4375-BFC1-90C88BBD3932}">
      <dsp:nvSpPr>
        <dsp:cNvPr id="0" name=""/>
        <dsp:cNvSpPr/>
      </dsp:nvSpPr>
      <dsp:spPr>
        <a:xfrm rot="10800000">
          <a:off x="1500206" y="3131154"/>
          <a:ext cx="733386" cy="246306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574098" y="3180415"/>
        <a:ext cx="585602" cy="147784"/>
      </dsp:txXfrm>
    </dsp:sp>
    <dsp:sp modelId="{B71B77E9-9D38-4B76-A8CF-7B3D051C4854}">
      <dsp:nvSpPr>
        <dsp:cNvPr id="0" name=""/>
        <dsp:cNvSpPr/>
      </dsp:nvSpPr>
      <dsp:spPr>
        <a:xfrm>
          <a:off x="1065" y="2902441"/>
          <a:ext cx="1407467" cy="7037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Placenta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Membranes</a:t>
          </a:r>
          <a:endParaRPr lang="en-US" sz="1700" kern="1200" dirty="0"/>
        </a:p>
      </dsp:txBody>
      <dsp:txXfrm>
        <a:off x="21677" y="2923053"/>
        <a:ext cx="1366243" cy="662509"/>
      </dsp:txXfrm>
    </dsp:sp>
    <dsp:sp modelId="{660830AE-3ECA-466E-911B-322D523EF71E}">
      <dsp:nvSpPr>
        <dsp:cNvPr id="0" name=""/>
        <dsp:cNvSpPr/>
      </dsp:nvSpPr>
      <dsp:spPr>
        <a:xfrm rot="18000000">
          <a:off x="919156" y="2124746"/>
          <a:ext cx="733386" cy="246306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993048" y="2174007"/>
        <a:ext cx="585602" cy="147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31663-81F6-40C4-933F-DEB186F0C4DF}" type="datetimeFigureOut">
              <a:rPr lang="en-GB" smtClean="0"/>
              <a:pPr/>
              <a:t>24/04/2017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FF608-8A28-45AD-B22F-64F44D4E3C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80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0792C-ADBF-48E7-B2D7-D82BD47EA0DA}" type="slidenum">
              <a:rPr lang="en-US"/>
              <a:pPr/>
              <a:t>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98F0EF-2402-40FD-8DCC-310F991C8143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5EBDFF-412B-4427-B6AC-4FF4B06ECFF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Microsoft_Excel_97-2003_Worksheet1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olarnavigator.net/animal_kingdom/humans/humans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219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7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7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Physiology of </a:t>
            </a:r>
            <a:r>
              <a:rPr lang="en-US" sz="4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Labor</a:t>
            </a:r>
            <a:endParaRPr lang="en-US" sz="4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-76200" y="4046984"/>
            <a:ext cx="5876778" cy="20490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500" dirty="0" err="1" smtClean="0">
                <a:latin typeface="Comic Sans MS" pitchFamily="66" charset="0"/>
              </a:rPr>
              <a:t>AssisT.Professor</a:t>
            </a:r>
            <a:r>
              <a:rPr lang="en-US" sz="1500" dirty="0" smtClean="0">
                <a:latin typeface="Comic Sans MS" pitchFamily="66" charset="0"/>
              </a:rPr>
              <a:t> of Physiology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Comic Sans MS" pitchFamily="66" charset="0"/>
              </a:rPr>
              <a:t>College of Medicine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Comic Sans MS" pitchFamily="66" charset="0"/>
              </a:rPr>
              <a:t>King Saud University</a:t>
            </a:r>
            <a:endParaRPr lang="en-US" sz="1500" dirty="0">
              <a:latin typeface="Comic Sans MS" pitchFamily="66" charset="0"/>
            </a:endParaRPr>
          </a:p>
        </p:txBody>
      </p:sp>
      <p:pic>
        <p:nvPicPr>
          <p:cNvPr id="4" name="Picture 3" descr="ms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492896"/>
            <a:ext cx="3476625" cy="424847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667000"/>
            <a:ext cx="5410200" cy="838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GUYTON &amp; HALL, Chapter 82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2"/>
          <p:cNvSpPr>
            <a:spLocks noGrp="1"/>
          </p:cNvSpPr>
          <p:nvPr>
            <p:ph type="title"/>
          </p:nvPr>
        </p:nvSpPr>
        <p:spPr>
          <a:xfrm>
            <a:off x="467544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Mechanical changes</a:t>
            </a:r>
            <a:endParaRPr lang="ar-SA" sz="3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228600" y="1556792"/>
            <a:ext cx="8153400" cy="4925144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Stretch of the uterine muscle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Increases contractility 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Fetal movements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Multiple pregnancy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Stretch of the cervix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Increases contractility (</a:t>
            </a:r>
            <a:r>
              <a:rPr lang="en-US" dirty="0">
                <a:latin typeface="Arial" pitchFamily="34" charset="0"/>
                <a:cs typeface="Arial" pitchFamily="34" charset="0"/>
              </a:rPr>
              <a:t>reflex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74320" lvl="1" indent="0">
              <a:lnSpc>
                <a:spcPct val="110000"/>
              </a:lnSpc>
              <a:buNone/>
            </a:pP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(Positive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feedback 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mechanism)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Membrane sweeping &amp; rupture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Fetal head</a:t>
            </a:r>
          </a:p>
          <a:p>
            <a:pPr lvl="3" algn="l" rtl="0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l" rtl="0">
              <a:lnSpc>
                <a:spcPct val="150000"/>
              </a:lnSpc>
            </a:pP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4038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4462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Onset of labor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591872" cy="4996408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During pregnancy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Periodic episodes of weak and slow rhythmical uterine contractions (Braxton Hicks) 2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trimester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Towards the end of pregnancy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Uterine contractions become progressively stronger.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Uerine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contractions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change suddenly, within hours, to become strong contractions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leading to cervical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stretching and force the baby through the birth canal.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4"/>
          <p:cNvSpPr>
            <a:spLocks noGrp="1"/>
          </p:cNvSpPr>
          <p:nvPr>
            <p:ph type="title"/>
          </p:nvPr>
        </p:nvSpPr>
        <p:spPr>
          <a:xfrm>
            <a:off x="152400" y="1524000"/>
            <a:ext cx="4800600" cy="530352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feedback mechanisms</a:t>
            </a:r>
            <a:endParaRPr lang="ar-SA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6970" t="21658" r="47686" b="6684"/>
          <a:stretch>
            <a:fillRect/>
          </a:stretch>
        </p:blipFill>
        <p:spPr bwMode="auto">
          <a:xfrm>
            <a:off x="4800600" y="1828800"/>
            <a:ext cx="426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2133600"/>
            <a:ext cx="411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dirty="0" smtClean="0">
                <a:solidFill>
                  <a:srgbClr val="0070C0"/>
                </a:solidFill>
              </a:rPr>
              <a:t>Labor contractions obey all the principles of </a:t>
            </a:r>
            <a:r>
              <a:rPr lang="en-GB" sz="2400" b="1" i="1" dirty="0" smtClean="0">
                <a:solidFill>
                  <a:srgbClr val="0070C0"/>
                </a:solidFill>
              </a:rPr>
              <a:t>positive  </a:t>
            </a:r>
          </a:p>
          <a:p>
            <a:pPr algn="l"/>
            <a:r>
              <a:rPr lang="en-GB" sz="2400" b="1" i="1" dirty="0" smtClean="0">
                <a:solidFill>
                  <a:srgbClr val="0070C0"/>
                </a:solidFill>
              </a:rPr>
              <a:t>feedback:</a:t>
            </a:r>
          </a:p>
          <a:p>
            <a:pPr algn="l"/>
            <a:endParaRPr lang="en-GB" sz="2400" dirty="0" smtClean="0"/>
          </a:p>
          <a:p>
            <a:pPr algn="l"/>
            <a:r>
              <a:rPr lang="en-GB" sz="2400" dirty="0" smtClean="0"/>
              <a:t>1. Stretching of the cervix causes the entire body of the </a:t>
            </a:r>
          </a:p>
          <a:p>
            <a:pPr algn="l"/>
            <a:r>
              <a:rPr lang="en-GB" sz="2400" dirty="0" smtClean="0"/>
              <a:t>uterus to contract.</a:t>
            </a:r>
          </a:p>
          <a:p>
            <a:pPr algn="l"/>
            <a:endParaRPr lang="en-GB" sz="2400" dirty="0" smtClean="0"/>
          </a:p>
          <a:p>
            <a:pPr algn="l"/>
            <a:r>
              <a:rPr lang="en-GB" sz="2400" dirty="0" smtClean="0"/>
              <a:t>2. Stretching of the cervix also causes the pituitary gland to secrete oxytocin</a:t>
            </a:r>
            <a:endParaRPr lang="en-GB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39552" y="116632"/>
            <a:ext cx="8153400" cy="86409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Onset of Labor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153400" cy="86409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Onset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512" y="1412776"/>
            <a:ext cx="2808312" cy="4968552"/>
            <a:chOff x="1739" y="398"/>
            <a:chExt cx="2281" cy="3676"/>
          </a:xfrm>
        </p:grpSpPr>
        <p:pic>
          <p:nvPicPr>
            <p:cNvPr id="20486" name="Picture 6" descr="16_19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mother’s birth</a:t>
              </a:r>
              <a:r>
                <a:rPr lang="en-US" sz="1000" b="1"/>
                <a:t/>
              </a:r>
              <a:br>
                <a:rPr lang="en-US" sz="1000" b="1"/>
              </a:br>
              <a:r>
                <a:rPr lang="en-US" sz="1000" b="1">
                  <a:solidFill>
                    <a:srgbClr val="000000"/>
                  </a:solidFill>
                </a:rPr>
                <a:t>canal</a:t>
              </a:r>
              <a:endParaRPr lang="en-US" sz="1000" b="1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059832" y="1412776"/>
            <a:ext cx="2808312" cy="4968552"/>
            <a:chOff x="1739" y="398"/>
            <a:chExt cx="2281" cy="3676"/>
          </a:xfrm>
        </p:grpSpPr>
        <p:pic>
          <p:nvPicPr>
            <p:cNvPr id="11" name="Picture 6" descr="16_19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005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Pressoreceptors</a:t>
              </a:r>
              <a:r>
                <a:rPr lang="en-US" sz="1000" b="1" dirty="0">
                  <a:solidFill>
                    <a:srgbClr val="000000"/>
                  </a:solidFill>
                </a:rPr>
                <a:t/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in cervix of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uterus excited</a:t>
              </a:r>
              <a:endParaRPr lang="en-US" sz="1000" b="1" dirty="0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Baby moves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deeper into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mother’s birth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r>
                <a:rPr lang="en-US" sz="1000" b="1" dirty="0">
                  <a:solidFill>
                    <a:srgbClr val="000000"/>
                  </a:solidFill>
                </a:rPr>
                <a:t>canal</a:t>
              </a:r>
              <a:endParaRPr lang="en-US" sz="1000" b="1" dirty="0"/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927154" y="1412776"/>
            <a:ext cx="3037334" cy="4968552"/>
            <a:chOff x="1739" y="398"/>
            <a:chExt cx="2281" cy="3676"/>
          </a:xfrm>
        </p:grpSpPr>
        <p:pic>
          <p:nvPicPr>
            <p:cNvPr id="33" name="Picture 6" descr="16_19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</a:t>
              </a: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r>
                <a:rPr lang="en-US" sz="1000" b="1">
                  <a:latin typeface="Arial" charset="0"/>
                </a:rPr>
                <a:t/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43808" y="1412776"/>
            <a:ext cx="3181350" cy="5091112"/>
            <a:chOff x="1739" y="398"/>
            <a:chExt cx="2281" cy="3676"/>
          </a:xfrm>
        </p:grpSpPr>
        <p:pic>
          <p:nvPicPr>
            <p:cNvPr id="24582" name="Picture 6" descr="16_19Figure6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2581" y="398"/>
              <a:ext cx="1223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Hypothalamus sends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efferent impulses </a:t>
              </a:r>
              <a:r>
                <a:rPr lang="en-US" sz="1000" b="1" dirty="0">
                  <a:solidFill>
                    <a:srgbClr val="000000"/>
                  </a:solidFill>
                </a:rPr>
                <a:t>to posterior pituitary,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where</a:t>
              </a:r>
              <a:r>
                <a:rPr lang="en-US" sz="1000" b="1" dirty="0">
                  <a:solidFill>
                    <a:srgbClr val="00B050"/>
                  </a:solidFill>
                </a:rPr>
                <a:t> oxytocin </a:t>
              </a:r>
              <a:r>
                <a:rPr lang="en-US" sz="1000" b="1" dirty="0">
                  <a:solidFill>
                    <a:srgbClr val="000000"/>
                  </a:solidFill>
                </a:rPr>
                <a:t>is stored</a:t>
              </a:r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2783" y="972"/>
              <a:ext cx="918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Posterior pituitary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releases </a:t>
              </a:r>
              <a:r>
                <a:rPr lang="en-US" sz="1000" b="1" dirty="0" smtClean="0">
                  <a:solidFill>
                    <a:srgbClr val="00B050"/>
                  </a:solidFill>
                </a:rPr>
                <a:t>oxytocin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000" b="1" dirty="0">
                  <a:solidFill>
                    <a:srgbClr val="000000"/>
                  </a:solidFill>
                </a:rPr>
                <a:t>to blood;</a:t>
              </a:r>
              <a:r>
                <a:rPr lang="en-US" sz="1000" b="1" dirty="0">
                  <a:solidFill>
                    <a:srgbClr val="00B050"/>
                  </a:solidFill>
                </a:rPr>
                <a:t> oxytocin</a:t>
              </a:r>
              <a:r>
                <a:rPr lang="en-US" sz="1000" b="1" dirty="0">
                  <a:solidFill>
                    <a:srgbClr val="000000"/>
                  </a:solidFill>
                </a:rPr>
                <a:t/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targets mother’s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uterine muscle</a:t>
              </a:r>
              <a:endParaRPr lang="en-US" sz="1000" b="1" dirty="0"/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hypothalamus</a:t>
              </a:r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uterus excited</a:t>
              </a:r>
              <a:endParaRPr lang="en-US" sz="1000" b="1"/>
            </a:p>
          </p:txBody>
        </p:sp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3345" y="1765"/>
              <a:ext cx="66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Baby moves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deeper into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mother’s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birth</a:t>
              </a:r>
              <a:r>
                <a:rPr lang="en-US" sz="1000" b="1" dirty="0"/>
                <a:t>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canal</a:t>
              </a:r>
              <a:endParaRPr lang="en-US" sz="1000" b="1" dirty="0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9512" y="1412776"/>
            <a:ext cx="2664296" cy="5091112"/>
            <a:chOff x="1739" y="398"/>
            <a:chExt cx="2281" cy="3676"/>
          </a:xfrm>
        </p:grpSpPr>
        <p:pic>
          <p:nvPicPr>
            <p:cNvPr id="23" name="Picture 6" descr="16_19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2581" y="490"/>
              <a:ext cx="1192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Hypothalamus sends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efferent impulses </a:t>
              </a:r>
              <a:r>
                <a:rPr lang="en-US" sz="1000" b="1" dirty="0">
                  <a:solidFill>
                    <a:srgbClr val="000000"/>
                  </a:solidFill>
                </a:rPr>
                <a:t>to posterior pituitary,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where</a:t>
              </a:r>
              <a:r>
                <a:rPr lang="en-US" sz="1000" b="1" dirty="0">
                  <a:solidFill>
                    <a:srgbClr val="00B050"/>
                  </a:solidFill>
                </a:rPr>
                <a:t> oxytocin </a:t>
              </a:r>
              <a:r>
                <a:rPr lang="en-US" sz="1000" b="1" dirty="0">
                  <a:solidFill>
                    <a:srgbClr val="000000"/>
                  </a:solidFill>
                </a:rPr>
                <a:t>is stored</a:t>
              </a: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hypothalamus</a:t>
              </a: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uterus excited</a:t>
              </a:r>
              <a:endParaRPr lang="en-US" sz="1000" b="1"/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3345" y="1765"/>
              <a:ext cx="675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Baby moves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deeper into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mother’s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birth</a:t>
              </a:r>
              <a:r>
                <a:rPr lang="en-US" sz="1000" b="1" dirty="0"/>
                <a:t>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canal</a:t>
              </a:r>
              <a:endParaRPr lang="en-US" sz="1000" b="1" dirty="0"/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012160" y="1412776"/>
            <a:ext cx="2952328" cy="5100807"/>
            <a:chOff x="1739" y="398"/>
            <a:chExt cx="2281" cy="3683"/>
          </a:xfrm>
        </p:grpSpPr>
        <p:pic>
          <p:nvPicPr>
            <p:cNvPr id="37" name="Picture 6" descr="16_19Figure1&amp;7.jpg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954" y="1455"/>
              <a:ext cx="50" cy="606"/>
            </a:xfrm>
            <a:custGeom>
              <a:avLst/>
              <a:gdLst>
                <a:gd name="T0" fmla="*/ 50 w 50"/>
                <a:gd name="T1" fmla="*/ 0 h 606"/>
                <a:gd name="T2" fmla="*/ 0 w 50"/>
                <a:gd name="T3" fmla="*/ 0 h 606"/>
                <a:gd name="T4" fmla="*/ 0 w 50"/>
                <a:gd name="T5" fmla="*/ 606 h 606"/>
                <a:gd name="T6" fmla="*/ 0 60000 65536"/>
                <a:gd name="T7" fmla="*/ 0 60000 65536"/>
                <a:gd name="T8" fmla="*/ 0 60000 65536"/>
                <a:gd name="T9" fmla="*/ 0 w 50"/>
                <a:gd name="T10" fmla="*/ 0 h 606"/>
                <a:gd name="T11" fmla="*/ 50 w 50"/>
                <a:gd name="T12" fmla="*/ 606 h 6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06">
                  <a:moveTo>
                    <a:pt x="50" y="0"/>
                  </a:moveTo>
                  <a:lnTo>
                    <a:pt x="0" y="0"/>
                  </a:lnTo>
                  <a:lnTo>
                    <a:pt x="0" y="606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2954" y="1455"/>
              <a:ext cx="50" cy="606"/>
            </a:xfrm>
            <a:custGeom>
              <a:avLst/>
              <a:gdLst>
                <a:gd name="T0" fmla="*/ 50 w 50"/>
                <a:gd name="T1" fmla="*/ 0 h 606"/>
                <a:gd name="T2" fmla="*/ 0 w 50"/>
                <a:gd name="T3" fmla="*/ 0 h 606"/>
                <a:gd name="T4" fmla="*/ 0 w 50"/>
                <a:gd name="T5" fmla="*/ 606 h 606"/>
                <a:gd name="T6" fmla="*/ 0 60000 65536"/>
                <a:gd name="T7" fmla="*/ 0 60000 65536"/>
                <a:gd name="T8" fmla="*/ 0 60000 65536"/>
                <a:gd name="T9" fmla="*/ 0 w 50"/>
                <a:gd name="T10" fmla="*/ 0 h 606"/>
                <a:gd name="T11" fmla="*/ 50 w 50"/>
                <a:gd name="T12" fmla="*/ 606 h 6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06">
                  <a:moveTo>
                    <a:pt x="50" y="0"/>
                  </a:moveTo>
                  <a:lnTo>
                    <a:pt x="0" y="0"/>
                  </a:lnTo>
                  <a:lnTo>
                    <a:pt x="0" y="60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2581" y="398"/>
              <a:ext cx="1439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Hypothalamus sends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efferent impulses to posterior pituitary, where </a:t>
              </a:r>
              <a:r>
                <a:rPr lang="en-US" sz="1000" b="1" dirty="0">
                  <a:solidFill>
                    <a:srgbClr val="00B050"/>
                  </a:solidFill>
                </a:rPr>
                <a:t>oxytocin</a:t>
              </a:r>
              <a:r>
                <a:rPr lang="en-US" sz="1000" b="1" dirty="0">
                  <a:solidFill>
                    <a:srgbClr val="000000"/>
                  </a:solidFill>
                </a:rPr>
                <a:t> is stored</a:t>
              </a: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2783" y="889"/>
              <a:ext cx="123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Posterior pituitary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releases</a:t>
              </a:r>
              <a:r>
                <a:rPr lang="en-US" sz="1000" b="1" dirty="0" smtClean="0">
                  <a:solidFill>
                    <a:srgbClr val="00B050"/>
                  </a:solidFill>
                </a:rPr>
                <a:t> oxytocin </a:t>
              </a:r>
              <a:r>
                <a:rPr lang="en-US" sz="1000" b="1" dirty="0">
                  <a:solidFill>
                    <a:srgbClr val="000000"/>
                  </a:solidFill>
                </a:rPr>
                <a:t>to blood; </a:t>
              </a:r>
              <a:r>
                <a:rPr lang="en-US" sz="1000" b="1" dirty="0" smtClean="0">
                  <a:solidFill>
                    <a:srgbClr val="00B050"/>
                  </a:solidFill>
                </a:rPr>
                <a:t>oxytocin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 targets </a:t>
              </a:r>
              <a:r>
                <a:rPr lang="en-US" sz="1000" b="1" dirty="0">
                  <a:solidFill>
                    <a:srgbClr val="000000"/>
                  </a:solidFill>
                </a:rPr>
                <a:t>mother’s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uterine muscle</a:t>
              </a:r>
              <a:endParaRPr lang="en-US" sz="1000" b="1" dirty="0"/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3175" y="1386"/>
              <a:ext cx="72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Uterus responds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by contracting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more vigorously</a:t>
              </a:r>
              <a:endParaRPr lang="en-US" sz="1000" b="1"/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hypothalamus</a:t>
              </a:r>
            </a:p>
          </p:txBody>
        </p:sp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uterus excited</a:t>
              </a:r>
              <a:endParaRPr lang="en-US" sz="1000" b="1"/>
            </a:p>
          </p:txBody>
        </p:sp>
        <p:sp>
          <p:nvSpPr>
            <p:cNvPr id="55" name="Rectangle 24"/>
            <p:cNvSpPr>
              <a:spLocks noChangeArrowheads="1"/>
            </p:cNvSpPr>
            <p:nvPr/>
          </p:nvSpPr>
          <p:spPr bwMode="auto">
            <a:xfrm>
              <a:off x="3345" y="1802"/>
              <a:ext cx="675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Baby moves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deeper into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mother’s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birth</a:t>
              </a:r>
              <a:r>
                <a:rPr lang="en-US" sz="1000" b="1" dirty="0"/>
                <a:t>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canal</a:t>
              </a:r>
              <a:endParaRPr lang="en-US" sz="1000" b="1" dirty="0"/>
            </a:p>
          </p:txBody>
        </p:sp>
        <p:sp>
          <p:nvSpPr>
            <p:cNvPr id="56" name="Rectangle 25"/>
            <p:cNvSpPr>
              <a:spLocks noChangeArrowheads="1"/>
            </p:cNvSpPr>
            <p:nvPr/>
          </p:nvSpPr>
          <p:spPr bwMode="auto">
            <a:xfrm>
              <a:off x="2685" y="3470"/>
              <a:ext cx="1335" cy="61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/>
                <a:t>Positive feedback</a:t>
              </a:r>
              <a:br>
                <a:rPr lang="en-US" sz="1100" b="1" dirty="0"/>
              </a:br>
              <a:r>
                <a:rPr lang="en-US" sz="1100" b="1" dirty="0"/>
                <a:t>mechanism continues</a:t>
              </a:r>
              <a:br>
                <a:rPr lang="en-US" sz="1100" b="1" dirty="0"/>
              </a:br>
              <a:r>
                <a:rPr lang="en-US" sz="1100" b="1" dirty="0"/>
                <a:t>to cycle </a:t>
              </a:r>
              <a:r>
                <a:rPr lang="en-US" sz="1100" b="1" dirty="0" smtClean="0"/>
                <a:t>until interrupted by </a:t>
              </a:r>
              <a:r>
                <a:rPr lang="en-US" sz="1100" b="1" dirty="0"/>
                <a:t>birth of baby</a:t>
              </a:r>
            </a:p>
          </p:txBody>
        </p:sp>
      </p:grpSp>
      <p:sp>
        <p:nvSpPr>
          <p:cNvPr id="5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153400" cy="86409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Onset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وان 2"/>
          <p:cNvSpPr>
            <a:spLocks noGrp="1"/>
          </p:cNvSpPr>
          <p:nvPr>
            <p:ph type="title"/>
          </p:nvPr>
        </p:nvSpPr>
        <p:spPr>
          <a:xfrm>
            <a:off x="612775" y="260648"/>
            <a:ext cx="8153400" cy="70256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Mechanism of Labor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424936" cy="4925144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Contractions start at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fundus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spread to the lower segment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intensity of contractions is strong at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fundus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but weak at the lower segment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early stages: 1 contraction/ 30 minuets</a:t>
            </a:r>
          </a:p>
          <a:p>
            <a:pPr algn="l" rtl="0">
              <a:lnSpc>
                <a:spcPct val="15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As labor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progresses:  1 contraction/ 1-3 minutes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Abdominal wall muscles contract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Rhythmical contractions allow blood flow 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62272" y="1619200"/>
          <a:ext cx="8553128" cy="498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4" imgW="8455885" imgH="4980864" progId="Excel.Sheet.8">
                  <p:embed/>
                </p:oleObj>
              </mc:Choice>
              <mc:Fallback>
                <p:oleObj r:id="rId4" imgW="8455885" imgH="4980864" progId="Excel.Sheet.8">
                  <p:embed/>
                  <p:pic>
                    <p:nvPicPr>
                      <p:cNvPr id="0" name="Picture 2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72" y="1619200"/>
                        <a:ext cx="8553128" cy="498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0872" y="2076400"/>
            <a:ext cx="2209800" cy="4308872"/>
          </a:xfrm>
          <a:prstGeom prst="rect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Inhibitors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Progesterone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Prostacyclin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(PGI2)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Relaxin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Nitric Oxide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PTHrP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350" lvl="1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350"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Quiescence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Phase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010472" y="2076400"/>
            <a:ext cx="1923728" cy="4476800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Uterotonins</a:t>
            </a:r>
            <a:endParaRPr lang="en-US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- Prostaglandins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Oxytocin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Stimulation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Phase 2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876872" y="2076400"/>
            <a:ext cx="1981200" cy="4370427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Uterotrophins</a:t>
            </a:r>
            <a:endParaRPr lang="en-US" sz="11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   Estrogen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+ Gap junctions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+ Receptors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+ Ion channels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ü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Activation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Phase 1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086600" y="2076400"/>
            <a:ext cx="1886272" cy="4339650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Involution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Oxytocin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- Prostaglandins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   - Thrombin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Involution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Phase 3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6629400" y="4038600"/>
            <a:ext cx="762000" cy="263420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</a:rPr>
              <a:t>Labor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عنوان 1"/>
          <p:cNvSpPr>
            <a:spLocks noGrp="1"/>
          </p:cNvSpPr>
          <p:nvPr>
            <p:ph type="title"/>
          </p:nvPr>
        </p:nvSpPr>
        <p:spPr>
          <a:xfrm>
            <a:off x="612775" y="-762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Phases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activity 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Phases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activity 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Phase 0 (quiescence)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Occurs during early pregnancy</a:t>
            </a: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cAMP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level</a:t>
            </a: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 in production of:</a:t>
            </a:r>
          </a:p>
          <a:p>
            <a:pPr lvl="2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Prostacyclin (PGI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causes uterine relaxation</a:t>
            </a:r>
          </a:p>
          <a:p>
            <a:pPr lvl="2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Nitric oxide (NO) causes uterine relaxation</a:t>
            </a:r>
          </a:p>
          <a:p>
            <a:pPr lvl="2" algn="l" rtl="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PTHrP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inhibits uterine contraction</a:t>
            </a:r>
          </a:p>
          <a:p>
            <a:pPr lvl="1" algn="l" rtl="0"/>
            <a:endParaRPr lang="ar-SA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672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Phases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activity 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Phase 1 (activation) </a:t>
            </a: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Occurs in third trimester</a:t>
            </a: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Promotes a switch from quiescent to active uterus</a:t>
            </a: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 excitability &amp; responsiveness to stimulators by </a:t>
            </a:r>
          </a:p>
          <a:p>
            <a:pPr lvl="2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Increasing expression of gap junctions</a:t>
            </a:r>
          </a:p>
          <a:p>
            <a:pPr lvl="2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Increasing receptors and ion channels</a:t>
            </a:r>
          </a:p>
          <a:p>
            <a:pPr lvl="3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Oxytocin receptors</a:t>
            </a:r>
          </a:p>
          <a:p>
            <a:pPr lvl="3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PG  receptors</a:t>
            </a:r>
            <a:endParaRPr lang="ar-SA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21088"/>
            <a:ext cx="3200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28600" y="1510605"/>
            <a:ext cx="8382000" cy="2527995"/>
          </a:xfrm>
        </p:spPr>
        <p:txBody>
          <a:bodyPr>
            <a:noAutofit/>
          </a:bodyPr>
          <a:lstStyle/>
          <a:p>
            <a:pPr algn="l" rtl="0"/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Phase 2 (stimulation)</a:t>
            </a:r>
            <a:r>
              <a:rPr lang="en-US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Occurs in the last 2-3 gestational weeks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synthesis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uterotonins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en-US" sz="2200" dirty="0">
                <a:latin typeface="Arial" pitchFamily="34" charset="0"/>
                <a:cs typeface="Arial" pitchFamily="34" charset="0"/>
              </a:rPr>
              <a:t>Oxytocin</a:t>
            </a: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Prostaglandins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Phases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activity 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228600" y="3733800"/>
            <a:ext cx="8382000" cy="286065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Phase 3 (uterine involution)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Pulsatile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release of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oxytocin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Delivery of the placenta </a:t>
            </a:r>
          </a:p>
          <a:p>
            <a:pPr marL="548640" marR="0" lvl="1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Involution of the uterus</a:t>
            </a:r>
          </a:p>
          <a:p>
            <a:pPr marL="822960" marR="0" lvl="2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Occurs in 4-5 weeks after delivery</a:t>
            </a:r>
          </a:p>
          <a:p>
            <a:pPr marL="822960" marR="0" lvl="2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Lactation helps in complete involution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ar-SA" sz="4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613648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the end of this lecture, you should be able to: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Define labor/labour (parturition).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Recognize the factors triggering the onset of labor.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Describe the hormonal changes that occur before and during labor.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Describe the phases of uterine activity during pregnancy and labor.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Know the clinical stages of labor.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Phases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 (summary) 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199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6647"/>
            <a:ext cx="3505200" cy="243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789217" y="2743199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3789218" y="4724399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228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Phase 0 (quiescence)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228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Phase 1 (</a:t>
            </a:r>
            <a:r>
              <a:rPr lang="en-US" b="1" dirty="0" err="1" smtClean="0"/>
              <a:t>uterotrophins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5334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Phase 2 (</a:t>
            </a:r>
            <a:r>
              <a:rPr lang="en-US" b="1" dirty="0" err="1" smtClean="0"/>
              <a:t>uterotonins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2726" y="5266914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Phase 3 (involution)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704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59632" y="1752600"/>
            <a:ext cx="6696744" cy="4484712"/>
            <a:chOff x="1259632" y="1752600"/>
            <a:chExt cx="6696744" cy="4484712"/>
          </a:xfrm>
        </p:grpSpPr>
        <p:pic>
          <p:nvPicPr>
            <p:cNvPr id="34819" name="Picture 2" descr="http://www.2womenshealth.com/images/images-OH/Normal1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1752600"/>
              <a:ext cx="6696744" cy="4484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3657600" y="1828800"/>
              <a:ext cx="19050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  <p:sp>
        <p:nvSpPr>
          <p:cNvPr id="33795" name="Rectangle 1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1) Dilation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Cervix becomes dilated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Full dilation is 10 cm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Uterine contractions begin and increase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Cervix softens and effaces (thins)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The amnion ruptures (“breaking the water”)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Longest stage at 6–12 hours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7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/>
          </a:p>
        </p:txBody>
      </p:sp>
      <p:pic>
        <p:nvPicPr>
          <p:cNvPr id="35845" name="Picture 26" descr="16_20Figure_01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t="1442" r="893" b="5083"/>
          <a:stretch>
            <a:fillRect/>
          </a:stretch>
        </p:blipFill>
        <p:spPr bwMode="auto">
          <a:xfrm>
            <a:off x="179512" y="1561356"/>
            <a:ext cx="7469187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1"/>
          <p:cNvSpPr>
            <a:spLocks noGrp="1" noChangeArrowheads="1"/>
          </p:cNvSpPr>
          <p:nvPr>
            <p:ph sz="quarter" idx="1"/>
          </p:nvPr>
        </p:nvSpPr>
        <p:spPr>
          <a:xfrm>
            <a:off x="323528" y="1600200"/>
            <a:ext cx="8351713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2) Expulsion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Infant passes through the cervix and vagina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Can lasts as long as 2 hours, but typically is 50 minutes in the first birth and 20 minutes in subsequent births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Normal delivery is head first (vertex position)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Breech presentation is buttocks-first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>
          <a:xfrm>
            <a:off x="612775" y="404664"/>
            <a:ext cx="8153400" cy="5585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Stages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/>
          </a:p>
        </p:txBody>
      </p:sp>
      <p:pic>
        <p:nvPicPr>
          <p:cNvPr id="37893" name="Picture 7" descr="16_20Figure_02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t="1312" r="449" b="6038"/>
          <a:stretch>
            <a:fillRect/>
          </a:stretch>
        </p:blipFill>
        <p:spPr bwMode="auto">
          <a:xfrm>
            <a:off x="611560" y="1525589"/>
            <a:ext cx="6322640" cy="485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23528" y="1600200"/>
            <a:ext cx="8298631" cy="44958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3) Placental stage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Delivery of the placenta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Usually accomplished within 15 minutes after birth of infant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After birth—placenta attached to the  fetal membranes are delivered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All placental fragments should be removed to avoid postpartum bleeding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/>
          </a:p>
        </p:txBody>
      </p:sp>
      <p:pic>
        <p:nvPicPr>
          <p:cNvPr id="39941" name="Picture 7" descr="16_20Figure_03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l="801" t="1308" r="783" b="5176"/>
          <a:stretch>
            <a:fillRect/>
          </a:stretch>
        </p:blipFill>
        <p:spPr bwMode="auto">
          <a:xfrm>
            <a:off x="457200" y="1556792"/>
            <a:ext cx="7239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وان 1"/>
          <p:cNvSpPr>
            <a:spLocks noGrp="1"/>
          </p:cNvSpPr>
          <p:nvPr>
            <p:ph type="title"/>
          </p:nvPr>
        </p:nvSpPr>
        <p:spPr>
          <a:xfrm>
            <a:off x="612775" y="260648"/>
            <a:ext cx="8153400" cy="7425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New arrival</a:t>
            </a:r>
            <a:endParaRPr lang="ar-SA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5" descr="Human_infant_newborn_baby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2492896"/>
            <a:ext cx="4032448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Labor</a:t>
            </a:r>
            <a:endParaRPr lang="en-US" sz="4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Normal Pregnancy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Uterine quiescence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Immature fetus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Closed cervix</a:t>
            </a:r>
          </a:p>
          <a:p>
            <a:pPr lvl="1"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Labor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Coordinated uterine activity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Maturation of the fetus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Progressive cervical dilation</a:t>
            </a:r>
          </a:p>
          <a:p>
            <a:pPr marL="274320" lvl="1" indent="0" eaLnBrk="1" hangingPunct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5105400" y="1524000"/>
          <a:ext cx="3733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5765551" y="1447800"/>
            <a:ext cx="250741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smtClean="0">
                <a:solidFill>
                  <a:schemeClr val="tx2"/>
                </a:solidFill>
              </a:rPr>
              <a:t>Interactions</a:t>
            </a:r>
            <a:endParaRPr lang="en-GB" sz="3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67544" y="1741512"/>
            <a:ext cx="8153400" cy="44958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Definition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Uterine contractions that lead to expulsion of the fetus to the extrauterine environment.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Towards the end of pregnancy the uterus becomes progressively more excitable and develops strong rhythmic contractions that lead to expulsion of the fetus.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228600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L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abor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152400" y="1371600"/>
            <a:ext cx="8229600" cy="461645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Uterus is spontaneously active.</a:t>
            </a:r>
          </a:p>
          <a:p>
            <a:pPr algn="l" rtl="0">
              <a:lnSpc>
                <a:spcPct val="15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Spontaneous depolarization of pacemaker cells.</a:t>
            </a:r>
          </a:p>
          <a:p>
            <a:pPr algn="l" rtl="0">
              <a:lnSpc>
                <a:spcPct val="15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Gap junctions spread depolarization.</a:t>
            </a:r>
          </a:p>
          <a:p>
            <a:pPr algn="l" rtl="0">
              <a:lnSpc>
                <a:spcPct val="15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Exact trigger is unknown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Hormonal changes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Mechanical changes 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None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ingle_unit1323996023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276600"/>
            <a:ext cx="5181600" cy="320688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Labor</a:t>
            </a:r>
            <a:endParaRPr lang="en-US" sz="4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>
          <a:xfrm>
            <a:off x="612775" y="-76200"/>
            <a:ext cx="8153400" cy="9906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Hormonal changes</a:t>
            </a:r>
            <a:endParaRPr lang="ar-SA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676400"/>
            <a:ext cx="8748464" cy="485584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Progesterone &amp; Estrogen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Progesterone inhibits uterine contractility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Estrogen stimulates uterine contractility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From 7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month till term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Progesterone secretion remains constant or decreases slightly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Estrogen secretion increases continuously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estrogen/progesterone ratio increases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sufficiently toward the end of pregnancy to be at least partly responsible for the increased contractility of the uterus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152400" y="990600"/>
            <a:ext cx="6400800" cy="685800"/>
          </a:xfrm>
          <a:prstGeom prst="flowChartPunchedCard">
            <a:avLst/>
          </a:prstGeom>
          <a:solidFill>
            <a:srgbClr val="FBD4B4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-Bold" charset="0"/>
                <a:cs typeface="Arial" pitchFamily="34" charset="0"/>
              </a:rPr>
              <a:t>Increased ratio of estrogens to progesterone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288" y="1916113"/>
            <a:ext cx="4038600" cy="3313112"/>
          </a:xfrm>
        </p:spPr>
        <p:txBody>
          <a:bodyPr/>
          <a:lstStyle/>
          <a:p>
            <a:pPr algn="l" rtl="0"/>
            <a:r>
              <a:rPr lang="en-GB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Progesterone</a:t>
            </a:r>
            <a:r>
              <a:rPr lang="en-GB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▼ GAP junctions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▼ Oxytocin receptors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▼prostaglandins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▲ resting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Potential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938338"/>
            <a:ext cx="4038600" cy="2960687"/>
          </a:xfrm>
        </p:spPr>
        <p:txBody>
          <a:bodyPr/>
          <a:lstStyle/>
          <a:p>
            <a:pPr algn="l" rtl="0"/>
            <a:r>
              <a:rPr lang="en-GB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Estrogen</a:t>
            </a:r>
            <a:endParaRPr lang="en-GB" b="1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marL="547688" lvl="1" indent="-277813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▲ GAP junctions with onset of labour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▲ Oxytocin receptors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▲ Prostaglandins</a:t>
            </a:r>
          </a:p>
        </p:txBody>
      </p:sp>
      <p:pic>
        <p:nvPicPr>
          <p:cNvPr id="14341" name="Picture 7" descr="MCj038358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425" y="4690764"/>
            <a:ext cx="1944687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471912" y="5347989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5056237" y="4339927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Hormonal changes</a:t>
            </a:r>
            <a:endParaRPr lang="ar-SA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52400" y="1621160"/>
            <a:ext cx="8686800" cy="4855840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Oxytocin</a:t>
            </a:r>
          </a:p>
          <a:p>
            <a:pPr lvl="1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Dramatic ▲of oxytocin receptors at the last few months of pregnancy</a:t>
            </a:r>
          </a:p>
          <a:p>
            <a:pPr lvl="2" algn="l" rtl="0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gradual transition from passive relaxed to active excitatory muscle       (↑ responsiveness).</a:t>
            </a:r>
          </a:p>
          <a:p>
            <a:pPr lvl="1" algn="l" rtl="0">
              <a:lnSpc>
                <a:spcPct val="150000"/>
              </a:lnSpc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Increase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oxytocin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secretion at labor by posterior pituitary gland.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Oxytocin increases uterine contractions by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Directly on its receptors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Indirectly by stimulating prostaglandin production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467544" y="-9872"/>
            <a:ext cx="8153400" cy="9906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Hormonal changes</a:t>
            </a:r>
            <a:endParaRPr lang="ar-SA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382000" cy="4925144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Prostaglandins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Central role in initiation &amp; progression of human labour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Locally produced (intrauterine)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Oxytocin and cytokines stimulate its production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Prostaglandin stimulates uterine contractions by: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Direct effect:</a:t>
            </a:r>
          </a:p>
          <a:p>
            <a:pPr lvl="3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Through their own receptors</a:t>
            </a:r>
          </a:p>
          <a:p>
            <a:pPr lvl="3" algn="l" rtl="0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Upregulation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myometrial gap junctions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Indirect effect: </a:t>
            </a:r>
          </a:p>
          <a:p>
            <a:pPr lvl="3" algn="l" rtl="0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Upregulation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oxytocin receptors</a:t>
            </a:r>
          </a:p>
          <a:p>
            <a:pPr lvl="2" algn="l" rtl="0">
              <a:lnSpc>
                <a:spcPct val="150000"/>
              </a:lnSpc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Hormonal changes</a:t>
            </a:r>
            <a:endParaRPr lang="ar-SA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3283</TotalTime>
  <Words>897</Words>
  <Application>Microsoft Office PowerPoint</Application>
  <PresentationFormat>On-screen Show (4:3)</PresentationFormat>
  <Paragraphs>263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Civic</vt:lpstr>
      <vt:lpstr>Microsoft Excel 97-2003 Worksheet</vt:lpstr>
      <vt:lpstr> Physiology of Labor</vt:lpstr>
      <vt:lpstr>Objectives</vt:lpstr>
      <vt:lpstr>Labor</vt:lpstr>
      <vt:lpstr>PowerPoint Presentation</vt:lpstr>
      <vt:lpstr>Labor</vt:lpstr>
      <vt:lpstr>Hormonal changes</vt:lpstr>
      <vt:lpstr>Hormonal changes</vt:lpstr>
      <vt:lpstr>Hormonal changes</vt:lpstr>
      <vt:lpstr>Hormonal changes</vt:lpstr>
      <vt:lpstr>Mechanical changes</vt:lpstr>
      <vt:lpstr>Onset of labor</vt:lpstr>
      <vt:lpstr>Positive feedback mechanisms</vt:lpstr>
      <vt:lpstr>Onset of Labor</vt:lpstr>
      <vt:lpstr>Onset of Labor</vt:lpstr>
      <vt:lpstr>Mechanism of Labor</vt:lpstr>
      <vt:lpstr>Phases of uterine activity </vt:lpstr>
      <vt:lpstr>Phases of uterine activity </vt:lpstr>
      <vt:lpstr>Phases of uterine activity </vt:lpstr>
      <vt:lpstr>Phases of uterine activity </vt:lpstr>
      <vt:lpstr>Phases of uterine activity (summary) </vt:lpstr>
      <vt:lpstr>Clinical Stages of Labor</vt:lpstr>
      <vt:lpstr>Clinical Stages of Labor</vt:lpstr>
      <vt:lpstr>Clinical Stages of Labor</vt:lpstr>
      <vt:lpstr>Stages of Labor</vt:lpstr>
      <vt:lpstr>Clinical Stages of Labor</vt:lpstr>
      <vt:lpstr>Clinical Stages of Labor</vt:lpstr>
      <vt:lpstr>Clinical Stages of Labor</vt:lpstr>
      <vt:lpstr>New arrival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Hana</dc:creator>
  <cp:lastModifiedBy>زكي</cp:lastModifiedBy>
  <cp:revision>460</cp:revision>
  <dcterms:created xsi:type="dcterms:W3CDTF">2011-02-12T11:40:31Z</dcterms:created>
  <dcterms:modified xsi:type="dcterms:W3CDTF">2017-04-24T05:02:11Z</dcterms:modified>
</cp:coreProperties>
</file>