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56" r:id="rId2"/>
    <p:sldId id="285" r:id="rId3"/>
    <p:sldId id="286" r:id="rId4"/>
    <p:sldId id="271" r:id="rId5"/>
    <p:sldId id="381" r:id="rId6"/>
    <p:sldId id="261" r:id="rId7"/>
    <p:sldId id="324" r:id="rId8"/>
    <p:sldId id="262" r:id="rId9"/>
    <p:sldId id="263" r:id="rId10"/>
    <p:sldId id="330" r:id="rId11"/>
    <p:sldId id="331" r:id="rId12"/>
    <p:sldId id="300" r:id="rId13"/>
    <p:sldId id="366" r:id="rId14"/>
    <p:sldId id="360" r:id="rId15"/>
    <p:sldId id="362" r:id="rId16"/>
    <p:sldId id="365" r:id="rId17"/>
    <p:sldId id="363" r:id="rId18"/>
    <p:sldId id="364" r:id="rId19"/>
    <p:sldId id="301" r:id="rId20"/>
    <p:sldId id="332" r:id="rId21"/>
    <p:sldId id="333" r:id="rId22"/>
    <p:sldId id="334" r:id="rId23"/>
    <p:sldId id="303" r:id="rId24"/>
    <p:sldId id="284" r:id="rId25"/>
    <p:sldId id="282" r:id="rId26"/>
    <p:sldId id="335" r:id="rId27"/>
    <p:sldId id="339" r:id="rId28"/>
    <p:sldId id="336" r:id="rId29"/>
    <p:sldId id="340" r:id="rId30"/>
    <p:sldId id="341" r:id="rId31"/>
    <p:sldId id="367" r:id="rId32"/>
    <p:sldId id="342" r:id="rId33"/>
    <p:sldId id="368" r:id="rId34"/>
    <p:sldId id="343" r:id="rId35"/>
    <p:sldId id="376" r:id="rId36"/>
    <p:sldId id="369" r:id="rId37"/>
    <p:sldId id="344" r:id="rId38"/>
    <p:sldId id="380" r:id="rId39"/>
    <p:sldId id="370" r:id="rId40"/>
    <p:sldId id="345" r:id="rId41"/>
    <p:sldId id="371" r:id="rId42"/>
    <p:sldId id="346" r:id="rId43"/>
    <p:sldId id="377" r:id="rId44"/>
    <p:sldId id="372" r:id="rId45"/>
    <p:sldId id="347" r:id="rId46"/>
    <p:sldId id="379" r:id="rId47"/>
    <p:sldId id="373" r:id="rId48"/>
    <p:sldId id="374" r:id="rId49"/>
    <p:sldId id="382" r:id="rId50"/>
    <p:sldId id="35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7425E-364C-4B80-80AE-D751674895AF}" type="datetimeFigureOut">
              <a:rPr lang="en-US" smtClean="0"/>
              <a:pPr/>
              <a:t>10/9/2016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F44A51-B3B5-4857-A74A-6609D4714AA3}" type="slidenum">
              <a:rPr lang="en-US" smtClean="0"/>
              <a:pPr/>
              <a:t>‹#›</a:t>
            </a:fld>
            <a:endParaRPr lang="en-US"/>
          </a:p>
        </p:txBody>
      </p:sp>
    </p:spTree>
    <p:extLst>
      <p:ext uri="{BB962C8B-B14F-4D97-AF65-F5344CB8AC3E}">
        <p14:creationId xmlns:p14="http://schemas.microsoft.com/office/powerpoint/2010/main" val="48661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AC53D-AF36-4CE5-9C16-90E9AC911435}" type="datetimeFigureOut">
              <a:rPr lang="en-US" smtClean="0"/>
              <a:pPr/>
              <a:t>10/9/2016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7B82-8E42-4167-B7C5-110349ED9EF4}" type="slidenum">
              <a:rPr lang="en-US" smtClean="0"/>
              <a:pPr/>
              <a:t>‹#›</a:t>
            </a:fld>
            <a:endParaRPr lang="en-US"/>
          </a:p>
        </p:txBody>
      </p:sp>
    </p:spTree>
    <p:extLst>
      <p:ext uri="{BB962C8B-B14F-4D97-AF65-F5344CB8AC3E}">
        <p14:creationId xmlns:p14="http://schemas.microsoft.com/office/powerpoint/2010/main" val="416443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a:t>
            </a:fld>
            <a:endParaRPr lang="en-US"/>
          </a:p>
        </p:txBody>
      </p:sp>
    </p:spTree>
    <p:extLst>
      <p:ext uri="{BB962C8B-B14F-4D97-AF65-F5344CB8AC3E}">
        <p14:creationId xmlns:p14="http://schemas.microsoft.com/office/powerpoint/2010/main" val="36195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8</a:t>
            </a:fld>
            <a:endParaRPr lang="en-US"/>
          </a:p>
        </p:txBody>
      </p:sp>
    </p:spTree>
    <p:extLst>
      <p:ext uri="{BB962C8B-B14F-4D97-AF65-F5344CB8AC3E}">
        <p14:creationId xmlns:p14="http://schemas.microsoft.com/office/powerpoint/2010/main" val="155543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70F21E6-DACB-4A12-87B0-2DA80CFF5A12}" type="datetimeFigureOut">
              <a:rPr lang="en-US" smtClean="0"/>
              <a:pPr/>
              <a:t>10/9/2016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0F21E6-DACB-4A12-87B0-2DA80CFF5A12}" type="datetimeFigureOut">
              <a:rPr lang="en-US" smtClean="0"/>
              <a:pPr/>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70F21E6-DACB-4A12-87B0-2DA80CFF5A12}" type="datetimeFigureOut">
              <a:rPr lang="en-US" smtClean="0"/>
              <a:pPr/>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B7E0F9-5E2F-4825-A6B6-88E2F6EE81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F21E6-DACB-4A12-87B0-2DA80CFF5A12}" type="datetimeFigureOut">
              <a:rPr lang="en-US" smtClean="0"/>
              <a:pPr/>
              <a:t>10/9/2016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7E0F9-5E2F-4825-A6B6-88E2F6EE81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solidFill>
                  <a:schemeClr val="tx1"/>
                </a:solidFill>
              </a:rPr>
              <a:t/>
            </a:r>
            <a:br>
              <a:rPr lang="en-US" dirty="0">
                <a:solidFill>
                  <a:schemeClr val="tx1"/>
                </a:solidFill>
              </a:rPr>
            </a:br>
            <a:r>
              <a:rPr lang="en-US" sz="6700" dirty="0">
                <a:solidFill>
                  <a:srgbClr val="FFFF00"/>
                </a:solidFill>
              </a:rPr>
              <a:t>Professionalism</a:t>
            </a:r>
            <a:r>
              <a:rPr lang="en-US" dirty="0">
                <a:solidFill>
                  <a:srgbClr val="FFFF00"/>
                </a:solidFill>
              </a:rPr>
              <a:t/>
            </a:r>
            <a:br>
              <a:rPr lang="en-US" dirty="0">
                <a:solidFill>
                  <a:srgbClr val="FFFF00"/>
                </a:solidFill>
              </a:rPr>
            </a:br>
            <a:r>
              <a:rPr lang="en-US" dirty="0">
                <a:solidFill>
                  <a:srgbClr val="FFFF00"/>
                </a:solidFill>
              </a:rPr>
              <a:t>Introduction &amp; Key Elements</a:t>
            </a:r>
          </a:p>
        </p:txBody>
      </p:sp>
      <p:sp>
        <p:nvSpPr>
          <p:cNvPr id="3" name="Subtitle 2"/>
          <p:cNvSpPr>
            <a:spLocks noGrp="1"/>
          </p:cNvSpPr>
          <p:nvPr>
            <p:ph type="subTitle" idx="1"/>
          </p:nvPr>
        </p:nvSpPr>
        <p:spPr/>
        <p:txBody>
          <a:bodyPr>
            <a:normAutofit/>
          </a:bodyPr>
          <a:lstStyle/>
          <a:p>
            <a:pPr algn="ctr"/>
            <a:r>
              <a:rPr lang="en-US" i="1" dirty="0" err="1"/>
              <a:t>Prof.Hanan</a:t>
            </a:r>
            <a:r>
              <a:rPr lang="en-US" i="1" dirty="0"/>
              <a:t> Habib &amp; </a:t>
            </a:r>
            <a:r>
              <a:rPr lang="en-US" i="1" dirty="0" err="1"/>
              <a:t>Dr.Kamran</a:t>
            </a:r>
            <a:r>
              <a:rPr lang="en-US" i="1" dirty="0"/>
              <a:t> </a:t>
            </a:r>
            <a:r>
              <a:rPr lang="en-US" i="1" dirty="0" err="1"/>
              <a:t>Sattar</a:t>
            </a:r>
            <a:endParaRPr lang="en-US" i="1" dirty="0"/>
          </a:p>
          <a:p>
            <a:pPr algn="ctr"/>
            <a:r>
              <a:rPr lang="en-US" dirty="0"/>
              <a:t>College of Medicine </a:t>
            </a:r>
          </a:p>
        </p:txBody>
      </p:sp>
      <p:pic>
        <p:nvPicPr>
          <p:cNvPr id="1026" name="Picture 2" descr="C:\Documents and Settings\DRHANNAN\Desktop\ksu logo.jpg"/>
          <p:cNvPicPr>
            <a:picLocks noChangeAspect="1" noChangeArrowheads="1"/>
          </p:cNvPicPr>
          <p:nvPr/>
        </p:nvPicPr>
        <p:blipFill>
          <a:blip r:embed="rId3" cstate="print"/>
          <a:srcRect/>
          <a:stretch>
            <a:fillRect/>
          </a:stretch>
        </p:blipFill>
        <p:spPr bwMode="auto">
          <a:xfrm>
            <a:off x="6858000" y="457200"/>
            <a:ext cx="1924050" cy="914400"/>
          </a:xfrm>
          <a:prstGeom prst="rect">
            <a:avLst/>
          </a:prstGeom>
          <a:noFill/>
        </p:spPr>
      </p:pic>
      <p:pic>
        <p:nvPicPr>
          <p:cNvPr id="5" name="Picture 4" descr="http://www.emaofbc.com/wp-content/uploads/2013/04/Professional.jpg"/>
          <p:cNvPicPr>
            <a:picLocks noChangeAspect="1" noChangeArrowheads="1"/>
          </p:cNvPicPr>
          <p:nvPr/>
        </p:nvPicPr>
        <p:blipFill>
          <a:blip r:embed="rId4" cstate="print"/>
          <a:srcRect/>
          <a:stretch>
            <a:fillRect/>
          </a:stretch>
        </p:blipFill>
        <p:spPr bwMode="auto">
          <a:xfrm>
            <a:off x="609600" y="5334000"/>
            <a:ext cx="914400" cy="838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Continuous assessment</a:t>
            </a:r>
          </a:p>
        </p:txBody>
      </p:sp>
      <p:sp>
        <p:nvSpPr>
          <p:cNvPr id="3" name="Content Placeholder 2"/>
          <p:cNvSpPr>
            <a:spLocks noGrp="1"/>
          </p:cNvSpPr>
          <p:nvPr>
            <p:ph idx="1"/>
          </p:nvPr>
        </p:nvSpPr>
        <p:spPr/>
        <p:txBody>
          <a:bodyPr/>
          <a:lstStyle/>
          <a:p>
            <a:r>
              <a:rPr lang="en-US" b="1" dirty="0"/>
              <a:t>During  the lecture, students will be given 3-4 short answer  questions (SAQs ) based on the  current lecture .</a:t>
            </a:r>
          </a:p>
          <a:p>
            <a:r>
              <a:rPr lang="en-US" b="1" dirty="0">
                <a:solidFill>
                  <a:srgbClr val="C00000"/>
                </a:solidFill>
              </a:rPr>
              <a:t>No repeat of the quiz for absence </a:t>
            </a:r>
          </a:p>
          <a:p>
            <a:r>
              <a:rPr lang="en-US" b="1" smtClean="0">
                <a:solidFill>
                  <a:schemeClr val="tx2">
                    <a:lumMod val="75000"/>
                  </a:schemeClr>
                </a:solidFill>
              </a:rPr>
              <a:t>Total </a:t>
            </a:r>
            <a:r>
              <a:rPr lang="en-US" b="1" dirty="0">
                <a:solidFill>
                  <a:schemeClr val="tx2">
                    <a:lumMod val="75000"/>
                  </a:schemeClr>
                </a:solidFill>
              </a:rPr>
              <a:t>mark = 30 will be added to end year exam plus 10% professional conduct.</a:t>
            </a:r>
          </a:p>
          <a:p>
            <a:pPr>
              <a:buNone/>
            </a:pPr>
            <a:endParaRPr lang="en-US"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Professional conduct</a:t>
            </a:r>
            <a:br>
              <a:rPr lang="en-US" b="1" dirty="0"/>
            </a:br>
            <a:r>
              <a:rPr lang="en-US" b="1" dirty="0"/>
              <a:t> (Total 10 Marks</a:t>
            </a:r>
            <a:r>
              <a:rPr lang="en-US" dirty="0"/>
              <a:t>)</a:t>
            </a:r>
          </a:p>
        </p:txBody>
      </p:sp>
      <p:sp>
        <p:nvSpPr>
          <p:cNvPr id="3" name="Content Placeholder 2"/>
          <p:cNvSpPr>
            <a:spLocks noGrp="1"/>
          </p:cNvSpPr>
          <p:nvPr>
            <p:ph idx="1"/>
          </p:nvPr>
        </p:nvSpPr>
        <p:spPr/>
        <p:txBody>
          <a:bodyPr>
            <a:normAutofit/>
          </a:bodyPr>
          <a:lstStyle/>
          <a:p>
            <a:r>
              <a:rPr lang="en-US" sz="3200" b="1" dirty="0">
                <a:solidFill>
                  <a:srgbClr val="0070C0"/>
                </a:solidFill>
              </a:rPr>
              <a:t>Interaction during lecture </a:t>
            </a:r>
          </a:p>
          <a:p>
            <a:r>
              <a:rPr lang="en-US" sz="3200" b="1" dirty="0">
                <a:solidFill>
                  <a:srgbClr val="0070C0"/>
                </a:solidFill>
              </a:rPr>
              <a:t>Professional conduct</a:t>
            </a:r>
          </a:p>
          <a:p>
            <a:r>
              <a:rPr lang="en-US" sz="3200" b="1" dirty="0">
                <a:solidFill>
                  <a:srgbClr val="0070C0"/>
                </a:solidFill>
              </a:rPr>
              <a:t>Punctuality ,communication,.. etc.</a:t>
            </a:r>
          </a:p>
          <a:p>
            <a:r>
              <a:rPr lang="en-US" sz="3200" b="1" dirty="0">
                <a:solidFill>
                  <a:srgbClr val="C00000"/>
                </a:solidFill>
              </a:rPr>
              <a:t>Not using the mobile during the lecture</a:t>
            </a:r>
          </a:p>
          <a:p>
            <a:r>
              <a:rPr lang="en-US" sz="3200" b="1" dirty="0">
                <a:solidFill>
                  <a:srgbClr val="C00000"/>
                </a:solidFill>
              </a:rPr>
              <a:t>Not eating or drinking during the lecture,</a:t>
            </a:r>
          </a:p>
          <a:p>
            <a:r>
              <a:rPr lang="en-US" sz="3200" b="1" dirty="0">
                <a:solidFill>
                  <a:srgbClr val="C00000"/>
                </a:solidFill>
              </a:rPr>
              <a:t> Respecting the lecturer, etc..</a:t>
            </a:r>
            <a:endParaRPr lang="en-US" sz="3200" b="1" dirty="0">
              <a:solidFill>
                <a:srgbClr val="0070C0"/>
              </a:solidFill>
            </a:endParaRPr>
          </a:p>
        </p:txBody>
      </p:sp>
      <p:pic>
        <p:nvPicPr>
          <p:cNvPr id="5" name="Picture 3" descr="E:\Desktop\no mobile.jpg"/>
          <p:cNvPicPr>
            <a:picLocks noChangeAspect="1" noChangeArrowheads="1"/>
          </p:cNvPicPr>
          <p:nvPr/>
        </p:nvPicPr>
        <p:blipFill>
          <a:blip r:embed="rId2" cstate="print"/>
          <a:srcRect/>
          <a:stretch>
            <a:fillRect/>
          </a:stretch>
        </p:blipFill>
        <p:spPr bwMode="auto">
          <a:xfrm>
            <a:off x="7010400" y="5181600"/>
            <a:ext cx="1600200" cy="990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Overview About Professionalism</a:t>
            </a:r>
            <a:br>
              <a:rPr lang="en-US" b="1" dirty="0">
                <a:solidFill>
                  <a:srgbClr val="C00000"/>
                </a:solidFill>
              </a:rPr>
            </a:br>
            <a:endParaRPr lang="en-US" b="1" dirty="0">
              <a:solidFill>
                <a:srgbClr val="C00000"/>
              </a:solidFill>
            </a:endParaRPr>
          </a:p>
        </p:txBody>
      </p:sp>
      <p:pic>
        <p:nvPicPr>
          <p:cNvPr id="2050" name="Picture 2" descr="http://www.emaofbc.com/wp-content/uploads/2013/04/Professional.jpg"/>
          <p:cNvPicPr>
            <a:picLocks noChangeAspect="1" noChangeArrowheads="1"/>
          </p:cNvPicPr>
          <p:nvPr/>
        </p:nvPicPr>
        <p:blipFill>
          <a:blip r:embed="rId2" cstate="print"/>
          <a:srcRect/>
          <a:stretch>
            <a:fillRect/>
          </a:stretch>
        </p:blipFill>
        <p:spPr bwMode="auto">
          <a:xfrm>
            <a:off x="457200" y="2590800"/>
            <a:ext cx="3752850" cy="3762375"/>
          </a:xfrm>
          <a:prstGeom prst="rect">
            <a:avLst/>
          </a:prstGeom>
          <a:noFill/>
        </p:spPr>
      </p:pic>
      <p:pic>
        <p:nvPicPr>
          <p:cNvPr id="2052" name="Picture 4" descr="http://blog.sunbeltstaffing.com/wp-content/uploads/professionalism-300x300.jpg"/>
          <p:cNvPicPr>
            <a:picLocks noChangeAspect="1" noChangeArrowheads="1"/>
          </p:cNvPicPr>
          <p:nvPr/>
        </p:nvPicPr>
        <p:blipFill>
          <a:blip r:embed="rId3" cstate="print"/>
          <a:srcRect/>
          <a:stretch>
            <a:fillRect/>
          </a:stretch>
        </p:blipFill>
        <p:spPr bwMode="auto">
          <a:xfrm>
            <a:off x="5486400" y="2667000"/>
            <a:ext cx="2857500" cy="28575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3600" b="1" dirty="0"/>
              <a:t>What does Professionalism mean?</a:t>
            </a:r>
          </a:p>
          <a:p>
            <a:pPr algn="ctr">
              <a:buNone/>
            </a:pPr>
            <a:endParaRPr lang="en-US" sz="3600" b="1" dirty="0"/>
          </a:p>
          <a:p>
            <a:pPr algn="ctr">
              <a:buNone/>
            </a:pPr>
            <a:r>
              <a:rPr lang="en-US" sz="3600" b="1" dirty="0"/>
              <a:t>Examples of model individuals / character of a professional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D60093"/>
                </a:solidFill>
              </a:rPr>
              <a:t>Task 1</a:t>
            </a:r>
          </a:p>
        </p:txBody>
      </p:sp>
      <p:sp>
        <p:nvSpPr>
          <p:cNvPr id="3" name="Content Placeholder 2"/>
          <p:cNvSpPr>
            <a:spLocks noGrp="1"/>
          </p:cNvSpPr>
          <p:nvPr>
            <p:ph idx="1"/>
          </p:nvPr>
        </p:nvSpPr>
        <p:spPr/>
        <p:txBody>
          <a:bodyPr/>
          <a:lstStyle/>
          <a:p>
            <a:pPr>
              <a:lnSpc>
                <a:spcPct val="90000"/>
              </a:lnSpc>
              <a:buNone/>
              <a:defRPr/>
            </a:pPr>
            <a:r>
              <a:rPr lang="en-US" sz="2800" dirty="0">
                <a:solidFill>
                  <a:srgbClr val="0070C0"/>
                </a:solidFill>
              </a:rPr>
              <a:t>You research for defining professionalism by using a number of textbooks. You were astonished to find out that there are several differences in the definitions provided.”</a:t>
            </a:r>
          </a:p>
          <a:p>
            <a:pPr>
              <a:lnSpc>
                <a:spcPct val="90000"/>
              </a:lnSpc>
              <a:buNone/>
              <a:defRPr/>
            </a:pPr>
            <a:endParaRPr lang="en-US" sz="2800" dirty="0"/>
          </a:p>
          <a:p>
            <a:pPr>
              <a:lnSpc>
                <a:spcPct val="90000"/>
              </a:lnSpc>
              <a:buNone/>
              <a:defRPr/>
            </a:pPr>
            <a:r>
              <a:rPr lang="en-US" sz="2800" dirty="0"/>
              <a:t>-What could possibly be the cause for these differences?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D60093"/>
                </a:solidFill>
              </a:rPr>
              <a:t>Task 1</a:t>
            </a:r>
            <a:endParaRPr lang="en-US" b="1" dirty="0"/>
          </a:p>
        </p:txBody>
      </p:sp>
      <p:sp>
        <p:nvSpPr>
          <p:cNvPr id="3" name="Content Placeholder 2"/>
          <p:cNvSpPr>
            <a:spLocks noGrp="1"/>
          </p:cNvSpPr>
          <p:nvPr>
            <p:ph idx="1"/>
          </p:nvPr>
        </p:nvSpPr>
        <p:spPr/>
        <p:txBody>
          <a:bodyPr/>
          <a:lstStyle/>
          <a:p>
            <a:r>
              <a:rPr lang="en-GB" sz="2800" dirty="0">
                <a:latin typeface="Times New Roman" pitchFamily="18" charset="0"/>
              </a:rPr>
              <a:t>Although there are common key elements in the definition of professionalism that must be fulfilled, the definition might varies depending on culture, law, and community need</a:t>
            </a:r>
            <a:r>
              <a:rPr lang="en-GB" sz="2400" dirty="0">
                <a:latin typeface="Times New Roman" pitchFamily="18" charset="0"/>
              </a:rPr>
              <a:t>s.</a:t>
            </a:r>
          </a:p>
          <a:p>
            <a:endParaRPr lang="en-GB" sz="2400" dirty="0">
              <a:latin typeface="Times New Roman" pitchFamily="18" charset="0"/>
            </a:endParaRPr>
          </a:p>
          <a:p>
            <a:r>
              <a:rPr lang="en-GB" sz="2400" b="1" dirty="0">
                <a:solidFill>
                  <a:srgbClr val="7030A0"/>
                </a:solidFill>
                <a:latin typeface="Times New Roman" pitchFamily="18" charset="0"/>
              </a:rPr>
              <a:t>The definition components (key elements) should clearly define the unwritten contract between a doctor and patients</a:t>
            </a:r>
            <a:r>
              <a:rPr lang="en-GB" sz="2400" b="1" dirty="0">
                <a:latin typeface="Times New Roman" pitchFamily="18" charset="0"/>
              </a:rPr>
              <a:t>.  .</a:t>
            </a:r>
          </a:p>
          <a:p>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D60093"/>
                </a:solidFill>
              </a:rPr>
              <a:t>Task 1 </a:t>
            </a:r>
            <a:r>
              <a:rPr lang="en-US" dirty="0"/>
              <a:t>,cont.</a:t>
            </a:r>
          </a:p>
        </p:txBody>
      </p:sp>
      <p:sp>
        <p:nvSpPr>
          <p:cNvPr id="3" name="Content Placeholder 2"/>
          <p:cNvSpPr>
            <a:spLocks noGrp="1"/>
          </p:cNvSpPr>
          <p:nvPr>
            <p:ph idx="1"/>
          </p:nvPr>
        </p:nvSpPr>
        <p:spPr/>
        <p:txBody>
          <a:bodyPr/>
          <a:lstStyle/>
          <a:p>
            <a:pPr>
              <a:lnSpc>
                <a:spcPct val="90000"/>
              </a:lnSpc>
              <a:defRPr/>
            </a:pPr>
            <a:r>
              <a:rPr lang="en-GB" sz="2800" dirty="0">
                <a:latin typeface="Times New Roman" pitchFamily="18" charset="0"/>
              </a:rPr>
              <a:t>The definition of professionalism is the benchmark that we could use to check our performance and could help us to direct our goals for continuous improvement.</a:t>
            </a:r>
          </a:p>
          <a:p>
            <a:pPr>
              <a:lnSpc>
                <a:spcPct val="90000"/>
              </a:lnSpc>
              <a:defRPr/>
            </a:pPr>
            <a:endParaRPr lang="en-GB" sz="2800" dirty="0">
              <a:latin typeface="Times New Roman" pitchFamily="18" charset="0"/>
            </a:endParaRPr>
          </a:p>
          <a:p>
            <a:pPr>
              <a:lnSpc>
                <a:spcPct val="90000"/>
              </a:lnSpc>
              <a:defRPr/>
            </a:pPr>
            <a:r>
              <a:rPr lang="en-GB" sz="2800" dirty="0">
                <a:latin typeface="Times New Roman" pitchFamily="18" charset="0"/>
              </a:rPr>
              <a:t>It is also the measure that could be used to assess our performance by our patients, colleagues, and the profession. .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D60093"/>
                </a:solidFill>
              </a:rPr>
              <a:t>Task 2</a:t>
            </a:r>
          </a:p>
        </p:txBody>
      </p:sp>
      <p:sp>
        <p:nvSpPr>
          <p:cNvPr id="3" name="Content Placeholder 2"/>
          <p:cNvSpPr>
            <a:spLocks noGrp="1"/>
          </p:cNvSpPr>
          <p:nvPr>
            <p:ph idx="1"/>
          </p:nvPr>
        </p:nvSpPr>
        <p:spPr/>
        <p:txBody>
          <a:bodyPr/>
          <a:lstStyle/>
          <a:p>
            <a:endParaRPr lang="en-US" dirty="0"/>
          </a:p>
          <a:p>
            <a:endParaRPr lang="en-US" dirty="0"/>
          </a:p>
        </p:txBody>
      </p:sp>
      <p:sp>
        <p:nvSpPr>
          <p:cNvPr id="4" name="Rectangle 3"/>
          <p:cNvSpPr/>
          <p:nvPr/>
        </p:nvSpPr>
        <p:spPr>
          <a:xfrm>
            <a:off x="990600" y="2136338"/>
            <a:ext cx="7010400" cy="3970318"/>
          </a:xfrm>
          <a:prstGeom prst="rect">
            <a:avLst/>
          </a:prstGeom>
        </p:spPr>
        <p:txBody>
          <a:bodyPr wrap="square">
            <a:spAutoFit/>
          </a:bodyPr>
          <a:lstStyle/>
          <a:p>
            <a:pPr>
              <a:lnSpc>
                <a:spcPct val="90000"/>
              </a:lnSpc>
              <a:buNone/>
              <a:defRPr/>
            </a:pPr>
            <a:r>
              <a:rPr lang="en-US" sz="2800" dirty="0">
                <a:solidFill>
                  <a:srgbClr val="0070C0"/>
                </a:solidFill>
              </a:rPr>
              <a:t>You are invited to join a national committee responsible for defining professionalism.  There are two students on that committee and you are representing King Saud University.”</a:t>
            </a:r>
          </a:p>
          <a:p>
            <a:pPr>
              <a:lnSpc>
                <a:spcPct val="90000"/>
              </a:lnSpc>
              <a:buNone/>
              <a:defRPr/>
            </a:pPr>
            <a:endParaRPr lang="en-US" sz="2800" dirty="0">
              <a:solidFill>
                <a:srgbClr val="FFFF00"/>
              </a:solidFill>
            </a:endParaRPr>
          </a:p>
          <a:p>
            <a:pPr>
              <a:lnSpc>
                <a:spcPct val="90000"/>
              </a:lnSpc>
              <a:defRPr/>
            </a:pPr>
            <a:r>
              <a:rPr lang="en-US" sz="2800" dirty="0"/>
              <a:t>How would you approach this task ?</a:t>
            </a:r>
          </a:p>
          <a:p>
            <a:pPr>
              <a:lnSpc>
                <a:spcPct val="90000"/>
              </a:lnSpc>
              <a:defRPr/>
            </a:pPr>
            <a:r>
              <a:rPr lang="en-US" sz="2800" dirty="0"/>
              <a:t>What resources would you use to help you in identifying the definition of professionalism?.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D60093"/>
                </a:solidFill>
              </a:rPr>
              <a:t>Task 2 </a:t>
            </a:r>
            <a:r>
              <a:rPr lang="en-US" dirty="0"/>
              <a:t>, cont.</a:t>
            </a:r>
            <a:endParaRPr lang="en-US" b="1" dirty="0"/>
          </a:p>
        </p:txBody>
      </p:sp>
      <p:sp>
        <p:nvSpPr>
          <p:cNvPr id="3" name="Content Placeholder 2"/>
          <p:cNvSpPr>
            <a:spLocks noGrp="1"/>
          </p:cNvSpPr>
          <p:nvPr>
            <p:ph idx="1"/>
          </p:nvPr>
        </p:nvSpPr>
        <p:spPr/>
        <p:txBody>
          <a:bodyPr/>
          <a:lstStyle/>
          <a:p>
            <a:r>
              <a:rPr lang="en-GB" sz="2800" b="1" u="sng" dirty="0">
                <a:latin typeface="Times New Roman" pitchFamily="18" charset="0"/>
              </a:rPr>
              <a:t>Sources for defining professionalism might include: </a:t>
            </a:r>
          </a:p>
          <a:p>
            <a:pPr marL="0" indent="0">
              <a:buNone/>
            </a:pPr>
            <a:r>
              <a:rPr lang="en-GB" sz="2800" dirty="0">
                <a:latin typeface="Times New Roman" pitchFamily="18" charset="0"/>
              </a:rPr>
              <a:t>Literature, published research papers, legal and ethical documents, as well as disciplinary action documents in the hospital, and workplace.  These documents are confidential.</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What does Professionalism mean?</a:t>
            </a:r>
            <a:r>
              <a:rPr lang="en-US" dirty="0"/>
              <a:t> Different sources</a:t>
            </a:r>
          </a:p>
        </p:txBody>
      </p:sp>
      <p:sp>
        <p:nvSpPr>
          <p:cNvPr id="3" name="Content Placeholder 2"/>
          <p:cNvSpPr>
            <a:spLocks noGrp="1"/>
          </p:cNvSpPr>
          <p:nvPr>
            <p:ph idx="1"/>
          </p:nvPr>
        </p:nvSpPr>
        <p:spPr/>
        <p:txBody>
          <a:bodyPr>
            <a:normAutofit fontScale="92500" lnSpcReduction="20000"/>
          </a:bodyPr>
          <a:lstStyle/>
          <a:p>
            <a:pPr>
              <a:defRPr/>
            </a:pPr>
            <a:r>
              <a:rPr lang="en-US" sz="2400" b="1" dirty="0">
                <a:solidFill>
                  <a:srgbClr val="0070C0"/>
                </a:solidFill>
              </a:rPr>
              <a:t>Profession</a:t>
            </a:r>
            <a:r>
              <a:rPr lang="en-US" sz="2400" dirty="0"/>
              <a:t> is an occupation whose core elements is work, based on the mastery of a complex body of knowledge and skills. </a:t>
            </a:r>
          </a:p>
          <a:p>
            <a:pPr algn="r">
              <a:buNone/>
              <a:defRPr/>
            </a:pPr>
            <a:r>
              <a:rPr lang="en-US" sz="2400" dirty="0">
                <a:solidFill>
                  <a:srgbClr val="0070C0"/>
                </a:solidFill>
              </a:rPr>
              <a:t> </a:t>
            </a:r>
            <a:r>
              <a:rPr lang="en-US" sz="1500" i="1" dirty="0">
                <a:solidFill>
                  <a:srgbClr val="0070C0"/>
                </a:solidFill>
              </a:rPr>
              <a:t>Oxford English Dictionary</a:t>
            </a:r>
          </a:p>
          <a:p>
            <a:pPr>
              <a:defRPr/>
            </a:pPr>
            <a:r>
              <a:rPr lang="en-US" sz="2400" b="1" dirty="0">
                <a:solidFill>
                  <a:srgbClr val="0070C0"/>
                </a:solidFill>
              </a:rPr>
              <a:t>Profession</a:t>
            </a:r>
            <a:r>
              <a:rPr lang="en-US" sz="2400" b="1" dirty="0">
                <a:solidFill>
                  <a:schemeClr val="tx2">
                    <a:lumMod val="50000"/>
                  </a:schemeClr>
                </a:solidFill>
              </a:rPr>
              <a:t> is the conduct, aims, or qualities that characterize a person in a work setting or profession</a:t>
            </a:r>
          </a:p>
          <a:p>
            <a:pPr>
              <a:defRPr/>
            </a:pPr>
            <a:endParaRPr lang="en-US" sz="2400" dirty="0"/>
          </a:p>
          <a:p>
            <a:pPr>
              <a:defRPr/>
            </a:pPr>
            <a:r>
              <a:rPr lang="en-US" sz="2400" b="1" dirty="0">
                <a:solidFill>
                  <a:srgbClr val="0070C0"/>
                </a:solidFill>
              </a:rPr>
              <a:t>Professionalism</a:t>
            </a:r>
            <a:r>
              <a:rPr lang="en-US" sz="2400" dirty="0"/>
              <a:t> “constituting those </a:t>
            </a:r>
            <a:r>
              <a:rPr lang="en-US" sz="2400" i="1" dirty="0"/>
              <a:t>attitude</a:t>
            </a:r>
            <a:r>
              <a:rPr lang="en-US" sz="2400" dirty="0"/>
              <a:t> and </a:t>
            </a:r>
            <a:r>
              <a:rPr lang="en-US" sz="2400" i="1" dirty="0"/>
              <a:t>behaviors</a:t>
            </a:r>
            <a:r>
              <a:rPr lang="en-US" sz="2400" dirty="0"/>
              <a:t> that serve to maintain patient interest above physician self-interest.” </a:t>
            </a:r>
          </a:p>
          <a:p>
            <a:pPr algn="r">
              <a:buNone/>
              <a:defRPr/>
            </a:pPr>
            <a:r>
              <a:rPr lang="en-US" sz="1500" i="1" dirty="0">
                <a:solidFill>
                  <a:srgbClr val="0070C0"/>
                </a:solidFill>
              </a:rPr>
              <a:t>American Board of Internal Medicine</a:t>
            </a:r>
          </a:p>
          <a:p>
            <a:pPr>
              <a:defRPr/>
            </a:pPr>
            <a:endParaRPr lang="en-US" sz="2400" b="1" dirty="0">
              <a:solidFill>
                <a:srgbClr val="FFC000"/>
              </a:solidFill>
            </a:endParaRPr>
          </a:p>
          <a:p>
            <a:pPr>
              <a:defRPr/>
            </a:pPr>
            <a:r>
              <a:rPr lang="en-US" sz="2400" b="1" dirty="0">
                <a:solidFill>
                  <a:srgbClr val="0070C0"/>
                </a:solidFill>
              </a:rPr>
              <a:t>Professionalism</a:t>
            </a:r>
            <a:r>
              <a:rPr lang="en-US" sz="2400" dirty="0">
                <a:solidFill>
                  <a:schemeClr val="accent6">
                    <a:lumMod val="75000"/>
                  </a:schemeClr>
                </a:solidFill>
              </a:rPr>
              <a:t> </a:t>
            </a:r>
            <a:r>
              <a:rPr lang="en-US" sz="2400" dirty="0"/>
              <a:t>is exhibited by one of the </a:t>
            </a:r>
            <a:r>
              <a:rPr lang="en-US" sz="2400" i="1" dirty="0"/>
              <a:t>professional character, spirit  , methods</a:t>
            </a:r>
            <a:r>
              <a:rPr lang="en-US" sz="2400" dirty="0"/>
              <a:t> or the standing practice , or methods of a professional as distinguished from an amateur</a:t>
            </a:r>
            <a:r>
              <a:rPr lang="en-US" sz="2400" i="1" dirty="0"/>
              <a:t>’’.                                                       </a:t>
            </a:r>
            <a:r>
              <a:rPr lang="en-US" sz="1500" i="1" dirty="0">
                <a:solidFill>
                  <a:srgbClr val="0070C0"/>
                </a:solidFill>
              </a:rPr>
              <a:t>American College Dictionary</a:t>
            </a:r>
          </a:p>
          <a:p>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Professionalism Course</a:t>
            </a:r>
          </a:p>
        </p:txBody>
      </p:sp>
      <p:sp>
        <p:nvSpPr>
          <p:cNvPr id="3" name="Content Placeholder 2"/>
          <p:cNvSpPr>
            <a:spLocks noGrp="1"/>
          </p:cNvSpPr>
          <p:nvPr>
            <p:ph idx="1"/>
          </p:nvPr>
        </p:nvSpPr>
        <p:spPr/>
        <p:txBody>
          <a:bodyPr/>
          <a:lstStyle/>
          <a:p>
            <a:r>
              <a:rPr lang="en-US" b="1" dirty="0"/>
              <a:t>Course title         :     Professionalism</a:t>
            </a:r>
          </a:p>
          <a:p>
            <a:r>
              <a:rPr lang="en-US" b="1" dirty="0"/>
              <a:t>Code &amp; number  :     SKL 221</a:t>
            </a:r>
          </a:p>
          <a:p>
            <a:r>
              <a:rPr lang="en-US" b="1" dirty="0"/>
              <a:t>Target                    :    Second year medical students</a:t>
            </a:r>
          </a:p>
          <a:p>
            <a:r>
              <a:rPr lang="en-US" b="1" dirty="0"/>
              <a:t>Course duration  :    One year</a:t>
            </a:r>
          </a:p>
          <a:p>
            <a:r>
              <a:rPr lang="en-US" b="1" dirty="0"/>
              <a:t>Credit hours         :   6 hours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Definition ..Ottawa Conference</a:t>
            </a:r>
          </a:p>
        </p:txBody>
      </p:sp>
      <p:sp>
        <p:nvSpPr>
          <p:cNvPr id="3" name="Rectangle 2"/>
          <p:cNvSpPr/>
          <p:nvPr/>
        </p:nvSpPr>
        <p:spPr>
          <a:xfrm>
            <a:off x="457200" y="1859340"/>
            <a:ext cx="7924800" cy="5693866"/>
          </a:xfrm>
          <a:prstGeom prst="rect">
            <a:avLst/>
          </a:prstGeom>
        </p:spPr>
        <p:txBody>
          <a:bodyPr wrap="square">
            <a:spAutoFit/>
          </a:bodyPr>
          <a:lstStyle/>
          <a:p>
            <a:pPr>
              <a:buNone/>
            </a:pPr>
            <a:r>
              <a:rPr lang="en-US" sz="2800" b="1" dirty="0"/>
              <a:t>Professionalism is intrinsically related to the social responsibility of the medical profession.</a:t>
            </a:r>
          </a:p>
          <a:p>
            <a:pPr algn="ctr">
              <a:buNone/>
            </a:pPr>
            <a:r>
              <a:rPr lang="en-US" sz="2800" b="1" dirty="0">
                <a:solidFill>
                  <a:srgbClr val="0070C0"/>
                </a:solidFill>
              </a:rPr>
              <a:t>Professionalism has </a:t>
            </a:r>
            <a:r>
              <a:rPr lang="en-US" sz="2800" b="1" dirty="0">
                <a:solidFill>
                  <a:srgbClr val="D60093"/>
                </a:solidFill>
              </a:rPr>
              <a:t>three</a:t>
            </a:r>
            <a:r>
              <a:rPr lang="en-US" sz="2800" b="1" dirty="0">
                <a:solidFill>
                  <a:srgbClr val="0070C0"/>
                </a:solidFill>
              </a:rPr>
              <a:t> main discourses/characteristics </a:t>
            </a:r>
          </a:p>
          <a:p>
            <a:pPr marL="550926" indent="-514350" algn="ctr">
              <a:lnSpc>
                <a:spcPct val="200000"/>
              </a:lnSpc>
              <a:buNone/>
            </a:pPr>
            <a:r>
              <a:rPr lang="en-US" sz="2800" b="1" dirty="0">
                <a:solidFill>
                  <a:srgbClr val="C00000"/>
                </a:solidFill>
              </a:rPr>
              <a:t>Individual </a:t>
            </a:r>
          </a:p>
          <a:p>
            <a:pPr marL="550926" indent="-514350" algn="ctr">
              <a:lnSpc>
                <a:spcPct val="200000"/>
              </a:lnSpc>
              <a:buNone/>
            </a:pPr>
            <a:r>
              <a:rPr lang="en-US" sz="2800" b="1" dirty="0">
                <a:solidFill>
                  <a:srgbClr val="C00000"/>
                </a:solidFill>
              </a:rPr>
              <a:t>Interpersonal </a:t>
            </a:r>
          </a:p>
          <a:p>
            <a:pPr marL="550926" indent="-514350" algn="ctr">
              <a:lnSpc>
                <a:spcPct val="200000"/>
              </a:lnSpc>
              <a:buNone/>
            </a:pPr>
            <a:r>
              <a:rPr lang="en-US" sz="2800" b="1" dirty="0">
                <a:solidFill>
                  <a:srgbClr val="C00000"/>
                </a:solidFill>
              </a:rPr>
              <a:t>Societal </a:t>
            </a:r>
          </a:p>
          <a:p>
            <a:pPr marL="550926" indent="-514350" algn="ctr">
              <a:lnSpc>
                <a:spcPct val="200000"/>
              </a:lnSpc>
              <a:buNone/>
            </a:pPr>
            <a:endParaRPr lang="en-US" sz="2800"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r>
              <a:rPr lang="en-US" dirty="0"/>
              <a:t>..cont.</a:t>
            </a:r>
          </a:p>
        </p:txBody>
      </p:sp>
      <p:sp>
        <p:nvSpPr>
          <p:cNvPr id="3" name="Rectangle 2"/>
          <p:cNvSpPr/>
          <p:nvPr/>
        </p:nvSpPr>
        <p:spPr>
          <a:xfrm>
            <a:off x="533400" y="2136338"/>
            <a:ext cx="7620000" cy="3477875"/>
          </a:xfrm>
          <a:prstGeom prst="rect">
            <a:avLst/>
          </a:prstGeom>
        </p:spPr>
        <p:txBody>
          <a:bodyPr wrap="square">
            <a:spAutoFit/>
          </a:bodyPr>
          <a:lstStyle/>
          <a:p>
            <a:r>
              <a:rPr lang="en-US" sz="2400" b="1" dirty="0">
                <a:solidFill>
                  <a:srgbClr val="0070C0"/>
                </a:solidFill>
              </a:rPr>
              <a:t>MEDICINE</a:t>
            </a:r>
            <a:r>
              <a:rPr lang="en-US" sz="2400" dirty="0"/>
              <a:t> is a vocation in which a doctor’s knowledge, clinical skills ,and judgment are put in the service of protecting and restoring human well-being.</a:t>
            </a:r>
          </a:p>
          <a:p>
            <a:endParaRPr lang="en-US" dirty="0"/>
          </a:p>
          <a:p>
            <a:endParaRPr lang="en-US" dirty="0"/>
          </a:p>
          <a:p>
            <a:r>
              <a:rPr lang="en-US" sz="2800" dirty="0">
                <a:solidFill>
                  <a:srgbClr val="C00000"/>
                </a:solidFill>
              </a:rPr>
              <a:t>This purpose is realized through a partnership between a patient and doctor, one based on mutual respect ,individual responsibility and appropriate accountability.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Holy Quran &amp; </a:t>
            </a:r>
            <a:r>
              <a:rPr lang="en-US" b="1" dirty="0" err="1"/>
              <a:t>Hadith</a:t>
            </a:r>
            <a:endParaRPr lang="en-US" b="1" dirty="0"/>
          </a:p>
        </p:txBody>
      </p:sp>
      <p:sp>
        <p:nvSpPr>
          <p:cNvPr id="3" name="Rectangle 2"/>
          <p:cNvSpPr/>
          <p:nvPr/>
        </p:nvSpPr>
        <p:spPr>
          <a:xfrm>
            <a:off x="304800" y="2057400"/>
            <a:ext cx="6553200" cy="3785652"/>
          </a:xfrm>
          <a:prstGeom prst="rect">
            <a:avLst/>
          </a:prstGeom>
        </p:spPr>
        <p:txBody>
          <a:bodyPr wrap="square">
            <a:spAutoFit/>
          </a:bodyPr>
          <a:lstStyle/>
          <a:p>
            <a:r>
              <a:rPr lang="en-US" sz="2400" b="1" dirty="0"/>
              <a:t>The holy </a:t>
            </a:r>
            <a:r>
              <a:rPr lang="en-US" sz="2400" b="1" dirty="0" err="1"/>
              <a:t>Qura’an</a:t>
            </a:r>
            <a:r>
              <a:rPr lang="en-US" sz="2400" b="1" dirty="0"/>
              <a:t> and Al-</a:t>
            </a:r>
            <a:r>
              <a:rPr lang="en-US" sz="2400" b="1" dirty="0" err="1"/>
              <a:t>Hadith</a:t>
            </a:r>
            <a:r>
              <a:rPr lang="en-US" sz="2400" b="1" dirty="0"/>
              <a:t> </a:t>
            </a:r>
            <a:r>
              <a:rPr lang="en-US" sz="2400" dirty="0"/>
              <a:t>have stated that Muslims has duty to care for the sick and this often referred to  ‘‘</a:t>
            </a:r>
            <a:r>
              <a:rPr lang="en-US" sz="2400" b="1" dirty="0"/>
              <a:t>Medicine of Prophet’.</a:t>
            </a:r>
          </a:p>
          <a:p>
            <a:r>
              <a:rPr lang="en-US" sz="2400" dirty="0">
                <a:solidFill>
                  <a:srgbClr val="C00000"/>
                </a:solidFill>
              </a:rPr>
              <a:t>According to the sayings of the Prophet Mohamed’ </a:t>
            </a:r>
            <a:r>
              <a:rPr lang="en-US" sz="2400" i="1" dirty="0">
                <a:solidFill>
                  <a:srgbClr val="C00000"/>
                </a:solidFill>
              </a:rPr>
              <a:t>peace be upon him</a:t>
            </a:r>
            <a:r>
              <a:rPr lang="en-US" sz="2400" dirty="0">
                <a:solidFill>
                  <a:srgbClr val="C00000"/>
                </a:solidFill>
              </a:rPr>
              <a:t>’ that ‘Allah has sent a cure for aliment and that it was the duty of Muslim to care of the body and spirit.</a:t>
            </a:r>
          </a:p>
          <a:p>
            <a:r>
              <a:rPr lang="en-US" sz="2400" b="1" dirty="0">
                <a:solidFill>
                  <a:srgbClr val="0070C0"/>
                </a:solidFill>
              </a:rPr>
              <a:t>This includes improving the quality of care and ensures access of healthcare to every body.</a:t>
            </a:r>
            <a:endParaRPr lang="en-US" sz="2400" dirty="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Professionalism In Medicine</a:t>
            </a:r>
          </a:p>
        </p:txBody>
      </p:sp>
      <p:sp>
        <p:nvSpPr>
          <p:cNvPr id="3" name="Content Placeholder 2"/>
          <p:cNvSpPr>
            <a:spLocks noGrp="1"/>
          </p:cNvSpPr>
          <p:nvPr>
            <p:ph idx="1"/>
          </p:nvPr>
        </p:nvSpPr>
        <p:spPr/>
        <p:txBody>
          <a:bodyPr>
            <a:normAutofit fontScale="92500" lnSpcReduction="20000"/>
          </a:bodyPr>
          <a:lstStyle/>
          <a:p>
            <a:r>
              <a:rPr lang="en-US" sz="2400" dirty="0"/>
              <a:t>Professionalism embodies the relationship between medicine and society as it forms the basis of patient –physician trust. It attempts to make tangible certain attitudes, behaviors , and characteristics that are desirable among the medical profession.</a:t>
            </a:r>
          </a:p>
          <a:p>
            <a:pPr algn="r">
              <a:buFont typeface="Arial" charset="0"/>
              <a:buNone/>
            </a:pPr>
            <a:r>
              <a:rPr lang="en-US" sz="1400" i="1" dirty="0">
                <a:solidFill>
                  <a:srgbClr val="0070C0"/>
                </a:solidFill>
              </a:rPr>
              <a:t>University of Ottawa,2012 </a:t>
            </a:r>
          </a:p>
          <a:p>
            <a:pPr algn="r">
              <a:buFont typeface="Arial" charset="0"/>
              <a:buNone/>
            </a:pPr>
            <a:endParaRPr lang="en-US" sz="1400" i="1" dirty="0">
              <a:solidFill>
                <a:srgbClr val="0070C0"/>
              </a:solidFill>
            </a:endParaRPr>
          </a:p>
          <a:p>
            <a:pPr algn="r">
              <a:buFont typeface="Arial" charset="0"/>
              <a:buNone/>
            </a:pPr>
            <a:endParaRPr lang="en-US" sz="1400" i="1" dirty="0">
              <a:solidFill>
                <a:srgbClr val="0070C0"/>
              </a:solidFill>
            </a:endParaRPr>
          </a:p>
          <a:p>
            <a:r>
              <a:rPr lang="en-US" sz="2800" dirty="0"/>
              <a:t>Medical professionalism is the ‘</a:t>
            </a:r>
            <a:r>
              <a:rPr lang="en-US" sz="2800" i="1" dirty="0"/>
              <a:t>heart and soul of medicine</a:t>
            </a:r>
            <a:r>
              <a:rPr lang="en-US" sz="2800" dirty="0"/>
              <a:t>.’ more than adherence to a set of medical ethics , it is the daily expression of what originally attracted them to the field –a desire to help people and to help society as a whole by providing quality health care.</a:t>
            </a:r>
          </a:p>
          <a:p>
            <a:pPr>
              <a:buNone/>
            </a:pPr>
            <a:r>
              <a:rPr lang="en-US" sz="1600" i="1" dirty="0">
                <a:solidFill>
                  <a:srgbClr val="0070C0"/>
                </a:solidFill>
              </a:rPr>
              <a:t>Advancing medical professionalism to improve health care.  ABIM Foundation , 2013</a:t>
            </a:r>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Why Professionalism Is Important?</a:t>
            </a:r>
          </a:p>
        </p:txBody>
      </p:sp>
      <p:sp>
        <p:nvSpPr>
          <p:cNvPr id="3" name="Content Placeholder 2"/>
          <p:cNvSpPr>
            <a:spLocks noGrp="1"/>
          </p:cNvSpPr>
          <p:nvPr>
            <p:ph idx="1"/>
          </p:nvPr>
        </p:nvSpPr>
        <p:spPr/>
        <p:txBody>
          <a:bodyPr/>
          <a:lstStyle/>
          <a:p>
            <a:r>
              <a:rPr lang="en-US" dirty="0"/>
              <a:t>There is a great increase in interest in developing medical professionalism of the students.</a:t>
            </a:r>
          </a:p>
          <a:p>
            <a:r>
              <a:rPr lang="en-US" dirty="0"/>
              <a:t>The </a:t>
            </a:r>
            <a:r>
              <a:rPr lang="en-US" i="1" dirty="0"/>
              <a:t>ethical </a:t>
            </a:r>
            <a:r>
              <a:rPr lang="en-US" dirty="0"/>
              <a:t>demands upon medical profession have increased due to changes in the traditional modes of health care delivery, increased complexity in the methods of reimbursement, and developing national trends toward managed care.</a:t>
            </a:r>
          </a:p>
          <a:p>
            <a:r>
              <a:rPr lang="en-US" b="1" dirty="0"/>
              <a:t>Medical professionalism sets out  three principles</a:t>
            </a:r>
            <a:r>
              <a:rPr lang="en-US" dirty="0"/>
              <a:t>: </a:t>
            </a:r>
            <a:r>
              <a:rPr lang="en-US" b="1" i="1" dirty="0">
                <a:solidFill>
                  <a:srgbClr val="C00000"/>
                </a:solidFill>
              </a:rPr>
              <a:t>ethical principles, knowledge and skills &amp; selflessness</a:t>
            </a:r>
            <a:endParaRPr lang="en-US" b="1" i="1" dirty="0"/>
          </a:p>
          <a:p>
            <a:endParaRPr lang="en-US" b="1" dirty="0">
              <a:solidFill>
                <a:srgbClr val="002060"/>
              </a:solidFill>
            </a:endParaRPr>
          </a:p>
        </p:txBody>
      </p:sp>
      <p:pic>
        <p:nvPicPr>
          <p:cNvPr id="4" name="Picture 3" descr="http://www.emaofbc.com/wp-content/uploads/2013/04/Professional.jpg"/>
          <p:cNvPicPr>
            <a:picLocks noChangeAspect="1" noChangeArrowheads="1"/>
          </p:cNvPicPr>
          <p:nvPr/>
        </p:nvPicPr>
        <p:blipFill>
          <a:blip r:embed="rId2" cstate="print"/>
          <a:srcRect/>
          <a:stretch>
            <a:fillRect/>
          </a:stretch>
        </p:blipFill>
        <p:spPr bwMode="auto">
          <a:xfrm>
            <a:off x="7772400" y="685800"/>
            <a:ext cx="914400" cy="8382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rgbClr val="C00000"/>
                </a:solidFill>
              </a:rPr>
              <a:t>Why Professionalism Is Important? </a:t>
            </a:r>
            <a:r>
              <a:rPr lang="en-US" sz="4800" dirty="0">
                <a:solidFill>
                  <a:schemeClr val="tx1"/>
                </a:solidFill>
              </a:rPr>
              <a:t>Cont.</a:t>
            </a:r>
          </a:p>
        </p:txBody>
      </p:sp>
      <p:sp>
        <p:nvSpPr>
          <p:cNvPr id="3" name="Content Placeholder 2"/>
          <p:cNvSpPr>
            <a:spLocks noGrp="1"/>
          </p:cNvSpPr>
          <p:nvPr>
            <p:ph idx="1"/>
          </p:nvPr>
        </p:nvSpPr>
        <p:spPr/>
        <p:txBody>
          <a:bodyPr>
            <a:normAutofit/>
          </a:bodyPr>
          <a:lstStyle/>
          <a:p>
            <a:r>
              <a:rPr lang="en-US" dirty="0"/>
              <a:t>Most people desire to be treated by physicians who, in addition to being competent ,care deeply about their patients.</a:t>
            </a:r>
          </a:p>
          <a:p>
            <a:r>
              <a:rPr lang="en-US" dirty="0"/>
              <a:t>Professionalism and humanism sometimes confused as being synonymous.</a:t>
            </a:r>
          </a:p>
          <a:p>
            <a:r>
              <a:rPr lang="en-US" dirty="0"/>
              <a:t>Professionalism denotes a way of behaving in accordance to  certain normative values.</a:t>
            </a:r>
          </a:p>
          <a:p>
            <a:r>
              <a:rPr lang="en-US" dirty="0"/>
              <a:t>Professionalism is not only about being competent and skillful but also </a:t>
            </a:r>
            <a:r>
              <a:rPr lang="en-US" i="1" dirty="0"/>
              <a:t>behaving in an ethical way</a:t>
            </a:r>
          </a:p>
          <a:p>
            <a:r>
              <a:rPr lang="en-US" dirty="0"/>
              <a:t>Effective management of relationships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Concepts Of Professionalism</a:t>
            </a:r>
          </a:p>
        </p:txBody>
      </p:sp>
      <p:sp>
        <p:nvSpPr>
          <p:cNvPr id="3" name="Content Placeholder 2"/>
          <p:cNvSpPr>
            <a:spLocks noGrp="1"/>
          </p:cNvSpPr>
          <p:nvPr>
            <p:ph idx="1"/>
          </p:nvPr>
        </p:nvSpPr>
        <p:spPr/>
        <p:txBody>
          <a:bodyPr>
            <a:normAutofit/>
          </a:bodyPr>
          <a:lstStyle/>
          <a:p>
            <a:r>
              <a:rPr lang="en-US" b="1" dirty="0">
                <a:solidFill>
                  <a:srgbClr val="002060"/>
                </a:solidFill>
              </a:rPr>
              <a:t>Professionals</a:t>
            </a:r>
            <a:r>
              <a:rPr lang="en-US" b="1" dirty="0">
                <a:solidFill>
                  <a:srgbClr val="C00000"/>
                </a:solidFill>
              </a:rPr>
              <a:t> </a:t>
            </a:r>
            <a:r>
              <a:rPr lang="en-US" dirty="0">
                <a:solidFill>
                  <a:srgbClr val="C00000"/>
                </a:solidFill>
              </a:rPr>
              <a:t> </a:t>
            </a:r>
            <a:r>
              <a:rPr lang="en-US" dirty="0">
                <a:solidFill>
                  <a:srgbClr val="002060"/>
                </a:solidFill>
              </a:rPr>
              <a:t>have </a:t>
            </a:r>
            <a:r>
              <a:rPr lang="en-US" i="1" dirty="0">
                <a:solidFill>
                  <a:srgbClr val="002060"/>
                </a:solidFill>
              </a:rPr>
              <a:t>codes, guidelines, creeds, oaths</a:t>
            </a:r>
            <a:r>
              <a:rPr lang="en-US" dirty="0">
                <a:solidFill>
                  <a:srgbClr val="002060"/>
                </a:solidFill>
              </a:rPr>
              <a:t>, </a:t>
            </a:r>
            <a:r>
              <a:rPr lang="en-US" i="1" dirty="0">
                <a:solidFill>
                  <a:srgbClr val="002060"/>
                </a:solidFill>
              </a:rPr>
              <a:t>commitments</a:t>
            </a:r>
            <a:r>
              <a:rPr lang="en-US" dirty="0">
                <a:solidFill>
                  <a:srgbClr val="002060"/>
                </a:solidFill>
              </a:rPr>
              <a:t> statements, belief statement such as statement on </a:t>
            </a:r>
            <a:r>
              <a:rPr lang="en-US" i="1" dirty="0">
                <a:solidFill>
                  <a:srgbClr val="002060"/>
                </a:solidFill>
              </a:rPr>
              <a:t>ethics</a:t>
            </a:r>
            <a:r>
              <a:rPr lang="en-US" dirty="0">
                <a:solidFill>
                  <a:srgbClr val="002060"/>
                </a:solidFill>
              </a:rPr>
              <a:t>.</a:t>
            </a:r>
          </a:p>
          <a:p>
            <a:r>
              <a:rPr lang="en-US" b="1" dirty="0">
                <a:solidFill>
                  <a:srgbClr val="0066CC"/>
                </a:solidFill>
              </a:rPr>
              <a:t>Professionals</a:t>
            </a:r>
            <a:r>
              <a:rPr lang="en-US" dirty="0">
                <a:solidFill>
                  <a:srgbClr val="0066CC"/>
                </a:solidFill>
              </a:rPr>
              <a:t> in many professions are </a:t>
            </a:r>
            <a:r>
              <a:rPr lang="en-US" i="1" dirty="0">
                <a:solidFill>
                  <a:srgbClr val="0066CC"/>
                </a:solidFill>
              </a:rPr>
              <a:t>licensed,</a:t>
            </a:r>
            <a:r>
              <a:rPr lang="en-US" dirty="0">
                <a:solidFill>
                  <a:srgbClr val="0066CC"/>
                </a:solidFill>
              </a:rPr>
              <a:t> </a:t>
            </a:r>
            <a:r>
              <a:rPr lang="en-US" i="1" dirty="0">
                <a:solidFill>
                  <a:srgbClr val="0066CC"/>
                </a:solidFill>
              </a:rPr>
              <a:t>certified </a:t>
            </a:r>
            <a:r>
              <a:rPr lang="en-US" dirty="0">
                <a:solidFill>
                  <a:srgbClr val="0066CC"/>
                </a:solidFill>
              </a:rPr>
              <a:t>and specific initial and </a:t>
            </a:r>
            <a:r>
              <a:rPr lang="en-US" i="1" dirty="0">
                <a:solidFill>
                  <a:srgbClr val="0066CC"/>
                </a:solidFill>
              </a:rPr>
              <a:t>advanced education</a:t>
            </a:r>
            <a:r>
              <a:rPr lang="en-US" dirty="0">
                <a:solidFill>
                  <a:srgbClr val="0066CC"/>
                </a:solidFill>
              </a:rPr>
              <a:t>, many require both initial and ongoing testing for admission and maintaining membership.</a:t>
            </a:r>
          </a:p>
          <a:p>
            <a:r>
              <a:rPr lang="en-US" b="1" dirty="0">
                <a:solidFill>
                  <a:srgbClr val="FF0000"/>
                </a:solidFill>
              </a:rPr>
              <a:t>Examples of professionals </a:t>
            </a:r>
            <a:r>
              <a:rPr lang="en-US" dirty="0">
                <a:solidFill>
                  <a:srgbClr val="0066CC"/>
                </a:solidFill>
              </a:rPr>
              <a:t>: medical doctors, engineers, pilots, etc,..</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Key Elements Of Professionalism</a:t>
            </a:r>
          </a:p>
        </p:txBody>
      </p:sp>
      <p:pic>
        <p:nvPicPr>
          <p:cNvPr id="4" name="Picture 4"/>
          <p:cNvPicPr>
            <a:picLocks noGrp="1" noChangeAspect="1" noChangeArrowheads="1"/>
          </p:cNvPicPr>
          <p:nvPr>
            <p:ph idx="1"/>
          </p:nvPr>
        </p:nvPicPr>
        <p:blipFill>
          <a:blip r:embed="rId2" cstate="print"/>
          <a:srcRect/>
          <a:stretch>
            <a:fillRect/>
          </a:stretch>
        </p:blipFill>
        <p:spPr bwMode="auto">
          <a:xfrm>
            <a:off x="533400" y="1935163"/>
            <a:ext cx="7772400" cy="4389437"/>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Objectives Of Key Elements</a:t>
            </a:r>
          </a:p>
        </p:txBody>
      </p:sp>
      <p:sp>
        <p:nvSpPr>
          <p:cNvPr id="3" name="Content Placeholder 2"/>
          <p:cNvSpPr>
            <a:spLocks noGrp="1"/>
          </p:cNvSpPr>
          <p:nvPr>
            <p:ph idx="1"/>
          </p:nvPr>
        </p:nvSpPr>
        <p:spPr/>
        <p:txBody>
          <a:bodyPr/>
          <a:lstStyle/>
          <a:p>
            <a:pPr>
              <a:buFont typeface="Arial" pitchFamily="34" charset="0"/>
              <a:buChar char="•"/>
              <a:defRPr/>
            </a:pPr>
            <a:r>
              <a:rPr lang="en-US" sz="2800" dirty="0"/>
              <a:t>Understand the key elements and attributes of medical/health professionalism.</a:t>
            </a:r>
          </a:p>
          <a:p>
            <a:pPr>
              <a:buFont typeface="Arial" pitchFamily="34" charset="0"/>
              <a:buChar char="•"/>
              <a:defRPr/>
            </a:pPr>
            <a:r>
              <a:rPr lang="en-US" sz="2800" dirty="0"/>
              <a:t>Discuss practical examples (case scenarios) about professionalism and key principles learnt.</a:t>
            </a:r>
          </a:p>
          <a:p>
            <a:pPr>
              <a:buFont typeface="Arial" pitchFamily="34" charset="0"/>
              <a:buChar char="•"/>
              <a:defRPr/>
            </a:pPr>
            <a:r>
              <a:rPr lang="en-US" sz="2800" dirty="0"/>
              <a:t>Identify take home messages about the lecture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Key elements Of Professionalism</a:t>
            </a:r>
          </a:p>
        </p:txBody>
      </p:sp>
      <p:sp>
        <p:nvSpPr>
          <p:cNvPr id="3" name="Content Placeholder 2"/>
          <p:cNvSpPr>
            <a:spLocks noGrp="1"/>
          </p:cNvSpPr>
          <p:nvPr>
            <p:ph idx="1"/>
          </p:nvPr>
        </p:nvSpPr>
        <p:spPr/>
        <p:txBody>
          <a:bodyPr>
            <a:normAutofit/>
          </a:bodyPr>
          <a:lstStyle/>
          <a:p>
            <a:pPr>
              <a:defRPr/>
            </a:pPr>
            <a:r>
              <a:rPr lang="en-US" sz="2800" b="1" dirty="0">
                <a:solidFill>
                  <a:srgbClr val="0070C0"/>
                </a:solidFill>
              </a:rPr>
              <a:t>  Excellence.</a:t>
            </a:r>
          </a:p>
          <a:p>
            <a:pPr>
              <a:buFont typeface="Arial" pitchFamily="34" charset="0"/>
              <a:buChar char="•"/>
              <a:defRPr/>
            </a:pPr>
            <a:r>
              <a:rPr lang="en-US" sz="2800" b="1" dirty="0">
                <a:solidFill>
                  <a:srgbClr val="0070C0"/>
                </a:solidFill>
              </a:rPr>
              <a:t>  Humanism.</a:t>
            </a:r>
          </a:p>
          <a:p>
            <a:pPr>
              <a:buFont typeface="Arial" pitchFamily="34" charset="0"/>
              <a:buChar char="•"/>
              <a:defRPr/>
            </a:pPr>
            <a:r>
              <a:rPr lang="en-US" sz="2800" b="1" dirty="0">
                <a:solidFill>
                  <a:srgbClr val="0070C0"/>
                </a:solidFill>
              </a:rPr>
              <a:t>  Respect.</a:t>
            </a:r>
          </a:p>
          <a:p>
            <a:pPr>
              <a:buFont typeface="Arial" pitchFamily="34" charset="0"/>
              <a:buChar char="•"/>
              <a:defRPr/>
            </a:pPr>
            <a:r>
              <a:rPr lang="en-US" sz="2800" b="1" dirty="0">
                <a:solidFill>
                  <a:srgbClr val="0070C0"/>
                </a:solidFill>
              </a:rPr>
              <a:t>  </a:t>
            </a:r>
            <a:r>
              <a:rPr lang="en-US" sz="3200" b="1" dirty="0">
                <a:solidFill>
                  <a:srgbClr val="0070C0"/>
                </a:solidFill>
              </a:rPr>
              <a:t>Accountability.</a:t>
            </a:r>
          </a:p>
          <a:p>
            <a:pPr>
              <a:buFont typeface="Arial" pitchFamily="34" charset="0"/>
              <a:buChar char="•"/>
              <a:defRPr/>
            </a:pPr>
            <a:r>
              <a:rPr lang="en-US" sz="2800" b="1" dirty="0">
                <a:solidFill>
                  <a:srgbClr val="0070C0"/>
                </a:solidFill>
              </a:rPr>
              <a:t>  Altruism.</a:t>
            </a:r>
          </a:p>
          <a:p>
            <a:pPr>
              <a:buFont typeface="Arial" pitchFamily="34" charset="0"/>
              <a:buChar char="•"/>
              <a:defRPr/>
            </a:pPr>
            <a:r>
              <a:rPr lang="en-US" sz="2800" b="1" dirty="0">
                <a:solidFill>
                  <a:srgbClr val="0070C0"/>
                </a:solidFill>
              </a:rPr>
              <a:t>  Integrity.</a:t>
            </a:r>
            <a:endParaRPr lang="en-US" b="1" dirty="0"/>
          </a:p>
        </p:txBody>
      </p:sp>
      <p:pic>
        <p:nvPicPr>
          <p:cNvPr id="4" name="Picture 4"/>
          <p:cNvPicPr>
            <a:picLocks noChangeAspect="1" noChangeArrowheads="1"/>
          </p:cNvPicPr>
          <p:nvPr/>
        </p:nvPicPr>
        <p:blipFill>
          <a:blip r:embed="rId2" cstate="print"/>
          <a:srcRect/>
          <a:stretch>
            <a:fillRect/>
          </a:stretch>
        </p:blipFill>
        <p:spPr bwMode="auto">
          <a:xfrm>
            <a:off x="5029200" y="4495800"/>
            <a:ext cx="3733800" cy="2133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Professionalism Course</a:t>
            </a:r>
            <a:r>
              <a:rPr lang="en-US" b="1" dirty="0"/>
              <a:t/>
            </a:r>
            <a:br>
              <a:rPr lang="en-US" b="1" dirty="0"/>
            </a:br>
            <a:r>
              <a:rPr lang="en-US" b="1" dirty="0"/>
              <a:t>Faculty and Committee</a:t>
            </a:r>
          </a:p>
        </p:txBody>
      </p:sp>
      <p:sp>
        <p:nvSpPr>
          <p:cNvPr id="3" name="Content Placeholder 2"/>
          <p:cNvSpPr>
            <a:spLocks noGrp="1"/>
          </p:cNvSpPr>
          <p:nvPr>
            <p:ph idx="1"/>
          </p:nvPr>
        </p:nvSpPr>
        <p:spPr/>
        <p:txBody>
          <a:bodyPr/>
          <a:lstStyle/>
          <a:p>
            <a:r>
              <a:rPr lang="en-US" b="1" dirty="0"/>
              <a:t>Chair person :  Prof. </a:t>
            </a:r>
            <a:r>
              <a:rPr lang="en-US" b="1" dirty="0" err="1"/>
              <a:t>Hanan</a:t>
            </a:r>
            <a:r>
              <a:rPr lang="en-US" b="1" dirty="0"/>
              <a:t> </a:t>
            </a:r>
            <a:r>
              <a:rPr lang="en-US" b="1" dirty="0" err="1"/>
              <a:t>Habib</a:t>
            </a:r>
            <a:endParaRPr lang="en-US" b="1" dirty="0"/>
          </a:p>
          <a:p>
            <a:r>
              <a:rPr lang="en-US" b="1" dirty="0"/>
              <a:t>Co-chair :          Dr. </a:t>
            </a:r>
            <a:r>
              <a:rPr lang="en-US" b="1" dirty="0" err="1"/>
              <a:t>Kamran</a:t>
            </a:r>
            <a:r>
              <a:rPr lang="en-US" b="1" dirty="0"/>
              <a:t> </a:t>
            </a:r>
            <a:r>
              <a:rPr lang="en-US" b="1" dirty="0" err="1"/>
              <a:t>Sattar</a:t>
            </a:r>
            <a:endParaRPr lang="en-US" b="1" dirty="0"/>
          </a:p>
          <a:p>
            <a:r>
              <a:rPr lang="en-US" b="1" u="sng" dirty="0"/>
              <a:t>Committee  &amp; Members </a:t>
            </a:r>
            <a:r>
              <a:rPr lang="en-US" b="1" dirty="0"/>
              <a:t>:</a:t>
            </a:r>
          </a:p>
          <a:p>
            <a:pPr>
              <a:buNone/>
            </a:pPr>
            <a:r>
              <a:rPr lang="en-US" b="1" dirty="0"/>
              <a:t>                                 Dr. </a:t>
            </a:r>
            <a:r>
              <a:rPr lang="en-US" b="1" dirty="0" err="1"/>
              <a:t>Hala</a:t>
            </a:r>
            <a:r>
              <a:rPr lang="en-US" b="1" dirty="0"/>
              <a:t> </a:t>
            </a:r>
            <a:r>
              <a:rPr lang="en-US" b="1" dirty="0" err="1"/>
              <a:t>Kfoury</a:t>
            </a:r>
            <a:endParaRPr lang="en-US" b="1" dirty="0"/>
          </a:p>
          <a:p>
            <a:pPr>
              <a:buNone/>
            </a:pPr>
            <a:r>
              <a:rPr lang="en-US" b="1" dirty="0"/>
              <a:t>                                 Dr. Ali </a:t>
            </a:r>
            <a:r>
              <a:rPr lang="en-US" b="1" dirty="0" err="1"/>
              <a:t>Mohmad</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C00000"/>
                </a:solidFill>
              </a:rPr>
              <a:t>Key Elements</a:t>
            </a:r>
            <a:br>
              <a:rPr lang="en-US" b="1" dirty="0">
                <a:solidFill>
                  <a:srgbClr val="C00000"/>
                </a:solidFill>
              </a:rPr>
            </a:br>
            <a:r>
              <a:rPr lang="en-US" b="1" dirty="0">
                <a:solidFill>
                  <a:srgbClr val="C00000"/>
                </a:solidFill>
              </a:rPr>
              <a:t> </a:t>
            </a:r>
            <a:r>
              <a:rPr lang="en-US" i="1" dirty="0">
                <a:solidFill>
                  <a:srgbClr val="C00000"/>
                </a:solidFill>
              </a:rPr>
              <a:t>( Bases of Professionalism)</a:t>
            </a:r>
          </a:p>
        </p:txBody>
      </p:sp>
      <p:sp>
        <p:nvSpPr>
          <p:cNvPr id="3" name="Content Placeholder 2"/>
          <p:cNvSpPr>
            <a:spLocks noGrp="1"/>
          </p:cNvSpPr>
          <p:nvPr>
            <p:ph idx="1"/>
          </p:nvPr>
        </p:nvSpPr>
        <p:spPr/>
        <p:txBody>
          <a:bodyPr/>
          <a:lstStyle/>
          <a:p>
            <a:pPr>
              <a:defRPr/>
            </a:pPr>
            <a:r>
              <a:rPr lang="en-US" sz="2800" dirty="0">
                <a:solidFill>
                  <a:srgbClr val="0070C0"/>
                </a:solidFill>
              </a:rPr>
              <a:t>  Ethical and Legal Boundaries.</a:t>
            </a:r>
          </a:p>
          <a:p>
            <a:pPr>
              <a:buFont typeface="Arial" pitchFamily="34" charset="0"/>
              <a:buChar char="•"/>
              <a:defRPr/>
            </a:pPr>
            <a:r>
              <a:rPr lang="en-US" sz="2800" dirty="0">
                <a:solidFill>
                  <a:srgbClr val="0070C0"/>
                </a:solidFill>
              </a:rPr>
              <a:t>  Communication and Interpersonal Skills.</a:t>
            </a:r>
          </a:p>
          <a:p>
            <a:pPr>
              <a:buFont typeface="Arial" pitchFamily="34" charset="0"/>
              <a:buChar char="•"/>
              <a:defRPr/>
            </a:pPr>
            <a:r>
              <a:rPr lang="en-US" sz="2800" dirty="0">
                <a:solidFill>
                  <a:srgbClr val="0070C0"/>
                </a:solidFill>
              </a:rPr>
              <a:t>  Continuous Learning and Self Development.</a:t>
            </a:r>
          </a:p>
          <a:p>
            <a:pPr>
              <a:buFont typeface="Arial" pitchFamily="34" charset="0"/>
              <a:buChar char="•"/>
              <a:defRPr/>
            </a:pPr>
            <a:r>
              <a:rPr lang="en-US" sz="2800" dirty="0">
                <a:solidFill>
                  <a:srgbClr val="0070C0"/>
                </a:solidFill>
              </a:rPr>
              <a:t>  Clinical Competence (Knowledge and Skills). </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143000" y="3962400"/>
            <a:ext cx="7086600" cy="27432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Excellence</a:t>
            </a:r>
            <a:r>
              <a:rPr lang="en-US" dirty="0"/>
              <a:t> </a:t>
            </a:r>
          </a:p>
        </p:txBody>
      </p:sp>
      <p:sp>
        <p:nvSpPr>
          <p:cNvPr id="3" name="Content Placeholder 2"/>
          <p:cNvSpPr>
            <a:spLocks noGrp="1"/>
          </p:cNvSpPr>
          <p:nvPr>
            <p:ph idx="1"/>
          </p:nvPr>
        </p:nvSpPr>
        <p:spPr/>
        <p:txBody>
          <a:bodyPr/>
          <a:lstStyle/>
          <a:p>
            <a:r>
              <a:rPr lang="en-US" dirty="0"/>
              <a:t>What do you understand by excellence?</a:t>
            </a:r>
          </a:p>
          <a:p>
            <a:r>
              <a:rPr lang="en-US" dirty="0"/>
              <a:t>Examples of excellence </a:t>
            </a:r>
          </a:p>
          <a:p>
            <a:r>
              <a:rPr lang="en-US" dirty="0"/>
              <a:t>How an individual becomes excellent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Elements</a:t>
            </a: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defRPr/>
            </a:pPr>
            <a:r>
              <a:rPr lang="en-US" sz="10400" dirty="0">
                <a:solidFill>
                  <a:srgbClr val="0070C0"/>
                </a:solidFill>
              </a:rPr>
              <a:t>1</a:t>
            </a:r>
            <a:r>
              <a:rPr lang="en-US" dirty="0">
                <a:solidFill>
                  <a:srgbClr val="0070C0"/>
                </a:solidFill>
              </a:rPr>
              <a:t>. </a:t>
            </a:r>
          </a:p>
          <a:p>
            <a:pPr>
              <a:defRPr/>
            </a:pPr>
            <a:r>
              <a:rPr lang="en-US" b="1" u="sng" dirty="0">
                <a:solidFill>
                  <a:srgbClr val="0070C0"/>
                </a:solidFill>
              </a:rPr>
              <a:t>Excellence</a:t>
            </a:r>
            <a:r>
              <a:rPr lang="en-US" dirty="0">
                <a:solidFill>
                  <a:srgbClr val="0070C0"/>
                </a:solidFill>
              </a:rPr>
              <a:t>: </a:t>
            </a:r>
            <a:r>
              <a:rPr lang="en-US" sz="2800" i="1" dirty="0">
                <a:solidFill>
                  <a:srgbClr val="0070C0"/>
                </a:solidFill>
              </a:rPr>
              <a:t>( a talent or quality that is unusually good and surpasses ordinary standards)</a:t>
            </a:r>
          </a:p>
          <a:p>
            <a:pPr>
              <a:buFont typeface="Arial" pitchFamily="34" charset="0"/>
              <a:buChar char="•"/>
              <a:defRPr/>
            </a:pPr>
            <a:r>
              <a:rPr lang="en-US" sz="2800" dirty="0">
                <a:solidFill>
                  <a:srgbClr val="0070C0"/>
                </a:solidFill>
              </a:rPr>
              <a:t> Time management /Punctuality</a:t>
            </a:r>
          </a:p>
          <a:p>
            <a:pPr>
              <a:buFont typeface="Arial" pitchFamily="34" charset="0"/>
              <a:buChar char="•"/>
              <a:defRPr/>
            </a:pPr>
            <a:r>
              <a:rPr lang="en-US" sz="2800" dirty="0">
                <a:solidFill>
                  <a:srgbClr val="0070C0"/>
                </a:solidFill>
              </a:rPr>
              <a:t> Positive attitude ( enjoy work).</a:t>
            </a:r>
          </a:p>
          <a:p>
            <a:pPr>
              <a:buFont typeface="Arial" pitchFamily="34" charset="0"/>
              <a:buChar char="•"/>
              <a:defRPr/>
            </a:pPr>
            <a:r>
              <a:rPr lang="en-US" sz="2800" dirty="0">
                <a:solidFill>
                  <a:srgbClr val="0070C0"/>
                </a:solidFill>
              </a:rPr>
              <a:t> Commitment to life long learning, to exceed ordinary expectations.</a:t>
            </a:r>
          </a:p>
          <a:p>
            <a:pPr>
              <a:buFont typeface="Arial" pitchFamily="34" charset="0"/>
              <a:buChar char="•"/>
              <a:defRPr/>
            </a:pPr>
            <a:r>
              <a:rPr lang="en-US" sz="2800" dirty="0">
                <a:solidFill>
                  <a:srgbClr val="0070C0"/>
                </a:solidFill>
              </a:rPr>
              <a:t> Confidentiality.</a:t>
            </a:r>
          </a:p>
          <a:p>
            <a:pPr>
              <a:buFont typeface="Arial" pitchFamily="34" charset="0"/>
              <a:buChar char="•"/>
              <a:defRPr/>
            </a:pPr>
            <a:r>
              <a:rPr lang="en-US" sz="2800" dirty="0">
                <a:solidFill>
                  <a:srgbClr val="0070C0"/>
                </a:solidFill>
              </a:rPr>
              <a:t> Consider the language and culture of work.</a:t>
            </a:r>
          </a:p>
          <a:p>
            <a:pPr>
              <a:buFont typeface="Arial" pitchFamily="34" charset="0"/>
              <a:buChar char="•"/>
              <a:defRPr/>
            </a:pPr>
            <a:r>
              <a:rPr lang="en-US" sz="2800" dirty="0">
                <a:solidFill>
                  <a:srgbClr val="0070C0"/>
                </a:solidFill>
              </a:rPr>
              <a:t> Give the best of your talents and skills</a:t>
            </a:r>
            <a:r>
              <a:rPr lang="en-US" sz="2800" dirty="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Humanism</a:t>
            </a:r>
            <a:r>
              <a:rPr lang="en-US" dirty="0"/>
              <a:t> </a:t>
            </a:r>
          </a:p>
        </p:txBody>
      </p:sp>
      <p:sp>
        <p:nvSpPr>
          <p:cNvPr id="3" name="Content Placeholder 2"/>
          <p:cNvSpPr>
            <a:spLocks noGrp="1"/>
          </p:cNvSpPr>
          <p:nvPr>
            <p:ph idx="1"/>
          </p:nvPr>
        </p:nvSpPr>
        <p:spPr/>
        <p:txBody>
          <a:bodyPr/>
          <a:lstStyle/>
          <a:p>
            <a:r>
              <a:rPr lang="en-US" dirty="0"/>
              <a:t>What does humanism mean?</a:t>
            </a:r>
          </a:p>
          <a:p>
            <a:r>
              <a:rPr lang="en-US" dirty="0"/>
              <a:t>What are the differences between professionalism and humanism?</a:t>
            </a:r>
          </a:p>
          <a:p>
            <a:r>
              <a:rPr lang="en-US" dirty="0"/>
              <a:t>Examples of humanism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elements</a:t>
            </a:r>
          </a:p>
        </p:txBody>
      </p:sp>
      <p:sp>
        <p:nvSpPr>
          <p:cNvPr id="3" name="Content Placeholder 2"/>
          <p:cNvSpPr>
            <a:spLocks noGrp="1"/>
          </p:cNvSpPr>
          <p:nvPr>
            <p:ph idx="1"/>
          </p:nvPr>
        </p:nvSpPr>
        <p:spPr/>
        <p:txBody>
          <a:bodyPr>
            <a:normAutofit fontScale="92500" lnSpcReduction="20000"/>
          </a:bodyPr>
          <a:lstStyle/>
          <a:p>
            <a:r>
              <a:rPr lang="en-US" sz="10400" dirty="0">
                <a:solidFill>
                  <a:srgbClr val="0070C0"/>
                </a:solidFill>
              </a:rPr>
              <a:t>2</a:t>
            </a:r>
            <a:r>
              <a:rPr lang="en-US" dirty="0">
                <a:solidFill>
                  <a:srgbClr val="0070C0"/>
                </a:solidFill>
              </a:rPr>
              <a:t>. </a:t>
            </a:r>
          </a:p>
          <a:p>
            <a:r>
              <a:rPr lang="en-US" b="1" u="sng" dirty="0">
                <a:solidFill>
                  <a:srgbClr val="0070C0"/>
                </a:solidFill>
              </a:rPr>
              <a:t>Humanism</a:t>
            </a:r>
            <a:r>
              <a:rPr lang="en-US" b="1" dirty="0">
                <a:solidFill>
                  <a:srgbClr val="0070C0"/>
                </a:solidFill>
              </a:rPr>
              <a:t>:</a:t>
            </a:r>
          </a:p>
          <a:p>
            <a:pPr>
              <a:buFont typeface="Arial" charset="0"/>
              <a:buChar char="•"/>
            </a:pPr>
            <a:r>
              <a:rPr lang="en-US" sz="2800" dirty="0">
                <a:solidFill>
                  <a:srgbClr val="0070C0"/>
                </a:solidFill>
              </a:rPr>
              <a:t> Empathy &amp; Compassion.</a:t>
            </a:r>
          </a:p>
          <a:p>
            <a:pPr>
              <a:buFont typeface="Arial" charset="0"/>
              <a:buChar char="•"/>
            </a:pPr>
            <a:r>
              <a:rPr lang="en-US" sz="2800" dirty="0">
                <a:solidFill>
                  <a:srgbClr val="0070C0"/>
                </a:solidFill>
              </a:rPr>
              <a:t> Encouragement.</a:t>
            </a:r>
          </a:p>
          <a:p>
            <a:pPr>
              <a:buFont typeface="Arial" charset="0"/>
              <a:buChar char="•"/>
            </a:pPr>
            <a:r>
              <a:rPr lang="en-US" sz="2800" dirty="0">
                <a:solidFill>
                  <a:srgbClr val="0070C0"/>
                </a:solidFill>
              </a:rPr>
              <a:t> Support.</a:t>
            </a:r>
          </a:p>
          <a:p>
            <a:pPr>
              <a:buFont typeface="Arial" charset="0"/>
              <a:buChar char="•"/>
            </a:pPr>
            <a:r>
              <a:rPr lang="en-US" sz="2800" dirty="0">
                <a:solidFill>
                  <a:srgbClr val="0070C0"/>
                </a:solidFill>
              </a:rPr>
              <a:t> Love and care.</a:t>
            </a:r>
          </a:p>
          <a:p>
            <a:pPr>
              <a:buFont typeface="Arial" charset="0"/>
              <a:buChar char="•"/>
            </a:pPr>
            <a:r>
              <a:rPr lang="en-US" sz="2800" dirty="0">
                <a:solidFill>
                  <a:srgbClr val="0070C0"/>
                </a:solidFill>
              </a:rPr>
              <a:t> Positive attitude.</a:t>
            </a:r>
          </a:p>
          <a:p>
            <a:pPr>
              <a:buFont typeface="Arial" charset="0"/>
              <a:buChar char="•"/>
            </a:pPr>
            <a:r>
              <a:rPr lang="en-US" sz="2800" dirty="0">
                <a:solidFill>
                  <a:srgbClr val="0070C0"/>
                </a:solidFill>
              </a:rPr>
              <a:t> Values and integrity.</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Humanism –</a:t>
            </a:r>
            <a:r>
              <a:rPr lang="en-US" dirty="0"/>
              <a:t>cont.</a:t>
            </a:r>
          </a:p>
        </p:txBody>
      </p:sp>
      <p:sp>
        <p:nvSpPr>
          <p:cNvPr id="3" name="Content Placeholder 2"/>
          <p:cNvSpPr>
            <a:spLocks noGrp="1"/>
          </p:cNvSpPr>
          <p:nvPr>
            <p:ph idx="1"/>
          </p:nvPr>
        </p:nvSpPr>
        <p:spPr/>
        <p:txBody>
          <a:bodyPr/>
          <a:lstStyle/>
          <a:p>
            <a:r>
              <a:rPr lang="en-US" b="1" dirty="0">
                <a:solidFill>
                  <a:srgbClr val="002060"/>
                </a:solidFill>
              </a:rPr>
              <a:t>Professionalism</a:t>
            </a:r>
            <a:r>
              <a:rPr lang="en-US" dirty="0"/>
              <a:t> is a way of acting. It comprises  a set of observable behaviors.</a:t>
            </a:r>
          </a:p>
          <a:p>
            <a:r>
              <a:rPr lang="en-US" b="1" dirty="0">
                <a:solidFill>
                  <a:srgbClr val="002060"/>
                </a:solidFill>
              </a:rPr>
              <a:t>Humanism</a:t>
            </a:r>
            <a:r>
              <a:rPr lang="en-US" dirty="0"/>
              <a:t> is a way of being. It comprises a set of deep-seated personal convections about one’s obligations to others especially others in need.</a:t>
            </a:r>
          </a:p>
          <a:p>
            <a:pPr>
              <a:buNone/>
            </a:pPr>
            <a:r>
              <a:rPr lang="en-US" b="1" dirty="0">
                <a:solidFill>
                  <a:srgbClr val="002060"/>
                </a:solidFill>
              </a:rPr>
              <a:t>   Humanism</a:t>
            </a:r>
            <a:r>
              <a:rPr lang="en-US" dirty="0"/>
              <a:t> manifested as : altruism, duty, integrity, respect for others and compassion.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Respect</a:t>
            </a:r>
            <a:r>
              <a:rPr lang="en-US" dirty="0"/>
              <a:t> </a:t>
            </a:r>
          </a:p>
        </p:txBody>
      </p:sp>
      <p:sp>
        <p:nvSpPr>
          <p:cNvPr id="3" name="Content Placeholder 2"/>
          <p:cNvSpPr>
            <a:spLocks noGrp="1"/>
          </p:cNvSpPr>
          <p:nvPr>
            <p:ph idx="1"/>
          </p:nvPr>
        </p:nvSpPr>
        <p:spPr/>
        <p:txBody>
          <a:bodyPr/>
          <a:lstStyle/>
          <a:p>
            <a:r>
              <a:rPr lang="en-US" dirty="0"/>
              <a:t>What does respect mean?</a:t>
            </a:r>
          </a:p>
          <a:p>
            <a:r>
              <a:rPr lang="en-US" dirty="0"/>
              <a:t>Examples of respect</a:t>
            </a:r>
          </a:p>
          <a:p>
            <a:r>
              <a:rPr lang="en-US" dirty="0"/>
              <a:t>Why respect is important?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elements</a:t>
            </a:r>
          </a:p>
        </p:txBody>
      </p:sp>
      <p:sp>
        <p:nvSpPr>
          <p:cNvPr id="3" name="Content Placeholder 2"/>
          <p:cNvSpPr>
            <a:spLocks noGrp="1"/>
          </p:cNvSpPr>
          <p:nvPr>
            <p:ph idx="1"/>
          </p:nvPr>
        </p:nvSpPr>
        <p:spPr/>
        <p:txBody>
          <a:bodyPr>
            <a:normAutofit fontScale="85000" lnSpcReduction="10000"/>
          </a:bodyPr>
          <a:lstStyle/>
          <a:p>
            <a:r>
              <a:rPr lang="en-US" sz="12500" dirty="0">
                <a:solidFill>
                  <a:srgbClr val="0070C0"/>
                </a:solidFill>
              </a:rPr>
              <a:t>3</a:t>
            </a:r>
            <a:r>
              <a:rPr lang="en-US" dirty="0">
                <a:solidFill>
                  <a:srgbClr val="0070C0"/>
                </a:solidFill>
              </a:rPr>
              <a:t>. </a:t>
            </a:r>
          </a:p>
          <a:p>
            <a:r>
              <a:rPr lang="en-US" b="1" u="sng" dirty="0">
                <a:solidFill>
                  <a:srgbClr val="0070C0"/>
                </a:solidFill>
              </a:rPr>
              <a:t>Respect</a:t>
            </a:r>
            <a:r>
              <a:rPr lang="en-US" b="1" dirty="0">
                <a:solidFill>
                  <a:srgbClr val="0070C0"/>
                </a:solidFill>
              </a:rPr>
              <a:t>: </a:t>
            </a:r>
          </a:p>
          <a:p>
            <a:pPr>
              <a:buFont typeface="Arial" charset="0"/>
              <a:buChar char="•"/>
            </a:pPr>
            <a:r>
              <a:rPr lang="en-US" dirty="0">
                <a:solidFill>
                  <a:srgbClr val="0070C0"/>
                </a:solidFill>
              </a:rPr>
              <a:t> </a:t>
            </a:r>
            <a:r>
              <a:rPr lang="en-US" sz="2800" dirty="0">
                <a:solidFill>
                  <a:srgbClr val="0070C0"/>
                </a:solidFill>
              </a:rPr>
              <a:t>Respect patients, patients’ families, colleagues, and other healthcare professionals.</a:t>
            </a:r>
          </a:p>
          <a:p>
            <a:pPr>
              <a:buFont typeface="Arial" charset="0"/>
              <a:buChar char="•"/>
            </a:pPr>
            <a:r>
              <a:rPr lang="en-US" sz="2800" dirty="0">
                <a:solidFill>
                  <a:srgbClr val="0070C0"/>
                </a:solidFill>
              </a:rPr>
              <a:t> Treat patients with dignity and respect.</a:t>
            </a:r>
          </a:p>
          <a:p>
            <a:pPr>
              <a:buFont typeface="Arial" charset="0"/>
              <a:buChar char="•"/>
            </a:pPr>
            <a:r>
              <a:rPr lang="en-US" sz="2800" dirty="0">
                <a:solidFill>
                  <a:srgbClr val="0070C0"/>
                </a:solidFill>
              </a:rPr>
              <a:t> Demonstrated good attitude and effective communication.</a:t>
            </a:r>
          </a:p>
          <a:p>
            <a:pPr>
              <a:buFont typeface="Arial" charset="0"/>
              <a:buChar char="•"/>
            </a:pPr>
            <a:r>
              <a:rPr lang="en-US" sz="2800" dirty="0">
                <a:solidFill>
                  <a:srgbClr val="0070C0"/>
                </a:solidFill>
              </a:rPr>
              <a:t>  Respect all patients in the same way regardless to their social status.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Respect includes also:</a:t>
            </a:r>
          </a:p>
        </p:txBody>
      </p:sp>
      <p:sp>
        <p:nvSpPr>
          <p:cNvPr id="3" name="Content Placeholder 2"/>
          <p:cNvSpPr>
            <a:spLocks noGrp="1"/>
          </p:cNvSpPr>
          <p:nvPr>
            <p:ph idx="1"/>
          </p:nvPr>
        </p:nvSpPr>
        <p:spPr/>
        <p:txBody>
          <a:bodyPr/>
          <a:lstStyle/>
          <a:p>
            <a:r>
              <a:rPr lang="en-US" dirty="0"/>
              <a:t>Respect for the feeling of others</a:t>
            </a:r>
          </a:p>
          <a:p>
            <a:r>
              <a:rPr lang="en-US" dirty="0"/>
              <a:t>Respect for differences</a:t>
            </a:r>
          </a:p>
          <a:p>
            <a:r>
              <a:rPr lang="en-US" dirty="0"/>
              <a:t>Respect for rules</a:t>
            </a:r>
          </a:p>
          <a:p>
            <a:r>
              <a:rPr lang="en-US" dirty="0"/>
              <a:t>Self-respect.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Accountability</a:t>
            </a:r>
          </a:p>
        </p:txBody>
      </p:sp>
      <p:sp>
        <p:nvSpPr>
          <p:cNvPr id="3" name="Content Placeholder 2"/>
          <p:cNvSpPr>
            <a:spLocks noGrp="1"/>
          </p:cNvSpPr>
          <p:nvPr>
            <p:ph idx="1"/>
          </p:nvPr>
        </p:nvSpPr>
        <p:spPr/>
        <p:txBody>
          <a:bodyPr/>
          <a:lstStyle/>
          <a:p>
            <a:r>
              <a:rPr lang="en-US" dirty="0"/>
              <a:t>What is the meaning of accountability?</a:t>
            </a:r>
          </a:p>
          <a:p>
            <a:r>
              <a:rPr lang="en-US" dirty="0"/>
              <a:t>Why accountability is important for a professional?</a:t>
            </a:r>
          </a:p>
          <a:p>
            <a:r>
              <a:rPr lang="en-US" dirty="0"/>
              <a:t>Examples of an accountable individual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Contents</a:t>
            </a:r>
          </a:p>
        </p:txBody>
      </p:sp>
      <p:sp>
        <p:nvSpPr>
          <p:cNvPr id="3" name="Content Placeholder 2"/>
          <p:cNvSpPr>
            <a:spLocks noGrp="1"/>
          </p:cNvSpPr>
          <p:nvPr>
            <p:ph idx="1"/>
          </p:nvPr>
        </p:nvSpPr>
        <p:spPr/>
        <p:txBody>
          <a:bodyPr>
            <a:normAutofit/>
          </a:bodyPr>
          <a:lstStyle/>
          <a:p>
            <a:r>
              <a:rPr lang="en-US" dirty="0"/>
              <a:t>Objectives of </a:t>
            </a:r>
            <a:r>
              <a:rPr lang="en-US"/>
              <a:t>the professionalism </a:t>
            </a:r>
            <a:r>
              <a:rPr lang="en-US" dirty="0"/>
              <a:t>course</a:t>
            </a:r>
          </a:p>
          <a:p>
            <a:r>
              <a:rPr lang="en-US" dirty="0"/>
              <a:t>Contents  of the course</a:t>
            </a:r>
          </a:p>
          <a:p>
            <a:r>
              <a:rPr lang="en-US" dirty="0"/>
              <a:t>Teaching strategy and course evaluation</a:t>
            </a:r>
          </a:p>
          <a:p>
            <a:r>
              <a:rPr lang="en-US" dirty="0"/>
              <a:t>Professionalism overview</a:t>
            </a:r>
          </a:p>
          <a:p>
            <a:r>
              <a:rPr lang="en-US" dirty="0"/>
              <a:t>Learning resources</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Elements</a:t>
            </a:r>
          </a:p>
        </p:txBody>
      </p:sp>
      <p:sp>
        <p:nvSpPr>
          <p:cNvPr id="3" name="Content Placeholder 2"/>
          <p:cNvSpPr>
            <a:spLocks noGrp="1"/>
          </p:cNvSpPr>
          <p:nvPr>
            <p:ph idx="1"/>
          </p:nvPr>
        </p:nvSpPr>
        <p:spPr/>
        <p:txBody>
          <a:bodyPr>
            <a:normAutofit fontScale="70000" lnSpcReduction="20000"/>
          </a:bodyPr>
          <a:lstStyle/>
          <a:p>
            <a:pPr>
              <a:defRPr/>
            </a:pPr>
            <a:r>
              <a:rPr lang="en-US" sz="12500" dirty="0">
                <a:solidFill>
                  <a:srgbClr val="0070C0"/>
                </a:solidFill>
              </a:rPr>
              <a:t>4</a:t>
            </a:r>
            <a:r>
              <a:rPr lang="en-US" dirty="0">
                <a:solidFill>
                  <a:srgbClr val="0070C0"/>
                </a:solidFill>
              </a:rPr>
              <a:t>. </a:t>
            </a:r>
          </a:p>
          <a:p>
            <a:pPr>
              <a:defRPr/>
            </a:pPr>
            <a:r>
              <a:rPr lang="en-US" b="1" u="sng" dirty="0">
                <a:solidFill>
                  <a:srgbClr val="0070C0"/>
                </a:solidFill>
              </a:rPr>
              <a:t>Accountability</a:t>
            </a:r>
            <a:r>
              <a:rPr lang="en-US" b="1" dirty="0">
                <a:solidFill>
                  <a:srgbClr val="0070C0"/>
                </a:solidFill>
              </a:rPr>
              <a:t>:</a:t>
            </a:r>
          </a:p>
          <a:p>
            <a:pPr>
              <a:buFont typeface="Arial" pitchFamily="34" charset="0"/>
              <a:buChar char="•"/>
              <a:defRPr/>
            </a:pPr>
            <a:r>
              <a:rPr lang="en-US" dirty="0">
                <a:solidFill>
                  <a:srgbClr val="0070C0"/>
                </a:solidFill>
              </a:rPr>
              <a:t> </a:t>
            </a:r>
            <a:r>
              <a:rPr lang="en-US" sz="2800" dirty="0">
                <a:solidFill>
                  <a:srgbClr val="0070C0"/>
                </a:solidFill>
              </a:rPr>
              <a:t>Accept responsibility.</a:t>
            </a:r>
          </a:p>
          <a:p>
            <a:pPr>
              <a:buFont typeface="Arial" pitchFamily="34" charset="0"/>
              <a:buChar char="•"/>
              <a:defRPr/>
            </a:pPr>
            <a:r>
              <a:rPr lang="en-US" sz="2800" dirty="0">
                <a:solidFill>
                  <a:srgbClr val="0070C0"/>
                </a:solidFill>
              </a:rPr>
              <a:t>  Always consider confidentiality.</a:t>
            </a:r>
          </a:p>
          <a:p>
            <a:pPr>
              <a:buFont typeface="Arial" pitchFamily="34" charset="0"/>
              <a:buChar char="•"/>
              <a:defRPr/>
            </a:pPr>
            <a:r>
              <a:rPr lang="en-US" sz="2800" dirty="0">
                <a:solidFill>
                  <a:srgbClr val="0070C0"/>
                </a:solidFill>
              </a:rPr>
              <a:t>  Work on resolving conflicts.</a:t>
            </a:r>
          </a:p>
          <a:p>
            <a:pPr>
              <a:buFont typeface="Arial" pitchFamily="34" charset="0"/>
              <a:buChar char="•"/>
              <a:defRPr/>
            </a:pPr>
            <a:r>
              <a:rPr lang="en-US" sz="2800" dirty="0">
                <a:solidFill>
                  <a:srgbClr val="0070C0"/>
                </a:solidFill>
              </a:rPr>
              <a:t>  Avoid the business of blaming others, circumstances or how much you are busy.</a:t>
            </a:r>
          </a:p>
          <a:p>
            <a:pPr>
              <a:lnSpc>
                <a:spcPct val="150000"/>
              </a:lnSpc>
            </a:pPr>
            <a:r>
              <a:rPr lang="en-US" sz="2800" dirty="0">
                <a:solidFill>
                  <a:srgbClr val="0070C0"/>
                </a:solidFill>
              </a:rPr>
              <a:t> </a:t>
            </a:r>
            <a:r>
              <a:rPr lang="en-US" dirty="0">
                <a:solidFill>
                  <a:srgbClr val="0070C0"/>
                </a:solidFill>
              </a:rPr>
              <a:t> Honoring the patient/physician relationship</a:t>
            </a:r>
          </a:p>
          <a:p>
            <a:pPr>
              <a:lnSpc>
                <a:spcPct val="150000"/>
              </a:lnSpc>
            </a:pPr>
            <a:r>
              <a:rPr lang="en-US" dirty="0">
                <a:solidFill>
                  <a:srgbClr val="0070C0"/>
                </a:solidFill>
              </a:rPr>
              <a:t>Addressing the health needs of the public</a:t>
            </a:r>
          </a:p>
          <a:p>
            <a:pPr>
              <a:lnSpc>
                <a:spcPct val="150000"/>
              </a:lnSpc>
            </a:pPr>
            <a:r>
              <a:rPr lang="en-US" dirty="0">
                <a:solidFill>
                  <a:srgbClr val="0070C0"/>
                </a:solidFill>
              </a:rPr>
              <a:t>Adhering to medicine’s precepts</a:t>
            </a:r>
            <a:r>
              <a:rPr lang="en-US"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Altruism</a:t>
            </a:r>
            <a:r>
              <a:rPr lang="en-US" dirty="0"/>
              <a:t> </a:t>
            </a:r>
          </a:p>
        </p:txBody>
      </p:sp>
      <p:sp>
        <p:nvSpPr>
          <p:cNvPr id="3" name="Content Placeholder 2"/>
          <p:cNvSpPr>
            <a:spLocks noGrp="1"/>
          </p:cNvSpPr>
          <p:nvPr>
            <p:ph idx="1"/>
          </p:nvPr>
        </p:nvSpPr>
        <p:spPr/>
        <p:txBody>
          <a:bodyPr/>
          <a:lstStyle/>
          <a:p>
            <a:r>
              <a:rPr lang="en-US" dirty="0"/>
              <a:t>What does  altruism  mean?</a:t>
            </a:r>
          </a:p>
          <a:p>
            <a:r>
              <a:rPr lang="en-US" dirty="0"/>
              <a:t>Examples of  altruism</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Elements</a:t>
            </a:r>
          </a:p>
        </p:txBody>
      </p:sp>
      <p:sp>
        <p:nvSpPr>
          <p:cNvPr id="3" name="Content Placeholder 2"/>
          <p:cNvSpPr>
            <a:spLocks noGrp="1"/>
          </p:cNvSpPr>
          <p:nvPr>
            <p:ph idx="1"/>
          </p:nvPr>
        </p:nvSpPr>
        <p:spPr/>
        <p:txBody>
          <a:bodyPr>
            <a:normAutofit fontScale="85000" lnSpcReduction="10000"/>
          </a:bodyPr>
          <a:lstStyle/>
          <a:p>
            <a:pPr>
              <a:defRPr/>
            </a:pPr>
            <a:r>
              <a:rPr lang="en-US" sz="12500" dirty="0">
                <a:solidFill>
                  <a:srgbClr val="0070C0"/>
                </a:solidFill>
              </a:rPr>
              <a:t>5</a:t>
            </a:r>
            <a:r>
              <a:rPr lang="en-US" dirty="0">
                <a:solidFill>
                  <a:srgbClr val="0070C0"/>
                </a:solidFill>
              </a:rPr>
              <a:t>. </a:t>
            </a:r>
          </a:p>
          <a:p>
            <a:pPr>
              <a:defRPr/>
            </a:pPr>
            <a:r>
              <a:rPr lang="en-US" b="1" u="sng" dirty="0" err="1">
                <a:solidFill>
                  <a:srgbClr val="0070C0"/>
                </a:solidFill>
              </a:rPr>
              <a:t>Alturism</a:t>
            </a:r>
            <a:r>
              <a:rPr lang="en-US" b="1" dirty="0">
                <a:solidFill>
                  <a:srgbClr val="0070C0"/>
                </a:solidFill>
              </a:rPr>
              <a:t>:  </a:t>
            </a:r>
          </a:p>
          <a:p>
            <a:pPr>
              <a:buFont typeface="Arial" pitchFamily="34" charset="0"/>
              <a:buChar char="•"/>
              <a:defRPr/>
            </a:pPr>
            <a:r>
              <a:rPr lang="en-US" sz="2800" dirty="0">
                <a:solidFill>
                  <a:srgbClr val="0070C0"/>
                </a:solidFill>
              </a:rPr>
              <a:t> Put the patient first. </a:t>
            </a:r>
          </a:p>
          <a:p>
            <a:pPr>
              <a:buFont typeface="Arial" pitchFamily="34" charset="0"/>
              <a:buChar char="•"/>
              <a:defRPr/>
            </a:pPr>
            <a:r>
              <a:rPr lang="en-US" sz="2800" dirty="0">
                <a:solidFill>
                  <a:srgbClr val="0070C0"/>
                </a:solidFill>
              </a:rPr>
              <a:t> Avoid any conflict between your needs and the patients’ rights. </a:t>
            </a:r>
          </a:p>
          <a:p>
            <a:pPr>
              <a:buFont typeface="Arial" pitchFamily="34" charset="0"/>
              <a:buChar char="•"/>
              <a:defRPr/>
            </a:pPr>
            <a:r>
              <a:rPr lang="en-US" sz="2800" dirty="0">
                <a:solidFill>
                  <a:srgbClr val="0070C0"/>
                </a:solidFill>
              </a:rPr>
              <a:t> Give full commitment to your patient.</a:t>
            </a:r>
          </a:p>
          <a:p>
            <a:pPr>
              <a:buFont typeface="Arial" pitchFamily="34" charset="0"/>
              <a:buChar char="•"/>
              <a:defRPr/>
            </a:pPr>
            <a:r>
              <a:rPr lang="en-US" sz="2800" dirty="0">
                <a:solidFill>
                  <a:srgbClr val="0070C0"/>
                </a:solidFill>
              </a:rPr>
              <a:t> Avoid any financial or relationship biases that could have any negative impact on the patient-doctor relationship</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Altruism </a:t>
            </a:r>
          </a:p>
        </p:txBody>
      </p:sp>
      <p:sp>
        <p:nvSpPr>
          <p:cNvPr id="3" name="Content Placeholder 2"/>
          <p:cNvSpPr>
            <a:spLocks noGrp="1"/>
          </p:cNvSpPr>
          <p:nvPr>
            <p:ph idx="1"/>
          </p:nvPr>
        </p:nvSpPr>
        <p:spPr/>
        <p:txBody>
          <a:bodyPr/>
          <a:lstStyle/>
          <a:p>
            <a:r>
              <a:rPr lang="en-US" sz="2800" dirty="0">
                <a:ea typeface="ＭＳ Ｐゴシック" charset="-128"/>
              </a:rPr>
              <a:t>To go beyond the call duty to help meeting the needs of others. In other words, to put the duty and patient care ahead of your own needs. The sense of “giving” of oneself in patient care.</a:t>
            </a:r>
          </a:p>
          <a:p>
            <a:pPr>
              <a:buNone/>
            </a:pPr>
            <a:endParaRPr lang="en-US" sz="2800" dirty="0">
              <a:ea typeface="ＭＳ Ｐゴシック" charset="-128"/>
            </a:endParaRPr>
          </a:p>
          <a:p>
            <a:r>
              <a:rPr lang="en-US" sz="2800" dirty="0">
                <a:ea typeface="ＭＳ Ｐゴシック" charset="-128"/>
              </a:rPr>
              <a:t>The roots of the word “altruism” is from the Latin word alter, meaning “other”, meaning to look after others and help them.   </a:t>
            </a:r>
          </a:p>
          <a:p>
            <a:endParaRPr lang="en-US" sz="2800" dirty="0">
              <a:ea typeface="ＭＳ Ｐゴシック" charset="-128"/>
            </a:endParaRP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Content Placeholder 2"/>
          <p:cNvSpPr>
            <a:spLocks noGrp="1"/>
          </p:cNvSpPr>
          <p:nvPr>
            <p:ph idx="1"/>
          </p:nvPr>
        </p:nvSpPr>
        <p:spPr/>
        <p:txBody>
          <a:bodyPr/>
          <a:lstStyle/>
          <a:p>
            <a:r>
              <a:rPr lang="en-US" dirty="0"/>
              <a:t>What does integrity mean?</a:t>
            </a:r>
          </a:p>
          <a:p>
            <a:r>
              <a:rPr lang="en-US" dirty="0"/>
              <a:t>Examples of integrity from day to day practices.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Elements</a:t>
            </a:r>
          </a:p>
        </p:txBody>
      </p:sp>
      <p:sp>
        <p:nvSpPr>
          <p:cNvPr id="3" name="Content Placeholder 2"/>
          <p:cNvSpPr>
            <a:spLocks noGrp="1"/>
          </p:cNvSpPr>
          <p:nvPr>
            <p:ph idx="1"/>
          </p:nvPr>
        </p:nvSpPr>
        <p:spPr/>
        <p:txBody>
          <a:bodyPr>
            <a:normAutofit fontScale="85000" lnSpcReduction="20000"/>
          </a:bodyPr>
          <a:lstStyle/>
          <a:p>
            <a:pPr>
              <a:defRPr/>
            </a:pPr>
            <a:r>
              <a:rPr lang="en-US" sz="12500" dirty="0">
                <a:solidFill>
                  <a:srgbClr val="0070C0"/>
                </a:solidFill>
              </a:rPr>
              <a:t>6</a:t>
            </a:r>
            <a:r>
              <a:rPr lang="en-US" dirty="0">
                <a:solidFill>
                  <a:srgbClr val="0070C0"/>
                </a:solidFill>
              </a:rPr>
              <a:t>. </a:t>
            </a:r>
          </a:p>
          <a:p>
            <a:pPr>
              <a:defRPr/>
            </a:pPr>
            <a:r>
              <a:rPr lang="en-US" b="1" u="sng" dirty="0">
                <a:solidFill>
                  <a:srgbClr val="0070C0"/>
                </a:solidFill>
              </a:rPr>
              <a:t>Integrity </a:t>
            </a:r>
            <a:r>
              <a:rPr lang="en-US" b="1" dirty="0">
                <a:solidFill>
                  <a:srgbClr val="0070C0"/>
                </a:solidFill>
              </a:rPr>
              <a:t>:  </a:t>
            </a:r>
          </a:p>
          <a:p>
            <a:pPr>
              <a:buFont typeface="Arial" pitchFamily="34" charset="0"/>
              <a:buChar char="•"/>
              <a:defRPr/>
            </a:pPr>
            <a:r>
              <a:rPr lang="en-US" sz="2800" dirty="0">
                <a:solidFill>
                  <a:srgbClr val="0070C0"/>
                </a:solidFill>
              </a:rPr>
              <a:t> Be a principle-based person.</a:t>
            </a:r>
          </a:p>
          <a:p>
            <a:pPr>
              <a:buFont typeface="Arial" pitchFamily="34" charset="0"/>
              <a:buChar char="•"/>
              <a:defRPr/>
            </a:pPr>
            <a:r>
              <a:rPr lang="en-US" sz="2800" dirty="0">
                <a:solidFill>
                  <a:srgbClr val="0070C0"/>
                </a:solidFill>
              </a:rPr>
              <a:t> Be honest, and stand by your words.</a:t>
            </a:r>
          </a:p>
          <a:p>
            <a:pPr>
              <a:buFont typeface="Arial" pitchFamily="34" charset="0"/>
              <a:buChar char="•"/>
              <a:defRPr/>
            </a:pPr>
            <a:r>
              <a:rPr lang="en-US" sz="2800" dirty="0">
                <a:solidFill>
                  <a:srgbClr val="0070C0"/>
                </a:solidFill>
              </a:rPr>
              <a:t> Be fair.</a:t>
            </a:r>
          </a:p>
          <a:p>
            <a:pPr>
              <a:buFont typeface="Arial" pitchFamily="34" charset="0"/>
              <a:buChar char="•"/>
              <a:defRPr/>
            </a:pPr>
            <a:r>
              <a:rPr lang="en-US" sz="2800" dirty="0">
                <a:solidFill>
                  <a:srgbClr val="0070C0"/>
                </a:solidFill>
              </a:rPr>
              <a:t> Do not abuse your position/authority.</a:t>
            </a:r>
          </a:p>
          <a:p>
            <a:pPr>
              <a:buFont typeface="Arial" pitchFamily="34" charset="0"/>
              <a:buChar char="•"/>
              <a:defRPr/>
            </a:pPr>
            <a:r>
              <a:rPr lang="en-US" sz="2800" dirty="0">
                <a:solidFill>
                  <a:srgbClr val="0070C0"/>
                </a:solidFill>
              </a:rPr>
              <a:t> Do what you say.</a:t>
            </a:r>
          </a:p>
          <a:p>
            <a:pPr>
              <a:buFont typeface="Arial" pitchFamily="34" charset="0"/>
              <a:buChar char="•"/>
              <a:defRPr/>
            </a:pPr>
            <a:r>
              <a:rPr lang="en-US" sz="2800" dirty="0">
                <a:solidFill>
                  <a:srgbClr val="0070C0"/>
                </a:solidFill>
              </a:rPr>
              <a:t> Behave in a good manner whether you are watched or not.</a:t>
            </a:r>
          </a:p>
          <a:p>
            <a:pPr>
              <a:buFont typeface="Arial" pitchFamily="34" charset="0"/>
              <a:buChar char="•"/>
              <a:defRPr/>
            </a:pPr>
            <a:r>
              <a:rPr lang="en-US" sz="2800" dirty="0">
                <a:solidFill>
                  <a:srgbClr val="0070C0"/>
                </a:solidFill>
              </a:rPr>
              <a:t> Adhere to good work-place ethics.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Integrity</a:t>
            </a:r>
            <a:r>
              <a:rPr lang="en-US" dirty="0"/>
              <a:t> </a:t>
            </a:r>
          </a:p>
        </p:txBody>
      </p:sp>
      <p:sp>
        <p:nvSpPr>
          <p:cNvPr id="3" name="Content Placeholder 2"/>
          <p:cNvSpPr>
            <a:spLocks noGrp="1"/>
          </p:cNvSpPr>
          <p:nvPr>
            <p:ph idx="1"/>
          </p:nvPr>
        </p:nvSpPr>
        <p:spPr/>
        <p:txBody>
          <a:bodyPr>
            <a:noAutofit/>
          </a:bodyPr>
          <a:lstStyle/>
          <a:p>
            <a:r>
              <a:rPr lang="en-US" sz="2000" dirty="0">
                <a:ea typeface="ＭＳ Ｐゴシック" charset="-128"/>
              </a:rPr>
              <a:t>Integrity evolved from the Latin adjective “</a:t>
            </a:r>
            <a:r>
              <a:rPr lang="en-US" sz="2000" i="1" dirty="0">
                <a:ea typeface="ＭＳ Ｐゴシック" charset="-128"/>
              </a:rPr>
              <a:t>integer” </a:t>
            </a:r>
            <a:r>
              <a:rPr lang="en-US" sz="2000" dirty="0">
                <a:ea typeface="ＭＳ Ｐゴシック" charset="-128"/>
              </a:rPr>
              <a:t>meaning the inner sense of “wholeness” as represented by a number of values such as honesty, trustworthy, fairness, and no favoritism.</a:t>
            </a:r>
          </a:p>
          <a:p>
            <a:pPr>
              <a:buFont typeface="Arial" pitchFamily="34" charset="0"/>
              <a:buChar char="•"/>
            </a:pPr>
            <a:r>
              <a:rPr lang="en-US" sz="2000" dirty="0">
                <a:ea typeface="ＭＳ Ｐゴシック" charset="-128"/>
              </a:rPr>
              <a:t>Highest standards of behavior.</a:t>
            </a:r>
          </a:p>
          <a:p>
            <a:pPr>
              <a:buFont typeface="Arial" pitchFamily="34" charset="0"/>
              <a:buChar char="•"/>
            </a:pPr>
            <a:r>
              <a:rPr lang="en-US" sz="2000" dirty="0">
                <a:ea typeface="ＭＳ Ｐゴシック" charset="-128"/>
              </a:rPr>
              <a:t>  Refusal to violate one’s personal professional codes.</a:t>
            </a:r>
          </a:p>
          <a:p>
            <a:pPr>
              <a:buFont typeface="Arial" pitchFamily="34" charset="0"/>
              <a:buChar char="•"/>
            </a:pPr>
            <a:r>
              <a:rPr lang="en-US" sz="2000" dirty="0">
                <a:ea typeface="ＭＳ Ｐゴシック" charset="-128"/>
              </a:rPr>
              <a:t>  Being fair, honest and truthful.</a:t>
            </a:r>
          </a:p>
          <a:p>
            <a:pPr>
              <a:buFont typeface="Arial" pitchFamily="34" charset="0"/>
              <a:buChar char="•"/>
            </a:pPr>
            <a:r>
              <a:rPr lang="en-US" sz="2000" dirty="0">
                <a:ea typeface="ＭＳ Ｐゴシック" charset="-128"/>
              </a:rPr>
              <a:t>  Keeping one’s word.</a:t>
            </a:r>
          </a:p>
          <a:p>
            <a:pPr>
              <a:buFont typeface="Arial" pitchFamily="34" charset="0"/>
              <a:buChar char="•"/>
            </a:pPr>
            <a:r>
              <a:rPr lang="en-US" sz="2000" dirty="0">
                <a:ea typeface="ＭＳ Ｐゴシック" charset="-128"/>
              </a:rPr>
              <a:t>  Avoidance of relationships that allow personal gain to supersede the best interest of patients.</a:t>
            </a:r>
          </a:p>
          <a:p>
            <a:pPr>
              <a:buFont typeface="Arial" pitchFamily="34" charset="0"/>
              <a:buChar char="•"/>
            </a:pPr>
            <a:r>
              <a:rPr lang="en-US" sz="2000" dirty="0">
                <a:ea typeface="ＭＳ Ｐゴシック" charset="-128"/>
              </a:rPr>
              <a:t>  Not working in the darkness or involved in any behavior that aims at harming others or taking their rights without their knowledge.</a:t>
            </a:r>
            <a:endParaRPr lang="en-US" sz="2000" dirty="0">
              <a:solidFill>
                <a:srgbClr val="898989"/>
              </a:solidFill>
              <a:ea typeface="ＭＳ Ｐゴシック" charset="-128"/>
            </a:endParaRPr>
          </a:p>
          <a:p>
            <a:pPr>
              <a:buNone/>
            </a:pPr>
            <a:r>
              <a:rPr lang="en-US" sz="2000" dirty="0">
                <a:solidFill>
                  <a:srgbClr val="898989"/>
                </a:solidFill>
                <a:ea typeface="ＭＳ Ｐゴシック" charset="-128"/>
              </a:rPr>
              <a:t> </a:t>
            </a:r>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Professionalism &amp; Ethics</a:t>
            </a:r>
          </a:p>
        </p:txBody>
      </p:sp>
      <p:sp>
        <p:nvSpPr>
          <p:cNvPr id="3" name="Text Placeholder 2"/>
          <p:cNvSpPr>
            <a:spLocks noGrp="1"/>
          </p:cNvSpPr>
          <p:nvPr>
            <p:ph type="body" idx="1"/>
          </p:nvPr>
        </p:nvSpPr>
        <p:spPr/>
        <p:txBody>
          <a:bodyPr/>
          <a:lstStyle/>
          <a:p>
            <a:r>
              <a:rPr lang="en-US" dirty="0"/>
              <a:t>Professionalism</a:t>
            </a:r>
          </a:p>
        </p:txBody>
      </p:sp>
      <p:sp>
        <p:nvSpPr>
          <p:cNvPr id="4" name="Text Placeholder 3"/>
          <p:cNvSpPr>
            <a:spLocks noGrp="1"/>
          </p:cNvSpPr>
          <p:nvPr>
            <p:ph type="body" sz="half" idx="3"/>
          </p:nvPr>
        </p:nvSpPr>
        <p:spPr/>
        <p:txBody>
          <a:bodyPr/>
          <a:lstStyle/>
          <a:p>
            <a:r>
              <a:rPr lang="en-US" dirty="0"/>
              <a:t>Ethics </a:t>
            </a:r>
          </a:p>
        </p:txBody>
      </p:sp>
      <p:sp>
        <p:nvSpPr>
          <p:cNvPr id="5" name="Content Placeholder 4"/>
          <p:cNvSpPr>
            <a:spLocks noGrp="1"/>
          </p:cNvSpPr>
          <p:nvPr>
            <p:ph sz="quarter" idx="2"/>
          </p:nvPr>
        </p:nvSpPr>
        <p:spPr/>
        <p:txBody>
          <a:bodyPr/>
          <a:lstStyle/>
          <a:p>
            <a:r>
              <a:rPr lang="en-US" dirty="0"/>
              <a:t>Competence</a:t>
            </a:r>
          </a:p>
          <a:p>
            <a:r>
              <a:rPr lang="en-US" dirty="0"/>
              <a:t>Honesty</a:t>
            </a:r>
          </a:p>
          <a:p>
            <a:r>
              <a:rPr lang="en-US" dirty="0"/>
              <a:t>Compassion</a:t>
            </a:r>
          </a:p>
          <a:p>
            <a:r>
              <a:rPr lang="en-US" dirty="0"/>
              <a:t>Respect others</a:t>
            </a:r>
          </a:p>
          <a:p>
            <a:r>
              <a:rPr lang="en-US" dirty="0"/>
              <a:t>Responsibility for the profession &amp; society</a:t>
            </a:r>
          </a:p>
        </p:txBody>
      </p:sp>
      <p:sp>
        <p:nvSpPr>
          <p:cNvPr id="6" name="Content Placeholder 5"/>
          <p:cNvSpPr>
            <a:spLocks noGrp="1"/>
          </p:cNvSpPr>
          <p:nvPr>
            <p:ph sz="quarter" idx="4"/>
          </p:nvPr>
        </p:nvSpPr>
        <p:spPr/>
        <p:txBody>
          <a:bodyPr/>
          <a:lstStyle/>
          <a:p>
            <a:r>
              <a:rPr lang="en-US" dirty="0"/>
              <a:t>Morals</a:t>
            </a:r>
          </a:p>
          <a:p>
            <a:r>
              <a:rPr lang="en-US" dirty="0"/>
              <a:t>Deliberation and explicit arguments to justify particular actions</a:t>
            </a:r>
          </a:p>
          <a:p>
            <a:r>
              <a:rPr lang="en-US" dirty="0"/>
              <a:t>Principles governing ideal human character</a:t>
            </a:r>
          </a:p>
          <a:p>
            <a:r>
              <a:rPr lang="en-US" dirty="0"/>
              <a:t>Focus on reasons why an action is right or wrong.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Remember the 6 key elements</a:t>
            </a:r>
          </a:p>
        </p:txBody>
      </p:sp>
      <p:pic>
        <p:nvPicPr>
          <p:cNvPr id="3" name="Picture 4"/>
          <p:cNvPicPr>
            <a:picLocks noChangeAspect="1" noChangeArrowheads="1"/>
          </p:cNvPicPr>
          <p:nvPr/>
        </p:nvPicPr>
        <p:blipFill>
          <a:blip r:embed="rId2" cstate="print"/>
          <a:srcRect/>
          <a:stretch>
            <a:fillRect/>
          </a:stretch>
        </p:blipFill>
        <p:spPr bwMode="auto">
          <a:xfrm>
            <a:off x="533400" y="1935163"/>
            <a:ext cx="7772400" cy="4389437"/>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resources</a:t>
            </a:r>
          </a:p>
        </p:txBody>
      </p:sp>
      <p:sp>
        <p:nvSpPr>
          <p:cNvPr id="3" name="Content Placeholder 2"/>
          <p:cNvSpPr>
            <a:spLocks noGrp="1"/>
          </p:cNvSpPr>
          <p:nvPr>
            <p:ph idx="1"/>
          </p:nvPr>
        </p:nvSpPr>
        <p:spPr/>
        <p:txBody>
          <a:bodyPr>
            <a:normAutofit/>
          </a:bodyPr>
          <a:lstStyle/>
          <a:p>
            <a:r>
              <a:rPr lang="en-US" sz="2400" dirty="0"/>
              <a:t>Feldman MD, Christensen JF (2007). Behavioral Medicine. A Guide for Clinical Practice. McGraw-Hill Lange, UK.</a:t>
            </a:r>
          </a:p>
          <a:p>
            <a:r>
              <a:rPr lang="en-US" sz="2400" dirty="0"/>
              <a:t>Stern DT (2005). Measuring Medical Professionalism. Oxford University Press, UK.</a:t>
            </a:r>
          </a:p>
          <a:p>
            <a:r>
              <a:rPr lang="en-US" sz="2400" dirty="0" err="1"/>
              <a:t>Spandorfer</a:t>
            </a:r>
            <a:r>
              <a:rPr lang="en-US" sz="2400" dirty="0"/>
              <a:t> J, Pohl CA, </a:t>
            </a:r>
            <a:r>
              <a:rPr lang="en-US" sz="2400" dirty="0" err="1"/>
              <a:t>Rattner</a:t>
            </a:r>
            <a:r>
              <a:rPr lang="en-US" sz="2400" dirty="0"/>
              <a:t> SL, </a:t>
            </a:r>
            <a:r>
              <a:rPr lang="en-US" sz="2400" dirty="0" err="1"/>
              <a:t>Nasca</a:t>
            </a:r>
            <a:r>
              <a:rPr lang="en-US" sz="2400" dirty="0"/>
              <a:t> TJ, (2010). Professionalism in Medicine. A Case-Based Guide for Medical Students. Cambridge University Press, UK. ISBN: 978-0-521-70492-2 PAPER BACK</a:t>
            </a:r>
          </a:p>
          <a:p>
            <a:endParaRPr lang="en-US" dirty="0"/>
          </a:p>
        </p:txBody>
      </p:sp>
      <p:pic>
        <p:nvPicPr>
          <p:cNvPr id="4" name="Picture 2" descr="C:\Users\Kamran\Desktop\professionalism.jpg"/>
          <p:cNvPicPr>
            <a:picLocks noChangeAspect="1" noChangeArrowheads="1"/>
          </p:cNvPicPr>
          <p:nvPr/>
        </p:nvPicPr>
        <p:blipFill>
          <a:blip r:embed="rId2" cstate="print"/>
          <a:srcRect/>
          <a:stretch>
            <a:fillRect/>
          </a:stretch>
        </p:blipFill>
        <p:spPr bwMode="auto">
          <a:xfrm>
            <a:off x="6553200" y="4876800"/>
            <a:ext cx="1676400" cy="1676400"/>
          </a:xfrm>
          <a:prstGeom prst="rect">
            <a:avLst/>
          </a:prstGeom>
          <a:noFill/>
        </p:spPr>
      </p:pic>
    </p:spTree>
    <p:extLst>
      <p:ext uri="{BB962C8B-B14F-4D97-AF65-F5344CB8AC3E}">
        <p14:creationId xmlns:p14="http://schemas.microsoft.com/office/powerpoint/2010/main" val="189368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course</a:t>
            </a:r>
          </a:p>
        </p:txBody>
      </p:sp>
      <p:sp>
        <p:nvSpPr>
          <p:cNvPr id="3" name="Content Placeholder 2"/>
          <p:cNvSpPr>
            <a:spLocks noGrp="1"/>
          </p:cNvSpPr>
          <p:nvPr>
            <p:ph idx="1"/>
          </p:nvPr>
        </p:nvSpPr>
        <p:spPr/>
        <p:txBody>
          <a:bodyPr>
            <a:noAutofit/>
          </a:bodyPr>
          <a:lstStyle/>
          <a:p>
            <a:pPr>
              <a:lnSpc>
                <a:spcPct val="120000"/>
              </a:lnSpc>
              <a:buNone/>
            </a:pPr>
            <a:r>
              <a:rPr lang="en-US" sz="1600" b="1" dirty="0"/>
              <a:t>To understand and define  the professionalism concept.</a:t>
            </a:r>
          </a:p>
          <a:p>
            <a:pPr>
              <a:lnSpc>
                <a:spcPct val="120000"/>
              </a:lnSpc>
              <a:buNone/>
            </a:pPr>
            <a:r>
              <a:rPr lang="en-US" sz="1600" b="1" dirty="0"/>
              <a:t>To act along the professionalism guidelines</a:t>
            </a:r>
          </a:p>
          <a:p>
            <a:pPr>
              <a:lnSpc>
                <a:spcPct val="120000"/>
              </a:lnSpc>
              <a:buNone/>
            </a:pPr>
            <a:r>
              <a:rPr lang="en-US" sz="1600" b="1" dirty="0"/>
              <a:t>To practice the needed skills to reach highest standards of professionalism in the daily life. </a:t>
            </a:r>
          </a:p>
          <a:p>
            <a:pPr>
              <a:lnSpc>
                <a:spcPct val="120000"/>
              </a:lnSpc>
              <a:buNone/>
            </a:pPr>
            <a:r>
              <a:rPr lang="en-US" sz="1600" b="1" dirty="0"/>
              <a:t>To enhance and demonstrate their interpersonal skills, communication skills and  the ability to communicate with respect.</a:t>
            </a:r>
          </a:p>
          <a:p>
            <a:pPr>
              <a:lnSpc>
                <a:spcPct val="120000"/>
              </a:lnSpc>
              <a:buNone/>
            </a:pPr>
            <a:r>
              <a:rPr lang="en-US" sz="1600" b="1" dirty="0"/>
              <a:t>To demonstrate sensitivity and responsiveness towards others and show the ability to work with others in a professional way.</a:t>
            </a:r>
          </a:p>
          <a:p>
            <a:pPr>
              <a:lnSpc>
                <a:spcPct val="120000"/>
              </a:lnSpc>
              <a:buNone/>
            </a:pPr>
            <a:r>
              <a:rPr lang="en-US" sz="1600" b="1" dirty="0"/>
              <a:t>To be aware and to avoid unprofessional conduct</a:t>
            </a:r>
            <a:r>
              <a:rPr lang="en-US" sz="1600" dirty="0"/>
              <a:t>.</a:t>
            </a:r>
          </a:p>
          <a:p>
            <a:pPr>
              <a:lnSpc>
                <a:spcPct val="120000"/>
              </a:lnSpc>
              <a:buNone/>
            </a:pPr>
            <a:endParaRPr lang="en-US" sz="1600" dirty="0"/>
          </a:p>
          <a:p>
            <a:r>
              <a:rPr lang="en-US" sz="1600" dirty="0">
                <a:solidFill>
                  <a:srgbClr val="0070C0"/>
                </a:solidFill>
              </a:rPr>
              <a:t> </a:t>
            </a:r>
            <a:r>
              <a:rPr lang="en-US" sz="1600" b="1" dirty="0">
                <a:solidFill>
                  <a:srgbClr val="FF0000"/>
                </a:solidFill>
              </a:rPr>
              <a:t>Note</a:t>
            </a:r>
            <a:r>
              <a:rPr lang="en-US" sz="1600" dirty="0">
                <a:solidFill>
                  <a:srgbClr val="FF0000"/>
                </a:solidFill>
              </a:rPr>
              <a:t> : this course is taught in different blocks in Year 2 and it forms the basis for the Medical Ethics course in Year 3.</a:t>
            </a:r>
          </a:p>
          <a:p>
            <a:endParaRPr lang="en-US" sz="1600" dirty="0"/>
          </a:p>
        </p:txBody>
      </p:sp>
    </p:spTree>
    <p:extLst>
      <p:ext uri="{BB962C8B-B14F-4D97-AF65-F5344CB8AC3E}">
        <p14:creationId xmlns:p14="http://schemas.microsoft.com/office/powerpoint/2010/main" val="9478990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a:t>  </a:t>
            </a:r>
            <a:r>
              <a:rPr lang="en-US" sz="4400" b="1" dirty="0"/>
              <a:t>Thank You </a:t>
            </a:r>
          </a:p>
          <a:p>
            <a:pPr algn="ctr">
              <a:buNone/>
            </a:pPr>
            <a:r>
              <a:rPr lang="en-US" sz="4400" b="1" dirty="0">
                <a:solidFill>
                  <a:srgbClr val="0070C0"/>
                </a:solidFill>
              </a:rPr>
              <a:t>Questions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Course Contents</a:t>
            </a:r>
            <a:r>
              <a:rPr lang="en-US" b="1" dirty="0">
                <a:solidFill>
                  <a:srgbClr val="7030A0"/>
                </a:solidFill>
              </a:rPr>
              <a:t/>
            </a:r>
            <a:br>
              <a:rPr lang="en-US" b="1" dirty="0">
                <a:solidFill>
                  <a:srgbClr val="7030A0"/>
                </a:solidFill>
              </a:rPr>
            </a:br>
            <a:endParaRPr lang="en-US" b="1"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a:buNone/>
            </a:pPr>
            <a:r>
              <a:rPr lang="en-US" sz="3800" b="1" dirty="0">
                <a:solidFill>
                  <a:srgbClr val="0070C0"/>
                </a:solidFill>
              </a:rPr>
              <a:t>Professionalism:</a:t>
            </a:r>
          </a:p>
          <a:p>
            <a:r>
              <a:rPr lang="en-US" dirty="0"/>
              <a:t>Introduction &amp; key elements.</a:t>
            </a:r>
          </a:p>
          <a:p>
            <a:r>
              <a:rPr lang="en-US" dirty="0"/>
              <a:t>Accountability ,initiatives ,integrity &amp; trustworthiness</a:t>
            </a:r>
          </a:p>
          <a:p>
            <a:r>
              <a:rPr lang="en-US" dirty="0"/>
              <a:t>Evolution of professional standards.</a:t>
            </a:r>
          </a:p>
          <a:p>
            <a:r>
              <a:rPr lang="en-US" dirty="0"/>
              <a:t>Islamic values and professionalism.</a:t>
            </a:r>
          </a:p>
          <a:p>
            <a:r>
              <a:rPr lang="en-US" dirty="0"/>
              <a:t>Professional medical student.</a:t>
            </a:r>
          </a:p>
          <a:p>
            <a:r>
              <a:rPr lang="en-US" dirty="0"/>
              <a:t>Unprofessional behaviors.</a:t>
            </a:r>
          </a:p>
          <a:p>
            <a:r>
              <a:rPr lang="en-US" dirty="0"/>
              <a:t>Professionalism in different cultural contexts.</a:t>
            </a:r>
          </a:p>
          <a:p>
            <a:r>
              <a:rPr lang="en-US" dirty="0"/>
              <a:t>Medical boards &amp; accreditation bodies.</a:t>
            </a:r>
          </a:p>
          <a:p>
            <a:r>
              <a:rPr lang="en-US" dirty="0"/>
              <a:t>Communication skills</a:t>
            </a:r>
          </a:p>
          <a:p>
            <a:r>
              <a:rPr lang="en-US" dirty="0"/>
              <a:t>Community services.</a:t>
            </a:r>
          </a:p>
          <a:p>
            <a:r>
              <a:rPr lang="en-US" dirty="0"/>
              <a:t>Inter-professional relationship</a:t>
            </a:r>
          </a:p>
          <a:p>
            <a:r>
              <a:rPr lang="en-US" dirty="0"/>
              <a:t>Legal aspect of medical practice.</a:t>
            </a:r>
          </a:p>
          <a:p>
            <a:r>
              <a:rPr lang="en-US" dirty="0"/>
              <a:t>Breaking bad news</a:t>
            </a:r>
          </a:p>
          <a:p>
            <a:endParaRPr lang="en-US" sz="1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rPr>
              <a:t>course contents –</a:t>
            </a:r>
            <a:r>
              <a:rPr lang="en-US" sz="3200" dirty="0">
                <a:solidFill>
                  <a:srgbClr val="0070C0"/>
                </a:solidFill>
              </a:rPr>
              <a:t>cont.</a:t>
            </a:r>
          </a:p>
        </p:txBody>
      </p:sp>
      <p:sp>
        <p:nvSpPr>
          <p:cNvPr id="3" name="Content Placeholder 2"/>
          <p:cNvSpPr>
            <a:spLocks noGrp="1"/>
          </p:cNvSpPr>
          <p:nvPr>
            <p:ph idx="1"/>
          </p:nvPr>
        </p:nvSpPr>
        <p:spPr/>
        <p:txBody>
          <a:bodyPr>
            <a:normAutofit/>
          </a:bodyPr>
          <a:lstStyle/>
          <a:p>
            <a:r>
              <a:rPr lang="en-US" sz="2400" dirty="0"/>
              <a:t>Patient safety definition and human factors involved in patients.</a:t>
            </a:r>
          </a:p>
          <a:p>
            <a:r>
              <a:rPr lang="en-US" sz="2400" dirty="0"/>
              <a:t>Understanding systems and impact of complexity on patient safety.</a:t>
            </a:r>
          </a:p>
          <a:p>
            <a:r>
              <a:rPr lang="en-US" sz="2400" dirty="0"/>
              <a:t>Understanding and learning from errors.</a:t>
            </a:r>
          </a:p>
          <a:p>
            <a:r>
              <a:rPr lang="en-US" sz="2400" dirty="0"/>
              <a:t>Engaging with patients and </a:t>
            </a:r>
            <a:r>
              <a:rPr lang="en-US" sz="2400" dirty="0" err="1"/>
              <a:t>carers</a:t>
            </a:r>
            <a:r>
              <a:rPr lang="en-US" sz="2400" dirty="0"/>
              <a:t> and improving medication safety.</a:t>
            </a:r>
          </a:p>
          <a:p>
            <a:r>
              <a:rPr lang="en-US" sz="2400" dirty="0"/>
              <a:t>Introduction to quality improvement methods.</a:t>
            </a:r>
          </a:p>
          <a:p>
            <a:r>
              <a:rPr lang="en-US" sz="2400" dirty="0"/>
              <a:t>Patient safety and invasive procedures and infection control.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Teaching Strategy</a:t>
            </a:r>
          </a:p>
        </p:txBody>
      </p:sp>
      <p:sp>
        <p:nvSpPr>
          <p:cNvPr id="3" name="Content Placeholder 2"/>
          <p:cNvSpPr>
            <a:spLocks noGrp="1"/>
          </p:cNvSpPr>
          <p:nvPr>
            <p:ph idx="1"/>
          </p:nvPr>
        </p:nvSpPr>
        <p:spPr/>
        <p:txBody>
          <a:bodyPr>
            <a:normAutofit fontScale="92500" lnSpcReduction="10000"/>
          </a:bodyPr>
          <a:lstStyle/>
          <a:p>
            <a:pPr>
              <a:buNone/>
            </a:pPr>
            <a:r>
              <a:rPr lang="en-US" sz="4400" b="1" dirty="0">
                <a:solidFill>
                  <a:srgbClr val="0070C0"/>
                </a:solidFill>
              </a:rPr>
              <a:t>Lectures</a:t>
            </a:r>
            <a:r>
              <a:rPr lang="en-US" dirty="0">
                <a:solidFill>
                  <a:srgbClr val="00B050"/>
                </a:solidFill>
              </a:rPr>
              <a:t> </a:t>
            </a:r>
          </a:p>
          <a:p>
            <a:r>
              <a:rPr lang="en-US" sz="3200" b="1" dirty="0"/>
              <a:t>Interactive lectures ( </a:t>
            </a:r>
            <a:r>
              <a:rPr lang="en-US" sz="3200" b="1" i="1" dirty="0"/>
              <a:t>integrated in all four blocks) .</a:t>
            </a:r>
          </a:p>
          <a:p>
            <a:r>
              <a:rPr lang="en-US" sz="3200" b="1" dirty="0"/>
              <a:t>Each lecture has theoretical part and case scenarios.</a:t>
            </a:r>
          </a:p>
          <a:p>
            <a:r>
              <a:rPr lang="en-US" sz="3200" b="1" dirty="0"/>
              <a:t>Students full involvement in the discussion.</a:t>
            </a:r>
          </a:p>
          <a:p>
            <a:r>
              <a:rPr lang="en-US" sz="3200" b="1" dirty="0"/>
              <a:t>Lecture power points shall be sent to students before the lecture</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Student’s Assessment</a:t>
            </a:r>
          </a:p>
        </p:txBody>
      </p:sp>
      <p:sp>
        <p:nvSpPr>
          <p:cNvPr id="3" name="Content Placeholder 2"/>
          <p:cNvSpPr>
            <a:spLocks noGrp="1"/>
          </p:cNvSpPr>
          <p:nvPr>
            <p:ph idx="1"/>
          </p:nvPr>
        </p:nvSpPr>
        <p:spPr/>
        <p:txBody>
          <a:bodyPr>
            <a:normAutofit/>
          </a:bodyPr>
          <a:lstStyle/>
          <a:p>
            <a:r>
              <a:rPr lang="en-US" sz="2800" b="1" dirty="0"/>
              <a:t>Continuous Assessment = 40% as follows:</a:t>
            </a:r>
          </a:p>
          <a:p>
            <a:pPr>
              <a:buNone/>
            </a:pPr>
            <a:r>
              <a:rPr lang="en-US" sz="2800" b="1" dirty="0"/>
              <a:t>   Short Answer Questions (SAQs ) 30%</a:t>
            </a:r>
          </a:p>
          <a:p>
            <a:pPr>
              <a:buNone/>
            </a:pPr>
            <a:r>
              <a:rPr lang="en-US" sz="2800" b="1" dirty="0"/>
              <a:t>  + 10% professional conduct = 40 %</a:t>
            </a:r>
          </a:p>
          <a:p>
            <a:pPr>
              <a:buNone/>
            </a:pPr>
            <a:endParaRPr lang="en-US" sz="2800" b="1" dirty="0"/>
          </a:p>
          <a:p>
            <a:r>
              <a:rPr lang="en-US" sz="2800" b="1" dirty="0"/>
              <a:t>End of year /Final exam  (60-100 MCQs)= 60%</a:t>
            </a:r>
          </a:p>
          <a:p>
            <a:pPr>
              <a:buNone/>
            </a:pPr>
            <a:endParaRPr lang="en-US" sz="2800" b="1" dirty="0"/>
          </a:p>
          <a:p>
            <a:r>
              <a:rPr lang="en-US" sz="2800" b="1" dirty="0"/>
              <a:t>Total = 100</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1489</TotalTime>
  <Words>2185</Words>
  <Application>Microsoft Office PowerPoint</Application>
  <PresentationFormat>On-screen Show (4:3)</PresentationFormat>
  <Paragraphs>280</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Flow</vt:lpstr>
      <vt:lpstr> Professionalism Introduction &amp; Key Elements</vt:lpstr>
      <vt:lpstr>Professionalism Course</vt:lpstr>
      <vt:lpstr>Professionalism Course Faculty and Committee</vt:lpstr>
      <vt:lpstr>Contents</vt:lpstr>
      <vt:lpstr>Objectives of course</vt:lpstr>
      <vt:lpstr>Course Contents </vt:lpstr>
      <vt:lpstr>course contents –cont.</vt:lpstr>
      <vt:lpstr>Teaching Strategy</vt:lpstr>
      <vt:lpstr>Student’s Assessment</vt:lpstr>
      <vt:lpstr>Continuous assessment</vt:lpstr>
      <vt:lpstr>Professional conduct  (Total 10 Marks)</vt:lpstr>
      <vt:lpstr>Overview About Professionalism </vt:lpstr>
      <vt:lpstr>PowerPoint Presentation</vt:lpstr>
      <vt:lpstr>Task 1</vt:lpstr>
      <vt:lpstr>Task 1</vt:lpstr>
      <vt:lpstr>Task 1 ,cont.</vt:lpstr>
      <vt:lpstr>Task 2</vt:lpstr>
      <vt:lpstr>Task 2 , cont.</vt:lpstr>
      <vt:lpstr>What does Professionalism mean? Different sources</vt:lpstr>
      <vt:lpstr>Definition ..Ottawa Conference</vt:lpstr>
      <vt:lpstr>Definition..cont.</vt:lpstr>
      <vt:lpstr>The Holy Quran &amp; Hadith</vt:lpstr>
      <vt:lpstr>Professionalism In Medicine</vt:lpstr>
      <vt:lpstr>Why Professionalism Is Important?</vt:lpstr>
      <vt:lpstr>Why Professionalism Is Important? Cont.</vt:lpstr>
      <vt:lpstr>Concepts Of Professionalism</vt:lpstr>
      <vt:lpstr>Key Elements Of Professionalism</vt:lpstr>
      <vt:lpstr>Objectives Of Key Elements</vt:lpstr>
      <vt:lpstr>Key elements Of Professionalism</vt:lpstr>
      <vt:lpstr>Key Elements  ( Bases of Professionalism)</vt:lpstr>
      <vt:lpstr>Excellence </vt:lpstr>
      <vt:lpstr>Key Elements</vt:lpstr>
      <vt:lpstr>Humanism </vt:lpstr>
      <vt:lpstr>Key elements</vt:lpstr>
      <vt:lpstr>Humanism –cont.</vt:lpstr>
      <vt:lpstr>Respect </vt:lpstr>
      <vt:lpstr>Key elements</vt:lpstr>
      <vt:lpstr>Respect includes also:</vt:lpstr>
      <vt:lpstr>Accountability</vt:lpstr>
      <vt:lpstr>Key Elements</vt:lpstr>
      <vt:lpstr>Altruism </vt:lpstr>
      <vt:lpstr>Key Elements</vt:lpstr>
      <vt:lpstr>Altruism </vt:lpstr>
      <vt:lpstr>Integrity</vt:lpstr>
      <vt:lpstr>Key Elements</vt:lpstr>
      <vt:lpstr>Integrity </vt:lpstr>
      <vt:lpstr>Professionalism &amp; Ethics</vt:lpstr>
      <vt:lpstr>Remember the 6 key elements</vt:lpstr>
      <vt:lpstr>Learning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dell7010en</cp:lastModifiedBy>
  <cp:revision>273</cp:revision>
  <dcterms:created xsi:type="dcterms:W3CDTF">2010-08-07T09:19:20Z</dcterms:created>
  <dcterms:modified xsi:type="dcterms:W3CDTF">2016-10-09T08:11:39Z</dcterms:modified>
</cp:coreProperties>
</file>