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1044702"/>
            <a:ext cx="8255000" cy="76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460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439165"/>
            <a:ext cx="8255000" cy="1413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0465" y="2338451"/>
            <a:ext cx="6983069" cy="2780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onstantia"/>
                <a:cs typeface="Constant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1.png"/><Relationship Id="rId3" Type="http://schemas.openxmlformats.org/officeDocument/2006/relationships/image" Target="../media/image142.png"/><Relationship Id="rId4" Type="http://schemas.openxmlformats.org/officeDocument/2006/relationships/image" Target="../media/image143.png"/><Relationship Id="rId5" Type="http://schemas.openxmlformats.org/officeDocument/2006/relationships/image" Target="../media/image144.png"/><Relationship Id="rId6" Type="http://schemas.openxmlformats.org/officeDocument/2006/relationships/image" Target="../media/image145.png"/><Relationship Id="rId7" Type="http://schemas.openxmlformats.org/officeDocument/2006/relationships/image" Target="../media/image146.png"/><Relationship Id="rId8" Type="http://schemas.openxmlformats.org/officeDocument/2006/relationships/image" Target="../media/image147.png"/><Relationship Id="rId9" Type="http://schemas.openxmlformats.org/officeDocument/2006/relationships/image" Target="../media/image148.png"/><Relationship Id="rId10" Type="http://schemas.openxmlformats.org/officeDocument/2006/relationships/image" Target="../media/image149.png"/><Relationship Id="rId11" Type="http://schemas.openxmlformats.org/officeDocument/2006/relationships/image" Target="../media/image150.png"/><Relationship Id="rId12" Type="http://schemas.openxmlformats.org/officeDocument/2006/relationships/image" Target="../media/image151.png"/><Relationship Id="rId13" Type="http://schemas.openxmlformats.org/officeDocument/2006/relationships/image" Target="../media/image152.png"/><Relationship Id="rId14" Type="http://schemas.openxmlformats.org/officeDocument/2006/relationships/image" Target="../media/image153.png"/><Relationship Id="rId15" Type="http://schemas.openxmlformats.org/officeDocument/2006/relationships/image" Target="../media/image154.png"/><Relationship Id="rId16" Type="http://schemas.openxmlformats.org/officeDocument/2006/relationships/image" Target="../media/image155.png"/><Relationship Id="rId17" Type="http://schemas.openxmlformats.org/officeDocument/2006/relationships/image" Target="../media/image156.png"/><Relationship Id="rId18" Type="http://schemas.openxmlformats.org/officeDocument/2006/relationships/image" Target="../media/image157.png"/><Relationship Id="rId19" Type="http://schemas.openxmlformats.org/officeDocument/2006/relationships/image" Target="../media/image158.png"/><Relationship Id="rId20" Type="http://schemas.openxmlformats.org/officeDocument/2006/relationships/image" Target="../media/image159.png"/><Relationship Id="rId21" Type="http://schemas.openxmlformats.org/officeDocument/2006/relationships/image" Target="../media/image160.png"/><Relationship Id="rId22" Type="http://schemas.openxmlformats.org/officeDocument/2006/relationships/image" Target="../media/image161.png"/><Relationship Id="rId23" Type="http://schemas.openxmlformats.org/officeDocument/2006/relationships/image" Target="../media/image162.png"/><Relationship Id="rId24" Type="http://schemas.openxmlformats.org/officeDocument/2006/relationships/image" Target="../media/image163.png"/><Relationship Id="rId25" Type="http://schemas.openxmlformats.org/officeDocument/2006/relationships/image" Target="../media/image164.png"/><Relationship Id="rId26" Type="http://schemas.openxmlformats.org/officeDocument/2006/relationships/image" Target="../media/image165.png"/><Relationship Id="rId27" Type="http://schemas.openxmlformats.org/officeDocument/2006/relationships/image" Target="../media/image166.png"/><Relationship Id="rId28" Type="http://schemas.openxmlformats.org/officeDocument/2006/relationships/image" Target="../media/image167.png"/><Relationship Id="rId29" Type="http://schemas.openxmlformats.org/officeDocument/2006/relationships/image" Target="../media/image168.png"/><Relationship Id="rId30" Type="http://schemas.openxmlformats.org/officeDocument/2006/relationships/image" Target="../media/image169.png"/><Relationship Id="rId31" Type="http://schemas.openxmlformats.org/officeDocument/2006/relationships/image" Target="../media/image170.png"/><Relationship Id="rId32" Type="http://schemas.openxmlformats.org/officeDocument/2006/relationships/image" Target="../media/image171.png"/><Relationship Id="rId33" Type="http://schemas.openxmlformats.org/officeDocument/2006/relationships/image" Target="../media/image172.png"/><Relationship Id="rId34" Type="http://schemas.openxmlformats.org/officeDocument/2006/relationships/image" Target="../media/image173.png"/><Relationship Id="rId35" Type="http://schemas.openxmlformats.org/officeDocument/2006/relationships/image" Target="../media/image17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5.jpg"/><Relationship Id="rId3" Type="http://schemas.openxmlformats.org/officeDocument/2006/relationships/image" Target="../media/image176.jpg"/><Relationship Id="rId4" Type="http://schemas.openxmlformats.org/officeDocument/2006/relationships/image" Target="../media/image177.jpg"/><Relationship Id="rId5" Type="http://schemas.openxmlformats.org/officeDocument/2006/relationships/image" Target="../media/image178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9.png"/><Relationship Id="rId3" Type="http://schemas.openxmlformats.org/officeDocument/2006/relationships/image" Target="../media/image180.png"/><Relationship Id="rId4" Type="http://schemas.openxmlformats.org/officeDocument/2006/relationships/image" Target="../media/image181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2.png"/><Relationship Id="rId3" Type="http://schemas.openxmlformats.org/officeDocument/2006/relationships/image" Target="../media/image183.png"/><Relationship Id="rId4" Type="http://schemas.openxmlformats.org/officeDocument/2006/relationships/image" Target="../media/image184.png"/><Relationship Id="rId5" Type="http://schemas.openxmlformats.org/officeDocument/2006/relationships/image" Target="../media/image185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6.png"/><Relationship Id="rId3" Type="http://schemas.openxmlformats.org/officeDocument/2006/relationships/image" Target="../media/image187.png"/><Relationship Id="rId4" Type="http://schemas.openxmlformats.org/officeDocument/2006/relationships/image" Target="../media/image188.png"/><Relationship Id="rId5" Type="http://schemas.openxmlformats.org/officeDocument/2006/relationships/image" Target="../media/image189.png"/><Relationship Id="rId6" Type="http://schemas.openxmlformats.org/officeDocument/2006/relationships/image" Target="../media/image190.png"/><Relationship Id="rId7" Type="http://schemas.openxmlformats.org/officeDocument/2006/relationships/image" Target="../media/image191.png"/><Relationship Id="rId8" Type="http://schemas.openxmlformats.org/officeDocument/2006/relationships/image" Target="../media/image192.png"/><Relationship Id="rId9" Type="http://schemas.openxmlformats.org/officeDocument/2006/relationships/image" Target="../media/image193.png"/><Relationship Id="rId10" Type="http://schemas.openxmlformats.org/officeDocument/2006/relationships/image" Target="../media/image194.png"/><Relationship Id="rId11" Type="http://schemas.openxmlformats.org/officeDocument/2006/relationships/image" Target="../media/image195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6.png"/><Relationship Id="rId3" Type="http://schemas.openxmlformats.org/officeDocument/2006/relationships/image" Target="../media/image197.png"/><Relationship Id="rId4" Type="http://schemas.openxmlformats.org/officeDocument/2006/relationships/image" Target="../media/image198.png"/><Relationship Id="rId5" Type="http://schemas.openxmlformats.org/officeDocument/2006/relationships/image" Target="../media/image199.png"/><Relationship Id="rId6" Type="http://schemas.openxmlformats.org/officeDocument/2006/relationships/image" Target="../media/image200.png"/><Relationship Id="rId7" Type="http://schemas.openxmlformats.org/officeDocument/2006/relationships/image" Target="../media/image201.png"/><Relationship Id="rId8" Type="http://schemas.openxmlformats.org/officeDocument/2006/relationships/image" Target="../media/image202.png"/><Relationship Id="rId9" Type="http://schemas.openxmlformats.org/officeDocument/2006/relationships/image" Target="../media/image203.png"/><Relationship Id="rId10" Type="http://schemas.openxmlformats.org/officeDocument/2006/relationships/image" Target="../media/image204.png"/><Relationship Id="rId11" Type="http://schemas.openxmlformats.org/officeDocument/2006/relationships/image" Target="../media/image205.jpg"/><Relationship Id="rId12" Type="http://schemas.openxmlformats.org/officeDocument/2006/relationships/image" Target="../media/image206.jpg"/><Relationship Id="rId13" Type="http://schemas.openxmlformats.org/officeDocument/2006/relationships/image" Target="../media/image207.jpg"/><Relationship Id="rId14" Type="http://schemas.openxmlformats.org/officeDocument/2006/relationships/image" Target="../media/image208.jpg"/><Relationship Id="rId15" Type="http://schemas.openxmlformats.org/officeDocument/2006/relationships/image" Target="../media/image209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0.png"/><Relationship Id="rId3" Type="http://schemas.openxmlformats.org/officeDocument/2006/relationships/image" Target="../media/image211.png"/><Relationship Id="rId4" Type="http://schemas.openxmlformats.org/officeDocument/2006/relationships/image" Target="../media/image212.png"/><Relationship Id="rId5" Type="http://schemas.openxmlformats.org/officeDocument/2006/relationships/image" Target="../media/image213.png"/><Relationship Id="rId6" Type="http://schemas.openxmlformats.org/officeDocument/2006/relationships/image" Target="../media/image214.png"/><Relationship Id="rId7" Type="http://schemas.openxmlformats.org/officeDocument/2006/relationships/image" Target="../media/image215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6.png"/><Relationship Id="rId3" Type="http://schemas.openxmlformats.org/officeDocument/2006/relationships/image" Target="../media/image217.png"/><Relationship Id="rId4" Type="http://schemas.openxmlformats.org/officeDocument/2006/relationships/image" Target="../media/image218.png"/><Relationship Id="rId5" Type="http://schemas.openxmlformats.org/officeDocument/2006/relationships/image" Target="../media/image219.png"/><Relationship Id="rId6" Type="http://schemas.openxmlformats.org/officeDocument/2006/relationships/image" Target="../media/image220.png"/><Relationship Id="rId7" Type="http://schemas.openxmlformats.org/officeDocument/2006/relationships/image" Target="../media/image221.png"/><Relationship Id="rId8" Type="http://schemas.openxmlformats.org/officeDocument/2006/relationships/image" Target="../media/image222.png"/><Relationship Id="rId9" Type="http://schemas.openxmlformats.org/officeDocument/2006/relationships/image" Target="../media/image223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4.png"/><Relationship Id="rId3" Type="http://schemas.openxmlformats.org/officeDocument/2006/relationships/image" Target="../media/image225.png"/><Relationship Id="rId4" Type="http://schemas.openxmlformats.org/officeDocument/2006/relationships/image" Target="../media/image226.png"/><Relationship Id="rId5" Type="http://schemas.openxmlformats.org/officeDocument/2006/relationships/image" Target="../media/image227.png"/><Relationship Id="rId6" Type="http://schemas.openxmlformats.org/officeDocument/2006/relationships/image" Target="../media/image228.png"/><Relationship Id="rId7" Type="http://schemas.openxmlformats.org/officeDocument/2006/relationships/image" Target="../media/image229.png"/><Relationship Id="rId8" Type="http://schemas.openxmlformats.org/officeDocument/2006/relationships/image" Target="../media/image230.png"/><Relationship Id="rId9" Type="http://schemas.openxmlformats.org/officeDocument/2006/relationships/image" Target="../media/image231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2.png"/><Relationship Id="rId3" Type="http://schemas.openxmlformats.org/officeDocument/2006/relationships/image" Target="../media/image233.png"/><Relationship Id="rId4" Type="http://schemas.openxmlformats.org/officeDocument/2006/relationships/image" Target="../media/image234.png"/><Relationship Id="rId5" Type="http://schemas.openxmlformats.org/officeDocument/2006/relationships/image" Target="../media/image235.png"/><Relationship Id="rId6" Type="http://schemas.openxmlformats.org/officeDocument/2006/relationships/image" Target="../media/image236.png"/><Relationship Id="rId7" Type="http://schemas.openxmlformats.org/officeDocument/2006/relationships/image" Target="../media/image237.png"/><Relationship Id="rId8" Type="http://schemas.openxmlformats.org/officeDocument/2006/relationships/image" Target="../media/image238.png"/><Relationship Id="rId9" Type="http://schemas.openxmlformats.org/officeDocument/2006/relationships/image" Target="../media/image239.png"/><Relationship Id="rId10" Type="http://schemas.openxmlformats.org/officeDocument/2006/relationships/image" Target="../media/image240.png"/><Relationship Id="rId11" Type="http://schemas.openxmlformats.org/officeDocument/2006/relationships/image" Target="../media/image241.png"/><Relationship Id="rId12" Type="http://schemas.openxmlformats.org/officeDocument/2006/relationships/image" Target="../media/image242.png"/><Relationship Id="rId13" Type="http://schemas.openxmlformats.org/officeDocument/2006/relationships/image" Target="../media/image24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4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5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6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7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8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9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0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1.png"/><Relationship Id="rId3" Type="http://schemas.openxmlformats.org/officeDocument/2006/relationships/image" Target="../media/image252.png"/><Relationship Id="rId4" Type="http://schemas.openxmlformats.org/officeDocument/2006/relationships/image" Target="../media/image253.png"/><Relationship Id="rId5" Type="http://schemas.openxmlformats.org/officeDocument/2006/relationships/image" Target="../media/image254.png"/><Relationship Id="rId6" Type="http://schemas.openxmlformats.org/officeDocument/2006/relationships/image" Target="../media/image255.png"/><Relationship Id="rId7" Type="http://schemas.openxmlformats.org/officeDocument/2006/relationships/image" Target="../media/image256.png"/><Relationship Id="rId8" Type="http://schemas.openxmlformats.org/officeDocument/2006/relationships/image" Target="../media/image257.png"/><Relationship Id="rId9" Type="http://schemas.openxmlformats.org/officeDocument/2006/relationships/image" Target="../media/image258.png"/><Relationship Id="rId10" Type="http://schemas.openxmlformats.org/officeDocument/2006/relationships/image" Target="../media/image259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0.png"/><Relationship Id="rId3" Type="http://schemas.openxmlformats.org/officeDocument/2006/relationships/image" Target="../media/image261.png"/><Relationship Id="rId4" Type="http://schemas.openxmlformats.org/officeDocument/2006/relationships/image" Target="../media/image262.png"/><Relationship Id="rId5" Type="http://schemas.openxmlformats.org/officeDocument/2006/relationships/image" Target="../media/image263.png"/><Relationship Id="rId6" Type="http://schemas.openxmlformats.org/officeDocument/2006/relationships/image" Target="../media/image264.png"/><Relationship Id="rId7" Type="http://schemas.openxmlformats.org/officeDocument/2006/relationships/image" Target="../media/image265.png"/><Relationship Id="rId8" Type="http://schemas.openxmlformats.org/officeDocument/2006/relationships/image" Target="../media/image266.png"/><Relationship Id="rId9" Type="http://schemas.openxmlformats.org/officeDocument/2006/relationships/image" Target="../media/image267.png"/><Relationship Id="rId10" Type="http://schemas.openxmlformats.org/officeDocument/2006/relationships/image" Target="../media/image268.png"/><Relationship Id="rId11" Type="http://schemas.openxmlformats.org/officeDocument/2006/relationships/image" Target="../media/image269.png"/><Relationship Id="rId12" Type="http://schemas.openxmlformats.org/officeDocument/2006/relationships/image" Target="../media/image270.png"/><Relationship Id="rId13" Type="http://schemas.openxmlformats.org/officeDocument/2006/relationships/image" Target="../media/image271.png"/><Relationship Id="rId14" Type="http://schemas.openxmlformats.org/officeDocument/2006/relationships/image" Target="../media/image272.png"/><Relationship Id="rId15" Type="http://schemas.openxmlformats.org/officeDocument/2006/relationships/image" Target="../media/image273.png"/><Relationship Id="rId16" Type="http://schemas.openxmlformats.org/officeDocument/2006/relationships/image" Target="../media/image274.png"/><Relationship Id="rId17" Type="http://schemas.openxmlformats.org/officeDocument/2006/relationships/image" Target="../media/image275.png"/><Relationship Id="rId18" Type="http://schemas.openxmlformats.org/officeDocument/2006/relationships/image" Target="../media/image276.png"/><Relationship Id="rId19" Type="http://schemas.openxmlformats.org/officeDocument/2006/relationships/image" Target="../media/image277.png"/><Relationship Id="rId20" Type="http://schemas.openxmlformats.org/officeDocument/2006/relationships/image" Target="../media/image278.png"/><Relationship Id="rId21" Type="http://schemas.openxmlformats.org/officeDocument/2006/relationships/image" Target="../media/image279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0.png"/><Relationship Id="rId3" Type="http://schemas.openxmlformats.org/officeDocument/2006/relationships/image" Target="../media/image281.png"/><Relationship Id="rId4" Type="http://schemas.openxmlformats.org/officeDocument/2006/relationships/image" Target="../media/image282.png"/><Relationship Id="rId5" Type="http://schemas.openxmlformats.org/officeDocument/2006/relationships/image" Target="../media/image283.png"/><Relationship Id="rId6" Type="http://schemas.openxmlformats.org/officeDocument/2006/relationships/image" Target="../media/image284.png"/><Relationship Id="rId7" Type="http://schemas.openxmlformats.org/officeDocument/2006/relationships/image" Target="../media/image285.png"/><Relationship Id="rId8" Type="http://schemas.openxmlformats.org/officeDocument/2006/relationships/image" Target="../media/image286.png"/><Relationship Id="rId9" Type="http://schemas.openxmlformats.org/officeDocument/2006/relationships/image" Target="../media/image287.png"/><Relationship Id="rId10" Type="http://schemas.openxmlformats.org/officeDocument/2006/relationships/image" Target="../media/image288.png"/><Relationship Id="rId11" Type="http://schemas.openxmlformats.org/officeDocument/2006/relationships/image" Target="../media/image289.png"/><Relationship Id="rId12" Type="http://schemas.openxmlformats.org/officeDocument/2006/relationships/image" Target="../media/image290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1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2.png"/><Relationship Id="rId3" Type="http://schemas.openxmlformats.org/officeDocument/2006/relationships/image" Target="../media/image293.png"/><Relationship Id="rId4" Type="http://schemas.openxmlformats.org/officeDocument/2006/relationships/image" Target="../media/image294.png"/><Relationship Id="rId5" Type="http://schemas.openxmlformats.org/officeDocument/2006/relationships/image" Target="../media/image295.png"/><Relationship Id="rId6" Type="http://schemas.openxmlformats.org/officeDocument/2006/relationships/image" Target="../media/image296.png"/><Relationship Id="rId7" Type="http://schemas.openxmlformats.org/officeDocument/2006/relationships/image" Target="../media/image297.png"/><Relationship Id="rId8" Type="http://schemas.openxmlformats.org/officeDocument/2006/relationships/image" Target="../media/image298.png"/><Relationship Id="rId9" Type="http://schemas.openxmlformats.org/officeDocument/2006/relationships/image" Target="../media/image299.png"/><Relationship Id="rId10" Type="http://schemas.openxmlformats.org/officeDocument/2006/relationships/image" Target="../media/image300.png"/><Relationship Id="rId11" Type="http://schemas.openxmlformats.org/officeDocument/2006/relationships/image" Target="../media/image301.png"/><Relationship Id="rId12" Type="http://schemas.openxmlformats.org/officeDocument/2006/relationships/image" Target="../media/image302.png"/><Relationship Id="rId13" Type="http://schemas.openxmlformats.org/officeDocument/2006/relationships/image" Target="../media/image303.png"/><Relationship Id="rId14" Type="http://schemas.openxmlformats.org/officeDocument/2006/relationships/image" Target="../media/image304.png"/><Relationship Id="rId15" Type="http://schemas.openxmlformats.org/officeDocument/2006/relationships/image" Target="../media/image305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6.png"/><Relationship Id="rId3" Type="http://schemas.openxmlformats.org/officeDocument/2006/relationships/image" Target="../media/image307.png"/><Relationship Id="rId4" Type="http://schemas.openxmlformats.org/officeDocument/2006/relationships/image" Target="../media/image308.png"/><Relationship Id="rId5" Type="http://schemas.openxmlformats.org/officeDocument/2006/relationships/image" Target="../media/image309.png"/><Relationship Id="rId6" Type="http://schemas.openxmlformats.org/officeDocument/2006/relationships/image" Target="../media/image310.png"/><Relationship Id="rId7" Type="http://schemas.openxmlformats.org/officeDocument/2006/relationships/image" Target="../media/image311.png"/><Relationship Id="rId8" Type="http://schemas.openxmlformats.org/officeDocument/2006/relationships/image" Target="../media/image312.png"/><Relationship Id="rId9" Type="http://schemas.openxmlformats.org/officeDocument/2006/relationships/image" Target="../media/image313.png"/><Relationship Id="rId10" Type="http://schemas.openxmlformats.org/officeDocument/2006/relationships/image" Target="../media/image314.png"/><Relationship Id="rId11" Type="http://schemas.openxmlformats.org/officeDocument/2006/relationships/image" Target="../media/image315.png"/><Relationship Id="rId12" Type="http://schemas.openxmlformats.org/officeDocument/2006/relationships/image" Target="../media/image316.png"/><Relationship Id="rId13" Type="http://schemas.openxmlformats.org/officeDocument/2006/relationships/image" Target="../media/image317.png"/><Relationship Id="rId14" Type="http://schemas.openxmlformats.org/officeDocument/2006/relationships/image" Target="../media/image318.png"/><Relationship Id="rId15" Type="http://schemas.openxmlformats.org/officeDocument/2006/relationships/image" Target="../media/image319.png"/><Relationship Id="rId16" Type="http://schemas.openxmlformats.org/officeDocument/2006/relationships/image" Target="../media/image320.png"/><Relationship Id="rId17" Type="http://schemas.openxmlformats.org/officeDocument/2006/relationships/image" Target="../media/image321.png"/><Relationship Id="rId18" Type="http://schemas.openxmlformats.org/officeDocument/2006/relationships/image" Target="../media/image322.png"/><Relationship Id="rId19" Type="http://schemas.openxmlformats.org/officeDocument/2006/relationships/image" Target="../media/image323.png"/><Relationship Id="rId20" Type="http://schemas.openxmlformats.org/officeDocument/2006/relationships/image" Target="../media/image324.png"/><Relationship Id="rId21" Type="http://schemas.openxmlformats.org/officeDocument/2006/relationships/image" Target="../media/image325.png"/><Relationship Id="rId22" Type="http://schemas.openxmlformats.org/officeDocument/2006/relationships/image" Target="../media/image326.png"/><Relationship Id="rId23" Type="http://schemas.openxmlformats.org/officeDocument/2006/relationships/image" Target="../media/image327.png"/><Relationship Id="rId24" Type="http://schemas.openxmlformats.org/officeDocument/2006/relationships/image" Target="../media/image328.png"/><Relationship Id="rId25" Type="http://schemas.openxmlformats.org/officeDocument/2006/relationships/image" Target="../media/image329.png"/><Relationship Id="rId26" Type="http://schemas.openxmlformats.org/officeDocument/2006/relationships/image" Target="../media/image330.png"/><Relationship Id="rId27" Type="http://schemas.openxmlformats.org/officeDocument/2006/relationships/image" Target="../media/image331.png"/><Relationship Id="rId28" Type="http://schemas.openxmlformats.org/officeDocument/2006/relationships/image" Target="../media/image332.png"/><Relationship Id="rId29" Type="http://schemas.openxmlformats.org/officeDocument/2006/relationships/image" Target="../media/image333.png"/><Relationship Id="rId30" Type="http://schemas.openxmlformats.org/officeDocument/2006/relationships/image" Target="../media/image334.png"/><Relationship Id="rId31" Type="http://schemas.openxmlformats.org/officeDocument/2006/relationships/image" Target="../media/image335.png"/><Relationship Id="rId32" Type="http://schemas.openxmlformats.org/officeDocument/2006/relationships/image" Target="../media/image336.png"/><Relationship Id="rId33" Type="http://schemas.openxmlformats.org/officeDocument/2006/relationships/image" Target="../media/image337.png"/><Relationship Id="rId34" Type="http://schemas.openxmlformats.org/officeDocument/2006/relationships/image" Target="../media/image338.png"/><Relationship Id="rId35" Type="http://schemas.openxmlformats.org/officeDocument/2006/relationships/image" Target="../media/image339.png"/><Relationship Id="rId36" Type="http://schemas.openxmlformats.org/officeDocument/2006/relationships/image" Target="../media/image340.png"/><Relationship Id="rId37" Type="http://schemas.openxmlformats.org/officeDocument/2006/relationships/image" Target="../media/image341.png"/><Relationship Id="rId38" Type="http://schemas.openxmlformats.org/officeDocument/2006/relationships/image" Target="../media/image342.png"/><Relationship Id="rId39" Type="http://schemas.openxmlformats.org/officeDocument/2006/relationships/image" Target="../media/image343.png"/><Relationship Id="rId40" Type="http://schemas.openxmlformats.org/officeDocument/2006/relationships/image" Target="../media/image344.png"/><Relationship Id="rId41" Type="http://schemas.openxmlformats.org/officeDocument/2006/relationships/image" Target="../media/image345.png"/><Relationship Id="rId42" Type="http://schemas.openxmlformats.org/officeDocument/2006/relationships/image" Target="../media/image346.png"/><Relationship Id="rId43" Type="http://schemas.openxmlformats.org/officeDocument/2006/relationships/image" Target="../media/image347.png"/><Relationship Id="rId44" Type="http://schemas.openxmlformats.org/officeDocument/2006/relationships/image" Target="../media/image348.png"/><Relationship Id="rId45" Type="http://schemas.openxmlformats.org/officeDocument/2006/relationships/image" Target="../media/image349.png"/><Relationship Id="rId46" Type="http://schemas.openxmlformats.org/officeDocument/2006/relationships/image" Target="../media/image350.png"/><Relationship Id="rId47" Type="http://schemas.openxmlformats.org/officeDocument/2006/relationships/image" Target="../media/image351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2.png"/><Relationship Id="rId3" Type="http://schemas.openxmlformats.org/officeDocument/2006/relationships/image" Target="../media/image353.png"/><Relationship Id="rId4" Type="http://schemas.openxmlformats.org/officeDocument/2006/relationships/image" Target="../media/image354.png"/><Relationship Id="rId5" Type="http://schemas.openxmlformats.org/officeDocument/2006/relationships/image" Target="../media/image355.png"/><Relationship Id="rId6" Type="http://schemas.openxmlformats.org/officeDocument/2006/relationships/image" Target="../media/image356.png"/><Relationship Id="rId7" Type="http://schemas.openxmlformats.org/officeDocument/2006/relationships/image" Target="../media/image357.png"/><Relationship Id="rId8" Type="http://schemas.openxmlformats.org/officeDocument/2006/relationships/image" Target="../media/image358.png"/><Relationship Id="rId9" Type="http://schemas.openxmlformats.org/officeDocument/2006/relationships/image" Target="../media/image359.png"/><Relationship Id="rId10" Type="http://schemas.openxmlformats.org/officeDocument/2006/relationships/image" Target="../media/image360.png"/><Relationship Id="rId11" Type="http://schemas.openxmlformats.org/officeDocument/2006/relationships/image" Target="../media/image361.png"/><Relationship Id="rId12" Type="http://schemas.openxmlformats.org/officeDocument/2006/relationships/image" Target="../media/image362.png"/><Relationship Id="rId13" Type="http://schemas.openxmlformats.org/officeDocument/2006/relationships/image" Target="../media/image363.png"/><Relationship Id="rId14" Type="http://schemas.openxmlformats.org/officeDocument/2006/relationships/image" Target="../media/image364.png"/><Relationship Id="rId15" Type="http://schemas.openxmlformats.org/officeDocument/2006/relationships/image" Target="../media/image365.png"/><Relationship Id="rId16" Type="http://schemas.openxmlformats.org/officeDocument/2006/relationships/image" Target="../media/image366.png"/><Relationship Id="rId17" Type="http://schemas.openxmlformats.org/officeDocument/2006/relationships/image" Target="../media/image367.png"/><Relationship Id="rId18" Type="http://schemas.openxmlformats.org/officeDocument/2006/relationships/image" Target="../media/image368.png"/><Relationship Id="rId19" Type="http://schemas.openxmlformats.org/officeDocument/2006/relationships/image" Target="../media/image369.png"/><Relationship Id="rId20" Type="http://schemas.openxmlformats.org/officeDocument/2006/relationships/image" Target="../media/image370.png"/><Relationship Id="rId21" Type="http://schemas.openxmlformats.org/officeDocument/2006/relationships/image" Target="../media/image371.png"/><Relationship Id="rId22" Type="http://schemas.openxmlformats.org/officeDocument/2006/relationships/image" Target="../media/image372.png"/><Relationship Id="rId23" Type="http://schemas.openxmlformats.org/officeDocument/2006/relationships/image" Target="../media/image373.png"/><Relationship Id="rId24" Type="http://schemas.openxmlformats.org/officeDocument/2006/relationships/image" Target="../media/image374.png"/><Relationship Id="rId25" Type="http://schemas.openxmlformats.org/officeDocument/2006/relationships/image" Target="../media/image375.png"/><Relationship Id="rId26" Type="http://schemas.openxmlformats.org/officeDocument/2006/relationships/image" Target="../media/image37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1" Type="http://schemas.openxmlformats.org/officeDocument/2006/relationships/image" Target="../media/image48.png"/><Relationship Id="rId12" Type="http://schemas.openxmlformats.org/officeDocument/2006/relationships/image" Target="../media/image49.png"/><Relationship Id="rId13" Type="http://schemas.openxmlformats.org/officeDocument/2006/relationships/image" Target="../media/image50.png"/><Relationship Id="rId14" Type="http://schemas.openxmlformats.org/officeDocument/2006/relationships/image" Target="../media/image51.png"/><Relationship Id="rId15" Type="http://schemas.openxmlformats.org/officeDocument/2006/relationships/image" Target="../media/image52.png"/><Relationship Id="rId16" Type="http://schemas.openxmlformats.org/officeDocument/2006/relationships/image" Target="../media/image53.png"/><Relationship Id="rId17" Type="http://schemas.openxmlformats.org/officeDocument/2006/relationships/image" Target="../media/image54.png"/><Relationship Id="rId18" Type="http://schemas.openxmlformats.org/officeDocument/2006/relationships/image" Target="../media/image55.png"/><Relationship Id="rId19" Type="http://schemas.openxmlformats.org/officeDocument/2006/relationships/image" Target="../media/image56.png"/><Relationship Id="rId20" Type="http://schemas.openxmlformats.org/officeDocument/2006/relationships/image" Target="../media/image57.png"/><Relationship Id="rId21" Type="http://schemas.openxmlformats.org/officeDocument/2006/relationships/image" Target="../media/image58.png"/><Relationship Id="rId22" Type="http://schemas.openxmlformats.org/officeDocument/2006/relationships/image" Target="../media/image59.png"/><Relationship Id="rId23" Type="http://schemas.openxmlformats.org/officeDocument/2006/relationships/image" Target="../media/image60.png"/><Relationship Id="rId24" Type="http://schemas.openxmlformats.org/officeDocument/2006/relationships/image" Target="../media/image61.png"/><Relationship Id="rId25" Type="http://schemas.openxmlformats.org/officeDocument/2006/relationships/image" Target="../media/image62.png"/><Relationship Id="rId26" Type="http://schemas.openxmlformats.org/officeDocument/2006/relationships/image" Target="../media/image63.png"/><Relationship Id="rId27" Type="http://schemas.openxmlformats.org/officeDocument/2006/relationships/image" Target="../media/image64.png"/><Relationship Id="rId28" Type="http://schemas.openxmlformats.org/officeDocument/2006/relationships/image" Target="../media/image65.png"/><Relationship Id="rId29" Type="http://schemas.openxmlformats.org/officeDocument/2006/relationships/image" Target="../media/image66.png"/><Relationship Id="rId30" Type="http://schemas.openxmlformats.org/officeDocument/2006/relationships/image" Target="../media/image67.png"/><Relationship Id="rId31" Type="http://schemas.openxmlformats.org/officeDocument/2006/relationships/image" Target="../media/image68.png"/><Relationship Id="rId32" Type="http://schemas.openxmlformats.org/officeDocument/2006/relationships/image" Target="../media/image69.png"/><Relationship Id="rId33" Type="http://schemas.openxmlformats.org/officeDocument/2006/relationships/image" Target="../media/image70.png"/><Relationship Id="rId34" Type="http://schemas.openxmlformats.org/officeDocument/2006/relationships/image" Target="../media/image71.png"/><Relationship Id="rId35" Type="http://schemas.openxmlformats.org/officeDocument/2006/relationships/image" Target="../media/image72.png"/><Relationship Id="rId36" Type="http://schemas.openxmlformats.org/officeDocument/2006/relationships/image" Target="../media/image73.png"/><Relationship Id="rId37" Type="http://schemas.openxmlformats.org/officeDocument/2006/relationships/image" Target="../media/image74.png"/><Relationship Id="rId38" Type="http://schemas.openxmlformats.org/officeDocument/2006/relationships/image" Target="../media/image75.png"/><Relationship Id="rId39" Type="http://schemas.openxmlformats.org/officeDocument/2006/relationships/image" Target="../media/image76.png"/><Relationship Id="rId40" Type="http://schemas.openxmlformats.org/officeDocument/2006/relationships/image" Target="../media/image77.png"/><Relationship Id="rId41" Type="http://schemas.openxmlformats.org/officeDocument/2006/relationships/image" Target="../media/image78.png"/><Relationship Id="rId42" Type="http://schemas.openxmlformats.org/officeDocument/2006/relationships/image" Target="../media/image79.png"/><Relationship Id="rId43" Type="http://schemas.openxmlformats.org/officeDocument/2006/relationships/image" Target="../media/image80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7.png"/><Relationship Id="rId3" Type="http://schemas.openxmlformats.org/officeDocument/2006/relationships/image" Target="../media/image378.png"/><Relationship Id="rId4" Type="http://schemas.openxmlformats.org/officeDocument/2006/relationships/image" Target="../media/image379.png"/><Relationship Id="rId5" Type="http://schemas.openxmlformats.org/officeDocument/2006/relationships/image" Target="../media/image380.png"/><Relationship Id="rId6" Type="http://schemas.openxmlformats.org/officeDocument/2006/relationships/image" Target="../media/image381.png"/><Relationship Id="rId7" Type="http://schemas.openxmlformats.org/officeDocument/2006/relationships/image" Target="../media/image382.png"/><Relationship Id="rId8" Type="http://schemas.openxmlformats.org/officeDocument/2006/relationships/image" Target="../media/image383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4.png"/><Relationship Id="rId3" Type="http://schemas.openxmlformats.org/officeDocument/2006/relationships/image" Target="../media/image385.png"/><Relationship Id="rId4" Type="http://schemas.openxmlformats.org/officeDocument/2006/relationships/image" Target="../media/image386.png"/><Relationship Id="rId5" Type="http://schemas.openxmlformats.org/officeDocument/2006/relationships/image" Target="../media/image387.png"/><Relationship Id="rId6" Type="http://schemas.openxmlformats.org/officeDocument/2006/relationships/image" Target="../media/image388.png"/><Relationship Id="rId7" Type="http://schemas.openxmlformats.org/officeDocument/2006/relationships/image" Target="../media/image389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0.png"/><Relationship Id="rId3" Type="http://schemas.openxmlformats.org/officeDocument/2006/relationships/image" Target="../media/image391.png"/><Relationship Id="rId4" Type="http://schemas.openxmlformats.org/officeDocument/2006/relationships/image" Target="../media/image392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3.png"/><Relationship Id="rId3" Type="http://schemas.openxmlformats.org/officeDocument/2006/relationships/image" Target="../media/image394.png"/><Relationship Id="rId4" Type="http://schemas.openxmlformats.org/officeDocument/2006/relationships/image" Target="../media/image395.png"/><Relationship Id="rId5" Type="http://schemas.openxmlformats.org/officeDocument/2006/relationships/image" Target="../media/image396.png"/><Relationship Id="rId6" Type="http://schemas.openxmlformats.org/officeDocument/2006/relationships/image" Target="../media/image397.png"/><Relationship Id="rId7" Type="http://schemas.openxmlformats.org/officeDocument/2006/relationships/image" Target="../media/image398.png"/><Relationship Id="rId8" Type="http://schemas.openxmlformats.org/officeDocument/2006/relationships/image" Target="../media/image399.png"/><Relationship Id="rId9" Type="http://schemas.openxmlformats.org/officeDocument/2006/relationships/image" Target="../media/image400.png"/><Relationship Id="rId10" Type="http://schemas.openxmlformats.org/officeDocument/2006/relationships/image" Target="../media/image401.png"/><Relationship Id="rId11" Type="http://schemas.openxmlformats.org/officeDocument/2006/relationships/image" Target="../media/image402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3.png"/><Relationship Id="rId3" Type="http://schemas.openxmlformats.org/officeDocument/2006/relationships/image" Target="../media/image404.png"/><Relationship Id="rId4" Type="http://schemas.openxmlformats.org/officeDocument/2006/relationships/image" Target="../media/image405.png"/><Relationship Id="rId5" Type="http://schemas.openxmlformats.org/officeDocument/2006/relationships/image" Target="../media/image406.png"/><Relationship Id="rId6" Type="http://schemas.openxmlformats.org/officeDocument/2006/relationships/image" Target="../media/image407.png"/><Relationship Id="rId7" Type="http://schemas.openxmlformats.org/officeDocument/2006/relationships/image" Target="../media/image408.png"/><Relationship Id="rId8" Type="http://schemas.openxmlformats.org/officeDocument/2006/relationships/image" Target="../media/image409.png"/><Relationship Id="rId9" Type="http://schemas.openxmlformats.org/officeDocument/2006/relationships/image" Target="../media/image410.png"/><Relationship Id="rId10" Type="http://schemas.openxmlformats.org/officeDocument/2006/relationships/image" Target="../media/image411.png"/><Relationship Id="rId11" Type="http://schemas.openxmlformats.org/officeDocument/2006/relationships/image" Target="../media/image412.png"/><Relationship Id="rId12" Type="http://schemas.openxmlformats.org/officeDocument/2006/relationships/image" Target="../media/image413.png"/><Relationship Id="rId13" Type="http://schemas.openxmlformats.org/officeDocument/2006/relationships/image" Target="../media/image414.png"/><Relationship Id="rId14" Type="http://schemas.openxmlformats.org/officeDocument/2006/relationships/image" Target="../media/image415.png"/><Relationship Id="rId15" Type="http://schemas.openxmlformats.org/officeDocument/2006/relationships/image" Target="../media/image416.png"/><Relationship Id="rId16" Type="http://schemas.openxmlformats.org/officeDocument/2006/relationships/image" Target="../media/image417.png"/><Relationship Id="rId17" Type="http://schemas.openxmlformats.org/officeDocument/2006/relationships/image" Target="../media/image418.png"/><Relationship Id="rId18" Type="http://schemas.openxmlformats.org/officeDocument/2006/relationships/image" Target="../media/image419.png"/><Relationship Id="rId19" Type="http://schemas.openxmlformats.org/officeDocument/2006/relationships/image" Target="../media/image420.png"/><Relationship Id="rId20" Type="http://schemas.openxmlformats.org/officeDocument/2006/relationships/image" Target="../media/image421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2.png"/><Relationship Id="rId3" Type="http://schemas.openxmlformats.org/officeDocument/2006/relationships/image" Target="../media/image423.png"/><Relationship Id="rId4" Type="http://schemas.openxmlformats.org/officeDocument/2006/relationships/image" Target="../media/image424.png"/><Relationship Id="rId5" Type="http://schemas.openxmlformats.org/officeDocument/2006/relationships/image" Target="../media/image425.png"/><Relationship Id="rId6" Type="http://schemas.openxmlformats.org/officeDocument/2006/relationships/image" Target="../media/image426.png"/><Relationship Id="rId7" Type="http://schemas.openxmlformats.org/officeDocument/2006/relationships/image" Target="../media/image427.png"/><Relationship Id="rId8" Type="http://schemas.openxmlformats.org/officeDocument/2006/relationships/hyperlink" Target="http://www.nejm.org/doi/full/10.1056/NEJMc060089" TargetMode="External"/><Relationship Id="rId9" Type="http://schemas.openxmlformats.org/officeDocument/2006/relationships/image" Target="../media/image428.png"/><Relationship Id="rId10" Type="http://schemas.openxmlformats.org/officeDocument/2006/relationships/image" Target="../media/image429.png"/><Relationship Id="rId11" Type="http://schemas.openxmlformats.org/officeDocument/2006/relationships/image" Target="../media/image430.png"/><Relationship Id="rId12" Type="http://schemas.openxmlformats.org/officeDocument/2006/relationships/image" Target="../media/image431.png"/><Relationship Id="rId13" Type="http://schemas.openxmlformats.org/officeDocument/2006/relationships/image" Target="../media/image432.png"/><Relationship Id="rId14" Type="http://schemas.openxmlformats.org/officeDocument/2006/relationships/image" Target="../media/image433.png"/><Relationship Id="rId15" Type="http://schemas.openxmlformats.org/officeDocument/2006/relationships/image" Target="../media/image434.png"/><Relationship Id="rId16" Type="http://schemas.openxmlformats.org/officeDocument/2006/relationships/image" Target="../media/image435.png"/><Relationship Id="rId17" Type="http://schemas.openxmlformats.org/officeDocument/2006/relationships/image" Target="../media/image436.png"/><Relationship Id="rId18" Type="http://schemas.openxmlformats.org/officeDocument/2006/relationships/image" Target="../media/image437.png"/><Relationship Id="rId19" Type="http://schemas.openxmlformats.org/officeDocument/2006/relationships/image" Target="../media/image438.png"/><Relationship Id="rId20" Type="http://schemas.openxmlformats.org/officeDocument/2006/relationships/image" Target="../media/image439.png"/><Relationship Id="rId21" Type="http://schemas.openxmlformats.org/officeDocument/2006/relationships/image" Target="../media/image440.png"/><Relationship Id="rId22" Type="http://schemas.openxmlformats.org/officeDocument/2006/relationships/image" Target="../media/image441.png"/><Relationship Id="rId23" Type="http://schemas.openxmlformats.org/officeDocument/2006/relationships/image" Target="../media/image442.png"/><Relationship Id="rId24" Type="http://schemas.openxmlformats.org/officeDocument/2006/relationships/image" Target="../media/image443.png"/><Relationship Id="rId25" Type="http://schemas.openxmlformats.org/officeDocument/2006/relationships/hyperlink" Target="http://www.ncbi.nlm.nih.gov/pmc/articles/PMC1237990/pdf/westjmed00257-0121.pdf" TargetMode="External"/><Relationship Id="rId26" Type="http://schemas.openxmlformats.org/officeDocument/2006/relationships/hyperlink" Target="http://macmedlaw.hubpages.com/hub/Unprofessional-or-Disruptive-Conduct-by-Physicians" TargetMode="External"/><Relationship Id="rId27" Type="http://schemas.openxmlformats.org/officeDocument/2006/relationships/hyperlink" Target="http://www.bradford.ac.uk/library/help/plagiarism/what-is-plagiarism/" TargetMode="External"/><Relationship Id="rId28" Type="http://schemas.openxmlformats.org/officeDocument/2006/relationships/hyperlink" Target="http://owll.massey.ac.nz/referencing/referencing-styles.php" TargetMode="Externa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4.png"/><Relationship Id="rId3" Type="http://schemas.openxmlformats.org/officeDocument/2006/relationships/image" Target="../media/image445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6.png"/><Relationship Id="rId3" Type="http://schemas.openxmlformats.org/officeDocument/2006/relationships/image" Target="../media/image447.jpg"/><Relationship Id="rId4" Type="http://schemas.openxmlformats.org/officeDocument/2006/relationships/image" Target="../media/image448.jpg"/><Relationship Id="rId5" Type="http://schemas.openxmlformats.org/officeDocument/2006/relationships/image" Target="../media/image44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1.png"/><Relationship Id="rId3" Type="http://schemas.openxmlformats.org/officeDocument/2006/relationships/image" Target="../media/image82.jpg"/><Relationship Id="rId4" Type="http://schemas.openxmlformats.org/officeDocument/2006/relationships/image" Target="../media/image83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image" Target="../media/image92.png"/><Relationship Id="rId11" Type="http://schemas.openxmlformats.org/officeDocument/2006/relationships/image" Target="../media/image93.png"/><Relationship Id="rId12" Type="http://schemas.openxmlformats.org/officeDocument/2006/relationships/image" Target="../media/image94.png"/><Relationship Id="rId13" Type="http://schemas.openxmlformats.org/officeDocument/2006/relationships/image" Target="../media/image95.png"/><Relationship Id="rId14" Type="http://schemas.openxmlformats.org/officeDocument/2006/relationships/image" Target="../media/image96.png"/><Relationship Id="rId15" Type="http://schemas.openxmlformats.org/officeDocument/2006/relationships/image" Target="../media/image97.png"/><Relationship Id="rId16" Type="http://schemas.openxmlformats.org/officeDocument/2006/relationships/image" Target="../media/image98.png"/><Relationship Id="rId17" Type="http://schemas.openxmlformats.org/officeDocument/2006/relationships/image" Target="../media/image99.png"/><Relationship Id="rId18" Type="http://schemas.openxmlformats.org/officeDocument/2006/relationships/image" Target="../media/image100.png"/><Relationship Id="rId19" Type="http://schemas.openxmlformats.org/officeDocument/2006/relationships/image" Target="../media/image101.png"/><Relationship Id="rId20" Type="http://schemas.openxmlformats.org/officeDocument/2006/relationships/image" Target="../media/image102.png"/><Relationship Id="rId21" Type="http://schemas.openxmlformats.org/officeDocument/2006/relationships/image" Target="../media/image103.png"/><Relationship Id="rId22" Type="http://schemas.openxmlformats.org/officeDocument/2006/relationships/image" Target="../media/image10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5.png"/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6" Type="http://schemas.openxmlformats.org/officeDocument/2006/relationships/image" Target="../media/image109.png"/><Relationship Id="rId7" Type="http://schemas.openxmlformats.org/officeDocument/2006/relationships/image" Target="../media/image110.png"/><Relationship Id="rId8" Type="http://schemas.openxmlformats.org/officeDocument/2006/relationships/image" Target="../media/image111.png"/><Relationship Id="rId9" Type="http://schemas.openxmlformats.org/officeDocument/2006/relationships/image" Target="../media/image112.png"/><Relationship Id="rId10" Type="http://schemas.openxmlformats.org/officeDocument/2006/relationships/image" Target="../media/image113.png"/><Relationship Id="rId11" Type="http://schemas.openxmlformats.org/officeDocument/2006/relationships/image" Target="../media/image114.png"/><Relationship Id="rId12" Type="http://schemas.openxmlformats.org/officeDocument/2006/relationships/image" Target="../media/image115.png"/><Relationship Id="rId13" Type="http://schemas.openxmlformats.org/officeDocument/2006/relationships/image" Target="../media/image116.png"/><Relationship Id="rId14" Type="http://schemas.openxmlformats.org/officeDocument/2006/relationships/image" Target="../media/image11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png"/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5" Type="http://schemas.openxmlformats.org/officeDocument/2006/relationships/image" Target="../media/image121.png"/><Relationship Id="rId6" Type="http://schemas.openxmlformats.org/officeDocument/2006/relationships/image" Target="../media/image122.png"/><Relationship Id="rId7" Type="http://schemas.openxmlformats.org/officeDocument/2006/relationships/image" Target="../media/image123.png"/><Relationship Id="rId8" Type="http://schemas.openxmlformats.org/officeDocument/2006/relationships/image" Target="../media/image124.png"/><Relationship Id="rId9" Type="http://schemas.openxmlformats.org/officeDocument/2006/relationships/image" Target="../media/image125.png"/><Relationship Id="rId10" Type="http://schemas.openxmlformats.org/officeDocument/2006/relationships/image" Target="../media/image126.png"/><Relationship Id="rId11" Type="http://schemas.openxmlformats.org/officeDocument/2006/relationships/image" Target="../media/image127.png"/><Relationship Id="rId12" Type="http://schemas.openxmlformats.org/officeDocument/2006/relationships/image" Target="../media/image128.png"/><Relationship Id="rId13" Type="http://schemas.openxmlformats.org/officeDocument/2006/relationships/image" Target="../media/image129.png"/><Relationship Id="rId14" Type="http://schemas.openxmlformats.org/officeDocument/2006/relationships/image" Target="../media/image130.png"/><Relationship Id="rId15" Type="http://schemas.openxmlformats.org/officeDocument/2006/relationships/image" Target="../media/image131.png"/><Relationship Id="rId16" Type="http://schemas.openxmlformats.org/officeDocument/2006/relationships/image" Target="../media/image132.png"/><Relationship Id="rId17" Type="http://schemas.openxmlformats.org/officeDocument/2006/relationships/image" Target="../media/image133.png"/><Relationship Id="rId18" Type="http://schemas.openxmlformats.org/officeDocument/2006/relationships/image" Target="../media/image134.png"/><Relationship Id="rId19" Type="http://schemas.openxmlformats.org/officeDocument/2006/relationships/image" Target="../media/image135.png"/><Relationship Id="rId20" Type="http://schemas.openxmlformats.org/officeDocument/2006/relationships/image" Target="../media/image136.png"/><Relationship Id="rId21" Type="http://schemas.openxmlformats.org/officeDocument/2006/relationships/image" Target="../media/image137.png"/><Relationship Id="rId22" Type="http://schemas.openxmlformats.org/officeDocument/2006/relationships/image" Target="../media/image138.png"/><Relationship Id="rId23" Type="http://schemas.openxmlformats.org/officeDocument/2006/relationships/image" Target="../media/image139.png"/><Relationship Id="rId24" Type="http://schemas.openxmlformats.org/officeDocument/2006/relationships/image" Target="../media/image14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381000"/>
            <a:ext cx="8534400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671" y="693419"/>
            <a:ext cx="790194" cy="787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65759" y="693419"/>
            <a:ext cx="906018" cy="787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04672" y="693419"/>
            <a:ext cx="8339327" cy="7871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1120139"/>
            <a:ext cx="8580882" cy="7871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1546860"/>
            <a:ext cx="9143999" cy="7871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1973579"/>
            <a:ext cx="3775710" cy="7871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08603" y="1973579"/>
            <a:ext cx="595122" cy="7871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36620" y="1973579"/>
            <a:ext cx="5151882" cy="7871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2400300"/>
            <a:ext cx="1133094" cy="7871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5987" y="2400300"/>
            <a:ext cx="595122" cy="7871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94004" y="2400300"/>
            <a:ext cx="6369558" cy="7871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696456" y="2400300"/>
            <a:ext cx="595122" cy="78714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824471" y="2400300"/>
            <a:ext cx="2319528" cy="7871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0" y="2827020"/>
            <a:ext cx="8989314" cy="78714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3253740"/>
            <a:ext cx="5439918" cy="7871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972811" y="3253740"/>
            <a:ext cx="2318766" cy="78714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824471" y="3253740"/>
            <a:ext cx="1922526" cy="78714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3680459"/>
            <a:ext cx="8660130" cy="78714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4107179"/>
            <a:ext cx="9143999" cy="78714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0" y="4533900"/>
            <a:ext cx="7768590" cy="78714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0" y="4960620"/>
            <a:ext cx="8879586" cy="78714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5387340"/>
            <a:ext cx="7698486" cy="78714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231380" y="5387340"/>
            <a:ext cx="540257" cy="78714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304531" y="5387340"/>
            <a:ext cx="1405890" cy="78714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5814059"/>
            <a:ext cx="7203186" cy="78714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736080" y="5814059"/>
            <a:ext cx="528066" cy="78714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797040" y="5814059"/>
            <a:ext cx="2263902" cy="78714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0" y="6240773"/>
            <a:ext cx="1885950" cy="61722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418844" y="6240773"/>
            <a:ext cx="1055370" cy="61722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007107" y="6240773"/>
            <a:ext cx="528066" cy="61722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068067" y="6240773"/>
            <a:ext cx="2335530" cy="61722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936491" y="6240773"/>
            <a:ext cx="3254502" cy="61722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723888" y="6240773"/>
            <a:ext cx="596646" cy="61722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648455" y="82296"/>
            <a:ext cx="1995677" cy="78714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85420" y="174752"/>
            <a:ext cx="8907145" cy="6615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9050">
              <a:lnSpc>
                <a:spcPct val="100000"/>
              </a:lnSpc>
            </a:pPr>
            <a:r>
              <a:rPr dirty="0" sz="2800" spc="-5" b="1">
                <a:solidFill>
                  <a:srgbClr val="4BE3AC"/>
                </a:solidFill>
                <a:latin typeface="Calibri"/>
                <a:cs typeface="Calibri"/>
              </a:rPr>
              <a:t>Scenario</a:t>
            </a:r>
            <a:r>
              <a:rPr dirty="0" sz="2800" spc="-60" b="1">
                <a:solidFill>
                  <a:srgbClr val="4BE3AC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4BE3AC"/>
                </a:solidFill>
                <a:latin typeface="Calibri"/>
                <a:cs typeface="Calibri"/>
              </a:rPr>
              <a:t>4</a:t>
            </a:r>
            <a:endParaRPr sz="2800">
              <a:latin typeface="Calibri"/>
              <a:cs typeface="Calibri"/>
            </a:endParaRPr>
          </a:p>
          <a:p>
            <a:pPr marL="12700" marR="125095" indent="65405">
              <a:lnSpc>
                <a:spcPct val="100000"/>
              </a:lnSpc>
              <a:spcBef>
                <a:spcPts val="1440"/>
              </a:spcBef>
            </a:pP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800" spc="-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800">
                <a:solidFill>
                  <a:srgbClr val="FFFFFF"/>
                </a:solidFill>
                <a:latin typeface="Constantia"/>
                <a:cs typeface="Constantia"/>
              </a:rPr>
              <a:t>54</a:t>
            </a:r>
            <a:r>
              <a:rPr dirty="0" sz="28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Constantia"/>
                <a:cs typeface="Constantia"/>
              </a:rPr>
              <a:t>year</a:t>
            </a:r>
            <a:r>
              <a:rPr dirty="0" sz="2800" spc="-1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old</a:t>
            </a:r>
            <a:r>
              <a:rPr dirty="0" sz="28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nstantia"/>
                <a:cs typeface="Constantia"/>
              </a:rPr>
              <a:t>male</a:t>
            </a:r>
            <a:r>
              <a:rPr dirty="0" sz="28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patient</a:t>
            </a:r>
            <a:r>
              <a:rPr dirty="0" sz="28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dirty="0" sz="2800" spc="-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onstantia"/>
                <a:cs typeface="Constantia"/>
              </a:rPr>
              <a:t>admitted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onstantia"/>
                <a:cs typeface="Constantia"/>
              </a:rPr>
              <a:t>for</a:t>
            </a:r>
            <a:r>
              <a:rPr dirty="0" sz="2800" spc="-1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z="28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nstantia"/>
                <a:cs typeface="Constantia"/>
              </a:rPr>
              <a:t>fourth</a:t>
            </a:r>
            <a:r>
              <a:rPr dirty="0" sz="2800" spc="-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nstantia"/>
                <a:cs typeface="Constantia"/>
              </a:rPr>
              <a:t>time 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in </a:t>
            </a:r>
            <a:r>
              <a:rPr dirty="0" sz="2800" spc="-30">
                <a:solidFill>
                  <a:srgbClr val="FFFFFF"/>
                </a:solidFill>
                <a:latin typeface="Constantia"/>
                <a:cs typeface="Constantia"/>
              </a:rPr>
              <a:t>two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months </a:t>
            </a:r>
            <a:r>
              <a:rPr dirty="0" sz="2800" spc="-15">
                <a:solidFill>
                  <a:srgbClr val="FFFFFF"/>
                </a:solidFill>
                <a:latin typeface="Constantia"/>
                <a:cs typeface="Constantia"/>
              </a:rPr>
              <a:t>for </a:t>
            </a:r>
            <a:r>
              <a:rPr dirty="0" sz="2800" spc="-10">
                <a:solidFill>
                  <a:srgbClr val="FFFFFF"/>
                </a:solidFill>
                <a:latin typeface="Constantia"/>
                <a:cs typeface="Constantia"/>
              </a:rPr>
              <a:t>complaints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of </a:t>
            </a:r>
            <a:r>
              <a:rPr dirty="0" sz="2800" spc="-20">
                <a:solidFill>
                  <a:srgbClr val="FFFFFF"/>
                </a:solidFill>
                <a:latin typeface="Constantia"/>
                <a:cs typeface="Constantia"/>
              </a:rPr>
              <a:t>severe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ridiculer pain  </a:t>
            </a:r>
            <a:r>
              <a:rPr dirty="0" sz="2800" spc="-15">
                <a:solidFill>
                  <a:srgbClr val="FFFFFF"/>
                </a:solidFill>
                <a:latin typeface="Constantia"/>
                <a:cs typeface="Constantia"/>
              </a:rPr>
              <a:t>following </a:t>
            </a:r>
            <a:r>
              <a:rPr dirty="0" sz="2800" spc="-20">
                <a:solidFill>
                  <a:srgbClr val="FFFFFF"/>
                </a:solidFill>
                <a:latin typeface="Constantia"/>
                <a:cs typeface="Constantia"/>
              </a:rPr>
              <a:t>several </a:t>
            </a:r>
            <a:r>
              <a:rPr dirty="0" sz="2800" spc="-15">
                <a:solidFill>
                  <a:srgbClr val="FFFFFF"/>
                </a:solidFill>
                <a:latin typeface="Constantia"/>
                <a:cs typeface="Constantia"/>
              </a:rPr>
              <a:t>attempts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at </a:t>
            </a:r>
            <a:r>
              <a:rPr dirty="0" sz="2800" spc="-20">
                <a:solidFill>
                  <a:srgbClr val="FFFFFF"/>
                </a:solidFill>
                <a:latin typeface="Constantia"/>
                <a:cs typeface="Constantia"/>
              </a:rPr>
              <a:t>decompressive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back</a:t>
            </a:r>
            <a:r>
              <a:rPr dirty="0" sz="2800" spc="-409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800" spc="-50">
                <a:solidFill>
                  <a:srgbClr val="FFFFFF"/>
                </a:solidFill>
                <a:latin typeface="Constantia"/>
                <a:cs typeface="Constantia"/>
              </a:rPr>
              <a:t>surgery.</a:t>
            </a:r>
            <a:endParaRPr sz="2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His pain has been </a:t>
            </a:r>
            <a:r>
              <a:rPr dirty="0" sz="2800" spc="-10">
                <a:solidFill>
                  <a:srgbClr val="FFFFFF"/>
                </a:solidFill>
                <a:latin typeface="Constantia"/>
                <a:cs typeface="Constantia"/>
              </a:rPr>
              <a:t>sub-optimally </a:t>
            </a:r>
            <a:r>
              <a:rPr dirty="0" sz="2800" spc="-15">
                <a:solidFill>
                  <a:srgbClr val="FFFFFF"/>
                </a:solidFill>
                <a:latin typeface="Constantia"/>
                <a:cs typeface="Constantia"/>
              </a:rPr>
              <a:t>controlled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with</a:t>
            </a:r>
            <a:r>
              <a:rPr dirty="0" sz="2800" spc="-4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onstantia"/>
                <a:cs typeface="Constantia"/>
              </a:rPr>
              <a:t>very</a:t>
            </a:r>
            <a:endParaRPr sz="2800">
              <a:latin typeface="Constantia"/>
              <a:cs typeface="Constantia"/>
            </a:endParaRPr>
          </a:p>
          <a:p>
            <a:pPr marL="12700" marR="5080">
              <a:lnSpc>
                <a:spcPct val="100000"/>
              </a:lnSpc>
            </a:pPr>
            <a:r>
              <a:rPr dirty="0" sz="2800" spc="-10">
                <a:solidFill>
                  <a:srgbClr val="FFFFFF"/>
                </a:solidFill>
                <a:latin typeface="Constantia"/>
                <a:cs typeface="Constantia"/>
              </a:rPr>
              <a:t>high-dose </a:t>
            </a:r>
            <a:r>
              <a:rPr dirty="0" sz="2800" spc="-15">
                <a:solidFill>
                  <a:srgbClr val="FFFFFF"/>
                </a:solidFill>
                <a:latin typeface="Constantia"/>
                <a:cs typeface="Constantia"/>
              </a:rPr>
              <a:t>narcotics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and other </a:t>
            </a:r>
            <a:r>
              <a:rPr dirty="0" sz="2800" spc="-10">
                <a:solidFill>
                  <a:srgbClr val="FFFFFF"/>
                </a:solidFill>
                <a:latin typeface="Constantia"/>
                <a:cs typeface="Constantia"/>
              </a:rPr>
              <a:t>adjuvant</a:t>
            </a:r>
            <a:r>
              <a:rPr dirty="0" sz="2800" spc="-4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nstantia"/>
                <a:cs typeface="Constantia"/>
              </a:rPr>
              <a:t>pain-management  medications.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The nursing staff </a:t>
            </a:r>
            <a:r>
              <a:rPr dirty="0" sz="2800" spc="-20">
                <a:solidFill>
                  <a:srgbClr val="FFFFFF"/>
                </a:solidFill>
                <a:latin typeface="Constantia"/>
                <a:cs typeface="Constantia"/>
              </a:rPr>
              <a:t>take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his vital signs at the  start of </a:t>
            </a:r>
            <a:r>
              <a:rPr dirty="0" sz="2800" spc="-10">
                <a:solidFill>
                  <a:srgbClr val="FFFFFF"/>
                </a:solidFill>
                <a:latin typeface="Constantia"/>
                <a:cs typeface="Constantia"/>
              </a:rPr>
              <a:t>every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shift </a:t>
            </a:r>
            <a:r>
              <a:rPr dirty="0" sz="2800" spc="-10">
                <a:solidFill>
                  <a:srgbClr val="FFFFFF"/>
                </a:solidFill>
                <a:latin typeface="Constantia"/>
                <a:cs typeface="Constantia"/>
              </a:rPr>
              <a:t>but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otherwise </a:t>
            </a:r>
            <a:r>
              <a:rPr dirty="0" sz="2800" spc="-10">
                <a:solidFill>
                  <a:srgbClr val="FF0000"/>
                </a:solidFill>
                <a:latin typeface="Constantia"/>
                <a:cs typeface="Constantia"/>
              </a:rPr>
              <a:t>only </a:t>
            </a:r>
            <a:r>
              <a:rPr dirty="0" sz="2800" spc="-5">
                <a:solidFill>
                  <a:srgbClr val="FF0000"/>
                </a:solidFill>
                <a:latin typeface="Constantia"/>
                <a:cs typeface="Constantia"/>
              </a:rPr>
              <a:t>appear </a:t>
            </a:r>
            <a:r>
              <a:rPr dirty="0" sz="2800" spc="-10">
                <a:solidFill>
                  <a:srgbClr val="FFFFFF"/>
                </a:solidFill>
                <a:latin typeface="Constantia"/>
                <a:cs typeface="Constantia"/>
              </a:rPr>
              <a:t>when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his  medications </a:t>
            </a:r>
            <a:r>
              <a:rPr dirty="0" sz="2800" spc="-20">
                <a:solidFill>
                  <a:srgbClr val="FFFFFF"/>
                </a:solidFill>
                <a:latin typeface="Constantia"/>
                <a:cs typeface="Constantia"/>
              </a:rPr>
              <a:t>are </a:t>
            </a:r>
            <a:r>
              <a:rPr dirty="0" sz="2800" spc="-10">
                <a:solidFill>
                  <a:srgbClr val="FFFFFF"/>
                </a:solidFill>
                <a:latin typeface="Constantia"/>
                <a:cs typeface="Constantia"/>
              </a:rPr>
              <a:t>due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or he </a:t>
            </a:r>
            <a:r>
              <a:rPr dirty="0" sz="2800" spc="-10">
                <a:solidFill>
                  <a:srgbClr val="FFFFFF"/>
                </a:solidFill>
                <a:latin typeface="Constantia"/>
                <a:cs typeface="Constantia"/>
              </a:rPr>
              <a:t>rings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the call </a:t>
            </a:r>
            <a:r>
              <a:rPr dirty="0" sz="2800" spc="-10">
                <a:solidFill>
                  <a:srgbClr val="FFFFFF"/>
                </a:solidFill>
                <a:latin typeface="Constantia"/>
                <a:cs typeface="Constantia"/>
              </a:rPr>
              <a:t>bell. The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pain  </a:t>
            </a:r>
            <a:r>
              <a:rPr dirty="0" sz="2800" spc="-20">
                <a:solidFill>
                  <a:srgbClr val="FFFFFF"/>
                </a:solidFill>
                <a:latin typeface="Constantia"/>
                <a:cs typeface="Constantia"/>
              </a:rPr>
              <a:t>waxes</a:t>
            </a:r>
            <a:r>
              <a:rPr dirty="0" sz="2800" spc="-11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z="28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wanes</a:t>
            </a:r>
            <a:r>
              <a:rPr dirty="0" sz="28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but</a:t>
            </a:r>
            <a:r>
              <a:rPr dirty="0" sz="28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dirty="0" sz="28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so</a:t>
            </a:r>
            <a:r>
              <a:rPr dirty="0" sz="28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Constantia"/>
                <a:cs typeface="Constantia"/>
              </a:rPr>
              <a:t>severe</a:t>
            </a:r>
            <a:r>
              <a:rPr dirty="0" sz="2800" spc="-1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at</a:t>
            </a:r>
            <a:r>
              <a:rPr dirty="0" sz="28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times</a:t>
            </a:r>
            <a:r>
              <a:rPr dirty="0" sz="28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that</a:t>
            </a:r>
            <a:r>
              <a:rPr dirty="0" sz="28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he</a:t>
            </a:r>
            <a:r>
              <a:rPr dirty="0" sz="2800" spc="-1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cries</a:t>
            </a:r>
            <a:r>
              <a:rPr dirty="0" sz="28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out.  </a:t>
            </a:r>
            <a:r>
              <a:rPr dirty="0" sz="2800" spc="-1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medication </a:t>
            </a:r>
            <a:r>
              <a:rPr dirty="0" sz="2800" spc="-15">
                <a:solidFill>
                  <a:srgbClr val="FFFFFF"/>
                </a:solidFill>
                <a:latin typeface="Constantia"/>
                <a:cs typeface="Constantia"/>
              </a:rPr>
              <a:t>orders </a:t>
            </a:r>
            <a:r>
              <a:rPr dirty="0" sz="2800" spc="-10">
                <a:solidFill>
                  <a:srgbClr val="FFFFFF"/>
                </a:solidFill>
                <a:latin typeface="Constantia"/>
                <a:cs typeface="Constantia"/>
              </a:rPr>
              <a:t>for </a:t>
            </a:r>
            <a:r>
              <a:rPr dirty="0" sz="2800" spc="-15">
                <a:solidFill>
                  <a:srgbClr val="FFFFFF"/>
                </a:solidFill>
                <a:latin typeface="Constantia"/>
                <a:cs typeface="Constantia"/>
              </a:rPr>
              <a:t>breakthrough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pain </a:t>
            </a:r>
            <a:r>
              <a:rPr dirty="0" sz="2800" spc="-10">
                <a:solidFill>
                  <a:srgbClr val="FFFFFF"/>
                </a:solidFill>
                <a:latin typeface="Constantia"/>
                <a:cs typeface="Constantia"/>
              </a:rPr>
              <a:t>is  </a:t>
            </a:r>
            <a:r>
              <a:rPr dirty="0" sz="2800" spc="-15">
                <a:solidFill>
                  <a:srgbClr val="FFFFFF"/>
                </a:solidFill>
                <a:latin typeface="Constantia"/>
                <a:cs typeface="Constantia"/>
              </a:rPr>
              <a:t>ineffective.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When he </a:t>
            </a:r>
            <a:r>
              <a:rPr dirty="0" sz="2800" spc="-10">
                <a:solidFill>
                  <a:srgbClr val="FFFFFF"/>
                </a:solidFill>
                <a:latin typeface="Constantia"/>
                <a:cs typeface="Constantia"/>
              </a:rPr>
              <a:t>tells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one nurse </a:t>
            </a:r>
            <a:r>
              <a:rPr dirty="0" sz="2800" spc="-10">
                <a:solidFill>
                  <a:srgbClr val="FFFFFF"/>
                </a:solidFill>
                <a:latin typeface="Constantia"/>
                <a:cs typeface="Constantia"/>
              </a:rPr>
              <a:t>this,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she </a:t>
            </a:r>
            <a:r>
              <a:rPr dirty="0" sz="2800" spc="-10">
                <a:solidFill>
                  <a:srgbClr val="FFFFFF"/>
                </a:solidFill>
                <a:latin typeface="Constantia"/>
                <a:cs typeface="Constantia"/>
              </a:rPr>
              <a:t>responds,  </a:t>
            </a:r>
            <a:r>
              <a:rPr dirty="0" sz="2800" spc="-15">
                <a:solidFill>
                  <a:srgbClr val="FFFFFF"/>
                </a:solidFill>
                <a:latin typeface="Constantia"/>
                <a:cs typeface="Constantia"/>
              </a:rPr>
              <a:t>sighing, </a:t>
            </a:r>
            <a:r>
              <a:rPr dirty="0" sz="2800" spc="-20">
                <a:solidFill>
                  <a:srgbClr val="FFFFFF"/>
                </a:solidFill>
                <a:latin typeface="Constantia"/>
                <a:cs typeface="Constantia"/>
              </a:rPr>
              <a:t>:you </a:t>
            </a:r>
            <a:r>
              <a:rPr dirty="0" sz="2800" spc="-40">
                <a:solidFill>
                  <a:srgbClr val="FFFFFF"/>
                </a:solidFill>
                <a:latin typeface="Constantia"/>
                <a:cs typeface="Constantia"/>
              </a:rPr>
              <a:t>have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had </a:t>
            </a:r>
            <a:r>
              <a:rPr dirty="0" sz="2800" spc="-20">
                <a:solidFill>
                  <a:srgbClr val="FFFFFF"/>
                </a:solidFill>
                <a:latin typeface="Constantia"/>
                <a:cs typeface="Constantia"/>
              </a:rPr>
              <a:t>your </a:t>
            </a:r>
            <a:r>
              <a:rPr dirty="0" sz="2800" spc="-10">
                <a:solidFill>
                  <a:srgbClr val="FFFFFF"/>
                </a:solidFill>
                <a:latin typeface="Constantia"/>
                <a:cs typeface="Constantia"/>
              </a:rPr>
              <a:t>medication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and </a:t>
            </a:r>
            <a:r>
              <a:rPr dirty="0" sz="2800" spc="-25">
                <a:solidFill>
                  <a:srgbClr val="FFFFFF"/>
                </a:solidFill>
                <a:latin typeface="Constantia"/>
                <a:cs typeface="Constantia"/>
              </a:rPr>
              <a:t>you’ll </a:t>
            </a:r>
            <a:r>
              <a:rPr dirty="0" sz="2800" spc="-10">
                <a:solidFill>
                  <a:srgbClr val="FFFFFF"/>
                </a:solidFill>
                <a:latin typeface="Constantia"/>
                <a:cs typeface="Constantia"/>
              </a:rPr>
              <a:t>just  </a:t>
            </a:r>
            <a:r>
              <a:rPr dirty="0" sz="2800" spc="-40">
                <a:solidFill>
                  <a:srgbClr val="FFFFFF"/>
                </a:solidFill>
                <a:latin typeface="Constantia"/>
                <a:cs typeface="Constantia"/>
              </a:rPr>
              <a:t>have </a:t>
            </a:r>
            <a:r>
              <a:rPr dirty="0" sz="2800" spc="-25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dirty="0" sz="2800" spc="-10">
                <a:solidFill>
                  <a:srgbClr val="FFFFFF"/>
                </a:solidFill>
                <a:latin typeface="Constantia"/>
                <a:cs typeface="Constantia"/>
              </a:rPr>
              <a:t>wait </a:t>
            </a:r>
            <a:r>
              <a:rPr dirty="0" sz="2800" spc="-15">
                <a:solidFill>
                  <a:srgbClr val="FFFFFF"/>
                </a:solidFill>
                <a:latin typeface="Constantia"/>
                <a:cs typeface="Constantia"/>
              </a:rPr>
              <a:t>three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hours </a:t>
            </a:r>
            <a:r>
              <a:rPr dirty="0" sz="2800" spc="-15">
                <a:solidFill>
                  <a:srgbClr val="FFFFFF"/>
                </a:solidFill>
                <a:latin typeface="Constantia"/>
                <a:cs typeface="Constantia"/>
              </a:rPr>
              <a:t>for </a:t>
            </a:r>
            <a:r>
              <a:rPr dirty="0" sz="2800" spc="-25">
                <a:solidFill>
                  <a:srgbClr val="FFFFFF"/>
                </a:solidFill>
                <a:latin typeface="Constantia"/>
                <a:cs typeface="Constantia"/>
              </a:rPr>
              <a:t>your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next </a:t>
            </a:r>
            <a:r>
              <a:rPr dirty="0" sz="2800" spc="-15">
                <a:solidFill>
                  <a:srgbClr val="FFFFFF"/>
                </a:solidFill>
                <a:latin typeface="Constantia"/>
                <a:cs typeface="Constantia"/>
              </a:rPr>
              <a:t>does. </a:t>
            </a:r>
            <a:r>
              <a:rPr dirty="0" sz="2800" spc="-35">
                <a:solidFill>
                  <a:srgbClr val="FFFFFF"/>
                </a:solidFill>
                <a:latin typeface="Constantia"/>
                <a:cs typeface="Constantia"/>
              </a:rPr>
              <a:t>I’m </a:t>
            </a:r>
            <a:r>
              <a:rPr dirty="0" sz="2800" spc="-20">
                <a:solidFill>
                  <a:srgbClr val="FFFFFF"/>
                </a:solidFill>
                <a:latin typeface="Constantia"/>
                <a:cs typeface="Constantia"/>
              </a:rPr>
              <a:t>going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on  </a:t>
            </a:r>
            <a:r>
              <a:rPr dirty="0" sz="2800" spc="-10">
                <a:solidFill>
                  <a:srgbClr val="FFFFFF"/>
                </a:solidFill>
                <a:latin typeface="Constantia"/>
                <a:cs typeface="Constantia"/>
              </a:rPr>
              <a:t>break,</a:t>
            </a:r>
            <a:r>
              <a:rPr dirty="0" sz="28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so</a:t>
            </a:r>
            <a:r>
              <a:rPr dirty="0" sz="2800" spc="-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800" spc="-45">
                <a:solidFill>
                  <a:srgbClr val="FF0000"/>
                </a:solidFill>
                <a:latin typeface="Constantia"/>
                <a:cs typeface="Constantia"/>
              </a:rPr>
              <a:t>don’t</a:t>
            </a:r>
            <a:r>
              <a:rPr dirty="0" sz="2800" spc="-8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dirty="0" sz="2800" spc="-5">
                <a:solidFill>
                  <a:srgbClr val="FF0000"/>
                </a:solidFill>
                <a:latin typeface="Constantia"/>
                <a:cs typeface="Constantia"/>
              </a:rPr>
              <a:t>bother</a:t>
            </a:r>
            <a:r>
              <a:rPr dirty="0" sz="2800" spc="-11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dirty="0" sz="2800" spc="-5">
                <a:solidFill>
                  <a:srgbClr val="FF0000"/>
                </a:solidFill>
                <a:latin typeface="Constantia"/>
                <a:cs typeface="Constantia"/>
              </a:rPr>
              <a:t>me</a:t>
            </a:r>
            <a:r>
              <a:rPr dirty="0" sz="2800" spc="-65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onstantia"/>
                <a:cs typeface="Constantia"/>
              </a:rPr>
              <a:t>by</a:t>
            </a:r>
            <a:r>
              <a:rPr dirty="0" sz="28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onstantia"/>
                <a:cs typeface="Constantia"/>
              </a:rPr>
              <a:t>ringing</a:t>
            </a:r>
            <a:r>
              <a:rPr dirty="0" sz="2800" spc="-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z="28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800">
                <a:solidFill>
                  <a:srgbClr val="FFFFFF"/>
                </a:solidFill>
                <a:latin typeface="Constantia"/>
                <a:cs typeface="Constantia"/>
              </a:rPr>
              <a:t>bell”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0800" y="3505198"/>
            <a:ext cx="2743199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657599"/>
            <a:ext cx="2895600" cy="3200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2819400" cy="289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01161" y="457962"/>
            <a:ext cx="3048000" cy="1524000"/>
          </a:xfrm>
          <a:custGeom>
            <a:avLst/>
            <a:gdLst/>
            <a:ahLst/>
            <a:cxnLst/>
            <a:rect l="l" t="t" r="r" b="b"/>
            <a:pathLst>
              <a:path w="3048000" h="1524000">
                <a:moveTo>
                  <a:pt x="2286000" y="0"/>
                </a:moveTo>
                <a:lnTo>
                  <a:pt x="2286000" y="381000"/>
                </a:lnTo>
                <a:lnTo>
                  <a:pt x="0" y="381000"/>
                </a:lnTo>
                <a:lnTo>
                  <a:pt x="0" y="1143000"/>
                </a:lnTo>
                <a:lnTo>
                  <a:pt x="2286000" y="1143000"/>
                </a:lnTo>
                <a:lnTo>
                  <a:pt x="2286000" y="1524000"/>
                </a:lnTo>
                <a:lnTo>
                  <a:pt x="3048000" y="762000"/>
                </a:lnTo>
                <a:lnTo>
                  <a:pt x="22860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01161" y="457962"/>
            <a:ext cx="3048000" cy="1524000"/>
          </a:xfrm>
          <a:custGeom>
            <a:avLst/>
            <a:gdLst/>
            <a:ahLst/>
            <a:cxnLst/>
            <a:rect l="l" t="t" r="r" b="b"/>
            <a:pathLst>
              <a:path w="3048000" h="1524000">
                <a:moveTo>
                  <a:pt x="0" y="381000"/>
                </a:moveTo>
                <a:lnTo>
                  <a:pt x="2286000" y="381000"/>
                </a:lnTo>
                <a:lnTo>
                  <a:pt x="2286000" y="0"/>
                </a:lnTo>
                <a:lnTo>
                  <a:pt x="3048000" y="762000"/>
                </a:lnTo>
                <a:lnTo>
                  <a:pt x="2286000" y="1524000"/>
                </a:lnTo>
                <a:lnTo>
                  <a:pt x="2286000" y="1143000"/>
                </a:lnTo>
                <a:lnTo>
                  <a:pt x="0" y="1143000"/>
                </a:lnTo>
                <a:lnTo>
                  <a:pt x="0" y="381000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77000" y="0"/>
            <a:ext cx="2666999" cy="22189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48761" y="4267961"/>
            <a:ext cx="2895600" cy="1460500"/>
          </a:xfrm>
          <a:custGeom>
            <a:avLst/>
            <a:gdLst/>
            <a:ahLst/>
            <a:cxnLst/>
            <a:rect l="l" t="t" r="r" b="b"/>
            <a:pathLst>
              <a:path w="2895600" h="1460500">
                <a:moveTo>
                  <a:pt x="729996" y="0"/>
                </a:moveTo>
                <a:lnTo>
                  <a:pt x="0" y="729995"/>
                </a:lnTo>
                <a:lnTo>
                  <a:pt x="729996" y="1459992"/>
                </a:lnTo>
                <a:lnTo>
                  <a:pt x="729996" y="1094994"/>
                </a:lnTo>
                <a:lnTo>
                  <a:pt x="2895600" y="1094994"/>
                </a:lnTo>
                <a:lnTo>
                  <a:pt x="2895600" y="364998"/>
                </a:lnTo>
                <a:lnTo>
                  <a:pt x="729996" y="364998"/>
                </a:lnTo>
                <a:lnTo>
                  <a:pt x="7299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48761" y="4267961"/>
            <a:ext cx="2895600" cy="1460500"/>
          </a:xfrm>
          <a:custGeom>
            <a:avLst/>
            <a:gdLst/>
            <a:ahLst/>
            <a:cxnLst/>
            <a:rect l="l" t="t" r="r" b="b"/>
            <a:pathLst>
              <a:path w="2895600" h="1460500">
                <a:moveTo>
                  <a:pt x="2895600" y="1094994"/>
                </a:moveTo>
                <a:lnTo>
                  <a:pt x="729996" y="1094994"/>
                </a:lnTo>
                <a:lnTo>
                  <a:pt x="729996" y="1459992"/>
                </a:lnTo>
                <a:lnTo>
                  <a:pt x="0" y="729995"/>
                </a:lnTo>
                <a:lnTo>
                  <a:pt x="729996" y="0"/>
                </a:lnTo>
                <a:lnTo>
                  <a:pt x="729996" y="364998"/>
                </a:lnTo>
                <a:lnTo>
                  <a:pt x="2895600" y="364998"/>
                </a:lnTo>
                <a:lnTo>
                  <a:pt x="2895600" y="1094994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315961" y="2439161"/>
            <a:ext cx="1470660" cy="762000"/>
          </a:xfrm>
          <a:custGeom>
            <a:avLst/>
            <a:gdLst/>
            <a:ahLst/>
            <a:cxnLst/>
            <a:rect l="l" t="t" r="r" b="b"/>
            <a:pathLst>
              <a:path w="1470659" h="762000">
                <a:moveTo>
                  <a:pt x="1470660" y="381000"/>
                </a:moveTo>
                <a:lnTo>
                  <a:pt x="0" y="381000"/>
                </a:lnTo>
                <a:lnTo>
                  <a:pt x="735330" y="762000"/>
                </a:lnTo>
                <a:lnTo>
                  <a:pt x="1470660" y="381000"/>
                </a:lnTo>
                <a:close/>
              </a:path>
              <a:path w="1470659" h="762000">
                <a:moveTo>
                  <a:pt x="1102995" y="0"/>
                </a:moveTo>
                <a:lnTo>
                  <a:pt x="367665" y="0"/>
                </a:lnTo>
                <a:lnTo>
                  <a:pt x="367665" y="381000"/>
                </a:lnTo>
                <a:lnTo>
                  <a:pt x="1102995" y="381000"/>
                </a:lnTo>
                <a:lnTo>
                  <a:pt x="110299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315961" y="2439161"/>
            <a:ext cx="1470660" cy="762000"/>
          </a:xfrm>
          <a:custGeom>
            <a:avLst/>
            <a:gdLst/>
            <a:ahLst/>
            <a:cxnLst/>
            <a:rect l="l" t="t" r="r" b="b"/>
            <a:pathLst>
              <a:path w="1470659" h="762000">
                <a:moveTo>
                  <a:pt x="1102995" y="0"/>
                </a:moveTo>
                <a:lnTo>
                  <a:pt x="1102995" y="381000"/>
                </a:lnTo>
                <a:lnTo>
                  <a:pt x="1470660" y="381000"/>
                </a:lnTo>
                <a:lnTo>
                  <a:pt x="735330" y="762000"/>
                </a:lnTo>
                <a:lnTo>
                  <a:pt x="0" y="381000"/>
                </a:lnTo>
                <a:lnTo>
                  <a:pt x="367665" y="381000"/>
                </a:lnTo>
                <a:lnTo>
                  <a:pt x="367665" y="0"/>
                </a:lnTo>
                <a:lnTo>
                  <a:pt x="1102995" y="0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3647" y="833602"/>
            <a:ext cx="7494270" cy="523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8036" y="2481072"/>
            <a:ext cx="7591806" cy="8999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8036" y="2968751"/>
            <a:ext cx="2631186" cy="8999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28015" y="2601086"/>
            <a:ext cx="6971665" cy="984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pertaining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characteristic of</a:t>
            </a:r>
            <a:r>
              <a:rPr dirty="0" sz="3200" spc="-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profession.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4672" y="912850"/>
            <a:ext cx="7366254" cy="563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9747" y="3211067"/>
            <a:ext cx="689610" cy="6697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0248" y="3006851"/>
            <a:ext cx="8065770" cy="1009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3736" y="3884676"/>
            <a:ext cx="8641842" cy="1009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44500" y="3140328"/>
            <a:ext cx="8072120" cy="143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500" spc="5">
                <a:solidFill>
                  <a:srgbClr val="009DD9"/>
                </a:solidFill>
                <a:latin typeface="Wingdings"/>
                <a:cs typeface="Wingdings"/>
              </a:rPr>
              <a:t></a:t>
            </a:r>
            <a:r>
              <a:rPr dirty="0" sz="3600" spc="5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dirty="0" sz="360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dirty="0" sz="3600" spc="-5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dirty="0" sz="3600">
                <a:solidFill>
                  <a:srgbClr val="FFFFFF"/>
                </a:solidFill>
                <a:latin typeface="Arial"/>
                <a:cs typeface="Arial"/>
              </a:rPr>
              <a:t>to wait </a:t>
            </a:r>
            <a:r>
              <a:rPr dirty="0" sz="3600" spc="-5">
                <a:solidFill>
                  <a:srgbClr val="FFFFFF"/>
                </a:solidFill>
                <a:latin typeface="Arial"/>
                <a:cs typeface="Arial"/>
              </a:rPr>
              <a:t>until </a:t>
            </a:r>
            <a:r>
              <a:rPr dirty="0" sz="360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dirty="0" sz="3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Arial"/>
                <a:cs typeface="Arial"/>
              </a:rPr>
              <a:t>dies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90"/>
              </a:spcBef>
            </a:pPr>
            <a:r>
              <a:rPr dirty="0" sz="360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3600" spc="-5">
                <a:solidFill>
                  <a:srgbClr val="FFFFFF"/>
                </a:solidFill>
                <a:latin typeface="Arial"/>
                <a:cs typeface="Arial"/>
              </a:rPr>
              <a:t>determine that </a:t>
            </a:r>
            <a:r>
              <a:rPr dirty="0" sz="3600">
                <a:solidFill>
                  <a:srgbClr val="FFFFFF"/>
                </a:solidFill>
                <a:latin typeface="Arial"/>
                <a:cs typeface="Arial"/>
              </a:rPr>
              <a:t>medical care</a:t>
            </a:r>
            <a:r>
              <a:rPr dirty="0" sz="3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10">
                <a:solidFill>
                  <a:srgbClr val="FFFFFF"/>
                </a:solidFill>
                <a:latin typeface="Arial"/>
                <a:cs typeface="Arial"/>
              </a:rPr>
              <a:t>suffered.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4919" y="783323"/>
            <a:ext cx="7133082" cy="6560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67155" y="2273807"/>
            <a:ext cx="735330" cy="7155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25296" y="2179320"/>
            <a:ext cx="6151626" cy="8968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67155" y="2859023"/>
            <a:ext cx="735330" cy="7155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23188" y="2764535"/>
            <a:ext cx="6098286" cy="8968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67155" y="3444240"/>
            <a:ext cx="735330" cy="7155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23188" y="3349752"/>
            <a:ext cx="4571238" cy="8968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054404" y="2282571"/>
            <a:ext cx="5961380" cy="16916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2275" indent="-409575">
              <a:lnSpc>
                <a:spcPct val="100000"/>
              </a:lnSpc>
              <a:buClr>
                <a:srgbClr val="0E6EC5"/>
              </a:buClr>
              <a:buSzPct val="84375"/>
              <a:buFont typeface="Wingdings"/>
              <a:buChar char=""/>
              <a:tabLst>
                <a:tab pos="422909" algn="l"/>
              </a:tabLst>
            </a:pP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Increased </a:t>
            </a:r>
            <a:r>
              <a:rPr dirty="0" sz="3200" spc="-25">
                <a:solidFill>
                  <a:srgbClr val="FFFFFF"/>
                </a:solidFill>
                <a:latin typeface="Constantia"/>
                <a:cs typeface="Constantia"/>
              </a:rPr>
              <a:t>workplace</a:t>
            </a:r>
            <a:r>
              <a:rPr dirty="0" sz="3200" spc="-2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difficulties</a:t>
            </a:r>
            <a:endParaRPr sz="3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2700" spc="-5">
                <a:solidFill>
                  <a:srgbClr val="0E6EC5"/>
                </a:solidFill>
                <a:latin typeface="Wingdings"/>
                <a:cs typeface="Wingdings"/>
              </a:rPr>
              <a:t>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Decreased </a:t>
            </a:r>
            <a:r>
              <a:rPr dirty="0" sz="3200" spc="-15">
                <a:solidFill>
                  <a:srgbClr val="FFFFFF"/>
                </a:solidFill>
                <a:latin typeface="Constantia"/>
                <a:cs typeface="Constantia"/>
              </a:rPr>
              <a:t>morale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in other</a:t>
            </a:r>
            <a:r>
              <a:rPr dirty="0" sz="3200" spc="-4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staff</a:t>
            </a:r>
            <a:endParaRPr sz="3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2700">
                <a:solidFill>
                  <a:srgbClr val="0E6EC5"/>
                </a:solidFill>
                <a:latin typeface="Wingdings"/>
                <a:cs typeface="Wingdings"/>
              </a:rPr>
              <a:t>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Decline 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in patient</a:t>
            </a:r>
            <a:r>
              <a:rPr dirty="0" sz="3200" spc="-4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 spc="-15">
                <a:solidFill>
                  <a:srgbClr val="FFFFFF"/>
                </a:solidFill>
                <a:latin typeface="Constantia"/>
                <a:cs typeface="Constantia"/>
              </a:rPr>
              <a:t>care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27035" y="2086330"/>
            <a:ext cx="792467" cy="6583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620761" y="2134361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457200" y="266700"/>
                </a:moveTo>
                <a:lnTo>
                  <a:pt x="152400" y="266700"/>
                </a:lnTo>
                <a:lnTo>
                  <a:pt x="152400" y="533400"/>
                </a:lnTo>
                <a:lnTo>
                  <a:pt x="457200" y="533400"/>
                </a:lnTo>
                <a:lnTo>
                  <a:pt x="457200" y="266700"/>
                </a:lnTo>
                <a:close/>
              </a:path>
              <a:path w="609600" h="533400">
                <a:moveTo>
                  <a:pt x="304800" y="0"/>
                </a:moveTo>
                <a:lnTo>
                  <a:pt x="0" y="266700"/>
                </a:lnTo>
                <a:lnTo>
                  <a:pt x="609600" y="266700"/>
                </a:lnTo>
                <a:lnTo>
                  <a:pt x="304800" y="0"/>
                </a:lnTo>
                <a:close/>
              </a:path>
            </a:pathLst>
          </a:custGeom>
          <a:solidFill>
            <a:srgbClr val="7BC9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20761" y="2134361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152400" y="533400"/>
                </a:moveTo>
                <a:lnTo>
                  <a:pt x="152400" y="266700"/>
                </a:lnTo>
                <a:lnTo>
                  <a:pt x="0" y="266700"/>
                </a:lnTo>
                <a:lnTo>
                  <a:pt x="304800" y="0"/>
                </a:lnTo>
                <a:lnTo>
                  <a:pt x="609600" y="266700"/>
                </a:lnTo>
                <a:lnTo>
                  <a:pt x="457200" y="266700"/>
                </a:lnTo>
                <a:lnTo>
                  <a:pt x="457200" y="533400"/>
                </a:lnTo>
                <a:lnTo>
                  <a:pt x="152400" y="5334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27035" y="2930626"/>
            <a:ext cx="792467" cy="6583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620761" y="2972561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609600" y="266700"/>
                </a:moveTo>
                <a:lnTo>
                  <a:pt x="0" y="266700"/>
                </a:lnTo>
                <a:lnTo>
                  <a:pt x="304800" y="533400"/>
                </a:lnTo>
                <a:lnTo>
                  <a:pt x="609600" y="266700"/>
                </a:lnTo>
                <a:close/>
              </a:path>
              <a:path w="609600" h="533400">
                <a:moveTo>
                  <a:pt x="457200" y="0"/>
                </a:moveTo>
                <a:lnTo>
                  <a:pt x="152400" y="0"/>
                </a:lnTo>
                <a:lnTo>
                  <a:pt x="152400" y="266700"/>
                </a:lnTo>
                <a:lnTo>
                  <a:pt x="457200" y="266700"/>
                </a:lnTo>
                <a:lnTo>
                  <a:pt x="457200" y="0"/>
                </a:lnTo>
                <a:close/>
              </a:path>
            </a:pathLst>
          </a:custGeom>
          <a:solidFill>
            <a:srgbClr val="7BC9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620761" y="2972561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457200" y="0"/>
                </a:moveTo>
                <a:lnTo>
                  <a:pt x="457200" y="266700"/>
                </a:lnTo>
                <a:lnTo>
                  <a:pt x="609600" y="266700"/>
                </a:lnTo>
                <a:lnTo>
                  <a:pt x="304800" y="533400"/>
                </a:lnTo>
                <a:lnTo>
                  <a:pt x="0" y="266700"/>
                </a:lnTo>
                <a:lnTo>
                  <a:pt x="152400" y="266700"/>
                </a:lnTo>
                <a:lnTo>
                  <a:pt x="152400" y="0"/>
                </a:lnTo>
                <a:lnTo>
                  <a:pt x="45720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527035" y="3768826"/>
            <a:ext cx="792467" cy="6583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620761" y="3810761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609600" y="266700"/>
                </a:moveTo>
                <a:lnTo>
                  <a:pt x="0" y="266700"/>
                </a:lnTo>
                <a:lnTo>
                  <a:pt x="304800" y="533400"/>
                </a:lnTo>
                <a:lnTo>
                  <a:pt x="609600" y="266700"/>
                </a:lnTo>
                <a:close/>
              </a:path>
              <a:path w="609600" h="533400">
                <a:moveTo>
                  <a:pt x="457200" y="0"/>
                </a:moveTo>
                <a:lnTo>
                  <a:pt x="152400" y="0"/>
                </a:lnTo>
                <a:lnTo>
                  <a:pt x="152400" y="266700"/>
                </a:lnTo>
                <a:lnTo>
                  <a:pt x="457200" y="266700"/>
                </a:lnTo>
                <a:lnTo>
                  <a:pt x="457200" y="0"/>
                </a:lnTo>
                <a:close/>
              </a:path>
            </a:pathLst>
          </a:custGeom>
          <a:solidFill>
            <a:srgbClr val="7BC9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620761" y="3810761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457200" y="0"/>
                </a:moveTo>
                <a:lnTo>
                  <a:pt x="457200" y="266700"/>
                </a:lnTo>
                <a:lnTo>
                  <a:pt x="609600" y="266700"/>
                </a:lnTo>
                <a:lnTo>
                  <a:pt x="304800" y="533400"/>
                </a:lnTo>
                <a:lnTo>
                  <a:pt x="0" y="266700"/>
                </a:lnTo>
                <a:lnTo>
                  <a:pt x="152400" y="266700"/>
                </a:lnTo>
                <a:lnTo>
                  <a:pt x="152400" y="0"/>
                </a:lnTo>
                <a:lnTo>
                  <a:pt x="457200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8763" y="707136"/>
            <a:ext cx="8129778" cy="1378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27659" y="1996439"/>
            <a:ext cx="3853434" cy="7307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20700" y="2082927"/>
            <a:ext cx="3444875" cy="425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>
                <a:solidFill>
                  <a:srgbClr val="FFFF00"/>
                </a:solidFill>
                <a:latin typeface="Constantia"/>
                <a:cs typeface="Constantia"/>
              </a:rPr>
              <a:t>1. Illegal or </a:t>
            </a:r>
            <a:r>
              <a:rPr dirty="0" sz="2600" spc="-5">
                <a:solidFill>
                  <a:srgbClr val="FFFF00"/>
                </a:solidFill>
                <a:latin typeface="Constantia"/>
                <a:cs typeface="Constantia"/>
              </a:rPr>
              <a:t>criminal</a:t>
            </a:r>
            <a:r>
              <a:rPr dirty="0" sz="2600" spc="-385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FFFF00"/>
                </a:solidFill>
                <a:latin typeface="Constantia"/>
                <a:cs typeface="Constantia"/>
              </a:rPr>
              <a:t>acts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7659" y="3422903"/>
            <a:ext cx="593598" cy="7307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7680" y="3422903"/>
            <a:ext cx="601218" cy="7307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37616" y="3422903"/>
            <a:ext cx="2303526" cy="7307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20700" y="3509645"/>
            <a:ext cx="2305685" cy="425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22909" algn="l"/>
              </a:tabLst>
            </a:pPr>
            <a:r>
              <a:rPr dirty="0" sz="2600" spc="-5">
                <a:solidFill>
                  <a:srgbClr val="FFFF00"/>
                </a:solidFill>
                <a:latin typeface="Constantia"/>
                <a:cs typeface="Constantia"/>
              </a:rPr>
              <a:t>2</a:t>
            </a:r>
            <a:r>
              <a:rPr dirty="0" sz="2600" spc="-5">
                <a:solidFill>
                  <a:srgbClr val="FFFFFF"/>
                </a:solidFill>
                <a:latin typeface="Constantia"/>
                <a:cs typeface="Constantia"/>
              </a:rPr>
              <a:t>.	</a:t>
            </a:r>
            <a:r>
              <a:rPr dirty="0" sz="2600" spc="-10">
                <a:solidFill>
                  <a:srgbClr val="FFFF00"/>
                </a:solidFill>
                <a:latin typeface="Constantia"/>
                <a:cs typeface="Constantia"/>
              </a:rPr>
              <a:t>Immoral</a:t>
            </a:r>
            <a:r>
              <a:rPr dirty="0" sz="2600" spc="-155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FFFF00"/>
                </a:solidFill>
                <a:latin typeface="Constantia"/>
                <a:cs typeface="Constantia"/>
              </a:rPr>
              <a:t>acts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7659" y="4849367"/>
            <a:ext cx="3594354" cy="7307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20700" y="4936490"/>
            <a:ext cx="3185795" cy="425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-5">
                <a:solidFill>
                  <a:srgbClr val="FFFF00"/>
                </a:solidFill>
                <a:latin typeface="Constantia"/>
                <a:cs typeface="Constantia"/>
              </a:rPr>
              <a:t>3.Business </a:t>
            </a:r>
            <a:r>
              <a:rPr dirty="0" sz="2600" spc="-10">
                <a:solidFill>
                  <a:srgbClr val="FFFF00"/>
                </a:solidFill>
                <a:latin typeface="Constantia"/>
                <a:cs typeface="Constantia"/>
              </a:rPr>
              <a:t>related</a:t>
            </a:r>
            <a:r>
              <a:rPr dirty="0" sz="2600" spc="-254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FFFF00"/>
                </a:solidFill>
                <a:latin typeface="Constantia"/>
                <a:cs typeface="Constantia"/>
              </a:rPr>
              <a:t>acts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29100" y="1996439"/>
            <a:ext cx="4705350" cy="7307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44211" y="2392679"/>
            <a:ext cx="2905506" cy="7307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422775" y="2082927"/>
            <a:ext cx="4225925" cy="821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7685" marR="5080" indent="-515620">
              <a:lnSpc>
                <a:spcPct val="100000"/>
              </a:lnSpc>
            </a:pPr>
            <a:r>
              <a:rPr dirty="0" sz="2600">
                <a:solidFill>
                  <a:srgbClr val="FFFF00"/>
                </a:solidFill>
                <a:latin typeface="Constantia"/>
                <a:cs typeface="Constantia"/>
              </a:rPr>
              <a:t>4.</a:t>
            </a:r>
            <a:r>
              <a:rPr dirty="0" sz="2600" spc="-75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dirty="0" sz="2600" spc="-10">
                <a:solidFill>
                  <a:srgbClr val="FFFF00"/>
                </a:solidFill>
                <a:latin typeface="Constantia"/>
                <a:cs typeface="Constantia"/>
              </a:rPr>
              <a:t>Acts</a:t>
            </a:r>
            <a:r>
              <a:rPr dirty="0" sz="2600" spc="-114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FFFF00"/>
                </a:solidFill>
                <a:latin typeface="Constantia"/>
                <a:cs typeface="Constantia"/>
              </a:rPr>
              <a:t>that</a:t>
            </a:r>
            <a:r>
              <a:rPr dirty="0" sz="2600" spc="-17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dirty="0" sz="2600" spc="-5">
                <a:solidFill>
                  <a:srgbClr val="FFFF00"/>
                </a:solidFill>
                <a:latin typeface="Constantia"/>
                <a:cs typeface="Constantia"/>
              </a:rPr>
              <a:t>violate</a:t>
            </a:r>
            <a:r>
              <a:rPr dirty="0" sz="2600" spc="-185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dirty="0" sz="2600" spc="-10">
                <a:solidFill>
                  <a:srgbClr val="FFFF00"/>
                </a:solidFill>
                <a:latin typeface="Constantia"/>
                <a:cs typeface="Constantia"/>
              </a:rPr>
              <a:t>acceptable  </a:t>
            </a:r>
            <a:r>
              <a:rPr dirty="0" sz="2600" spc="-5">
                <a:solidFill>
                  <a:srgbClr val="FFFF00"/>
                </a:solidFill>
                <a:latin typeface="Constantia"/>
                <a:cs typeface="Constantia"/>
              </a:rPr>
              <a:t>medical</a:t>
            </a:r>
            <a:r>
              <a:rPr dirty="0" sz="2600" spc="-95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dirty="0" sz="2600" spc="-15">
                <a:solidFill>
                  <a:srgbClr val="FFFF00"/>
                </a:solidFill>
                <a:latin typeface="Constantia"/>
                <a:cs typeface="Constantia"/>
              </a:rPr>
              <a:t>practices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29100" y="4770120"/>
            <a:ext cx="2259329" cy="7307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422775" y="4857242"/>
            <a:ext cx="1851660" cy="425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>
                <a:solidFill>
                  <a:srgbClr val="FFFF00"/>
                </a:solidFill>
                <a:latin typeface="Constantia"/>
                <a:cs typeface="Constantia"/>
              </a:rPr>
              <a:t>5.</a:t>
            </a:r>
            <a:r>
              <a:rPr dirty="0" sz="2600" spc="-95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dirty="0" sz="2600" spc="-5">
                <a:solidFill>
                  <a:srgbClr val="FFFF00"/>
                </a:solidFill>
                <a:latin typeface="Constantia"/>
                <a:cs typeface="Constantia"/>
              </a:rPr>
              <a:t>Plagiarism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2000" y="2514600"/>
            <a:ext cx="3124200" cy="838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85800" y="5410200"/>
            <a:ext cx="3124200" cy="1219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724400" y="5334000"/>
            <a:ext cx="3276600" cy="1295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724400" y="3352800"/>
            <a:ext cx="3124200" cy="11628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62000" y="3962400"/>
            <a:ext cx="3124200" cy="9906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0163" y="1190231"/>
            <a:ext cx="8478774" cy="7338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9456" y="2017776"/>
            <a:ext cx="8682990" cy="11193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9456" y="2627376"/>
            <a:ext cx="8924543" cy="11193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9456" y="3236976"/>
            <a:ext cx="8924543" cy="11193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9456" y="3846576"/>
            <a:ext cx="5004054" cy="11193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0700" y="2165730"/>
            <a:ext cx="8327390" cy="24466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4000" spc="-5">
                <a:latin typeface="Arial"/>
                <a:cs typeface="Arial"/>
              </a:rPr>
              <a:t>A physician may be disciplined and  lose his medical license based solely  on the </a:t>
            </a:r>
            <a:r>
              <a:rPr dirty="0" sz="4000">
                <a:latin typeface="Arial"/>
                <a:cs typeface="Arial"/>
              </a:rPr>
              <a:t>fact </a:t>
            </a:r>
            <a:r>
              <a:rPr dirty="0" sz="4000" spc="-5">
                <a:latin typeface="Arial"/>
                <a:cs typeface="Arial"/>
              </a:rPr>
              <a:t>that he was convicted for  a crime or</a:t>
            </a:r>
            <a:r>
              <a:rPr dirty="0" sz="4000" spc="-45">
                <a:latin typeface="Arial"/>
                <a:cs typeface="Arial"/>
              </a:rPr>
              <a:t> </a:t>
            </a:r>
            <a:r>
              <a:rPr dirty="0" sz="4000" spc="-10">
                <a:latin typeface="Arial"/>
                <a:cs typeface="Arial"/>
              </a:rPr>
              <a:t>offense.</a:t>
            </a:r>
            <a:endParaRPr sz="4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62600" y="0"/>
            <a:ext cx="3581400" cy="1143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8827" y="1524000"/>
            <a:ext cx="4729734" cy="5585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3255" y="2697479"/>
            <a:ext cx="831341" cy="1119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2420" y="2697479"/>
            <a:ext cx="2494026" cy="11193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44267" y="2697479"/>
            <a:ext cx="979169" cy="11193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61260" y="2697479"/>
            <a:ext cx="6537198" cy="11193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3255" y="3855720"/>
            <a:ext cx="9000744" cy="11193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3255" y="5013959"/>
            <a:ext cx="8035290" cy="111937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44500" y="2845434"/>
            <a:ext cx="8496935" cy="2934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“Immoral”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acts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generally fall into</a:t>
            </a:r>
            <a:r>
              <a:rPr dirty="0" sz="4000" spc="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4000">
              <a:latin typeface="Arial"/>
              <a:cs typeface="Arial"/>
            </a:endParaRPr>
          </a:p>
          <a:p>
            <a:pPr marL="12700" marR="5080">
              <a:lnSpc>
                <a:spcPts val="9120"/>
              </a:lnSpc>
              <a:spcBef>
                <a:spcPts val="1025"/>
              </a:spcBef>
            </a:pP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limited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category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of sexual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activity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with  individuals </a:t>
            </a:r>
            <a:r>
              <a:rPr dirty="0" sz="400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may be</a:t>
            </a:r>
            <a:r>
              <a:rPr dirty="0" sz="40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FFFFFF"/>
                </a:solidFill>
                <a:latin typeface="Arial"/>
                <a:cs typeface="Arial"/>
              </a:rPr>
              <a:t>patients.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43600" y="0"/>
            <a:ext cx="3200400" cy="2438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456" y="312407"/>
            <a:ext cx="5223510" cy="1119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438655"/>
            <a:ext cx="8714994" cy="8999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926335"/>
            <a:ext cx="7116318" cy="8999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4631" y="3206495"/>
            <a:ext cx="738378" cy="7185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40663" y="3096767"/>
            <a:ext cx="7570470" cy="8999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2816" y="3584447"/>
            <a:ext cx="7290054" cy="8999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2816" y="4072128"/>
            <a:ext cx="3761994" cy="8999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15900" y="1558290"/>
            <a:ext cx="8121015" cy="3130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These acts are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related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to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the operation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dirty="0" sz="3200" spc="-13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business, </a:t>
            </a:r>
            <a:r>
              <a:rPr dirty="0" sz="3200" spc="-5">
                <a:solidFill>
                  <a:srgbClr val="FFFF00"/>
                </a:solidFill>
                <a:latin typeface="Arial"/>
                <a:cs typeface="Arial"/>
              </a:rPr>
              <a:t>not the quality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of the</a:t>
            </a:r>
            <a:r>
              <a:rPr dirty="0" sz="3200" spc="-10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care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469900" marR="410209">
              <a:lnSpc>
                <a:spcPct val="100000"/>
              </a:lnSpc>
            </a:pPr>
            <a:r>
              <a:rPr dirty="0" sz="270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Obtain,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maintain, or renew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license</a:t>
            </a:r>
            <a:r>
              <a:rPr dirty="0" sz="3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to  practice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medicine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dirty="0" sz="3200" spc="-30">
                <a:solidFill>
                  <a:srgbClr val="FFFFFF"/>
                </a:solidFill>
                <a:latin typeface="Arial"/>
                <a:cs typeface="Arial"/>
              </a:rPr>
              <a:t>bribery,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fraud or  misrepresentation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19800" y="0"/>
            <a:ext cx="3124200" cy="990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6844" y="1165860"/>
            <a:ext cx="7107174" cy="704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4047" y="1929383"/>
            <a:ext cx="826769" cy="803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2083" y="1805939"/>
            <a:ext cx="8471915" cy="1009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6136" y="2354579"/>
            <a:ext cx="8753094" cy="1009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4047" y="3136392"/>
            <a:ext cx="826769" cy="8039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72083" y="3012948"/>
            <a:ext cx="5627370" cy="1009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4047" y="3794759"/>
            <a:ext cx="826769" cy="8039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2083" y="3671315"/>
            <a:ext cx="7227570" cy="10096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6136" y="4219955"/>
            <a:ext cx="5372862" cy="10096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4047" y="5001767"/>
            <a:ext cx="826769" cy="80391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2083" y="4878323"/>
            <a:ext cx="3621786" cy="10096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96900" y="1939163"/>
            <a:ext cx="8298180" cy="3629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305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3600">
                <a:solidFill>
                  <a:srgbClr val="FFFFFF"/>
                </a:solidFill>
                <a:latin typeface="Arial"/>
                <a:cs typeface="Arial"/>
              </a:rPr>
              <a:t>Failure to </a:t>
            </a:r>
            <a:r>
              <a:rPr dirty="0" sz="3600" spc="-5">
                <a:solidFill>
                  <a:srgbClr val="FFFFFF"/>
                </a:solidFill>
                <a:latin typeface="Arial"/>
                <a:cs typeface="Arial"/>
              </a:rPr>
              <a:t>maintain records </a:t>
            </a:r>
            <a:r>
              <a:rPr dirty="0" sz="360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36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3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FF"/>
                </a:solidFill>
                <a:latin typeface="Arial"/>
                <a:cs typeface="Arial"/>
              </a:rPr>
              <a:t>patient,  relating to diagnosis, treatment </a:t>
            </a:r>
            <a:r>
              <a:rPr dirty="0" sz="3600" spc="-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36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305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3600">
                <a:solidFill>
                  <a:srgbClr val="FFFFFF"/>
                </a:solidFill>
                <a:latin typeface="Arial"/>
                <a:cs typeface="Arial"/>
              </a:rPr>
              <a:t>Altering medical</a:t>
            </a:r>
            <a:r>
              <a:rPr dirty="0" sz="36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Arial"/>
                <a:cs typeface="Arial"/>
              </a:rPr>
              <a:t>records</a:t>
            </a:r>
            <a:endParaRPr sz="3600">
              <a:latin typeface="Arial"/>
              <a:cs typeface="Arial"/>
            </a:endParaRPr>
          </a:p>
          <a:p>
            <a:pPr marL="12700" marR="1429385">
              <a:lnSpc>
                <a:spcPct val="100000"/>
              </a:lnSpc>
              <a:spcBef>
                <a:spcPts val="860"/>
              </a:spcBef>
            </a:pPr>
            <a:r>
              <a:rPr dirty="0" sz="305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3600">
                <a:solidFill>
                  <a:srgbClr val="FFFFFF"/>
                </a:solidFill>
                <a:latin typeface="Arial"/>
                <a:cs typeface="Arial"/>
              </a:rPr>
              <a:t>Failure to </a:t>
            </a:r>
            <a:r>
              <a:rPr dirty="0" sz="3600" spc="-5">
                <a:solidFill>
                  <a:srgbClr val="FFFFFF"/>
                </a:solidFill>
                <a:latin typeface="Arial"/>
                <a:cs typeface="Arial"/>
              </a:rPr>
              <a:t>make medical</a:t>
            </a:r>
            <a:r>
              <a:rPr dirty="0" sz="3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Arial"/>
                <a:cs typeface="Arial"/>
              </a:rPr>
              <a:t>records  </a:t>
            </a:r>
            <a:r>
              <a:rPr dirty="0" sz="3600">
                <a:solidFill>
                  <a:srgbClr val="FFFFFF"/>
                </a:solidFill>
                <a:latin typeface="Arial"/>
                <a:cs typeface="Arial"/>
              </a:rPr>
              <a:t>available for</a:t>
            </a:r>
            <a:r>
              <a:rPr dirty="0" sz="36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5">
                <a:solidFill>
                  <a:srgbClr val="FFFFFF"/>
                </a:solidFill>
                <a:latin typeface="Arial"/>
                <a:cs typeface="Arial"/>
              </a:rPr>
              <a:t>inspection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sz="305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360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36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FF"/>
                </a:solidFill>
                <a:latin typeface="Arial"/>
                <a:cs typeface="Arial"/>
              </a:rPr>
              <a:t>errors.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48400" y="0"/>
            <a:ext cx="2895599" cy="1295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759" y="1060703"/>
            <a:ext cx="8521445" cy="18539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3122676"/>
            <a:ext cx="3579114" cy="6774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3561588"/>
            <a:ext cx="2146554" cy="677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4401" y="3213861"/>
            <a:ext cx="3265804" cy="1243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latin typeface="Arial"/>
                <a:cs typeface="Arial"/>
              </a:rPr>
              <a:t>DR. KAMRAN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65" b="1">
                <a:latin typeface="Arial"/>
                <a:cs typeface="Arial"/>
              </a:rPr>
              <a:t>SATTAR</a:t>
            </a:r>
            <a:endParaRPr sz="2400">
              <a:latin typeface="Arial"/>
              <a:cs typeface="Arial"/>
            </a:endParaRPr>
          </a:p>
          <a:p>
            <a:pPr marL="12700" marR="773430">
              <a:lnSpc>
                <a:spcPct val="120000"/>
              </a:lnSpc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MBBS </a:t>
            </a: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(PAK) 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MMed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UoD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(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UK</a:t>
            </a:r>
            <a:r>
              <a:rPr dirty="0" sz="24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439411"/>
            <a:ext cx="1896618" cy="6774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80388" y="4439411"/>
            <a:ext cx="1215389" cy="6774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4878323"/>
            <a:ext cx="1085850" cy="6774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2751" y="4878323"/>
            <a:ext cx="1401318" cy="6774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14401" y="4530852"/>
            <a:ext cx="3376295" cy="1903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FAcadMEd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(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UK</a:t>
            </a:r>
            <a:r>
              <a:rPr dirty="0" sz="24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PGD MedEd UoD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(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UK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12700" marR="26034">
              <a:lnSpc>
                <a:spcPct val="120000"/>
              </a:lnSpc>
              <a:spcBef>
                <a:spcPts val="5"/>
              </a:spcBef>
              <a:tabLst>
                <a:tab pos="1520190" algn="l"/>
              </a:tabLst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Dept: of Medical</a:t>
            </a:r>
            <a:r>
              <a:rPr dirty="0" sz="20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Education,  College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of	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Medicine</a:t>
            </a:r>
            <a:endParaRPr sz="2000">
              <a:latin typeface="Arial"/>
              <a:cs typeface="Arial"/>
            </a:endParaRPr>
          </a:p>
          <a:p>
            <a:pPr marL="82550">
              <a:lnSpc>
                <a:spcPct val="100000"/>
              </a:lnSpc>
              <a:spcBef>
                <a:spcPts val="480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King Saud</a:t>
            </a:r>
            <a:r>
              <a:rPr dirty="0" sz="20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00600" y="4114800"/>
            <a:ext cx="4343399" cy="2476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5536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0" spc="-15">
                <a:latin typeface="Calibri"/>
                <a:cs typeface="Calibri"/>
              </a:rPr>
              <a:t>Categories </a:t>
            </a:r>
            <a:r>
              <a:rPr dirty="0" sz="5000">
                <a:latin typeface="Calibri"/>
                <a:cs typeface="Calibri"/>
              </a:rPr>
              <a:t>of </a:t>
            </a:r>
            <a:r>
              <a:rPr dirty="0" sz="5000" spc="-5">
                <a:latin typeface="Calibri"/>
                <a:cs typeface="Calibri"/>
              </a:rPr>
              <a:t>Medical</a:t>
            </a:r>
            <a:r>
              <a:rPr dirty="0" sz="5000" spc="-105">
                <a:latin typeface="Calibri"/>
                <a:cs typeface="Calibri"/>
              </a:rPr>
              <a:t> </a:t>
            </a:r>
            <a:r>
              <a:rPr dirty="0" sz="5000" spc="-35">
                <a:latin typeface="Calibri"/>
                <a:cs typeface="Calibri"/>
              </a:rPr>
              <a:t>errors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7744" y="2255265"/>
            <a:ext cx="3631565" cy="805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6385" indent="-273685">
              <a:lnSpc>
                <a:spcPct val="100000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Harmful medical</a:t>
            </a:r>
            <a:r>
              <a:rPr dirty="0" sz="2400" spc="-1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errors.</a:t>
            </a:r>
            <a:endParaRPr sz="2400">
              <a:latin typeface="Constantia"/>
              <a:cs typeface="Constantia"/>
            </a:endParaRPr>
          </a:p>
          <a:p>
            <a:pPr marL="286385" indent="-273685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Near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miss medical</a:t>
            </a:r>
            <a:r>
              <a:rPr dirty="0" sz="2400" spc="-2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errors.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5536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0">
                <a:latin typeface="Calibri"/>
                <a:cs typeface="Calibri"/>
              </a:rPr>
              <a:t>A </a:t>
            </a:r>
            <a:r>
              <a:rPr dirty="0" sz="5000" spc="-5">
                <a:latin typeface="Calibri"/>
                <a:cs typeface="Calibri"/>
              </a:rPr>
              <a:t>near </a:t>
            </a:r>
            <a:r>
              <a:rPr dirty="0" sz="5000">
                <a:latin typeface="Calibri"/>
                <a:cs typeface="Calibri"/>
              </a:rPr>
              <a:t>miss </a:t>
            </a:r>
            <a:r>
              <a:rPr dirty="0" sz="5000" spc="-5">
                <a:latin typeface="Calibri"/>
                <a:cs typeface="Calibri"/>
              </a:rPr>
              <a:t>medical</a:t>
            </a:r>
            <a:r>
              <a:rPr dirty="0" sz="5000" spc="-110">
                <a:latin typeface="Calibri"/>
                <a:cs typeface="Calibri"/>
              </a:rPr>
              <a:t> </a:t>
            </a:r>
            <a:r>
              <a:rPr dirty="0" sz="5000" spc="-25">
                <a:latin typeface="Calibri"/>
                <a:cs typeface="Calibri"/>
              </a:rPr>
              <a:t>error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7744" y="2255265"/>
            <a:ext cx="3786504" cy="2560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An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event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that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under slightly 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different circumstances  </a:t>
            </a:r>
            <a:r>
              <a:rPr dirty="0" sz="2400" spc="-15" u="heavy">
                <a:solidFill>
                  <a:srgbClr val="FFFFFF"/>
                </a:solidFill>
                <a:latin typeface="Constantia"/>
                <a:cs typeface="Constantia"/>
              </a:rPr>
              <a:t>could </a:t>
            </a:r>
            <a:r>
              <a:rPr dirty="0" sz="2400" spc="-30" u="heavy">
                <a:solidFill>
                  <a:srgbClr val="FFFFFF"/>
                </a:solidFill>
                <a:latin typeface="Constantia"/>
                <a:cs typeface="Constantia"/>
              </a:rPr>
              <a:t>have </a:t>
            </a:r>
            <a:r>
              <a:rPr dirty="0" sz="2400" spc="-5" u="heavy">
                <a:solidFill>
                  <a:srgbClr val="FFFFFF"/>
                </a:solidFill>
                <a:latin typeface="Constantia"/>
                <a:cs typeface="Constantia"/>
              </a:rPr>
              <a:t>been </a:t>
            </a:r>
            <a:r>
              <a:rPr dirty="0" sz="2400" u="heavy">
                <a:solidFill>
                  <a:srgbClr val="FFFFFF"/>
                </a:solidFill>
                <a:latin typeface="Constantia"/>
                <a:cs typeface="Constantia"/>
              </a:rPr>
              <a:t>an</a:t>
            </a:r>
            <a:r>
              <a:rPr dirty="0" sz="2400" spc="-260" u="heavy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0" u="heavy">
                <a:solidFill>
                  <a:srgbClr val="FFFFFF"/>
                </a:solidFill>
                <a:latin typeface="Constantia"/>
                <a:cs typeface="Constantia"/>
              </a:rPr>
              <a:t>accident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, 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either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because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error was  detected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and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corrected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in 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time or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because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the patient 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was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just</a:t>
            </a:r>
            <a:r>
              <a:rPr dirty="0" sz="2400" spc="-1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Constantia"/>
                <a:cs typeface="Constantia"/>
              </a:rPr>
              <a:t>lucky.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3603" y="2113787"/>
            <a:ext cx="3485388" cy="3322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5536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0">
                <a:latin typeface="Calibri"/>
                <a:cs typeface="Calibri"/>
              </a:rPr>
              <a:t>Actions </a:t>
            </a:r>
            <a:r>
              <a:rPr dirty="0" sz="5000" spc="-20">
                <a:latin typeface="Calibri"/>
                <a:cs typeface="Calibri"/>
              </a:rPr>
              <a:t>to </a:t>
            </a:r>
            <a:r>
              <a:rPr dirty="0" sz="5000">
                <a:latin typeface="Calibri"/>
                <a:cs typeface="Calibri"/>
              </a:rPr>
              <a:t>be</a:t>
            </a:r>
            <a:r>
              <a:rPr dirty="0" sz="5000" spc="-145">
                <a:latin typeface="Calibri"/>
                <a:cs typeface="Calibri"/>
              </a:rPr>
              <a:t> </a:t>
            </a:r>
            <a:r>
              <a:rPr dirty="0" sz="5000" spc="-40">
                <a:latin typeface="Calibri"/>
                <a:cs typeface="Calibri"/>
              </a:rPr>
              <a:t>taken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7744" y="2255265"/>
            <a:ext cx="5198745" cy="805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6385" indent="-273685">
              <a:lnSpc>
                <a:spcPct val="100000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Reporting it </a:t>
            </a:r>
            <a:r>
              <a:rPr dirty="0" sz="2400" spc="-2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health</a:t>
            </a:r>
            <a:r>
              <a:rPr dirty="0" sz="2400" spc="-4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care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system</a:t>
            </a:r>
            <a:endParaRPr sz="2400">
              <a:latin typeface="Constantia"/>
              <a:cs typeface="Constantia"/>
            </a:endParaRPr>
          </a:p>
          <a:p>
            <a:pPr marL="286385" indent="-273685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Disclosing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it </a:t>
            </a:r>
            <a:r>
              <a:rPr dirty="0" sz="2400" spc="-2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the patient</a:t>
            </a:r>
            <a:r>
              <a:rPr dirty="0" sz="2400" spc="-3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nstantia"/>
                <a:cs typeface="Constantia"/>
              </a:rPr>
              <a:t>involved.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39111" y="3415284"/>
            <a:ext cx="4715255" cy="2357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5536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0" spc="-15">
                <a:latin typeface="Calibri"/>
                <a:cs typeface="Calibri"/>
              </a:rPr>
              <a:t>What </a:t>
            </a:r>
            <a:r>
              <a:rPr dirty="0" sz="5000" spc="-30">
                <a:latin typeface="Calibri"/>
                <a:cs typeface="Calibri"/>
              </a:rPr>
              <a:t>to</a:t>
            </a:r>
            <a:r>
              <a:rPr dirty="0" sz="5000" spc="-50">
                <a:latin typeface="Calibri"/>
                <a:cs typeface="Calibri"/>
              </a:rPr>
              <a:t> </a:t>
            </a:r>
            <a:r>
              <a:rPr dirty="0" sz="5000" spc="-15">
                <a:latin typeface="Calibri"/>
                <a:cs typeface="Calibri"/>
              </a:rPr>
              <a:t>report?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7744" y="2255265"/>
            <a:ext cx="2929890" cy="1463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Report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both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types</a:t>
            </a:r>
            <a:r>
              <a:rPr dirty="0" sz="2400" spc="-2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and  labelling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a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near miss  medical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error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as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“near 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miss</a:t>
            </a:r>
            <a:r>
              <a:rPr dirty="0" sz="2400" spc="-1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ME”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5296" y="1371600"/>
            <a:ext cx="2994659" cy="422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727202"/>
            <a:ext cx="7601584" cy="72707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500" spc="-5">
                <a:solidFill>
                  <a:srgbClr val="FFC000"/>
                </a:solidFill>
                <a:latin typeface="Calibri"/>
                <a:cs typeface="Calibri"/>
              </a:rPr>
              <a:t>Common </a:t>
            </a:r>
            <a:r>
              <a:rPr dirty="0" sz="4500">
                <a:solidFill>
                  <a:srgbClr val="FFC000"/>
                </a:solidFill>
                <a:latin typeface="Calibri"/>
                <a:cs typeface="Calibri"/>
              </a:rPr>
              <a:t>types </a:t>
            </a:r>
            <a:r>
              <a:rPr dirty="0" sz="4500" spc="-5">
                <a:solidFill>
                  <a:srgbClr val="FFC000"/>
                </a:solidFill>
                <a:latin typeface="Calibri"/>
                <a:cs typeface="Calibri"/>
              </a:rPr>
              <a:t>of medical</a:t>
            </a:r>
            <a:r>
              <a:rPr dirty="0" sz="4500" spc="-9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4500" spc="-25">
                <a:solidFill>
                  <a:srgbClr val="FFC000"/>
                </a:solidFill>
                <a:latin typeface="Calibri"/>
                <a:cs typeface="Calibri"/>
              </a:rPr>
              <a:t>errors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2154554"/>
            <a:ext cx="4437380" cy="27165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dirty="0" sz="3200" spc="-15">
                <a:solidFill>
                  <a:srgbClr val="FFFF00"/>
                </a:solidFill>
                <a:latin typeface="Constantia"/>
                <a:cs typeface="Constantia"/>
              </a:rPr>
              <a:t>Surgery-related </a:t>
            </a:r>
            <a:r>
              <a:rPr dirty="0" sz="3200">
                <a:solidFill>
                  <a:srgbClr val="FFFF00"/>
                </a:solidFill>
                <a:latin typeface="Constantia"/>
                <a:cs typeface="Constantia"/>
              </a:rPr>
              <a:t>such</a:t>
            </a:r>
            <a:r>
              <a:rPr dirty="0" sz="3200" spc="-245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dirty="0" sz="3200">
                <a:solidFill>
                  <a:srgbClr val="FFFF00"/>
                </a:solidFill>
                <a:latin typeface="Constantia"/>
                <a:cs typeface="Constantia"/>
              </a:rPr>
              <a:t>as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endParaRPr sz="2400">
              <a:latin typeface="Constantia"/>
              <a:cs typeface="Constantia"/>
            </a:endParaRPr>
          </a:p>
          <a:p>
            <a:pPr lvl="1" marL="652780" indent="-247015">
              <a:lnSpc>
                <a:spcPct val="100000"/>
              </a:lnSpc>
              <a:spcBef>
                <a:spcPts val="620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Ob/gyn.</a:t>
            </a:r>
            <a:endParaRPr sz="2400">
              <a:latin typeface="Constantia"/>
              <a:cs typeface="Constantia"/>
            </a:endParaRPr>
          </a:p>
          <a:p>
            <a:pPr lvl="1" marL="652780" indent="-247015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3333"/>
              <a:buFont typeface="Wingdings 2"/>
              <a:buChar char=""/>
              <a:tabLst>
                <a:tab pos="653415" algn="l"/>
              </a:tabLst>
            </a:pP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General</a:t>
            </a:r>
            <a:r>
              <a:rPr dirty="0" sz="24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40">
                <a:solidFill>
                  <a:srgbClr val="FFFFFF"/>
                </a:solidFill>
                <a:latin typeface="Constantia"/>
                <a:cs typeface="Constantia"/>
              </a:rPr>
              <a:t>surgery.</a:t>
            </a:r>
            <a:endParaRPr sz="2400">
              <a:latin typeface="Constantia"/>
              <a:cs typeface="Constantia"/>
            </a:endParaRPr>
          </a:p>
          <a:p>
            <a:pPr lvl="1" marL="652780" indent="-247015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3333"/>
              <a:buFont typeface="Wingdings 2"/>
              <a:buChar char=""/>
              <a:tabLst>
                <a:tab pos="653415" algn="l"/>
              </a:tabLst>
            </a:pP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Orthopedic.</a:t>
            </a:r>
            <a:endParaRPr sz="2400">
              <a:latin typeface="Constantia"/>
              <a:cs typeface="Constantia"/>
            </a:endParaRPr>
          </a:p>
          <a:p>
            <a:pPr lvl="1" marL="652780" indent="-247015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3333"/>
              <a:buFont typeface="Wingdings 2"/>
              <a:buChar char=""/>
              <a:tabLst>
                <a:tab pos="653415" algn="l"/>
              </a:tabLst>
            </a:pP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Cardiac.</a:t>
            </a:r>
            <a:endParaRPr sz="2400">
              <a:latin typeface="Constantia"/>
              <a:cs typeface="Constantia"/>
            </a:endParaRPr>
          </a:p>
          <a:p>
            <a:pPr lvl="1" marL="652780" indent="-247015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3333"/>
              <a:buFont typeface="Wingdings 2"/>
              <a:buChar char=""/>
              <a:tabLst>
                <a:tab pos="653415" algn="l"/>
              </a:tabLst>
            </a:pP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Plastic</a:t>
            </a:r>
            <a:r>
              <a:rPr dirty="0" sz="2400" spc="-1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40">
                <a:solidFill>
                  <a:srgbClr val="FFFFFF"/>
                </a:solidFill>
                <a:latin typeface="Constantia"/>
                <a:cs typeface="Constantia"/>
              </a:rPr>
              <a:t>surgery.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8400" y="1458467"/>
            <a:ext cx="2731007" cy="4846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580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500" spc="-5">
                <a:solidFill>
                  <a:srgbClr val="FFC000"/>
                </a:solidFill>
                <a:latin typeface="Calibri"/>
                <a:cs typeface="Calibri"/>
              </a:rPr>
              <a:t>Common </a:t>
            </a:r>
            <a:r>
              <a:rPr dirty="0" sz="4500">
                <a:solidFill>
                  <a:srgbClr val="FFC000"/>
                </a:solidFill>
                <a:latin typeface="Calibri"/>
                <a:cs typeface="Calibri"/>
              </a:rPr>
              <a:t>types </a:t>
            </a:r>
            <a:r>
              <a:rPr dirty="0" sz="4500" spc="-5">
                <a:solidFill>
                  <a:srgbClr val="FFC000"/>
                </a:solidFill>
                <a:latin typeface="Calibri"/>
                <a:cs typeface="Calibri"/>
              </a:rPr>
              <a:t>of medical</a:t>
            </a:r>
            <a:r>
              <a:rPr dirty="0" sz="4500" spc="-8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4500" spc="-25">
                <a:solidFill>
                  <a:srgbClr val="FFC000"/>
                </a:solidFill>
                <a:latin typeface="Calibri"/>
                <a:cs typeface="Calibri"/>
              </a:rPr>
              <a:t>errors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2078354"/>
            <a:ext cx="4575810" cy="34690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3200" spc="-10">
                <a:solidFill>
                  <a:srgbClr val="FFFF00"/>
                </a:solidFill>
                <a:latin typeface="Constantia"/>
                <a:cs typeface="Constantia"/>
              </a:rPr>
              <a:t>Medication-related</a:t>
            </a:r>
            <a:r>
              <a:rPr dirty="0" sz="3200" spc="-145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dirty="0" sz="3200">
                <a:solidFill>
                  <a:srgbClr val="FFFF00"/>
                </a:solidFill>
                <a:latin typeface="Constantia"/>
                <a:cs typeface="Constantia"/>
              </a:rPr>
              <a:t>such</a:t>
            </a:r>
            <a:endParaRPr sz="3200">
              <a:latin typeface="Constantia"/>
              <a:cs typeface="Constantia"/>
            </a:endParaRPr>
          </a:p>
          <a:p>
            <a:pPr marL="286385">
              <a:lnSpc>
                <a:spcPct val="100000"/>
              </a:lnSpc>
            </a:pPr>
            <a:r>
              <a:rPr dirty="0" sz="3200">
                <a:solidFill>
                  <a:srgbClr val="FFFF00"/>
                </a:solidFill>
                <a:latin typeface="Constantia"/>
                <a:cs typeface="Constantia"/>
              </a:rPr>
              <a:t>as:</a:t>
            </a:r>
            <a:endParaRPr sz="3200">
              <a:latin typeface="Constantia"/>
              <a:cs typeface="Constantia"/>
            </a:endParaRPr>
          </a:p>
          <a:p>
            <a:pPr lvl="1" marL="652780" marR="8255" indent="-247015">
              <a:lnSpc>
                <a:spcPct val="100000"/>
              </a:lnSpc>
              <a:spcBef>
                <a:spcPts val="620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Mismanagement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z="2400" spc="-1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possibly 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incorrect</a:t>
            </a:r>
            <a:r>
              <a:rPr dirty="0" sz="24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medication.</a:t>
            </a:r>
            <a:endParaRPr sz="2400">
              <a:latin typeface="Constantia"/>
              <a:cs typeface="Constantia"/>
            </a:endParaRPr>
          </a:p>
          <a:p>
            <a:pPr lvl="1" marL="652780" indent="-247015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3333"/>
              <a:buFont typeface="Wingdings 2"/>
              <a:buChar char=""/>
              <a:tabLst>
                <a:tab pos="653415" algn="l"/>
              </a:tabLst>
            </a:pPr>
            <a:r>
              <a:rPr dirty="0" sz="2400" spc="-30">
                <a:solidFill>
                  <a:srgbClr val="FFFFFF"/>
                </a:solidFill>
                <a:latin typeface="Constantia"/>
                <a:cs typeface="Constantia"/>
              </a:rPr>
              <a:t>Wrong</a:t>
            </a:r>
            <a:r>
              <a:rPr dirty="0" sz="24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prescription.</a:t>
            </a:r>
            <a:endParaRPr sz="2400">
              <a:latin typeface="Constantia"/>
              <a:cs typeface="Constantia"/>
            </a:endParaRPr>
          </a:p>
          <a:p>
            <a:pPr lvl="1" marL="652780" indent="-247015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dirty="0" sz="2400" spc="-30">
                <a:solidFill>
                  <a:srgbClr val="FFFFFF"/>
                </a:solidFill>
                <a:latin typeface="Constantia"/>
                <a:cs typeface="Constantia"/>
              </a:rPr>
              <a:t>Wrong</a:t>
            </a:r>
            <a:r>
              <a:rPr dirty="0" sz="24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dosage.</a:t>
            </a:r>
            <a:endParaRPr sz="2400">
              <a:latin typeface="Constantia"/>
              <a:cs typeface="Constantia"/>
            </a:endParaRPr>
          </a:p>
          <a:p>
            <a:pPr lvl="1" marL="652780" marR="440690" indent="-247015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3333"/>
              <a:buFont typeface="Wingdings 2"/>
              <a:buChar char=""/>
              <a:tabLst>
                <a:tab pos="653415" algn="l"/>
              </a:tabLst>
            </a:pP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Inadequate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instructions</a:t>
            </a:r>
            <a:r>
              <a:rPr dirty="0" sz="2400" spc="-1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onstantia"/>
                <a:cs typeface="Constantia"/>
              </a:rPr>
              <a:t>to 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patient.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88279" y="2386583"/>
            <a:ext cx="3521964" cy="2392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580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500" spc="-5">
                <a:solidFill>
                  <a:srgbClr val="FFC000"/>
                </a:solidFill>
                <a:latin typeface="Calibri"/>
                <a:cs typeface="Calibri"/>
              </a:rPr>
              <a:t>Common </a:t>
            </a:r>
            <a:r>
              <a:rPr dirty="0" sz="4500">
                <a:solidFill>
                  <a:srgbClr val="FFC000"/>
                </a:solidFill>
                <a:latin typeface="Calibri"/>
                <a:cs typeface="Calibri"/>
              </a:rPr>
              <a:t>types </a:t>
            </a:r>
            <a:r>
              <a:rPr dirty="0" sz="4500" spc="-5">
                <a:solidFill>
                  <a:srgbClr val="FFC000"/>
                </a:solidFill>
                <a:latin typeface="Calibri"/>
                <a:cs typeface="Calibri"/>
              </a:rPr>
              <a:t>of medical</a:t>
            </a:r>
            <a:r>
              <a:rPr dirty="0" sz="4500" spc="-8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4500" spc="-25">
                <a:solidFill>
                  <a:srgbClr val="FFC000"/>
                </a:solidFill>
                <a:latin typeface="Calibri"/>
                <a:cs typeface="Calibri"/>
              </a:rPr>
              <a:t>errors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6569" y="2124964"/>
            <a:ext cx="3983354" cy="3388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indent="-274320">
              <a:lnSpc>
                <a:spcPts val="3650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3200" spc="5">
                <a:solidFill>
                  <a:srgbClr val="FFFF00"/>
                </a:solidFill>
                <a:latin typeface="Constantia"/>
                <a:cs typeface="Constantia"/>
              </a:rPr>
              <a:t>Body-fluid-related</a:t>
            </a:r>
            <a:endParaRPr sz="3200">
              <a:latin typeface="Constantia"/>
              <a:cs typeface="Constantia"/>
            </a:endParaRPr>
          </a:p>
          <a:p>
            <a:pPr marL="286385">
              <a:lnSpc>
                <a:spcPts val="3650"/>
              </a:lnSpc>
            </a:pPr>
            <a:r>
              <a:rPr dirty="0" sz="3200" spc="-10">
                <a:solidFill>
                  <a:srgbClr val="FFFF00"/>
                </a:solidFill>
                <a:latin typeface="Constantia"/>
                <a:cs typeface="Constantia"/>
              </a:rPr>
              <a:t>error </a:t>
            </a:r>
            <a:r>
              <a:rPr dirty="0" sz="3200">
                <a:solidFill>
                  <a:srgbClr val="FFFF00"/>
                </a:solidFill>
                <a:latin typeface="Constantia"/>
                <a:cs typeface="Constantia"/>
              </a:rPr>
              <a:t>such</a:t>
            </a:r>
            <a:r>
              <a:rPr dirty="0" sz="3200" spc="-40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dirty="0" sz="3200">
                <a:solidFill>
                  <a:srgbClr val="FFFF00"/>
                </a:solidFill>
                <a:latin typeface="Constantia"/>
                <a:cs typeface="Constantia"/>
              </a:rPr>
              <a:t>as:</a:t>
            </a:r>
            <a:endParaRPr sz="3200">
              <a:latin typeface="Constantia"/>
              <a:cs typeface="Constantia"/>
            </a:endParaRPr>
          </a:p>
          <a:p>
            <a:pPr lvl="1" marL="652780" marR="5080" indent="-247015">
              <a:lnSpc>
                <a:spcPts val="2590"/>
              </a:lnSpc>
              <a:spcBef>
                <a:spcPts val="660"/>
              </a:spcBef>
              <a:buClr>
                <a:srgbClr val="0E6EC5"/>
              </a:buClr>
              <a:buSzPct val="83333"/>
              <a:buFont typeface="Wingdings 2"/>
              <a:buChar char=""/>
              <a:tabLst>
                <a:tab pos="653415" algn="l"/>
              </a:tabLst>
            </a:pP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Blood transfusion 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administered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too</a:t>
            </a:r>
            <a:r>
              <a:rPr dirty="0" sz="2400" spc="-1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35">
                <a:solidFill>
                  <a:srgbClr val="FFFFFF"/>
                </a:solidFill>
                <a:latin typeface="Constantia"/>
                <a:cs typeface="Constantia"/>
              </a:rPr>
              <a:t>quickly, 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which resulted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in  </a:t>
            </a:r>
            <a:r>
              <a:rPr dirty="0" sz="2400" spc="-20">
                <a:solidFill>
                  <a:srgbClr val="FFFFFF"/>
                </a:solidFill>
                <a:latin typeface="Constantia"/>
                <a:cs typeface="Constantia"/>
              </a:rPr>
              <a:t>congestive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heart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failure  and</a:t>
            </a:r>
            <a:r>
              <a:rPr dirty="0" sz="2400" spc="-1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death.</a:t>
            </a:r>
            <a:endParaRPr sz="2400">
              <a:latin typeface="Constantia"/>
              <a:cs typeface="Constantia"/>
            </a:endParaRPr>
          </a:p>
          <a:p>
            <a:pPr lvl="1" marL="652780" marR="585470" indent="-247015">
              <a:lnSpc>
                <a:spcPts val="2590"/>
              </a:lnSpc>
              <a:spcBef>
                <a:spcPts val="580"/>
              </a:spcBef>
              <a:buClr>
                <a:srgbClr val="0E6EC5"/>
              </a:buClr>
              <a:buSzPct val="83333"/>
              <a:buFont typeface="Wingdings 2"/>
              <a:buChar char=""/>
              <a:tabLst>
                <a:tab pos="653415" algn="l"/>
              </a:tabLst>
            </a:pPr>
            <a:r>
              <a:rPr dirty="0" sz="2400" spc="-20">
                <a:solidFill>
                  <a:srgbClr val="FFFFFF"/>
                </a:solidFill>
                <a:latin typeface="Constantia"/>
                <a:cs typeface="Constantia"/>
              </a:rPr>
              <a:t>Transfusion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of 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contaminated</a:t>
            </a:r>
            <a:r>
              <a:rPr dirty="0" sz="24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blood.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64252" y="2676144"/>
            <a:ext cx="3486911" cy="2318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580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500" spc="-5">
                <a:solidFill>
                  <a:srgbClr val="FFC000"/>
                </a:solidFill>
                <a:latin typeface="Calibri"/>
                <a:cs typeface="Calibri"/>
              </a:rPr>
              <a:t>Common </a:t>
            </a:r>
            <a:r>
              <a:rPr dirty="0" sz="4500">
                <a:solidFill>
                  <a:srgbClr val="FFC000"/>
                </a:solidFill>
                <a:latin typeface="Calibri"/>
                <a:cs typeface="Calibri"/>
              </a:rPr>
              <a:t>types </a:t>
            </a:r>
            <a:r>
              <a:rPr dirty="0" sz="4500" spc="-5">
                <a:solidFill>
                  <a:srgbClr val="FFC000"/>
                </a:solidFill>
                <a:latin typeface="Calibri"/>
                <a:cs typeface="Calibri"/>
              </a:rPr>
              <a:t>of medical</a:t>
            </a:r>
            <a:r>
              <a:rPr dirty="0" sz="4500" spc="-8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4500" spc="-25">
                <a:solidFill>
                  <a:srgbClr val="FFC000"/>
                </a:solidFill>
                <a:latin typeface="Calibri"/>
                <a:cs typeface="Calibri"/>
              </a:rPr>
              <a:t>errors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7744" y="2249678"/>
            <a:ext cx="6711315" cy="2615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6385" indent="-273685">
              <a:lnSpc>
                <a:spcPct val="100000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3200">
                <a:solidFill>
                  <a:srgbClr val="FFFF00"/>
                </a:solidFill>
                <a:latin typeface="Constantia"/>
                <a:cs typeface="Constantia"/>
              </a:rPr>
              <a:t>Diagnostic </a:t>
            </a:r>
            <a:r>
              <a:rPr dirty="0" sz="3200" spc="-10">
                <a:solidFill>
                  <a:srgbClr val="FFFF00"/>
                </a:solidFill>
                <a:latin typeface="Constantia"/>
                <a:cs typeface="Constantia"/>
              </a:rPr>
              <a:t>errors </a:t>
            </a:r>
            <a:r>
              <a:rPr dirty="0" sz="3200">
                <a:solidFill>
                  <a:srgbClr val="FFFF00"/>
                </a:solidFill>
                <a:latin typeface="Constantia"/>
                <a:cs typeface="Constantia"/>
              </a:rPr>
              <a:t>such</a:t>
            </a:r>
            <a:r>
              <a:rPr dirty="0" sz="3200" spc="-50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dirty="0" sz="3200">
                <a:solidFill>
                  <a:srgbClr val="FFFF00"/>
                </a:solidFill>
                <a:latin typeface="Constantia"/>
                <a:cs typeface="Constantia"/>
              </a:rPr>
              <a:t>as:</a:t>
            </a:r>
            <a:endParaRPr sz="3200">
              <a:latin typeface="Constantia"/>
              <a:cs typeface="Constantia"/>
            </a:endParaRPr>
          </a:p>
          <a:p>
            <a:pPr lvl="1" marL="652145" marR="5080" indent="-246379">
              <a:lnSpc>
                <a:spcPct val="100000"/>
              </a:lnSpc>
              <a:spcBef>
                <a:spcPts val="620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728345" algn="l"/>
                <a:tab pos="728980" algn="l"/>
              </a:tabLst>
            </a:pP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misdiagnosis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leading </a:t>
            </a:r>
            <a:r>
              <a:rPr dirty="0" sz="2400" spc="-2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an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incorrect choice</a:t>
            </a:r>
            <a:r>
              <a:rPr dirty="0" sz="2400" spc="-4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of  </a:t>
            </a:r>
            <a:r>
              <a:rPr dirty="0" sz="2400" spc="-40">
                <a:solidFill>
                  <a:srgbClr val="FFFFFF"/>
                </a:solidFill>
                <a:latin typeface="Constantia"/>
                <a:cs typeface="Constantia"/>
              </a:rPr>
              <a:t>therapy.</a:t>
            </a:r>
            <a:endParaRPr sz="2400">
              <a:latin typeface="Constantia"/>
              <a:cs typeface="Constantia"/>
            </a:endParaRPr>
          </a:p>
          <a:p>
            <a:pPr lvl="1" marL="652145" indent="-246379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2780" algn="l"/>
              </a:tabLst>
            </a:pPr>
            <a:r>
              <a:rPr dirty="0" sz="2400" spc="-20">
                <a:solidFill>
                  <a:srgbClr val="FFFFFF"/>
                </a:solidFill>
                <a:latin typeface="Constantia"/>
                <a:cs typeface="Constantia"/>
              </a:rPr>
              <a:t>Failure to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order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necessary diagnostic</a:t>
            </a:r>
            <a:r>
              <a:rPr dirty="0" sz="2400" spc="-4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test.</a:t>
            </a:r>
            <a:endParaRPr sz="2400">
              <a:latin typeface="Constantia"/>
              <a:cs typeface="Constantia"/>
            </a:endParaRPr>
          </a:p>
          <a:p>
            <a:pPr lvl="1" marL="652145" indent="-246379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3333"/>
              <a:buFont typeface="Wingdings 2"/>
              <a:buChar char=""/>
              <a:tabLst>
                <a:tab pos="652780" algn="l"/>
              </a:tabLst>
            </a:pP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Misinterpretation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of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test</a:t>
            </a:r>
            <a:r>
              <a:rPr dirty="0" sz="2400" spc="-1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results</a:t>
            </a:r>
            <a:endParaRPr sz="2400">
              <a:latin typeface="Constantia"/>
              <a:cs typeface="Constantia"/>
            </a:endParaRPr>
          </a:p>
          <a:p>
            <a:pPr lvl="1" marL="652145" indent="-246379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3333"/>
              <a:buFont typeface="Wingdings 2"/>
              <a:buChar char=""/>
              <a:tabLst>
                <a:tab pos="652780" algn="l"/>
              </a:tabLst>
            </a:pPr>
            <a:r>
              <a:rPr dirty="0" sz="2400" spc="-20">
                <a:solidFill>
                  <a:srgbClr val="FFFFFF"/>
                </a:solidFill>
                <a:latin typeface="Constantia"/>
                <a:cs typeface="Constantia"/>
              </a:rPr>
              <a:t>Failure</a:t>
            </a:r>
            <a:r>
              <a:rPr dirty="0" sz="24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dirty="0" sz="24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act</a:t>
            </a:r>
            <a:r>
              <a:rPr dirty="0" sz="2400" spc="-1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on</a:t>
            </a:r>
            <a:r>
              <a:rPr dirty="0" sz="24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abnormal</a:t>
            </a:r>
            <a:r>
              <a:rPr dirty="0" sz="2400" spc="-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results.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580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500" spc="-5">
                <a:solidFill>
                  <a:srgbClr val="FFC000"/>
                </a:solidFill>
                <a:latin typeface="Calibri"/>
                <a:cs typeface="Calibri"/>
              </a:rPr>
              <a:t>Common </a:t>
            </a:r>
            <a:r>
              <a:rPr dirty="0" sz="4500">
                <a:solidFill>
                  <a:srgbClr val="FFC000"/>
                </a:solidFill>
                <a:latin typeface="Calibri"/>
                <a:cs typeface="Calibri"/>
              </a:rPr>
              <a:t>types </a:t>
            </a:r>
            <a:r>
              <a:rPr dirty="0" sz="4500" spc="-5">
                <a:solidFill>
                  <a:srgbClr val="FFC000"/>
                </a:solidFill>
                <a:latin typeface="Calibri"/>
                <a:cs typeface="Calibri"/>
              </a:rPr>
              <a:t>of medical</a:t>
            </a:r>
            <a:r>
              <a:rPr dirty="0" sz="4500" spc="-8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4500" spc="-25">
                <a:solidFill>
                  <a:srgbClr val="FFC000"/>
                </a:solidFill>
                <a:latin typeface="Calibri"/>
                <a:cs typeface="Calibri"/>
              </a:rPr>
              <a:t>errors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098166"/>
            <a:ext cx="4766945" cy="4033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990"/>
              </a:lnSpc>
            </a:pPr>
            <a:r>
              <a:rPr dirty="0" sz="3300" spc="30">
                <a:solidFill>
                  <a:srgbClr val="0AD0D9"/>
                </a:solidFill>
                <a:latin typeface="Wingdings 2"/>
                <a:cs typeface="Wingdings 2"/>
              </a:rPr>
              <a:t></a:t>
            </a:r>
            <a:r>
              <a:rPr dirty="0" sz="3500" spc="30">
                <a:solidFill>
                  <a:srgbClr val="FFFF00"/>
                </a:solidFill>
                <a:latin typeface="Constantia"/>
                <a:cs typeface="Constantia"/>
              </a:rPr>
              <a:t>Equipment </a:t>
            </a:r>
            <a:r>
              <a:rPr dirty="0" sz="3500" spc="-10">
                <a:solidFill>
                  <a:srgbClr val="FFFF00"/>
                </a:solidFill>
                <a:latin typeface="Constantia"/>
                <a:cs typeface="Constantia"/>
              </a:rPr>
              <a:t>failure</a:t>
            </a:r>
            <a:r>
              <a:rPr dirty="0" sz="3500" spc="-355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dirty="0" sz="3500">
                <a:solidFill>
                  <a:srgbClr val="FFFF00"/>
                </a:solidFill>
                <a:latin typeface="Constantia"/>
                <a:cs typeface="Constantia"/>
              </a:rPr>
              <a:t>such</a:t>
            </a:r>
            <a:endParaRPr sz="3500">
              <a:latin typeface="Constantia"/>
              <a:cs typeface="Constantia"/>
            </a:endParaRPr>
          </a:p>
          <a:p>
            <a:pPr marL="286385">
              <a:lnSpc>
                <a:spcPts val="3990"/>
              </a:lnSpc>
            </a:pPr>
            <a:r>
              <a:rPr dirty="0" sz="3500">
                <a:solidFill>
                  <a:srgbClr val="FFFF00"/>
                </a:solidFill>
                <a:latin typeface="Constantia"/>
                <a:cs typeface="Constantia"/>
              </a:rPr>
              <a:t>as:</a:t>
            </a:r>
            <a:endParaRPr sz="3500">
              <a:latin typeface="Constantia"/>
              <a:cs typeface="Constantia"/>
            </a:endParaRPr>
          </a:p>
          <a:p>
            <a:pPr marL="652780" marR="727710" indent="-247015">
              <a:lnSpc>
                <a:spcPts val="2810"/>
              </a:lnSpc>
              <a:spcBef>
                <a:spcPts val="725"/>
              </a:spcBef>
              <a:buClr>
                <a:srgbClr val="0E6EC5"/>
              </a:buClr>
              <a:buSzPct val="84615"/>
              <a:buFont typeface="Wingdings 2"/>
              <a:buChar char=""/>
              <a:tabLst>
                <a:tab pos="653415" algn="l"/>
              </a:tabLst>
            </a:pPr>
            <a:r>
              <a:rPr dirty="0" sz="2600">
                <a:solidFill>
                  <a:srgbClr val="FFFFFF"/>
                </a:solidFill>
                <a:latin typeface="Constantia"/>
                <a:cs typeface="Constantia"/>
              </a:rPr>
              <a:t>Defibrillators with</a:t>
            </a:r>
            <a:r>
              <a:rPr dirty="0" sz="2600" spc="-3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Constantia"/>
                <a:cs typeface="Constantia"/>
              </a:rPr>
              <a:t>dead  </a:t>
            </a:r>
            <a:r>
              <a:rPr dirty="0" sz="2600" spc="-15">
                <a:solidFill>
                  <a:srgbClr val="FFFFFF"/>
                </a:solidFill>
                <a:latin typeface="Constantia"/>
                <a:cs typeface="Constantia"/>
              </a:rPr>
              <a:t>batteries.</a:t>
            </a:r>
            <a:endParaRPr sz="2600">
              <a:latin typeface="Constantia"/>
              <a:cs typeface="Constantia"/>
            </a:endParaRPr>
          </a:p>
          <a:p>
            <a:pPr marL="652780" marR="236220" indent="-247015">
              <a:lnSpc>
                <a:spcPct val="90000"/>
              </a:lnSpc>
              <a:spcBef>
                <a:spcPts val="580"/>
              </a:spcBef>
              <a:buClr>
                <a:srgbClr val="0E6EC5"/>
              </a:buClr>
              <a:buSzPct val="84615"/>
              <a:buFont typeface="Wingdings 2"/>
              <a:buChar char=""/>
              <a:tabLst>
                <a:tab pos="653415" algn="l"/>
              </a:tabLst>
            </a:pPr>
            <a:r>
              <a:rPr dirty="0" sz="2600" spc="-15">
                <a:solidFill>
                  <a:srgbClr val="FFFFFF"/>
                </a:solidFill>
                <a:latin typeface="Constantia"/>
                <a:cs typeface="Constantia"/>
              </a:rPr>
              <a:t>Intravenous </a:t>
            </a:r>
            <a:r>
              <a:rPr dirty="0" sz="2600">
                <a:solidFill>
                  <a:srgbClr val="FFFFFF"/>
                </a:solidFill>
                <a:latin typeface="Constantia"/>
                <a:cs typeface="Constantia"/>
              </a:rPr>
              <a:t>pumps </a:t>
            </a:r>
            <a:r>
              <a:rPr dirty="0" sz="2600" spc="-5">
                <a:solidFill>
                  <a:srgbClr val="FFFFFF"/>
                </a:solidFill>
                <a:latin typeface="Constantia"/>
                <a:cs typeface="Constantia"/>
              </a:rPr>
              <a:t>whose  </a:t>
            </a:r>
            <a:r>
              <a:rPr dirty="0" sz="2600" spc="-20">
                <a:solidFill>
                  <a:srgbClr val="FFFFFF"/>
                </a:solidFill>
                <a:latin typeface="Constantia"/>
                <a:cs typeface="Constantia"/>
              </a:rPr>
              <a:t>valves </a:t>
            </a:r>
            <a:r>
              <a:rPr dirty="0" sz="2600" spc="-15">
                <a:solidFill>
                  <a:srgbClr val="FFFFFF"/>
                </a:solidFill>
                <a:latin typeface="Constantia"/>
                <a:cs typeface="Constantia"/>
              </a:rPr>
              <a:t>are </a:t>
            </a:r>
            <a:r>
              <a:rPr dirty="0" sz="2600" spc="-5">
                <a:solidFill>
                  <a:srgbClr val="FFFFFF"/>
                </a:solidFill>
                <a:latin typeface="Constantia"/>
                <a:cs typeface="Constantia"/>
              </a:rPr>
              <a:t>easily </a:t>
            </a:r>
            <a:r>
              <a:rPr dirty="0" sz="2600" spc="-10">
                <a:solidFill>
                  <a:srgbClr val="FFFFFF"/>
                </a:solidFill>
                <a:latin typeface="Constantia"/>
                <a:cs typeface="Constantia"/>
              </a:rPr>
              <a:t>dislodged  </a:t>
            </a:r>
            <a:r>
              <a:rPr dirty="0" sz="2600" spc="-5">
                <a:solidFill>
                  <a:srgbClr val="FFFFFF"/>
                </a:solidFill>
                <a:latin typeface="Constantia"/>
                <a:cs typeface="Constantia"/>
              </a:rPr>
              <a:t>bumped which cause  increased doses </a:t>
            </a:r>
            <a:r>
              <a:rPr dirty="0" sz="2600">
                <a:solidFill>
                  <a:srgbClr val="FFFFFF"/>
                </a:solidFill>
                <a:latin typeface="Constantia"/>
                <a:cs typeface="Constantia"/>
              </a:rPr>
              <a:t>of  </a:t>
            </a:r>
            <a:r>
              <a:rPr dirty="0" sz="2600" spc="-5">
                <a:solidFill>
                  <a:srgbClr val="FFFFFF"/>
                </a:solidFill>
                <a:latin typeface="Constantia"/>
                <a:cs typeface="Constantia"/>
              </a:rPr>
              <a:t>medication</a:t>
            </a:r>
            <a:r>
              <a:rPr dirty="0" sz="2600" spc="-1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600" spc="-25">
                <a:solidFill>
                  <a:srgbClr val="FFFFFF"/>
                </a:solidFill>
                <a:latin typeface="Constantia"/>
                <a:cs typeface="Constantia"/>
              </a:rPr>
              <a:t>over</a:t>
            </a:r>
            <a:r>
              <a:rPr dirty="0" sz="2600" spc="-1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Constantia"/>
                <a:cs typeface="Constantia"/>
              </a:rPr>
              <a:t>too</a:t>
            </a:r>
            <a:r>
              <a:rPr dirty="0" sz="2600" spc="-1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FFFFFF"/>
                </a:solidFill>
                <a:latin typeface="Constantia"/>
                <a:cs typeface="Constantia"/>
              </a:rPr>
              <a:t>short</a:t>
            </a:r>
            <a:r>
              <a:rPr dirty="0" sz="2600" spc="-1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FFFFFF"/>
                </a:solidFill>
                <a:latin typeface="Constantia"/>
                <a:cs typeface="Constantia"/>
              </a:rPr>
              <a:t>a  </a:t>
            </a:r>
            <a:r>
              <a:rPr dirty="0" sz="2600" spc="-5">
                <a:solidFill>
                  <a:srgbClr val="FFFFFF"/>
                </a:solidFill>
                <a:latin typeface="Constantia"/>
                <a:cs typeface="Constantia"/>
              </a:rPr>
              <a:t>period.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06440" y="2229611"/>
            <a:ext cx="2738627" cy="3409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500" spc="-30">
                <a:latin typeface="Calibri"/>
                <a:cs typeface="Calibri"/>
              </a:rPr>
              <a:t>Why </a:t>
            </a:r>
            <a:r>
              <a:rPr dirty="0" sz="4500" spc="-5">
                <a:latin typeface="Calibri"/>
                <a:cs typeface="Calibri"/>
              </a:rPr>
              <a:t>do </a:t>
            </a:r>
            <a:r>
              <a:rPr dirty="0" sz="4500" spc="-15">
                <a:latin typeface="Calibri"/>
                <a:cs typeface="Calibri"/>
              </a:rPr>
              <a:t>we </a:t>
            </a:r>
            <a:r>
              <a:rPr dirty="0" sz="4500" spc="-5">
                <a:latin typeface="Calibri"/>
                <a:cs typeface="Calibri"/>
              </a:rPr>
              <a:t>need </a:t>
            </a:r>
            <a:r>
              <a:rPr dirty="0" sz="4500" spc="-30">
                <a:latin typeface="Calibri"/>
                <a:cs typeface="Calibri"/>
              </a:rPr>
              <a:t>to</a:t>
            </a:r>
            <a:r>
              <a:rPr dirty="0" sz="4500" spc="-60">
                <a:latin typeface="Calibri"/>
                <a:cs typeface="Calibri"/>
              </a:rPr>
              <a:t> </a:t>
            </a:r>
            <a:r>
              <a:rPr dirty="0" sz="4500">
                <a:latin typeface="Calibri"/>
                <a:cs typeface="Calibri"/>
              </a:rPr>
              <a:t>disclose</a:t>
            </a:r>
            <a:endParaRPr sz="4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4500" spc="-5">
                <a:latin typeface="Calibri"/>
                <a:cs typeface="Calibri"/>
              </a:rPr>
              <a:t>medical</a:t>
            </a:r>
            <a:r>
              <a:rPr dirty="0" sz="4500" spc="-100">
                <a:latin typeface="Calibri"/>
                <a:cs typeface="Calibri"/>
              </a:rPr>
              <a:t> </a:t>
            </a:r>
            <a:r>
              <a:rPr dirty="0" sz="4500" spc="-25">
                <a:latin typeface="Calibri"/>
                <a:cs typeface="Calibri"/>
              </a:rPr>
              <a:t>errors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7744" y="2512440"/>
            <a:ext cx="6304280" cy="2954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6385" indent="-273685">
              <a:lnSpc>
                <a:spcPct val="100000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Promote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public</a:t>
            </a:r>
            <a:r>
              <a:rPr dirty="0" sz="2400" spc="-20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trust.</a:t>
            </a:r>
            <a:endParaRPr sz="2400">
              <a:latin typeface="Constantia"/>
              <a:cs typeface="Constantia"/>
            </a:endParaRPr>
          </a:p>
          <a:p>
            <a:pPr marL="286385" marR="8890" indent="-273685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Prevent</a:t>
            </a:r>
            <a:r>
              <a:rPr dirty="0" sz="24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further</a:t>
            </a:r>
            <a:r>
              <a:rPr dirty="0" sz="24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harm</a:t>
            </a:r>
            <a:r>
              <a:rPr dirty="0" sz="24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dirty="0" sz="24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4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patient</a:t>
            </a:r>
            <a:r>
              <a:rPr dirty="0" sz="2400" spc="-1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z="2400" spc="-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dirty="0" sz="2400" spc="-1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other 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patients.</a:t>
            </a:r>
            <a:endParaRPr sz="2400">
              <a:latin typeface="Constantia"/>
              <a:cs typeface="Constantia"/>
            </a:endParaRPr>
          </a:p>
          <a:p>
            <a:pPr marL="286385" indent="-273685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Respect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personal</a:t>
            </a:r>
            <a:r>
              <a:rPr dirty="0" sz="2400" spc="-1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40">
                <a:solidFill>
                  <a:srgbClr val="FFFFFF"/>
                </a:solidFill>
                <a:latin typeface="Constantia"/>
                <a:cs typeface="Constantia"/>
              </a:rPr>
              <a:t>autonomy.</a:t>
            </a:r>
            <a:endParaRPr sz="2400">
              <a:latin typeface="Constantia"/>
              <a:cs typeface="Constantia"/>
            </a:endParaRPr>
          </a:p>
          <a:p>
            <a:pPr marL="286385" indent="-273685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Support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principle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z="2400" spc="-2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justice.</a:t>
            </a:r>
            <a:endParaRPr sz="2400">
              <a:latin typeface="Constantia"/>
              <a:cs typeface="Constantia"/>
            </a:endParaRPr>
          </a:p>
          <a:p>
            <a:pPr marL="286385" indent="-273685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20">
                <a:solidFill>
                  <a:srgbClr val="FFFFFF"/>
                </a:solidFill>
                <a:latin typeface="Constantia"/>
                <a:cs typeface="Constantia"/>
              </a:rPr>
              <a:t>Improve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safety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of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medical</a:t>
            </a:r>
            <a:r>
              <a:rPr dirty="0" sz="2400" spc="-3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practice.</a:t>
            </a:r>
            <a:endParaRPr sz="2400">
              <a:latin typeface="Constantia"/>
              <a:cs typeface="Constantia"/>
            </a:endParaRPr>
          </a:p>
          <a:p>
            <a:pPr marL="286385" indent="-273685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Be</a:t>
            </a:r>
            <a:r>
              <a:rPr dirty="0" sz="24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able</a:t>
            </a:r>
            <a:r>
              <a:rPr dirty="0" sz="24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dirty="0" sz="24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trust</a:t>
            </a:r>
            <a:r>
              <a:rPr dirty="0" sz="24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z="24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physicians</a:t>
            </a:r>
            <a:r>
              <a:rPr dirty="0" sz="24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z="2400" spc="-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z="24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system.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61388"/>
            <a:ext cx="709422" cy="7932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5740" y="1897379"/>
            <a:ext cx="6128766" cy="8999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2790444"/>
            <a:ext cx="709422" cy="793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5740" y="2726435"/>
            <a:ext cx="8938259" cy="8999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3457955"/>
            <a:ext cx="6160770" cy="8999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4351020"/>
            <a:ext cx="709422" cy="7932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5740" y="4287011"/>
            <a:ext cx="8938259" cy="8999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5018532"/>
            <a:ext cx="1066038" cy="8999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5992371"/>
            <a:ext cx="712470" cy="7962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5740" y="5928359"/>
            <a:ext cx="4409694" cy="9029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47744" y="5864347"/>
            <a:ext cx="2708909" cy="9936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64535" y="112776"/>
            <a:ext cx="3874769" cy="111937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067050" y="260350"/>
            <a:ext cx="3238500" cy="6096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FFC000"/>
                </a:solidFill>
                <a:latin typeface="Arial"/>
                <a:cs typeface="Arial"/>
              </a:rPr>
              <a:t>OBJE</a:t>
            </a:r>
            <a:r>
              <a:rPr dirty="0" sz="4000" spc="-25" b="1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dirty="0" sz="4000" spc="-5" b="1">
                <a:solidFill>
                  <a:srgbClr val="FFC000"/>
                </a:solidFill>
                <a:latin typeface="Arial"/>
                <a:cs typeface="Arial"/>
              </a:rPr>
              <a:t>TIVES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9700" y="871982"/>
            <a:ext cx="8722360" cy="5683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468630">
              <a:lnSpc>
                <a:spcPct val="100000"/>
              </a:lnSpc>
              <a:tabLst>
                <a:tab pos="4556760" algn="l"/>
              </a:tabLst>
            </a:pPr>
            <a:r>
              <a:rPr dirty="0" sz="3600" spc="-5" b="1" i="1">
                <a:solidFill>
                  <a:srgbClr val="FFC000"/>
                </a:solidFill>
                <a:latin typeface="Arial"/>
                <a:cs typeface="Arial"/>
              </a:rPr>
              <a:t>By </a:t>
            </a:r>
            <a:r>
              <a:rPr dirty="0" sz="3600" spc="-10" b="1" i="1">
                <a:solidFill>
                  <a:srgbClr val="FFC000"/>
                </a:solidFill>
                <a:latin typeface="Arial"/>
                <a:cs typeface="Arial"/>
              </a:rPr>
              <a:t>the </a:t>
            </a:r>
            <a:r>
              <a:rPr dirty="0" sz="3600" b="1" i="1">
                <a:solidFill>
                  <a:srgbClr val="FFC000"/>
                </a:solidFill>
                <a:latin typeface="Arial"/>
                <a:cs typeface="Arial"/>
              </a:rPr>
              <a:t>end</a:t>
            </a:r>
            <a:r>
              <a:rPr dirty="0" sz="3600" spc="15" b="1" i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600" b="1" i="1">
                <a:solidFill>
                  <a:srgbClr val="FFC000"/>
                </a:solidFill>
                <a:latin typeface="Arial"/>
                <a:cs typeface="Arial"/>
              </a:rPr>
              <a:t>of this	</a:t>
            </a:r>
            <a:r>
              <a:rPr dirty="0" sz="3600" spc="-5" b="1" i="1">
                <a:solidFill>
                  <a:srgbClr val="FFC000"/>
                </a:solidFill>
                <a:latin typeface="Arial"/>
                <a:cs typeface="Arial"/>
              </a:rPr>
              <a:t>lecture </a:t>
            </a:r>
            <a:r>
              <a:rPr dirty="0" sz="3600" spc="-45" b="1" i="1">
                <a:solidFill>
                  <a:srgbClr val="FFC000"/>
                </a:solidFill>
                <a:latin typeface="Arial"/>
                <a:cs typeface="Arial"/>
              </a:rPr>
              <a:t>You</a:t>
            </a:r>
            <a:r>
              <a:rPr dirty="0" sz="3600" spc="-125" b="1" i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600" spc="-5" b="1" i="1">
                <a:solidFill>
                  <a:srgbClr val="FFC000"/>
                </a:solidFill>
                <a:latin typeface="Arial"/>
                <a:cs typeface="Arial"/>
              </a:rPr>
              <a:t>should</a:t>
            </a:r>
            <a:endParaRPr sz="3600">
              <a:latin typeface="Arial"/>
              <a:cs typeface="Arial"/>
            </a:endParaRPr>
          </a:p>
          <a:p>
            <a:pPr algn="ctr" marL="370205">
              <a:lnSpc>
                <a:spcPct val="100000"/>
              </a:lnSpc>
            </a:pPr>
            <a:r>
              <a:rPr dirty="0" sz="3600" b="1" i="1">
                <a:solidFill>
                  <a:srgbClr val="FFC000"/>
                </a:solidFill>
                <a:latin typeface="Arial"/>
                <a:cs typeface="Arial"/>
              </a:rPr>
              <a:t>be </a:t>
            </a:r>
            <a:r>
              <a:rPr dirty="0" sz="3600" spc="-5" b="1" i="1">
                <a:solidFill>
                  <a:srgbClr val="FFC000"/>
                </a:solidFill>
                <a:latin typeface="Arial"/>
                <a:cs typeface="Arial"/>
              </a:rPr>
              <a:t>able</a:t>
            </a:r>
            <a:r>
              <a:rPr dirty="0" sz="3600" spc="-90" b="1" i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3600" b="1" i="1">
                <a:solidFill>
                  <a:srgbClr val="FFC000"/>
                </a:solidFill>
                <a:latin typeface="Arial"/>
                <a:cs typeface="Arial"/>
              </a:rPr>
              <a:t>to;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3000">
                <a:solidFill>
                  <a:srgbClr val="FFFF00"/>
                </a:solidFill>
                <a:latin typeface="Wingdings"/>
                <a:cs typeface="Wingdings"/>
              </a:rPr>
              <a:t>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Define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unprofessional</a:t>
            </a:r>
            <a:r>
              <a:rPr dirty="0" sz="3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behavior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85"/>
              </a:spcBef>
            </a:pPr>
            <a:r>
              <a:rPr dirty="0" sz="3000">
                <a:solidFill>
                  <a:srgbClr val="FFFF00"/>
                </a:solidFill>
                <a:latin typeface="Wingdings"/>
                <a:cs typeface="Wingdings"/>
              </a:rPr>
              <a:t>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Identify various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elements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human nature</a:t>
            </a:r>
            <a:r>
              <a:rPr dirty="0" sz="320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contribute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3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unprofessionalism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  <a:spcBef>
                <a:spcPts val="770"/>
              </a:spcBef>
            </a:pPr>
            <a:r>
              <a:rPr dirty="0" sz="3000">
                <a:solidFill>
                  <a:srgbClr val="FFFF00"/>
                </a:solidFill>
                <a:latin typeface="Wingdings"/>
                <a:cs typeface="Wingdings"/>
              </a:rPr>
              <a:t>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Provide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examples </a:t>
            </a:r>
            <a:r>
              <a:rPr dirty="0" sz="3200" spc="-1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such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behaviors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3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daily 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000" spc="-5">
                <a:solidFill>
                  <a:srgbClr val="FFFF00"/>
                </a:solidFill>
                <a:latin typeface="Wingdings"/>
                <a:cs typeface="Wingdings"/>
              </a:rPr>
              <a:t>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Avoid unprofessional</a:t>
            </a:r>
            <a:r>
              <a:rPr dirty="0" sz="32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>
                <a:solidFill>
                  <a:srgbClr val="FFFFFF"/>
                </a:solidFill>
                <a:latin typeface="Arial"/>
                <a:cs typeface="Arial"/>
              </a:rPr>
              <a:t>behaviors.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5536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0" spc="-10">
                <a:latin typeface="Calibri"/>
                <a:cs typeface="Calibri"/>
              </a:rPr>
              <a:t>Non-disclosure </a:t>
            </a:r>
            <a:r>
              <a:rPr dirty="0" sz="5000">
                <a:latin typeface="Calibri"/>
                <a:cs typeface="Calibri"/>
              </a:rPr>
              <a:t>of</a:t>
            </a:r>
            <a:r>
              <a:rPr dirty="0" sz="5000" spc="-70">
                <a:latin typeface="Calibri"/>
                <a:cs typeface="Calibri"/>
              </a:rPr>
              <a:t> </a:t>
            </a:r>
            <a:r>
              <a:rPr dirty="0" sz="5000" spc="-35">
                <a:latin typeface="Calibri"/>
                <a:cs typeface="Calibri"/>
              </a:rPr>
              <a:t>errors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7744" y="2255265"/>
            <a:ext cx="6965950" cy="153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6385" indent="-273685">
              <a:lnSpc>
                <a:spcPct val="100000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Undermine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efforts </a:t>
            </a:r>
            <a:r>
              <a:rPr dirty="0" sz="2400" spc="-2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dirty="0" sz="2400" spc="-25">
                <a:solidFill>
                  <a:srgbClr val="FFFFFF"/>
                </a:solidFill>
                <a:latin typeface="Constantia"/>
                <a:cs typeface="Constantia"/>
              </a:rPr>
              <a:t>improve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safety</a:t>
            </a:r>
            <a:r>
              <a:rPr dirty="0" sz="2400" spc="-43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of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medical</a:t>
            </a:r>
            <a:endParaRPr sz="2400">
              <a:latin typeface="Constantia"/>
              <a:cs typeface="Constantia"/>
            </a:endParaRPr>
          </a:p>
          <a:p>
            <a:pPr marL="286385">
              <a:lnSpc>
                <a:spcPct val="100000"/>
              </a:lnSpc>
            </a:pP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practice.</a:t>
            </a:r>
            <a:endParaRPr sz="2400">
              <a:latin typeface="Constantia"/>
              <a:cs typeface="Constantia"/>
            </a:endParaRPr>
          </a:p>
          <a:p>
            <a:pPr marL="286385" indent="-273685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Block</a:t>
            </a:r>
            <a:r>
              <a:rPr dirty="0" sz="24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efforts</a:t>
            </a:r>
            <a:r>
              <a:rPr dirty="0" sz="24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dirty="0" sz="24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5">
                <a:solidFill>
                  <a:srgbClr val="FFFFFF"/>
                </a:solidFill>
                <a:latin typeface="Constantia"/>
                <a:cs typeface="Constantia"/>
              </a:rPr>
              <a:t>identify</a:t>
            </a:r>
            <a:r>
              <a:rPr dirty="0" sz="24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z="24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faults</a:t>
            </a:r>
            <a:r>
              <a:rPr dirty="0" sz="2400" spc="-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z="24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weaknesses</a:t>
            </a:r>
            <a:endParaRPr sz="2400">
              <a:latin typeface="Constantia"/>
              <a:cs typeface="Constantia"/>
            </a:endParaRPr>
          </a:p>
          <a:p>
            <a:pPr marL="286385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dirty="0" sz="24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z="24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health</a:t>
            </a:r>
            <a:r>
              <a:rPr dirty="0" sz="2400" spc="-11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care</a:t>
            </a:r>
            <a:r>
              <a:rPr dirty="0" sz="24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processes</a:t>
            </a:r>
            <a:r>
              <a:rPr dirty="0" sz="24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z="2400" spc="-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procedures.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5536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0" spc="-25">
                <a:latin typeface="Calibri"/>
                <a:cs typeface="Calibri"/>
              </a:rPr>
              <a:t>Legal</a:t>
            </a:r>
            <a:r>
              <a:rPr dirty="0" sz="5000" spc="-50">
                <a:latin typeface="Calibri"/>
                <a:cs typeface="Calibri"/>
              </a:rPr>
              <a:t> </a:t>
            </a:r>
            <a:r>
              <a:rPr dirty="0" sz="5000" spc="-15">
                <a:latin typeface="Calibri"/>
                <a:cs typeface="Calibri"/>
              </a:rPr>
              <a:t>obligations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7744" y="2255265"/>
            <a:ext cx="6764020" cy="1902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6385" marR="205104" indent="-273685">
              <a:lnSpc>
                <a:spcPct val="100000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Having</a:t>
            </a:r>
            <a:r>
              <a:rPr dirty="0" sz="24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an</a:t>
            </a:r>
            <a:r>
              <a:rPr dirty="0" sz="24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efficient</a:t>
            </a:r>
            <a:r>
              <a:rPr dirty="0" sz="2400" spc="-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system</a:t>
            </a:r>
            <a:r>
              <a:rPr dirty="0" sz="24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for</a:t>
            </a:r>
            <a:r>
              <a:rPr dirty="0" sz="2400" spc="-1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disclosures</a:t>
            </a:r>
            <a:r>
              <a:rPr dirty="0" sz="24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our  </a:t>
            </a:r>
            <a:r>
              <a:rPr dirty="0" sz="2400" spc="-20">
                <a:solidFill>
                  <a:srgbClr val="FFFFFF"/>
                </a:solidFill>
                <a:latin typeface="Constantia"/>
                <a:cs typeface="Constantia"/>
              </a:rPr>
              <a:t>own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medical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mistakes,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and those of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higher  authorities.</a:t>
            </a:r>
            <a:endParaRPr sz="2400">
              <a:latin typeface="Constantia"/>
              <a:cs typeface="Constantia"/>
            </a:endParaRPr>
          </a:p>
          <a:p>
            <a:pPr marL="362585" indent="-349885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62585" algn="l"/>
                <a:tab pos="363220" algn="l"/>
              </a:tabLst>
            </a:pP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Having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written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policies and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procedures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that</a:t>
            </a:r>
            <a:r>
              <a:rPr dirty="0" sz="2400" spc="-3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fully</a:t>
            </a:r>
            <a:endParaRPr sz="2400">
              <a:latin typeface="Constantia"/>
              <a:cs typeface="Constantia"/>
            </a:endParaRPr>
          </a:p>
          <a:p>
            <a:pPr marL="286385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support</a:t>
            </a:r>
            <a:r>
              <a:rPr dirty="0" sz="2400" spc="-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patients</a:t>
            </a:r>
            <a:r>
              <a:rPr dirty="0" sz="2400" spc="-1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z="24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their</a:t>
            </a:r>
            <a:r>
              <a:rPr dirty="0" sz="2400" spc="-1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rights.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580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500" spc="-10">
                <a:latin typeface="Calibri"/>
                <a:cs typeface="Calibri"/>
              </a:rPr>
              <a:t>What </a:t>
            </a:r>
            <a:r>
              <a:rPr dirty="0" sz="4500" spc="-5">
                <a:latin typeface="Calibri"/>
                <a:cs typeface="Calibri"/>
              </a:rPr>
              <a:t>do </a:t>
            </a:r>
            <a:r>
              <a:rPr dirty="0" sz="4500" spc="-20">
                <a:latin typeface="Calibri"/>
                <a:cs typeface="Calibri"/>
              </a:rPr>
              <a:t>we </a:t>
            </a:r>
            <a:r>
              <a:rPr dirty="0" sz="4500" spc="-5">
                <a:latin typeface="Calibri"/>
                <a:cs typeface="Calibri"/>
              </a:rPr>
              <a:t>disclose </a:t>
            </a:r>
            <a:r>
              <a:rPr dirty="0" sz="4500" spc="-30">
                <a:latin typeface="Calibri"/>
                <a:cs typeface="Calibri"/>
              </a:rPr>
              <a:t>to</a:t>
            </a:r>
            <a:r>
              <a:rPr dirty="0" sz="4500" spc="-40">
                <a:latin typeface="Calibri"/>
                <a:cs typeface="Calibri"/>
              </a:rPr>
              <a:t> </a:t>
            </a:r>
            <a:r>
              <a:rPr dirty="0" sz="4500" spc="-10">
                <a:latin typeface="Calibri"/>
                <a:cs typeface="Calibri"/>
              </a:rPr>
              <a:t>patients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7744" y="2255265"/>
            <a:ext cx="6920230" cy="2150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6385" indent="-273685">
              <a:lnSpc>
                <a:spcPct val="100000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Full</a:t>
            </a:r>
            <a:r>
              <a:rPr dirty="0" sz="24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disclosures</a:t>
            </a:r>
            <a:r>
              <a:rPr dirty="0" sz="24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all</a:t>
            </a:r>
            <a:r>
              <a:rPr dirty="0" sz="2400" spc="-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z="24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errors</a:t>
            </a:r>
            <a:r>
              <a:rPr dirty="0" sz="24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that</a:t>
            </a:r>
            <a:r>
              <a:rPr dirty="0" sz="24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result</a:t>
            </a:r>
            <a:r>
              <a:rPr dirty="0" sz="24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dirty="0" sz="24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harm</a:t>
            </a:r>
            <a:endParaRPr sz="2400">
              <a:latin typeface="Constantia"/>
              <a:cs typeface="Constantia"/>
            </a:endParaRPr>
          </a:p>
          <a:p>
            <a:pPr marL="286385" indent="-273685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What has happened and</a:t>
            </a:r>
            <a:r>
              <a:rPr dirty="0" sz="2400" spc="-3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80">
                <a:solidFill>
                  <a:srgbClr val="FFFFFF"/>
                </a:solidFill>
                <a:latin typeface="Constantia"/>
                <a:cs typeface="Constantia"/>
              </a:rPr>
              <a:t>why.</a:t>
            </a:r>
            <a:endParaRPr sz="2400">
              <a:latin typeface="Constantia"/>
              <a:cs typeface="Constantia"/>
            </a:endParaRPr>
          </a:p>
          <a:p>
            <a:pPr marL="286385" indent="-273685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35">
                <a:solidFill>
                  <a:srgbClr val="FFFFFF"/>
                </a:solidFill>
                <a:latin typeface="Constantia"/>
                <a:cs typeface="Constantia"/>
              </a:rPr>
              <a:t>How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problem</a:t>
            </a:r>
            <a:r>
              <a:rPr dirty="0" sz="2400" spc="-2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occurred.</a:t>
            </a:r>
            <a:endParaRPr sz="2400">
              <a:latin typeface="Constantia"/>
              <a:cs typeface="Constantia"/>
            </a:endParaRPr>
          </a:p>
          <a:p>
            <a:pPr marL="286385" indent="-273685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Implications.</a:t>
            </a:r>
            <a:endParaRPr sz="2400">
              <a:latin typeface="Constantia"/>
              <a:cs typeface="Constantia"/>
            </a:endParaRPr>
          </a:p>
          <a:p>
            <a:pPr marL="362585" indent="-349885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62585" algn="l"/>
                <a:tab pos="363220" algn="l"/>
              </a:tabLst>
            </a:pPr>
            <a:r>
              <a:rPr dirty="0" sz="2400" spc="-35">
                <a:solidFill>
                  <a:srgbClr val="FFFFFF"/>
                </a:solidFill>
                <a:latin typeface="Constantia"/>
                <a:cs typeface="Constantia"/>
              </a:rPr>
              <a:t>How </a:t>
            </a:r>
            <a:r>
              <a:rPr dirty="0" sz="2400" spc="-2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prevent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it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happening</a:t>
            </a:r>
            <a:r>
              <a:rPr dirty="0" sz="2400" spc="-3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again.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5536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0" spc="-10">
                <a:latin typeface="Calibri"/>
                <a:cs typeface="Calibri"/>
              </a:rPr>
              <a:t>How </a:t>
            </a:r>
            <a:r>
              <a:rPr dirty="0" sz="5000" spc="-20">
                <a:latin typeface="Calibri"/>
                <a:cs typeface="Calibri"/>
              </a:rPr>
              <a:t>to </a:t>
            </a:r>
            <a:r>
              <a:rPr dirty="0" sz="5000" spc="-5">
                <a:latin typeface="Calibri"/>
                <a:cs typeface="Calibri"/>
              </a:rPr>
              <a:t>disclose medical</a:t>
            </a:r>
            <a:r>
              <a:rPr dirty="0" sz="5000" spc="-35">
                <a:latin typeface="Calibri"/>
                <a:cs typeface="Calibri"/>
              </a:rPr>
              <a:t> errors: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7744" y="2255265"/>
            <a:ext cx="6692900" cy="732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Using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(Practical Disclosure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Approach) which</a:t>
            </a:r>
            <a:r>
              <a:rPr dirty="0" sz="2400" spc="-2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tabLst>
                <a:tab pos="476884" algn="l"/>
              </a:tabLst>
            </a:pP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an	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approach</a:t>
            </a:r>
            <a:r>
              <a:rPr dirty="0" sz="24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dirty="0" sz="24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z="24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practical</a:t>
            </a:r>
            <a:r>
              <a:rPr dirty="0" sz="24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prevention</a:t>
            </a:r>
            <a:r>
              <a:rPr dirty="0" sz="2400" spc="-11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z="2400" spc="-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errors.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6537" rIns="0" bIns="0" rtlCol="0" vert="horz">
            <a:spAutoFit/>
          </a:bodyPr>
          <a:lstStyle/>
          <a:p>
            <a:pPr marL="469900">
              <a:lnSpc>
                <a:spcPct val="100000"/>
              </a:lnSpc>
            </a:pPr>
            <a:r>
              <a:rPr dirty="0" sz="4500" spc="-15">
                <a:latin typeface="Calibri"/>
                <a:cs typeface="Calibri"/>
              </a:rPr>
              <a:t>Practical </a:t>
            </a:r>
            <a:r>
              <a:rPr dirty="0" sz="4500" spc="-10">
                <a:latin typeface="Calibri"/>
                <a:cs typeface="Calibri"/>
              </a:rPr>
              <a:t>Disclosure</a:t>
            </a:r>
            <a:r>
              <a:rPr dirty="0" sz="4500" spc="-45">
                <a:latin typeface="Calibri"/>
                <a:cs typeface="Calibri"/>
              </a:rPr>
              <a:t> </a:t>
            </a:r>
            <a:r>
              <a:rPr dirty="0" sz="4500" spc="-15">
                <a:latin typeface="Calibri"/>
                <a:cs typeface="Calibri"/>
              </a:rPr>
              <a:t>Approach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0862" y="1922779"/>
            <a:ext cx="8368665" cy="3689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indent="-274320">
              <a:lnSpc>
                <a:spcPts val="2510"/>
              </a:lnSpc>
              <a:buClr>
                <a:srgbClr val="0AD0D9"/>
              </a:buClr>
              <a:buSzPct val="93181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Disclosure</a:t>
            </a:r>
            <a:r>
              <a:rPr dirty="0" sz="22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should</a:t>
            </a:r>
            <a:r>
              <a:rPr dirty="0" sz="2200" spc="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be</a:t>
            </a:r>
            <a:r>
              <a:rPr dirty="0" sz="22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at</a:t>
            </a:r>
            <a:r>
              <a:rPr dirty="0" sz="22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z="22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right</a:t>
            </a:r>
            <a:r>
              <a:rPr dirty="0" sz="22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time</a:t>
            </a:r>
            <a:r>
              <a:rPr dirty="0" sz="22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z="22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setting,</a:t>
            </a:r>
            <a:r>
              <a:rPr dirty="0" sz="22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when</a:t>
            </a:r>
            <a:r>
              <a:rPr dirty="0" sz="22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z="22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patient</a:t>
            </a:r>
            <a:endParaRPr sz="2200">
              <a:latin typeface="Constantia"/>
              <a:cs typeface="Constantia"/>
            </a:endParaRPr>
          </a:p>
          <a:p>
            <a:pPr marL="287020">
              <a:lnSpc>
                <a:spcPts val="2510"/>
              </a:lnSpc>
            </a:pP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dirty="0" sz="2200" spc="-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medically</a:t>
            </a:r>
            <a:r>
              <a:rPr dirty="0" sz="22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stable</a:t>
            </a:r>
            <a:r>
              <a:rPr dirty="0" sz="2200" spc="-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enough</a:t>
            </a:r>
            <a:r>
              <a:rPr dirty="0" sz="22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dirty="0" sz="22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absorb</a:t>
            </a:r>
            <a:r>
              <a:rPr dirty="0" sz="22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z="22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information.</a:t>
            </a:r>
            <a:endParaRPr sz="2200">
              <a:latin typeface="Constantia"/>
              <a:cs typeface="Constantia"/>
            </a:endParaRPr>
          </a:p>
          <a:p>
            <a:pPr marL="287020" marR="5080" indent="-274320">
              <a:lnSpc>
                <a:spcPts val="2380"/>
              </a:lnSpc>
              <a:spcBef>
                <a:spcPts val="560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physician</a:t>
            </a:r>
            <a:r>
              <a:rPr dirty="0" sz="22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should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take</a:t>
            </a:r>
            <a:r>
              <a:rPr dirty="0" sz="22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z="22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lead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dirty="0" sz="22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disclosing</a:t>
            </a:r>
            <a:r>
              <a:rPr dirty="0" sz="22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errors</a:t>
            </a:r>
            <a:r>
              <a:rPr dirty="0" sz="22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dirty="0" sz="22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patients</a:t>
            </a:r>
            <a:r>
              <a:rPr dirty="0" sz="2200" spc="-11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and  their</a:t>
            </a:r>
            <a:r>
              <a:rPr dirty="0" sz="2200" spc="-1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families</a:t>
            </a:r>
            <a:endParaRPr sz="2200">
              <a:latin typeface="Constantia"/>
              <a:cs typeface="Constantia"/>
            </a:endParaRPr>
          </a:p>
          <a:p>
            <a:pPr marL="287020" indent="-274320">
              <a:lnSpc>
                <a:spcPts val="2510"/>
              </a:lnSpc>
              <a:spcBef>
                <a:spcPts val="225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They</a:t>
            </a:r>
            <a:r>
              <a:rPr dirty="0" sz="22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should</a:t>
            </a:r>
            <a:r>
              <a:rPr dirty="0" sz="22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onstantia"/>
                <a:cs typeface="Constantia"/>
              </a:rPr>
              <a:t>avoid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being</a:t>
            </a:r>
            <a:r>
              <a:rPr dirty="0" sz="22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defensive</a:t>
            </a:r>
            <a:r>
              <a:rPr dirty="0" sz="2200" spc="-1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dirty="0" sz="2200" spc="-1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evasive,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but</a:t>
            </a:r>
            <a:r>
              <a:rPr dirty="0" sz="22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rather</a:t>
            </a:r>
            <a:r>
              <a:rPr dirty="0" sz="2200" spc="-1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explain</a:t>
            </a:r>
            <a:endParaRPr sz="2200">
              <a:latin typeface="Constantia"/>
              <a:cs typeface="Constantia"/>
            </a:endParaRPr>
          </a:p>
          <a:p>
            <a:pPr marL="287020">
              <a:lnSpc>
                <a:spcPts val="2510"/>
              </a:lnSpc>
            </a:pP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what</a:t>
            </a:r>
            <a:r>
              <a:rPr dirty="0" sz="22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happened</a:t>
            </a:r>
            <a:r>
              <a:rPr dirty="0" sz="2200" spc="-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dirty="0" sz="22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an</a:t>
            </a:r>
            <a:r>
              <a:rPr dirty="0" sz="22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objective</a:t>
            </a:r>
            <a:r>
              <a:rPr dirty="0" sz="22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 narrative</a:t>
            </a:r>
            <a:r>
              <a:rPr dirty="0" sz="2200" spc="-1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30">
                <a:solidFill>
                  <a:srgbClr val="FFFFFF"/>
                </a:solidFill>
                <a:latin typeface="Constantia"/>
                <a:cs typeface="Constantia"/>
              </a:rPr>
              <a:t>way</a:t>
            </a:r>
            <a:endParaRPr sz="22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65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dirty="0" sz="2200" spc="-40">
                <a:solidFill>
                  <a:srgbClr val="FFFFFF"/>
                </a:solidFill>
                <a:latin typeface="Constantia"/>
                <a:cs typeface="Constantia"/>
              </a:rPr>
              <a:t>Avoid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reacting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 to</a:t>
            </a:r>
            <a:r>
              <a:rPr dirty="0" sz="22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z="22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response</a:t>
            </a:r>
            <a:r>
              <a:rPr dirty="0" sz="22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that</a:t>
            </a:r>
            <a:r>
              <a:rPr dirty="0" sz="22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such</a:t>
            </a:r>
            <a:r>
              <a:rPr dirty="0" sz="22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disclosure</a:t>
            </a:r>
            <a:r>
              <a:rPr dirty="0" sz="2200" spc="-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might</a:t>
            </a:r>
            <a:r>
              <a:rPr dirty="0" sz="2200" spc="-11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generate.</a:t>
            </a:r>
            <a:endParaRPr sz="2200">
              <a:latin typeface="Constantia"/>
              <a:cs typeface="Constantia"/>
            </a:endParaRPr>
          </a:p>
          <a:p>
            <a:pPr marL="287020" marR="130175" indent="-274320">
              <a:lnSpc>
                <a:spcPts val="2380"/>
              </a:lnSpc>
              <a:spcBef>
                <a:spcPts val="560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2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proper</a:t>
            </a:r>
            <a:r>
              <a:rPr dirty="0" sz="2200" spc="-1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acknowledgement</a:t>
            </a:r>
            <a:r>
              <a:rPr dirty="0" sz="2200" spc="-1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z="22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empathy</a:t>
            </a:r>
            <a:r>
              <a:rPr dirty="0" sz="2200" spc="-11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accompanied</a:t>
            </a:r>
            <a:r>
              <a:rPr dirty="0" sz="2200" spc="-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by</a:t>
            </a:r>
            <a:r>
              <a:rPr dirty="0" sz="22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>
                <a:solidFill>
                  <a:srgbClr val="FFFFFF"/>
                </a:solidFill>
                <a:latin typeface="Constantia"/>
                <a:cs typeface="Constantia"/>
              </a:rPr>
              <a:t>apology  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may 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be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appreciated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by 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the patient.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Thus 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it </a:t>
            </a:r>
            <a:r>
              <a:rPr dirty="0" sz="2200" spc="-20">
                <a:solidFill>
                  <a:srgbClr val="FFFFFF"/>
                </a:solidFill>
                <a:latin typeface="Constantia"/>
                <a:cs typeface="Constantia"/>
              </a:rPr>
              <a:t>may 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strengthen,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rather  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than undermine, the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physician-patient</a:t>
            </a:r>
            <a:r>
              <a:rPr dirty="0" sz="2200" spc="-2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relationship.</a:t>
            </a:r>
            <a:endParaRPr sz="22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29"/>
              </a:spcBef>
              <a:buClr>
                <a:srgbClr val="0AD0D9"/>
              </a:buClr>
              <a:buSzPct val="93181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dirty="0" sz="2200" spc="-10">
                <a:solidFill>
                  <a:srgbClr val="FFFFFF"/>
                </a:solidFill>
                <a:latin typeface="Constantia"/>
                <a:cs typeface="Constantia"/>
              </a:rPr>
              <a:t>Support </a:t>
            </a:r>
            <a:r>
              <a:rPr dirty="0" sz="2200" spc="-5">
                <a:solidFill>
                  <a:srgbClr val="FFFFFF"/>
                </a:solidFill>
                <a:latin typeface="Constantia"/>
                <a:cs typeface="Constantia"/>
              </a:rPr>
              <a:t>should be</a:t>
            </a:r>
            <a:r>
              <a:rPr dirty="0" sz="2200" spc="-1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200" spc="-15">
                <a:solidFill>
                  <a:srgbClr val="FFFFFF"/>
                </a:solidFill>
                <a:latin typeface="Constantia"/>
                <a:cs typeface="Constantia"/>
              </a:rPr>
              <a:t>provided.</a:t>
            </a:r>
            <a:endParaRPr sz="2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8076" y="1143000"/>
            <a:ext cx="3761994" cy="677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5071" y="1776983"/>
            <a:ext cx="7904226" cy="1201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8871" y="2432304"/>
            <a:ext cx="8324850" cy="1201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8871" y="3087623"/>
            <a:ext cx="8544306" cy="12016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8871" y="3742944"/>
            <a:ext cx="9025128" cy="12016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8871" y="4398264"/>
            <a:ext cx="9025128" cy="12016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8871" y="5053584"/>
            <a:ext cx="8452866" cy="12016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8871" y="5708900"/>
            <a:ext cx="4501134" cy="11490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44500" y="1935607"/>
            <a:ext cx="8555990" cy="4595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76200">
              <a:lnSpc>
                <a:spcPct val="100000"/>
              </a:lnSpc>
            </a:pPr>
            <a:r>
              <a:rPr dirty="0" sz="4300" spc="-5">
                <a:solidFill>
                  <a:srgbClr val="FFFFFF"/>
                </a:solidFill>
                <a:latin typeface="Arial"/>
                <a:cs typeface="Arial"/>
              </a:rPr>
              <a:t>Is an unethical, dishonest act  whereby an individual uses the  work of </a:t>
            </a:r>
            <a:r>
              <a:rPr dirty="0" sz="4300" spc="-35">
                <a:solidFill>
                  <a:srgbClr val="FFFFFF"/>
                </a:solidFill>
                <a:latin typeface="Arial"/>
                <a:cs typeface="Arial"/>
              </a:rPr>
              <a:t>another, </a:t>
            </a:r>
            <a:r>
              <a:rPr dirty="0" sz="4300" spc="-5">
                <a:solidFill>
                  <a:srgbClr val="FFFFFF"/>
                </a:solidFill>
                <a:latin typeface="Arial"/>
                <a:cs typeface="Arial"/>
              </a:rPr>
              <a:t>commit literacy  theft, or present </a:t>
            </a:r>
            <a:r>
              <a:rPr dirty="0" sz="4300">
                <a:solidFill>
                  <a:srgbClr val="FFFFFF"/>
                </a:solidFill>
                <a:latin typeface="Arial"/>
                <a:cs typeface="Arial"/>
              </a:rPr>
              <a:t>work </a:t>
            </a:r>
            <a:r>
              <a:rPr dirty="0" sz="4300" spc="-5">
                <a:solidFill>
                  <a:srgbClr val="FFFFFF"/>
                </a:solidFill>
                <a:latin typeface="Arial"/>
                <a:cs typeface="Arial"/>
              </a:rPr>
              <a:t>as an original  idea without crediting the source or  stating that it is derived from an  existing</a:t>
            </a:r>
            <a:r>
              <a:rPr dirty="0" sz="43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300" spc="-5">
                <a:solidFill>
                  <a:srgbClr val="FFFFFF"/>
                </a:solidFill>
                <a:latin typeface="Arial"/>
                <a:cs typeface="Arial"/>
              </a:rPr>
              <a:t>source.</a:t>
            </a:r>
            <a:endParaRPr sz="43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81600" y="0"/>
            <a:ext cx="3962399" cy="1981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5536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0" spc="-45">
                <a:latin typeface="Calibri"/>
                <a:cs typeface="Calibri"/>
              </a:rPr>
              <a:t>Types </a:t>
            </a:r>
            <a:r>
              <a:rPr dirty="0" sz="5000">
                <a:latin typeface="Calibri"/>
                <a:cs typeface="Calibri"/>
              </a:rPr>
              <a:t>of</a:t>
            </a:r>
            <a:r>
              <a:rPr dirty="0" sz="5000" spc="-45">
                <a:latin typeface="Calibri"/>
                <a:cs typeface="Calibri"/>
              </a:rPr>
              <a:t> </a:t>
            </a:r>
            <a:r>
              <a:rPr dirty="0" sz="5000">
                <a:latin typeface="Calibri"/>
                <a:cs typeface="Calibri"/>
              </a:rPr>
              <a:t>Plagiarism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7744" y="2286634"/>
            <a:ext cx="3200400" cy="2588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8145" indent="-385445">
              <a:lnSpc>
                <a:spcPct val="100000"/>
              </a:lnSpc>
              <a:buClr>
                <a:srgbClr val="0AD0D9"/>
              </a:buClr>
              <a:buSzPct val="93750"/>
              <a:buAutoNum type="arabicPeriod"/>
              <a:tabLst>
                <a:tab pos="398145" algn="l"/>
                <a:tab pos="398780" algn="l"/>
              </a:tabLst>
            </a:pP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Direct</a:t>
            </a:r>
            <a:r>
              <a:rPr dirty="0" sz="2400" spc="-20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onstantia"/>
                <a:cs typeface="Constantia"/>
              </a:rPr>
              <a:t>copying.</a:t>
            </a:r>
            <a:endParaRPr sz="2400">
              <a:latin typeface="Constantia"/>
              <a:cs typeface="Constantia"/>
            </a:endParaRPr>
          </a:p>
          <a:p>
            <a:pPr marL="398145" indent="-385445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AutoNum type="arabicPeriod"/>
              <a:tabLst>
                <a:tab pos="398145" algn="l"/>
                <a:tab pos="398780" algn="l"/>
              </a:tabLst>
            </a:pPr>
            <a:r>
              <a:rPr dirty="0" sz="2400" spc="-55">
                <a:solidFill>
                  <a:srgbClr val="FFFFFF"/>
                </a:solidFill>
                <a:latin typeface="Constantia"/>
                <a:cs typeface="Constantia"/>
              </a:rPr>
              <a:t>Word</a:t>
            </a:r>
            <a:r>
              <a:rPr dirty="0" sz="24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switching.</a:t>
            </a:r>
            <a:endParaRPr sz="2400">
              <a:latin typeface="Constantia"/>
              <a:cs typeface="Constantia"/>
            </a:endParaRPr>
          </a:p>
          <a:p>
            <a:pPr marL="398145" indent="-385445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AutoNum type="arabicPeriod"/>
              <a:tabLst>
                <a:tab pos="398145" algn="l"/>
                <a:tab pos="398780" algn="l"/>
              </a:tabLst>
            </a:pPr>
            <a:r>
              <a:rPr dirty="0" sz="2400" spc="-30">
                <a:solidFill>
                  <a:srgbClr val="FFFFFF"/>
                </a:solidFill>
                <a:latin typeface="Constantia"/>
                <a:cs typeface="Constantia"/>
              </a:rPr>
              <a:t>Working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with</a:t>
            </a:r>
            <a:r>
              <a:rPr dirty="0" sz="2400" spc="-1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others.</a:t>
            </a:r>
            <a:endParaRPr sz="2400">
              <a:latin typeface="Constantia"/>
              <a:cs typeface="Constantia"/>
            </a:endParaRPr>
          </a:p>
          <a:p>
            <a:pPr marL="398145" indent="-385445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AutoNum type="arabicPeriod"/>
              <a:tabLst>
                <a:tab pos="398145" algn="l"/>
                <a:tab pos="398780" algn="l"/>
              </a:tabLst>
            </a:pP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Concealing</a:t>
            </a:r>
            <a:r>
              <a:rPr dirty="0" sz="24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onstantia"/>
                <a:cs typeface="Constantia"/>
              </a:rPr>
              <a:t>sources.</a:t>
            </a:r>
            <a:endParaRPr sz="2400">
              <a:latin typeface="Constantia"/>
              <a:cs typeface="Constantia"/>
            </a:endParaRPr>
          </a:p>
          <a:p>
            <a:pPr marL="398145" indent="-385445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AutoNum type="arabicPeriod"/>
              <a:tabLst>
                <a:tab pos="398145" algn="l"/>
                <a:tab pos="398780" algn="l"/>
              </a:tabLst>
            </a:pP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Buying</a:t>
            </a:r>
            <a:r>
              <a:rPr dirty="0" sz="24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assignments.</a:t>
            </a:r>
            <a:endParaRPr sz="2400">
              <a:latin typeface="Constantia"/>
              <a:cs typeface="Constantia"/>
            </a:endParaRPr>
          </a:p>
          <a:p>
            <a:pPr marL="398145" indent="-385445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AutoNum type="arabicPeriod"/>
              <a:tabLst>
                <a:tab pos="398145" algn="l"/>
                <a:tab pos="398780" algn="l"/>
              </a:tabLst>
            </a:pP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Self</a:t>
            </a:r>
            <a:r>
              <a:rPr dirty="0" sz="24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plagiarism.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Direct</a:t>
            </a:r>
            <a:r>
              <a:rPr dirty="0" spc="-120"/>
              <a:t> </a:t>
            </a:r>
            <a:r>
              <a:rPr dirty="0" spc="-10"/>
              <a:t>copying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62022"/>
            <a:ext cx="7292975" cy="1097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Copying</a:t>
            </a:r>
            <a:r>
              <a:rPr dirty="0" sz="24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someone</a:t>
            </a:r>
            <a:r>
              <a:rPr dirty="0" sz="24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nstantia"/>
                <a:cs typeface="Constantia"/>
              </a:rPr>
              <a:t>else’s</a:t>
            </a:r>
            <a:r>
              <a:rPr dirty="0" sz="24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nstantia"/>
                <a:cs typeface="Constantia"/>
              </a:rPr>
              <a:t>work</a:t>
            </a:r>
            <a:r>
              <a:rPr dirty="0" sz="2400" spc="-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using</a:t>
            </a:r>
            <a:r>
              <a:rPr dirty="0" sz="2400" spc="-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z="2400" spc="-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exact</a:t>
            </a:r>
            <a:r>
              <a:rPr dirty="0" sz="24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nstantia"/>
                <a:cs typeface="Constantia"/>
              </a:rPr>
              <a:t>words</a:t>
            </a:r>
            <a:r>
              <a:rPr dirty="0" sz="24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and 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putting</a:t>
            </a:r>
            <a:r>
              <a:rPr dirty="0" sz="2400" spc="-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it</a:t>
            </a:r>
            <a:r>
              <a:rPr dirty="0" sz="2400" spc="-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as</a:t>
            </a:r>
            <a:r>
              <a:rPr dirty="0" sz="2400" spc="-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onstantia"/>
                <a:cs typeface="Constantia"/>
              </a:rPr>
              <a:t>your</a:t>
            </a:r>
            <a:r>
              <a:rPr dirty="0" sz="2400" spc="-1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own.</a:t>
            </a:r>
            <a:r>
              <a:rPr dirty="0" sz="2400" spc="-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This</a:t>
            </a:r>
            <a:r>
              <a:rPr dirty="0" sz="24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dirty="0" sz="24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z="24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most</a:t>
            </a:r>
            <a:r>
              <a:rPr dirty="0" sz="24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common</a:t>
            </a:r>
            <a:r>
              <a:rPr dirty="0" sz="2400" spc="-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type</a:t>
            </a:r>
            <a:r>
              <a:rPr dirty="0" sz="2400" spc="-1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of  plagiarism.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0"/>
              <a:t>Word</a:t>
            </a:r>
            <a:r>
              <a:rPr dirty="0" spc="-95"/>
              <a:t> </a:t>
            </a:r>
            <a:r>
              <a:rPr dirty="0" spc="-10"/>
              <a:t>switching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62022"/>
            <a:ext cx="7487920" cy="1097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Putting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someone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else's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writing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as </a:t>
            </a:r>
            <a:r>
              <a:rPr dirty="0" sz="2400" spc="-20">
                <a:solidFill>
                  <a:srgbClr val="FFFFFF"/>
                </a:solidFill>
                <a:latin typeface="Constantia"/>
                <a:cs typeface="Constantia"/>
              </a:rPr>
              <a:t>your own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by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changing  </a:t>
            </a:r>
            <a:r>
              <a:rPr dirty="0" sz="2400" spc="-25">
                <a:solidFill>
                  <a:srgbClr val="FFFFFF"/>
                </a:solidFill>
                <a:latin typeface="Constantia"/>
                <a:cs typeface="Constantia"/>
              </a:rPr>
              <a:t>words</a:t>
            </a:r>
            <a:r>
              <a:rPr dirty="0" sz="24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without</a:t>
            </a:r>
            <a:r>
              <a:rPr dirty="0" sz="24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showing</a:t>
            </a:r>
            <a:r>
              <a:rPr dirty="0" sz="2400" spc="-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that</a:t>
            </a:r>
            <a:r>
              <a:rPr dirty="0" sz="24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nstantia"/>
                <a:cs typeface="Constantia"/>
              </a:rPr>
              <a:t>you</a:t>
            </a:r>
            <a:r>
              <a:rPr dirty="0" sz="24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are</a:t>
            </a:r>
            <a:r>
              <a:rPr dirty="0" sz="24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using</a:t>
            </a:r>
            <a:r>
              <a:rPr dirty="0" sz="24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someone</a:t>
            </a:r>
            <a:r>
              <a:rPr dirty="0" sz="24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else's 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ideas.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5536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0" spc="-30">
                <a:latin typeface="Calibri"/>
                <a:cs typeface="Calibri"/>
              </a:rPr>
              <a:t>Working </a:t>
            </a:r>
            <a:r>
              <a:rPr dirty="0" sz="5000">
                <a:latin typeface="Calibri"/>
                <a:cs typeface="Calibri"/>
              </a:rPr>
              <a:t>with</a:t>
            </a:r>
            <a:r>
              <a:rPr dirty="0" sz="5000" spc="-65">
                <a:latin typeface="Calibri"/>
                <a:cs typeface="Calibri"/>
              </a:rPr>
              <a:t> </a:t>
            </a:r>
            <a:r>
              <a:rPr dirty="0" sz="5000" spc="-20">
                <a:latin typeface="Calibri"/>
                <a:cs typeface="Calibri"/>
              </a:rPr>
              <a:t>others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3055" indent="-273685">
              <a:lnSpc>
                <a:spcPct val="100000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314325" algn="l"/>
              </a:tabLst>
            </a:pPr>
            <a:r>
              <a:rPr dirty="0" spc="-10"/>
              <a:t>Copying</a:t>
            </a:r>
            <a:r>
              <a:rPr dirty="0" spc="-80"/>
              <a:t> </a:t>
            </a:r>
            <a:r>
              <a:rPr dirty="0"/>
              <a:t>all</a:t>
            </a:r>
            <a:r>
              <a:rPr dirty="0" spc="-75"/>
              <a:t> </a:t>
            </a:r>
            <a:r>
              <a:rPr dirty="0"/>
              <a:t>or</a:t>
            </a:r>
            <a:r>
              <a:rPr dirty="0" spc="-114"/>
              <a:t> </a:t>
            </a:r>
            <a:r>
              <a:rPr dirty="0"/>
              <a:t>part</a:t>
            </a:r>
            <a:r>
              <a:rPr dirty="0" spc="-120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 spc="-5"/>
              <a:t>another</a:t>
            </a:r>
            <a:r>
              <a:rPr dirty="0" spc="-125"/>
              <a:t> </a:t>
            </a:r>
            <a:r>
              <a:rPr dirty="0" spc="-15"/>
              <a:t>student’s</a:t>
            </a:r>
            <a:r>
              <a:rPr dirty="0" spc="-95"/>
              <a:t> </a:t>
            </a:r>
            <a:r>
              <a:rPr dirty="0"/>
              <a:t>writing</a:t>
            </a:r>
            <a:r>
              <a:rPr dirty="0" spc="-5"/>
              <a:t> </a:t>
            </a:r>
            <a:r>
              <a:rPr dirty="0"/>
              <a:t>is</a:t>
            </a:r>
          </a:p>
          <a:p>
            <a:pPr marL="313055">
              <a:lnSpc>
                <a:spcPct val="100000"/>
              </a:lnSpc>
            </a:pPr>
            <a:r>
              <a:rPr dirty="0"/>
              <a:t>plagiarism.</a:t>
            </a:r>
          </a:p>
          <a:p>
            <a:pPr marL="313055" indent="-273685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14325" algn="l"/>
              </a:tabLst>
            </a:pPr>
            <a:r>
              <a:rPr dirty="0"/>
              <a:t>Sharing an </a:t>
            </a:r>
            <a:r>
              <a:rPr dirty="0" spc="-5"/>
              <a:t>assignment is</a:t>
            </a:r>
            <a:r>
              <a:rPr dirty="0" spc="-350"/>
              <a:t> </a:t>
            </a:r>
            <a:r>
              <a:rPr dirty="0"/>
              <a:t>plagiarism.</a:t>
            </a:r>
          </a:p>
          <a:p>
            <a:pPr marL="313055" indent="-273685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14325" algn="l"/>
              </a:tabLst>
            </a:pPr>
            <a:r>
              <a:rPr dirty="0" spc="-10"/>
              <a:t>Group </a:t>
            </a:r>
            <a:r>
              <a:rPr dirty="0" spc="-25"/>
              <a:t>work </a:t>
            </a:r>
            <a:r>
              <a:rPr dirty="0"/>
              <a:t>on </a:t>
            </a:r>
            <a:r>
              <a:rPr dirty="0" spc="-5"/>
              <a:t>individual assignment</a:t>
            </a:r>
            <a:r>
              <a:rPr dirty="0" spc="-345"/>
              <a:t> </a:t>
            </a:r>
            <a:r>
              <a:rPr dirty="0" spc="-5"/>
              <a:t>is</a:t>
            </a:r>
          </a:p>
          <a:p>
            <a:pPr marL="313055">
              <a:lnSpc>
                <a:spcPct val="100000"/>
              </a:lnSpc>
            </a:pPr>
            <a:r>
              <a:rPr dirty="0"/>
              <a:t>plagiarism.</a:t>
            </a:r>
          </a:p>
          <a:p>
            <a:pPr marL="313055" marR="5080" indent="-273685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314325" algn="l"/>
              </a:tabLst>
            </a:pPr>
            <a:r>
              <a:rPr dirty="0" spc="-15"/>
              <a:t>Writing</a:t>
            </a:r>
            <a:r>
              <a:rPr dirty="0" spc="-25"/>
              <a:t> </a:t>
            </a:r>
            <a:r>
              <a:rPr dirty="0" spc="-5"/>
              <a:t>in</a:t>
            </a:r>
            <a:r>
              <a:rPr dirty="0" spc="-70"/>
              <a:t> </a:t>
            </a:r>
            <a:r>
              <a:rPr dirty="0" spc="-10"/>
              <a:t>Arabic</a:t>
            </a:r>
            <a:r>
              <a:rPr dirty="0" spc="-145"/>
              <a:t> </a:t>
            </a:r>
            <a:r>
              <a:rPr dirty="0"/>
              <a:t>and</a:t>
            </a:r>
            <a:r>
              <a:rPr dirty="0" spc="-70"/>
              <a:t> </a:t>
            </a:r>
            <a:r>
              <a:rPr dirty="0"/>
              <a:t>asking</a:t>
            </a:r>
            <a:r>
              <a:rPr dirty="0" spc="-45"/>
              <a:t> </a:t>
            </a:r>
            <a:r>
              <a:rPr dirty="0"/>
              <a:t>some</a:t>
            </a:r>
            <a:r>
              <a:rPr dirty="0" spc="-135"/>
              <a:t> </a:t>
            </a:r>
            <a:r>
              <a:rPr dirty="0"/>
              <a:t>else</a:t>
            </a:r>
            <a:r>
              <a:rPr dirty="0" spc="-80"/>
              <a:t> </a:t>
            </a:r>
            <a:r>
              <a:rPr dirty="0" spc="-20"/>
              <a:t>to</a:t>
            </a:r>
            <a:r>
              <a:rPr dirty="0" spc="-95"/>
              <a:t> </a:t>
            </a:r>
            <a:r>
              <a:rPr dirty="0" spc="-10"/>
              <a:t>translate  </a:t>
            </a:r>
            <a:r>
              <a:rPr dirty="0" spc="-20"/>
              <a:t>your </a:t>
            </a:r>
            <a:r>
              <a:rPr dirty="0" spc="-25"/>
              <a:t>work </a:t>
            </a:r>
            <a:r>
              <a:rPr dirty="0" spc="-5"/>
              <a:t>is</a:t>
            </a:r>
            <a:r>
              <a:rPr dirty="0" spc="-254"/>
              <a:t> </a:t>
            </a:r>
            <a:r>
              <a:rPr dirty="0"/>
              <a:t>plagiarism.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9151" y="734542"/>
            <a:ext cx="4469130" cy="473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8515" y="1751076"/>
            <a:ext cx="817626" cy="7932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2459" y="1687067"/>
            <a:ext cx="7366254" cy="8999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8036" y="2174748"/>
            <a:ext cx="8180070" cy="8999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88036" y="2662427"/>
            <a:ext cx="1166621" cy="8999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20496" y="2662427"/>
            <a:ext cx="669797" cy="8999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56132" y="2662427"/>
            <a:ext cx="2088642" cy="8999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8515" y="3311652"/>
            <a:ext cx="817626" cy="7932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32459" y="3247644"/>
            <a:ext cx="8245602" cy="8999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88036" y="3735323"/>
            <a:ext cx="5112258" cy="89992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01980" y="4320540"/>
            <a:ext cx="8015478" cy="8999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95400" y="4808220"/>
            <a:ext cx="6630161" cy="89992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42388" y="5295900"/>
            <a:ext cx="4421886" cy="89992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28015" y="1807336"/>
            <a:ext cx="7971790" cy="4106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415290">
              <a:lnSpc>
                <a:spcPct val="100000"/>
              </a:lnSpc>
            </a:pPr>
            <a:r>
              <a:rPr dirty="0" sz="3000">
                <a:solidFill>
                  <a:srgbClr val="0AD0D9"/>
                </a:solidFill>
                <a:latin typeface="Wingdings"/>
                <a:cs typeface="Wingdings"/>
              </a:rPr>
              <a:t>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Attributes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and behaviors that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serve to 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maintain patient interests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above</a:t>
            </a:r>
            <a:r>
              <a:rPr dirty="0" sz="3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physician 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self-interest.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3000" spc="10">
                <a:solidFill>
                  <a:srgbClr val="0AD0D9"/>
                </a:solidFill>
                <a:latin typeface="Wingdings"/>
                <a:cs typeface="Wingdings"/>
              </a:rPr>
              <a:t></a:t>
            </a:r>
            <a:r>
              <a:rPr dirty="0" sz="3200" spc="1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dirty="0" sz="3200" spc="-1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unconditional caring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of the</a:t>
            </a:r>
            <a:r>
              <a:rPr dirty="0" sz="3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patient,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putting others before</a:t>
            </a:r>
            <a:r>
              <a:rPr dirty="0" sz="3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self.</a:t>
            </a:r>
            <a:endParaRPr sz="3200">
              <a:latin typeface="Arial"/>
              <a:cs typeface="Arial"/>
            </a:endParaRPr>
          </a:p>
          <a:p>
            <a:pPr algn="ctr" marL="326390" marR="268605">
              <a:lnSpc>
                <a:spcPct val="100000"/>
              </a:lnSpc>
              <a:spcBef>
                <a:spcPts val="770"/>
              </a:spcBef>
            </a:pP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IT IS NOT </a:t>
            </a:r>
            <a:r>
              <a:rPr dirty="0" sz="3200" spc="-60">
                <a:solidFill>
                  <a:srgbClr val="FFFF00"/>
                </a:solidFill>
                <a:latin typeface="Arial"/>
                <a:cs typeface="Arial"/>
              </a:rPr>
              <a:t>WHAT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WE DO BUT HOW</a:t>
            </a:r>
            <a:r>
              <a:rPr dirty="0" sz="3200" spc="-28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WE  DO IT </a:t>
            </a:r>
            <a:r>
              <a:rPr dirty="0" sz="3200" spc="-60">
                <a:solidFill>
                  <a:srgbClr val="FFFF00"/>
                </a:solidFill>
                <a:latin typeface="Arial"/>
                <a:cs typeface="Arial"/>
              </a:rPr>
              <a:t>THAT </a:t>
            </a:r>
            <a:r>
              <a:rPr dirty="0" sz="3200">
                <a:solidFill>
                  <a:srgbClr val="FFFF00"/>
                </a:solidFill>
                <a:latin typeface="Arial"/>
                <a:cs typeface="Arial"/>
              </a:rPr>
              <a:t>DEFINES MEDCIAL  PROFESSIONALISM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500" spc="-10">
                <a:solidFill>
                  <a:srgbClr val="FFC000"/>
                </a:solidFill>
                <a:latin typeface="Calibri"/>
                <a:cs typeface="Calibri"/>
              </a:rPr>
              <a:t>What </a:t>
            </a:r>
            <a:r>
              <a:rPr dirty="0" sz="4500">
                <a:solidFill>
                  <a:srgbClr val="FFC000"/>
                </a:solidFill>
                <a:latin typeface="Calibri"/>
                <a:cs typeface="Calibri"/>
              </a:rPr>
              <a:t>is </a:t>
            </a:r>
            <a:r>
              <a:rPr dirty="0" sz="4500" spc="-10">
                <a:solidFill>
                  <a:srgbClr val="FFC000"/>
                </a:solidFill>
                <a:latin typeface="Calibri"/>
                <a:cs typeface="Calibri"/>
              </a:rPr>
              <a:t>acceptable </a:t>
            </a:r>
            <a:r>
              <a:rPr dirty="0" sz="4500">
                <a:solidFill>
                  <a:srgbClr val="FFC000"/>
                </a:solidFill>
                <a:latin typeface="Calibri"/>
                <a:cs typeface="Calibri"/>
              </a:rPr>
              <a:t>when</a:t>
            </a:r>
            <a:r>
              <a:rPr dirty="0" sz="4500" spc="-12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4500" spc="-10">
                <a:solidFill>
                  <a:srgbClr val="FFC000"/>
                </a:solidFill>
                <a:latin typeface="Calibri"/>
                <a:cs typeface="Calibri"/>
              </a:rPr>
              <a:t>working</a:t>
            </a:r>
            <a:endParaRPr sz="4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4500">
                <a:solidFill>
                  <a:srgbClr val="FFC000"/>
                </a:solidFill>
                <a:latin typeface="Calibri"/>
                <a:cs typeface="Calibri"/>
              </a:rPr>
              <a:t>with</a:t>
            </a:r>
            <a:r>
              <a:rPr dirty="0" sz="4500" spc="-95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dirty="0" sz="4500" spc="-15">
                <a:solidFill>
                  <a:srgbClr val="FFC000"/>
                </a:solidFill>
                <a:latin typeface="Calibri"/>
                <a:cs typeface="Calibri"/>
              </a:rPr>
              <a:t>others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62022"/>
            <a:ext cx="7199630" cy="1609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Group</a:t>
            </a:r>
            <a:r>
              <a:rPr dirty="0" sz="2400" spc="-1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assignments.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  <a:tab pos="3233420" algn="l"/>
              </a:tabLst>
            </a:pP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Discussing</a:t>
            </a:r>
            <a:r>
              <a:rPr dirty="0" sz="24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onstantia"/>
                <a:cs typeface="Constantia"/>
              </a:rPr>
              <a:t>your</a:t>
            </a:r>
            <a:r>
              <a:rPr dirty="0" sz="24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nstantia"/>
                <a:cs typeface="Constantia"/>
              </a:rPr>
              <a:t>work	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and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ideas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with other</a:t>
            </a:r>
            <a:r>
              <a:rPr dirty="0" sz="2400" spc="-3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students.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Getting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advice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on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sources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of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information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from</a:t>
            </a:r>
            <a:r>
              <a:rPr dirty="0" sz="2400" spc="-3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other</a:t>
            </a:r>
            <a:endParaRPr sz="2400">
              <a:latin typeface="Constantia"/>
              <a:cs typeface="Constantia"/>
            </a:endParaRPr>
          </a:p>
          <a:p>
            <a:pPr marL="286385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students, lecturers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dirty="0" sz="2400" spc="-2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professionals.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05536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0" spc="-5">
                <a:latin typeface="Calibri"/>
                <a:cs typeface="Calibri"/>
              </a:rPr>
              <a:t>Concealing</a:t>
            </a:r>
            <a:r>
              <a:rPr dirty="0" sz="5000" spc="-55">
                <a:latin typeface="Calibri"/>
                <a:cs typeface="Calibri"/>
              </a:rPr>
              <a:t> </a:t>
            </a:r>
            <a:r>
              <a:rPr dirty="0" sz="5000" spc="-15">
                <a:latin typeface="Calibri"/>
                <a:cs typeface="Calibri"/>
              </a:rPr>
              <a:t>sources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7744" y="2338451"/>
            <a:ext cx="6557645" cy="2780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Hiding</a:t>
            </a:r>
            <a:r>
              <a:rPr dirty="0" sz="2400" spc="-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z="2400" spc="-11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sources</a:t>
            </a:r>
            <a:r>
              <a:rPr dirty="0" sz="24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z="2400" spc="-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onstantia"/>
                <a:cs typeface="Constantia"/>
              </a:rPr>
              <a:t>your</a:t>
            </a:r>
            <a:r>
              <a:rPr dirty="0" sz="2400" spc="-1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nstantia"/>
                <a:cs typeface="Constantia"/>
              </a:rPr>
              <a:t>work</a:t>
            </a:r>
            <a:r>
              <a:rPr dirty="0" sz="24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not</a:t>
            </a:r>
            <a:r>
              <a:rPr dirty="0" sz="24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revealing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them.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This</a:t>
            </a:r>
            <a:r>
              <a:rPr dirty="0" sz="2400" spc="-1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includes:</a:t>
            </a:r>
            <a:endParaRPr sz="2400">
              <a:latin typeface="Constantia"/>
              <a:cs typeface="Constantia"/>
            </a:endParaRPr>
          </a:p>
          <a:p>
            <a:pPr marL="398145" indent="-385445">
              <a:lnSpc>
                <a:spcPct val="100000"/>
              </a:lnSpc>
              <a:spcBef>
                <a:spcPts val="575"/>
              </a:spcBef>
              <a:buClr>
                <a:srgbClr val="0AD0D9"/>
              </a:buClr>
              <a:buSzPct val="93750"/>
              <a:buAutoNum type="arabicPeriod"/>
              <a:tabLst>
                <a:tab pos="398145" algn="l"/>
                <a:tab pos="398780" algn="l"/>
              </a:tabLst>
            </a:pP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Putting</a:t>
            </a:r>
            <a:r>
              <a:rPr dirty="0" sz="24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someone</a:t>
            </a:r>
            <a:r>
              <a:rPr dirty="0" sz="24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nstantia"/>
                <a:cs typeface="Constantia"/>
              </a:rPr>
              <a:t>else’s</a:t>
            </a:r>
            <a:r>
              <a:rPr dirty="0" sz="2400" spc="-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ideas</a:t>
            </a:r>
            <a:r>
              <a:rPr dirty="0" sz="24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on</a:t>
            </a:r>
            <a:r>
              <a:rPr dirty="0" sz="24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onstantia"/>
                <a:cs typeface="Constantia"/>
              </a:rPr>
              <a:t>your</a:t>
            </a:r>
            <a:r>
              <a:rPr dirty="0" sz="2400" spc="-1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nstantia"/>
                <a:cs typeface="Constantia"/>
              </a:rPr>
              <a:t>words</a:t>
            </a:r>
            <a:endParaRPr sz="2400">
              <a:latin typeface="Constantia"/>
              <a:cs typeface="Constantia"/>
            </a:endParaRPr>
          </a:p>
          <a:p>
            <a:pPr marL="398145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without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referring </a:t>
            </a:r>
            <a:r>
              <a:rPr dirty="0" sz="2400" spc="-20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dirty="0" sz="2400" spc="-2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them.</a:t>
            </a:r>
            <a:endParaRPr sz="2400">
              <a:latin typeface="Constantia"/>
              <a:cs typeface="Constantia"/>
            </a:endParaRPr>
          </a:p>
          <a:p>
            <a:pPr marL="398145" marR="5080" indent="-385445">
              <a:lnSpc>
                <a:spcPct val="100000"/>
              </a:lnSpc>
              <a:spcBef>
                <a:spcPts val="580"/>
              </a:spcBef>
              <a:buClr>
                <a:srgbClr val="0AD0D9"/>
              </a:buClr>
              <a:buSzPct val="93750"/>
              <a:buAutoNum type="arabicPeriod" startAt="2"/>
              <a:tabLst>
                <a:tab pos="398145" algn="l"/>
                <a:tab pos="398780" algn="l"/>
              </a:tabLst>
            </a:pP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Using</a:t>
            </a:r>
            <a:r>
              <a:rPr dirty="0" sz="24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4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reference</a:t>
            </a:r>
            <a:r>
              <a:rPr dirty="0" sz="24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more</a:t>
            </a:r>
            <a:r>
              <a:rPr dirty="0" sz="2400" spc="-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than</a:t>
            </a:r>
            <a:r>
              <a:rPr dirty="0" sz="24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one</a:t>
            </a:r>
            <a:r>
              <a:rPr dirty="0" sz="24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time,</a:t>
            </a:r>
            <a:r>
              <a:rPr dirty="0" sz="2400" spc="-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but</a:t>
            </a:r>
            <a:r>
              <a:rPr dirty="0" sz="2400" spc="-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only 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pointing it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out</a:t>
            </a:r>
            <a:r>
              <a:rPr dirty="0" sz="2400" spc="-2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once.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Buying</a:t>
            </a:r>
            <a:r>
              <a:rPr dirty="0" spc="-90"/>
              <a:t> </a:t>
            </a:r>
            <a:r>
              <a:rPr dirty="0" spc="-5"/>
              <a:t>assignments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62022"/>
            <a:ext cx="7491095" cy="731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Buying</a:t>
            </a:r>
            <a:r>
              <a:rPr dirty="0" sz="24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an</a:t>
            </a:r>
            <a:r>
              <a:rPr dirty="0" sz="24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assignment</a:t>
            </a:r>
            <a:r>
              <a:rPr dirty="0" sz="2400" spc="-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dirty="0" sz="24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r>
              <a:rPr dirty="0" sz="24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worst</a:t>
            </a:r>
            <a:r>
              <a:rPr dirty="0" sz="2400" spc="-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kind</a:t>
            </a:r>
            <a:r>
              <a:rPr dirty="0" sz="24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z="2400" spc="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plagiarism</a:t>
            </a:r>
            <a:r>
              <a:rPr dirty="0" sz="24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and  </a:t>
            </a:r>
            <a:r>
              <a:rPr dirty="0" sz="2400" spc="-20">
                <a:solidFill>
                  <a:srgbClr val="FFFFFF"/>
                </a:solidFill>
                <a:latin typeface="Constantia"/>
                <a:cs typeface="Constantia"/>
              </a:rPr>
              <a:t>may </a:t>
            </a:r>
            <a:r>
              <a:rPr dirty="0" sz="2400" spc="-30">
                <a:solidFill>
                  <a:srgbClr val="FFFFFF"/>
                </a:solidFill>
                <a:latin typeface="Constantia"/>
                <a:cs typeface="Constantia"/>
              </a:rPr>
              <a:t>have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serious</a:t>
            </a:r>
            <a:r>
              <a:rPr dirty="0" sz="2400" spc="-2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consequences.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Self</a:t>
            </a:r>
            <a:r>
              <a:rPr dirty="0" spc="-65"/>
              <a:t> </a:t>
            </a:r>
            <a:r>
              <a:rPr dirty="0"/>
              <a:t>plagiarism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62022"/>
            <a:ext cx="7494270" cy="1097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Re-using</a:t>
            </a:r>
            <a:r>
              <a:rPr dirty="0" sz="24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all</a:t>
            </a:r>
            <a:r>
              <a:rPr dirty="0" sz="2400" spc="-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dirty="0" sz="2400" spc="-11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part</a:t>
            </a:r>
            <a:r>
              <a:rPr dirty="0" sz="2400" spc="-13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an</a:t>
            </a:r>
            <a:r>
              <a:rPr dirty="0" sz="24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assignment</a:t>
            </a:r>
            <a:r>
              <a:rPr dirty="0" sz="2400" spc="-11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dirty="0" sz="2400" spc="-1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24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project</a:t>
            </a:r>
            <a:r>
              <a:rPr dirty="0" sz="24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that</a:t>
            </a:r>
            <a:r>
              <a:rPr dirty="0" sz="2400" spc="-1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onstantia"/>
                <a:cs typeface="Constantia"/>
              </a:rPr>
              <a:t>you  </a:t>
            </a:r>
            <a:r>
              <a:rPr dirty="0" sz="2400" spc="-30">
                <a:solidFill>
                  <a:srgbClr val="FFFFFF"/>
                </a:solidFill>
                <a:latin typeface="Constantia"/>
                <a:cs typeface="Constantia"/>
              </a:rPr>
              <a:t>have</a:t>
            </a:r>
            <a:r>
              <a:rPr dirty="0" sz="24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used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before</a:t>
            </a:r>
            <a:r>
              <a:rPr dirty="0" sz="2400" spc="-12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without</a:t>
            </a:r>
            <a:r>
              <a:rPr dirty="0" sz="2400" spc="-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making it</a:t>
            </a:r>
            <a:r>
              <a:rPr dirty="0" sz="2400" spc="-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clear</a:t>
            </a:r>
            <a:r>
              <a:rPr dirty="0" sz="24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is</a:t>
            </a:r>
            <a:r>
              <a:rPr dirty="0" sz="24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considered</a:t>
            </a:r>
            <a:r>
              <a:rPr dirty="0" sz="24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as  plagiarism.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7116" y="1065275"/>
            <a:ext cx="7341870" cy="6789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2420" y="1911095"/>
            <a:ext cx="814578" cy="7901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26363" y="1850135"/>
            <a:ext cx="2001774" cy="8968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2420" y="2447544"/>
            <a:ext cx="814578" cy="7901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6363" y="2386583"/>
            <a:ext cx="3775710" cy="8968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2420" y="2983992"/>
            <a:ext cx="814578" cy="7901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6363" y="2923032"/>
            <a:ext cx="2161794" cy="8968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2420" y="3520440"/>
            <a:ext cx="814578" cy="7901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6363" y="3459479"/>
            <a:ext cx="1732026" cy="8968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2420" y="4056888"/>
            <a:ext cx="814578" cy="7901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26363" y="3995928"/>
            <a:ext cx="2850642" cy="8968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12420" y="4593335"/>
            <a:ext cx="814578" cy="7901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26363" y="4532376"/>
            <a:ext cx="4688586" cy="8968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12420" y="5129784"/>
            <a:ext cx="814578" cy="79019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26363" y="5068823"/>
            <a:ext cx="3603498" cy="89687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12420" y="5655564"/>
            <a:ext cx="814578" cy="79019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26363" y="5594603"/>
            <a:ext cx="1186434" cy="89687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281683" y="5594603"/>
            <a:ext cx="666750" cy="89687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417319" y="5594603"/>
            <a:ext cx="1730502" cy="89687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20700" y="1965578"/>
            <a:ext cx="4532630" cy="424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5">
                <a:solidFill>
                  <a:srgbClr val="0AD0D9"/>
                </a:solidFill>
                <a:latin typeface="Wingdings"/>
                <a:cs typeface="Wingdings"/>
              </a:rPr>
              <a:t>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Impaired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dirty="0" sz="3000" spc="5">
                <a:solidFill>
                  <a:srgbClr val="0AD0D9"/>
                </a:solidFill>
                <a:latin typeface="Wingdings"/>
                <a:cs typeface="Wingdings"/>
              </a:rPr>
              <a:t>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Disruptive</a:t>
            </a:r>
            <a:r>
              <a:rPr dirty="0" sz="32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behavior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3000" spc="5">
                <a:solidFill>
                  <a:srgbClr val="0AD0D9"/>
                </a:solidFill>
                <a:latin typeface="Wingdings"/>
                <a:cs typeface="Wingdings"/>
              </a:rPr>
              <a:t>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Dishonest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dirty="0" sz="3000" spc="5">
                <a:solidFill>
                  <a:srgbClr val="0AD0D9"/>
                </a:solidFill>
                <a:latin typeface="Wingdings"/>
                <a:cs typeface="Wingdings"/>
              </a:rPr>
              <a:t>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Greedy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dirty="0" sz="3000" spc="5">
                <a:solidFill>
                  <a:srgbClr val="0AD0D9"/>
                </a:solidFill>
                <a:latin typeface="Wingdings"/>
                <a:cs typeface="Wingdings"/>
              </a:rPr>
              <a:t>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Abuses</a:t>
            </a:r>
            <a:r>
              <a:rPr dirty="0" sz="32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power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z="3000" spc="5">
                <a:solidFill>
                  <a:srgbClr val="0AD0D9"/>
                </a:solidFill>
                <a:latin typeface="Wingdings"/>
                <a:cs typeface="Wingdings"/>
              </a:rPr>
              <a:t>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Lacks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interpersonal</a:t>
            </a:r>
            <a:r>
              <a:rPr dirty="0" sz="32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skills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3000" spc="5">
                <a:solidFill>
                  <a:srgbClr val="0AD0D9"/>
                </a:solidFill>
                <a:latin typeface="Wingdings"/>
                <a:cs typeface="Wingdings"/>
              </a:rPr>
              <a:t>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Conflict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32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FFFFFF"/>
                </a:solidFill>
                <a:latin typeface="Times New Roman"/>
                <a:cs typeface="Times New Roman"/>
              </a:rPr>
              <a:t>interest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3000" spc="5">
                <a:solidFill>
                  <a:srgbClr val="0AD0D9"/>
                </a:solidFill>
                <a:latin typeface="Wingdings"/>
                <a:cs typeface="Wingdings"/>
              </a:rPr>
              <a:t></a:t>
            </a:r>
            <a:r>
              <a:rPr dirty="0" sz="3200" spc="5">
                <a:solidFill>
                  <a:srgbClr val="FFFFFF"/>
                </a:solidFill>
                <a:latin typeface="Times New Roman"/>
                <a:cs typeface="Times New Roman"/>
              </a:rPr>
              <a:t>Self-serving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086600" y="1752600"/>
            <a:ext cx="2057399" cy="22189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6259" y="1002779"/>
            <a:ext cx="3658362" cy="665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1627" y="1761744"/>
            <a:ext cx="8980170" cy="896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1627" y="2249423"/>
            <a:ext cx="2381250" cy="8968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79119" y="3419855"/>
            <a:ext cx="659130" cy="8968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07136" y="3419855"/>
            <a:ext cx="6272021" cy="8968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86027" y="3907535"/>
            <a:ext cx="4025646" cy="8968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28827" y="4492752"/>
            <a:ext cx="727710" cy="8968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25423" y="4492752"/>
            <a:ext cx="4040886" cy="8968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8827" y="5077967"/>
            <a:ext cx="717041" cy="8968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4755" y="5077967"/>
            <a:ext cx="4996434" cy="8968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10997" y="1865629"/>
            <a:ext cx="8384540" cy="3837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Impairment 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means </a:t>
            </a:r>
            <a:r>
              <a:rPr dirty="0" sz="3200" spc="-20">
                <a:solidFill>
                  <a:srgbClr val="FFFFFF"/>
                </a:solidFill>
                <a:latin typeface="Constantia"/>
                <a:cs typeface="Constantia"/>
              </a:rPr>
              <a:t>more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than 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making</a:t>
            </a:r>
            <a:r>
              <a:rPr dirty="0" sz="3200" spc="-3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 spc="-15">
                <a:solidFill>
                  <a:srgbClr val="FFFFFF"/>
                </a:solidFill>
                <a:latin typeface="Constantia"/>
                <a:cs typeface="Constantia"/>
              </a:rPr>
              <a:t>incorrect</a:t>
            </a:r>
            <a:endParaRPr sz="3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dirty="0" sz="3200" spc="-10">
                <a:solidFill>
                  <a:srgbClr val="FFFFFF"/>
                </a:solidFill>
                <a:latin typeface="Constantia"/>
                <a:cs typeface="Constantia"/>
              </a:rPr>
              <a:t>diagnosis.</a:t>
            </a:r>
            <a:endParaRPr sz="3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650">
              <a:latin typeface="Times New Roman"/>
              <a:cs typeface="Times New Roman"/>
            </a:endParaRPr>
          </a:p>
          <a:p>
            <a:pPr marL="847725" indent="-327660">
              <a:lnSpc>
                <a:spcPct val="100000"/>
              </a:lnSpc>
              <a:buAutoNum type="arabicPeriod"/>
              <a:tabLst>
                <a:tab pos="848360" algn="l"/>
              </a:tabLst>
            </a:pPr>
            <a:r>
              <a:rPr dirty="0" sz="3200" spc="-35">
                <a:solidFill>
                  <a:srgbClr val="FFFFFF"/>
                </a:solidFill>
                <a:latin typeface="Constantia"/>
                <a:cs typeface="Constantia"/>
              </a:rPr>
              <a:t>Avoidance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of patients and</a:t>
            </a:r>
            <a:r>
              <a:rPr dirty="0" sz="3200" spc="-3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their</a:t>
            </a:r>
            <a:endParaRPr sz="3200">
              <a:latin typeface="Constantia"/>
              <a:cs typeface="Constantia"/>
            </a:endParaRPr>
          </a:p>
          <a:p>
            <a:pPr marL="927100">
              <a:lnSpc>
                <a:spcPct val="100000"/>
              </a:lnSpc>
            </a:pPr>
            <a:r>
              <a:rPr dirty="0" sz="3200" spc="-10">
                <a:solidFill>
                  <a:srgbClr val="FFFFFF"/>
                </a:solidFill>
                <a:latin typeface="Constantia"/>
                <a:cs typeface="Constantia"/>
              </a:rPr>
              <a:t>psychological</a:t>
            </a:r>
            <a:r>
              <a:rPr dirty="0" sz="32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needs</a:t>
            </a:r>
            <a:endParaRPr sz="3200">
              <a:latin typeface="Constantia"/>
              <a:cs typeface="Constantia"/>
            </a:endParaRPr>
          </a:p>
          <a:p>
            <a:pPr marL="872490" indent="-402590">
              <a:lnSpc>
                <a:spcPct val="100000"/>
              </a:lnSpc>
              <a:spcBef>
                <a:spcPts val="765"/>
              </a:spcBef>
              <a:buAutoNum type="arabicPeriod" startAt="2"/>
              <a:tabLst>
                <a:tab pos="873125" algn="l"/>
              </a:tabLst>
            </a:pP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Dehumanized</a:t>
            </a:r>
            <a:r>
              <a:rPr dirty="0" sz="3200" spc="-20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 spc="-15">
                <a:solidFill>
                  <a:srgbClr val="FFFFFF"/>
                </a:solidFill>
                <a:latin typeface="Constantia"/>
                <a:cs typeface="Constantia"/>
              </a:rPr>
              <a:t>care</a:t>
            </a:r>
            <a:endParaRPr sz="3200">
              <a:latin typeface="Constantia"/>
              <a:cs typeface="Constantia"/>
            </a:endParaRPr>
          </a:p>
          <a:p>
            <a:pPr marL="861694" indent="-391795">
              <a:lnSpc>
                <a:spcPct val="100000"/>
              </a:lnSpc>
              <a:spcBef>
                <a:spcPts val="770"/>
              </a:spcBef>
              <a:buAutoNum type="arabicPeriod" startAt="2"/>
              <a:tabLst>
                <a:tab pos="862330" algn="l"/>
              </a:tabLst>
            </a:pPr>
            <a:r>
              <a:rPr dirty="0" sz="3200" spc="-15">
                <a:solidFill>
                  <a:srgbClr val="FFFFFF"/>
                </a:solidFill>
                <a:latin typeface="Constantia"/>
                <a:cs typeface="Constantia"/>
              </a:rPr>
              <a:t>Inappropriate</a:t>
            </a:r>
            <a:r>
              <a:rPr dirty="0" sz="3200" spc="-11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onstantia"/>
                <a:cs typeface="Constantia"/>
              </a:rPr>
              <a:t>treatment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86600" y="2438400"/>
            <a:ext cx="2057399" cy="2057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2440" y="914400"/>
            <a:ext cx="5807202" cy="677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96900" y="1690242"/>
            <a:ext cx="8435975" cy="4184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solidFill>
                  <a:srgbClr val="FFFFFF"/>
                </a:solidFill>
                <a:latin typeface="Constantia"/>
                <a:cs typeface="Constantia"/>
              </a:rPr>
              <a:t>Include </a:t>
            </a:r>
            <a:r>
              <a:rPr dirty="0" sz="3200" spc="-15" b="1">
                <a:solidFill>
                  <a:srgbClr val="FFFFFF"/>
                </a:solidFill>
                <a:latin typeface="Constantia"/>
                <a:cs typeface="Constantia"/>
              </a:rPr>
              <a:t>repeated </a:t>
            </a:r>
            <a:r>
              <a:rPr dirty="0" sz="3200" b="1">
                <a:solidFill>
                  <a:srgbClr val="FFFFFF"/>
                </a:solidFill>
                <a:latin typeface="Constantia"/>
                <a:cs typeface="Constantia"/>
              </a:rPr>
              <a:t>episodes</a:t>
            </a:r>
            <a:r>
              <a:rPr dirty="0" sz="3200" spc="-39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 spc="5" b="1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z="4000" spc="5" b="1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endParaRPr sz="4000">
              <a:latin typeface="Constantia"/>
              <a:cs typeface="Constantia"/>
            </a:endParaRPr>
          </a:p>
          <a:p>
            <a:pPr marL="469900">
              <a:lnSpc>
                <a:spcPct val="100000"/>
              </a:lnSpc>
              <a:spcBef>
                <a:spcPts val="960"/>
              </a:spcBef>
            </a:pPr>
            <a:r>
              <a:rPr dirty="0" sz="3400" spc="-5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4000" spc="-5">
                <a:solidFill>
                  <a:srgbClr val="FFFFFF"/>
                </a:solidFill>
                <a:latin typeface="Constantia"/>
                <a:cs typeface="Constantia"/>
              </a:rPr>
              <a:t>Sexual</a:t>
            </a:r>
            <a:r>
              <a:rPr dirty="0" sz="4000" spc="-6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4000" spc="-10">
                <a:solidFill>
                  <a:srgbClr val="FFFFFF"/>
                </a:solidFill>
                <a:latin typeface="Constantia"/>
                <a:cs typeface="Constantia"/>
              </a:rPr>
              <a:t>harassment</a:t>
            </a:r>
            <a:endParaRPr sz="4000">
              <a:latin typeface="Constantia"/>
              <a:cs typeface="Constantia"/>
            </a:endParaRPr>
          </a:p>
          <a:p>
            <a:pPr marL="469900">
              <a:lnSpc>
                <a:spcPct val="100000"/>
              </a:lnSpc>
              <a:spcBef>
                <a:spcPts val="960"/>
              </a:spcBef>
            </a:pPr>
            <a:r>
              <a:rPr dirty="0" sz="3400" spc="-1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4000" spc="-10">
                <a:solidFill>
                  <a:srgbClr val="FFFFFF"/>
                </a:solidFill>
                <a:latin typeface="Constantia"/>
                <a:cs typeface="Constantia"/>
              </a:rPr>
              <a:t>Racial </a:t>
            </a:r>
            <a:r>
              <a:rPr dirty="0" sz="4000" spc="-5">
                <a:solidFill>
                  <a:srgbClr val="FFFFFF"/>
                </a:solidFill>
                <a:latin typeface="Constantia"/>
                <a:cs typeface="Constantia"/>
              </a:rPr>
              <a:t>or ethnic</a:t>
            </a:r>
            <a:r>
              <a:rPr dirty="0" sz="4000" spc="-48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4000" spc="-5">
                <a:solidFill>
                  <a:srgbClr val="FFFFFF"/>
                </a:solidFill>
                <a:latin typeface="Constantia"/>
                <a:cs typeface="Constantia"/>
              </a:rPr>
              <a:t>slurs</a:t>
            </a:r>
            <a:endParaRPr sz="4000">
              <a:latin typeface="Constantia"/>
              <a:cs typeface="Constantia"/>
            </a:endParaRPr>
          </a:p>
          <a:p>
            <a:pPr marL="469900">
              <a:lnSpc>
                <a:spcPct val="100000"/>
              </a:lnSpc>
              <a:spcBef>
                <a:spcPts val="960"/>
              </a:spcBef>
            </a:pPr>
            <a:r>
              <a:rPr dirty="0" sz="3400" spc="-5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4000" spc="-5">
                <a:solidFill>
                  <a:srgbClr val="FFFFFF"/>
                </a:solidFill>
                <a:latin typeface="Constantia"/>
                <a:cs typeface="Constantia"/>
              </a:rPr>
              <a:t>Intimidation and </a:t>
            </a:r>
            <a:r>
              <a:rPr dirty="0" sz="4000" spc="-20">
                <a:solidFill>
                  <a:srgbClr val="FFFFFF"/>
                </a:solidFill>
                <a:latin typeface="Constantia"/>
                <a:cs typeface="Constantia"/>
              </a:rPr>
              <a:t>abusive</a:t>
            </a:r>
            <a:r>
              <a:rPr dirty="0" sz="4000" spc="-3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4000" spc="-15">
                <a:solidFill>
                  <a:srgbClr val="FFFFFF"/>
                </a:solidFill>
                <a:latin typeface="Constantia"/>
                <a:cs typeface="Constantia"/>
              </a:rPr>
              <a:t>language</a:t>
            </a:r>
            <a:endParaRPr sz="4000">
              <a:latin typeface="Constantia"/>
              <a:cs typeface="Constantia"/>
            </a:endParaRPr>
          </a:p>
          <a:p>
            <a:pPr marL="469900">
              <a:lnSpc>
                <a:spcPct val="100000"/>
              </a:lnSpc>
              <a:spcBef>
                <a:spcPts val="960"/>
              </a:spcBef>
            </a:pPr>
            <a:r>
              <a:rPr dirty="0" sz="3400" spc="-2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4000" spc="-20">
                <a:solidFill>
                  <a:srgbClr val="FFFFFF"/>
                </a:solidFill>
                <a:latin typeface="Constantia"/>
                <a:cs typeface="Constantia"/>
              </a:rPr>
              <a:t>Persistent </a:t>
            </a:r>
            <a:r>
              <a:rPr dirty="0" sz="4000" spc="-10">
                <a:solidFill>
                  <a:srgbClr val="FFFFFF"/>
                </a:solidFill>
                <a:latin typeface="Constantia"/>
                <a:cs typeface="Constantia"/>
              </a:rPr>
              <a:t>lateness </a:t>
            </a:r>
            <a:r>
              <a:rPr dirty="0" sz="4000" spc="-5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dirty="0" sz="4000" spc="-3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4000" spc="-10">
                <a:solidFill>
                  <a:srgbClr val="FFFFFF"/>
                </a:solidFill>
                <a:latin typeface="Constantia"/>
                <a:cs typeface="Constantia"/>
              </a:rPr>
              <a:t>responding</a:t>
            </a:r>
            <a:endParaRPr sz="4000">
              <a:latin typeface="Constantia"/>
              <a:cs typeface="Constantia"/>
            </a:endParaRPr>
          </a:p>
          <a:p>
            <a:pPr marL="469900">
              <a:lnSpc>
                <a:spcPct val="100000"/>
              </a:lnSpc>
              <a:tabLst>
                <a:tab pos="2755900" algn="l"/>
              </a:tabLst>
            </a:pPr>
            <a:r>
              <a:rPr dirty="0" sz="4000" spc="-35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dirty="0" sz="4000" spc="-2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4000" spc="-5">
                <a:solidFill>
                  <a:srgbClr val="FFFFFF"/>
                </a:solidFill>
                <a:latin typeface="Constantia"/>
                <a:cs typeface="Constantia"/>
              </a:rPr>
              <a:t>calls</a:t>
            </a:r>
            <a:r>
              <a:rPr dirty="0" sz="4000" spc="-1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4000" spc="-5">
                <a:solidFill>
                  <a:srgbClr val="FFFFFF"/>
                </a:solidFill>
                <a:latin typeface="Constantia"/>
                <a:cs typeface="Constantia"/>
              </a:rPr>
              <a:t>at	</a:t>
            </a:r>
            <a:r>
              <a:rPr dirty="0" sz="4000" spc="-40">
                <a:solidFill>
                  <a:srgbClr val="FFFFFF"/>
                </a:solidFill>
                <a:latin typeface="Constantia"/>
                <a:cs typeface="Constantia"/>
              </a:rPr>
              <a:t>work</a:t>
            </a:r>
            <a:endParaRPr sz="4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736" y="886967"/>
            <a:ext cx="5630418" cy="677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3652" y="1658111"/>
            <a:ext cx="1015746" cy="9883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56844" y="1598675"/>
            <a:ext cx="6703314" cy="11163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3652" y="2389632"/>
            <a:ext cx="1015746" cy="9883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56844" y="2330195"/>
            <a:ext cx="8062722" cy="11163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7075" y="2939795"/>
            <a:ext cx="2076450" cy="11163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3652" y="3730752"/>
            <a:ext cx="1015746" cy="9883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56844" y="3671315"/>
            <a:ext cx="6304026" cy="11163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3652" y="4462271"/>
            <a:ext cx="1015746" cy="98831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56844" y="4402835"/>
            <a:ext cx="7501890" cy="111633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63652" y="5193791"/>
            <a:ext cx="1015746" cy="98831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56844" y="5134355"/>
            <a:ext cx="6590538" cy="11163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63652" y="5925306"/>
            <a:ext cx="1015746" cy="9326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56844" y="5865871"/>
            <a:ext cx="6962394" cy="99212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28015" y="1728342"/>
            <a:ext cx="7749540" cy="4915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800" spc="-5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4000" spc="-5">
                <a:solidFill>
                  <a:srgbClr val="FFFFFF"/>
                </a:solidFill>
                <a:latin typeface="Constantia"/>
                <a:cs typeface="Constantia"/>
              </a:rPr>
              <a:t>Late or </a:t>
            </a:r>
            <a:r>
              <a:rPr dirty="0" sz="4000" spc="-20">
                <a:solidFill>
                  <a:srgbClr val="FFFFFF"/>
                </a:solidFill>
                <a:latin typeface="Constantia"/>
                <a:cs typeface="Constantia"/>
              </a:rPr>
              <a:t>incomplete</a:t>
            </a:r>
            <a:r>
              <a:rPr dirty="0" sz="4000" spc="-5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4000" spc="-5">
                <a:solidFill>
                  <a:srgbClr val="FFFFFF"/>
                </a:solidFill>
                <a:latin typeface="Constantia"/>
                <a:cs typeface="Constantia"/>
              </a:rPr>
              <a:t>charting</a:t>
            </a:r>
            <a:endParaRPr sz="4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3800" spc="-25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4000" spc="-25">
                <a:solidFill>
                  <a:srgbClr val="FFFFFF"/>
                </a:solidFill>
                <a:latin typeface="Constantia"/>
                <a:cs typeface="Constantia"/>
              </a:rPr>
              <a:t>Delayed</a:t>
            </a:r>
            <a:r>
              <a:rPr dirty="0" sz="40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4000" spc="-5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dirty="0" sz="4000" spc="-1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4000" spc="-5">
                <a:solidFill>
                  <a:srgbClr val="FFFFFF"/>
                </a:solidFill>
                <a:latin typeface="Constantia"/>
                <a:cs typeface="Constantia"/>
              </a:rPr>
              <a:t>no</a:t>
            </a:r>
            <a:r>
              <a:rPr dirty="0" sz="4000" spc="-1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4000" spc="-10">
                <a:solidFill>
                  <a:srgbClr val="FFFFFF"/>
                </a:solidFill>
                <a:latin typeface="Constantia"/>
                <a:cs typeface="Constantia"/>
              </a:rPr>
              <a:t>responses</a:t>
            </a:r>
            <a:r>
              <a:rPr dirty="0" sz="4000" spc="-11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4000" spc="-35">
                <a:solidFill>
                  <a:srgbClr val="FFFFFF"/>
                </a:solidFill>
                <a:latin typeface="Constantia"/>
                <a:cs typeface="Constantia"/>
              </a:rPr>
              <a:t>to</a:t>
            </a:r>
            <a:r>
              <a:rPr dirty="0" sz="4000" spc="-2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4000" spc="-5">
                <a:solidFill>
                  <a:srgbClr val="FFFFFF"/>
                </a:solidFill>
                <a:latin typeface="Constantia"/>
                <a:cs typeface="Constantia"/>
              </a:rPr>
              <a:t>call</a:t>
            </a:r>
            <a:r>
              <a:rPr dirty="0" sz="40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4000" spc="-5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endParaRPr sz="4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dirty="0" sz="4000" spc="-20">
                <a:solidFill>
                  <a:srgbClr val="FFFFFF"/>
                </a:solidFill>
                <a:latin typeface="Constantia"/>
                <a:cs typeface="Constantia"/>
              </a:rPr>
              <a:t>pagers</a:t>
            </a:r>
            <a:endParaRPr sz="4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3800" spc="-20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4000" spc="-20">
                <a:solidFill>
                  <a:srgbClr val="FFFFFF"/>
                </a:solidFill>
                <a:latin typeface="Constantia"/>
                <a:cs typeface="Constantia"/>
              </a:rPr>
              <a:t>Abusive </a:t>
            </a:r>
            <a:r>
              <a:rPr dirty="0" sz="4000" spc="-10">
                <a:solidFill>
                  <a:srgbClr val="FFFFFF"/>
                </a:solidFill>
                <a:latin typeface="Constantia"/>
                <a:cs typeface="Constantia"/>
              </a:rPr>
              <a:t>treatment </a:t>
            </a:r>
            <a:r>
              <a:rPr dirty="0" sz="4000" spc="-5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z="4000" spc="-3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4000" spc="-5">
                <a:solidFill>
                  <a:srgbClr val="FFFFFF"/>
                </a:solidFill>
                <a:latin typeface="Constantia"/>
                <a:cs typeface="Constantia"/>
              </a:rPr>
              <a:t>staff</a:t>
            </a:r>
            <a:endParaRPr sz="4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3800" spc="-25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4000" spc="-25">
                <a:solidFill>
                  <a:srgbClr val="FFFFFF"/>
                </a:solidFill>
                <a:latin typeface="Constantia"/>
                <a:cs typeface="Constantia"/>
              </a:rPr>
              <a:t>Unkempt </a:t>
            </a:r>
            <a:r>
              <a:rPr dirty="0" sz="4000" spc="-20">
                <a:solidFill>
                  <a:srgbClr val="FFFFFF"/>
                </a:solidFill>
                <a:latin typeface="Constantia"/>
                <a:cs typeface="Constantia"/>
              </a:rPr>
              <a:t>appearance </a:t>
            </a:r>
            <a:r>
              <a:rPr dirty="0" sz="4000" spc="-5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z="4000" spc="-4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4000" spc="-15">
                <a:solidFill>
                  <a:srgbClr val="FFFFFF"/>
                </a:solidFill>
                <a:latin typeface="Constantia"/>
                <a:cs typeface="Constantia"/>
              </a:rPr>
              <a:t>dress</a:t>
            </a:r>
            <a:endParaRPr sz="4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3800" spc="-5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4000" spc="-5">
                <a:solidFill>
                  <a:srgbClr val="FFFFFF"/>
                </a:solidFill>
                <a:latin typeface="Constantia"/>
                <a:cs typeface="Constantia"/>
              </a:rPr>
              <a:t>Inability </a:t>
            </a:r>
            <a:r>
              <a:rPr dirty="0" sz="4000" spc="-35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dirty="0" sz="4000" spc="-25">
                <a:solidFill>
                  <a:srgbClr val="FFFFFF"/>
                </a:solidFill>
                <a:latin typeface="Constantia"/>
                <a:cs typeface="Constantia"/>
              </a:rPr>
              <a:t>accept</a:t>
            </a:r>
            <a:r>
              <a:rPr dirty="0" sz="4000" spc="-509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4000" spc="-10">
                <a:solidFill>
                  <a:srgbClr val="FFFFFF"/>
                </a:solidFill>
                <a:latin typeface="Constantia"/>
                <a:cs typeface="Constantia"/>
              </a:rPr>
              <a:t>criticism</a:t>
            </a:r>
            <a:endParaRPr sz="4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3800" spc="-5">
                <a:solidFill>
                  <a:srgbClr val="FFFF00"/>
                </a:solidFill>
                <a:latin typeface="Wingdings"/>
                <a:cs typeface="Wingdings"/>
              </a:rPr>
              <a:t></a:t>
            </a:r>
            <a:r>
              <a:rPr dirty="0" sz="4000" spc="-5">
                <a:solidFill>
                  <a:srgbClr val="FFFFFF"/>
                </a:solidFill>
                <a:latin typeface="Constantia"/>
                <a:cs typeface="Constantia"/>
              </a:rPr>
              <a:t>Gender or </a:t>
            </a:r>
            <a:r>
              <a:rPr dirty="0" sz="4000" spc="-10">
                <a:solidFill>
                  <a:srgbClr val="FFFFFF"/>
                </a:solidFill>
                <a:latin typeface="Constantia"/>
                <a:cs typeface="Constantia"/>
              </a:rPr>
              <a:t>Religious bias</a:t>
            </a:r>
            <a:r>
              <a:rPr dirty="0" sz="4000" spc="-509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4000" spc="-10">
                <a:solidFill>
                  <a:srgbClr val="FFFFFF"/>
                </a:solidFill>
                <a:latin typeface="Constantia"/>
                <a:cs typeface="Constantia"/>
              </a:rPr>
              <a:t>bias</a:t>
            </a:r>
            <a:endParaRPr sz="4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332231"/>
            <a:ext cx="7137654" cy="1370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6220" y="1566672"/>
            <a:ext cx="814578" cy="7901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50163" y="1517903"/>
            <a:ext cx="947166" cy="8968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66216" y="1517903"/>
            <a:ext cx="735329" cy="8968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70432" y="1517903"/>
            <a:ext cx="915162" cy="8968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54480" y="1517903"/>
            <a:ext cx="7221474" cy="8968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6220" y="2151888"/>
            <a:ext cx="814578" cy="7901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0163" y="2103120"/>
            <a:ext cx="2448306" cy="8968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67355" y="2103120"/>
            <a:ext cx="727709" cy="8968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663951" y="2103120"/>
            <a:ext cx="695705" cy="8968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828544" y="2103120"/>
            <a:ext cx="808482" cy="8968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105911" y="2103120"/>
            <a:ext cx="6038088" cy="8968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05740" y="2590800"/>
            <a:ext cx="2116074" cy="8968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790700" y="2590800"/>
            <a:ext cx="3909822" cy="89687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169408" y="2590800"/>
            <a:ext cx="3166110" cy="89687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804404" y="2590800"/>
            <a:ext cx="1339595" cy="89687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630411" y="2590800"/>
            <a:ext cx="513587" cy="89687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5740" y="3078479"/>
            <a:ext cx="1363218" cy="89687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37844" y="3078479"/>
            <a:ext cx="829818" cy="89687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36547" y="3078479"/>
            <a:ext cx="1363217" cy="89687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168651" y="3078479"/>
            <a:ext cx="1114805" cy="89687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36220" y="3712464"/>
            <a:ext cx="814578" cy="79019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50163" y="3663696"/>
            <a:ext cx="2253234" cy="89687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272283" y="3663696"/>
            <a:ext cx="750569" cy="89687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491739" y="3663696"/>
            <a:ext cx="6099810" cy="89687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060435" y="3663696"/>
            <a:ext cx="1017270" cy="89687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05740" y="4151376"/>
            <a:ext cx="5138166" cy="89687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812791" y="4151376"/>
            <a:ext cx="750570" cy="89687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032247" y="4151376"/>
            <a:ext cx="677418" cy="89687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178552" y="4151376"/>
            <a:ext cx="2590038" cy="89687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36220" y="4785359"/>
            <a:ext cx="814578" cy="79019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50163" y="4736591"/>
            <a:ext cx="5244846" cy="89687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263896" y="4736591"/>
            <a:ext cx="747522" cy="89687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480303" y="4736591"/>
            <a:ext cx="735329" cy="89687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684520" y="4736591"/>
            <a:ext cx="724662" cy="89687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878067" y="4736591"/>
            <a:ext cx="3265931" cy="89687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05740" y="5224271"/>
            <a:ext cx="4296918" cy="89687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05740" y="5809488"/>
            <a:ext cx="1963674" cy="89687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638300" y="5809488"/>
            <a:ext cx="2138933" cy="89687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46703" y="5809488"/>
            <a:ext cx="1232153" cy="89687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047744" y="5809488"/>
            <a:ext cx="3501390" cy="89687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018019" y="5809488"/>
            <a:ext cx="858774" cy="89687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7345680" y="5809488"/>
            <a:ext cx="614933" cy="89687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429500" y="5809488"/>
            <a:ext cx="1689353" cy="896874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05740" y="6297174"/>
            <a:ext cx="1358646" cy="56082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33272" y="6297174"/>
            <a:ext cx="875538" cy="56082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444500" y="1621154"/>
            <a:ext cx="8613140" cy="5300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3000" spc="-5">
                <a:solidFill>
                  <a:srgbClr val="0AD0D9"/>
                </a:solidFill>
                <a:latin typeface="Wingdings"/>
                <a:cs typeface="Wingdings"/>
              </a:rPr>
              <a:t>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20–25% </a:t>
            </a:r>
            <a:r>
              <a:rPr dirty="0" sz="3200" spc="-15">
                <a:solidFill>
                  <a:srgbClr val="FFFFFF"/>
                </a:solidFill>
                <a:latin typeface="Constantia"/>
                <a:cs typeface="Constantia"/>
              </a:rPr>
              <a:t>apparently 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disappoint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their</a:t>
            </a:r>
            <a:r>
              <a:rPr dirty="0" sz="3200" spc="-48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patients</a:t>
            </a:r>
            <a:endParaRPr sz="3200">
              <a:latin typeface="Constantia"/>
              <a:cs typeface="Constantia"/>
            </a:endParaRPr>
          </a:p>
          <a:p>
            <a:pPr algn="just" marL="12700" marR="5080">
              <a:lnSpc>
                <a:spcPct val="100000"/>
              </a:lnSpc>
              <a:spcBef>
                <a:spcPts val="765"/>
              </a:spcBef>
            </a:pPr>
            <a:r>
              <a:rPr dirty="0" sz="3000" spc="-15">
                <a:solidFill>
                  <a:srgbClr val="0AD0D9"/>
                </a:solidFill>
                <a:latin typeface="Wingdings"/>
                <a:cs typeface="Wingdings"/>
              </a:rPr>
              <a:t></a:t>
            </a:r>
            <a:r>
              <a:rPr dirty="0" sz="3200" spc="-15">
                <a:solidFill>
                  <a:srgbClr val="FFFFFF"/>
                </a:solidFill>
                <a:latin typeface="Constantia"/>
                <a:cs typeface="Constantia"/>
              </a:rPr>
              <a:t>More</a:t>
            </a:r>
            <a:r>
              <a:rPr dirty="0" sz="32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than</a:t>
            </a:r>
            <a:r>
              <a:rPr dirty="0" sz="32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2/3</a:t>
            </a:r>
            <a:r>
              <a:rPr dirty="0" sz="32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of </a:t>
            </a:r>
            <a:r>
              <a:rPr dirty="0" sz="3200" spc="-10">
                <a:solidFill>
                  <a:srgbClr val="FFFFFF"/>
                </a:solidFill>
                <a:latin typeface="Constantia"/>
                <a:cs typeface="Constantia"/>
              </a:rPr>
              <a:t>physicians</a:t>
            </a:r>
            <a:r>
              <a:rPr dirty="0" sz="32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 spc="-15">
                <a:solidFill>
                  <a:srgbClr val="FFFFFF"/>
                </a:solidFill>
                <a:latin typeface="Constantia"/>
                <a:cs typeface="Constantia"/>
              </a:rPr>
              <a:t>never</a:t>
            </a:r>
            <a:r>
              <a:rPr dirty="0" sz="3200" spc="-2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dirty="0" sz="3200" spc="-2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onstantia"/>
                <a:cs typeface="Constantia"/>
              </a:rPr>
              <a:t>very</a:t>
            </a:r>
            <a:r>
              <a:rPr dirty="0" sz="3200" spc="-1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 spc="-25">
                <a:solidFill>
                  <a:srgbClr val="FFFFFF"/>
                </a:solidFill>
                <a:latin typeface="Constantia"/>
                <a:cs typeface="Constantia"/>
              </a:rPr>
              <a:t>rarely  generate</a:t>
            </a:r>
            <a:r>
              <a:rPr dirty="0" sz="3200" spc="-1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patient</a:t>
            </a:r>
            <a:r>
              <a:rPr dirty="0" sz="3200" spc="-1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onstantia"/>
                <a:cs typeface="Constantia"/>
              </a:rPr>
              <a:t>complaints</a:t>
            </a:r>
            <a:r>
              <a:rPr dirty="0" sz="32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 spc="-5">
                <a:solidFill>
                  <a:srgbClr val="FFFF00"/>
                </a:solidFill>
                <a:latin typeface="Constantia"/>
                <a:cs typeface="Constantia"/>
              </a:rPr>
              <a:t>(Hickson</a:t>
            </a:r>
            <a:r>
              <a:rPr dirty="0" sz="3200" spc="-135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dirty="0" sz="3200">
                <a:solidFill>
                  <a:srgbClr val="FFFF00"/>
                </a:solidFill>
                <a:latin typeface="Constantia"/>
                <a:cs typeface="Constantia"/>
              </a:rPr>
              <a:t>et</a:t>
            </a:r>
            <a:r>
              <a:rPr dirty="0" sz="3200" spc="-165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dirty="0" sz="3200">
                <a:solidFill>
                  <a:srgbClr val="FFFF00"/>
                </a:solidFill>
                <a:latin typeface="Constantia"/>
                <a:cs typeface="Constantia"/>
              </a:rPr>
              <a:t>al.</a:t>
            </a:r>
            <a:r>
              <a:rPr dirty="0" sz="3200" spc="-10">
                <a:solidFill>
                  <a:srgbClr val="FFFF00"/>
                </a:solidFill>
                <a:latin typeface="Constantia"/>
                <a:cs typeface="Constantia"/>
              </a:rPr>
              <a:t> 2002,  </a:t>
            </a:r>
            <a:r>
              <a:rPr dirty="0" sz="3200" spc="-5">
                <a:solidFill>
                  <a:srgbClr val="FFFF00"/>
                </a:solidFill>
                <a:latin typeface="Constantia"/>
                <a:cs typeface="Constantia"/>
              </a:rPr>
              <a:t>2007a,2007b).</a:t>
            </a:r>
            <a:endParaRPr sz="3200">
              <a:latin typeface="Constantia"/>
              <a:cs typeface="Constantia"/>
            </a:endParaRPr>
          </a:p>
          <a:p>
            <a:pPr algn="just" marL="12700">
              <a:lnSpc>
                <a:spcPct val="100000"/>
              </a:lnSpc>
              <a:spcBef>
                <a:spcPts val="765"/>
              </a:spcBef>
            </a:pPr>
            <a:r>
              <a:rPr dirty="0" sz="3000" spc="15">
                <a:solidFill>
                  <a:srgbClr val="0AD0D9"/>
                </a:solidFill>
                <a:latin typeface="Wingdings"/>
                <a:cs typeface="Wingdings"/>
              </a:rPr>
              <a:t></a:t>
            </a:r>
            <a:r>
              <a:rPr dirty="0" sz="3200" spc="15">
                <a:solidFill>
                  <a:srgbClr val="FFFFFF"/>
                </a:solidFill>
                <a:latin typeface="Constantia"/>
                <a:cs typeface="Constantia"/>
              </a:rPr>
              <a:t>A </a:t>
            </a:r>
            <a:r>
              <a:rPr dirty="0" sz="3200" spc="-10">
                <a:solidFill>
                  <a:srgbClr val="FFFFFF"/>
                </a:solidFill>
                <a:latin typeface="Constantia"/>
                <a:cs typeface="Constantia"/>
              </a:rPr>
              <a:t>total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of 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6%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of </a:t>
            </a:r>
            <a:r>
              <a:rPr dirty="0" sz="3200" spc="-15">
                <a:solidFill>
                  <a:srgbClr val="FFFFFF"/>
                </a:solidFill>
                <a:latin typeface="Constantia"/>
                <a:cs typeface="Constantia"/>
              </a:rPr>
              <a:t>doctors, </a:t>
            </a:r>
            <a:r>
              <a:rPr dirty="0" sz="3200" spc="-55">
                <a:solidFill>
                  <a:srgbClr val="FFFFFF"/>
                </a:solidFill>
                <a:latin typeface="Constantia"/>
                <a:cs typeface="Constantia"/>
              </a:rPr>
              <a:t>however, </a:t>
            </a:r>
            <a:r>
              <a:rPr dirty="0" sz="3200" spc="-25">
                <a:solidFill>
                  <a:srgbClr val="FFFFFF"/>
                </a:solidFill>
                <a:latin typeface="Constantia"/>
                <a:cs typeface="Constantia"/>
              </a:rPr>
              <a:t>received</a:t>
            </a:r>
            <a:r>
              <a:rPr dirty="0" sz="3200" spc="-3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 spc="-25">
                <a:solidFill>
                  <a:srgbClr val="FFFFFF"/>
                </a:solidFill>
                <a:latin typeface="Constantia"/>
                <a:cs typeface="Constantia"/>
              </a:rPr>
              <a:t>25</a:t>
            </a:r>
            <a:endParaRPr sz="3200">
              <a:latin typeface="Constantia"/>
              <a:cs typeface="Constantia"/>
            </a:endParaRPr>
          </a:p>
          <a:p>
            <a:pPr algn="just" marL="12700">
              <a:lnSpc>
                <a:spcPct val="100000"/>
              </a:lnSpc>
            </a:pP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or</a:t>
            </a:r>
            <a:r>
              <a:rPr dirty="0" sz="3200" spc="-1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 spc="-20">
                <a:solidFill>
                  <a:srgbClr val="FFFFFF"/>
                </a:solidFill>
                <a:latin typeface="Constantia"/>
                <a:cs typeface="Constantia"/>
              </a:rPr>
              <a:t>more</a:t>
            </a:r>
            <a:r>
              <a:rPr dirty="0" sz="3200" spc="-1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onstantia"/>
                <a:cs typeface="Constantia"/>
              </a:rPr>
              <a:t>complaints</a:t>
            </a:r>
            <a:r>
              <a:rPr dirty="0" sz="3200" spc="-1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 spc="-30">
                <a:solidFill>
                  <a:srgbClr val="FFFFFF"/>
                </a:solidFill>
                <a:latin typeface="Constantia"/>
                <a:cs typeface="Constantia"/>
              </a:rPr>
              <a:t>over</a:t>
            </a:r>
            <a:r>
              <a:rPr dirty="0" sz="3200" spc="-2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3200" spc="-9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 spc="-15">
                <a:solidFill>
                  <a:srgbClr val="FFFFFF"/>
                </a:solidFill>
                <a:latin typeface="Constantia"/>
                <a:cs typeface="Constantia"/>
              </a:rPr>
              <a:t>6-year</a:t>
            </a:r>
            <a:r>
              <a:rPr dirty="0" sz="3200" spc="-17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period</a:t>
            </a:r>
            <a:endParaRPr sz="3200">
              <a:latin typeface="Constantia"/>
              <a:cs typeface="Constantia"/>
            </a:endParaRPr>
          </a:p>
          <a:p>
            <a:pPr algn="just" marL="12700">
              <a:lnSpc>
                <a:spcPct val="100000"/>
              </a:lnSpc>
              <a:spcBef>
                <a:spcPts val="770"/>
              </a:spcBef>
            </a:pPr>
            <a:r>
              <a:rPr dirty="0" sz="3000" spc="-5">
                <a:solidFill>
                  <a:srgbClr val="0AD0D9"/>
                </a:solidFill>
                <a:latin typeface="Wingdings"/>
                <a:cs typeface="Wingdings"/>
              </a:rPr>
              <a:t>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Nurse</a:t>
            </a:r>
            <a:r>
              <a:rPr dirty="0" sz="32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surveys</a:t>
            </a:r>
            <a:r>
              <a:rPr dirty="0" sz="3200" spc="-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onstantia"/>
                <a:cs typeface="Constantia"/>
              </a:rPr>
              <a:t>suggest</a:t>
            </a:r>
            <a:r>
              <a:rPr dirty="0" sz="3200" spc="-11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that</a:t>
            </a:r>
            <a:r>
              <a:rPr dirty="0" sz="3200" spc="-1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4–5%</a:t>
            </a:r>
            <a:r>
              <a:rPr dirty="0" sz="32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r>
              <a:rPr dirty="0" sz="3200" spc="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onstantia"/>
                <a:cs typeface="Constantia"/>
              </a:rPr>
              <a:t>physicians</a:t>
            </a:r>
            <a:endParaRPr sz="3200">
              <a:latin typeface="Constantia"/>
              <a:cs typeface="Constantia"/>
            </a:endParaRPr>
          </a:p>
          <a:p>
            <a:pPr algn="just" marL="12700">
              <a:lnSpc>
                <a:spcPct val="100000"/>
              </a:lnSpc>
            </a:pPr>
            <a:r>
              <a:rPr dirty="0" sz="3200" spc="-10">
                <a:solidFill>
                  <a:srgbClr val="FFFFFF"/>
                </a:solidFill>
                <a:latin typeface="Constantia"/>
                <a:cs typeface="Constantia"/>
              </a:rPr>
              <a:t>display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such</a:t>
            </a:r>
            <a:r>
              <a:rPr dirty="0" sz="3200" spc="-27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onstantia"/>
                <a:cs typeface="Constantia"/>
              </a:rPr>
              <a:t>behavior</a:t>
            </a:r>
            <a:endParaRPr sz="3200">
              <a:latin typeface="Constantia"/>
              <a:cs typeface="Constantia"/>
            </a:endParaRPr>
          </a:p>
          <a:p>
            <a:pPr marL="12700" marR="208279">
              <a:lnSpc>
                <a:spcPct val="100000"/>
              </a:lnSpc>
              <a:spcBef>
                <a:spcPts val="770"/>
              </a:spcBef>
            </a:pP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(Diaz &amp; </a:t>
            </a:r>
            <a:r>
              <a:rPr dirty="0" sz="3200" spc="-10">
                <a:solidFill>
                  <a:srgbClr val="FFFFFF"/>
                </a:solidFill>
                <a:latin typeface="Constantia"/>
                <a:cs typeface="Constantia"/>
              </a:rPr>
              <a:t>McMillin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1991; </a:t>
            </a:r>
            <a:r>
              <a:rPr dirty="0" sz="3200" spc="-10">
                <a:solidFill>
                  <a:srgbClr val="FFFFFF"/>
                </a:solidFill>
                <a:latin typeface="Constantia"/>
                <a:cs typeface="Constantia"/>
              </a:rPr>
              <a:t>Rosenstein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z="3200" spc="-2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O’Daniel  2005a)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971" y="993647"/>
            <a:ext cx="1933193" cy="1338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99972" y="993647"/>
            <a:ext cx="1888998" cy="13388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65732" y="1793748"/>
            <a:ext cx="1157478" cy="891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34411" y="993647"/>
            <a:ext cx="1922526" cy="13388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66744" y="993647"/>
            <a:ext cx="1843277" cy="13388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32503" y="1793748"/>
            <a:ext cx="1111758" cy="891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55464" y="993647"/>
            <a:ext cx="1468374" cy="13388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33644" y="993647"/>
            <a:ext cx="2914650" cy="13388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99403" y="1793748"/>
            <a:ext cx="2183129" cy="891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658100" y="993647"/>
            <a:ext cx="1099566" cy="133883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56971" y="1725167"/>
            <a:ext cx="2678429" cy="13388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2731" y="2525267"/>
            <a:ext cx="1946910" cy="8915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185416" y="1725167"/>
            <a:ext cx="1936242" cy="133883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697223" y="2525267"/>
            <a:ext cx="4267962" cy="8915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31464" y="1725167"/>
            <a:ext cx="5153405" cy="133883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56971" y="2456688"/>
            <a:ext cx="3237738" cy="133883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22731" y="3256788"/>
            <a:ext cx="2506218" cy="8915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743200" y="2456688"/>
            <a:ext cx="6186678" cy="133883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56971" y="3188207"/>
            <a:ext cx="1789938" cy="133883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522475" y="3988308"/>
            <a:ext cx="6939533" cy="8915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56716" y="3188207"/>
            <a:ext cx="7823454" cy="133883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56971" y="3919728"/>
            <a:ext cx="2059686" cy="133883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22731" y="4719828"/>
            <a:ext cx="1328166" cy="8915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578863" y="3919728"/>
            <a:ext cx="4280154" cy="133883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56971" y="4651247"/>
            <a:ext cx="7379970" cy="133883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520700" y="1149350"/>
            <a:ext cx="7920355" cy="4432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4800" spc="-5">
                <a:solidFill>
                  <a:srgbClr val="FFFF00"/>
                </a:solidFill>
                <a:latin typeface="Constantia"/>
                <a:cs typeface="Constantia"/>
              </a:rPr>
              <a:t>The </a:t>
            </a:r>
            <a:r>
              <a:rPr dirty="0" sz="4800" spc="-30" u="heavy">
                <a:solidFill>
                  <a:srgbClr val="FFFFFF"/>
                </a:solidFill>
                <a:latin typeface="Constantia"/>
                <a:cs typeface="Constantia"/>
              </a:rPr>
              <a:t>eyes </a:t>
            </a:r>
            <a:r>
              <a:rPr dirty="0" sz="4800">
                <a:solidFill>
                  <a:srgbClr val="FFFF00"/>
                </a:solidFill>
                <a:latin typeface="Constantia"/>
                <a:cs typeface="Constantia"/>
              </a:rPr>
              <a:t>and </a:t>
            </a:r>
            <a:r>
              <a:rPr dirty="0" sz="4800" u="heavy">
                <a:solidFill>
                  <a:srgbClr val="FFFFFF"/>
                </a:solidFill>
                <a:latin typeface="Constantia"/>
                <a:cs typeface="Constantia"/>
              </a:rPr>
              <a:t>ears </a:t>
            </a:r>
            <a:r>
              <a:rPr dirty="0" sz="4800">
                <a:solidFill>
                  <a:srgbClr val="FFFF00"/>
                </a:solidFill>
                <a:latin typeface="Constantia"/>
                <a:cs typeface="Constantia"/>
              </a:rPr>
              <a:t>of </a:t>
            </a:r>
            <a:r>
              <a:rPr dirty="0" sz="4800" spc="-10" u="heavy">
                <a:solidFill>
                  <a:srgbClr val="FFFFFF"/>
                </a:solidFill>
                <a:latin typeface="Constantia"/>
                <a:cs typeface="Constantia"/>
              </a:rPr>
              <a:t>patients</a:t>
            </a:r>
            <a:r>
              <a:rPr dirty="0" sz="4800" spc="-10">
                <a:solidFill>
                  <a:srgbClr val="FFFF00"/>
                </a:solidFill>
                <a:latin typeface="Constantia"/>
                <a:cs typeface="Constantia"/>
              </a:rPr>
              <a:t>,  </a:t>
            </a:r>
            <a:r>
              <a:rPr dirty="0" sz="4800" spc="-15" u="heavy">
                <a:solidFill>
                  <a:srgbClr val="FFFFFF"/>
                </a:solidFill>
                <a:latin typeface="Constantia"/>
                <a:cs typeface="Constantia"/>
              </a:rPr>
              <a:t>visitors </a:t>
            </a:r>
            <a:r>
              <a:rPr dirty="0" sz="4800">
                <a:solidFill>
                  <a:srgbClr val="FFFF00"/>
                </a:solidFill>
                <a:latin typeface="Constantia"/>
                <a:cs typeface="Constantia"/>
              </a:rPr>
              <a:t>and </a:t>
            </a:r>
            <a:r>
              <a:rPr dirty="0" sz="4800" spc="-10" u="heavy">
                <a:solidFill>
                  <a:srgbClr val="FFFFFF"/>
                </a:solidFill>
                <a:latin typeface="Constantia"/>
                <a:cs typeface="Constantia"/>
              </a:rPr>
              <a:t>healthcare </a:t>
            </a:r>
            <a:r>
              <a:rPr dirty="0" sz="4800" spc="-20" u="heavy">
                <a:solidFill>
                  <a:srgbClr val="FFFFFF"/>
                </a:solidFill>
                <a:latin typeface="Constantia"/>
                <a:cs typeface="Constantia"/>
              </a:rPr>
              <a:t>team  </a:t>
            </a:r>
            <a:r>
              <a:rPr dirty="0" sz="4800" spc="-5" u="heavy">
                <a:solidFill>
                  <a:srgbClr val="FFFFFF"/>
                </a:solidFill>
                <a:latin typeface="Constantia"/>
                <a:cs typeface="Constantia"/>
              </a:rPr>
              <a:t>members </a:t>
            </a:r>
            <a:r>
              <a:rPr dirty="0" sz="4800" spc="-30">
                <a:solidFill>
                  <a:srgbClr val="FFFF00"/>
                </a:solidFill>
                <a:latin typeface="Constantia"/>
                <a:cs typeface="Constantia"/>
              </a:rPr>
              <a:t>are </a:t>
            </a:r>
            <a:r>
              <a:rPr dirty="0" sz="4800" spc="-20">
                <a:solidFill>
                  <a:srgbClr val="FFFF00"/>
                </a:solidFill>
                <a:latin typeface="Constantia"/>
                <a:cs typeface="Constantia"/>
              </a:rPr>
              <a:t>considered </a:t>
            </a:r>
            <a:r>
              <a:rPr dirty="0" sz="4800" spc="-40">
                <a:solidFill>
                  <a:srgbClr val="FFFF00"/>
                </a:solidFill>
                <a:latin typeface="Constantia"/>
                <a:cs typeface="Constantia"/>
              </a:rPr>
              <a:t>to</a:t>
            </a:r>
            <a:r>
              <a:rPr dirty="0" sz="4800" spc="-605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dirty="0" sz="4800" spc="-5">
                <a:solidFill>
                  <a:srgbClr val="FFFF00"/>
                </a:solidFill>
                <a:latin typeface="Constantia"/>
                <a:cs typeface="Constantia"/>
              </a:rPr>
              <a:t>be  the </a:t>
            </a:r>
            <a:r>
              <a:rPr dirty="0" sz="4800" spc="-5" u="heavy">
                <a:solidFill>
                  <a:srgbClr val="FFFFFF"/>
                </a:solidFill>
                <a:latin typeface="Constantia"/>
                <a:cs typeface="Constantia"/>
              </a:rPr>
              <a:t>most </a:t>
            </a:r>
            <a:r>
              <a:rPr dirty="0" sz="4800" spc="-25" u="heavy">
                <a:solidFill>
                  <a:srgbClr val="FFFFFF"/>
                </a:solidFill>
                <a:latin typeface="Constantia"/>
                <a:cs typeface="Constantia"/>
              </a:rPr>
              <a:t>effective</a:t>
            </a:r>
            <a:r>
              <a:rPr dirty="0" sz="4800" spc="-560" u="heavy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4800" spc="-15" u="heavy">
                <a:solidFill>
                  <a:srgbClr val="FFFFFF"/>
                </a:solidFill>
                <a:latin typeface="Constantia"/>
                <a:cs typeface="Constantia"/>
              </a:rPr>
              <a:t>surveillance  </a:t>
            </a:r>
            <a:r>
              <a:rPr dirty="0" sz="4800" spc="-15" u="heavy">
                <a:solidFill>
                  <a:srgbClr val="FFFFFF"/>
                </a:solidFill>
                <a:latin typeface="Constantia"/>
                <a:cs typeface="Constantia"/>
              </a:rPr>
              <a:t>tools </a:t>
            </a:r>
            <a:r>
              <a:rPr dirty="0" sz="4800" spc="-15">
                <a:solidFill>
                  <a:srgbClr val="FFFF00"/>
                </a:solidFill>
                <a:latin typeface="Constantia"/>
                <a:cs typeface="Constantia"/>
              </a:rPr>
              <a:t>for </a:t>
            </a:r>
            <a:r>
              <a:rPr dirty="0" sz="4800" spc="-10">
                <a:solidFill>
                  <a:srgbClr val="FFFF00"/>
                </a:solidFill>
                <a:latin typeface="Constantia"/>
                <a:cs typeface="Constantia"/>
              </a:rPr>
              <a:t>detecting  unprofessional</a:t>
            </a:r>
            <a:r>
              <a:rPr dirty="0" sz="4800" spc="-30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dirty="0" sz="4800" spc="-65">
                <a:solidFill>
                  <a:srgbClr val="FFFF00"/>
                </a:solidFill>
                <a:latin typeface="Constantia"/>
                <a:cs typeface="Constantia"/>
              </a:rPr>
              <a:t>behavior.</a:t>
            </a:r>
            <a:endParaRPr sz="4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6444" y="516636"/>
            <a:ext cx="7055358" cy="400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70916" y="861047"/>
            <a:ext cx="512838" cy="499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5987" y="830580"/>
            <a:ext cx="2529078" cy="5646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0916" y="1379207"/>
            <a:ext cx="512838" cy="4991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5987" y="1348739"/>
            <a:ext cx="1533906" cy="5646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0916" y="1897367"/>
            <a:ext cx="512838" cy="4991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65987" y="1866900"/>
            <a:ext cx="1588770" cy="5646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0916" y="2415527"/>
            <a:ext cx="512838" cy="4991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65987" y="2385060"/>
            <a:ext cx="2071877" cy="5646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70916" y="2933687"/>
            <a:ext cx="512838" cy="49912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5987" y="2903220"/>
            <a:ext cx="1332738" cy="56464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70916" y="3451847"/>
            <a:ext cx="512838" cy="49912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65987" y="3421379"/>
            <a:ext cx="1413510" cy="56464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70916" y="3970007"/>
            <a:ext cx="512838" cy="49912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65987" y="3939540"/>
            <a:ext cx="3022854" cy="56464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70916" y="4488167"/>
            <a:ext cx="512838" cy="49912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65987" y="4457700"/>
            <a:ext cx="1834133" cy="56464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70916" y="5006327"/>
            <a:ext cx="512838" cy="49912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65987" y="4975859"/>
            <a:ext cx="1948433" cy="56464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596900" y="896873"/>
            <a:ext cx="2876550" cy="4476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00" spc="-5">
                <a:solidFill>
                  <a:srgbClr val="0AD0D9"/>
                </a:solidFill>
                <a:latin typeface="Wingdings"/>
                <a:cs typeface="Wingdings"/>
              </a:rPr>
              <a:t></a:t>
            </a:r>
            <a:r>
              <a:rPr dirty="0" sz="2000" spc="-5" b="1">
                <a:solidFill>
                  <a:srgbClr val="FFFFFF"/>
                </a:solidFill>
                <a:latin typeface="Constantia"/>
                <a:cs typeface="Constantia"/>
              </a:rPr>
              <a:t>Honesty/integrity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dirty="0" sz="1900">
                <a:solidFill>
                  <a:srgbClr val="0AD0D9"/>
                </a:solidFill>
                <a:latin typeface="Wingdings"/>
                <a:cs typeface="Wingdings"/>
              </a:rPr>
              <a:t></a:t>
            </a:r>
            <a:r>
              <a:rPr dirty="0" sz="2000" b="1">
                <a:solidFill>
                  <a:srgbClr val="FFFFFF"/>
                </a:solidFill>
                <a:latin typeface="Constantia"/>
                <a:cs typeface="Constantia"/>
              </a:rPr>
              <a:t>Openness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dirty="0" sz="1900" spc="-5">
                <a:solidFill>
                  <a:srgbClr val="0AD0D9"/>
                </a:solidFill>
                <a:latin typeface="Wingdings"/>
                <a:cs typeface="Wingdings"/>
              </a:rPr>
              <a:t></a:t>
            </a:r>
            <a:r>
              <a:rPr dirty="0" sz="2000" spc="-5" b="1">
                <a:solidFill>
                  <a:srgbClr val="FFFFFF"/>
                </a:solidFill>
                <a:latin typeface="Constantia"/>
                <a:cs typeface="Constantia"/>
              </a:rPr>
              <a:t>Reliability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dirty="0" sz="1900" spc="-5">
                <a:solidFill>
                  <a:srgbClr val="0AD0D9"/>
                </a:solidFill>
                <a:latin typeface="Wingdings"/>
                <a:cs typeface="Wingdings"/>
              </a:rPr>
              <a:t></a:t>
            </a:r>
            <a:r>
              <a:rPr dirty="0" sz="2000" spc="-5" b="1">
                <a:solidFill>
                  <a:srgbClr val="FFFFFF"/>
                </a:solidFill>
                <a:latin typeface="Constantia"/>
                <a:cs typeface="Constantia"/>
              </a:rPr>
              <a:t>Responsibility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dirty="0" sz="1900" spc="-5">
                <a:solidFill>
                  <a:srgbClr val="0AD0D9"/>
                </a:solidFill>
                <a:latin typeface="Wingdings"/>
                <a:cs typeface="Wingdings"/>
              </a:rPr>
              <a:t></a:t>
            </a:r>
            <a:r>
              <a:rPr dirty="0" sz="2000" spc="-5" b="1">
                <a:solidFill>
                  <a:srgbClr val="FFFFFF"/>
                </a:solidFill>
                <a:latin typeface="Constantia"/>
                <a:cs typeface="Constantia"/>
              </a:rPr>
              <a:t>Respect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dirty="0" sz="1900" spc="-10">
                <a:solidFill>
                  <a:srgbClr val="0AD0D9"/>
                </a:solidFill>
                <a:latin typeface="Wingdings"/>
                <a:cs typeface="Wingdings"/>
              </a:rPr>
              <a:t></a:t>
            </a:r>
            <a:r>
              <a:rPr dirty="0" sz="2000" spc="-10" b="1">
                <a:solidFill>
                  <a:srgbClr val="FFFFFF"/>
                </a:solidFill>
                <a:latin typeface="Constantia"/>
                <a:cs typeface="Constantia"/>
              </a:rPr>
              <a:t>Presence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dirty="0" sz="1900" spc="-5">
                <a:solidFill>
                  <a:srgbClr val="0AD0D9"/>
                </a:solidFill>
                <a:latin typeface="Wingdings"/>
                <a:cs typeface="Wingdings"/>
              </a:rPr>
              <a:t></a:t>
            </a:r>
            <a:r>
              <a:rPr dirty="0" sz="2000" spc="-5" b="1">
                <a:solidFill>
                  <a:srgbClr val="FFFFFF"/>
                </a:solidFill>
                <a:latin typeface="Constantia"/>
                <a:cs typeface="Constantia"/>
              </a:rPr>
              <a:t>Compassion/empathy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dirty="0" sz="1900" spc="-10">
                <a:solidFill>
                  <a:srgbClr val="0AD0D9"/>
                </a:solidFill>
                <a:latin typeface="Wingdings"/>
                <a:cs typeface="Wingdings"/>
              </a:rPr>
              <a:t></a:t>
            </a:r>
            <a:r>
              <a:rPr dirty="0" sz="2000" spc="-10" b="1">
                <a:solidFill>
                  <a:srgbClr val="FFFFFF"/>
                </a:solidFill>
                <a:latin typeface="Constantia"/>
                <a:cs typeface="Constantia"/>
              </a:rPr>
              <a:t>Competence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dirty="0" sz="1900" spc="-5">
                <a:solidFill>
                  <a:srgbClr val="0AD0D9"/>
                </a:solidFill>
                <a:latin typeface="Wingdings"/>
                <a:cs typeface="Wingdings"/>
              </a:rPr>
              <a:t></a:t>
            </a:r>
            <a:r>
              <a:rPr dirty="0" sz="2000" spc="-5" b="1">
                <a:solidFill>
                  <a:srgbClr val="FFFFFF"/>
                </a:solidFill>
                <a:latin typeface="Constantia"/>
                <a:cs typeface="Constantia"/>
              </a:rPr>
              <a:t>Commitment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0916" y="5524500"/>
            <a:ext cx="512838" cy="49912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65987" y="5494020"/>
            <a:ext cx="2170938" cy="56464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70916" y="6042659"/>
            <a:ext cx="512838" cy="49912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65987" y="6012179"/>
            <a:ext cx="1590294" cy="56464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596900" y="5561279"/>
            <a:ext cx="2078989" cy="8489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900">
                <a:solidFill>
                  <a:srgbClr val="0AD0D9"/>
                </a:solidFill>
                <a:latin typeface="Wingdings"/>
                <a:cs typeface="Wingdings"/>
              </a:rPr>
              <a:t></a:t>
            </a:r>
            <a:r>
              <a:rPr dirty="0" sz="2000" b="1">
                <a:solidFill>
                  <a:srgbClr val="FFFFFF"/>
                </a:solidFill>
                <a:latin typeface="Constantia"/>
                <a:cs typeface="Constantia"/>
              </a:rPr>
              <a:t>Confidentiality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dirty="0" sz="1900" spc="-10">
                <a:solidFill>
                  <a:srgbClr val="0AD0D9"/>
                </a:solidFill>
                <a:latin typeface="Wingdings"/>
                <a:cs typeface="Wingdings"/>
              </a:rPr>
              <a:t></a:t>
            </a:r>
            <a:r>
              <a:rPr dirty="0" sz="2000" spc="-10" b="1">
                <a:solidFill>
                  <a:srgbClr val="FFFFFF"/>
                </a:solidFill>
                <a:latin typeface="Constantia"/>
                <a:cs typeface="Constantia"/>
              </a:rPr>
              <a:t>Autonomy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61915" y="1127747"/>
            <a:ext cx="512825" cy="49912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917947" y="1097280"/>
            <a:ext cx="781050" cy="56464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362955" y="1097280"/>
            <a:ext cx="424421" cy="56464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451347" y="1097280"/>
            <a:ext cx="2020061" cy="56464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4789678" y="1163573"/>
            <a:ext cx="246443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Wingdings"/>
              <a:buChar char=""/>
              <a:tabLst>
                <a:tab pos="287020" algn="l"/>
              </a:tabLst>
            </a:pPr>
            <a:r>
              <a:rPr dirty="0" sz="2000" spc="-10" b="1">
                <a:solidFill>
                  <a:srgbClr val="FFFFFF"/>
                </a:solidFill>
                <a:latin typeface="Constantia"/>
                <a:cs typeface="Constantia"/>
              </a:rPr>
              <a:t>Self-improvement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661915" y="1798307"/>
            <a:ext cx="512825" cy="49912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917947" y="1767839"/>
            <a:ext cx="781050" cy="56464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362955" y="1767839"/>
            <a:ext cx="424421" cy="56464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451347" y="1767839"/>
            <a:ext cx="3445002" cy="56464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4789678" y="1834515"/>
            <a:ext cx="387604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Wingdings"/>
              <a:buChar char=""/>
              <a:tabLst>
                <a:tab pos="287020" algn="l"/>
              </a:tabLst>
            </a:pPr>
            <a:r>
              <a:rPr dirty="0" sz="2000" spc="-10" b="1">
                <a:solidFill>
                  <a:srgbClr val="FFFFFF"/>
                </a:solidFill>
                <a:latin typeface="Constantia"/>
                <a:cs typeface="Constantia"/>
              </a:rPr>
              <a:t>Self-awareness </a:t>
            </a:r>
            <a:r>
              <a:rPr dirty="0" sz="2000" b="1">
                <a:solidFill>
                  <a:srgbClr val="FFFFFF"/>
                </a:solidFill>
                <a:latin typeface="Constantia"/>
                <a:cs typeface="Constantia"/>
              </a:rPr>
              <a:t>/ </a:t>
            </a:r>
            <a:r>
              <a:rPr dirty="0" sz="2000" spc="-15" b="1">
                <a:solidFill>
                  <a:srgbClr val="FFFFFF"/>
                </a:solidFill>
                <a:latin typeface="Constantia"/>
                <a:cs typeface="Constantia"/>
              </a:rPr>
              <a:t>knowledge</a:t>
            </a:r>
            <a:r>
              <a:rPr dirty="0" sz="2000" spc="-22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onstantia"/>
                <a:cs typeface="Constantia"/>
              </a:rPr>
              <a:t>of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917947" y="2377439"/>
            <a:ext cx="1096518" cy="56464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5063997" y="2444115"/>
            <a:ext cx="73025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 b="1">
                <a:solidFill>
                  <a:srgbClr val="FFFFFF"/>
                </a:solidFill>
                <a:latin typeface="Constantia"/>
                <a:cs typeface="Constantia"/>
              </a:rPr>
              <a:t>li</a:t>
            </a:r>
            <a:r>
              <a:rPr dirty="0" sz="2000" spc="-10" b="1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dirty="0" sz="2000" b="1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000" spc="-10" b="1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2000" b="1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661915" y="3078467"/>
            <a:ext cx="512825" cy="49912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917947" y="3048000"/>
            <a:ext cx="4071365" cy="56464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4789678" y="3114675"/>
            <a:ext cx="403542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Wingdings"/>
              <a:buChar char=""/>
              <a:tabLst>
                <a:tab pos="287020" algn="l"/>
              </a:tabLst>
            </a:pPr>
            <a:r>
              <a:rPr dirty="0" sz="2000" spc="-5" b="1">
                <a:solidFill>
                  <a:srgbClr val="FFFFFF"/>
                </a:solidFill>
                <a:latin typeface="Constantia"/>
                <a:cs typeface="Constantia"/>
              </a:rPr>
              <a:t>Communication</a:t>
            </a:r>
            <a:r>
              <a:rPr dirty="0" sz="2000" spc="-5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onstantia"/>
                <a:cs typeface="Constantia"/>
              </a:rPr>
              <a:t>/collaboration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661915" y="3749027"/>
            <a:ext cx="512825" cy="49912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917947" y="3718559"/>
            <a:ext cx="2637281" cy="56464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4789678" y="3785489"/>
            <a:ext cx="254889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Wingdings"/>
              <a:buChar char=""/>
              <a:tabLst>
                <a:tab pos="287020" algn="l"/>
              </a:tabLst>
            </a:pPr>
            <a:r>
              <a:rPr dirty="0" sz="2000" spc="-5" b="1">
                <a:solidFill>
                  <a:srgbClr val="FFFFFF"/>
                </a:solidFill>
                <a:latin typeface="Constantia"/>
                <a:cs typeface="Constantia"/>
              </a:rPr>
              <a:t>Altruism/advocacy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661915" y="4419587"/>
            <a:ext cx="512825" cy="49912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917947" y="4389120"/>
            <a:ext cx="3772661" cy="56464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4789678" y="4456048"/>
            <a:ext cx="3736340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Wingdings"/>
              <a:buChar char=""/>
              <a:tabLst>
                <a:tab pos="287020" algn="l"/>
              </a:tabLst>
            </a:pPr>
            <a:r>
              <a:rPr dirty="0" sz="2000" spc="-15" b="1">
                <a:solidFill>
                  <a:srgbClr val="FFFFFF"/>
                </a:solidFill>
                <a:latin typeface="Constantia"/>
                <a:cs typeface="Constantia"/>
              </a:rPr>
              <a:t>Morality </a:t>
            </a:r>
            <a:r>
              <a:rPr dirty="0" sz="2000" b="1">
                <a:solidFill>
                  <a:srgbClr val="FFFFFF"/>
                </a:solidFill>
                <a:latin typeface="Constantia"/>
                <a:cs typeface="Constantia"/>
              </a:rPr>
              <a:t>and </a:t>
            </a:r>
            <a:r>
              <a:rPr dirty="0" sz="2000" spc="-5" b="1">
                <a:solidFill>
                  <a:srgbClr val="FFFFFF"/>
                </a:solidFill>
                <a:latin typeface="Constantia"/>
                <a:cs typeface="Constantia"/>
              </a:rPr>
              <a:t>ethical</a:t>
            </a:r>
            <a:r>
              <a:rPr dirty="0" sz="2000" spc="-225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Constantia"/>
                <a:cs typeface="Constantia"/>
              </a:rPr>
              <a:t>conduct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661915" y="5090159"/>
            <a:ext cx="512825" cy="49912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917947" y="5059679"/>
            <a:ext cx="2102357" cy="56464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4789678" y="5126990"/>
            <a:ext cx="206565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Wingdings"/>
              <a:buChar char=""/>
              <a:tabLst>
                <a:tab pos="287020" algn="l"/>
              </a:tabLst>
            </a:pPr>
            <a:r>
              <a:rPr dirty="0" sz="2000" spc="-5" b="1">
                <a:solidFill>
                  <a:srgbClr val="FFFFFF"/>
                </a:solidFill>
                <a:latin typeface="Constantia"/>
                <a:cs typeface="Constantia"/>
              </a:rPr>
              <a:t>Self</a:t>
            </a:r>
            <a:r>
              <a:rPr dirty="0" sz="2000" spc="-70" b="1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Constantia"/>
                <a:cs typeface="Constantia"/>
              </a:rPr>
              <a:t>regulation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661915" y="5760720"/>
            <a:ext cx="512825" cy="49912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917947" y="5730240"/>
            <a:ext cx="1579626" cy="56464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4789678" y="5797499"/>
            <a:ext cx="1543685" cy="330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5000"/>
              <a:buFont typeface="Wingdings"/>
              <a:buChar char=""/>
              <a:tabLst>
                <a:tab pos="287020" algn="l"/>
              </a:tabLst>
            </a:pPr>
            <a:r>
              <a:rPr dirty="0" sz="2000" spc="-40" b="1">
                <a:solidFill>
                  <a:srgbClr val="FFFFFF"/>
                </a:solidFill>
                <a:latin typeface="Constantia"/>
                <a:cs typeface="Constantia"/>
              </a:rPr>
              <a:t>Teamwork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4539" y="3258299"/>
            <a:ext cx="3813810" cy="904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350007" y="1271016"/>
            <a:ext cx="3182873" cy="20520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24911" y="1609344"/>
            <a:ext cx="3120390" cy="19895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937510" y="1894077"/>
            <a:ext cx="2700020" cy="140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5080">
              <a:lnSpc>
                <a:spcPts val="3629"/>
              </a:lnSpc>
            </a:pPr>
            <a:r>
              <a:rPr dirty="0" sz="3300">
                <a:latin typeface="Constantia"/>
                <a:cs typeface="Constantia"/>
              </a:rPr>
              <a:t>Dealing with  </a:t>
            </a:r>
            <a:r>
              <a:rPr dirty="0" sz="3300" spc="-5">
                <a:latin typeface="Constantia"/>
                <a:cs typeface="Constantia"/>
              </a:rPr>
              <a:t>unp</a:t>
            </a:r>
            <a:r>
              <a:rPr dirty="0" sz="3300" spc="-55">
                <a:latin typeface="Constantia"/>
                <a:cs typeface="Constantia"/>
              </a:rPr>
              <a:t>r</a:t>
            </a:r>
            <a:r>
              <a:rPr dirty="0" sz="3300">
                <a:latin typeface="Constantia"/>
                <a:cs typeface="Constantia"/>
              </a:rPr>
              <a:t>o</a:t>
            </a:r>
            <a:r>
              <a:rPr dirty="0" sz="3300" spc="-25">
                <a:latin typeface="Constantia"/>
                <a:cs typeface="Constantia"/>
              </a:rPr>
              <a:t>f</a:t>
            </a:r>
            <a:r>
              <a:rPr dirty="0" sz="3300">
                <a:latin typeface="Constantia"/>
                <a:cs typeface="Constantia"/>
              </a:rPr>
              <a:t>essional  </a:t>
            </a:r>
            <a:r>
              <a:rPr dirty="0" sz="3300" spc="-15">
                <a:latin typeface="Constantia"/>
                <a:cs typeface="Constantia"/>
              </a:rPr>
              <a:t>behavior</a:t>
            </a:r>
            <a:endParaRPr sz="33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8723" y="4137659"/>
            <a:ext cx="3181350" cy="20520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3627" y="4475988"/>
            <a:ext cx="3120390" cy="19895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282953" y="5170932"/>
            <a:ext cx="2223770" cy="536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300">
                <a:latin typeface="Constantia"/>
                <a:cs typeface="Constantia"/>
              </a:rPr>
              <a:t>Su</a:t>
            </a:r>
            <a:r>
              <a:rPr dirty="0" sz="3300" spc="50">
                <a:latin typeface="Constantia"/>
                <a:cs typeface="Constantia"/>
              </a:rPr>
              <a:t>r</a:t>
            </a:r>
            <a:r>
              <a:rPr dirty="0" sz="3300" spc="-85">
                <a:latin typeface="Constantia"/>
                <a:cs typeface="Constantia"/>
              </a:rPr>
              <a:t>v</a:t>
            </a:r>
            <a:r>
              <a:rPr dirty="0" sz="3300">
                <a:latin typeface="Constantia"/>
                <a:cs typeface="Constantia"/>
              </a:rPr>
              <a:t>eillan</a:t>
            </a:r>
            <a:r>
              <a:rPr dirty="0" sz="3300" spc="-60">
                <a:latin typeface="Constantia"/>
                <a:cs typeface="Constantia"/>
              </a:rPr>
              <a:t>c</a:t>
            </a:r>
            <a:r>
              <a:rPr dirty="0" sz="3300">
                <a:latin typeface="Constantia"/>
                <a:cs typeface="Constantia"/>
              </a:rPr>
              <a:t>e</a:t>
            </a:r>
            <a:endParaRPr sz="33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42815" y="4137659"/>
            <a:ext cx="3181349" cy="20520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17720" y="4475988"/>
            <a:ext cx="3120389" cy="19895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065903" y="5170932"/>
            <a:ext cx="2225675" cy="536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300" spc="-45">
                <a:latin typeface="Constantia"/>
                <a:cs typeface="Constantia"/>
              </a:rPr>
              <a:t>R</a:t>
            </a:r>
            <a:r>
              <a:rPr dirty="0" sz="3300">
                <a:latin typeface="Constantia"/>
                <a:cs typeface="Constantia"/>
              </a:rPr>
              <a:t>egist</a:t>
            </a:r>
            <a:r>
              <a:rPr dirty="0" sz="3300" spc="-60">
                <a:latin typeface="Constantia"/>
                <a:cs typeface="Constantia"/>
              </a:rPr>
              <a:t>r</a:t>
            </a:r>
            <a:r>
              <a:rPr dirty="0" sz="3300">
                <a:latin typeface="Constantia"/>
                <a:cs typeface="Constantia"/>
              </a:rPr>
              <a:t>ation</a:t>
            </a:r>
            <a:endParaRPr sz="33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907794" y="31496"/>
            <a:ext cx="4932680" cy="12268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10" b="1">
                <a:latin typeface="Arial"/>
                <a:cs typeface="Arial"/>
              </a:rPr>
              <a:t>How </a:t>
            </a:r>
            <a:r>
              <a:rPr dirty="0" sz="4000" spc="-5" b="1">
                <a:latin typeface="Arial"/>
                <a:cs typeface="Arial"/>
              </a:rPr>
              <a:t>should we</a:t>
            </a:r>
            <a:r>
              <a:rPr dirty="0" sz="4000" spc="-40" b="1">
                <a:latin typeface="Arial"/>
                <a:cs typeface="Arial"/>
              </a:rPr>
              <a:t> </a:t>
            </a:r>
            <a:r>
              <a:rPr dirty="0" sz="4000" spc="-5" b="1">
                <a:latin typeface="Arial"/>
                <a:cs typeface="Arial"/>
              </a:rPr>
              <a:t>deal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4000" spc="-5" b="1">
                <a:latin typeface="Arial"/>
                <a:cs typeface="Arial"/>
              </a:rPr>
              <a:t>with such</a:t>
            </a:r>
            <a:r>
              <a:rPr dirty="0" sz="4000" spc="-60" b="1">
                <a:latin typeface="Arial"/>
                <a:cs typeface="Arial"/>
              </a:rPr>
              <a:t> </a:t>
            </a:r>
            <a:r>
              <a:rPr dirty="0" sz="4000" spc="-5" b="1">
                <a:latin typeface="Arial"/>
                <a:cs typeface="Arial"/>
              </a:rPr>
              <a:t>behavior?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4880" y="263639"/>
            <a:ext cx="7475982" cy="605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034283" y="1063739"/>
            <a:ext cx="1625345" cy="12443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450463" y="1445386"/>
            <a:ext cx="795655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3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orm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64664" y="2203704"/>
            <a:ext cx="3164586" cy="12443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335273" y="2417953"/>
            <a:ext cx="1024890" cy="729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">
              <a:lnSpc>
                <a:spcPts val="2760"/>
              </a:lnSpc>
            </a:pP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Pattern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ts val="2760"/>
              </a:lnSpc>
            </a:pP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pers</a:t>
            </a:r>
            <a:r>
              <a:rPr dirty="0" sz="2400" spc="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sts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95044" y="3361944"/>
            <a:ext cx="4703826" cy="12443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703957" y="3744214"/>
            <a:ext cx="2289175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Apparent</a:t>
            </a:r>
            <a:r>
              <a:rPr dirty="0" sz="2400" spc="-1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pattern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5423" y="4520184"/>
            <a:ext cx="6243065" cy="12443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364994" y="4735067"/>
            <a:ext cx="2967990" cy="728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760"/>
              </a:lnSpc>
            </a:pP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Single</a:t>
            </a:r>
            <a:r>
              <a:rPr dirty="0" sz="2400" spc="-1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‘unprofessional’</a:t>
            </a:r>
            <a:endParaRPr sz="2400">
              <a:latin typeface="Constantia"/>
              <a:cs typeface="Constantia"/>
            </a:endParaRPr>
          </a:p>
          <a:p>
            <a:pPr algn="ctr">
              <a:lnSpc>
                <a:spcPts val="2760"/>
              </a:lnSpc>
            </a:pP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incident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5678423"/>
            <a:ext cx="7738109" cy="11772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027935" y="5893612"/>
            <a:ext cx="3648075" cy="728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760"/>
              </a:lnSpc>
            </a:pPr>
            <a:r>
              <a:rPr dirty="0" sz="2400" spc="-45">
                <a:solidFill>
                  <a:srgbClr val="FFFFFF"/>
                </a:solidFill>
                <a:latin typeface="Constantia"/>
                <a:cs typeface="Constantia"/>
              </a:rPr>
              <a:t>Vast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majority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of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doctors:</a:t>
            </a:r>
            <a:r>
              <a:rPr dirty="0" sz="2400" spc="-19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no</a:t>
            </a:r>
            <a:endParaRPr sz="2400">
              <a:latin typeface="Constantia"/>
              <a:cs typeface="Constantia"/>
            </a:endParaRPr>
          </a:p>
          <a:p>
            <a:pPr algn="ctr">
              <a:lnSpc>
                <a:spcPts val="2760"/>
              </a:lnSpc>
            </a:pP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professionalism</a:t>
            </a:r>
            <a:r>
              <a:rPr dirty="0" sz="2400" spc="-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issues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83907" y="5715000"/>
            <a:ext cx="2259965" cy="0"/>
          </a:xfrm>
          <a:custGeom>
            <a:avLst/>
            <a:gdLst/>
            <a:ahLst/>
            <a:cxnLst/>
            <a:rect l="l" t="t" r="r" b="b"/>
            <a:pathLst>
              <a:path w="2259965" h="0">
                <a:moveTo>
                  <a:pt x="0" y="0"/>
                </a:moveTo>
                <a:lnTo>
                  <a:pt x="2259838" y="0"/>
                </a:lnTo>
              </a:path>
            </a:pathLst>
          </a:custGeom>
          <a:ln w="76200">
            <a:solidFill>
              <a:srgbClr val="096C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102096" y="4533900"/>
            <a:ext cx="3042285" cy="76200"/>
          </a:xfrm>
          <a:custGeom>
            <a:avLst/>
            <a:gdLst/>
            <a:ahLst/>
            <a:cxnLst/>
            <a:rect l="l" t="t" r="r" b="b"/>
            <a:pathLst>
              <a:path w="3042284" h="76200">
                <a:moveTo>
                  <a:pt x="0" y="76200"/>
                </a:moveTo>
                <a:lnTo>
                  <a:pt x="3041903" y="76200"/>
                </a:lnTo>
                <a:lnTo>
                  <a:pt x="3041903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96C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359908" y="3314700"/>
            <a:ext cx="3784600" cy="76200"/>
          </a:xfrm>
          <a:custGeom>
            <a:avLst/>
            <a:gdLst/>
            <a:ahLst/>
            <a:cxnLst/>
            <a:rect l="l" t="t" r="r" b="b"/>
            <a:pathLst>
              <a:path w="3784600" h="76200">
                <a:moveTo>
                  <a:pt x="0" y="76200"/>
                </a:moveTo>
                <a:lnTo>
                  <a:pt x="3784091" y="76200"/>
                </a:lnTo>
                <a:lnTo>
                  <a:pt x="3784091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096C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657344" y="2209800"/>
            <a:ext cx="4487545" cy="0"/>
          </a:xfrm>
          <a:custGeom>
            <a:avLst/>
            <a:gdLst/>
            <a:ahLst/>
            <a:cxnLst/>
            <a:rect l="l" t="t" r="r" b="b"/>
            <a:pathLst>
              <a:path w="4487545" h="0">
                <a:moveTo>
                  <a:pt x="0" y="0"/>
                </a:moveTo>
                <a:lnTo>
                  <a:pt x="4487290" y="0"/>
                </a:lnTo>
              </a:path>
            </a:pathLst>
          </a:custGeom>
          <a:ln w="76200">
            <a:solidFill>
              <a:srgbClr val="096C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36753" rIns="0" bIns="0" rtlCol="0" vert="horz">
            <a:spAutoFit/>
          </a:bodyPr>
          <a:lstStyle/>
          <a:p>
            <a:pPr marL="5455920">
              <a:lnSpc>
                <a:spcPct val="100000"/>
              </a:lnSpc>
            </a:pPr>
            <a:r>
              <a:rPr dirty="0" spc="-10"/>
              <a:t>Intervention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771256" y="6002426"/>
            <a:ext cx="737235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35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80301" y="5015229"/>
            <a:ext cx="1177925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Informal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32829" y="3720338"/>
            <a:ext cx="1410970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5">
                <a:solidFill>
                  <a:srgbClr val="FFFFFF"/>
                </a:solidFill>
                <a:latin typeface="Constantia"/>
                <a:cs typeface="Constantia"/>
              </a:rPr>
              <a:t>Awareness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09335" y="2617342"/>
            <a:ext cx="2669540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Guided </a:t>
            </a:r>
            <a:r>
              <a:rPr dirty="0" sz="2400" spc="-20">
                <a:solidFill>
                  <a:srgbClr val="FFFFFF"/>
                </a:solidFill>
                <a:latin typeface="Constantia"/>
                <a:cs typeface="Constantia"/>
              </a:rPr>
              <a:t>by</a:t>
            </a:r>
            <a:r>
              <a:rPr dirty="0" sz="2400" spc="-2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authority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82665" y="1656841"/>
            <a:ext cx="1625600" cy="365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Disciplinary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4895" y="1370075"/>
            <a:ext cx="5647182" cy="4690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6051" y="188976"/>
            <a:ext cx="8486394" cy="11193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52444" y="798576"/>
            <a:ext cx="2071877" cy="11193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8210" y="336550"/>
            <a:ext cx="7703820" cy="12268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48965" marR="5080" indent="-3136900">
              <a:lnSpc>
                <a:spcPct val="100000"/>
              </a:lnSpc>
            </a:pPr>
            <a:r>
              <a:rPr dirty="0" sz="4000" spc="-5">
                <a:solidFill>
                  <a:srgbClr val="FFC000"/>
                </a:solidFill>
                <a:latin typeface="Arial"/>
                <a:cs typeface="Arial"/>
              </a:rPr>
              <a:t>What does formalizing a response  </a:t>
            </a:r>
            <a:r>
              <a:rPr dirty="0" sz="4000" spc="-10">
                <a:solidFill>
                  <a:srgbClr val="FFC000"/>
                </a:solidFill>
                <a:latin typeface="Arial"/>
                <a:cs typeface="Arial"/>
              </a:rPr>
              <a:t>need?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6655"/>
            <a:ext cx="8599170" cy="899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920740" y="1164336"/>
            <a:ext cx="1835658" cy="8999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425440" y="1164336"/>
            <a:ext cx="1029462" cy="8999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60904" y="1164336"/>
            <a:ext cx="3298698" cy="8999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14016" y="1164336"/>
            <a:ext cx="781050" cy="8999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1164336"/>
            <a:ext cx="2948178" cy="8999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8436" y="796290"/>
            <a:ext cx="8100695" cy="9753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15" b="1">
                <a:solidFill>
                  <a:srgbClr val="FFFF00"/>
                </a:solidFill>
                <a:latin typeface="Arial"/>
                <a:cs typeface="Arial"/>
              </a:rPr>
              <a:t>هيلع  </a:t>
            </a:r>
            <a:r>
              <a:rPr dirty="0" spc="-490" b="1">
                <a:solidFill>
                  <a:srgbClr val="FFFF00"/>
                </a:solidFill>
                <a:latin typeface="Arial"/>
                <a:cs typeface="Arial"/>
              </a:rPr>
              <a:t>الله  </a:t>
            </a:r>
            <a:r>
              <a:rPr dirty="0" spc="-640" b="1">
                <a:solidFill>
                  <a:srgbClr val="FFFF00"/>
                </a:solidFill>
                <a:latin typeface="Arial"/>
                <a:cs typeface="Arial"/>
              </a:rPr>
              <a:t>ىلص    </a:t>
            </a:r>
            <a:r>
              <a:rPr dirty="0" spc="-600" b="1">
                <a:solidFill>
                  <a:srgbClr val="FFFF00"/>
                </a:solidFill>
                <a:latin typeface="Arial"/>
                <a:cs typeface="Arial"/>
              </a:rPr>
              <a:t>يبنلا   </a:t>
            </a:r>
            <a:r>
              <a:rPr dirty="0" b="1">
                <a:solidFill>
                  <a:srgbClr val="FFFF00"/>
                </a:solidFill>
                <a:latin typeface="Arial"/>
                <a:cs typeface="Arial"/>
              </a:rPr>
              <a:t>نأ ، </a:t>
            </a:r>
            <a:r>
              <a:rPr dirty="0" spc="-210" b="1">
                <a:solidFill>
                  <a:srgbClr val="FFFF00"/>
                </a:solidFill>
                <a:latin typeface="Arial"/>
                <a:cs typeface="Arial"/>
              </a:rPr>
              <a:t>هنع </a:t>
            </a:r>
            <a:r>
              <a:rPr dirty="0" spc="-490" b="1">
                <a:solidFill>
                  <a:srgbClr val="FFFF00"/>
                </a:solidFill>
                <a:latin typeface="Arial"/>
                <a:cs typeface="Arial"/>
              </a:rPr>
              <a:t>الله  </a:t>
            </a:r>
            <a:r>
              <a:rPr dirty="0" spc="-385" b="1">
                <a:solidFill>
                  <a:srgbClr val="FFFF00"/>
                </a:solidFill>
                <a:latin typeface="Arial"/>
                <a:cs typeface="Arial"/>
              </a:rPr>
              <a:t>يضر  </a:t>
            </a:r>
            <a:r>
              <a:rPr dirty="0" b="1">
                <a:solidFill>
                  <a:srgbClr val="FFFF00"/>
                </a:solidFill>
                <a:latin typeface="Arial"/>
                <a:cs typeface="Arial"/>
              </a:rPr>
              <a:t>سوأ </a:t>
            </a:r>
            <a:r>
              <a:rPr dirty="0" spc="-605" b="1">
                <a:solidFill>
                  <a:srgbClr val="FFFF00"/>
                </a:solidFill>
                <a:latin typeface="Arial"/>
                <a:cs typeface="Arial"/>
              </a:rPr>
              <a:t>نب   </a:t>
            </a:r>
            <a:r>
              <a:rPr dirty="0" spc="-560" b="1">
                <a:solidFill>
                  <a:srgbClr val="FFFF00"/>
                </a:solidFill>
                <a:latin typeface="Arial"/>
                <a:cs typeface="Arial"/>
              </a:rPr>
              <a:t>ميمت   </a:t>
            </a:r>
            <a:r>
              <a:rPr dirty="0" spc="-475" b="1">
                <a:solidFill>
                  <a:srgbClr val="FFFF00"/>
                </a:solidFill>
                <a:latin typeface="Arial"/>
                <a:cs typeface="Arial"/>
              </a:rPr>
              <a:t>يبأ </a:t>
            </a:r>
            <a:r>
              <a:rPr dirty="0" spc="-32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FFFF00"/>
                </a:solidFill>
                <a:latin typeface="Arial"/>
                <a:cs typeface="Arial"/>
              </a:rPr>
              <a:t>نع</a:t>
            </a:r>
          </a:p>
          <a:p>
            <a:pPr marL="13335">
              <a:lnSpc>
                <a:spcPct val="100000"/>
              </a:lnSpc>
            </a:pPr>
            <a:r>
              <a:rPr dirty="0" b="1">
                <a:solidFill>
                  <a:srgbClr val="FFFF00"/>
                </a:solidFill>
                <a:latin typeface="Arial"/>
                <a:cs typeface="Arial"/>
              </a:rPr>
              <a:t>؟ </a:t>
            </a:r>
            <a:r>
              <a:rPr dirty="0" spc="-490" b="1">
                <a:solidFill>
                  <a:srgbClr val="FFFF00"/>
                </a:solidFill>
                <a:latin typeface="Arial"/>
                <a:cs typeface="Arial"/>
              </a:rPr>
              <a:t>الله  </a:t>
            </a:r>
            <a:r>
              <a:rPr dirty="0" spc="-235" b="1">
                <a:solidFill>
                  <a:srgbClr val="FFFF00"/>
                </a:solidFill>
                <a:latin typeface="Arial"/>
                <a:cs typeface="Arial"/>
              </a:rPr>
              <a:t>لوسر </a:t>
            </a:r>
            <a:r>
              <a:rPr dirty="0" spc="-570" b="1">
                <a:solidFill>
                  <a:srgbClr val="FFFF00"/>
                </a:solidFill>
                <a:latin typeface="Arial"/>
                <a:cs typeface="Arial"/>
              </a:rPr>
              <a:t>اي </a:t>
            </a:r>
            <a:r>
              <a:rPr dirty="0" spc="-254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pc="-180" b="1">
                <a:solidFill>
                  <a:srgbClr val="FFFF00"/>
                </a:solidFill>
                <a:latin typeface="Arial"/>
                <a:cs typeface="Arial"/>
              </a:rPr>
              <a:t>نمل </a:t>
            </a:r>
            <a:r>
              <a:rPr dirty="0" b="1">
                <a:solidFill>
                  <a:srgbClr val="FFFF00"/>
                </a:solidFill>
                <a:latin typeface="Arial"/>
                <a:cs typeface="Arial"/>
              </a:rPr>
              <a:t>: </a:t>
            </a:r>
            <a:r>
              <a:rPr dirty="0" spc="-625" b="1">
                <a:solidFill>
                  <a:srgbClr val="FFFF00"/>
                </a:solidFill>
                <a:latin typeface="Arial"/>
                <a:cs typeface="Arial"/>
              </a:rPr>
              <a:t>انلق   </a:t>
            </a:r>
            <a:r>
              <a:rPr dirty="0" b="1">
                <a:solidFill>
                  <a:srgbClr val="FFFF00"/>
                </a:solidFill>
                <a:latin typeface="Arial"/>
                <a:cs typeface="Arial"/>
              </a:rPr>
              <a:t>، </a:t>
            </a:r>
            <a:r>
              <a:rPr dirty="0" spc="-520" b="1">
                <a:solidFill>
                  <a:srgbClr val="FFFF00"/>
                </a:solidFill>
                <a:latin typeface="Arial"/>
                <a:cs typeface="Arial"/>
              </a:rPr>
              <a:t>ةحيصنلا  </a:t>
            </a:r>
            <a:r>
              <a:rPr dirty="0" spc="-380" b="1">
                <a:solidFill>
                  <a:srgbClr val="FFFF00"/>
                </a:solidFill>
                <a:latin typeface="Arial"/>
                <a:cs typeface="Arial"/>
              </a:rPr>
              <a:t>نيدلا  </a:t>
            </a:r>
            <a:r>
              <a:rPr dirty="0" b="1">
                <a:solidFill>
                  <a:srgbClr val="FFFF00"/>
                </a:solidFill>
                <a:latin typeface="Arial"/>
                <a:cs typeface="Arial"/>
              </a:rPr>
              <a:t>( : </a:t>
            </a:r>
            <a:r>
              <a:rPr dirty="0" spc="-310" b="1">
                <a:solidFill>
                  <a:srgbClr val="FFFF00"/>
                </a:solidFill>
                <a:latin typeface="Arial"/>
                <a:cs typeface="Arial"/>
              </a:rPr>
              <a:t>لاق </a:t>
            </a:r>
            <a:r>
              <a:rPr dirty="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pc="-405" b="1">
                <a:solidFill>
                  <a:srgbClr val="FFFF00"/>
                </a:solidFill>
                <a:latin typeface="Arial"/>
                <a:cs typeface="Arial"/>
              </a:rPr>
              <a:t>ملسو</a:t>
            </a:r>
          </a:p>
        </p:txBody>
      </p:sp>
      <p:sp>
        <p:nvSpPr>
          <p:cNvPr id="9" name="object 9"/>
          <p:cNvSpPr/>
          <p:nvPr/>
        </p:nvSpPr>
        <p:spPr>
          <a:xfrm>
            <a:off x="7319771" y="1652016"/>
            <a:ext cx="1050798" cy="8999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937247" y="1652016"/>
            <a:ext cx="916686" cy="8999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1652016"/>
            <a:ext cx="7471409" cy="89992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818132" y="2139695"/>
            <a:ext cx="3175254" cy="89992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45177" y="1772030"/>
            <a:ext cx="7758430" cy="97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25930" marR="5080" indent="-1713864">
              <a:lnSpc>
                <a:spcPct val="100000"/>
              </a:lnSpc>
            </a:pPr>
            <a:r>
              <a:rPr dirty="0" sz="3200" spc="-95" b="1">
                <a:solidFill>
                  <a:srgbClr val="FFFF00"/>
                </a:solidFill>
                <a:latin typeface="Arial"/>
                <a:cs typeface="Arial"/>
              </a:rPr>
              <a:t>مهتماعو </a:t>
            </a:r>
            <a:r>
              <a:rPr dirty="0" sz="3200" spc="-400" b="1">
                <a:solidFill>
                  <a:srgbClr val="FFFF00"/>
                </a:solidFill>
                <a:latin typeface="Arial"/>
                <a:cs typeface="Arial"/>
              </a:rPr>
              <a:t>نيملسملا </a:t>
            </a:r>
            <a:r>
              <a:rPr dirty="0" sz="3200" spc="-229" b="1">
                <a:solidFill>
                  <a:srgbClr val="FFFF00"/>
                </a:solidFill>
                <a:latin typeface="Arial"/>
                <a:cs typeface="Arial"/>
              </a:rPr>
              <a:t>ةمئلأو </a:t>
            </a:r>
            <a:r>
              <a:rPr dirty="0" sz="3200" b="1">
                <a:solidFill>
                  <a:srgbClr val="FFFF00"/>
                </a:solidFill>
                <a:latin typeface="Arial"/>
                <a:cs typeface="Arial"/>
              </a:rPr>
              <a:t>، </a:t>
            </a:r>
            <a:r>
              <a:rPr dirty="0" sz="3200" spc="-300" b="1">
                <a:solidFill>
                  <a:srgbClr val="FFFF00"/>
                </a:solidFill>
                <a:latin typeface="Arial"/>
                <a:cs typeface="Arial"/>
              </a:rPr>
              <a:t>هلوسرلو </a:t>
            </a:r>
            <a:r>
              <a:rPr dirty="0" sz="3200" b="1">
                <a:solidFill>
                  <a:srgbClr val="FFFF00"/>
                </a:solidFill>
                <a:latin typeface="Arial"/>
                <a:cs typeface="Arial"/>
              </a:rPr>
              <a:t>، </a:t>
            </a:r>
            <a:r>
              <a:rPr dirty="0" sz="3200" spc="-490" b="1">
                <a:solidFill>
                  <a:srgbClr val="FFFF00"/>
                </a:solidFill>
                <a:latin typeface="Arial"/>
                <a:cs typeface="Arial"/>
              </a:rPr>
              <a:t>هباتكلو </a:t>
            </a:r>
            <a:r>
              <a:rPr dirty="0" sz="3200" b="1">
                <a:solidFill>
                  <a:srgbClr val="FFFF00"/>
                </a:solidFill>
                <a:latin typeface="Arial"/>
                <a:cs typeface="Arial"/>
              </a:rPr>
              <a:t>، </a:t>
            </a:r>
            <a:r>
              <a:rPr dirty="0" sz="3200" spc="-390" b="1">
                <a:solidFill>
                  <a:srgbClr val="FFFF00"/>
                </a:solidFill>
                <a:latin typeface="Arial"/>
                <a:cs typeface="Arial"/>
              </a:rPr>
              <a:t>الله( </a:t>
            </a:r>
            <a:r>
              <a:rPr dirty="0" sz="3200" b="1">
                <a:solidFill>
                  <a:srgbClr val="FFFF00"/>
                </a:solidFill>
                <a:latin typeface="Arial"/>
                <a:cs typeface="Arial"/>
              </a:rPr>
              <a:t>: </a:t>
            </a:r>
            <a:r>
              <a:rPr dirty="0" sz="3200" spc="-310" b="1">
                <a:solidFill>
                  <a:srgbClr val="FFFF00"/>
                </a:solidFill>
                <a:latin typeface="Arial"/>
                <a:cs typeface="Arial"/>
              </a:rPr>
              <a:t>لاق  </a:t>
            </a:r>
            <a:r>
              <a:rPr dirty="0" sz="3200" spc="-290" b="1">
                <a:solidFill>
                  <a:srgbClr val="FFFF00"/>
                </a:solidFill>
                <a:latin typeface="Arial"/>
                <a:cs typeface="Arial"/>
              </a:rPr>
              <a:t>ملسمو</a:t>
            </a:r>
            <a:r>
              <a:rPr dirty="0" sz="3200" spc="-114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200" spc="-140" b="1">
                <a:solidFill>
                  <a:srgbClr val="FFFF00"/>
                </a:solidFill>
                <a:latin typeface="Arial"/>
                <a:cs typeface="Arial"/>
              </a:rPr>
              <a:t>يراخبلاهاور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39" y="4022470"/>
            <a:ext cx="8728710" cy="2954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Abu</a:t>
            </a:r>
            <a:r>
              <a:rPr dirty="0" sz="24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30">
                <a:solidFill>
                  <a:srgbClr val="FFFFFF"/>
                </a:solidFill>
                <a:latin typeface="Constantia"/>
                <a:cs typeface="Constantia"/>
              </a:rPr>
              <a:t>Tameem</a:t>
            </a:r>
            <a:r>
              <a:rPr dirty="0" sz="24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ibn</a:t>
            </a:r>
            <a:r>
              <a:rPr dirty="0" sz="2400" spc="-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Constantia"/>
                <a:cs typeface="Constantia"/>
              </a:rPr>
              <a:t>Aws</a:t>
            </a:r>
            <a:r>
              <a:rPr dirty="0" sz="2400" spc="-5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onstantia"/>
                <a:cs typeface="Constantia"/>
              </a:rPr>
              <a:t>may</a:t>
            </a:r>
            <a:r>
              <a:rPr dirty="0" sz="2400" spc="-12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Allah</a:t>
            </a:r>
            <a:r>
              <a:rPr dirty="0" sz="2400" spc="-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be</a:t>
            </a:r>
            <a:r>
              <a:rPr dirty="0" sz="2400" spc="-10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pleased</a:t>
            </a:r>
            <a:r>
              <a:rPr dirty="0" sz="2400" spc="-8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with</a:t>
            </a:r>
            <a:r>
              <a:rPr dirty="0" sz="2400" spc="-4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him,</a:t>
            </a:r>
            <a:r>
              <a:rPr dirty="0" sz="2400" spc="-5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that</a:t>
            </a:r>
            <a:r>
              <a:rPr dirty="0" sz="2400" spc="-1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the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Prophet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peace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be upon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him</a:t>
            </a:r>
            <a:r>
              <a:rPr dirty="0" sz="2400" spc="-40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said: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(Debt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advice, </a:t>
            </a:r>
            <a:r>
              <a:rPr dirty="0" sz="2400" spc="-35">
                <a:solidFill>
                  <a:srgbClr val="FFFFFF"/>
                </a:solidFill>
                <a:latin typeface="Constantia"/>
                <a:cs typeface="Constantia"/>
              </a:rPr>
              <a:t>we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say: </a:t>
            </a:r>
            <a:r>
              <a:rPr dirty="0" sz="2400" spc="-11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whom,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O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Messenger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of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God?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Said: (Allah 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and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His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Book,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His </a:t>
            </a:r>
            <a:r>
              <a:rPr dirty="0" sz="2400" spc="-30">
                <a:solidFill>
                  <a:srgbClr val="FFFFFF"/>
                </a:solidFill>
                <a:latin typeface="Constantia"/>
                <a:cs typeface="Constantia"/>
              </a:rPr>
              <a:t>Messenger,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leaders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of the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Muslims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z="2400" spc="-3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their 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common</a:t>
            </a:r>
            <a:r>
              <a:rPr dirty="0" sz="2400" spc="-11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Constantia"/>
                <a:cs typeface="Constantia"/>
              </a:rPr>
              <a:t>folk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spc="-10">
                <a:solidFill>
                  <a:srgbClr val="FFFFFF"/>
                </a:solidFill>
                <a:latin typeface="Constantia"/>
                <a:cs typeface="Constantia"/>
              </a:rPr>
              <a:t>Ruahalboukhara </a:t>
            </a: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and</a:t>
            </a:r>
            <a:r>
              <a:rPr dirty="0" sz="2400" spc="-2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2400" spc="-15">
                <a:solidFill>
                  <a:srgbClr val="FFFFFF"/>
                </a:solidFill>
                <a:latin typeface="Constantia"/>
                <a:cs typeface="Constantia"/>
              </a:rPr>
              <a:t>Muslim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980170" cy="2103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339" y="1185672"/>
            <a:ext cx="814578" cy="7901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7284" y="1136903"/>
            <a:ext cx="7250430" cy="8968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859" y="1624583"/>
            <a:ext cx="2494026" cy="8968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339" y="2258567"/>
            <a:ext cx="814578" cy="7901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7284" y="2209800"/>
            <a:ext cx="8681466" cy="8968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7868" y="2889504"/>
            <a:ext cx="735330" cy="7155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15339" y="2795016"/>
            <a:ext cx="4208526" cy="8968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7868" y="3474720"/>
            <a:ext cx="735330" cy="71551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15339" y="3380232"/>
            <a:ext cx="2724150" cy="8968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67868" y="4059935"/>
            <a:ext cx="735330" cy="7155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23900" y="3965447"/>
            <a:ext cx="4045458" cy="8968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67868" y="4645152"/>
            <a:ext cx="735330" cy="71551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23900" y="4550664"/>
            <a:ext cx="8201406" cy="89687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67868" y="5230367"/>
            <a:ext cx="735330" cy="71551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23900" y="5135879"/>
            <a:ext cx="2280666" cy="89687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1731" y="5841491"/>
            <a:ext cx="694182" cy="67284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68808" y="5721096"/>
            <a:ext cx="7341870" cy="89687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7723" y="6208781"/>
            <a:ext cx="6889242" cy="64921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61620" y="1239773"/>
            <a:ext cx="8518525" cy="5594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000" spc="10">
                <a:solidFill>
                  <a:srgbClr val="0AD0D9"/>
                </a:solidFill>
                <a:latin typeface="Wingdings"/>
                <a:cs typeface="Wingdings"/>
              </a:rPr>
              <a:t></a:t>
            </a:r>
            <a:r>
              <a:rPr dirty="0" sz="3200" spc="10" b="1">
                <a:solidFill>
                  <a:srgbClr val="FFFF00"/>
                </a:solidFill>
                <a:latin typeface="Calibri"/>
                <a:cs typeface="Calibri"/>
              </a:rPr>
              <a:t>Not </a:t>
            </a:r>
            <a:r>
              <a:rPr dirty="0" sz="3200" spc="-5" b="1">
                <a:solidFill>
                  <a:srgbClr val="FFFF00"/>
                </a:solidFill>
                <a:latin typeface="Calibri"/>
                <a:cs typeface="Calibri"/>
              </a:rPr>
              <a:t>pertaining </a:t>
            </a:r>
            <a:r>
              <a:rPr dirty="0" sz="3200" spc="-15" b="1">
                <a:solidFill>
                  <a:srgbClr val="FFFF00"/>
                </a:solidFill>
                <a:latin typeface="Calibri"/>
                <a:cs typeface="Calibri"/>
              </a:rPr>
              <a:t>to </a:t>
            </a:r>
            <a:r>
              <a:rPr dirty="0" sz="3200" b="1">
                <a:solidFill>
                  <a:srgbClr val="FFFF00"/>
                </a:solidFill>
                <a:latin typeface="Calibri"/>
                <a:cs typeface="Calibri"/>
              </a:rPr>
              <a:t>the </a:t>
            </a:r>
            <a:r>
              <a:rPr dirty="0" sz="3200" spc="-15" b="1">
                <a:solidFill>
                  <a:srgbClr val="FFFF00"/>
                </a:solidFill>
                <a:latin typeface="Calibri"/>
                <a:cs typeface="Calibri"/>
              </a:rPr>
              <a:t>characteristic </a:t>
            </a:r>
            <a:r>
              <a:rPr dirty="0" sz="3200" b="1">
                <a:solidFill>
                  <a:srgbClr val="FFFF00"/>
                </a:solidFill>
                <a:latin typeface="Calibri"/>
                <a:cs typeface="Calibri"/>
              </a:rPr>
              <a:t>of</a:t>
            </a:r>
            <a:r>
              <a:rPr dirty="0" sz="3200" spc="-8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3200" spc="-10" b="1">
                <a:solidFill>
                  <a:srgbClr val="FFFF00"/>
                </a:solidFill>
                <a:latin typeface="Calibri"/>
                <a:cs typeface="Calibri"/>
              </a:rPr>
              <a:t>profession.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3000" spc="-5">
                <a:solidFill>
                  <a:srgbClr val="0AD0D9"/>
                </a:solidFill>
                <a:latin typeface="Wingdings"/>
                <a:cs typeface="Wingdings"/>
              </a:rPr>
              <a:t></a:t>
            </a:r>
            <a:r>
              <a:rPr dirty="0" sz="3200" spc="-5" b="1">
                <a:solidFill>
                  <a:srgbClr val="FFFF00"/>
                </a:solidFill>
                <a:latin typeface="Calibri"/>
                <a:cs typeface="Calibri"/>
              </a:rPr>
              <a:t>Unprofessional </a:t>
            </a:r>
            <a:r>
              <a:rPr dirty="0" sz="3200" spc="-10" b="1">
                <a:solidFill>
                  <a:srgbClr val="FFFF00"/>
                </a:solidFill>
                <a:latin typeface="Calibri"/>
                <a:cs typeface="Calibri"/>
              </a:rPr>
              <a:t>behavior </a:t>
            </a:r>
            <a:r>
              <a:rPr dirty="0" sz="3200" spc="-15" b="1">
                <a:solidFill>
                  <a:srgbClr val="FFFF00"/>
                </a:solidFill>
                <a:latin typeface="Calibri"/>
                <a:cs typeface="Calibri"/>
              </a:rPr>
              <a:t>fall </a:t>
            </a:r>
            <a:r>
              <a:rPr dirty="0" sz="3200" spc="-20" b="1">
                <a:solidFill>
                  <a:srgbClr val="FFFF00"/>
                </a:solidFill>
                <a:latin typeface="Calibri"/>
                <a:cs typeface="Calibri"/>
              </a:rPr>
              <a:t>into </a:t>
            </a:r>
            <a:r>
              <a:rPr dirty="0" sz="3200" spc="-10" b="1">
                <a:solidFill>
                  <a:srgbClr val="FFFF00"/>
                </a:solidFill>
                <a:latin typeface="Calibri"/>
                <a:cs typeface="Calibri"/>
              </a:rPr>
              <a:t>five</a:t>
            </a:r>
            <a:r>
              <a:rPr dirty="0" sz="3200" spc="-2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3200" spc="-15" b="1">
                <a:solidFill>
                  <a:srgbClr val="FFFF00"/>
                </a:solidFill>
                <a:latin typeface="Calibri"/>
                <a:cs typeface="Calibri"/>
              </a:rPr>
              <a:t>categories:</a:t>
            </a:r>
            <a:endParaRPr sz="3200">
              <a:latin typeface="Calibri"/>
              <a:cs typeface="Calibri"/>
            </a:endParaRPr>
          </a:p>
          <a:p>
            <a:pPr marL="805180" indent="-399415">
              <a:lnSpc>
                <a:spcPct val="100000"/>
              </a:lnSpc>
              <a:spcBef>
                <a:spcPts val="765"/>
              </a:spcBef>
              <a:buClr>
                <a:srgbClr val="0E6EC5"/>
              </a:buClr>
              <a:buSzPct val="84375"/>
              <a:buFont typeface="Wingdings"/>
              <a:buChar char=""/>
              <a:tabLst>
                <a:tab pos="805815" algn="l"/>
              </a:tabLst>
            </a:pPr>
            <a:r>
              <a:rPr dirty="0" sz="3200" spc="-10" b="1">
                <a:solidFill>
                  <a:srgbClr val="FFFF00"/>
                </a:solidFill>
                <a:latin typeface="Calibri"/>
                <a:cs typeface="Calibri"/>
              </a:rPr>
              <a:t>Illegal </a:t>
            </a:r>
            <a:r>
              <a:rPr dirty="0" sz="3200" b="1">
                <a:solidFill>
                  <a:srgbClr val="FFFF00"/>
                </a:solidFill>
                <a:latin typeface="Calibri"/>
                <a:cs typeface="Calibri"/>
              </a:rPr>
              <a:t>or </a:t>
            </a:r>
            <a:r>
              <a:rPr dirty="0" sz="3200" spc="-5" b="1">
                <a:solidFill>
                  <a:srgbClr val="FFFF00"/>
                </a:solidFill>
                <a:latin typeface="Calibri"/>
                <a:cs typeface="Calibri"/>
              </a:rPr>
              <a:t>criminal</a:t>
            </a:r>
            <a:r>
              <a:rPr dirty="0" sz="3200" spc="-4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00"/>
                </a:solidFill>
                <a:latin typeface="Calibri"/>
                <a:cs typeface="Calibri"/>
              </a:rPr>
              <a:t>acts</a:t>
            </a:r>
            <a:endParaRPr sz="3200">
              <a:latin typeface="Calibri"/>
              <a:cs typeface="Calibri"/>
            </a:endParaRPr>
          </a:p>
          <a:p>
            <a:pPr marL="805180" indent="-399415">
              <a:lnSpc>
                <a:spcPct val="100000"/>
              </a:lnSpc>
              <a:spcBef>
                <a:spcPts val="770"/>
              </a:spcBef>
              <a:buClr>
                <a:srgbClr val="0E6EC5"/>
              </a:buClr>
              <a:buSzPct val="84375"/>
              <a:buFont typeface="Wingdings"/>
              <a:buChar char=""/>
              <a:tabLst>
                <a:tab pos="805815" algn="l"/>
              </a:tabLst>
            </a:pPr>
            <a:r>
              <a:rPr dirty="0" sz="3200" spc="-10" b="1">
                <a:solidFill>
                  <a:srgbClr val="FFFF00"/>
                </a:solidFill>
                <a:latin typeface="Calibri"/>
                <a:cs typeface="Calibri"/>
              </a:rPr>
              <a:t>Immoral</a:t>
            </a:r>
            <a:r>
              <a:rPr dirty="0" sz="3200" spc="-10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00"/>
                </a:solidFill>
                <a:latin typeface="Calibri"/>
                <a:cs typeface="Calibri"/>
              </a:rPr>
              <a:t>acts</a:t>
            </a:r>
            <a:endParaRPr sz="3200">
              <a:latin typeface="Calibri"/>
              <a:cs typeface="Calibri"/>
            </a:endParaRPr>
          </a:p>
          <a:p>
            <a:pPr marL="405765">
              <a:lnSpc>
                <a:spcPct val="100000"/>
              </a:lnSpc>
              <a:spcBef>
                <a:spcPts val="765"/>
              </a:spcBef>
            </a:pPr>
            <a:r>
              <a:rPr dirty="0" sz="2700">
                <a:solidFill>
                  <a:srgbClr val="0E6EC5"/>
                </a:solidFill>
                <a:latin typeface="Wingdings"/>
                <a:cs typeface="Wingdings"/>
              </a:rPr>
              <a:t></a:t>
            </a:r>
            <a:r>
              <a:rPr dirty="0" sz="3200" b="1">
                <a:solidFill>
                  <a:srgbClr val="FFFF00"/>
                </a:solidFill>
                <a:latin typeface="Calibri"/>
                <a:cs typeface="Calibri"/>
              </a:rPr>
              <a:t>Business </a:t>
            </a:r>
            <a:r>
              <a:rPr dirty="0" sz="3200" spc="-15" b="1">
                <a:solidFill>
                  <a:srgbClr val="FFFF00"/>
                </a:solidFill>
                <a:latin typeface="Calibri"/>
                <a:cs typeface="Calibri"/>
              </a:rPr>
              <a:t>related</a:t>
            </a:r>
            <a:r>
              <a:rPr dirty="0" sz="3200" spc="-12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FF00"/>
                </a:solidFill>
                <a:latin typeface="Calibri"/>
                <a:cs typeface="Calibri"/>
              </a:rPr>
              <a:t>acts</a:t>
            </a:r>
            <a:endParaRPr sz="3200">
              <a:latin typeface="Calibri"/>
              <a:cs typeface="Calibri"/>
            </a:endParaRPr>
          </a:p>
          <a:p>
            <a:pPr marL="405765">
              <a:lnSpc>
                <a:spcPct val="100000"/>
              </a:lnSpc>
              <a:spcBef>
                <a:spcPts val="770"/>
              </a:spcBef>
            </a:pPr>
            <a:r>
              <a:rPr dirty="0" sz="2700" spc="5">
                <a:solidFill>
                  <a:srgbClr val="0E6EC5"/>
                </a:solidFill>
                <a:latin typeface="Wingdings"/>
                <a:cs typeface="Wingdings"/>
              </a:rPr>
              <a:t></a:t>
            </a:r>
            <a:r>
              <a:rPr dirty="0" sz="3200" spc="5" b="1">
                <a:solidFill>
                  <a:srgbClr val="FFFF00"/>
                </a:solidFill>
                <a:latin typeface="Calibri"/>
                <a:cs typeface="Calibri"/>
              </a:rPr>
              <a:t>Acts </a:t>
            </a:r>
            <a:r>
              <a:rPr dirty="0" sz="3200" spc="-5" b="1">
                <a:solidFill>
                  <a:srgbClr val="FFFF00"/>
                </a:solidFill>
                <a:latin typeface="Calibri"/>
                <a:cs typeface="Calibri"/>
              </a:rPr>
              <a:t>that </a:t>
            </a:r>
            <a:r>
              <a:rPr dirty="0" sz="3200" spc="-10" b="1">
                <a:solidFill>
                  <a:srgbClr val="FFFF00"/>
                </a:solidFill>
                <a:latin typeface="Calibri"/>
                <a:cs typeface="Calibri"/>
              </a:rPr>
              <a:t>violate </a:t>
            </a:r>
            <a:r>
              <a:rPr dirty="0" sz="3200" spc="-5" b="1">
                <a:solidFill>
                  <a:srgbClr val="FFFF00"/>
                </a:solidFill>
                <a:latin typeface="Calibri"/>
                <a:cs typeface="Calibri"/>
              </a:rPr>
              <a:t>acceptable medical</a:t>
            </a:r>
            <a:r>
              <a:rPr dirty="0" sz="3200" spc="-16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3200" spc="-10" b="1">
                <a:solidFill>
                  <a:srgbClr val="FFFF00"/>
                </a:solidFill>
                <a:latin typeface="Calibri"/>
                <a:cs typeface="Calibri"/>
              </a:rPr>
              <a:t>practices</a:t>
            </a:r>
            <a:endParaRPr sz="3200">
              <a:latin typeface="Calibri"/>
              <a:cs typeface="Calibri"/>
            </a:endParaRPr>
          </a:p>
          <a:p>
            <a:pPr marL="405765">
              <a:lnSpc>
                <a:spcPct val="100000"/>
              </a:lnSpc>
              <a:spcBef>
                <a:spcPts val="765"/>
              </a:spcBef>
            </a:pPr>
            <a:r>
              <a:rPr dirty="0" sz="2700">
                <a:solidFill>
                  <a:srgbClr val="0E6EC5"/>
                </a:solidFill>
                <a:latin typeface="Wingdings"/>
                <a:cs typeface="Wingdings"/>
              </a:rPr>
              <a:t></a:t>
            </a:r>
            <a:r>
              <a:rPr dirty="0" sz="3200" b="1">
                <a:solidFill>
                  <a:srgbClr val="FFFF00"/>
                </a:solidFill>
                <a:latin typeface="Calibri"/>
                <a:cs typeface="Calibri"/>
              </a:rPr>
              <a:t>Plagiarism</a:t>
            </a:r>
            <a:endParaRPr sz="3200">
              <a:latin typeface="Calibri"/>
              <a:cs typeface="Calibri"/>
            </a:endParaRPr>
          </a:p>
          <a:p>
            <a:pPr marL="67310" marR="1433830">
              <a:lnSpc>
                <a:spcPct val="100000"/>
              </a:lnSpc>
              <a:spcBef>
                <a:spcPts val="770"/>
              </a:spcBef>
            </a:pPr>
            <a:r>
              <a:rPr dirty="0" sz="2550" spc="5">
                <a:solidFill>
                  <a:srgbClr val="009DD9"/>
                </a:solidFill>
                <a:latin typeface="Wingdings"/>
                <a:cs typeface="Wingdings"/>
              </a:rPr>
              <a:t></a:t>
            </a:r>
            <a:r>
              <a:rPr dirty="0" sz="3200" spc="5" b="1">
                <a:solidFill>
                  <a:srgbClr val="FFFF00"/>
                </a:solidFill>
                <a:latin typeface="Calibri"/>
                <a:cs typeface="Calibri"/>
              </a:rPr>
              <a:t>Do </a:t>
            </a:r>
            <a:r>
              <a:rPr dirty="0" sz="3200" b="1">
                <a:solidFill>
                  <a:srgbClr val="FFFF00"/>
                </a:solidFill>
                <a:latin typeface="Calibri"/>
                <a:cs typeface="Calibri"/>
              </a:rPr>
              <a:t>not </a:t>
            </a:r>
            <a:r>
              <a:rPr dirty="0" sz="3200" spc="-20" b="1">
                <a:solidFill>
                  <a:srgbClr val="FFFF00"/>
                </a:solidFill>
                <a:latin typeface="Calibri"/>
                <a:cs typeface="Calibri"/>
              </a:rPr>
              <a:t>have to </a:t>
            </a:r>
            <a:r>
              <a:rPr dirty="0" sz="3200" spc="-10" b="1">
                <a:solidFill>
                  <a:srgbClr val="FFFF00"/>
                </a:solidFill>
                <a:latin typeface="Calibri"/>
                <a:cs typeface="Calibri"/>
              </a:rPr>
              <a:t>wait until patient </a:t>
            </a:r>
            <a:r>
              <a:rPr dirty="0" sz="3200" b="1">
                <a:solidFill>
                  <a:srgbClr val="FFFF00"/>
                </a:solidFill>
                <a:latin typeface="Calibri"/>
                <a:cs typeface="Calibri"/>
              </a:rPr>
              <a:t>dies </a:t>
            </a:r>
            <a:r>
              <a:rPr dirty="0" sz="3200" spc="-20" b="1">
                <a:solidFill>
                  <a:srgbClr val="FFFF00"/>
                </a:solidFill>
                <a:latin typeface="Calibri"/>
                <a:cs typeface="Calibri"/>
              </a:rPr>
              <a:t>to  </a:t>
            </a:r>
            <a:r>
              <a:rPr dirty="0" sz="3200" spc="-10" b="1">
                <a:solidFill>
                  <a:srgbClr val="FFFF00"/>
                </a:solidFill>
                <a:latin typeface="Calibri"/>
                <a:cs typeface="Calibri"/>
              </a:rPr>
              <a:t>determine </a:t>
            </a:r>
            <a:r>
              <a:rPr dirty="0" sz="3200" spc="-5" b="1">
                <a:solidFill>
                  <a:srgbClr val="FFFF00"/>
                </a:solidFill>
                <a:latin typeface="Calibri"/>
                <a:cs typeface="Calibri"/>
              </a:rPr>
              <a:t>that medical </a:t>
            </a:r>
            <a:r>
              <a:rPr dirty="0" sz="3200" spc="-15" b="1">
                <a:solidFill>
                  <a:srgbClr val="FFFF00"/>
                </a:solidFill>
                <a:latin typeface="Calibri"/>
                <a:cs typeface="Calibri"/>
              </a:rPr>
              <a:t>care</a:t>
            </a:r>
            <a:r>
              <a:rPr dirty="0" sz="3200" spc="-9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3200" spc="-15" b="1">
                <a:solidFill>
                  <a:srgbClr val="FFFF00"/>
                </a:solidFill>
                <a:latin typeface="Calibri"/>
                <a:cs typeface="Calibri"/>
              </a:rPr>
              <a:t>suffered.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640" y="789406"/>
            <a:ext cx="5915406" cy="531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7263" y="1444764"/>
            <a:ext cx="5689854" cy="511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0124" y="1729752"/>
            <a:ext cx="4775454" cy="4289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47416" y="1729752"/>
            <a:ext cx="861821" cy="4289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52444" y="1729752"/>
            <a:ext cx="927353" cy="4289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23003" y="1729752"/>
            <a:ext cx="896874" cy="4289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7820" y="1505965"/>
            <a:ext cx="5410200" cy="5270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FFFF00"/>
                </a:solidFill>
                <a:latin typeface="Constantia"/>
                <a:cs typeface="Constantia"/>
              </a:rPr>
              <a:t>Unprofessional Behavior </a:t>
            </a:r>
            <a:r>
              <a:rPr dirty="0" sz="1800" spc="-5" b="1">
                <a:solidFill>
                  <a:srgbClr val="FFFF00"/>
                </a:solidFill>
                <a:latin typeface="Constantia"/>
                <a:cs typeface="Constantia"/>
              </a:rPr>
              <a:t>among </a:t>
            </a:r>
            <a:r>
              <a:rPr dirty="0" sz="1800" spc="-10" b="1">
                <a:solidFill>
                  <a:srgbClr val="FFFF00"/>
                </a:solidFill>
                <a:latin typeface="Constantia"/>
                <a:cs typeface="Constantia"/>
              </a:rPr>
              <a:t>Medical</a:t>
            </a:r>
            <a:r>
              <a:rPr dirty="0" sz="1800" spc="-90" b="1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dirty="0" sz="1800" spc="-5" b="1">
                <a:solidFill>
                  <a:srgbClr val="FFFF00"/>
                </a:solidFill>
                <a:latin typeface="Constantia"/>
                <a:cs typeface="Constantia"/>
              </a:rPr>
              <a:t>Students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500" spc="-10" b="1" u="sng">
                <a:solidFill>
                  <a:srgbClr val="E1D600"/>
                </a:solidFill>
                <a:latin typeface="Constantia"/>
                <a:cs typeface="Constantia"/>
                <a:hlinkClick r:id="rId8"/>
              </a:rPr>
              <a:t>http://www.nejm.org/doi/full/10.1056/NEJMc060089</a:t>
            </a:r>
            <a:endParaRPr sz="15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7263" y="2176284"/>
            <a:ext cx="3199638" cy="5112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7263" y="2862084"/>
            <a:ext cx="8458962" cy="5723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0124" y="3147072"/>
            <a:ext cx="5141214" cy="4289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14544" y="3147072"/>
            <a:ext cx="323837" cy="42899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81600" y="3147072"/>
            <a:ext cx="453402" cy="42899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378196" y="3147072"/>
            <a:ext cx="323837" cy="42899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445252" y="3147072"/>
            <a:ext cx="1206246" cy="42899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394703" y="3147072"/>
            <a:ext cx="323837" cy="42899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461759" y="3147072"/>
            <a:ext cx="1020317" cy="4289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225283" y="3147072"/>
            <a:ext cx="323837" cy="42899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292340" y="3147072"/>
            <a:ext cx="468629" cy="42899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504176" y="3147072"/>
            <a:ext cx="323837" cy="42899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571231" y="3147072"/>
            <a:ext cx="1209294" cy="42899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07263" y="3593604"/>
            <a:ext cx="6136386" cy="51128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65987" y="3593604"/>
            <a:ext cx="2833878" cy="51128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249167" y="3593604"/>
            <a:ext cx="3231642" cy="51128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37820" y="2237866"/>
            <a:ext cx="8320405" cy="40024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985"/>
              </a:lnSpc>
            </a:pPr>
            <a:r>
              <a:rPr dirty="0" sz="1800" spc="-10" b="1">
                <a:solidFill>
                  <a:srgbClr val="FFFF00"/>
                </a:solidFill>
                <a:latin typeface="Constantia"/>
                <a:cs typeface="Constantia"/>
              </a:rPr>
              <a:t>Unprofessional</a:t>
            </a:r>
            <a:r>
              <a:rPr dirty="0" sz="1800" spc="-85" b="1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dirty="0" sz="1800" spc="-5" b="1">
                <a:solidFill>
                  <a:srgbClr val="FFFF00"/>
                </a:solidFill>
                <a:latin typeface="Constantia"/>
                <a:cs typeface="Constantia"/>
              </a:rPr>
              <a:t>physicians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ts val="1625"/>
              </a:lnSpc>
            </a:pPr>
            <a:r>
              <a:rPr dirty="0" sz="1500" spc="-10" u="sng">
                <a:solidFill>
                  <a:srgbClr val="E1D600"/>
                </a:solidFill>
                <a:latin typeface="Constantia"/>
                <a:cs typeface="Constantia"/>
                <a:hlinkClick r:id="rId25"/>
              </a:rPr>
              <a:t>http://www.ncbi.nlm.nih.gov/pmc/articles/PMC1237990/pdf/westjmed00257-0121.pdf</a:t>
            </a:r>
            <a:endParaRPr sz="15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solidFill>
                  <a:srgbClr val="FFFF00"/>
                </a:solidFill>
                <a:latin typeface="Constantia"/>
                <a:cs typeface="Constantia"/>
              </a:rPr>
              <a:t>Unprofessional </a:t>
            </a:r>
            <a:r>
              <a:rPr dirty="0" sz="1800" b="1">
                <a:solidFill>
                  <a:srgbClr val="FFFF00"/>
                </a:solidFill>
                <a:latin typeface="Constantia"/>
                <a:cs typeface="Constantia"/>
              </a:rPr>
              <a:t>or </a:t>
            </a:r>
            <a:r>
              <a:rPr dirty="0" sz="1800" spc="-10" b="1">
                <a:solidFill>
                  <a:srgbClr val="FFFF00"/>
                </a:solidFill>
                <a:latin typeface="Constantia"/>
                <a:cs typeface="Constantia"/>
              </a:rPr>
              <a:t>Disruptive </a:t>
            </a:r>
            <a:r>
              <a:rPr dirty="0" sz="1800" spc="-5" b="1">
                <a:solidFill>
                  <a:srgbClr val="FFFF00"/>
                </a:solidFill>
                <a:latin typeface="Constantia"/>
                <a:cs typeface="Constantia"/>
              </a:rPr>
              <a:t>Conduct </a:t>
            </a:r>
            <a:r>
              <a:rPr dirty="0" sz="1800" spc="-10" b="1">
                <a:solidFill>
                  <a:srgbClr val="FFFF00"/>
                </a:solidFill>
                <a:latin typeface="Constantia"/>
                <a:cs typeface="Constantia"/>
              </a:rPr>
              <a:t>by</a:t>
            </a:r>
            <a:r>
              <a:rPr dirty="0" sz="1800" spc="-270" b="1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dirty="0" sz="1800" spc="-5" b="1">
                <a:solidFill>
                  <a:srgbClr val="FFFF00"/>
                </a:solidFill>
                <a:latin typeface="Constantia"/>
                <a:cs typeface="Constantia"/>
              </a:rPr>
              <a:t>Physicians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500" spc="-10" b="1" u="sng">
                <a:solidFill>
                  <a:srgbClr val="E1D600"/>
                </a:solidFill>
                <a:latin typeface="Constantia"/>
                <a:cs typeface="Constantia"/>
                <a:hlinkClick r:id="rId26"/>
              </a:rPr>
              <a:t>http://macmedlaw.hubpages.com/hub/Unprofessional-or-Disruptive-Conduct-by-Physicians</a:t>
            </a:r>
            <a:endParaRPr sz="15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 u="sng">
                <a:solidFill>
                  <a:srgbClr val="E1D600"/>
                </a:solidFill>
                <a:latin typeface="Constantia"/>
                <a:cs typeface="Constantia"/>
              </a:rPr>
              <a:t>The </a:t>
            </a:r>
            <a:r>
              <a:rPr dirty="0" sz="1800" spc="-10" b="1" i="1" u="sng">
                <a:solidFill>
                  <a:srgbClr val="E1D600"/>
                </a:solidFill>
                <a:latin typeface="Constantia"/>
                <a:cs typeface="Constantia"/>
              </a:rPr>
              <a:t>Unprofessional </a:t>
            </a:r>
            <a:r>
              <a:rPr dirty="0" sz="1800" b="1" i="1" u="sng">
                <a:solidFill>
                  <a:srgbClr val="E1D600"/>
                </a:solidFill>
                <a:latin typeface="Constantia"/>
                <a:cs typeface="Constantia"/>
              </a:rPr>
              <a:t>Student </a:t>
            </a:r>
            <a:r>
              <a:rPr dirty="0" sz="1800" spc="-10" b="1" u="sng">
                <a:solidFill>
                  <a:srgbClr val="E1D600"/>
                </a:solidFill>
                <a:latin typeface="Constantia"/>
                <a:cs typeface="Constantia"/>
              </a:rPr>
              <a:t>Objectives</a:t>
            </a:r>
            <a:r>
              <a:rPr dirty="0" sz="1800" spc="-100" b="1" u="sng">
                <a:solidFill>
                  <a:srgbClr val="E1D600"/>
                </a:solidFill>
                <a:latin typeface="Constantia"/>
                <a:cs typeface="Constantia"/>
              </a:rPr>
              <a:t> </a:t>
            </a:r>
            <a:r>
              <a:rPr dirty="0" sz="1800" spc="-5" b="1" u="sng">
                <a:solidFill>
                  <a:srgbClr val="E1D600"/>
                </a:solidFill>
                <a:latin typeface="Constantia"/>
                <a:cs typeface="Constantia"/>
              </a:rPr>
              <a:t>Professionalism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500" spc="-10" i="1">
                <a:solidFill>
                  <a:srgbClr val="FFFF00"/>
                </a:solidFill>
                <a:latin typeface="Constantia"/>
                <a:cs typeface="Constantia"/>
              </a:rPr>
              <a:t>web1.aapa.org/10ACSyllabi/1509</a:t>
            </a:r>
            <a:r>
              <a:rPr dirty="0" sz="1500" spc="-10" b="1" i="1">
                <a:solidFill>
                  <a:srgbClr val="FFFF00"/>
                </a:solidFill>
                <a:latin typeface="Constantia"/>
                <a:cs typeface="Constantia"/>
              </a:rPr>
              <a:t>UnprofessionalStudent</a:t>
            </a:r>
            <a:r>
              <a:rPr dirty="0" sz="1500" spc="-10" i="1">
                <a:solidFill>
                  <a:srgbClr val="FFFF00"/>
                </a:solidFill>
                <a:latin typeface="Constantia"/>
                <a:cs typeface="Constantia"/>
              </a:rPr>
              <a:t>.pdf</a:t>
            </a:r>
            <a:endParaRPr sz="15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ts val="1795"/>
              </a:lnSpc>
            </a:pPr>
            <a:r>
              <a:rPr dirty="0" sz="1500" spc="-10" b="1" i="1" u="sng">
                <a:solidFill>
                  <a:srgbClr val="FFFF00"/>
                </a:solidFill>
                <a:latin typeface="Constantia"/>
                <a:cs typeface="Constantia"/>
              </a:rPr>
              <a:t>Plagiarism</a:t>
            </a:r>
            <a:endParaRPr sz="1500">
              <a:latin typeface="Constantia"/>
              <a:cs typeface="Constantia"/>
            </a:endParaRPr>
          </a:p>
          <a:p>
            <a:pPr marL="12700" marR="2482850">
              <a:lnSpc>
                <a:spcPts val="1870"/>
              </a:lnSpc>
              <a:spcBef>
                <a:spcPts val="300"/>
              </a:spcBef>
            </a:pPr>
            <a:r>
              <a:rPr dirty="0" sz="1800" spc="-5" i="1">
                <a:solidFill>
                  <a:srgbClr val="FFFF00"/>
                </a:solidFill>
                <a:latin typeface="Constantia"/>
                <a:cs typeface="Constantia"/>
                <a:hlinkClick r:id="rId27"/>
              </a:rPr>
              <a:t>ht</a:t>
            </a:r>
            <a:r>
              <a:rPr dirty="0" sz="1500" spc="-5" i="1">
                <a:solidFill>
                  <a:srgbClr val="FFFF00"/>
                </a:solidFill>
                <a:latin typeface="Constantia"/>
                <a:cs typeface="Constantia"/>
                <a:hlinkClick r:id="rId27"/>
              </a:rPr>
              <a:t>tp://www.bradford.ac.uk/library/help/plagiarism/what-is-plagiarism/ </a:t>
            </a:r>
            <a:r>
              <a:rPr dirty="0" sz="1500" spc="-5" i="1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dirty="0" sz="1500" spc="-10" i="1">
                <a:solidFill>
                  <a:srgbClr val="FFFF00"/>
                </a:solidFill>
                <a:latin typeface="Constantia"/>
                <a:cs typeface="Constantia"/>
                <a:hlinkClick r:id="rId28"/>
              </a:rPr>
              <a:t>http://owll.massey.ac.nz/referencing/referencing-styles.php</a:t>
            </a:r>
            <a:endParaRPr sz="15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15" b="1" i="1" u="sng">
                <a:solidFill>
                  <a:srgbClr val="FFFF00"/>
                </a:solidFill>
                <a:latin typeface="Constantia"/>
                <a:cs typeface="Constantia"/>
              </a:rPr>
              <a:t>Medical</a:t>
            </a:r>
            <a:r>
              <a:rPr dirty="0" sz="1800" spc="-40" b="1" i="1" u="sng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dirty="0" sz="1800" spc="-10" b="1" i="1" u="sng">
                <a:solidFill>
                  <a:srgbClr val="FFFF00"/>
                </a:solidFill>
                <a:latin typeface="Constantia"/>
                <a:cs typeface="Constantia"/>
              </a:rPr>
              <a:t>Errors</a:t>
            </a:r>
            <a:r>
              <a:rPr dirty="0" sz="1500" spc="-10" b="1" i="1" u="sng">
                <a:solidFill>
                  <a:srgbClr val="FFFF00"/>
                </a:solidFill>
                <a:latin typeface="Constantia"/>
                <a:cs typeface="Constantia"/>
              </a:rPr>
              <a:t>:</a:t>
            </a:r>
            <a:endParaRPr sz="1500">
              <a:latin typeface="Constantia"/>
              <a:cs typeface="Constantia"/>
            </a:endParaRPr>
          </a:p>
          <a:p>
            <a:pPr marL="12700" marR="6350">
              <a:lnSpc>
                <a:spcPct val="80100"/>
              </a:lnSpc>
              <a:spcBef>
                <a:spcPts val="370"/>
              </a:spcBef>
            </a:pPr>
            <a:r>
              <a:rPr dirty="0" sz="1500" spc="-10" i="1">
                <a:solidFill>
                  <a:srgbClr val="FFFF00"/>
                </a:solidFill>
                <a:latin typeface="Constantia"/>
                <a:cs typeface="Constantia"/>
              </a:rPr>
              <a:t>Hussein </a:t>
            </a:r>
            <a:r>
              <a:rPr dirty="0" sz="1500" i="1">
                <a:solidFill>
                  <a:srgbClr val="FFFF00"/>
                </a:solidFill>
                <a:latin typeface="Constantia"/>
                <a:cs typeface="Constantia"/>
              </a:rPr>
              <a:t>GM, </a:t>
            </a:r>
            <a:r>
              <a:rPr dirty="0" sz="1500" spc="-10" i="1">
                <a:solidFill>
                  <a:srgbClr val="FFFF00"/>
                </a:solidFill>
                <a:latin typeface="Constantia"/>
                <a:cs typeface="Constantia"/>
              </a:rPr>
              <a:t>Alkabba </a:t>
            </a:r>
            <a:r>
              <a:rPr dirty="0" sz="1500" spc="-35" i="1">
                <a:solidFill>
                  <a:srgbClr val="FFFF00"/>
                </a:solidFill>
                <a:latin typeface="Constantia"/>
                <a:cs typeface="Constantia"/>
              </a:rPr>
              <a:t>AF, </a:t>
            </a:r>
            <a:r>
              <a:rPr dirty="0" sz="1500" spc="-10" i="1">
                <a:solidFill>
                  <a:srgbClr val="FFFF00"/>
                </a:solidFill>
                <a:latin typeface="Constantia"/>
                <a:cs typeface="Constantia"/>
              </a:rPr>
              <a:t>Kasule </a:t>
            </a:r>
            <a:r>
              <a:rPr dirty="0" sz="1500" spc="-15" i="1">
                <a:solidFill>
                  <a:srgbClr val="FFFF00"/>
                </a:solidFill>
                <a:latin typeface="Constantia"/>
                <a:cs typeface="Constantia"/>
              </a:rPr>
              <a:t>OH. </a:t>
            </a:r>
            <a:r>
              <a:rPr dirty="0" sz="1500" spc="-10" i="1">
                <a:solidFill>
                  <a:srgbClr val="FFFF00"/>
                </a:solidFill>
                <a:latin typeface="Constantia"/>
                <a:cs typeface="Constantia"/>
              </a:rPr>
              <a:t>Professionalism </a:t>
            </a:r>
            <a:r>
              <a:rPr dirty="0" sz="1500" i="1">
                <a:solidFill>
                  <a:srgbClr val="FFFF00"/>
                </a:solidFill>
                <a:latin typeface="Constantia"/>
                <a:cs typeface="Constantia"/>
              </a:rPr>
              <a:t>and </a:t>
            </a:r>
            <a:r>
              <a:rPr dirty="0" sz="1500" spc="-10" i="1">
                <a:solidFill>
                  <a:srgbClr val="FFFF00"/>
                </a:solidFill>
                <a:latin typeface="Constantia"/>
                <a:cs typeface="Constantia"/>
              </a:rPr>
              <a:t>Ethics Handbook </a:t>
            </a:r>
            <a:r>
              <a:rPr dirty="0" sz="1500" i="1">
                <a:solidFill>
                  <a:srgbClr val="FFFF00"/>
                </a:solidFill>
                <a:latin typeface="Constantia"/>
                <a:cs typeface="Constantia"/>
              </a:rPr>
              <a:t>for </a:t>
            </a:r>
            <a:r>
              <a:rPr dirty="0" sz="1500" spc="-5" i="1">
                <a:solidFill>
                  <a:srgbClr val="FFFF00"/>
                </a:solidFill>
                <a:latin typeface="Constantia"/>
                <a:cs typeface="Constantia"/>
              </a:rPr>
              <a:t>Residents (PEHR): </a:t>
            </a:r>
            <a:r>
              <a:rPr dirty="0" sz="1500" i="1">
                <a:solidFill>
                  <a:srgbClr val="FFFF00"/>
                </a:solidFill>
                <a:latin typeface="Constantia"/>
                <a:cs typeface="Constantia"/>
              </a:rPr>
              <a:t>A  </a:t>
            </a:r>
            <a:r>
              <a:rPr dirty="0" sz="1500" spc="-10" i="1">
                <a:solidFill>
                  <a:srgbClr val="FFFF00"/>
                </a:solidFill>
                <a:latin typeface="Constantia"/>
                <a:cs typeface="Constantia"/>
              </a:rPr>
              <a:t>Practical </a:t>
            </a:r>
            <a:r>
              <a:rPr dirty="0" sz="1500" i="1">
                <a:solidFill>
                  <a:srgbClr val="FFFF00"/>
                </a:solidFill>
                <a:latin typeface="Constantia"/>
                <a:cs typeface="Constantia"/>
              </a:rPr>
              <a:t>Guide. </a:t>
            </a:r>
            <a:r>
              <a:rPr dirty="0" sz="1500" spc="-35" i="1">
                <a:solidFill>
                  <a:srgbClr val="FFFF00"/>
                </a:solidFill>
                <a:latin typeface="Constantia"/>
                <a:cs typeface="Constantia"/>
              </a:rPr>
              <a:t>Ware </a:t>
            </a:r>
            <a:r>
              <a:rPr dirty="0" sz="1500" spc="-20" i="1">
                <a:solidFill>
                  <a:srgbClr val="FFFF00"/>
                </a:solidFill>
                <a:latin typeface="Constantia"/>
                <a:cs typeface="Constantia"/>
              </a:rPr>
              <a:t>J, Kattan </a:t>
            </a:r>
            <a:r>
              <a:rPr dirty="0" sz="1500" i="1">
                <a:solidFill>
                  <a:srgbClr val="FFFF00"/>
                </a:solidFill>
                <a:latin typeface="Constantia"/>
                <a:cs typeface="Constantia"/>
              </a:rPr>
              <a:t>T (eds). </a:t>
            </a:r>
            <a:r>
              <a:rPr dirty="0" sz="1500" spc="-5" i="1">
                <a:solidFill>
                  <a:srgbClr val="FFFF00"/>
                </a:solidFill>
                <a:latin typeface="Constantia"/>
                <a:cs typeface="Constantia"/>
              </a:rPr>
              <a:t>1st Edition. Riyadh, Saudi </a:t>
            </a:r>
            <a:r>
              <a:rPr dirty="0" sz="1500" spc="-10" i="1">
                <a:solidFill>
                  <a:srgbClr val="FFFF00"/>
                </a:solidFill>
                <a:latin typeface="Constantia"/>
                <a:cs typeface="Constantia"/>
              </a:rPr>
              <a:t>Arabia: </a:t>
            </a:r>
            <a:r>
              <a:rPr dirty="0" sz="1500" spc="-5" i="1">
                <a:solidFill>
                  <a:srgbClr val="FFFF00"/>
                </a:solidFill>
                <a:latin typeface="Constantia"/>
                <a:cs typeface="Constantia"/>
              </a:rPr>
              <a:t>Saudi </a:t>
            </a:r>
            <a:r>
              <a:rPr dirty="0" sz="1500" spc="-10" i="1">
                <a:solidFill>
                  <a:srgbClr val="FFFF00"/>
                </a:solidFill>
                <a:latin typeface="Constantia"/>
                <a:cs typeface="Constantia"/>
              </a:rPr>
              <a:t>Commission </a:t>
            </a:r>
            <a:r>
              <a:rPr dirty="0" sz="1500" spc="-5" i="1">
                <a:solidFill>
                  <a:srgbClr val="FFFF00"/>
                </a:solidFill>
                <a:latin typeface="Constantia"/>
                <a:cs typeface="Constantia"/>
              </a:rPr>
              <a:t>for </a:t>
            </a:r>
            <a:r>
              <a:rPr dirty="0" sz="1500" spc="-15" i="1">
                <a:solidFill>
                  <a:srgbClr val="FFFF00"/>
                </a:solidFill>
                <a:latin typeface="Constantia"/>
                <a:cs typeface="Constantia"/>
              </a:rPr>
              <a:t>Health  </a:t>
            </a:r>
            <a:r>
              <a:rPr dirty="0" sz="1500" spc="-5" i="1">
                <a:solidFill>
                  <a:srgbClr val="FFFF00"/>
                </a:solidFill>
                <a:latin typeface="Constantia"/>
                <a:cs typeface="Constantia"/>
              </a:rPr>
              <a:t>Specialties, </a:t>
            </a:r>
            <a:r>
              <a:rPr dirty="0" sz="1500" spc="-10" i="1">
                <a:solidFill>
                  <a:srgbClr val="FFFF00"/>
                </a:solidFill>
                <a:latin typeface="Constantia"/>
                <a:cs typeface="Constantia"/>
              </a:rPr>
              <a:t>2015. MODULE </a:t>
            </a:r>
            <a:r>
              <a:rPr dirty="0" sz="1500" i="1">
                <a:solidFill>
                  <a:srgbClr val="FFFF00"/>
                </a:solidFill>
                <a:latin typeface="Constantia"/>
                <a:cs typeface="Constantia"/>
              </a:rPr>
              <a:t>6 - </a:t>
            </a:r>
            <a:r>
              <a:rPr dirty="0" sz="1500" spc="-5" i="1">
                <a:solidFill>
                  <a:srgbClr val="FFFF00"/>
                </a:solidFill>
                <a:latin typeface="Constantia"/>
                <a:cs typeface="Constantia"/>
              </a:rPr>
              <a:t>MEDICAL </a:t>
            </a:r>
            <a:r>
              <a:rPr dirty="0" sz="1500" spc="-10" i="1">
                <a:solidFill>
                  <a:srgbClr val="FFFF00"/>
                </a:solidFill>
                <a:latin typeface="Constantia"/>
                <a:cs typeface="Constantia"/>
              </a:rPr>
              <a:t>MALPRACTICE </a:t>
            </a:r>
            <a:r>
              <a:rPr dirty="0" sz="1500" i="1">
                <a:solidFill>
                  <a:srgbClr val="FFFF00"/>
                </a:solidFill>
                <a:latin typeface="Constantia"/>
                <a:cs typeface="Constantia"/>
              </a:rPr>
              <a:t>AND </a:t>
            </a:r>
            <a:r>
              <a:rPr dirty="0" sz="1500" spc="-5" i="1">
                <a:solidFill>
                  <a:srgbClr val="FFFF00"/>
                </a:solidFill>
                <a:latin typeface="Constantia"/>
                <a:cs typeface="Constantia"/>
              </a:rPr>
              <a:t>MEDICAL</a:t>
            </a:r>
            <a:r>
              <a:rPr dirty="0" sz="1500" spc="-135" i="1">
                <a:solidFill>
                  <a:srgbClr val="FFFF00"/>
                </a:solidFill>
                <a:latin typeface="Constantia"/>
                <a:cs typeface="Constantia"/>
              </a:rPr>
              <a:t> </a:t>
            </a:r>
            <a:r>
              <a:rPr dirty="0" sz="1500" spc="-15" i="1">
                <a:solidFill>
                  <a:srgbClr val="FFFF00"/>
                </a:solidFill>
                <a:latin typeface="Constantia"/>
                <a:cs typeface="Constantia"/>
              </a:rPr>
              <a:t>ERRORS</a:t>
            </a:r>
            <a:endParaRPr sz="15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38272" y="138684"/>
            <a:ext cx="2635757" cy="1776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981200"/>
            <a:ext cx="9144000" cy="464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603" y="781812"/>
            <a:ext cx="6526530" cy="477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76800" y="1676400"/>
            <a:ext cx="3830320" cy="3657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350">
              <a:latin typeface="Times New Roman"/>
              <a:cs typeface="Times New Roman"/>
            </a:endParaRPr>
          </a:p>
          <a:p>
            <a:pPr marL="2045970">
              <a:lnSpc>
                <a:spcPct val="100000"/>
              </a:lnSpc>
              <a:tabLst>
                <a:tab pos="3242310" algn="l"/>
              </a:tabLst>
            </a:pPr>
            <a:r>
              <a:rPr dirty="0" sz="2400">
                <a:solidFill>
                  <a:srgbClr val="FFFFFF"/>
                </a:solidFill>
                <a:latin typeface="Constantia"/>
                <a:cs typeface="Constantia"/>
              </a:rPr>
              <a:t>&amp;	</a:t>
            </a:r>
            <a:r>
              <a:rPr dirty="0" sz="2400">
                <a:solidFill>
                  <a:srgbClr val="FFFF00"/>
                </a:solidFill>
                <a:latin typeface="Constantia"/>
                <a:cs typeface="Constantia"/>
              </a:rPr>
              <a:t>&amp;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676400"/>
            <a:ext cx="3810000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76800" y="1676400"/>
            <a:ext cx="3829811" cy="3657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81400" y="4571999"/>
            <a:ext cx="1676400" cy="2285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2903220"/>
            <a:ext cx="7796022" cy="787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4994" y="2994786"/>
            <a:ext cx="7355205" cy="4572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/>
              <a:t>Can</a:t>
            </a:r>
            <a:r>
              <a:rPr dirty="0" sz="2800" spc="-125"/>
              <a:t> </a:t>
            </a:r>
            <a:r>
              <a:rPr dirty="0" sz="2800" spc="-30"/>
              <a:t>you</a:t>
            </a:r>
            <a:r>
              <a:rPr dirty="0" sz="2800" spc="-60"/>
              <a:t> </a:t>
            </a:r>
            <a:r>
              <a:rPr dirty="0" sz="2800" spc="-10"/>
              <a:t>recall</a:t>
            </a:r>
            <a:r>
              <a:rPr dirty="0" sz="2800" spc="-85"/>
              <a:t> </a:t>
            </a:r>
            <a:r>
              <a:rPr dirty="0" sz="2800" spc="-5"/>
              <a:t>a</a:t>
            </a:r>
            <a:r>
              <a:rPr dirty="0" sz="2800" spc="-120"/>
              <a:t> </a:t>
            </a:r>
            <a:r>
              <a:rPr dirty="0" sz="2800" spc="-5"/>
              <a:t>similar</a:t>
            </a:r>
            <a:r>
              <a:rPr dirty="0" sz="2800" spc="-160"/>
              <a:t> </a:t>
            </a:r>
            <a:r>
              <a:rPr dirty="0" sz="2800" spc="-10"/>
              <a:t>experience</a:t>
            </a:r>
            <a:r>
              <a:rPr dirty="0" sz="2800" spc="-155"/>
              <a:t> </a:t>
            </a:r>
            <a:r>
              <a:rPr dirty="0" sz="2800" spc="-5"/>
              <a:t>such</a:t>
            </a:r>
            <a:r>
              <a:rPr dirty="0" sz="2800" spc="-110"/>
              <a:t> </a:t>
            </a:r>
            <a:r>
              <a:rPr dirty="0" sz="2800" spc="-5"/>
              <a:t>as</a:t>
            </a:r>
            <a:r>
              <a:rPr dirty="0" sz="2800" spc="-70"/>
              <a:t> </a:t>
            </a:r>
            <a:r>
              <a:rPr dirty="0" sz="2800" spc="-5"/>
              <a:t>this</a:t>
            </a:r>
            <a:r>
              <a:rPr dirty="0" sz="2800" spc="-60"/>
              <a:t> </a:t>
            </a:r>
            <a:r>
              <a:rPr dirty="0" sz="2800" spc="-5"/>
              <a:t>?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1295400" y="152400"/>
            <a:ext cx="6781800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922259" y="3219450"/>
            <a:ext cx="843915" cy="741045"/>
          </a:xfrm>
          <a:custGeom>
            <a:avLst/>
            <a:gdLst/>
            <a:ahLst/>
            <a:cxnLst/>
            <a:rect l="l" t="t" r="r" b="b"/>
            <a:pathLst>
              <a:path w="843915" h="741045">
                <a:moveTo>
                  <a:pt x="40640" y="359917"/>
                </a:moveTo>
                <a:lnTo>
                  <a:pt x="0" y="700151"/>
                </a:lnTo>
                <a:lnTo>
                  <a:pt x="340233" y="740791"/>
                </a:lnTo>
                <a:lnTo>
                  <a:pt x="265303" y="645541"/>
                </a:lnTo>
                <a:lnTo>
                  <a:pt x="507467" y="455041"/>
                </a:lnTo>
                <a:lnTo>
                  <a:pt x="115443" y="455041"/>
                </a:lnTo>
                <a:lnTo>
                  <a:pt x="40640" y="359917"/>
                </a:lnTo>
                <a:close/>
              </a:path>
              <a:path w="843915" h="741045">
                <a:moveTo>
                  <a:pt x="694055" y="0"/>
                </a:moveTo>
                <a:lnTo>
                  <a:pt x="115443" y="455041"/>
                </a:lnTo>
                <a:lnTo>
                  <a:pt x="507467" y="455041"/>
                </a:lnTo>
                <a:lnTo>
                  <a:pt x="843915" y="190373"/>
                </a:lnTo>
                <a:lnTo>
                  <a:pt x="694055" y="0"/>
                </a:lnTo>
                <a:close/>
              </a:path>
            </a:pathLst>
          </a:custGeom>
          <a:solidFill>
            <a:srgbClr val="DBF5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922259" y="3219450"/>
            <a:ext cx="843915" cy="741045"/>
          </a:xfrm>
          <a:custGeom>
            <a:avLst/>
            <a:gdLst/>
            <a:ahLst/>
            <a:cxnLst/>
            <a:rect l="l" t="t" r="r" b="b"/>
            <a:pathLst>
              <a:path w="843915" h="741045">
                <a:moveTo>
                  <a:pt x="40640" y="359917"/>
                </a:moveTo>
                <a:lnTo>
                  <a:pt x="115443" y="455041"/>
                </a:lnTo>
                <a:lnTo>
                  <a:pt x="694055" y="0"/>
                </a:lnTo>
                <a:lnTo>
                  <a:pt x="843915" y="190373"/>
                </a:lnTo>
                <a:lnTo>
                  <a:pt x="265303" y="645541"/>
                </a:lnTo>
                <a:lnTo>
                  <a:pt x="340233" y="740791"/>
                </a:lnTo>
                <a:lnTo>
                  <a:pt x="0" y="700151"/>
                </a:lnTo>
                <a:lnTo>
                  <a:pt x="40640" y="359917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95400" y="4038600"/>
            <a:ext cx="6781800" cy="2667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1980" y="726922"/>
            <a:ext cx="1546097" cy="282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1940" y="1289303"/>
            <a:ext cx="7187946" cy="896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1940" y="1776983"/>
            <a:ext cx="7975854" cy="8968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1940" y="2264664"/>
            <a:ext cx="8387333" cy="8968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81940" y="2752344"/>
            <a:ext cx="8265414" cy="8968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1940" y="3240023"/>
            <a:ext cx="2399538" cy="8968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50364" y="3240023"/>
            <a:ext cx="3748278" cy="8968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67528" y="3240023"/>
            <a:ext cx="736853" cy="8968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73267" y="3240023"/>
            <a:ext cx="2225801" cy="8968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81940" y="3727703"/>
            <a:ext cx="2661666" cy="8968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516123" y="3727703"/>
            <a:ext cx="3757422" cy="8968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742432" y="3727703"/>
            <a:ext cx="2693669" cy="8968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81940" y="4215384"/>
            <a:ext cx="3918966" cy="8968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669791" y="4215384"/>
            <a:ext cx="5185410" cy="89687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81940" y="4703064"/>
            <a:ext cx="2811018" cy="89687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561844" y="4703064"/>
            <a:ext cx="2551937" cy="89687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674108" y="4703064"/>
            <a:ext cx="4187190" cy="89687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1940" y="5190744"/>
            <a:ext cx="8658606" cy="89687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81940" y="5678423"/>
            <a:ext cx="7581138" cy="89687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81940" y="6166102"/>
            <a:ext cx="2666238" cy="69189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508504" y="6166102"/>
            <a:ext cx="2285238" cy="69189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20700" y="1392173"/>
            <a:ext cx="8051165" cy="5398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A senior </a:t>
            </a:r>
            <a:r>
              <a:rPr dirty="0" sz="3200" spc="-50">
                <a:solidFill>
                  <a:srgbClr val="FFFFFF"/>
                </a:solidFill>
                <a:latin typeface="Constantia"/>
                <a:cs typeface="Constantia"/>
              </a:rPr>
              <a:t>doctor,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head of a </a:t>
            </a:r>
            <a:r>
              <a:rPr dirty="0" sz="3200" spc="-10">
                <a:solidFill>
                  <a:srgbClr val="FFFFFF"/>
                </a:solidFill>
                <a:latin typeface="Constantia"/>
                <a:cs typeface="Constantia"/>
              </a:rPr>
              <a:t>high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profile  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department,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is </a:t>
            </a:r>
            <a:r>
              <a:rPr dirty="0" sz="3200" spc="-15">
                <a:solidFill>
                  <a:srgbClr val="FFFFFF"/>
                </a:solidFill>
                <a:latin typeface="Constantia"/>
                <a:cs typeface="Constantia"/>
              </a:rPr>
              <a:t>known </a:t>
            </a:r>
            <a:r>
              <a:rPr dirty="0" sz="3200" spc="-3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bring in </a:t>
            </a:r>
            <a:r>
              <a:rPr dirty="0" sz="3200" spc="-15">
                <a:solidFill>
                  <a:srgbClr val="FFFFFF"/>
                </a:solidFill>
                <a:latin typeface="Constantia"/>
                <a:cs typeface="Constantia"/>
              </a:rPr>
              <a:t>research  </a:t>
            </a:r>
            <a:r>
              <a:rPr dirty="0" sz="3200" spc="-10">
                <a:solidFill>
                  <a:srgbClr val="FFFFFF"/>
                </a:solidFill>
                <a:latin typeface="Constantia"/>
                <a:cs typeface="Constantia"/>
              </a:rPr>
              <a:t>dollars, </a:t>
            </a:r>
            <a:r>
              <a:rPr dirty="0" sz="3200" spc="-3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be </a:t>
            </a:r>
            <a:r>
              <a:rPr dirty="0" sz="3200" spc="-10">
                <a:solidFill>
                  <a:srgbClr val="FFFFFF"/>
                </a:solidFill>
                <a:latin typeface="Constantia"/>
                <a:cs typeface="Constantia"/>
              </a:rPr>
              <a:t>very </a:t>
            </a:r>
            <a:r>
              <a:rPr dirty="0" sz="3200" spc="-15">
                <a:solidFill>
                  <a:srgbClr val="FFFFFF"/>
                </a:solidFill>
                <a:latin typeface="Constantia"/>
                <a:cs typeface="Constantia"/>
              </a:rPr>
              <a:t>hard </a:t>
            </a:r>
            <a:r>
              <a:rPr dirty="0" sz="3200" spc="-20">
                <a:solidFill>
                  <a:srgbClr val="FFFFFF"/>
                </a:solidFill>
                <a:latin typeface="Constantia"/>
                <a:cs typeface="Constantia"/>
              </a:rPr>
              <a:t>working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and 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adept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at  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specialized medical </a:t>
            </a:r>
            <a:r>
              <a:rPr dirty="0" sz="3200" spc="-25">
                <a:solidFill>
                  <a:srgbClr val="FFFFFF"/>
                </a:solidFill>
                <a:latin typeface="Constantia"/>
                <a:cs typeface="Constantia"/>
              </a:rPr>
              <a:t>procedures.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S/he 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is </a:t>
            </a:r>
            <a:r>
              <a:rPr dirty="0" sz="3200" spc="-20">
                <a:solidFill>
                  <a:srgbClr val="FFFFFF"/>
                </a:solidFill>
                <a:latin typeface="Constantia"/>
                <a:cs typeface="Constantia"/>
              </a:rPr>
              <a:t>well  </a:t>
            </a:r>
            <a:r>
              <a:rPr dirty="0" sz="3200" spc="-15">
                <a:solidFill>
                  <a:srgbClr val="FFFFFF"/>
                </a:solidFill>
                <a:latin typeface="Constantia"/>
                <a:cs typeface="Constantia"/>
              </a:rPr>
              <a:t>known </a:t>
            </a:r>
            <a:r>
              <a:rPr dirty="0" sz="3200" spc="-10">
                <a:solidFill>
                  <a:srgbClr val="FFFFFF"/>
                </a:solidFill>
                <a:latin typeface="Constantia"/>
                <a:cs typeface="Constantia"/>
              </a:rPr>
              <a:t>for </a:t>
            </a:r>
            <a:r>
              <a:rPr dirty="0" sz="3200">
                <a:solidFill>
                  <a:srgbClr val="FF0000"/>
                </a:solidFill>
                <a:latin typeface="Constantia"/>
                <a:cs typeface="Constantia"/>
              </a:rPr>
              <a:t>shouting at </a:t>
            </a:r>
            <a:r>
              <a:rPr dirty="0" sz="3200" spc="-10">
                <a:solidFill>
                  <a:srgbClr val="FF0000"/>
                </a:solidFill>
                <a:latin typeface="Constantia"/>
                <a:cs typeface="Constantia"/>
              </a:rPr>
              <a:t>nurses</a:t>
            </a:r>
            <a:r>
              <a:rPr dirty="0" sz="3200" spc="-10">
                <a:solidFill>
                  <a:srgbClr val="FFFFFF"/>
                </a:solidFill>
                <a:latin typeface="Constantia"/>
                <a:cs typeface="Constantia"/>
              </a:rPr>
              <a:t>, </a:t>
            </a:r>
            <a:r>
              <a:rPr dirty="0" sz="3200" spc="-15">
                <a:solidFill>
                  <a:srgbClr val="FF0000"/>
                </a:solidFill>
                <a:latin typeface="Constantia"/>
                <a:cs typeface="Constantia"/>
              </a:rPr>
              <a:t>throwing  </a:t>
            </a:r>
            <a:r>
              <a:rPr dirty="0" sz="3200" spc="-5">
                <a:solidFill>
                  <a:srgbClr val="FF0000"/>
                </a:solidFill>
                <a:latin typeface="Constantia"/>
                <a:cs typeface="Constantia"/>
              </a:rPr>
              <a:t>instruments 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back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at 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them,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and </a:t>
            </a:r>
            <a:r>
              <a:rPr dirty="0" sz="3200">
                <a:solidFill>
                  <a:srgbClr val="FF0000"/>
                </a:solidFill>
                <a:latin typeface="Constantia"/>
                <a:cs typeface="Constantia"/>
              </a:rPr>
              <a:t>humiliating  </a:t>
            </a:r>
            <a:r>
              <a:rPr dirty="0" sz="3200" spc="-5">
                <a:solidFill>
                  <a:srgbClr val="FF0000"/>
                </a:solidFill>
                <a:latin typeface="Constantia"/>
                <a:cs typeface="Constantia"/>
              </a:rPr>
              <a:t>junior medical </a:t>
            </a:r>
            <a:r>
              <a:rPr dirty="0" sz="3200" spc="-10">
                <a:solidFill>
                  <a:srgbClr val="FF0000"/>
                </a:solidFill>
                <a:latin typeface="Constantia"/>
                <a:cs typeface="Constantia"/>
              </a:rPr>
              <a:t>staff</a:t>
            </a:r>
            <a:r>
              <a:rPr dirty="0" sz="3200" spc="-10">
                <a:solidFill>
                  <a:srgbClr val="FFFFFF"/>
                </a:solidFill>
                <a:latin typeface="Constantia"/>
                <a:cs typeface="Constantia"/>
              </a:rPr>
              <a:t>.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S/he 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is </a:t>
            </a:r>
            <a:r>
              <a:rPr dirty="0" sz="3200" spc="-10">
                <a:solidFill>
                  <a:srgbClr val="FFFFFF"/>
                </a:solidFill>
                <a:latin typeface="Constantia"/>
                <a:cs typeface="Constantia"/>
              </a:rPr>
              <a:t>often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absent </a:t>
            </a:r>
            <a:r>
              <a:rPr dirty="0" sz="3200" spc="-15">
                <a:solidFill>
                  <a:srgbClr val="FFFFFF"/>
                </a:solidFill>
                <a:latin typeface="Constantia"/>
                <a:cs typeface="Constantia"/>
              </a:rPr>
              <a:t>from  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department, </a:t>
            </a:r>
            <a:r>
              <a:rPr dirty="0" sz="3200" spc="-5">
                <a:solidFill>
                  <a:srgbClr val="FFFF00"/>
                </a:solidFill>
                <a:latin typeface="Constantia"/>
                <a:cs typeface="Constantia"/>
              </a:rPr>
              <a:t>Complaints </a:t>
            </a:r>
            <a:r>
              <a:rPr dirty="0" sz="3200" spc="-20">
                <a:solidFill>
                  <a:srgbClr val="FFFFFF"/>
                </a:solidFill>
                <a:latin typeface="Constantia"/>
                <a:cs typeface="Constantia"/>
              </a:rPr>
              <a:t>are 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made </a:t>
            </a:r>
            <a:r>
              <a:rPr dirty="0" sz="3200" spc="-3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hospital  administration </a:t>
            </a:r>
            <a:r>
              <a:rPr dirty="0" sz="3200" spc="-15">
                <a:solidFill>
                  <a:srgbClr val="FFFFFF"/>
                </a:solidFill>
                <a:latin typeface="Constantia"/>
                <a:cs typeface="Constantia"/>
              </a:rPr>
              <a:t>from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staff 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members;</a:t>
            </a:r>
            <a:r>
              <a:rPr dirty="0" sz="3200" spc="-13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onstantia"/>
                <a:cs typeface="Constantia"/>
              </a:rPr>
              <a:t>increased  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numbers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of 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"critical incidents"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and staff  </a:t>
            </a:r>
            <a:r>
              <a:rPr dirty="0" sz="3200" spc="-5">
                <a:solidFill>
                  <a:srgbClr val="FFFF00"/>
                </a:solidFill>
                <a:latin typeface="Constantia"/>
                <a:cs typeface="Constantia"/>
              </a:rPr>
              <a:t>resignations </a:t>
            </a:r>
            <a:r>
              <a:rPr dirty="0" sz="3200" spc="-15">
                <a:solidFill>
                  <a:srgbClr val="FFFFFF"/>
                </a:solidFill>
                <a:latin typeface="Constantia"/>
                <a:cs typeface="Constantia"/>
              </a:rPr>
              <a:t>are</a:t>
            </a:r>
            <a:r>
              <a:rPr dirty="0" sz="3200" spc="-28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onstantia"/>
                <a:cs typeface="Constantia"/>
              </a:rPr>
              <a:t>noted.</a:t>
            </a:r>
            <a:endParaRPr sz="3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00" y="1729739"/>
            <a:ext cx="8695182" cy="1006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2900" y="2278379"/>
            <a:ext cx="1104138" cy="1006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51916" y="2278379"/>
            <a:ext cx="1890522" cy="10066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60092" y="2278379"/>
            <a:ext cx="1892045" cy="10066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57015" y="2278379"/>
            <a:ext cx="759713" cy="10066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21608" y="2278379"/>
            <a:ext cx="5422391" cy="10066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42900" y="2827020"/>
            <a:ext cx="8801099" cy="10066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2900" y="3375659"/>
            <a:ext cx="7297674" cy="10066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42900" y="3924300"/>
            <a:ext cx="5766054" cy="10066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513832" y="3924300"/>
            <a:ext cx="2058162" cy="10066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089647" y="3924300"/>
            <a:ext cx="2054351" cy="10066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2900" y="4472940"/>
            <a:ext cx="5926074" cy="100660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12140" y="1846198"/>
            <a:ext cx="8263890" cy="3328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3600">
                <a:solidFill>
                  <a:srgbClr val="FFFFFF"/>
                </a:solidFill>
                <a:latin typeface="Constantia"/>
                <a:cs typeface="Constantia"/>
              </a:rPr>
              <a:t>A </a:t>
            </a:r>
            <a:r>
              <a:rPr dirty="0" sz="3600" spc="-25">
                <a:solidFill>
                  <a:srgbClr val="FFFFFF"/>
                </a:solidFill>
                <a:latin typeface="Constantia"/>
                <a:cs typeface="Constantia"/>
              </a:rPr>
              <a:t>general </a:t>
            </a:r>
            <a:r>
              <a:rPr dirty="0" sz="3600" spc="-5">
                <a:solidFill>
                  <a:srgbClr val="FFFFFF"/>
                </a:solidFill>
                <a:latin typeface="Constantia"/>
                <a:cs typeface="Constantia"/>
              </a:rPr>
              <a:t>practitioner is </a:t>
            </a:r>
            <a:r>
              <a:rPr dirty="0" sz="3600" spc="-15">
                <a:solidFill>
                  <a:srgbClr val="FFFFFF"/>
                </a:solidFill>
                <a:latin typeface="Constantia"/>
                <a:cs typeface="Constantia"/>
              </a:rPr>
              <a:t>consistently late  </a:t>
            </a:r>
            <a:r>
              <a:rPr dirty="0" sz="3600">
                <a:solidFill>
                  <a:srgbClr val="FFFFFF"/>
                </a:solidFill>
                <a:latin typeface="Constantia"/>
                <a:cs typeface="Constantia"/>
              </a:rPr>
              <a:t>or </a:t>
            </a:r>
            <a:r>
              <a:rPr dirty="0" sz="3600">
                <a:solidFill>
                  <a:srgbClr val="FF0000"/>
                </a:solidFill>
                <a:latin typeface="Constantia"/>
                <a:cs typeface="Constantia"/>
              </a:rPr>
              <a:t>absent </a:t>
            </a:r>
            <a:r>
              <a:rPr dirty="0" sz="3600" spc="-10">
                <a:solidFill>
                  <a:srgbClr val="FFFFFF"/>
                </a:solidFill>
                <a:latin typeface="Constantia"/>
                <a:cs typeface="Constantia"/>
              </a:rPr>
              <a:t>for </a:t>
            </a:r>
            <a:r>
              <a:rPr dirty="0" sz="3600" spc="-5">
                <a:solidFill>
                  <a:srgbClr val="FFFFFF"/>
                </a:solidFill>
                <a:latin typeface="Constantia"/>
                <a:cs typeface="Constantia"/>
              </a:rPr>
              <a:t>pre-scheduled</a:t>
            </a:r>
            <a:r>
              <a:rPr dirty="0" sz="3600" spc="-615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600" spc="-10">
                <a:solidFill>
                  <a:srgbClr val="FFFFFF"/>
                </a:solidFill>
                <a:latin typeface="Constantia"/>
                <a:cs typeface="Constantia"/>
              </a:rPr>
              <a:t>sessions. </a:t>
            </a:r>
            <a:r>
              <a:rPr dirty="0" sz="3600">
                <a:solidFill>
                  <a:srgbClr val="FFFFFF"/>
                </a:solidFill>
                <a:latin typeface="Constantia"/>
                <a:cs typeface="Constantia"/>
              </a:rPr>
              <a:t>S/he  </a:t>
            </a:r>
            <a:r>
              <a:rPr dirty="0" sz="3600" spc="-30">
                <a:solidFill>
                  <a:srgbClr val="FFFFFF"/>
                </a:solidFill>
                <a:latin typeface="Constantia"/>
                <a:cs typeface="Constantia"/>
              </a:rPr>
              <a:t>gives </a:t>
            </a:r>
            <a:r>
              <a:rPr dirty="0" sz="3600" spc="5">
                <a:solidFill>
                  <a:srgbClr val="FFFFFF"/>
                </a:solidFill>
                <a:latin typeface="Constantia"/>
                <a:cs typeface="Constantia"/>
              </a:rPr>
              <a:t>no </a:t>
            </a:r>
            <a:r>
              <a:rPr dirty="0" sz="3600" spc="-5">
                <a:solidFill>
                  <a:srgbClr val="FFFFFF"/>
                </a:solidFill>
                <a:latin typeface="Constantia"/>
                <a:cs typeface="Constantia"/>
              </a:rPr>
              <a:t>explanation, </a:t>
            </a:r>
            <a:r>
              <a:rPr dirty="0" sz="3600" spc="-15">
                <a:solidFill>
                  <a:srgbClr val="FFFFFF"/>
                </a:solidFill>
                <a:latin typeface="Constantia"/>
                <a:cs typeface="Constantia"/>
              </a:rPr>
              <a:t>leaving </a:t>
            </a:r>
            <a:r>
              <a:rPr dirty="0" sz="360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dirty="0" sz="3600" spc="-5">
                <a:solidFill>
                  <a:srgbClr val="FFFFFF"/>
                </a:solidFill>
                <a:latin typeface="Constantia"/>
                <a:cs typeface="Constantia"/>
              </a:rPr>
              <a:t>partners  </a:t>
            </a:r>
            <a:r>
              <a:rPr dirty="0" sz="3600" spc="-25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dirty="0" sz="3600" spc="15">
                <a:solidFill>
                  <a:srgbClr val="FFFFFF"/>
                </a:solidFill>
                <a:latin typeface="Constantia"/>
                <a:cs typeface="Constantia"/>
              </a:rPr>
              <a:t>fill </a:t>
            </a:r>
            <a:r>
              <a:rPr dirty="0" sz="3600" spc="-5">
                <a:solidFill>
                  <a:srgbClr val="FFFFFF"/>
                </a:solidFill>
                <a:latin typeface="Constantia"/>
                <a:cs typeface="Constantia"/>
              </a:rPr>
              <a:t>in </a:t>
            </a:r>
            <a:r>
              <a:rPr dirty="0" sz="3600">
                <a:solidFill>
                  <a:srgbClr val="FFFFFF"/>
                </a:solidFill>
                <a:latin typeface="Constantia"/>
                <a:cs typeface="Constantia"/>
              </a:rPr>
              <a:t>and </a:t>
            </a:r>
            <a:r>
              <a:rPr dirty="0" sz="3600" spc="-25">
                <a:solidFill>
                  <a:srgbClr val="FFFFFF"/>
                </a:solidFill>
                <a:latin typeface="Constantia"/>
                <a:cs typeface="Constantia"/>
              </a:rPr>
              <a:t>make </a:t>
            </a:r>
            <a:r>
              <a:rPr dirty="0" sz="3600" spc="-20">
                <a:solidFill>
                  <a:srgbClr val="FFFFFF"/>
                </a:solidFill>
                <a:latin typeface="Constantia"/>
                <a:cs typeface="Constantia"/>
              </a:rPr>
              <a:t>excuses. </a:t>
            </a:r>
            <a:r>
              <a:rPr dirty="0" sz="3600">
                <a:solidFill>
                  <a:srgbClr val="FFFFFF"/>
                </a:solidFill>
                <a:latin typeface="Constantia"/>
                <a:cs typeface="Constantia"/>
              </a:rPr>
              <a:t>When  </a:t>
            </a:r>
            <a:r>
              <a:rPr dirty="0" sz="3600" spc="-20">
                <a:solidFill>
                  <a:srgbClr val="FFFFFF"/>
                </a:solidFill>
                <a:latin typeface="Constantia"/>
                <a:cs typeface="Constantia"/>
              </a:rPr>
              <a:t>confronted, </a:t>
            </a:r>
            <a:r>
              <a:rPr dirty="0" sz="3600">
                <a:solidFill>
                  <a:srgbClr val="FFFFFF"/>
                </a:solidFill>
                <a:latin typeface="Constantia"/>
                <a:cs typeface="Constantia"/>
              </a:rPr>
              <a:t>s/he </a:t>
            </a:r>
            <a:r>
              <a:rPr dirty="0" sz="3600" spc="-15">
                <a:solidFill>
                  <a:srgbClr val="FFFFFF"/>
                </a:solidFill>
                <a:latin typeface="Constantia"/>
                <a:cs typeface="Constantia"/>
              </a:rPr>
              <a:t>becomes </a:t>
            </a:r>
            <a:r>
              <a:rPr dirty="0" sz="3600" spc="-20">
                <a:solidFill>
                  <a:srgbClr val="FF0000"/>
                </a:solidFill>
                <a:latin typeface="Constantia"/>
                <a:cs typeface="Constantia"/>
              </a:rPr>
              <a:t>abusive </a:t>
            </a:r>
            <a:r>
              <a:rPr dirty="0" sz="3600" spc="-5">
                <a:solidFill>
                  <a:srgbClr val="FFFFFF"/>
                </a:solidFill>
                <a:latin typeface="Constantia"/>
                <a:cs typeface="Constantia"/>
              </a:rPr>
              <a:t>in</a:t>
            </a:r>
            <a:r>
              <a:rPr dirty="0" sz="3600" spc="-434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600" spc="-10">
                <a:solidFill>
                  <a:srgbClr val="FFFFFF"/>
                </a:solidFill>
                <a:latin typeface="Constantia"/>
                <a:cs typeface="Constantia"/>
              </a:rPr>
              <a:t>front  </a:t>
            </a:r>
            <a:r>
              <a:rPr dirty="0" sz="3600">
                <a:solidFill>
                  <a:srgbClr val="FFFFFF"/>
                </a:solidFill>
                <a:latin typeface="Constantia"/>
                <a:cs typeface="Constantia"/>
              </a:rPr>
              <a:t>of </a:t>
            </a:r>
            <a:r>
              <a:rPr dirty="0" sz="3600" spc="-5">
                <a:solidFill>
                  <a:srgbClr val="FFFFFF"/>
                </a:solidFill>
                <a:latin typeface="Constantia"/>
                <a:cs typeface="Constantia"/>
              </a:rPr>
              <a:t>office </a:t>
            </a:r>
            <a:r>
              <a:rPr dirty="0" sz="3600">
                <a:solidFill>
                  <a:srgbClr val="FFFFFF"/>
                </a:solidFill>
                <a:latin typeface="Constantia"/>
                <a:cs typeface="Constantia"/>
              </a:rPr>
              <a:t>staff and</a:t>
            </a:r>
            <a:r>
              <a:rPr dirty="0" sz="3600" spc="-26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600" spc="-10">
                <a:solidFill>
                  <a:srgbClr val="FFFFFF"/>
                </a:solidFill>
                <a:latin typeface="Constantia"/>
                <a:cs typeface="Constantia"/>
              </a:rPr>
              <a:t>patients.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1980" y="1107922"/>
            <a:ext cx="1549145" cy="2827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" y="1441703"/>
            <a:ext cx="1696974" cy="896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64919" y="1441703"/>
            <a:ext cx="677418" cy="896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11224" y="1441703"/>
            <a:ext cx="6255258" cy="8968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9060" y="1929383"/>
            <a:ext cx="7125461" cy="8968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9060" y="2417064"/>
            <a:ext cx="3984498" cy="8968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52444" y="2417064"/>
            <a:ext cx="2654046" cy="8968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75376" y="2417064"/>
            <a:ext cx="2230374" cy="8968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9060" y="2904744"/>
            <a:ext cx="3224022" cy="8968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83407" y="2904744"/>
            <a:ext cx="6260591" cy="89687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060" y="3392423"/>
            <a:ext cx="7933182" cy="8968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9060" y="3880103"/>
            <a:ext cx="9007602" cy="8968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9060" y="4367784"/>
            <a:ext cx="8815578" cy="89687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9060" y="4855464"/>
            <a:ext cx="4560570" cy="8968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28515" y="4855464"/>
            <a:ext cx="3324605" cy="89687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22007" y="4855464"/>
            <a:ext cx="2221992" cy="89687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9060" y="5343144"/>
            <a:ext cx="2361438" cy="89687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29383" y="5343144"/>
            <a:ext cx="1922525" cy="89687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20796" y="5343144"/>
            <a:ext cx="1521714" cy="89687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11396" y="5343144"/>
            <a:ext cx="1629918" cy="89687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506211" y="5343144"/>
            <a:ext cx="2902458" cy="89687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9060" y="5830823"/>
            <a:ext cx="1814322" cy="89687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37820" y="1544573"/>
            <a:ext cx="8695690" cy="4878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A final-year 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medical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student has 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caused  disruptions </a:t>
            </a:r>
            <a:r>
              <a:rPr dirty="0" sz="3200" spc="-10">
                <a:solidFill>
                  <a:srgbClr val="FFFFFF"/>
                </a:solidFill>
                <a:latin typeface="Constantia"/>
                <a:cs typeface="Constantia"/>
              </a:rPr>
              <a:t>throughout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the </a:t>
            </a:r>
            <a:r>
              <a:rPr dirty="0" sz="3200" spc="-10">
                <a:solidFill>
                  <a:srgbClr val="FFFFFF"/>
                </a:solidFill>
                <a:latin typeface="Constantia"/>
                <a:cs typeface="Constantia"/>
              </a:rPr>
              <a:t>course </a:t>
            </a:r>
            <a:r>
              <a:rPr dirty="0" sz="3200" spc="-20">
                <a:solidFill>
                  <a:srgbClr val="FFFFFF"/>
                </a:solidFill>
                <a:latin typeface="Constantia"/>
                <a:cs typeface="Constantia"/>
              </a:rPr>
              <a:t>by  </a:t>
            </a:r>
            <a:r>
              <a:rPr dirty="0" sz="3200" spc="-5">
                <a:solidFill>
                  <a:srgbClr val="FF0000"/>
                </a:solidFill>
                <a:latin typeface="Constantia"/>
                <a:cs typeface="Constantia"/>
              </a:rPr>
              <a:t>monopolizing </a:t>
            </a:r>
            <a:r>
              <a:rPr dirty="0" sz="3200">
                <a:solidFill>
                  <a:srgbClr val="FF0000"/>
                </a:solidFill>
                <a:latin typeface="Constantia"/>
                <a:cs typeface="Constantia"/>
              </a:rPr>
              <a:t>time 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in </a:t>
            </a:r>
            <a:r>
              <a:rPr dirty="0" sz="3200" spc="-10">
                <a:solidFill>
                  <a:srgbClr val="FFFFFF"/>
                </a:solidFill>
                <a:latin typeface="Constantia"/>
                <a:cs typeface="Constantia"/>
              </a:rPr>
              <a:t>tutorials, </a:t>
            </a:r>
            <a:r>
              <a:rPr dirty="0" sz="3200" spc="-10">
                <a:solidFill>
                  <a:srgbClr val="FF0000"/>
                </a:solidFill>
                <a:latin typeface="Constantia"/>
                <a:cs typeface="Constantia"/>
              </a:rPr>
              <a:t>behaving  </a:t>
            </a:r>
            <a:r>
              <a:rPr dirty="0" sz="3200" spc="-15">
                <a:solidFill>
                  <a:srgbClr val="FF0000"/>
                </a:solidFill>
                <a:latin typeface="Constantia"/>
                <a:cs typeface="Constantia"/>
              </a:rPr>
              <a:t>inappropriately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with 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patients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and being</a:t>
            </a:r>
            <a:r>
              <a:rPr dirty="0" sz="3200" spc="-44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Constantia"/>
                <a:cs typeface="Constantia"/>
              </a:rPr>
              <a:t>unwilling  </a:t>
            </a:r>
            <a:r>
              <a:rPr dirty="0" sz="3200" spc="-3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heed </a:t>
            </a:r>
            <a:r>
              <a:rPr dirty="0" sz="3200" spc="-15">
                <a:solidFill>
                  <a:srgbClr val="FFFFFF"/>
                </a:solidFill>
                <a:latin typeface="Constantia"/>
                <a:cs typeface="Constantia"/>
              </a:rPr>
              <a:t>advice. Many 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patients </a:t>
            </a:r>
            <a:r>
              <a:rPr dirty="0" sz="3200" spc="-10">
                <a:solidFill>
                  <a:srgbClr val="FFFFFF"/>
                </a:solidFill>
                <a:latin typeface="Constantia"/>
                <a:cs typeface="Constantia"/>
              </a:rPr>
              <a:t>refuse </a:t>
            </a:r>
            <a:r>
              <a:rPr dirty="0" sz="3200" spc="-30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be  </a:t>
            </a:r>
            <a:r>
              <a:rPr dirty="0" sz="3200" spc="-10">
                <a:solidFill>
                  <a:srgbClr val="FFFFFF"/>
                </a:solidFill>
                <a:latin typeface="Constantia"/>
                <a:cs typeface="Constantia"/>
              </a:rPr>
              <a:t>interviewed </a:t>
            </a:r>
            <a:r>
              <a:rPr dirty="0" sz="3200" spc="-20">
                <a:solidFill>
                  <a:srgbClr val="FFFFFF"/>
                </a:solidFill>
                <a:latin typeface="Constantia"/>
                <a:cs typeface="Constantia"/>
              </a:rPr>
              <a:t>by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her/him and </a:t>
            </a:r>
            <a:r>
              <a:rPr dirty="0" sz="3200" spc="-40">
                <a:solidFill>
                  <a:srgbClr val="FFFFFF"/>
                </a:solidFill>
                <a:latin typeface="Constantia"/>
                <a:cs typeface="Constantia"/>
              </a:rPr>
              <a:t>have </a:t>
            </a:r>
            <a:r>
              <a:rPr dirty="0" sz="3200" spc="-10">
                <a:solidFill>
                  <a:srgbClr val="FFFFFF"/>
                </a:solidFill>
                <a:latin typeface="Constantia"/>
                <a:cs typeface="Constantia"/>
              </a:rPr>
              <a:t>complained </a:t>
            </a:r>
            <a:r>
              <a:rPr dirty="0" sz="3200" spc="-25">
                <a:solidFill>
                  <a:srgbClr val="FFFFFF"/>
                </a:solidFill>
                <a:latin typeface="Constantia"/>
                <a:cs typeface="Constantia"/>
              </a:rPr>
              <a:t>to  </a:t>
            </a:r>
            <a:r>
              <a:rPr dirty="0" sz="3200" spc="-10">
                <a:solidFill>
                  <a:srgbClr val="FFFFFF"/>
                </a:solidFill>
                <a:latin typeface="Constantia"/>
                <a:cs typeface="Constantia"/>
              </a:rPr>
              <a:t>staff.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S/he has 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not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failed </a:t>
            </a:r>
            <a:r>
              <a:rPr dirty="0" sz="3200" spc="-20">
                <a:solidFill>
                  <a:srgbClr val="FFFFFF"/>
                </a:solidFill>
                <a:latin typeface="Constantia"/>
                <a:cs typeface="Constantia"/>
              </a:rPr>
              <a:t>any </a:t>
            </a:r>
            <a:r>
              <a:rPr dirty="0" sz="3200" spc="-15">
                <a:solidFill>
                  <a:srgbClr val="FFFFFF"/>
                </a:solidFill>
                <a:latin typeface="Constantia"/>
                <a:cs typeface="Constantia"/>
              </a:rPr>
              <a:t>exams, 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but </a:t>
            </a:r>
            <a:r>
              <a:rPr dirty="0" sz="3200" spc="-20">
                <a:solidFill>
                  <a:srgbClr val="FFFFFF"/>
                </a:solidFill>
                <a:latin typeface="Constantia"/>
                <a:cs typeface="Constantia"/>
              </a:rPr>
              <a:t>several  </a:t>
            </a:r>
            <a:r>
              <a:rPr dirty="0" sz="3200" spc="-10">
                <a:solidFill>
                  <a:srgbClr val="FFFFFF"/>
                </a:solidFill>
                <a:latin typeface="Constantia"/>
                <a:cs typeface="Constantia"/>
              </a:rPr>
              <a:t>tutors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and 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nurses </a:t>
            </a:r>
            <a:r>
              <a:rPr dirty="0" sz="3200" spc="-40">
                <a:solidFill>
                  <a:srgbClr val="FFFFFF"/>
                </a:solidFill>
                <a:latin typeface="Constantia"/>
                <a:cs typeface="Constantia"/>
              </a:rPr>
              <a:t>have </a:t>
            </a:r>
            <a:r>
              <a:rPr dirty="0" sz="3200" spc="-10">
                <a:solidFill>
                  <a:srgbClr val="FFFF00"/>
                </a:solidFill>
                <a:latin typeface="Constantia"/>
                <a:cs typeface="Constantia"/>
              </a:rPr>
              <a:t>raised </a:t>
            </a:r>
            <a:r>
              <a:rPr dirty="0" sz="3200" spc="-20">
                <a:solidFill>
                  <a:srgbClr val="FFFF00"/>
                </a:solidFill>
                <a:latin typeface="Constantia"/>
                <a:cs typeface="Constantia"/>
              </a:rPr>
              <a:t>concerns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about the  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student's "</a:t>
            </a:r>
            <a:r>
              <a:rPr dirty="0" sz="3200" spc="-5">
                <a:solidFill>
                  <a:srgbClr val="FFFF00"/>
                </a:solidFill>
                <a:latin typeface="Constantia"/>
                <a:cs typeface="Constantia"/>
              </a:rPr>
              <a:t>attitude</a:t>
            </a:r>
            <a:r>
              <a:rPr dirty="0" sz="3200" spc="-5">
                <a:solidFill>
                  <a:srgbClr val="FFFFFF"/>
                </a:solidFill>
                <a:latin typeface="Constantia"/>
                <a:cs typeface="Constantia"/>
              </a:rPr>
              <a:t>"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and </a:t>
            </a:r>
            <a:r>
              <a:rPr dirty="0" sz="3200">
                <a:solidFill>
                  <a:srgbClr val="FFFF00"/>
                </a:solidFill>
                <a:latin typeface="Constantia"/>
                <a:cs typeface="Constantia"/>
              </a:rPr>
              <a:t>ability </a:t>
            </a:r>
            <a:r>
              <a:rPr dirty="0" sz="3200" spc="-25">
                <a:solidFill>
                  <a:srgbClr val="FFFFFF"/>
                </a:solidFill>
                <a:latin typeface="Constantia"/>
                <a:cs typeface="Constantia"/>
              </a:rPr>
              <a:t>to </a:t>
            </a:r>
            <a:r>
              <a:rPr dirty="0" sz="3200" spc="-30">
                <a:solidFill>
                  <a:srgbClr val="FFFFFF"/>
                </a:solidFill>
                <a:latin typeface="Constantia"/>
                <a:cs typeface="Constantia"/>
              </a:rPr>
              <a:t>work </a:t>
            </a:r>
            <a:r>
              <a:rPr dirty="0" sz="3200">
                <a:solidFill>
                  <a:srgbClr val="FFFFFF"/>
                </a:solidFill>
                <a:latin typeface="Constantia"/>
                <a:cs typeface="Constantia"/>
              </a:rPr>
              <a:t>as an  </a:t>
            </a:r>
            <a:r>
              <a:rPr dirty="0" sz="3200" spc="-10">
                <a:solidFill>
                  <a:srgbClr val="FFFFFF"/>
                </a:solidFill>
                <a:latin typeface="Constantia"/>
                <a:cs typeface="Constantia"/>
              </a:rPr>
              <a:t>intern.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66115" y="813816"/>
            <a:ext cx="1817370" cy="78714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516380" y="813816"/>
            <a:ext cx="646938" cy="78714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388111" y="906526"/>
            <a:ext cx="1556385" cy="4267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 b="1">
                <a:solidFill>
                  <a:srgbClr val="4BE3AC"/>
                </a:solidFill>
                <a:latin typeface="Calibri"/>
                <a:cs typeface="Calibri"/>
              </a:rPr>
              <a:t>Scenario</a:t>
            </a:r>
            <a:r>
              <a:rPr dirty="0" sz="2800" spc="-55" b="1">
                <a:solidFill>
                  <a:srgbClr val="4BE3AC"/>
                </a:solidFill>
                <a:latin typeface="Calibri"/>
                <a:cs typeface="Calibri"/>
              </a:rPr>
              <a:t> </a:t>
            </a:r>
            <a:r>
              <a:rPr dirty="0" sz="2800" spc="-5" b="1">
                <a:solidFill>
                  <a:srgbClr val="4BE3AC"/>
                </a:solidFill>
                <a:latin typeface="Calibri"/>
                <a:cs typeface="Calibri"/>
              </a:rPr>
              <a:t>3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Kamran</dc:creator>
  <dc:title>Slide 1</dc:title>
  <dcterms:created xsi:type="dcterms:W3CDTF">2017-05-06T22:35:44Z</dcterms:created>
  <dcterms:modified xsi:type="dcterms:W3CDTF">2017-05-06T22:35:44Z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2017-05-06T00:00:00Z</vt:filetime>
  </property>
</Properties>
</file>