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FFF0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FFF0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9740" y="1724278"/>
            <a:ext cx="4673600" cy="413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CD333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FFF0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2670047"/>
            <a:ext cx="4037075" cy="41879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2892551"/>
            <a:ext cx="1522475" cy="23652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09076" y="1676400"/>
            <a:ext cx="2819400" cy="2819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999476" y="0"/>
            <a:ext cx="1603248" cy="11414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609076" y="6095999"/>
            <a:ext cx="993648" cy="7619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0398252" y="0"/>
            <a:ext cx="765048" cy="12085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437876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0" y="1143000"/>
                </a:moveTo>
                <a:lnTo>
                  <a:pt x="685800" y="1143000"/>
                </a:lnTo>
                <a:lnTo>
                  <a:pt x="6858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ACD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4916" y="486409"/>
            <a:ext cx="10742167" cy="127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FFF0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7843" y="2071623"/>
            <a:ext cx="10116312" cy="4128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image" Target="../media/image1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Whb4vLIegM" TargetMode="External"/><Relationship Id="rId3" Type="http://schemas.openxmlformats.org/officeDocument/2006/relationships/image" Target="../media/image31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2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Fd54Yzg-vo" TargetMode="External"/><Relationship Id="rId3" Type="http://schemas.openxmlformats.org/officeDocument/2006/relationships/image" Target="../media/image46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jp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BJP2rvBchnE" TargetMode="External"/><Relationship Id="rId3" Type="http://schemas.openxmlformats.org/officeDocument/2006/relationships/image" Target="../media/image11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JP2rvBchnE" TargetMode="External"/><Relationship Id="rId3" Type="http://schemas.openxmlformats.org/officeDocument/2006/relationships/image" Target="../media/image1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32" y="3615817"/>
            <a:ext cx="6512559" cy="1091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595"/>
              </a:lnSpc>
            </a:pPr>
            <a:r>
              <a:rPr dirty="0" sz="7200">
                <a:solidFill>
                  <a:srgbClr val="EBEBEB"/>
                </a:solidFill>
                <a:latin typeface="Century Gothic"/>
                <a:cs typeface="Century Gothic"/>
              </a:rPr>
              <a:t>Patients</a:t>
            </a:r>
            <a:r>
              <a:rPr dirty="0" sz="7200" spc="-14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z="7200" spc="-5">
                <a:solidFill>
                  <a:srgbClr val="EBEBEB"/>
                </a:solidFill>
                <a:latin typeface="Century Gothic"/>
                <a:cs typeface="Century Gothic"/>
              </a:rPr>
              <a:t>Safety</a:t>
            </a:r>
            <a:endParaRPr sz="7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0">
                <a:solidFill>
                  <a:srgbClr val="EBEBEB"/>
                </a:solidFill>
                <a:latin typeface="Century Gothic"/>
                <a:cs typeface="Century Gothic"/>
              </a:rPr>
              <a:t>The 6 key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dimensions </a:t>
            </a:r>
            <a:r>
              <a:rPr dirty="0" sz="3200" b="0">
                <a:solidFill>
                  <a:srgbClr val="EBEBEB"/>
                </a:solidFill>
                <a:latin typeface="Century Gothic"/>
                <a:cs typeface="Century Gothic"/>
              </a:rPr>
              <a:t>of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healthcare</a:t>
            </a:r>
            <a:r>
              <a:rPr dirty="0" sz="3200" spc="-100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quality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916" y="2065528"/>
            <a:ext cx="6755765" cy="4224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Timely: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Reducing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waits</a:t>
            </a:r>
            <a:r>
              <a:rPr dirty="0" sz="2600" spc="-2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2600">
              <a:latin typeface="Century Gothic"/>
              <a:cs typeface="Century Gothic"/>
            </a:endParaRPr>
          </a:p>
          <a:p>
            <a:pPr algn="just" marL="355600" marR="153035">
              <a:lnSpc>
                <a:spcPct val="100000"/>
              </a:lnSpc>
            </a:pP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sometimes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unfavorable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delays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both 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those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receive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those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give  care.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35"/>
              </a:spcBef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 </a:t>
            </a:r>
            <a:r>
              <a:rPr dirty="0" sz="2600" spc="-5" b="1">
                <a:solidFill>
                  <a:srgbClr val="FFFF00"/>
                </a:solidFill>
                <a:latin typeface="Century Gothic"/>
                <a:cs typeface="Century Gothic"/>
              </a:rPr>
              <a:t>Patient-centered: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Providing care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that</a:t>
            </a:r>
            <a:r>
              <a:rPr dirty="0" sz="2600" spc="-2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endParaRPr sz="26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respectful of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6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responsive</a:t>
            </a:r>
            <a:endParaRPr sz="2600">
              <a:latin typeface="Century Gothic"/>
              <a:cs typeface="Century Gothic"/>
            </a:endParaRPr>
          </a:p>
          <a:p>
            <a:pPr marL="355600" marR="5080">
              <a:lnSpc>
                <a:spcPct val="100000"/>
              </a:lnSpc>
            </a:pP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individual patient preferences,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needs 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 values, and ensuring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patient 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values guide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all clinical</a:t>
            </a:r>
            <a:r>
              <a:rPr dirty="0" sz="26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decisions.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91500" y="2769107"/>
            <a:ext cx="3784092" cy="2923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0">
                <a:solidFill>
                  <a:srgbClr val="EBEBEB"/>
                </a:solidFill>
                <a:latin typeface="Century Gothic"/>
                <a:cs typeface="Century Gothic"/>
              </a:rPr>
              <a:t>The 6 key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dimensions </a:t>
            </a:r>
            <a:r>
              <a:rPr dirty="0" sz="3200" b="0">
                <a:solidFill>
                  <a:srgbClr val="EBEBEB"/>
                </a:solidFill>
                <a:latin typeface="Century Gothic"/>
                <a:cs typeface="Century Gothic"/>
              </a:rPr>
              <a:t>of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healthcare</a:t>
            </a:r>
            <a:r>
              <a:rPr dirty="0" sz="3200" spc="-100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quality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916" y="2015997"/>
            <a:ext cx="6838950" cy="2821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Efficient: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Avoiding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waste,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dirty="0" sz="2400" spc="-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particular</a:t>
            </a:r>
            <a:r>
              <a:rPr dirty="0" sz="2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waste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 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equipment, supplies,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ideas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energy.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125730" indent="-342900">
              <a:lnSpc>
                <a:spcPct val="100000"/>
              </a:lnSpc>
              <a:spcBef>
                <a:spcPts val="212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Equal: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Providing care that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does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not</a:t>
            </a:r>
            <a:r>
              <a:rPr dirty="0" sz="24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vary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 quality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because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personal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characteristics  such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gender, ethnicity, geographic  location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socio-economic</a:t>
            </a:r>
            <a:r>
              <a:rPr dirty="0" sz="2400" spc="-1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status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36407" y="2438400"/>
            <a:ext cx="4062984" cy="3253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0">
                <a:solidFill>
                  <a:srgbClr val="EBEBEB"/>
                </a:solidFill>
                <a:latin typeface="Century Gothic"/>
                <a:cs typeface="Century Gothic"/>
              </a:rPr>
              <a:t>Harm VS</a:t>
            </a:r>
            <a:r>
              <a:rPr dirty="0" sz="4400" spc="-140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z="4400" spc="-5" b="0">
                <a:solidFill>
                  <a:srgbClr val="EBEBEB"/>
                </a:solidFill>
                <a:latin typeface="Century Gothic"/>
                <a:cs typeface="Century Gothic"/>
              </a:rPr>
              <a:t>Error</a:t>
            </a:r>
            <a:endParaRPr sz="4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238" y="1705483"/>
            <a:ext cx="5256530" cy="216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14094">
              <a:lnSpc>
                <a:spcPct val="100000"/>
              </a:lnSpc>
            </a:pPr>
            <a:r>
              <a:rPr dirty="0" sz="2800" spc="-10" b="1">
                <a:solidFill>
                  <a:srgbClr val="FFFF00"/>
                </a:solidFill>
                <a:latin typeface="Century Gothic"/>
                <a:cs typeface="Century Gothic"/>
              </a:rPr>
              <a:t>Harm</a:t>
            </a:r>
            <a:endParaRPr sz="28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90000"/>
              </a:lnSpc>
              <a:spcBef>
                <a:spcPts val="1720"/>
              </a:spcBef>
              <a:tabLst>
                <a:tab pos="355600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Impairment of structure</a:t>
            </a:r>
            <a:r>
              <a:rPr dirty="0" sz="2200" spc="-10" u="heavy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dirty="0" sz="2200" spc="-10" u="heavy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function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of the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body and/or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any deleterious  effect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arising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from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interaction with 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health care.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Harm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includes disease,  injury, suffering, disability and</a:t>
            </a:r>
            <a:r>
              <a:rPr dirty="0" sz="22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death.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238" y="4710303"/>
            <a:ext cx="5247640" cy="1174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90000"/>
              </a:lnSpc>
              <a:tabLst>
                <a:tab pos="355600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Example : A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patient with</a:t>
            </a:r>
            <a:r>
              <a:rPr dirty="0" sz="17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breast</a:t>
            </a: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cancer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undergoes chemotherapy. The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treatment 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causes severe nausea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vomiting </a:t>
            </a:r>
            <a:r>
              <a:rPr dirty="0" sz="1700" spc="-15">
                <a:solidFill>
                  <a:srgbClr val="FFFFFF"/>
                </a:solidFill>
                <a:latin typeface="Century Gothic"/>
                <a:cs typeface="Century Gothic"/>
              </a:rPr>
              <a:t>(a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known  complication)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and she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admitted with clinical 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dehydration.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4050" y="1687195"/>
            <a:ext cx="6179185" cy="2173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FFFF00"/>
                </a:solidFill>
                <a:latin typeface="Century Gothic"/>
                <a:cs typeface="Century Gothic"/>
              </a:rPr>
              <a:t>Error</a:t>
            </a:r>
            <a:endParaRPr sz="28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90000"/>
              </a:lnSpc>
              <a:spcBef>
                <a:spcPts val="73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400" u="heavy">
                <a:solidFill>
                  <a:srgbClr val="FFFFFF"/>
                </a:solidFill>
                <a:latin typeface="Century Gothic"/>
                <a:cs typeface="Century Gothic"/>
              </a:rPr>
              <a:t>a failure to carry</a:t>
            </a:r>
            <a:r>
              <a:rPr dirty="0" sz="2400" spc="-140" u="heavy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u="heavy">
                <a:solidFill>
                  <a:srgbClr val="FFFFFF"/>
                </a:solidFill>
                <a:latin typeface="Century Gothic"/>
                <a:cs typeface="Century Gothic"/>
              </a:rPr>
              <a:t>out</a:t>
            </a:r>
            <a:r>
              <a:rPr dirty="0" sz="2400" spc="-5" u="heavy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u="heavy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 u="heavy">
                <a:solidFill>
                  <a:srgbClr val="FFFFFF"/>
                </a:solidFill>
                <a:latin typeface="Century Gothic"/>
                <a:cs typeface="Century Gothic"/>
              </a:rPr>
              <a:t>planned </a:t>
            </a:r>
            <a:r>
              <a:rPr dirty="0" sz="2400" u="heavy">
                <a:solidFill>
                  <a:srgbClr val="FFFFFF"/>
                </a:solidFill>
                <a:latin typeface="Century Gothic"/>
                <a:cs typeface="Century Gothic"/>
              </a:rPr>
              <a:t>action </a:t>
            </a:r>
            <a:r>
              <a:rPr dirty="0" sz="2400" spc="-5" u="heavy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dirty="0" sz="2400" u="heavy">
                <a:solidFill>
                  <a:srgbClr val="FFFFFF"/>
                </a:solidFill>
                <a:latin typeface="Century Gothic"/>
                <a:cs typeface="Century Gothic"/>
              </a:rPr>
              <a:t>intended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.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may  manifest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doing the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wrong </a:t>
            </a:r>
            <a:r>
              <a:rPr dirty="0" sz="2400" spc="5">
                <a:solidFill>
                  <a:srgbClr val="FFFFFF"/>
                </a:solidFill>
                <a:latin typeface="Century Gothic"/>
                <a:cs typeface="Century Gothic"/>
              </a:rPr>
              <a:t>thing 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(commission) or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failing to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do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  right thing</a:t>
            </a:r>
            <a:r>
              <a:rPr dirty="0" sz="24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(omission)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4050" y="4784598"/>
            <a:ext cx="6155690" cy="1572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tabLst>
                <a:tab pos="354965" algn="l"/>
                <a:tab pos="1548765" algn="l"/>
                <a:tab pos="1655445" algn="l"/>
              </a:tabLst>
            </a:pPr>
            <a:r>
              <a:rPr dirty="0" sz="150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500" spc="2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Example, a </a:t>
            </a:r>
            <a:r>
              <a:rPr dirty="0" sz="1900">
                <a:solidFill>
                  <a:srgbClr val="FFFFFF"/>
                </a:solidFill>
                <a:latin typeface="Century Gothic"/>
                <a:cs typeface="Century Gothic"/>
              </a:rPr>
              <a:t>patient with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shortness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19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breath</a:t>
            </a:r>
            <a:r>
              <a:rPr dirty="0" sz="19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diagnosed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with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pneumonia and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treated with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an  </a:t>
            </a:r>
            <a:r>
              <a:rPr dirty="0" sz="1900">
                <a:solidFill>
                  <a:srgbClr val="FFFFFF"/>
                </a:solidFill>
                <a:latin typeface="Century Gothic"/>
                <a:cs typeface="Century Gothic"/>
              </a:rPr>
              <a:t>antibiotic.		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A few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days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later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she </a:t>
            </a:r>
            <a:r>
              <a:rPr dirty="0" sz="190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admitted</a:t>
            </a:r>
            <a:r>
              <a:rPr dirty="0" sz="19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as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her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condition worsens. Subsequent investigations  </a:t>
            </a:r>
            <a:r>
              <a:rPr dirty="0" sz="1900">
                <a:solidFill>
                  <a:srgbClr val="FFFFFF"/>
                </a:solidFill>
                <a:latin typeface="Century Gothic"/>
                <a:cs typeface="Century Gothic"/>
              </a:rPr>
              <a:t>reveal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pulmonary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embolism as the </a:t>
            </a:r>
            <a:r>
              <a:rPr dirty="0" sz="1900">
                <a:solidFill>
                  <a:srgbClr val="FFFFFF"/>
                </a:solidFill>
                <a:latin typeface="Century Gothic"/>
                <a:cs typeface="Century Gothic"/>
              </a:rPr>
              <a:t>true  </a:t>
            </a:r>
            <a:r>
              <a:rPr dirty="0" sz="1900" spc="-10">
                <a:solidFill>
                  <a:srgbClr val="FFFFFF"/>
                </a:solidFill>
                <a:latin typeface="Century Gothic"/>
                <a:cs typeface="Century Gothic"/>
              </a:rPr>
              <a:t>problem.	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This </a:t>
            </a:r>
            <a:r>
              <a:rPr dirty="0" sz="190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treated with</a:t>
            </a:r>
            <a:r>
              <a:rPr dirty="0" sz="19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anticoagulation.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16310" y="1271650"/>
            <a:ext cx="312800" cy="986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Sources </a:t>
            </a:r>
            <a:r>
              <a:rPr dirty="0" spc="-10" b="0">
                <a:solidFill>
                  <a:srgbClr val="EBEBEB"/>
                </a:solidFill>
                <a:latin typeface="Century Gothic"/>
                <a:cs typeface="Century Gothic"/>
              </a:rPr>
              <a:t>of </a:t>
            </a: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System</a:t>
            </a:r>
            <a:r>
              <a:rPr dirty="0" spc="-100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Error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0358" y="1708150"/>
            <a:ext cx="803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ACD333"/>
                </a:solidFill>
                <a:latin typeface="Century Gothic"/>
                <a:cs typeface="Century Gothic"/>
              </a:rPr>
              <a:t>All errors can be divided </a:t>
            </a:r>
            <a:r>
              <a:rPr dirty="0" sz="2800">
                <a:solidFill>
                  <a:srgbClr val="ACD333"/>
                </a:solidFill>
                <a:latin typeface="Century Gothic"/>
                <a:cs typeface="Century Gothic"/>
              </a:rPr>
              <a:t>into </a:t>
            </a:r>
            <a:r>
              <a:rPr dirty="0" sz="2800" spc="-10">
                <a:solidFill>
                  <a:srgbClr val="ACD333"/>
                </a:solidFill>
                <a:latin typeface="Century Gothic"/>
                <a:cs typeface="Century Gothic"/>
              </a:rPr>
              <a:t>two </a:t>
            </a:r>
            <a:r>
              <a:rPr dirty="0" sz="2800">
                <a:solidFill>
                  <a:srgbClr val="ACD333"/>
                </a:solidFill>
                <a:latin typeface="Century Gothic"/>
                <a:cs typeface="Century Gothic"/>
              </a:rPr>
              <a:t>main</a:t>
            </a:r>
            <a:r>
              <a:rPr dirty="0" sz="2800" spc="30">
                <a:solidFill>
                  <a:srgbClr val="ACD333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ACD333"/>
                </a:solidFill>
                <a:latin typeface="Century Gothic"/>
                <a:cs typeface="Century Gothic"/>
              </a:rPr>
              <a:t>groups: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529" y="2479563"/>
            <a:ext cx="4423410" cy="1589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9900"/>
              </a:lnSpc>
              <a:tabLst>
                <a:tab pos="1280160" algn="l"/>
              </a:tabLst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Active </a:t>
            </a:r>
            <a:r>
              <a:rPr dirty="0" sz="2600" spc="-5" b="1">
                <a:solidFill>
                  <a:srgbClr val="FFFF00"/>
                </a:solidFill>
                <a:latin typeface="Century Gothic"/>
                <a:cs typeface="Century Gothic"/>
              </a:rPr>
              <a:t>errors or human  error	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dirty="0" sz="26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committed</a:t>
            </a:r>
            <a:r>
              <a:rPr dirty="0" sz="26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frontline staff and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tend to  </a:t>
            </a:r>
            <a:r>
              <a:rPr dirty="0" sz="2600" spc="5">
                <a:solidFill>
                  <a:srgbClr val="FFFFFF"/>
                </a:solidFill>
                <a:latin typeface="Century Gothic"/>
                <a:cs typeface="Century Gothic"/>
              </a:rPr>
              <a:t>have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direct patient  consequences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3729" y="4586478"/>
            <a:ext cx="4740910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7020">
              <a:lnSpc>
                <a:spcPct val="80000"/>
              </a:lnSpc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Example,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giving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wrong 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medication, treating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wrong 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patient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wrong</a:t>
            </a:r>
            <a:r>
              <a:rPr dirty="0" sz="2200" spc="-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anatomical 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site,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or not following the correct 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policies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2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procedures.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4050" y="2478659"/>
            <a:ext cx="5638165" cy="2311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Latent 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or 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system 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errors</a:t>
            </a:r>
            <a:r>
              <a:rPr dirty="0" sz="2400" spc="-105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dirty="0" sz="24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those 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occur due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to a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set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  external forces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indirect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failures  involving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management,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protocols/  processes,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organizational culture,  transfer 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knowledge, and</a:t>
            </a:r>
            <a:r>
              <a:rPr dirty="0" sz="24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external  factors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1250" y="5371084"/>
            <a:ext cx="4677410" cy="606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7020">
              <a:lnSpc>
                <a:spcPts val="2380"/>
              </a:lnSpc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: understaffed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wards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or  inadequate</a:t>
            </a:r>
            <a:r>
              <a:rPr dirty="0" sz="22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equipment.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81838"/>
            <a:ext cx="4357370" cy="6419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89125" algn="l"/>
              </a:tabLst>
            </a:pPr>
            <a:r>
              <a:rPr dirty="0" spc="-5"/>
              <a:t>Erro</a:t>
            </a:r>
            <a:r>
              <a:rPr dirty="0"/>
              <a:t>r</a:t>
            </a:r>
            <a:r>
              <a:rPr dirty="0" spc="-15"/>
              <a:t> </a:t>
            </a:r>
            <a:r>
              <a:rPr dirty="0"/>
              <a:t>in</a:t>
            </a:r>
            <a:r>
              <a:rPr dirty="0"/>
              <a:t>	</a:t>
            </a:r>
            <a:r>
              <a:rPr dirty="0"/>
              <a:t>medicine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955925"/>
            <a:ext cx="8712835" cy="2456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80010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Errors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health care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can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be caused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dirty="0" sz="24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‘‘active</a:t>
            </a:r>
            <a:r>
              <a:rPr dirty="0" sz="24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failures’’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or ‘‘latent</a:t>
            </a:r>
            <a:r>
              <a:rPr dirty="0" sz="24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conditions.’’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212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Most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errors are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not a result 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personal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error</a:t>
            </a:r>
            <a:r>
              <a:rPr dirty="0" sz="24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or  negligence,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but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arise from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system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flaws or</a:t>
            </a:r>
            <a:r>
              <a:rPr dirty="0" sz="24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organizational  failures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25"/>
              </a:lnSpc>
            </a:pP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"Swiss </a:t>
            </a:r>
            <a:r>
              <a:rPr dirty="0" spc="-10" b="0">
                <a:solidFill>
                  <a:srgbClr val="EBEBEB"/>
                </a:solidFill>
                <a:latin typeface="Century Gothic"/>
                <a:cs typeface="Century Gothic"/>
              </a:rPr>
              <a:t>cheese" </a:t>
            </a: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model </a:t>
            </a:r>
            <a:r>
              <a:rPr dirty="0" b="0">
                <a:solidFill>
                  <a:srgbClr val="EBEBEB"/>
                </a:solidFill>
                <a:latin typeface="Century Gothic"/>
                <a:cs typeface="Century Gothic"/>
              </a:rPr>
              <a:t>of</a:t>
            </a:r>
            <a:r>
              <a:rPr dirty="0" spc="-35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pc="-10" b="0">
                <a:solidFill>
                  <a:srgbClr val="EBEBEB"/>
                </a:solidFill>
                <a:latin typeface="Century Gothic"/>
                <a:cs typeface="Century Gothic"/>
              </a:rPr>
              <a:t>accident</a:t>
            </a:r>
          </a:p>
          <a:p>
            <a:pPr marL="12700">
              <a:lnSpc>
                <a:spcPts val="5025"/>
              </a:lnSpc>
            </a:pPr>
            <a:r>
              <a:rPr dirty="0" b="0">
                <a:solidFill>
                  <a:srgbClr val="EBEBEB"/>
                </a:solidFill>
                <a:latin typeface="Century Gothic"/>
                <a:cs typeface="Century Gothic"/>
              </a:rPr>
              <a:t>causation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15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9700" y="1915667"/>
            <a:ext cx="8456676" cy="42809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25"/>
              </a:lnSpc>
            </a:pP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"Swiss </a:t>
            </a:r>
            <a:r>
              <a:rPr dirty="0" spc="-10" b="0">
                <a:solidFill>
                  <a:srgbClr val="EBEBEB"/>
                </a:solidFill>
                <a:latin typeface="Century Gothic"/>
                <a:cs typeface="Century Gothic"/>
              </a:rPr>
              <a:t>cheese" </a:t>
            </a: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model </a:t>
            </a:r>
            <a:r>
              <a:rPr dirty="0" b="0">
                <a:solidFill>
                  <a:srgbClr val="EBEBEB"/>
                </a:solidFill>
                <a:latin typeface="Century Gothic"/>
                <a:cs typeface="Century Gothic"/>
              </a:rPr>
              <a:t>of</a:t>
            </a:r>
            <a:r>
              <a:rPr dirty="0" spc="-35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pc="-10" b="0">
                <a:solidFill>
                  <a:srgbClr val="EBEBEB"/>
                </a:solidFill>
                <a:latin typeface="Century Gothic"/>
                <a:cs typeface="Century Gothic"/>
              </a:rPr>
              <a:t>accident</a:t>
            </a:r>
          </a:p>
          <a:p>
            <a:pPr marL="12700">
              <a:lnSpc>
                <a:spcPts val="5025"/>
              </a:lnSpc>
            </a:pPr>
            <a:r>
              <a:rPr dirty="0" b="0">
                <a:solidFill>
                  <a:srgbClr val="EBEBEB"/>
                </a:solidFill>
                <a:latin typeface="Century Gothic"/>
                <a:cs typeface="Century Gothic"/>
              </a:rPr>
              <a:t>causation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625090"/>
            <a:ext cx="9123045" cy="3463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65150" indent="-342900">
              <a:lnSpc>
                <a:spcPct val="80000"/>
              </a:lnSpc>
              <a:tabLst>
                <a:tab pos="354965" algn="l"/>
                <a:tab pos="2070100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systems	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have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many holes: some from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active</a:t>
            </a:r>
            <a:r>
              <a:rPr dirty="0" sz="22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failures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 and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others from latent</a:t>
            </a:r>
            <a:r>
              <a:rPr dirty="0" sz="22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conditions.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355600" marR="122555" indent="-342900">
              <a:lnSpc>
                <a:spcPct val="80000"/>
              </a:lnSpc>
              <a:spcBef>
                <a:spcPts val="1585"/>
              </a:spcBef>
              <a:tabLst>
                <a:tab pos="354965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These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holes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continuously opening,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shutting, and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shifting</a:t>
            </a:r>
            <a:r>
              <a:rPr dirty="0" sz="22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their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location. In any one slice, they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do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not normally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cause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harm, 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because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other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intact slices prevent hazards from reaching  the potential</a:t>
            </a:r>
            <a:r>
              <a:rPr dirty="0" sz="22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victim.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9600"/>
              </a:lnSpc>
              <a:spcBef>
                <a:spcPts val="1585"/>
              </a:spcBef>
              <a:tabLst>
                <a:tab pos="354965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Only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when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the holes 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many layers momentarily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line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up</a:t>
            </a:r>
            <a:r>
              <a:rPr dirty="0" sz="22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does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 the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trajectory of accident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opportunity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reach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the victim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causing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damage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89458"/>
            <a:ext cx="8651240" cy="6419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94685" algn="l"/>
              </a:tabLst>
            </a:pPr>
            <a:r>
              <a:rPr dirty="0" spc="-5"/>
              <a:t>Definition</a:t>
            </a:r>
            <a:r>
              <a:rPr dirty="0" spc="40"/>
              <a:t> </a:t>
            </a:r>
            <a:r>
              <a:rPr dirty="0" spc="-5"/>
              <a:t>of	patient safety</a:t>
            </a:r>
            <a:r>
              <a:rPr dirty="0" spc="-30"/>
              <a:t> </a:t>
            </a:r>
            <a:r>
              <a:rPr dirty="0" spc="-5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94282" y="2720721"/>
            <a:ext cx="8006080" cy="2139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An integrated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pattern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individual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and 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organizational behavior,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based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on a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system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of 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shared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beliefs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values, that continuously 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seeks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minimize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patient harm that may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result 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from the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process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of care</a:t>
            </a:r>
            <a:r>
              <a:rPr dirty="0" sz="28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delivery.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Patient safety</a:t>
            </a:r>
            <a:r>
              <a:rPr dirty="0" spc="-50"/>
              <a:t> </a:t>
            </a:r>
            <a:r>
              <a:rPr dirty="0" spc="-5"/>
              <a:t>culture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9745" marR="366395" indent="-342900">
              <a:lnSpc>
                <a:spcPts val="2590"/>
              </a:lnSpc>
              <a:tabLst>
                <a:tab pos="499109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/>
              <a:t>Previously, </a:t>
            </a:r>
            <a:r>
              <a:rPr dirty="0" sz="2400" spc="5"/>
              <a:t>in </a:t>
            </a:r>
            <a:r>
              <a:rPr dirty="0" sz="2400"/>
              <a:t>many cases the traditional response</a:t>
            </a:r>
            <a:r>
              <a:rPr dirty="0" sz="2400" spc="-160"/>
              <a:t> </a:t>
            </a:r>
            <a:r>
              <a:rPr dirty="0" sz="2400"/>
              <a:t>to adverse  </a:t>
            </a:r>
            <a:r>
              <a:rPr dirty="0" sz="2400" spc="-5"/>
              <a:t>incidents </a:t>
            </a:r>
            <a:r>
              <a:rPr dirty="0" sz="2400" spc="10"/>
              <a:t>in </a:t>
            </a:r>
            <a:r>
              <a:rPr dirty="0" sz="2400"/>
              <a:t>health care has </a:t>
            </a:r>
            <a:r>
              <a:rPr dirty="0" sz="2400" spc="-5"/>
              <a:t>been </a:t>
            </a:r>
            <a:r>
              <a:rPr dirty="0" sz="2400"/>
              <a:t>to 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blame, 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shame 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and punish  </a:t>
            </a:r>
            <a:r>
              <a:rPr dirty="0" sz="2400"/>
              <a:t>individuals.</a:t>
            </a:r>
            <a:endParaRPr sz="2400">
              <a:latin typeface="Century Gothic"/>
              <a:cs typeface="Century Gothic"/>
            </a:endParaRPr>
          </a:p>
          <a:p>
            <a:pPr marL="144145"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499745" marR="5080" indent="-342900">
              <a:lnSpc>
                <a:spcPts val="2590"/>
              </a:lnSpc>
              <a:spcBef>
                <a:spcPts val="1839"/>
              </a:spcBef>
              <a:tabLst>
                <a:tab pos="499109" algn="l"/>
                <a:tab pos="421703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/>
              <a:t>The </a:t>
            </a:r>
            <a:r>
              <a:rPr dirty="0" sz="2400"/>
              <a:t>opposite of </a:t>
            </a:r>
            <a:r>
              <a:rPr dirty="0" sz="2400" spc="-5"/>
              <a:t>a ‘blame’ </a:t>
            </a:r>
            <a:r>
              <a:rPr dirty="0" sz="2400"/>
              <a:t>culture is </a:t>
            </a:r>
            <a:r>
              <a:rPr dirty="0" sz="2400" spc="-5"/>
              <a:t>a ‘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blame-free</a:t>
            </a:r>
            <a:r>
              <a:rPr dirty="0" sz="2400" spc="-5"/>
              <a:t>’</a:t>
            </a:r>
            <a:r>
              <a:rPr dirty="0" sz="2400" spc="-10"/>
              <a:t> </a:t>
            </a:r>
            <a:r>
              <a:rPr dirty="0" sz="2400"/>
              <a:t>culture,</a:t>
            </a:r>
            <a:r>
              <a:rPr dirty="0" sz="2400" spc="-15"/>
              <a:t> </a:t>
            </a:r>
            <a:r>
              <a:rPr dirty="0" sz="2400"/>
              <a:t>which </a:t>
            </a:r>
            <a:r>
              <a:rPr dirty="0" sz="2400"/>
              <a:t> </a:t>
            </a:r>
            <a:r>
              <a:rPr dirty="0" sz="2400" spc="10"/>
              <a:t>is</a:t>
            </a:r>
            <a:r>
              <a:rPr dirty="0" sz="2400" spc="-25"/>
              <a:t> </a:t>
            </a:r>
            <a:r>
              <a:rPr dirty="0" sz="2400"/>
              <a:t>equally</a:t>
            </a:r>
            <a:r>
              <a:rPr dirty="0" sz="2400" spc="-5"/>
              <a:t> </a:t>
            </a:r>
            <a:r>
              <a:rPr dirty="0" sz="2400"/>
              <a:t>inappropriate.	</a:t>
            </a:r>
            <a:r>
              <a:rPr dirty="0" sz="2400" spc="-10"/>
              <a:t>In </a:t>
            </a:r>
            <a:r>
              <a:rPr dirty="0" sz="2400" spc="-5"/>
              <a:t>some </a:t>
            </a:r>
            <a:r>
              <a:rPr dirty="0" sz="2400"/>
              <a:t>instances,</a:t>
            </a:r>
            <a:r>
              <a:rPr dirty="0" sz="2400" spc="-65"/>
              <a:t> </a:t>
            </a:r>
            <a:r>
              <a:rPr dirty="0" sz="2400"/>
              <a:t>the</a:t>
            </a:r>
            <a:r>
              <a:rPr dirty="0" sz="2400" spc="-30"/>
              <a:t> </a:t>
            </a:r>
            <a:r>
              <a:rPr dirty="0" sz="2400"/>
              <a:t>responsible </a:t>
            </a:r>
            <a:r>
              <a:rPr dirty="0" sz="2400" spc="-5"/>
              <a:t> </a:t>
            </a:r>
            <a:r>
              <a:rPr dirty="0" sz="2400"/>
              <a:t>individual </a:t>
            </a:r>
            <a:r>
              <a:rPr dirty="0" sz="2400" spc="-5"/>
              <a:t>should be </a:t>
            </a:r>
            <a:r>
              <a:rPr dirty="0" sz="2400"/>
              <a:t>held </a:t>
            </a:r>
            <a:r>
              <a:rPr dirty="0" sz="2400" spc="-5"/>
              <a:t>accountable.(in </a:t>
            </a:r>
            <a:r>
              <a:rPr dirty="0" sz="2400"/>
              <a:t>case of negligence or  </a:t>
            </a:r>
            <a:r>
              <a:rPr dirty="0" sz="2400" spc="-5"/>
              <a:t>recklessness)</a:t>
            </a:r>
            <a:endParaRPr sz="2400">
              <a:latin typeface="Century Gothic"/>
              <a:cs typeface="Century Gothic"/>
            </a:endParaRPr>
          </a:p>
          <a:p>
            <a:pPr marL="144145"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56845">
              <a:lnSpc>
                <a:spcPts val="2725"/>
              </a:lnSpc>
              <a:spcBef>
                <a:spcPts val="1500"/>
              </a:spcBef>
              <a:tabLst>
                <a:tab pos="499109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/>
              <a:t>Recently </a:t>
            </a:r>
            <a:r>
              <a:rPr dirty="0" sz="2400"/>
              <a:t>, the a 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‘just’ 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culture </a:t>
            </a:r>
            <a:r>
              <a:rPr dirty="0" sz="2400"/>
              <a:t>has </a:t>
            </a:r>
            <a:r>
              <a:rPr dirty="0" sz="2400" spc="-5"/>
              <a:t>been adapted </a:t>
            </a:r>
            <a:r>
              <a:rPr dirty="0" sz="2400"/>
              <a:t>which means</a:t>
            </a:r>
            <a:r>
              <a:rPr dirty="0" sz="2400" spc="-55"/>
              <a:t> </a:t>
            </a:r>
            <a:r>
              <a:rPr dirty="0" sz="2400"/>
              <a:t>:</a:t>
            </a:r>
            <a:endParaRPr sz="2400">
              <a:latin typeface="Century Gothic"/>
              <a:cs typeface="Century Gothic"/>
            </a:endParaRPr>
          </a:p>
          <a:p>
            <a:pPr marL="499745">
              <a:lnSpc>
                <a:spcPts val="2725"/>
              </a:lnSpc>
            </a:pPr>
            <a:r>
              <a:rPr dirty="0" sz="2400" spc="-5"/>
              <a:t>balancing </a:t>
            </a:r>
            <a:r>
              <a:rPr dirty="0" sz="2400"/>
              <a:t>the </a:t>
            </a:r>
            <a:r>
              <a:rPr dirty="0" sz="2400" spc="-5"/>
              <a:t>‘blame’ </a:t>
            </a:r>
            <a:r>
              <a:rPr dirty="0" sz="2400"/>
              <a:t>and </a:t>
            </a:r>
            <a:r>
              <a:rPr dirty="0" sz="2400" spc="-5"/>
              <a:t>‘no </a:t>
            </a:r>
            <a:r>
              <a:rPr dirty="0" sz="2400"/>
              <a:t>blame’</a:t>
            </a:r>
            <a:r>
              <a:rPr dirty="0" sz="2400" spc="-50"/>
              <a:t> </a:t>
            </a:r>
            <a:r>
              <a:rPr dirty="0" sz="2400" spc="-5"/>
              <a:t>approaches</a:t>
            </a:r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18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7470">
              <a:lnSpc>
                <a:spcPct val="100000"/>
              </a:lnSpc>
            </a:pPr>
            <a:r>
              <a:rPr dirty="0" spc="-5"/>
              <a:t>Patient safety</a:t>
            </a:r>
            <a:r>
              <a:rPr dirty="0" spc="-50"/>
              <a:t> </a:t>
            </a:r>
            <a:r>
              <a:rPr dirty="0" spc="-5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040" y="1627632"/>
            <a:ext cx="10880090" cy="4815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66065">
              <a:lnSpc>
                <a:spcPct val="100000"/>
              </a:lnSpc>
            </a:pP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Example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 patient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found to </a:t>
            </a:r>
            <a:r>
              <a:rPr dirty="0" sz="2400" spc="5">
                <a:solidFill>
                  <a:srgbClr val="FFFFFF"/>
                </a:solidFill>
                <a:latin typeface="Century Gothic"/>
                <a:cs typeface="Century Gothic"/>
              </a:rPr>
              <a:t>have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received the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wrong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medication</a:t>
            </a:r>
            <a:r>
              <a:rPr dirty="0" sz="24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suffered a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subsequent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allergic</a:t>
            </a:r>
            <a:r>
              <a:rPr dirty="0" sz="24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reaction,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135890" indent="-342900">
              <a:lnSpc>
                <a:spcPct val="100000"/>
              </a:lnSpc>
              <a:spcBef>
                <a:spcPts val="2120"/>
              </a:spcBef>
              <a:tabLst>
                <a:tab pos="354965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5" b="1">
                <a:solidFill>
                  <a:srgbClr val="FFFF00"/>
                </a:solidFill>
                <a:latin typeface="Century Gothic"/>
                <a:cs typeface="Century Gothic"/>
              </a:rPr>
              <a:t>Blame </a:t>
            </a:r>
            <a:r>
              <a:rPr dirty="0" sz="2200" spc="-10" b="1">
                <a:solidFill>
                  <a:srgbClr val="FFFF00"/>
                </a:solidFill>
                <a:latin typeface="Century Gothic"/>
                <a:cs typeface="Century Gothic"/>
              </a:rPr>
              <a:t>culture: 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we look </a:t>
            </a:r>
            <a:r>
              <a:rPr dirty="0" sz="2200" spc="-10" u="heavy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dirty="0" sz="2200" u="heavy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individual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student, pharmacist, nurse</a:t>
            </a:r>
            <a:r>
              <a:rPr dirty="0" sz="2200" spc="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doctor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who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ordered, dispensed or administered the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wrong drug and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blame that  person for the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patient’s condition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care at the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time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of the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incident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and hold  them</a:t>
            </a:r>
            <a:r>
              <a:rPr dirty="0" sz="22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accountable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600"/>
              </a:lnSpc>
              <a:spcBef>
                <a:spcPts val="5"/>
              </a:spcBef>
              <a:tabLst>
                <a:tab pos="354965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5" b="1">
                <a:solidFill>
                  <a:srgbClr val="FFFF00"/>
                </a:solidFill>
                <a:latin typeface="Century Gothic"/>
                <a:cs typeface="Century Gothic"/>
              </a:rPr>
              <a:t>Just Culture: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we 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look for the </a:t>
            </a:r>
            <a:r>
              <a:rPr dirty="0" sz="2200" spc="-10" u="heavy">
                <a:solidFill>
                  <a:srgbClr val="FFFFFF"/>
                </a:solidFill>
                <a:latin typeface="Century Gothic"/>
                <a:cs typeface="Century Gothic"/>
              </a:rPr>
              <a:t>system defect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such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communication</a:t>
            </a:r>
            <a:r>
              <a:rPr dirty="0" sz="2200" spc="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,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protocols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and processes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medication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management , 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addition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investigate the  </a:t>
            </a:r>
            <a:r>
              <a:rPr dirty="0" sz="2200" spc="-5" u="heavy">
                <a:solidFill>
                  <a:srgbClr val="FFFFFF"/>
                </a:solidFill>
                <a:latin typeface="Century Gothic"/>
                <a:cs typeface="Century Gothic"/>
              </a:rPr>
              <a:t>negligence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or recklessness of the</a:t>
            </a:r>
            <a:r>
              <a:rPr dirty="0" sz="22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worker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19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1417954"/>
            <a:ext cx="6366510" cy="4304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Introduction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defining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patient</a:t>
            </a:r>
            <a:r>
              <a:rPr dirty="0" sz="2400" spc="-1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safety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The key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dimensions 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healthcare</a:t>
            </a:r>
            <a:r>
              <a:rPr dirty="0" sz="24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Harm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Versus</a:t>
            </a:r>
            <a:r>
              <a:rPr dirty="0" sz="24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error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Sources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System</a:t>
            </a:r>
            <a:r>
              <a:rPr dirty="0" sz="24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Patient safety</a:t>
            </a:r>
            <a:r>
              <a:rPr dirty="0" sz="24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culture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2834640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Types</a:t>
            </a:r>
            <a:r>
              <a:rPr dirty="0" sz="24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4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clinical	incident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Seven levels of</a:t>
            </a:r>
            <a:r>
              <a:rPr dirty="0" sz="24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safety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physician’s role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patient</a:t>
            </a:r>
            <a:r>
              <a:rPr dirty="0" sz="2400" spc="-1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safety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Case</a:t>
            </a:r>
            <a:r>
              <a:rPr dirty="0" sz="24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scenario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88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Living a Just Culture</a:t>
            </a:r>
            <a:r>
              <a:rPr dirty="0" spc="-95"/>
              <a:t> </a:t>
            </a:r>
            <a:r>
              <a:rPr dirty="0" spc="-5"/>
              <a:t>Video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4582" y="4470400"/>
            <a:ext cx="6723380" cy="313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  <a:hlinkClick r:id="rId2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  <a:hlinkClick r:id="rId2"/>
              </a:rPr>
              <a:t>	</a:t>
            </a:r>
            <a:r>
              <a:rPr dirty="0" sz="2000" spc="-5" u="heavy">
                <a:solidFill>
                  <a:srgbClr val="C4E36D"/>
                </a:solidFill>
                <a:latin typeface="Century Gothic"/>
                <a:cs typeface="Century Gothic"/>
                <a:hlinkClick r:id="rId2"/>
              </a:rPr>
              <a:t>https://www.youtube.com/watch?v=yWhb4vLIegM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20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="0">
                <a:solidFill>
                  <a:srgbClr val="EBEBEB"/>
                </a:solidFill>
                <a:latin typeface="Century Gothic"/>
                <a:cs typeface="Century Gothic"/>
              </a:rPr>
              <a:t>The </a:t>
            </a: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concept </a:t>
            </a:r>
            <a:r>
              <a:rPr dirty="0" b="0">
                <a:solidFill>
                  <a:srgbClr val="EBEBEB"/>
                </a:solidFill>
                <a:latin typeface="Century Gothic"/>
                <a:cs typeface="Century Gothic"/>
              </a:rPr>
              <a:t>of </a:t>
            </a:r>
            <a:r>
              <a:rPr dirty="0" spc="-5" b="0">
                <a:solidFill>
                  <a:srgbClr val="EBEBEB"/>
                </a:solidFill>
                <a:latin typeface="Century Gothic"/>
                <a:cs typeface="Century Gothic"/>
              </a:rPr>
              <a:t>Clinical</a:t>
            </a:r>
            <a:r>
              <a:rPr dirty="0" spc="-35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pc="-10" b="0">
                <a:solidFill>
                  <a:srgbClr val="EBEBEB"/>
                </a:solidFill>
                <a:latin typeface="Century Gothic"/>
                <a:cs typeface="Century Gothic"/>
              </a:rPr>
              <a:t>incident: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0840">
              <a:lnSpc>
                <a:spcPct val="100000"/>
              </a:lnSpc>
            </a:pPr>
            <a:r>
              <a:rPr dirty="0" spc="-5"/>
              <a:t>Definition</a:t>
            </a:r>
            <a:r>
              <a:rPr dirty="0" spc="-5" b="0">
                <a:latin typeface="Century Gothic"/>
                <a:cs typeface="Century Gothic"/>
              </a:rPr>
              <a:t>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tabLst>
                <a:tab pos="354965" algn="l"/>
                <a:tab pos="2030095" algn="l"/>
              </a:tabLst>
            </a:pPr>
            <a:r>
              <a:rPr dirty="0" sz="1900" spc="15" b="0">
                <a:latin typeface="Wingdings 3"/>
                <a:cs typeface="Wingdings 3"/>
              </a:rPr>
              <a:t></a:t>
            </a:r>
            <a:r>
              <a:rPr dirty="0" sz="1900" spc="15" b="0">
                <a:latin typeface="Times New Roman"/>
                <a:cs typeface="Times New Roman"/>
              </a:rPr>
              <a:t>	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A clinical incident </a:t>
            </a:r>
            <a:r>
              <a:rPr dirty="0" spc="10" b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dirty="0" spc="-185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pc="-5" b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dirty="0" spc="-15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event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or circumstance resulting  from health care services  which could </a:t>
            </a:r>
            <a:r>
              <a:rPr dirty="0" spc="5" b="0">
                <a:solidFill>
                  <a:srgbClr val="FFFFFF"/>
                </a:solidFill>
                <a:latin typeface="Century Gothic"/>
                <a:cs typeface="Century Gothic"/>
              </a:rPr>
              <a:t>have,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dirty="0" spc="5" b="0">
                <a:solidFill>
                  <a:srgbClr val="FFFFFF"/>
                </a:solidFill>
                <a:latin typeface="Century Gothic"/>
                <a:cs typeface="Century Gothic"/>
              </a:rPr>
              <a:t>did  </a:t>
            </a:r>
            <a:r>
              <a:rPr dirty="0" spc="-5" b="0">
                <a:solidFill>
                  <a:srgbClr val="FFFFFF"/>
                </a:solidFill>
                <a:latin typeface="Century Gothic"/>
                <a:cs typeface="Century Gothic"/>
              </a:rPr>
              <a:t>lead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to unintended harm to  a </a:t>
            </a:r>
            <a:r>
              <a:rPr dirty="0" spc="-5" b="0">
                <a:solidFill>
                  <a:srgbClr val="FFFFFF"/>
                </a:solidFill>
                <a:latin typeface="Century Gothic"/>
                <a:cs typeface="Century Gothic"/>
              </a:rPr>
              <a:t>person, loss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or damage,  </a:t>
            </a:r>
            <a:r>
              <a:rPr dirty="0" spc="-5" b="0">
                <a:solidFill>
                  <a:srgbClr val="FFFFFF"/>
                </a:solidFill>
                <a:latin typeface="Century Gothic"/>
                <a:cs typeface="Century Gothic"/>
              </a:rPr>
              <a:t>and/or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a complaint.  </a:t>
            </a:r>
            <a:r>
              <a:rPr dirty="0" spc="-5" b="0">
                <a:solidFill>
                  <a:srgbClr val="FFFFFF"/>
                </a:solidFill>
                <a:latin typeface="Century Gothic"/>
                <a:cs typeface="Century Gothic"/>
              </a:rPr>
              <a:t>(deviation	from</a:t>
            </a:r>
            <a:r>
              <a:rPr dirty="0" spc="-35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pc="-5" b="0">
                <a:solidFill>
                  <a:srgbClr val="FFFFFF"/>
                </a:solidFill>
                <a:latin typeface="Century Gothic"/>
                <a:cs typeface="Century Gothic"/>
              </a:rPr>
              <a:t>standard</a:t>
            </a:r>
            <a:r>
              <a:rPr dirty="0" spc="-30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care </a:t>
            </a:r>
            <a:r>
              <a:rPr dirty="0" spc="-5" b="0">
                <a:solidFill>
                  <a:srgbClr val="FFFFFF"/>
                </a:solidFill>
                <a:latin typeface="Century Gothic"/>
                <a:cs typeface="Century Gothic"/>
              </a:rPr>
              <a:t>and safety</a:t>
            </a:r>
            <a:r>
              <a:rPr dirty="0" spc="-85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="0">
                <a:solidFill>
                  <a:srgbClr val="FFFFFF"/>
                </a:solidFill>
                <a:latin typeface="Century Gothic"/>
                <a:cs typeface="Century Gothic"/>
              </a:rPr>
              <a:t>)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2508" y="1724278"/>
            <a:ext cx="1530985" cy="372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CD333"/>
                </a:solidFill>
                <a:latin typeface="Century Gothic"/>
                <a:cs typeface="Century Gothic"/>
              </a:rPr>
              <a:t>Examples</a:t>
            </a:r>
            <a:r>
              <a:rPr dirty="0" sz="2400">
                <a:solidFill>
                  <a:srgbClr val="ACD333"/>
                </a:solidFill>
                <a:latin typeface="Century Gothic"/>
                <a:cs typeface="Century Gothic"/>
              </a:rPr>
              <a:t>: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5950" y="2454783"/>
            <a:ext cx="5815965" cy="3743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939"/>
              </a:lnSpc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Medication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errors </a:t>
            </a: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(e.g.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Wrong medication,</a:t>
            </a:r>
            <a:r>
              <a:rPr dirty="0" sz="1700" spc="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omission,</a:t>
            </a:r>
            <a:endParaRPr sz="1700">
              <a:latin typeface="Century Gothic"/>
              <a:cs typeface="Century Gothic"/>
            </a:endParaRPr>
          </a:p>
          <a:p>
            <a:pPr marL="355600">
              <a:lnSpc>
                <a:spcPts val="1939"/>
              </a:lnSpc>
            </a:pP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overdose);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Patient</a:t>
            </a:r>
            <a:r>
              <a:rPr dirty="0" sz="17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falls;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Intended self harm or suicidal</a:t>
            </a:r>
            <a:r>
              <a:rPr dirty="0" sz="17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behavior;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Therapeutic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equipment</a:t>
            </a:r>
            <a:r>
              <a:rPr dirty="0" sz="17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failure;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Contaminated</a:t>
            </a:r>
            <a:r>
              <a:rPr dirty="0" sz="17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food;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Problems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with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blood</a:t>
            </a:r>
            <a:r>
              <a:rPr dirty="0" sz="17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products;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Documentation</a:t>
            </a:r>
            <a:r>
              <a:rPr dirty="0" sz="17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errors;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dirty="0" sz="1350" spc="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 spc="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Delayed</a:t>
            </a:r>
            <a:r>
              <a:rPr dirty="0" sz="17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diagnosis;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Surgical operation</a:t>
            </a:r>
            <a:r>
              <a:rPr dirty="0" sz="17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complications;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</a:tabLst>
            </a:pPr>
            <a:r>
              <a:rPr dirty="0" sz="13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35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700" spc="-5">
                <a:solidFill>
                  <a:srgbClr val="FFFFFF"/>
                </a:solidFill>
                <a:latin typeface="Century Gothic"/>
                <a:cs typeface="Century Gothic"/>
              </a:rPr>
              <a:t>Hospital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acquired</a:t>
            </a:r>
            <a:r>
              <a:rPr dirty="0" sz="17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infection;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66370">
              <a:lnSpc>
                <a:spcPct val="100000"/>
              </a:lnSpc>
            </a:pPr>
            <a:r>
              <a:rPr dirty="0" spc="-5"/>
              <a:t>Types of </a:t>
            </a:r>
            <a:r>
              <a:rPr dirty="0"/>
              <a:t>Clinical</a:t>
            </a:r>
            <a:r>
              <a:rPr dirty="0" spc="-55"/>
              <a:t> </a:t>
            </a:r>
            <a:r>
              <a:rPr dirty="0"/>
              <a:t>incident</a:t>
            </a:r>
          </a:p>
        </p:txBody>
      </p:sp>
      <p:sp>
        <p:nvSpPr>
          <p:cNvPr id="3" name="object 3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22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36670" y="1399794"/>
            <a:ext cx="3175000" cy="1321435"/>
          </a:xfrm>
          <a:custGeom>
            <a:avLst/>
            <a:gdLst/>
            <a:ahLst/>
            <a:cxnLst/>
            <a:rect l="l" t="t" r="r" b="b"/>
            <a:pathLst>
              <a:path w="3175000" h="1321435">
                <a:moveTo>
                  <a:pt x="2954274" y="0"/>
                </a:moveTo>
                <a:lnTo>
                  <a:pt x="220217" y="0"/>
                </a:lnTo>
                <a:lnTo>
                  <a:pt x="175824" y="4472"/>
                </a:lnTo>
                <a:lnTo>
                  <a:pt x="134481" y="17299"/>
                </a:lnTo>
                <a:lnTo>
                  <a:pt x="97073" y="37598"/>
                </a:lnTo>
                <a:lnTo>
                  <a:pt x="64484" y="64484"/>
                </a:lnTo>
                <a:lnTo>
                  <a:pt x="37598" y="97073"/>
                </a:lnTo>
                <a:lnTo>
                  <a:pt x="17299" y="134481"/>
                </a:lnTo>
                <a:lnTo>
                  <a:pt x="4472" y="175824"/>
                </a:lnTo>
                <a:lnTo>
                  <a:pt x="0" y="220217"/>
                </a:lnTo>
                <a:lnTo>
                  <a:pt x="0" y="1101089"/>
                </a:lnTo>
                <a:lnTo>
                  <a:pt x="4472" y="1145483"/>
                </a:lnTo>
                <a:lnTo>
                  <a:pt x="17299" y="1186826"/>
                </a:lnTo>
                <a:lnTo>
                  <a:pt x="37598" y="1224234"/>
                </a:lnTo>
                <a:lnTo>
                  <a:pt x="64484" y="1256823"/>
                </a:lnTo>
                <a:lnTo>
                  <a:pt x="97073" y="1283709"/>
                </a:lnTo>
                <a:lnTo>
                  <a:pt x="134481" y="1304008"/>
                </a:lnTo>
                <a:lnTo>
                  <a:pt x="175824" y="1316835"/>
                </a:lnTo>
                <a:lnTo>
                  <a:pt x="220217" y="1321307"/>
                </a:lnTo>
                <a:lnTo>
                  <a:pt x="2954274" y="1321307"/>
                </a:lnTo>
                <a:lnTo>
                  <a:pt x="2998667" y="1316835"/>
                </a:lnTo>
                <a:lnTo>
                  <a:pt x="3040010" y="1304008"/>
                </a:lnTo>
                <a:lnTo>
                  <a:pt x="3077418" y="1283709"/>
                </a:lnTo>
                <a:lnTo>
                  <a:pt x="3110007" y="1256823"/>
                </a:lnTo>
                <a:lnTo>
                  <a:pt x="3136893" y="1224234"/>
                </a:lnTo>
                <a:lnTo>
                  <a:pt x="3157192" y="1186826"/>
                </a:lnTo>
                <a:lnTo>
                  <a:pt x="3170019" y="1145483"/>
                </a:lnTo>
                <a:lnTo>
                  <a:pt x="3174491" y="1101089"/>
                </a:lnTo>
                <a:lnTo>
                  <a:pt x="3174491" y="220217"/>
                </a:lnTo>
                <a:lnTo>
                  <a:pt x="3170019" y="175824"/>
                </a:lnTo>
                <a:lnTo>
                  <a:pt x="3157192" y="134481"/>
                </a:lnTo>
                <a:lnTo>
                  <a:pt x="3136893" y="97073"/>
                </a:lnTo>
                <a:lnTo>
                  <a:pt x="3110007" y="64484"/>
                </a:lnTo>
                <a:lnTo>
                  <a:pt x="3077418" y="37598"/>
                </a:lnTo>
                <a:lnTo>
                  <a:pt x="3040010" y="17299"/>
                </a:lnTo>
                <a:lnTo>
                  <a:pt x="2998667" y="4472"/>
                </a:lnTo>
                <a:lnTo>
                  <a:pt x="2954274" y="0"/>
                </a:lnTo>
                <a:close/>
              </a:path>
            </a:pathLst>
          </a:custGeom>
          <a:solidFill>
            <a:srgbClr val="ACD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36670" y="1399794"/>
            <a:ext cx="3175000" cy="1321435"/>
          </a:xfrm>
          <a:custGeom>
            <a:avLst/>
            <a:gdLst/>
            <a:ahLst/>
            <a:cxnLst/>
            <a:rect l="l" t="t" r="r" b="b"/>
            <a:pathLst>
              <a:path w="3175000" h="1321435">
                <a:moveTo>
                  <a:pt x="0" y="220217"/>
                </a:moveTo>
                <a:lnTo>
                  <a:pt x="4472" y="175824"/>
                </a:lnTo>
                <a:lnTo>
                  <a:pt x="17299" y="134481"/>
                </a:lnTo>
                <a:lnTo>
                  <a:pt x="37598" y="97073"/>
                </a:lnTo>
                <a:lnTo>
                  <a:pt x="64484" y="64484"/>
                </a:lnTo>
                <a:lnTo>
                  <a:pt x="97073" y="37598"/>
                </a:lnTo>
                <a:lnTo>
                  <a:pt x="134481" y="17299"/>
                </a:lnTo>
                <a:lnTo>
                  <a:pt x="175824" y="4472"/>
                </a:lnTo>
                <a:lnTo>
                  <a:pt x="220217" y="0"/>
                </a:lnTo>
                <a:lnTo>
                  <a:pt x="2954274" y="0"/>
                </a:lnTo>
                <a:lnTo>
                  <a:pt x="2998667" y="4472"/>
                </a:lnTo>
                <a:lnTo>
                  <a:pt x="3040010" y="17299"/>
                </a:lnTo>
                <a:lnTo>
                  <a:pt x="3077418" y="37598"/>
                </a:lnTo>
                <a:lnTo>
                  <a:pt x="3110007" y="64484"/>
                </a:lnTo>
                <a:lnTo>
                  <a:pt x="3136893" y="97073"/>
                </a:lnTo>
                <a:lnTo>
                  <a:pt x="3157192" y="134481"/>
                </a:lnTo>
                <a:lnTo>
                  <a:pt x="3170019" y="175824"/>
                </a:lnTo>
                <a:lnTo>
                  <a:pt x="3174491" y="220217"/>
                </a:lnTo>
                <a:lnTo>
                  <a:pt x="3174491" y="1101089"/>
                </a:lnTo>
                <a:lnTo>
                  <a:pt x="3170019" y="1145483"/>
                </a:lnTo>
                <a:lnTo>
                  <a:pt x="3157192" y="1186826"/>
                </a:lnTo>
                <a:lnTo>
                  <a:pt x="3136893" y="1224234"/>
                </a:lnTo>
                <a:lnTo>
                  <a:pt x="3110007" y="1256823"/>
                </a:lnTo>
                <a:lnTo>
                  <a:pt x="3077418" y="1283709"/>
                </a:lnTo>
                <a:lnTo>
                  <a:pt x="3040010" y="1304008"/>
                </a:lnTo>
                <a:lnTo>
                  <a:pt x="2998667" y="1316835"/>
                </a:lnTo>
                <a:lnTo>
                  <a:pt x="2954274" y="1321307"/>
                </a:lnTo>
                <a:lnTo>
                  <a:pt x="220217" y="1321307"/>
                </a:lnTo>
                <a:lnTo>
                  <a:pt x="175824" y="1316835"/>
                </a:lnTo>
                <a:lnTo>
                  <a:pt x="134481" y="1304008"/>
                </a:lnTo>
                <a:lnTo>
                  <a:pt x="97073" y="1283709"/>
                </a:lnTo>
                <a:lnTo>
                  <a:pt x="64484" y="1256823"/>
                </a:lnTo>
                <a:lnTo>
                  <a:pt x="37598" y="1224234"/>
                </a:lnTo>
                <a:lnTo>
                  <a:pt x="17299" y="1186826"/>
                </a:lnTo>
                <a:lnTo>
                  <a:pt x="4472" y="1145483"/>
                </a:lnTo>
                <a:lnTo>
                  <a:pt x="0" y="1101089"/>
                </a:lnTo>
                <a:lnTo>
                  <a:pt x="0" y="220217"/>
                </a:lnTo>
                <a:close/>
              </a:path>
            </a:pathLst>
          </a:custGeom>
          <a:ln w="19812">
            <a:solidFill>
              <a:srgbClr val="7C9B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60316" y="1871217"/>
            <a:ext cx="2727325" cy="372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Clinical</a:t>
            </a:r>
            <a:r>
              <a:rPr dirty="0" sz="2400" spc="-10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Incidence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10961" y="2721101"/>
            <a:ext cx="45720" cy="774700"/>
          </a:xfrm>
          <a:custGeom>
            <a:avLst/>
            <a:gdLst/>
            <a:ahLst/>
            <a:cxnLst/>
            <a:rect l="l" t="t" r="r" b="b"/>
            <a:pathLst>
              <a:path w="45720" h="774700">
                <a:moveTo>
                  <a:pt x="45720" y="751332"/>
                </a:moveTo>
                <a:lnTo>
                  <a:pt x="0" y="751332"/>
                </a:lnTo>
                <a:lnTo>
                  <a:pt x="22860" y="774192"/>
                </a:lnTo>
                <a:lnTo>
                  <a:pt x="45720" y="751332"/>
                </a:lnTo>
                <a:close/>
              </a:path>
              <a:path w="45720" h="774700">
                <a:moveTo>
                  <a:pt x="34289" y="0"/>
                </a:moveTo>
                <a:lnTo>
                  <a:pt x="11429" y="0"/>
                </a:lnTo>
                <a:lnTo>
                  <a:pt x="11429" y="751332"/>
                </a:lnTo>
                <a:lnTo>
                  <a:pt x="34289" y="751332"/>
                </a:lnTo>
                <a:lnTo>
                  <a:pt x="34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10961" y="2721101"/>
            <a:ext cx="45720" cy="774700"/>
          </a:xfrm>
          <a:custGeom>
            <a:avLst/>
            <a:gdLst/>
            <a:ahLst/>
            <a:cxnLst/>
            <a:rect l="l" t="t" r="r" b="b"/>
            <a:pathLst>
              <a:path w="45720" h="774700">
                <a:moveTo>
                  <a:pt x="0" y="751332"/>
                </a:moveTo>
                <a:lnTo>
                  <a:pt x="11429" y="751332"/>
                </a:lnTo>
                <a:lnTo>
                  <a:pt x="11429" y="0"/>
                </a:lnTo>
                <a:lnTo>
                  <a:pt x="34289" y="0"/>
                </a:lnTo>
                <a:lnTo>
                  <a:pt x="34289" y="751332"/>
                </a:lnTo>
                <a:lnTo>
                  <a:pt x="45720" y="751332"/>
                </a:lnTo>
                <a:lnTo>
                  <a:pt x="22860" y="774192"/>
                </a:lnTo>
                <a:lnTo>
                  <a:pt x="0" y="751332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22270" y="3192017"/>
            <a:ext cx="2133600" cy="927100"/>
          </a:xfrm>
          <a:custGeom>
            <a:avLst/>
            <a:gdLst/>
            <a:ahLst/>
            <a:cxnLst/>
            <a:rect l="l" t="t" r="r" b="b"/>
            <a:pathLst>
              <a:path w="2133600" h="927100">
                <a:moveTo>
                  <a:pt x="1066800" y="0"/>
                </a:moveTo>
                <a:lnTo>
                  <a:pt x="1001816" y="845"/>
                </a:lnTo>
                <a:lnTo>
                  <a:pt x="937861" y="3349"/>
                </a:lnTo>
                <a:lnTo>
                  <a:pt x="875047" y="7463"/>
                </a:lnTo>
                <a:lnTo>
                  <a:pt x="813486" y="13138"/>
                </a:lnTo>
                <a:lnTo>
                  <a:pt x="753289" y="20327"/>
                </a:lnTo>
                <a:lnTo>
                  <a:pt x="694568" y="28981"/>
                </a:lnTo>
                <a:lnTo>
                  <a:pt x="637435" y="39050"/>
                </a:lnTo>
                <a:lnTo>
                  <a:pt x="582000" y="50488"/>
                </a:lnTo>
                <a:lnTo>
                  <a:pt x="528376" y="63246"/>
                </a:lnTo>
                <a:lnTo>
                  <a:pt x="476674" y="77274"/>
                </a:lnTo>
                <a:lnTo>
                  <a:pt x="427006" y="92525"/>
                </a:lnTo>
                <a:lnTo>
                  <a:pt x="379484" y="108950"/>
                </a:lnTo>
                <a:lnTo>
                  <a:pt x="334219" y="126501"/>
                </a:lnTo>
                <a:lnTo>
                  <a:pt x="291322" y="145129"/>
                </a:lnTo>
                <a:lnTo>
                  <a:pt x="250906" y="164786"/>
                </a:lnTo>
                <a:lnTo>
                  <a:pt x="213081" y="185423"/>
                </a:lnTo>
                <a:lnTo>
                  <a:pt x="177960" y="206993"/>
                </a:lnTo>
                <a:lnTo>
                  <a:pt x="145654" y="229446"/>
                </a:lnTo>
                <a:lnTo>
                  <a:pt x="89935" y="276810"/>
                </a:lnTo>
                <a:lnTo>
                  <a:pt x="46815" y="327126"/>
                </a:lnTo>
                <a:lnTo>
                  <a:pt x="17188" y="380009"/>
                </a:lnTo>
                <a:lnTo>
                  <a:pt x="1947" y="435069"/>
                </a:lnTo>
                <a:lnTo>
                  <a:pt x="0" y="463296"/>
                </a:lnTo>
                <a:lnTo>
                  <a:pt x="1947" y="491522"/>
                </a:lnTo>
                <a:lnTo>
                  <a:pt x="17188" y="546582"/>
                </a:lnTo>
                <a:lnTo>
                  <a:pt x="46815" y="599465"/>
                </a:lnTo>
                <a:lnTo>
                  <a:pt x="89935" y="649781"/>
                </a:lnTo>
                <a:lnTo>
                  <a:pt x="145654" y="697145"/>
                </a:lnTo>
                <a:lnTo>
                  <a:pt x="177960" y="719598"/>
                </a:lnTo>
                <a:lnTo>
                  <a:pt x="213081" y="741168"/>
                </a:lnTo>
                <a:lnTo>
                  <a:pt x="250906" y="761805"/>
                </a:lnTo>
                <a:lnTo>
                  <a:pt x="291322" y="781462"/>
                </a:lnTo>
                <a:lnTo>
                  <a:pt x="334219" y="800090"/>
                </a:lnTo>
                <a:lnTo>
                  <a:pt x="379484" y="817641"/>
                </a:lnTo>
                <a:lnTo>
                  <a:pt x="427006" y="834066"/>
                </a:lnTo>
                <a:lnTo>
                  <a:pt x="476674" y="849317"/>
                </a:lnTo>
                <a:lnTo>
                  <a:pt x="528376" y="863346"/>
                </a:lnTo>
                <a:lnTo>
                  <a:pt x="582000" y="876103"/>
                </a:lnTo>
                <a:lnTo>
                  <a:pt x="637435" y="887541"/>
                </a:lnTo>
                <a:lnTo>
                  <a:pt x="694568" y="897610"/>
                </a:lnTo>
                <a:lnTo>
                  <a:pt x="753289" y="906264"/>
                </a:lnTo>
                <a:lnTo>
                  <a:pt x="813486" y="913453"/>
                </a:lnTo>
                <a:lnTo>
                  <a:pt x="875047" y="919128"/>
                </a:lnTo>
                <a:lnTo>
                  <a:pt x="937861" y="923242"/>
                </a:lnTo>
                <a:lnTo>
                  <a:pt x="1001816" y="925746"/>
                </a:lnTo>
                <a:lnTo>
                  <a:pt x="1066800" y="926592"/>
                </a:lnTo>
                <a:lnTo>
                  <a:pt x="1131783" y="925746"/>
                </a:lnTo>
                <a:lnTo>
                  <a:pt x="1195738" y="923242"/>
                </a:lnTo>
                <a:lnTo>
                  <a:pt x="1258552" y="919128"/>
                </a:lnTo>
                <a:lnTo>
                  <a:pt x="1320113" y="913453"/>
                </a:lnTo>
                <a:lnTo>
                  <a:pt x="1380310" y="906264"/>
                </a:lnTo>
                <a:lnTo>
                  <a:pt x="1439031" y="897610"/>
                </a:lnTo>
                <a:lnTo>
                  <a:pt x="1496164" y="887541"/>
                </a:lnTo>
                <a:lnTo>
                  <a:pt x="1551599" y="876103"/>
                </a:lnTo>
                <a:lnTo>
                  <a:pt x="1605223" y="863345"/>
                </a:lnTo>
                <a:lnTo>
                  <a:pt x="1656925" y="849317"/>
                </a:lnTo>
                <a:lnTo>
                  <a:pt x="1706593" y="834066"/>
                </a:lnTo>
                <a:lnTo>
                  <a:pt x="1754115" y="817641"/>
                </a:lnTo>
                <a:lnTo>
                  <a:pt x="1799380" y="800090"/>
                </a:lnTo>
                <a:lnTo>
                  <a:pt x="1842277" y="781462"/>
                </a:lnTo>
                <a:lnTo>
                  <a:pt x="1882693" y="761805"/>
                </a:lnTo>
                <a:lnTo>
                  <a:pt x="1920518" y="741168"/>
                </a:lnTo>
                <a:lnTo>
                  <a:pt x="1955639" y="719598"/>
                </a:lnTo>
                <a:lnTo>
                  <a:pt x="1987945" y="697145"/>
                </a:lnTo>
                <a:lnTo>
                  <a:pt x="2043664" y="649781"/>
                </a:lnTo>
                <a:lnTo>
                  <a:pt x="2086784" y="599465"/>
                </a:lnTo>
                <a:lnTo>
                  <a:pt x="2116411" y="546582"/>
                </a:lnTo>
                <a:lnTo>
                  <a:pt x="2131652" y="491522"/>
                </a:lnTo>
                <a:lnTo>
                  <a:pt x="2133600" y="463296"/>
                </a:lnTo>
                <a:lnTo>
                  <a:pt x="2131652" y="435069"/>
                </a:lnTo>
                <a:lnTo>
                  <a:pt x="2116411" y="380009"/>
                </a:lnTo>
                <a:lnTo>
                  <a:pt x="2086784" y="327126"/>
                </a:lnTo>
                <a:lnTo>
                  <a:pt x="2043664" y="276810"/>
                </a:lnTo>
                <a:lnTo>
                  <a:pt x="1987945" y="229446"/>
                </a:lnTo>
                <a:lnTo>
                  <a:pt x="1955639" y="206993"/>
                </a:lnTo>
                <a:lnTo>
                  <a:pt x="1920518" y="185423"/>
                </a:lnTo>
                <a:lnTo>
                  <a:pt x="1882693" y="164786"/>
                </a:lnTo>
                <a:lnTo>
                  <a:pt x="1842277" y="145129"/>
                </a:lnTo>
                <a:lnTo>
                  <a:pt x="1799380" y="126501"/>
                </a:lnTo>
                <a:lnTo>
                  <a:pt x="1754115" y="108950"/>
                </a:lnTo>
                <a:lnTo>
                  <a:pt x="1706593" y="92525"/>
                </a:lnTo>
                <a:lnTo>
                  <a:pt x="1656925" y="77274"/>
                </a:lnTo>
                <a:lnTo>
                  <a:pt x="1605223" y="63246"/>
                </a:lnTo>
                <a:lnTo>
                  <a:pt x="1551599" y="50488"/>
                </a:lnTo>
                <a:lnTo>
                  <a:pt x="1496164" y="39050"/>
                </a:lnTo>
                <a:lnTo>
                  <a:pt x="1439031" y="28981"/>
                </a:lnTo>
                <a:lnTo>
                  <a:pt x="1380310" y="20327"/>
                </a:lnTo>
                <a:lnTo>
                  <a:pt x="1320113" y="13138"/>
                </a:lnTo>
                <a:lnTo>
                  <a:pt x="1258552" y="7463"/>
                </a:lnTo>
                <a:lnTo>
                  <a:pt x="1195738" y="3349"/>
                </a:lnTo>
                <a:lnTo>
                  <a:pt x="1131783" y="845"/>
                </a:lnTo>
                <a:lnTo>
                  <a:pt x="10668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22270" y="3192017"/>
            <a:ext cx="2133600" cy="927100"/>
          </a:xfrm>
          <a:custGeom>
            <a:avLst/>
            <a:gdLst/>
            <a:ahLst/>
            <a:cxnLst/>
            <a:rect l="l" t="t" r="r" b="b"/>
            <a:pathLst>
              <a:path w="2133600" h="927100">
                <a:moveTo>
                  <a:pt x="0" y="463296"/>
                </a:moveTo>
                <a:lnTo>
                  <a:pt x="7713" y="407291"/>
                </a:lnTo>
                <a:lnTo>
                  <a:pt x="30259" y="353271"/>
                </a:lnTo>
                <a:lnTo>
                  <a:pt x="66744" y="301623"/>
                </a:lnTo>
                <a:lnTo>
                  <a:pt x="116275" y="252734"/>
                </a:lnTo>
                <a:lnTo>
                  <a:pt x="177960" y="206993"/>
                </a:lnTo>
                <a:lnTo>
                  <a:pt x="213081" y="185423"/>
                </a:lnTo>
                <a:lnTo>
                  <a:pt x="250906" y="164786"/>
                </a:lnTo>
                <a:lnTo>
                  <a:pt x="291322" y="145129"/>
                </a:lnTo>
                <a:lnTo>
                  <a:pt x="334219" y="126501"/>
                </a:lnTo>
                <a:lnTo>
                  <a:pt x="379484" y="108950"/>
                </a:lnTo>
                <a:lnTo>
                  <a:pt x="427006" y="92525"/>
                </a:lnTo>
                <a:lnTo>
                  <a:pt x="476674" y="77274"/>
                </a:lnTo>
                <a:lnTo>
                  <a:pt x="528376" y="63246"/>
                </a:lnTo>
                <a:lnTo>
                  <a:pt x="582000" y="50488"/>
                </a:lnTo>
                <a:lnTo>
                  <a:pt x="637435" y="39050"/>
                </a:lnTo>
                <a:lnTo>
                  <a:pt x="694568" y="28981"/>
                </a:lnTo>
                <a:lnTo>
                  <a:pt x="753289" y="20327"/>
                </a:lnTo>
                <a:lnTo>
                  <a:pt x="813486" y="13138"/>
                </a:lnTo>
                <a:lnTo>
                  <a:pt x="875047" y="7463"/>
                </a:lnTo>
                <a:lnTo>
                  <a:pt x="937861" y="3349"/>
                </a:lnTo>
                <a:lnTo>
                  <a:pt x="1001816" y="845"/>
                </a:lnTo>
                <a:lnTo>
                  <a:pt x="1066800" y="0"/>
                </a:lnTo>
                <a:lnTo>
                  <a:pt x="1131783" y="845"/>
                </a:lnTo>
                <a:lnTo>
                  <a:pt x="1195738" y="3349"/>
                </a:lnTo>
                <a:lnTo>
                  <a:pt x="1258552" y="7463"/>
                </a:lnTo>
                <a:lnTo>
                  <a:pt x="1320113" y="13138"/>
                </a:lnTo>
                <a:lnTo>
                  <a:pt x="1380310" y="20327"/>
                </a:lnTo>
                <a:lnTo>
                  <a:pt x="1439031" y="28981"/>
                </a:lnTo>
                <a:lnTo>
                  <a:pt x="1496164" y="39050"/>
                </a:lnTo>
                <a:lnTo>
                  <a:pt x="1551599" y="50488"/>
                </a:lnTo>
                <a:lnTo>
                  <a:pt x="1605223" y="63246"/>
                </a:lnTo>
                <a:lnTo>
                  <a:pt x="1656925" y="77274"/>
                </a:lnTo>
                <a:lnTo>
                  <a:pt x="1706593" y="92525"/>
                </a:lnTo>
                <a:lnTo>
                  <a:pt x="1754115" y="108950"/>
                </a:lnTo>
                <a:lnTo>
                  <a:pt x="1799380" y="126501"/>
                </a:lnTo>
                <a:lnTo>
                  <a:pt x="1842277" y="145129"/>
                </a:lnTo>
                <a:lnTo>
                  <a:pt x="1882693" y="164786"/>
                </a:lnTo>
                <a:lnTo>
                  <a:pt x="1920518" y="185423"/>
                </a:lnTo>
                <a:lnTo>
                  <a:pt x="1955639" y="206993"/>
                </a:lnTo>
                <a:lnTo>
                  <a:pt x="1987945" y="229446"/>
                </a:lnTo>
                <a:lnTo>
                  <a:pt x="2043664" y="276810"/>
                </a:lnTo>
                <a:lnTo>
                  <a:pt x="2086784" y="327126"/>
                </a:lnTo>
                <a:lnTo>
                  <a:pt x="2116411" y="380009"/>
                </a:lnTo>
                <a:lnTo>
                  <a:pt x="2131652" y="435069"/>
                </a:lnTo>
                <a:lnTo>
                  <a:pt x="2133600" y="463296"/>
                </a:lnTo>
                <a:lnTo>
                  <a:pt x="2131652" y="491522"/>
                </a:lnTo>
                <a:lnTo>
                  <a:pt x="2116411" y="546582"/>
                </a:lnTo>
                <a:lnTo>
                  <a:pt x="2086784" y="599465"/>
                </a:lnTo>
                <a:lnTo>
                  <a:pt x="2043664" y="649781"/>
                </a:lnTo>
                <a:lnTo>
                  <a:pt x="1987945" y="697145"/>
                </a:lnTo>
                <a:lnTo>
                  <a:pt x="1955639" y="719598"/>
                </a:lnTo>
                <a:lnTo>
                  <a:pt x="1920518" y="741168"/>
                </a:lnTo>
                <a:lnTo>
                  <a:pt x="1882693" y="761805"/>
                </a:lnTo>
                <a:lnTo>
                  <a:pt x="1842277" y="781462"/>
                </a:lnTo>
                <a:lnTo>
                  <a:pt x="1799380" y="800090"/>
                </a:lnTo>
                <a:lnTo>
                  <a:pt x="1754115" y="817641"/>
                </a:lnTo>
                <a:lnTo>
                  <a:pt x="1706593" y="834066"/>
                </a:lnTo>
                <a:lnTo>
                  <a:pt x="1656925" y="849317"/>
                </a:lnTo>
                <a:lnTo>
                  <a:pt x="1605223" y="863345"/>
                </a:lnTo>
                <a:lnTo>
                  <a:pt x="1551599" y="876103"/>
                </a:lnTo>
                <a:lnTo>
                  <a:pt x="1496164" y="887541"/>
                </a:lnTo>
                <a:lnTo>
                  <a:pt x="1439031" y="897610"/>
                </a:lnTo>
                <a:lnTo>
                  <a:pt x="1380310" y="906264"/>
                </a:lnTo>
                <a:lnTo>
                  <a:pt x="1320113" y="913453"/>
                </a:lnTo>
                <a:lnTo>
                  <a:pt x="1258552" y="919128"/>
                </a:lnTo>
                <a:lnTo>
                  <a:pt x="1195738" y="923242"/>
                </a:lnTo>
                <a:lnTo>
                  <a:pt x="1131783" y="925746"/>
                </a:lnTo>
                <a:lnTo>
                  <a:pt x="1066800" y="926592"/>
                </a:lnTo>
                <a:lnTo>
                  <a:pt x="1001816" y="925746"/>
                </a:lnTo>
                <a:lnTo>
                  <a:pt x="937861" y="923242"/>
                </a:lnTo>
                <a:lnTo>
                  <a:pt x="875047" y="919128"/>
                </a:lnTo>
                <a:lnTo>
                  <a:pt x="813486" y="913453"/>
                </a:lnTo>
                <a:lnTo>
                  <a:pt x="753289" y="906264"/>
                </a:lnTo>
                <a:lnTo>
                  <a:pt x="694568" y="897610"/>
                </a:lnTo>
                <a:lnTo>
                  <a:pt x="637435" y="887541"/>
                </a:lnTo>
                <a:lnTo>
                  <a:pt x="582000" y="876103"/>
                </a:lnTo>
                <a:lnTo>
                  <a:pt x="528376" y="863346"/>
                </a:lnTo>
                <a:lnTo>
                  <a:pt x="476674" y="849317"/>
                </a:lnTo>
                <a:lnTo>
                  <a:pt x="427006" y="834066"/>
                </a:lnTo>
                <a:lnTo>
                  <a:pt x="379484" y="817641"/>
                </a:lnTo>
                <a:lnTo>
                  <a:pt x="334219" y="800090"/>
                </a:lnTo>
                <a:lnTo>
                  <a:pt x="291322" y="781462"/>
                </a:lnTo>
                <a:lnTo>
                  <a:pt x="250906" y="761805"/>
                </a:lnTo>
                <a:lnTo>
                  <a:pt x="213081" y="741168"/>
                </a:lnTo>
                <a:lnTo>
                  <a:pt x="177960" y="719598"/>
                </a:lnTo>
                <a:lnTo>
                  <a:pt x="145654" y="697145"/>
                </a:lnTo>
                <a:lnTo>
                  <a:pt x="89935" y="649781"/>
                </a:lnTo>
                <a:lnTo>
                  <a:pt x="46815" y="599465"/>
                </a:lnTo>
                <a:lnTo>
                  <a:pt x="17188" y="546582"/>
                </a:lnTo>
                <a:lnTo>
                  <a:pt x="1947" y="491522"/>
                </a:lnTo>
                <a:lnTo>
                  <a:pt x="0" y="463296"/>
                </a:lnTo>
                <a:close/>
              </a:path>
            </a:pathLst>
          </a:custGeom>
          <a:ln w="19812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69055" y="3283330"/>
            <a:ext cx="1238885" cy="738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Ad</a:t>
            </a:r>
            <a:r>
              <a:rPr dirty="0" sz="2400" spc="15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erse</a:t>
            </a:r>
            <a:endParaRPr sz="24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Event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04738" y="3108198"/>
            <a:ext cx="2531745" cy="894715"/>
          </a:xfrm>
          <a:custGeom>
            <a:avLst/>
            <a:gdLst/>
            <a:ahLst/>
            <a:cxnLst/>
            <a:rect l="l" t="t" r="r" b="b"/>
            <a:pathLst>
              <a:path w="2531745" h="894714">
                <a:moveTo>
                  <a:pt x="1265682" y="0"/>
                </a:moveTo>
                <a:lnTo>
                  <a:pt x="1196238" y="661"/>
                </a:lnTo>
                <a:lnTo>
                  <a:pt x="1127773" y="2624"/>
                </a:lnTo>
                <a:lnTo>
                  <a:pt x="1060383" y="5854"/>
                </a:lnTo>
                <a:lnTo>
                  <a:pt x="994166" y="10317"/>
                </a:lnTo>
                <a:lnTo>
                  <a:pt x="929216" y="15979"/>
                </a:lnTo>
                <a:lnTo>
                  <a:pt x="865632" y="22805"/>
                </a:lnTo>
                <a:lnTo>
                  <a:pt x="803508" y="30761"/>
                </a:lnTo>
                <a:lnTo>
                  <a:pt x="742943" y="39814"/>
                </a:lnTo>
                <a:lnTo>
                  <a:pt x="684032" y="49929"/>
                </a:lnTo>
                <a:lnTo>
                  <a:pt x="626872" y="61072"/>
                </a:lnTo>
                <a:lnTo>
                  <a:pt x="571559" y="73210"/>
                </a:lnTo>
                <a:lnTo>
                  <a:pt x="518190" y="86307"/>
                </a:lnTo>
                <a:lnTo>
                  <a:pt x="466862" y="100329"/>
                </a:lnTo>
                <a:lnTo>
                  <a:pt x="417670" y="115244"/>
                </a:lnTo>
                <a:lnTo>
                  <a:pt x="370713" y="131016"/>
                </a:lnTo>
                <a:lnTo>
                  <a:pt x="326085" y="147611"/>
                </a:lnTo>
                <a:lnTo>
                  <a:pt x="283883" y="164996"/>
                </a:lnTo>
                <a:lnTo>
                  <a:pt x="244205" y="183136"/>
                </a:lnTo>
                <a:lnTo>
                  <a:pt x="207147" y="201996"/>
                </a:lnTo>
                <a:lnTo>
                  <a:pt x="172804" y="221544"/>
                </a:lnTo>
                <a:lnTo>
                  <a:pt x="112654" y="262563"/>
                </a:lnTo>
                <a:lnTo>
                  <a:pt x="64526" y="305921"/>
                </a:lnTo>
                <a:lnTo>
                  <a:pt x="29193" y="351344"/>
                </a:lnTo>
                <a:lnTo>
                  <a:pt x="7426" y="398559"/>
                </a:lnTo>
                <a:lnTo>
                  <a:pt x="0" y="447293"/>
                </a:lnTo>
                <a:lnTo>
                  <a:pt x="1872" y="471834"/>
                </a:lnTo>
                <a:lnTo>
                  <a:pt x="16565" y="519842"/>
                </a:lnTo>
                <a:lnTo>
                  <a:pt x="45211" y="566195"/>
                </a:lnTo>
                <a:lnTo>
                  <a:pt x="87039" y="610620"/>
                </a:lnTo>
                <a:lnTo>
                  <a:pt x="141274" y="652843"/>
                </a:lnTo>
                <a:lnTo>
                  <a:pt x="207147" y="692591"/>
                </a:lnTo>
                <a:lnTo>
                  <a:pt x="244205" y="711451"/>
                </a:lnTo>
                <a:lnTo>
                  <a:pt x="283883" y="729591"/>
                </a:lnTo>
                <a:lnTo>
                  <a:pt x="326085" y="746976"/>
                </a:lnTo>
                <a:lnTo>
                  <a:pt x="370712" y="763571"/>
                </a:lnTo>
                <a:lnTo>
                  <a:pt x="417670" y="779343"/>
                </a:lnTo>
                <a:lnTo>
                  <a:pt x="466862" y="794258"/>
                </a:lnTo>
                <a:lnTo>
                  <a:pt x="518190" y="808280"/>
                </a:lnTo>
                <a:lnTo>
                  <a:pt x="571559" y="821377"/>
                </a:lnTo>
                <a:lnTo>
                  <a:pt x="626871" y="833515"/>
                </a:lnTo>
                <a:lnTo>
                  <a:pt x="684032" y="844658"/>
                </a:lnTo>
                <a:lnTo>
                  <a:pt x="742943" y="854773"/>
                </a:lnTo>
                <a:lnTo>
                  <a:pt x="803508" y="863826"/>
                </a:lnTo>
                <a:lnTo>
                  <a:pt x="865631" y="871782"/>
                </a:lnTo>
                <a:lnTo>
                  <a:pt x="929216" y="878608"/>
                </a:lnTo>
                <a:lnTo>
                  <a:pt x="994166" y="884270"/>
                </a:lnTo>
                <a:lnTo>
                  <a:pt x="1060383" y="888733"/>
                </a:lnTo>
                <a:lnTo>
                  <a:pt x="1127773" y="891963"/>
                </a:lnTo>
                <a:lnTo>
                  <a:pt x="1196238" y="893926"/>
                </a:lnTo>
                <a:lnTo>
                  <a:pt x="1265682" y="894588"/>
                </a:lnTo>
                <a:lnTo>
                  <a:pt x="1335125" y="893926"/>
                </a:lnTo>
                <a:lnTo>
                  <a:pt x="1403590" y="891963"/>
                </a:lnTo>
                <a:lnTo>
                  <a:pt x="1470980" y="888733"/>
                </a:lnTo>
                <a:lnTo>
                  <a:pt x="1537197" y="884270"/>
                </a:lnTo>
                <a:lnTo>
                  <a:pt x="1602147" y="878608"/>
                </a:lnTo>
                <a:lnTo>
                  <a:pt x="1665731" y="871782"/>
                </a:lnTo>
                <a:lnTo>
                  <a:pt x="1727855" y="863826"/>
                </a:lnTo>
                <a:lnTo>
                  <a:pt x="1788420" y="854773"/>
                </a:lnTo>
                <a:lnTo>
                  <a:pt x="1847331" y="844658"/>
                </a:lnTo>
                <a:lnTo>
                  <a:pt x="1904491" y="833515"/>
                </a:lnTo>
                <a:lnTo>
                  <a:pt x="1959804" y="821377"/>
                </a:lnTo>
                <a:lnTo>
                  <a:pt x="2013173" y="808280"/>
                </a:lnTo>
                <a:lnTo>
                  <a:pt x="2064501" y="794258"/>
                </a:lnTo>
                <a:lnTo>
                  <a:pt x="2113693" y="779343"/>
                </a:lnTo>
                <a:lnTo>
                  <a:pt x="2160650" y="763571"/>
                </a:lnTo>
                <a:lnTo>
                  <a:pt x="2205278" y="746976"/>
                </a:lnTo>
                <a:lnTo>
                  <a:pt x="2247480" y="729591"/>
                </a:lnTo>
                <a:lnTo>
                  <a:pt x="2287158" y="711451"/>
                </a:lnTo>
                <a:lnTo>
                  <a:pt x="2324216" y="692591"/>
                </a:lnTo>
                <a:lnTo>
                  <a:pt x="2358559" y="673043"/>
                </a:lnTo>
                <a:lnTo>
                  <a:pt x="2418709" y="632024"/>
                </a:lnTo>
                <a:lnTo>
                  <a:pt x="2466837" y="588666"/>
                </a:lnTo>
                <a:lnTo>
                  <a:pt x="2502170" y="543243"/>
                </a:lnTo>
                <a:lnTo>
                  <a:pt x="2523937" y="496028"/>
                </a:lnTo>
                <a:lnTo>
                  <a:pt x="2531364" y="447293"/>
                </a:lnTo>
                <a:lnTo>
                  <a:pt x="2529491" y="422753"/>
                </a:lnTo>
                <a:lnTo>
                  <a:pt x="2514798" y="374745"/>
                </a:lnTo>
                <a:lnTo>
                  <a:pt x="2486152" y="328392"/>
                </a:lnTo>
                <a:lnTo>
                  <a:pt x="2444324" y="283967"/>
                </a:lnTo>
                <a:lnTo>
                  <a:pt x="2390089" y="241744"/>
                </a:lnTo>
                <a:lnTo>
                  <a:pt x="2324216" y="201996"/>
                </a:lnTo>
                <a:lnTo>
                  <a:pt x="2287158" y="183136"/>
                </a:lnTo>
                <a:lnTo>
                  <a:pt x="2247480" y="164996"/>
                </a:lnTo>
                <a:lnTo>
                  <a:pt x="2205278" y="147611"/>
                </a:lnTo>
                <a:lnTo>
                  <a:pt x="2160651" y="131016"/>
                </a:lnTo>
                <a:lnTo>
                  <a:pt x="2113693" y="115244"/>
                </a:lnTo>
                <a:lnTo>
                  <a:pt x="2064501" y="100329"/>
                </a:lnTo>
                <a:lnTo>
                  <a:pt x="2013173" y="86307"/>
                </a:lnTo>
                <a:lnTo>
                  <a:pt x="1959804" y="73210"/>
                </a:lnTo>
                <a:lnTo>
                  <a:pt x="1904492" y="61072"/>
                </a:lnTo>
                <a:lnTo>
                  <a:pt x="1847331" y="49929"/>
                </a:lnTo>
                <a:lnTo>
                  <a:pt x="1788420" y="39814"/>
                </a:lnTo>
                <a:lnTo>
                  <a:pt x="1727855" y="30761"/>
                </a:lnTo>
                <a:lnTo>
                  <a:pt x="1665732" y="22805"/>
                </a:lnTo>
                <a:lnTo>
                  <a:pt x="1602147" y="15979"/>
                </a:lnTo>
                <a:lnTo>
                  <a:pt x="1537197" y="10317"/>
                </a:lnTo>
                <a:lnTo>
                  <a:pt x="1470980" y="5854"/>
                </a:lnTo>
                <a:lnTo>
                  <a:pt x="1403590" y="2624"/>
                </a:lnTo>
                <a:lnTo>
                  <a:pt x="1335125" y="661"/>
                </a:lnTo>
                <a:lnTo>
                  <a:pt x="1265682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04738" y="3108198"/>
            <a:ext cx="2531745" cy="894715"/>
          </a:xfrm>
          <a:custGeom>
            <a:avLst/>
            <a:gdLst/>
            <a:ahLst/>
            <a:cxnLst/>
            <a:rect l="l" t="t" r="r" b="b"/>
            <a:pathLst>
              <a:path w="2531745" h="894714">
                <a:moveTo>
                  <a:pt x="0" y="447293"/>
                </a:moveTo>
                <a:lnTo>
                  <a:pt x="7426" y="398559"/>
                </a:lnTo>
                <a:lnTo>
                  <a:pt x="29193" y="351344"/>
                </a:lnTo>
                <a:lnTo>
                  <a:pt x="64526" y="305921"/>
                </a:lnTo>
                <a:lnTo>
                  <a:pt x="112654" y="262563"/>
                </a:lnTo>
                <a:lnTo>
                  <a:pt x="172804" y="221544"/>
                </a:lnTo>
                <a:lnTo>
                  <a:pt x="207147" y="201996"/>
                </a:lnTo>
                <a:lnTo>
                  <a:pt x="244205" y="183136"/>
                </a:lnTo>
                <a:lnTo>
                  <a:pt x="283883" y="164996"/>
                </a:lnTo>
                <a:lnTo>
                  <a:pt x="326085" y="147611"/>
                </a:lnTo>
                <a:lnTo>
                  <a:pt x="370713" y="131016"/>
                </a:lnTo>
                <a:lnTo>
                  <a:pt x="417670" y="115244"/>
                </a:lnTo>
                <a:lnTo>
                  <a:pt x="466862" y="100329"/>
                </a:lnTo>
                <a:lnTo>
                  <a:pt x="518190" y="86307"/>
                </a:lnTo>
                <a:lnTo>
                  <a:pt x="571559" y="73210"/>
                </a:lnTo>
                <a:lnTo>
                  <a:pt x="626872" y="61072"/>
                </a:lnTo>
                <a:lnTo>
                  <a:pt x="684032" y="49929"/>
                </a:lnTo>
                <a:lnTo>
                  <a:pt x="742943" y="39814"/>
                </a:lnTo>
                <a:lnTo>
                  <a:pt x="803508" y="30761"/>
                </a:lnTo>
                <a:lnTo>
                  <a:pt x="865632" y="22805"/>
                </a:lnTo>
                <a:lnTo>
                  <a:pt x="929216" y="15979"/>
                </a:lnTo>
                <a:lnTo>
                  <a:pt x="994166" y="10317"/>
                </a:lnTo>
                <a:lnTo>
                  <a:pt x="1060383" y="5854"/>
                </a:lnTo>
                <a:lnTo>
                  <a:pt x="1127773" y="2624"/>
                </a:lnTo>
                <a:lnTo>
                  <a:pt x="1196238" y="661"/>
                </a:lnTo>
                <a:lnTo>
                  <a:pt x="1265682" y="0"/>
                </a:lnTo>
                <a:lnTo>
                  <a:pt x="1335125" y="661"/>
                </a:lnTo>
                <a:lnTo>
                  <a:pt x="1403590" y="2624"/>
                </a:lnTo>
                <a:lnTo>
                  <a:pt x="1470980" y="5854"/>
                </a:lnTo>
                <a:lnTo>
                  <a:pt x="1537197" y="10317"/>
                </a:lnTo>
                <a:lnTo>
                  <a:pt x="1602147" y="15979"/>
                </a:lnTo>
                <a:lnTo>
                  <a:pt x="1665732" y="22805"/>
                </a:lnTo>
                <a:lnTo>
                  <a:pt x="1727855" y="30761"/>
                </a:lnTo>
                <a:lnTo>
                  <a:pt x="1788420" y="39814"/>
                </a:lnTo>
                <a:lnTo>
                  <a:pt x="1847331" y="49929"/>
                </a:lnTo>
                <a:lnTo>
                  <a:pt x="1904492" y="61072"/>
                </a:lnTo>
                <a:lnTo>
                  <a:pt x="1959804" y="73210"/>
                </a:lnTo>
                <a:lnTo>
                  <a:pt x="2013173" y="86307"/>
                </a:lnTo>
                <a:lnTo>
                  <a:pt x="2064501" y="100329"/>
                </a:lnTo>
                <a:lnTo>
                  <a:pt x="2113693" y="115244"/>
                </a:lnTo>
                <a:lnTo>
                  <a:pt x="2160651" y="131016"/>
                </a:lnTo>
                <a:lnTo>
                  <a:pt x="2205278" y="147611"/>
                </a:lnTo>
                <a:lnTo>
                  <a:pt x="2247480" y="164996"/>
                </a:lnTo>
                <a:lnTo>
                  <a:pt x="2287158" y="183136"/>
                </a:lnTo>
                <a:lnTo>
                  <a:pt x="2324216" y="201996"/>
                </a:lnTo>
                <a:lnTo>
                  <a:pt x="2358559" y="221544"/>
                </a:lnTo>
                <a:lnTo>
                  <a:pt x="2418709" y="262563"/>
                </a:lnTo>
                <a:lnTo>
                  <a:pt x="2466837" y="305921"/>
                </a:lnTo>
                <a:lnTo>
                  <a:pt x="2502170" y="351344"/>
                </a:lnTo>
                <a:lnTo>
                  <a:pt x="2523937" y="398559"/>
                </a:lnTo>
                <a:lnTo>
                  <a:pt x="2531364" y="447293"/>
                </a:lnTo>
                <a:lnTo>
                  <a:pt x="2529491" y="471834"/>
                </a:lnTo>
                <a:lnTo>
                  <a:pt x="2514798" y="519842"/>
                </a:lnTo>
                <a:lnTo>
                  <a:pt x="2486151" y="566195"/>
                </a:lnTo>
                <a:lnTo>
                  <a:pt x="2444324" y="610620"/>
                </a:lnTo>
                <a:lnTo>
                  <a:pt x="2390089" y="652843"/>
                </a:lnTo>
                <a:lnTo>
                  <a:pt x="2324216" y="692591"/>
                </a:lnTo>
                <a:lnTo>
                  <a:pt x="2287158" y="711451"/>
                </a:lnTo>
                <a:lnTo>
                  <a:pt x="2247480" y="729591"/>
                </a:lnTo>
                <a:lnTo>
                  <a:pt x="2205278" y="746976"/>
                </a:lnTo>
                <a:lnTo>
                  <a:pt x="2160650" y="763571"/>
                </a:lnTo>
                <a:lnTo>
                  <a:pt x="2113693" y="779343"/>
                </a:lnTo>
                <a:lnTo>
                  <a:pt x="2064501" y="794258"/>
                </a:lnTo>
                <a:lnTo>
                  <a:pt x="2013173" y="808280"/>
                </a:lnTo>
                <a:lnTo>
                  <a:pt x="1959804" y="821377"/>
                </a:lnTo>
                <a:lnTo>
                  <a:pt x="1904491" y="833515"/>
                </a:lnTo>
                <a:lnTo>
                  <a:pt x="1847331" y="844658"/>
                </a:lnTo>
                <a:lnTo>
                  <a:pt x="1788420" y="854773"/>
                </a:lnTo>
                <a:lnTo>
                  <a:pt x="1727855" y="863826"/>
                </a:lnTo>
                <a:lnTo>
                  <a:pt x="1665731" y="871782"/>
                </a:lnTo>
                <a:lnTo>
                  <a:pt x="1602147" y="878608"/>
                </a:lnTo>
                <a:lnTo>
                  <a:pt x="1537197" y="884270"/>
                </a:lnTo>
                <a:lnTo>
                  <a:pt x="1470980" y="888733"/>
                </a:lnTo>
                <a:lnTo>
                  <a:pt x="1403590" y="891963"/>
                </a:lnTo>
                <a:lnTo>
                  <a:pt x="1335125" y="893926"/>
                </a:lnTo>
                <a:lnTo>
                  <a:pt x="1265682" y="894588"/>
                </a:lnTo>
                <a:lnTo>
                  <a:pt x="1196238" y="893926"/>
                </a:lnTo>
                <a:lnTo>
                  <a:pt x="1127773" y="891963"/>
                </a:lnTo>
                <a:lnTo>
                  <a:pt x="1060383" y="888733"/>
                </a:lnTo>
                <a:lnTo>
                  <a:pt x="994166" y="884270"/>
                </a:lnTo>
                <a:lnTo>
                  <a:pt x="929216" y="878608"/>
                </a:lnTo>
                <a:lnTo>
                  <a:pt x="865631" y="871782"/>
                </a:lnTo>
                <a:lnTo>
                  <a:pt x="803508" y="863826"/>
                </a:lnTo>
                <a:lnTo>
                  <a:pt x="742943" y="854773"/>
                </a:lnTo>
                <a:lnTo>
                  <a:pt x="684032" y="844658"/>
                </a:lnTo>
                <a:lnTo>
                  <a:pt x="626871" y="833515"/>
                </a:lnTo>
                <a:lnTo>
                  <a:pt x="571559" y="821377"/>
                </a:lnTo>
                <a:lnTo>
                  <a:pt x="518190" y="808280"/>
                </a:lnTo>
                <a:lnTo>
                  <a:pt x="466862" y="794258"/>
                </a:lnTo>
                <a:lnTo>
                  <a:pt x="417670" y="779343"/>
                </a:lnTo>
                <a:lnTo>
                  <a:pt x="370712" y="763571"/>
                </a:lnTo>
                <a:lnTo>
                  <a:pt x="326085" y="746976"/>
                </a:lnTo>
                <a:lnTo>
                  <a:pt x="283883" y="729591"/>
                </a:lnTo>
                <a:lnTo>
                  <a:pt x="244205" y="711451"/>
                </a:lnTo>
                <a:lnTo>
                  <a:pt x="207147" y="692591"/>
                </a:lnTo>
                <a:lnTo>
                  <a:pt x="172804" y="673043"/>
                </a:lnTo>
                <a:lnTo>
                  <a:pt x="112654" y="632024"/>
                </a:lnTo>
                <a:lnTo>
                  <a:pt x="64526" y="588666"/>
                </a:lnTo>
                <a:lnTo>
                  <a:pt x="29193" y="543243"/>
                </a:lnTo>
                <a:lnTo>
                  <a:pt x="7426" y="496028"/>
                </a:lnTo>
                <a:lnTo>
                  <a:pt x="0" y="447293"/>
                </a:lnTo>
                <a:close/>
              </a:path>
            </a:pathLst>
          </a:custGeom>
          <a:ln w="19812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462140" y="3367151"/>
            <a:ext cx="1414145" cy="372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Near</a:t>
            </a:r>
            <a:r>
              <a:rPr dirty="0" sz="24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Miss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55185" y="4165853"/>
            <a:ext cx="45720" cy="544195"/>
          </a:xfrm>
          <a:custGeom>
            <a:avLst/>
            <a:gdLst/>
            <a:ahLst/>
            <a:cxnLst/>
            <a:rect l="l" t="t" r="r" b="b"/>
            <a:pathLst>
              <a:path w="45720" h="544195">
                <a:moveTo>
                  <a:pt x="45719" y="521208"/>
                </a:moveTo>
                <a:lnTo>
                  <a:pt x="0" y="521208"/>
                </a:lnTo>
                <a:lnTo>
                  <a:pt x="22860" y="544068"/>
                </a:lnTo>
                <a:lnTo>
                  <a:pt x="45719" y="521208"/>
                </a:lnTo>
                <a:close/>
              </a:path>
              <a:path w="45720" h="544195">
                <a:moveTo>
                  <a:pt x="34289" y="0"/>
                </a:moveTo>
                <a:lnTo>
                  <a:pt x="11429" y="0"/>
                </a:lnTo>
                <a:lnTo>
                  <a:pt x="11429" y="521208"/>
                </a:lnTo>
                <a:lnTo>
                  <a:pt x="34289" y="521208"/>
                </a:lnTo>
                <a:lnTo>
                  <a:pt x="34289" y="0"/>
                </a:lnTo>
                <a:close/>
              </a:path>
            </a:pathLst>
          </a:custGeom>
          <a:solidFill>
            <a:srgbClr val="ACD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55185" y="4165853"/>
            <a:ext cx="45720" cy="544195"/>
          </a:xfrm>
          <a:custGeom>
            <a:avLst/>
            <a:gdLst/>
            <a:ahLst/>
            <a:cxnLst/>
            <a:rect l="l" t="t" r="r" b="b"/>
            <a:pathLst>
              <a:path w="45720" h="544195">
                <a:moveTo>
                  <a:pt x="0" y="521208"/>
                </a:moveTo>
                <a:lnTo>
                  <a:pt x="11429" y="521208"/>
                </a:lnTo>
                <a:lnTo>
                  <a:pt x="11429" y="0"/>
                </a:lnTo>
                <a:lnTo>
                  <a:pt x="34289" y="0"/>
                </a:lnTo>
                <a:lnTo>
                  <a:pt x="34289" y="521208"/>
                </a:lnTo>
                <a:lnTo>
                  <a:pt x="45719" y="521208"/>
                </a:lnTo>
                <a:lnTo>
                  <a:pt x="22860" y="544068"/>
                </a:lnTo>
                <a:lnTo>
                  <a:pt x="0" y="52120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86861" y="4763261"/>
            <a:ext cx="3302635" cy="647700"/>
          </a:xfrm>
          <a:custGeom>
            <a:avLst/>
            <a:gdLst/>
            <a:ahLst/>
            <a:cxnLst/>
            <a:rect l="l" t="t" r="r" b="b"/>
            <a:pathLst>
              <a:path w="3302635" h="647700">
                <a:moveTo>
                  <a:pt x="3194558" y="0"/>
                </a:moveTo>
                <a:lnTo>
                  <a:pt x="107950" y="0"/>
                </a:lnTo>
                <a:lnTo>
                  <a:pt x="65954" y="8491"/>
                </a:lnTo>
                <a:lnTo>
                  <a:pt x="31638" y="31638"/>
                </a:lnTo>
                <a:lnTo>
                  <a:pt x="8491" y="65954"/>
                </a:lnTo>
                <a:lnTo>
                  <a:pt x="0" y="107950"/>
                </a:lnTo>
                <a:lnTo>
                  <a:pt x="0" y="539750"/>
                </a:lnTo>
                <a:lnTo>
                  <a:pt x="8491" y="581745"/>
                </a:lnTo>
                <a:lnTo>
                  <a:pt x="31638" y="616061"/>
                </a:lnTo>
                <a:lnTo>
                  <a:pt x="65954" y="639208"/>
                </a:lnTo>
                <a:lnTo>
                  <a:pt x="107950" y="647700"/>
                </a:lnTo>
                <a:lnTo>
                  <a:pt x="3194558" y="647700"/>
                </a:lnTo>
                <a:lnTo>
                  <a:pt x="3236553" y="639208"/>
                </a:lnTo>
                <a:lnTo>
                  <a:pt x="3270869" y="616061"/>
                </a:lnTo>
                <a:lnTo>
                  <a:pt x="3294016" y="581745"/>
                </a:lnTo>
                <a:lnTo>
                  <a:pt x="3302508" y="539750"/>
                </a:lnTo>
                <a:lnTo>
                  <a:pt x="3302508" y="107950"/>
                </a:lnTo>
                <a:lnTo>
                  <a:pt x="3294016" y="65954"/>
                </a:lnTo>
                <a:lnTo>
                  <a:pt x="3270869" y="31638"/>
                </a:lnTo>
                <a:lnTo>
                  <a:pt x="3236553" y="8491"/>
                </a:lnTo>
                <a:lnTo>
                  <a:pt x="319455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86861" y="4763261"/>
            <a:ext cx="3302635" cy="647700"/>
          </a:xfrm>
          <a:custGeom>
            <a:avLst/>
            <a:gdLst/>
            <a:ahLst/>
            <a:cxnLst/>
            <a:rect l="l" t="t" r="r" b="b"/>
            <a:pathLst>
              <a:path w="3302635" h="647700">
                <a:moveTo>
                  <a:pt x="0" y="107950"/>
                </a:moveTo>
                <a:lnTo>
                  <a:pt x="8491" y="65954"/>
                </a:lnTo>
                <a:lnTo>
                  <a:pt x="31638" y="31638"/>
                </a:lnTo>
                <a:lnTo>
                  <a:pt x="65954" y="8491"/>
                </a:lnTo>
                <a:lnTo>
                  <a:pt x="107950" y="0"/>
                </a:lnTo>
                <a:lnTo>
                  <a:pt x="3194558" y="0"/>
                </a:lnTo>
                <a:lnTo>
                  <a:pt x="3236553" y="8491"/>
                </a:lnTo>
                <a:lnTo>
                  <a:pt x="3270869" y="31638"/>
                </a:lnTo>
                <a:lnTo>
                  <a:pt x="3294016" y="65954"/>
                </a:lnTo>
                <a:lnTo>
                  <a:pt x="3302508" y="107950"/>
                </a:lnTo>
                <a:lnTo>
                  <a:pt x="3302508" y="539750"/>
                </a:lnTo>
                <a:lnTo>
                  <a:pt x="3294016" y="581745"/>
                </a:lnTo>
                <a:lnTo>
                  <a:pt x="3270869" y="616061"/>
                </a:lnTo>
                <a:lnTo>
                  <a:pt x="3236553" y="639208"/>
                </a:lnTo>
                <a:lnTo>
                  <a:pt x="3194558" y="647700"/>
                </a:lnTo>
                <a:lnTo>
                  <a:pt x="107950" y="647700"/>
                </a:lnTo>
                <a:lnTo>
                  <a:pt x="65954" y="639208"/>
                </a:lnTo>
                <a:lnTo>
                  <a:pt x="31638" y="616061"/>
                </a:lnTo>
                <a:lnTo>
                  <a:pt x="8491" y="581745"/>
                </a:lnTo>
                <a:lnTo>
                  <a:pt x="0" y="539750"/>
                </a:lnTo>
                <a:lnTo>
                  <a:pt x="0" y="107950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33821" y="3490721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4631" y="0"/>
                </a:lnTo>
              </a:path>
            </a:pathLst>
          </a:custGeom>
          <a:ln w="457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33821" y="3467861"/>
            <a:ext cx="485140" cy="45720"/>
          </a:xfrm>
          <a:custGeom>
            <a:avLst/>
            <a:gdLst/>
            <a:ahLst/>
            <a:cxnLst/>
            <a:rect l="l" t="t" r="r" b="b"/>
            <a:pathLst>
              <a:path w="485139" h="45720">
                <a:moveTo>
                  <a:pt x="0" y="11429"/>
                </a:moveTo>
                <a:lnTo>
                  <a:pt x="461772" y="11429"/>
                </a:lnTo>
                <a:lnTo>
                  <a:pt x="461772" y="0"/>
                </a:lnTo>
                <a:lnTo>
                  <a:pt x="484631" y="22860"/>
                </a:lnTo>
                <a:lnTo>
                  <a:pt x="461772" y="45720"/>
                </a:lnTo>
                <a:lnTo>
                  <a:pt x="461772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36058" y="3467861"/>
            <a:ext cx="363220" cy="55244"/>
          </a:xfrm>
          <a:custGeom>
            <a:avLst/>
            <a:gdLst/>
            <a:ahLst/>
            <a:cxnLst/>
            <a:rect l="l" t="t" r="r" b="b"/>
            <a:pathLst>
              <a:path w="363220" h="55245">
                <a:moveTo>
                  <a:pt x="27431" y="0"/>
                </a:moveTo>
                <a:lnTo>
                  <a:pt x="0" y="27432"/>
                </a:lnTo>
                <a:lnTo>
                  <a:pt x="27431" y="54863"/>
                </a:lnTo>
                <a:lnTo>
                  <a:pt x="27431" y="41148"/>
                </a:lnTo>
                <a:lnTo>
                  <a:pt x="362712" y="41148"/>
                </a:lnTo>
                <a:lnTo>
                  <a:pt x="362712" y="13715"/>
                </a:lnTo>
                <a:lnTo>
                  <a:pt x="27431" y="13715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36058" y="3467861"/>
            <a:ext cx="363220" cy="55244"/>
          </a:xfrm>
          <a:custGeom>
            <a:avLst/>
            <a:gdLst/>
            <a:ahLst/>
            <a:cxnLst/>
            <a:rect l="l" t="t" r="r" b="b"/>
            <a:pathLst>
              <a:path w="363220" h="55245">
                <a:moveTo>
                  <a:pt x="362712" y="41148"/>
                </a:moveTo>
                <a:lnTo>
                  <a:pt x="27431" y="41148"/>
                </a:lnTo>
                <a:lnTo>
                  <a:pt x="27431" y="54863"/>
                </a:lnTo>
                <a:lnTo>
                  <a:pt x="0" y="27432"/>
                </a:lnTo>
                <a:lnTo>
                  <a:pt x="27431" y="0"/>
                </a:lnTo>
                <a:lnTo>
                  <a:pt x="27431" y="13715"/>
                </a:lnTo>
                <a:lnTo>
                  <a:pt x="362712" y="13715"/>
                </a:lnTo>
                <a:lnTo>
                  <a:pt x="362712" y="4114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86861" y="5705094"/>
            <a:ext cx="3302635" cy="544195"/>
          </a:xfrm>
          <a:custGeom>
            <a:avLst/>
            <a:gdLst/>
            <a:ahLst/>
            <a:cxnLst/>
            <a:rect l="l" t="t" r="r" b="b"/>
            <a:pathLst>
              <a:path w="3302635" h="544195">
                <a:moveTo>
                  <a:pt x="3211829" y="0"/>
                </a:moveTo>
                <a:lnTo>
                  <a:pt x="90677" y="0"/>
                </a:lnTo>
                <a:lnTo>
                  <a:pt x="55399" y="7126"/>
                </a:lnTo>
                <a:lnTo>
                  <a:pt x="26574" y="26560"/>
                </a:lnTo>
                <a:lnTo>
                  <a:pt x="7131" y="55383"/>
                </a:lnTo>
                <a:lnTo>
                  <a:pt x="0" y="90677"/>
                </a:lnTo>
                <a:lnTo>
                  <a:pt x="0" y="453389"/>
                </a:lnTo>
                <a:lnTo>
                  <a:pt x="7131" y="488684"/>
                </a:lnTo>
                <a:lnTo>
                  <a:pt x="26574" y="517507"/>
                </a:lnTo>
                <a:lnTo>
                  <a:pt x="55399" y="536941"/>
                </a:lnTo>
                <a:lnTo>
                  <a:pt x="90677" y="544067"/>
                </a:lnTo>
                <a:lnTo>
                  <a:pt x="3211829" y="544067"/>
                </a:lnTo>
                <a:lnTo>
                  <a:pt x="3247108" y="536941"/>
                </a:lnTo>
                <a:lnTo>
                  <a:pt x="3275933" y="517507"/>
                </a:lnTo>
                <a:lnTo>
                  <a:pt x="3295376" y="488684"/>
                </a:lnTo>
                <a:lnTo>
                  <a:pt x="3302508" y="453389"/>
                </a:lnTo>
                <a:lnTo>
                  <a:pt x="3302508" y="90677"/>
                </a:lnTo>
                <a:lnTo>
                  <a:pt x="3295376" y="55383"/>
                </a:lnTo>
                <a:lnTo>
                  <a:pt x="3275933" y="26560"/>
                </a:lnTo>
                <a:lnTo>
                  <a:pt x="3247108" y="7126"/>
                </a:lnTo>
                <a:lnTo>
                  <a:pt x="321182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86861" y="5705094"/>
            <a:ext cx="3302635" cy="544195"/>
          </a:xfrm>
          <a:custGeom>
            <a:avLst/>
            <a:gdLst/>
            <a:ahLst/>
            <a:cxnLst/>
            <a:rect l="l" t="t" r="r" b="b"/>
            <a:pathLst>
              <a:path w="3302635" h="544195">
                <a:moveTo>
                  <a:pt x="0" y="90677"/>
                </a:moveTo>
                <a:lnTo>
                  <a:pt x="7131" y="55383"/>
                </a:lnTo>
                <a:lnTo>
                  <a:pt x="26574" y="26560"/>
                </a:lnTo>
                <a:lnTo>
                  <a:pt x="55399" y="7126"/>
                </a:lnTo>
                <a:lnTo>
                  <a:pt x="90677" y="0"/>
                </a:lnTo>
                <a:lnTo>
                  <a:pt x="3211829" y="0"/>
                </a:lnTo>
                <a:lnTo>
                  <a:pt x="3247108" y="7126"/>
                </a:lnTo>
                <a:lnTo>
                  <a:pt x="3275933" y="26560"/>
                </a:lnTo>
                <a:lnTo>
                  <a:pt x="3295376" y="55383"/>
                </a:lnTo>
                <a:lnTo>
                  <a:pt x="3302508" y="90677"/>
                </a:lnTo>
                <a:lnTo>
                  <a:pt x="3302508" y="453389"/>
                </a:lnTo>
                <a:lnTo>
                  <a:pt x="3295376" y="488684"/>
                </a:lnTo>
                <a:lnTo>
                  <a:pt x="3275933" y="517507"/>
                </a:lnTo>
                <a:lnTo>
                  <a:pt x="3247108" y="536941"/>
                </a:lnTo>
                <a:lnTo>
                  <a:pt x="3211829" y="544067"/>
                </a:lnTo>
                <a:lnTo>
                  <a:pt x="90677" y="544067"/>
                </a:lnTo>
                <a:lnTo>
                  <a:pt x="55399" y="536941"/>
                </a:lnTo>
                <a:lnTo>
                  <a:pt x="26574" y="517507"/>
                </a:lnTo>
                <a:lnTo>
                  <a:pt x="7131" y="488684"/>
                </a:lnTo>
                <a:lnTo>
                  <a:pt x="0" y="453389"/>
                </a:lnTo>
                <a:lnTo>
                  <a:pt x="0" y="90677"/>
                </a:lnTo>
                <a:close/>
              </a:path>
            </a:pathLst>
          </a:custGeom>
          <a:ln w="198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196589" y="4715891"/>
            <a:ext cx="3079750" cy="143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905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Sentinel  Event/Never</a:t>
            </a:r>
            <a:r>
              <a:rPr dirty="0" sz="24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Event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Adverse Drug</a:t>
            </a:r>
            <a:r>
              <a:rPr dirty="0" sz="22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reaction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Types of </a:t>
            </a:r>
            <a:r>
              <a:rPr dirty="0"/>
              <a:t>Clinical</a:t>
            </a:r>
            <a:r>
              <a:rPr dirty="0" spc="-55"/>
              <a:t> </a:t>
            </a:r>
            <a:r>
              <a:rPr dirty="0"/>
              <a:t>incident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047366"/>
            <a:ext cx="8451850" cy="3311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400" spc="-5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FFFF00"/>
                </a:solidFill>
                <a:latin typeface="Century Gothic"/>
                <a:cs typeface="Century Gothic"/>
              </a:rPr>
              <a:t>Adverse</a:t>
            </a:r>
            <a:r>
              <a:rPr dirty="0" sz="3000" spc="-90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3000" spc="-5" b="1">
                <a:solidFill>
                  <a:srgbClr val="FFFF00"/>
                </a:solidFill>
                <a:latin typeface="Century Gothic"/>
                <a:cs typeface="Century Gothic"/>
              </a:rPr>
              <a:t>Event:</a:t>
            </a:r>
            <a:endParaRPr sz="3000">
              <a:latin typeface="Century Gothic"/>
              <a:cs typeface="Century Gothic"/>
            </a:endParaRPr>
          </a:p>
          <a:p>
            <a:pPr marL="12700" marR="5080" indent="457200">
              <a:lnSpc>
                <a:spcPct val="90000"/>
              </a:lnSpc>
              <a:spcBef>
                <a:spcPts val="985"/>
              </a:spcBef>
              <a:tabLst>
                <a:tab pos="5041900" algn="l"/>
              </a:tabLst>
            </a:pP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adverse event is an </a:t>
            </a:r>
            <a:r>
              <a:rPr dirty="0" sz="3000" spc="-10">
                <a:solidFill>
                  <a:srgbClr val="FFFFFF"/>
                </a:solidFill>
                <a:latin typeface="Century Gothic"/>
                <a:cs typeface="Century Gothic"/>
              </a:rPr>
              <a:t>unintended injury </a:t>
            </a: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or 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complication</a:t>
            </a:r>
            <a:r>
              <a:rPr dirty="0" sz="3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which</a:t>
            </a: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results	in</a:t>
            </a:r>
            <a:r>
              <a:rPr dirty="0" sz="3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disability,</a:t>
            </a:r>
            <a:r>
              <a:rPr dirty="0" sz="3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entury Gothic"/>
                <a:cs typeface="Century Gothic"/>
              </a:rPr>
              <a:t>death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prolonged </a:t>
            </a: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hospital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stay, and is </a:t>
            </a: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caused </a:t>
            </a: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by  health- </a:t>
            </a: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care</a:t>
            </a:r>
            <a:r>
              <a:rPr dirty="0" sz="3000" spc="-3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Century Gothic"/>
                <a:cs typeface="Century Gothic"/>
              </a:rPr>
              <a:t>management</a:t>
            </a:r>
            <a:endParaRPr sz="3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 spc="-5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dirty="0" sz="3000">
                <a:solidFill>
                  <a:srgbClr val="FFFFFF"/>
                </a:solidFill>
                <a:latin typeface="Century Gothic"/>
                <a:cs typeface="Century Gothic"/>
              </a:rPr>
              <a:t>: </a:t>
            </a:r>
            <a:r>
              <a:rPr dirty="0" sz="3000" i="1">
                <a:solidFill>
                  <a:srgbClr val="FFFFFF"/>
                </a:solidFill>
                <a:latin typeface="Century Gothic"/>
                <a:cs typeface="Century Gothic"/>
              </a:rPr>
              <a:t>Medication</a:t>
            </a:r>
            <a:r>
              <a:rPr dirty="0" sz="3000" spc="-100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000" spc="-5" i="1">
                <a:solidFill>
                  <a:srgbClr val="FFFFFF"/>
                </a:solidFill>
                <a:latin typeface="Century Gothic"/>
                <a:cs typeface="Century Gothic"/>
              </a:rPr>
              <a:t>errors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2116" y="5890259"/>
            <a:ext cx="195580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endParaRPr sz="1500">
              <a:latin typeface="Wingdings 3"/>
              <a:cs typeface="Wingdings 3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Types of </a:t>
            </a:r>
            <a:r>
              <a:rPr dirty="0"/>
              <a:t>Clinical</a:t>
            </a:r>
            <a:r>
              <a:rPr dirty="0" spc="-55"/>
              <a:t> </a:t>
            </a:r>
            <a:r>
              <a:rPr dirty="0"/>
              <a:t>incident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2049907"/>
            <a:ext cx="8945245" cy="38849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6720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800" spc="-10" b="1">
                <a:solidFill>
                  <a:srgbClr val="FFFF00"/>
                </a:solidFill>
                <a:latin typeface="Century Gothic"/>
                <a:cs typeface="Century Gothic"/>
              </a:rPr>
              <a:t>Sentinel</a:t>
            </a:r>
            <a:r>
              <a:rPr dirty="0" sz="2800" spc="-55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2800" spc="-10" b="1">
                <a:solidFill>
                  <a:srgbClr val="FFFF00"/>
                </a:solidFill>
                <a:latin typeface="Century Gothic"/>
                <a:cs typeface="Century Gothic"/>
              </a:rPr>
              <a:t>events:</a:t>
            </a:r>
            <a:endParaRPr sz="2800">
              <a:latin typeface="Century Gothic"/>
              <a:cs typeface="Century Gothic"/>
            </a:endParaRPr>
          </a:p>
          <a:p>
            <a:pPr marL="12700" marR="132715" indent="457200">
              <a:lnSpc>
                <a:spcPct val="90000"/>
              </a:lnSpc>
              <a:spcBef>
                <a:spcPts val="994"/>
              </a:spcBef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A sentinel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event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an unexpected occurrence 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involving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death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or serious physical or psychological 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injury,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or the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risk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thereof. Serious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injury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specifically  includes loss of limb or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function.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Example:</a:t>
            </a:r>
            <a:endParaRPr sz="2800">
              <a:latin typeface="Century Gothic"/>
              <a:cs typeface="Century Gothic"/>
            </a:endParaRPr>
          </a:p>
          <a:p>
            <a:pPr marL="469900" marR="5080">
              <a:lnSpc>
                <a:spcPct val="90000"/>
              </a:lnSpc>
              <a:spcBef>
                <a:spcPts val="994"/>
              </a:spcBef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Hemolytic transfusion reaction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involving 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administration of blood or blood products having 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major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blood group</a:t>
            </a:r>
            <a:r>
              <a:rPr dirty="0" sz="28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incompatibilities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Types of </a:t>
            </a:r>
            <a:r>
              <a:rPr dirty="0"/>
              <a:t>Clinical</a:t>
            </a:r>
            <a:r>
              <a:rPr dirty="0" spc="-55"/>
              <a:t> </a:t>
            </a:r>
            <a:r>
              <a:rPr dirty="0"/>
              <a:t>incident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1689989"/>
            <a:ext cx="8792845" cy="4373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Never</a:t>
            </a:r>
            <a:r>
              <a:rPr dirty="0" sz="2600" spc="-280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Events:</a:t>
            </a:r>
            <a:endParaRPr sz="2600">
              <a:latin typeface="Century Gothic"/>
              <a:cs typeface="Century Gothic"/>
            </a:endParaRPr>
          </a:p>
          <a:p>
            <a:pPr marL="12700" marR="5080" indent="457200">
              <a:lnSpc>
                <a:spcPts val="2810"/>
              </a:lnSpc>
              <a:spcBef>
                <a:spcPts val="1025"/>
              </a:spcBef>
              <a:tabLst>
                <a:tab pos="1384300" algn="l"/>
              </a:tabLst>
            </a:pP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Events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should </a:t>
            </a:r>
            <a:r>
              <a:rPr dirty="0" sz="2600" spc="5">
                <a:solidFill>
                  <a:srgbClr val="FFFFFF"/>
                </a:solidFill>
                <a:latin typeface="Century Gothic"/>
                <a:cs typeface="Century Gothic"/>
              </a:rPr>
              <a:t>never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happen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while in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a hospital,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 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be	prevented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most</a:t>
            </a:r>
            <a:r>
              <a:rPr dirty="0" sz="26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cases.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Example:</a:t>
            </a:r>
            <a:endParaRPr sz="26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80"/>
              </a:spcBef>
            </a:pPr>
            <a:r>
              <a:rPr dirty="0" sz="2050" spc="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600" spc="5">
                <a:solidFill>
                  <a:srgbClr val="FFFFFF"/>
                </a:solidFill>
                <a:latin typeface="Century Gothic"/>
                <a:cs typeface="Century Gothic"/>
              </a:rPr>
              <a:t>Infant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discharged </a:t>
            </a:r>
            <a:r>
              <a:rPr dirty="0" sz="26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wrong</a:t>
            </a:r>
            <a:r>
              <a:rPr dirty="0" sz="26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person</a:t>
            </a:r>
            <a:endParaRPr sz="2600">
              <a:latin typeface="Century Gothic"/>
              <a:cs typeface="Century Gothic"/>
            </a:endParaRPr>
          </a:p>
          <a:p>
            <a:pPr marL="1155700" marR="824230" indent="-228600">
              <a:lnSpc>
                <a:spcPts val="2810"/>
              </a:lnSpc>
              <a:spcBef>
                <a:spcPts val="1050"/>
              </a:spcBef>
            </a:pPr>
            <a:r>
              <a:rPr dirty="0" sz="205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600" spc="-10">
                <a:solidFill>
                  <a:srgbClr val="FFFFFF"/>
                </a:solidFill>
                <a:latin typeface="Century Gothic"/>
                <a:cs typeface="Century Gothic"/>
              </a:rPr>
              <a:t>Wrong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surgical procedure performed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on a  Patient</a:t>
            </a:r>
            <a:endParaRPr sz="2600">
              <a:latin typeface="Century Gothic"/>
              <a:cs typeface="Century Gothic"/>
            </a:endParaRPr>
          </a:p>
          <a:p>
            <a:pPr marL="1155700" marR="575945" indent="-228600">
              <a:lnSpc>
                <a:spcPts val="2810"/>
              </a:lnSpc>
              <a:spcBef>
                <a:spcPts val="995"/>
              </a:spcBef>
            </a:pPr>
            <a:r>
              <a:rPr dirty="0" sz="20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Patient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death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serious disability associated  with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a medication</a:t>
            </a:r>
            <a:r>
              <a:rPr dirty="0" sz="26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error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Types of </a:t>
            </a:r>
            <a:r>
              <a:rPr dirty="0"/>
              <a:t>Clinical</a:t>
            </a:r>
            <a:r>
              <a:rPr dirty="0" spc="-55"/>
              <a:t> </a:t>
            </a:r>
            <a:r>
              <a:rPr dirty="0"/>
              <a:t>incident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462148"/>
            <a:ext cx="8207375" cy="2323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3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3600" spc="35" b="1">
                <a:solidFill>
                  <a:srgbClr val="FFFF00"/>
                </a:solidFill>
                <a:latin typeface="Century Gothic"/>
                <a:cs typeface="Century Gothic"/>
              </a:rPr>
              <a:t>Near</a:t>
            </a:r>
            <a:r>
              <a:rPr dirty="0" sz="3600" spc="-90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FFFF00"/>
                </a:solidFill>
                <a:latin typeface="Century Gothic"/>
                <a:cs typeface="Century Gothic"/>
              </a:rPr>
              <a:t>miss:</a:t>
            </a:r>
            <a:endParaRPr sz="3600">
              <a:latin typeface="Century Gothic"/>
              <a:cs typeface="Century Gothic"/>
            </a:endParaRPr>
          </a:p>
          <a:p>
            <a:pPr algn="just" marL="12700" marR="5080" indent="457200">
              <a:lnSpc>
                <a:spcPct val="100000"/>
              </a:lnSpc>
              <a:spcBef>
                <a:spcPts val="985"/>
              </a:spcBef>
            </a:pPr>
            <a:r>
              <a:rPr dirty="0" sz="3600" spc="-5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any </a:t>
            </a:r>
            <a:r>
              <a:rPr dirty="0" sz="3600" spc="-5">
                <a:solidFill>
                  <a:srgbClr val="FFFFFF"/>
                </a:solidFill>
                <a:latin typeface="Century Gothic"/>
                <a:cs typeface="Century Gothic"/>
              </a:rPr>
              <a:t>situations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dirty="0" sz="3600" spc="-5">
                <a:solidFill>
                  <a:srgbClr val="FFFFFF"/>
                </a:solidFill>
                <a:latin typeface="Century Gothic"/>
                <a:cs typeface="Century Gothic"/>
              </a:rPr>
              <a:t>did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not cause  harm to </a:t>
            </a:r>
            <a:r>
              <a:rPr dirty="0" sz="3600" spc="-5">
                <a:solidFill>
                  <a:srgbClr val="FFFFFF"/>
                </a:solidFill>
                <a:latin typeface="Century Gothic"/>
                <a:cs typeface="Century Gothic"/>
              </a:rPr>
              <a:t>patients (that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did </a:t>
            </a:r>
            <a:r>
              <a:rPr dirty="0" sz="3600" spc="-5">
                <a:solidFill>
                  <a:srgbClr val="FFFFFF"/>
                </a:solidFill>
                <a:latin typeface="Century Gothic"/>
                <a:cs typeface="Century Gothic"/>
              </a:rPr>
              <a:t>not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reach  the </a:t>
            </a:r>
            <a:r>
              <a:rPr dirty="0" sz="3600" spc="-5">
                <a:solidFill>
                  <a:srgbClr val="FFFFFF"/>
                </a:solidFill>
                <a:latin typeface="Century Gothic"/>
                <a:cs typeface="Century Gothic"/>
              </a:rPr>
              <a:t>patient)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, but </a:t>
            </a:r>
            <a:r>
              <a:rPr dirty="0" sz="3600" spc="-5">
                <a:solidFill>
                  <a:srgbClr val="FFFFFF"/>
                </a:solidFill>
                <a:latin typeface="Century Gothic"/>
                <a:cs typeface="Century Gothic"/>
              </a:rPr>
              <a:t>could </a:t>
            </a:r>
            <a:r>
              <a:rPr dirty="0" sz="3600">
                <a:solidFill>
                  <a:srgbClr val="FFFFFF"/>
                </a:solidFill>
                <a:latin typeface="Century Gothic"/>
                <a:cs typeface="Century Gothic"/>
              </a:rPr>
              <a:t>have</a:t>
            </a:r>
            <a:r>
              <a:rPr dirty="0" sz="36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600" spc="5">
                <a:solidFill>
                  <a:srgbClr val="FFFFFF"/>
                </a:solidFill>
                <a:latin typeface="Century Gothic"/>
                <a:cs typeface="Century Gothic"/>
              </a:rPr>
              <a:t>done.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Types of </a:t>
            </a:r>
            <a:r>
              <a:rPr dirty="0"/>
              <a:t>Clinical</a:t>
            </a:r>
            <a:r>
              <a:rPr dirty="0" spc="-55"/>
              <a:t> </a:t>
            </a:r>
            <a:r>
              <a:rPr dirty="0"/>
              <a:t>incident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092578"/>
            <a:ext cx="7698105" cy="311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5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250" spc="-1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FFFF00"/>
                </a:solidFill>
                <a:latin typeface="Century Gothic"/>
                <a:cs typeface="Century Gothic"/>
              </a:rPr>
              <a:t>Adverse </a:t>
            </a:r>
            <a:r>
              <a:rPr dirty="0" sz="2800" spc="-5" b="1">
                <a:solidFill>
                  <a:srgbClr val="FFFF00"/>
                </a:solidFill>
                <a:latin typeface="Century Gothic"/>
                <a:cs typeface="Century Gothic"/>
              </a:rPr>
              <a:t>drug</a:t>
            </a:r>
            <a:r>
              <a:rPr dirty="0" sz="2800" spc="190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Century Gothic"/>
                <a:cs typeface="Century Gothic"/>
              </a:rPr>
              <a:t>reaction:</a:t>
            </a:r>
            <a:endParaRPr sz="2800">
              <a:latin typeface="Century Gothic"/>
              <a:cs typeface="Century Gothic"/>
            </a:endParaRPr>
          </a:p>
          <a:p>
            <a:pPr marL="12700" marR="5080" indent="457200">
              <a:lnSpc>
                <a:spcPct val="100000"/>
              </a:lnSpc>
              <a:spcBef>
                <a:spcPts val="994"/>
              </a:spcBef>
              <a:tabLst>
                <a:tab pos="4584700" algn="l"/>
                <a:tab pos="5499100" algn="l"/>
              </a:tabLst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response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to a drug which </a:t>
            </a:r>
            <a:r>
              <a:rPr dirty="0" sz="2800" spc="5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noxious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and 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unintended,</a:t>
            </a:r>
            <a:r>
              <a:rPr dirty="0" sz="28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8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which	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occurs</a:t>
            </a:r>
            <a:r>
              <a:rPr dirty="0" sz="28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at</a:t>
            </a:r>
            <a:r>
              <a:rPr dirty="0" sz="28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doses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normally used </a:t>
            </a:r>
            <a:r>
              <a:rPr dirty="0" sz="2800" spc="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man for the prophylaxis,  diagnosis, or therapy of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disease,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or for the 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modifications</a:t>
            </a:r>
            <a:r>
              <a:rPr dirty="0" sz="28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800">
                <a:solidFill>
                  <a:srgbClr val="FFFFFF"/>
                </a:solidFill>
                <a:latin typeface="Century Gothic"/>
                <a:cs typeface="Century Gothic"/>
              </a:rPr>
              <a:t>physiological	</a:t>
            </a: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function'.(  </a:t>
            </a: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WHO,1972)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Seven </a:t>
            </a:r>
            <a:r>
              <a:rPr dirty="0"/>
              <a:t>levels </a:t>
            </a:r>
            <a:r>
              <a:rPr dirty="0" spc="-5"/>
              <a:t>of</a:t>
            </a:r>
            <a:r>
              <a:rPr dirty="0" spc="-65"/>
              <a:t> </a:t>
            </a:r>
            <a:r>
              <a:rPr dirty="0" spc="-5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234691"/>
            <a:ext cx="8543290" cy="3725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189865" indent="-342900">
              <a:lnSpc>
                <a:spcPct val="90000"/>
              </a:lnSpc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1">
                <a:solidFill>
                  <a:srgbClr val="FFFF00"/>
                </a:solidFill>
                <a:latin typeface="Century Gothic"/>
                <a:cs typeface="Century Gothic"/>
              </a:rPr>
              <a:t>Patient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factors: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such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personality,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language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  psychological problems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may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also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important as 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they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can influence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communication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with staff.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algn="just" marL="355600" marR="156845" indent="-342900">
              <a:lnSpc>
                <a:spcPts val="2810"/>
              </a:lnSpc>
              <a:spcBef>
                <a:spcPts val="1864"/>
              </a:spcBef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1">
                <a:solidFill>
                  <a:srgbClr val="FFFF00"/>
                </a:solidFill>
                <a:latin typeface="Century Gothic"/>
                <a:cs typeface="Century Gothic"/>
              </a:rPr>
              <a:t>Task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factors: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design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of the task, 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availability  and utility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of protocols</a:t>
            </a:r>
            <a:r>
              <a:rPr dirty="0" sz="26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….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810"/>
              </a:lnSpc>
              <a:spcBef>
                <a:spcPts val="1820"/>
              </a:spcBef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Individual </a:t>
            </a:r>
            <a:r>
              <a:rPr dirty="0" sz="2600" spc="-5" b="1">
                <a:solidFill>
                  <a:srgbClr val="FFFF00"/>
                </a:solidFill>
                <a:latin typeface="Century Gothic"/>
                <a:cs typeface="Century Gothic"/>
              </a:rPr>
              <a:t>factors: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include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knowledge, skills and  experience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each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member of</a:t>
            </a:r>
            <a:r>
              <a:rPr dirty="0" sz="26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staff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28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Seven </a:t>
            </a:r>
            <a:r>
              <a:rPr dirty="0"/>
              <a:t>levels </a:t>
            </a:r>
            <a:r>
              <a:rPr dirty="0" spc="-5"/>
              <a:t>of</a:t>
            </a:r>
            <a:r>
              <a:rPr dirty="0" spc="-65"/>
              <a:t> </a:t>
            </a:r>
            <a:r>
              <a:rPr dirty="0" spc="-5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554985"/>
            <a:ext cx="8640445" cy="3469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144780" indent="-342900">
              <a:lnSpc>
                <a:spcPct val="90000"/>
              </a:lnSpc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600" b="1">
                <a:solidFill>
                  <a:srgbClr val="FFFF00"/>
                </a:solidFill>
                <a:latin typeface="Century Gothic"/>
                <a:cs typeface="Century Gothic"/>
              </a:rPr>
              <a:t>Team </a:t>
            </a:r>
            <a:r>
              <a:rPr dirty="0" sz="2600" spc="-5" b="1">
                <a:solidFill>
                  <a:srgbClr val="FFFF00"/>
                </a:solidFill>
                <a:latin typeface="Century Gothic"/>
                <a:cs typeface="Century Gothic"/>
              </a:rPr>
              <a:t>factors: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way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individual practices, and 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their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impact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on 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patient, is influenced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by other  members of the team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way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they  communicate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 support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each</a:t>
            </a:r>
            <a:r>
              <a:rPr dirty="0" sz="26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other.</a:t>
            </a:r>
            <a:endParaRPr sz="2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1810"/>
              </a:spcBef>
            </a:pPr>
            <a:r>
              <a:rPr dirty="0" sz="2050" spc="2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50" spc="2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600" spc="-5" b="1">
                <a:solidFill>
                  <a:srgbClr val="FFFF00"/>
                </a:solidFill>
                <a:latin typeface="Century Gothic"/>
                <a:cs typeface="Century Gothic"/>
              </a:rPr>
              <a:t>Working conditions: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These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include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physical 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environment,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availability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of equipment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and supplies  and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light,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heat,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interruptions and distractions 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dirty="0" sz="2600" spc="-5">
                <a:solidFill>
                  <a:srgbClr val="FFFFFF"/>
                </a:solidFill>
                <a:latin typeface="Century Gothic"/>
                <a:cs typeface="Century Gothic"/>
              </a:rPr>
              <a:t>staff</a:t>
            </a:r>
            <a:r>
              <a:rPr dirty="0" sz="26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FFFFFF"/>
                </a:solidFill>
                <a:latin typeface="Century Gothic"/>
                <a:cs typeface="Century Gothic"/>
              </a:rPr>
              <a:t>endure.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29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8270">
              <a:lnSpc>
                <a:spcPct val="100000"/>
              </a:lnSpc>
            </a:pPr>
            <a:r>
              <a:rPr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1616202"/>
            <a:ext cx="8918575" cy="4629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00">
                <a:solidFill>
                  <a:srgbClr val="ACD333"/>
                </a:solidFill>
                <a:latin typeface="Times New Roman"/>
                <a:cs typeface="Times New Roman"/>
              </a:rPr>
              <a:t> 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After completing this lecture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dirty="0" sz="25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should:</a:t>
            </a:r>
            <a:endParaRPr sz="2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50">
              <a:latin typeface="Times New Roman"/>
              <a:cs typeface="Times New Roman"/>
            </a:endParaRPr>
          </a:p>
          <a:p>
            <a:pPr marL="469900">
              <a:lnSpc>
                <a:spcPts val="2700"/>
              </a:lnSpc>
              <a:spcBef>
                <a:spcPts val="5"/>
              </a:spcBef>
            </a:pPr>
            <a:r>
              <a:rPr dirty="0" sz="200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0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Recognize the magnitude and the importance</a:t>
            </a:r>
            <a:r>
              <a:rPr dirty="0" sz="25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endParaRPr sz="2500">
              <a:latin typeface="Century Gothic"/>
              <a:cs typeface="Century Gothic"/>
            </a:endParaRPr>
          </a:p>
          <a:p>
            <a:pPr marL="756285">
              <a:lnSpc>
                <a:spcPts val="2700"/>
              </a:lnSpc>
            </a:pP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patient</a:t>
            </a:r>
            <a:r>
              <a:rPr dirty="0" sz="25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safety</a:t>
            </a:r>
            <a:endParaRPr sz="2500">
              <a:latin typeface="Century Gothic"/>
              <a:cs typeface="Century Gothic"/>
            </a:endParaRPr>
          </a:p>
          <a:p>
            <a:pPr marL="756285" marR="111125" indent="-287020">
              <a:lnSpc>
                <a:spcPct val="80000"/>
              </a:lnSpc>
              <a:spcBef>
                <a:spcPts val="1005"/>
              </a:spcBef>
            </a:pPr>
            <a:r>
              <a:rPr dirty="0" sz="200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0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Define and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describe the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key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elements of healthcare  quality</a:t>
            </a:r>
            <a:endParaRPr sz="25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95"/>
              </a:spcBef>
            </a:pPr>
            <a:r>
              <a:rPr dirty="0" sz="200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0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Summarize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the differences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between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error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500" spc="1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harm</a:t>
            </a:r>
            <a:endParaRPr sz="25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95"/>
              </a:spcBef>
            </a:pPr>
            <a:r>
              <a:rPr dirty="0" sz="200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0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Recognizing characteristics of a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just</a:t>
            </a:r>
            <a:r>
              <a:rPr dirty="0" sz="25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culture</a:t>
            </a:r>
            <a:endParaRPr sz="2500">
              <a:latin typeface="Century Gothic"/>
              <a:cs typeface="Century Gothic"/>
            </a:endParaRPr>
          </a:p>
          <a:p>
            <a:pPr marL="469900">
              <a:lnSpc>
                <a:spcPts val="2700"/>
              </a:lnSpc>
              <a:spcBef>
                <a:spcPts val="405"/>
              </a:spcBef>
            </a:pPr>
            <a:r>
              <a:rPr dirty="0" sz="200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0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Differentiate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between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the different types of</a:t>
            </a:r>
            <a:r>
              <a:rPr dirty="0" sz="2500" spc="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clinical</a:t>
            </a:r>
            <a:endParaRPr sz="2500">
              <a:latin typeface="Century Gothic"/>
              <a:cs typeface="Century Gothic"/>
            </a:endParaRPr>
          </a:p>
          <a:p>
            <a:pPr marL="756285">
              <a:lnSpc>
                <a:spcPts val="2700"/>
              </a:lnSpc>
            </a:pP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incidence</a:t>
            </a:r>
            <a:endParaRPr sz="25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80000"/>
              </a:lnSpc>
              <a:spcBef>
                <a:spcPts val="994"/>
              </a:spcBef>
            </a:pPr>
            <a:r>
              <a:rPr dirty="0" sz="200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00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Describe several specific behaviors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you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can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practice 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to foster a culture of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safety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500" spc="-10">
                <a:solidFill>
                  <a:srgbClr val="FFFFFF"/>
                </a:solidFill>
                <a:latin typeface="Century Gothic"/>
                <a:cs typeface="Century Gothic"/>
              </a:rPr>
              <a:t>your</a:t>
            </a:r>
            <a:r>
              <a:rPr dirty="0" sz="25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Century Gothic"/>
                <a:cs typeface="Century Gothic"/>
              </a:rPr>
              <a:t>workplace</a:t>
            </a:r>
            <a:endParaRPr sz="25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Seven </a:t>
            </a:r>
            <a:r>
              <a:rPr dirty="0"/>
              <a:t>levels </a:t>
            </a:r>
            <a:r>
              <a:rPr dirty="0" spc="-5"/>
              <a:t>of</a:t>
            </a:r>
            <a:r>
              <a:rPr dirty="0" spc="-65"/>
              <a:t> </a:t>
            </a:r>
            <a:r>
              <a:rPr dirty="0" spc="-5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309495"/>
            <a:ext cx="8736965" cy="3550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192405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Organizational factors: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team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influenced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turn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by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management actions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by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decisions made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  higher level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 organization.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These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include policies,  continuing education, training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supervision 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availability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equipment and</a:t>
            </a:r>
            <a:r>
              <a:rPr dirty="0" sz="24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supplies.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600"/>
              </a:lnSpc>
              <a:spcBef>
                <a:spcPts val="213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External environment 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factors: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organization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itself</a:t>
            </a:r>
            <a:r>
              <a:rPr dirty="0" sz="24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affected by financial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constraints, external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regulatory 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bodies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broader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economic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political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climate.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30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ct val="100000"/>
              </a:lnSpc>
            </a:pPr>
            <a:r>
              <a:rPr dirty="0" sz="3600" spc="-5"/>
              <a:t>The </a:t>
            </a:r>
            <a:r>
              <a:rPr dirty="0" sz="3600"/>
              <a:t>physician’s role in patient</a:t>
            </a:r>
            <a:r>
              <a:rPr dirty="0" sz="3600" spc="-85"/>
              <a:t> </a:t>
            </a:r>
            <a:r>
              <a:rPr dirty="0" sz="3600"/>
              <a:t>safety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576704"/>
            <a:ext cx="8966200" cy="417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350520" indent="-343535">
              <a:lnSpc>
                <a:spcPct val="100000"/>
              </a:lnSpc>
              <a:tabLst>
                <a:tab pos="355600" algn="l"/>
                <a:tab pos="112712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Standardization, such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 use of order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sets,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protocols,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reminders.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1766570" indent="-343535">
              <a:lnSpc>
                <a:spcPct val="100000"/>
              </a:lnSpc>
              <a:spcBef>
                <a:spcPts val="2110"/>
              </a:spcBef>
              <a:tabLst>
                <a:tab pos="355600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Designing safe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systems and</a:t>
            </a:r>
            <a:r>
              <a:rPr dirty="0" sz="24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implementation</a:t>
            </a:r>
            <a:r>
              <a:rPr dirty="0" sz="24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  technology:</a:t>
            </a:r>
            <a:endParaRPr sz="2400">
              <a:latin typeface="Century Gothic"/>
              <a:cs typeface="Century Gothic"/>
            </a:endParaRPr>
          </a:p>
          <a:p>
            <a:pPr marL="756285" marR="349885" indent="-286385">
              <a:lnSpc>
                <a:spcPct val="100000"/>
              </a:lnSpc>
              <a:spcBef>
                <a:spcPts val="1005"/>
              </a:spcBef>
              <a:buClr>
                <a:srgbClr val="ACD333"/>
              </a:buClr>
              <a:buSzPct val="79166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use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smart intravenous pumps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detect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medication 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errors,</a:t>
            </a:r>
            <a:endParaRPr sz="2400">
              <a:latin typeface="Century Gothic"/>
              <a:cs typeface="Century Gothic"/>
            </a:endParaRPr>
          </a:p>
          <a:p>
            <a:pPr marL="756285" marR="5080" indent="-286385">
              <a:lnSpc>
                <a:spcPct val="100000"/>
              </a:lnSpc>
              <a:spcBef>
                <a:spcPts val="994"/>
              </a:spcBef>
              <a:buClr>
                <a:srgbClr val="ACD333"/>
              </a:buClr>
              <a:buSzPct val="79166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barcoding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to ensure the five rights 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medication  administration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(right patient, right route, right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dose,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right  time, right</a:t>
            </a:r>
            <a:r>
              <a:rPr dirty="0" sz="2400" spc="-1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medication).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31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5"/>
              <a:t>The </a:t>
            </a:r>
            <a:r>
              <a:rPr dirty="0" sz="3600"/>
              <a:t>physician’s role in patient</a:t>
            </a:r>
            <a:r>
              <a:rPr dirty="0" sz="3600" spc="-85"/>
              <a:t> </a:t>
            </a:r>
            <a:r>
              <a:rPr dirty="0" sz="3600"/>
              <a:t>safety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82116" y="1977897"/>
            <a:ext cx="8525510" cy="344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Teamwork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2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Communication:</a:t>
            </a:r>
            <a:endParaRPr sz="2400">
              <a:latin typeface="Century Gothic"/>
              <a:cs typeface="Century Gothic"/>
            </a:endParaRPr>
          </a:p>
          <a:p>
            <a:pPr marL="756285" marR="200660" indent="-286385">
              <a:lnSpc>
                <a:spcPct val="100000"/>
              </a:lnSpc>
              <a:spcBef>
                <a:spcPts val="994"/>
              </a:spcBef>
              <a:buClr>
                <a:srgbClr val="ACD333"/>
              </a:buClr>
              <a:buSzPct val="79166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poor communication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can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delay diagnosis, create 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confusion regarding the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plan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 care,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4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increase  the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cost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care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through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repeated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tests.</a:t>
            </a:r>
            <a:endParaRPr sz="2400">
              <a:latin typeface="Century Gothic"/>
              <a:cs typeface="Century Gothic"/>
            </a:endParaRPr>
          </a:p>
          <a:p>
            <a:pPr marL="756285" marR="5080" indent="-286385">
              <a:lnSpc>
                <a:spcPct val="100000"/>
              </a:lnSpc>
              <a:spcBef>
                <a:spcPts val="994"/>
              </a:spcBef>
              <a:buClr>
                <a:srgbClr val="ACD333"/>
              </a:buClr>
              <a:buSzPct val="79166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Lack of effective communication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creates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frustration  with patients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families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increases their</a:t>
            </a:r>
            <a:r>
              <a:rPr dirty="0" sz="2400" spc="-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anxiety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32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90982"/>
            <a:ext cx="8310880" cy="110109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600" spc="-5"/>
              <a:t>The </a:t>
            </a:r>
            <a:r>
              <a:rPr dirty="0" sz="3600"/>
              <a:t>physician’s role in patient safety</a:t>
            </a:r>
            <a:r>
              <a:rPr dirty="0" sz="3600" spc="-75"/>
              <a:t> </a:t>
            </a:r>
            <a:r>
              <a:rPr dirty="0" sz="3600"/>
              <a:t>-  (cont’d)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24916" y="2093086"/>
            <a:ext cx="8643620" cy="406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Involve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yourself </a:t>
            </a:r>
            <a:r>
              <a:rPr dirty="0" sz="2400" spc="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measuring, monitoring,</a:t>
            </a:r>
            <a:r>
              <a:rPr dirty="0" sz="2400" spc="-1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4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improving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quality.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10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Avoid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blaming when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</a:t>
            </a:r>
            <a:r>
              <a:rPr dirty="0" sz="24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occurs.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2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Practice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evidence-based</a:t>
            </a:r>
            <a:r>
              <a:rPr dirty="0" sz="24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care.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636270" indent="-342900">
              <a:lnSpc>
                <a:spcPct val="100000"/>
              </a:lnSpc>
              <a:spcBef>
                <a:spcPts val="212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Detect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adverse events: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report and Disclose</a:t>
            </a:r>
            <a:r>
              <a:rPr dirty="0" sz="24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errors</a:t>
            </a:r>
            <a:r>
              <a:rPr dirty="0" sz="24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to  patients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their</a:t>
            </a:r>
            <a:r>
              <a:rPr dirty="0" sz="2400" spc="-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families.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33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9370">
              <a:lnSpc>
                <a:spcPct val="100000"/>
              </a:lnSpc>
            </a:pPr>
            <a:r>
              <a:rPr dirty="0" sz="3600" b="0">
                <a:solidFill>
                  <a:srgbClr val="EBEBEB"/>
                </a:solidFill>
                <a:latin typeface="Century Gothic"/>
                <a:cs typeface="Century Gothic"/>
              </a:rPr>
              <a:t>The </a:t>
            </a:r>
            <a:r>
              <a:rPr dirty="0" sz="3600" spc="-5" b="0">
                <a:solidFill>
                  <a:srgbClr val="EBEBEB"/>
                </a:solidFill>
                <a:latin typeface="Century Gothic"/>
                <a:cs typeface="Century Gothic"/>
              </a:rPr>
              <a:t>physician’s </a:t>
            </a:r>
            <a:r>
              <a:rPr dirty="0" sz="3600" b="0">
                <a:solidFill>
                  <a:srgbClr val="EBEBEB"/>
                </a:solidFill>
                <a:latin typeface="Century Gothic"/>
                <a:cs typeface="Century Gothic"/>
              </a:rPr>
              <a:t>role in patient</a:t>
            </a:r>
            <a:r>
              <a:rPr dirty="0" sz="3600" spc="5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z="3600" b="0">
                <a:solidFill>
                  <a:srgbClr val="EBEBEB"/>
                </a:solidFill>
                <a:latin typeface="Century Gothic"/>
                <a:cs typeface="Century Gothic"/>
              </a:rPr>
              <a:t>safety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941" y="1380744"/>
            <a:ext cx="8199755" cy="732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SzPct val="79166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ACD333"/>
                </a:solidFill>
                <a:latin typeface="Century Gothic"/>
                <a:cs typeface="Century Gothic"/>
              </a:rPr>
              <a:t>Adhere </a:t>
            </a:r>
            <a:r>
              <a:rPr dirty="0" sz="2400">
                <a:solidFill>
                  <a:srgbClr val="ACD333"/>
                </a:solidFill>
                <a:latin typeface="Century Gothic"/>
                <a:cs typeface="Century Gothic"/>
              </a:rPr>
              <a:t>and follow the National 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Patient Safety</a:t>
            </a:r>
            <a:r>
              <a:rPr dirty="0" sz="2400" spc="-20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Century Gothic"/>
                <a:cs typeface="Century Gothic"/>
              </a:rPr>
              <a:t>Goals/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400" spc="-5">
                <a:solidFill>
                  <a:srgbClr val="ACD333"/>
                </a:solidFill>
                <a:latin typeface="Century Gothic"/>
                <a:cs typeface="Century Gothic"/>
              </a:rPr>
              <a:t>ROP(Required Organization </a:t>
            </a:r>
            <a:r>
              <a:rPr dirty="0" sz="2400">
                <a:solidFill>
                  <a:srgbClr val="ACD333"/>
                </a:solidFill>
                <a:latin typeface="Century Gothic"/>
                <a:cs typeface="Century Gothic"/>
              </a:rPr>
              <a:t>Practice</a:t>
            </a:r>
            <a:r>
              <a:rPr dirty="0" sz="2400" spc="-20">
                <a:solidFill>
                  <a:srgbClr val="ACD333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ACD333"/>
                </a:solidFill>
                <a:latin typeface="Century Gothic"/>
                <a:cs typeface="Century Gothic"/>
              </a:rPr>
              <a:t>)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2116" y="2556383"/>
            <a:ext cx="3776345" cy="3641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Adverse</a:t>
            </a:r>
            <a:r>
              <a:rPr dirty="0" sz="18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reporting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3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3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Client</a:t>
            </a:r>
            <a:r>
              <a:rPr dirty="0" sz="18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verification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3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3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Medication</a:t>
            </a:r>
            <a:r>
              <a:rPr dirty="0" sz="18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reconciliation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Dangerous</a:t>
            </a:r>
            <a:r>
              <a:rPr dirty="0" sz="18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abbreviations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3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3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Transfer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of client</a:t>
            </a:r>
            <a:r>
              <a:rPr dirty="0" sz="18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information</a:t>
            </a:r>
            <a:r>
              <a:rPr dirty="0" sz="18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transition</a:t>
            </a:r>
            <a:r>
              <a:rPr dirty="0" sz="18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points</a:t>
            </a:r>
            <a:endParaRPr sz="1800">
              <a:latin typeface="Century Gothic"/>
              <a:cs typeface="Century Gothic"/>
            </a:endParaRPr>
          </a:p>
          <a:p>
            <a:pPr marL="355600" marR="69786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Control</a:t>
            </a:r>
            <a:r>
              <a:rPr dirty="0" sz="18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18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concentrated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electrolytes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Infusion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pumps</a:t>
            </a:r>
            <a:r>
              <a:rPr dirty="0" sz="18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training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High-alert</a:t>
            </a:r>
            <a:r>
              <a:rPr dirty="0" sz="18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medications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4050" y="2556383"/>
            <a:ext cx="4144010" cy="3641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Hand</a:t>
            </a:r>
            <a:r>
              <a:rPr dirty="0" sz="18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hygiene</a:t>
            </a:r>
            <a:endParaRPr sz="1800">
              <a:latin typeface="Century Gothic"/>
              <a:cs typeface="Century Gothic"/>
            </a:endParaRPr>
          </a:p>
          <a:p>
            <a:pPr marL="355600" marR="65595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3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3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Antibiotic</a:t>
            </a:r>
            <a:r>
              <a:rPr dirty="0" sz="18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prophylaxis</a:t>
            </a:r>
            <a:r>
              <a:rPr dirty="0" sz="18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during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surgery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3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3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Falls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prevention</a:t>
            </a:r>
            <a:r>
              <a:rPr dirty="0" sz="18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strategy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45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5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Pressure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ulcer</a:t>
            </a:r>
            <a:r>
              <a:rPr dirty="0" sz="18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prevention</a:t>
            </a:r>
            <a:endParaRPr sz="1800">
              <a:latin typeface="Century Gothic"/>
              <a:cs typeface="Century Gothic"/>
            </a:endParaRPr>
          </a:p>
          <a:p>
            <a:pPr marL="355600" marR="871219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Venous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thromboembolism  prophylaxis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3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3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Safe injection</a:t>
            </a:r>
            <a:r>
              <a:rPr dirty="0" sz="18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practices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Safe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surgical</a:t>
            </a:r>
            <a:r>
              <a:rPr dirty="0" sz="18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practices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-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400" spc="-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Preventive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maintenance</a:t>
            </a:r>
            <a:r>
              <a:rPr dirty="0" sz="18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program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34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Video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954909"/>
            <a:ext cx="6539865" cy="31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  <a:hlinkClick r:id="rId2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  <a:hlinkClick r:id="rId2"/>
              </a:rPr>
              <a:t>	</a:t>
            </a:r>
            <a:r>
              <a:rPr dirty="0" sz="2000" u="heavy">
                <a:solidFill>
                  <a:srgbClr val="C4E36D"/>
                </a:solidFill>
                <a:latin typeface="Century Gothic"/>
                <a:cs typeface="Century Gothic"/>
                <a:hlinkClick r:id="rId2"/>
              </a:rPr>
              <a:t>https://www.youtube.com/watch?v=BFd54Yzg-vo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35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1849" y="376301"/>
            <a:ext cx="3405504" cy="58229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800" spc="-5"/>
              <a:t>Case Study </a:t>
            </a:r>
            <a:r>
              <a:rPr dirty="0" sz="3800"/>
              <a:t>-</a:t>
            </a:r>
            <a:r>
              <a:rPr dirty="0" sz="3800" spc="-65"/>
              <a:t> </a:t>
            </a:r>
            <a:r>
              <a:rPr dirty="0" sz="3800"/>
              <a:t>1</a:t>
            </a:r>
            <a:endParaRPr sz="3800"/>
          </a:p>
        </p:txBody>
      </p:sp>
      <p:sp>
        <p:nvSpPr>
          <p:cNvPr id="3" name="object 3"/>
          <p:cNvSpPr/>
          <p:nvPr/>
        </p:nvSpPr>
        <p:spPr>
          <a:xfrm>
            <a:off x="749808" y="1333500"/>
            <a:ext cx="10401300" cy="4965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4785" y="489458"/>
            <a:ext cx="6246495" cy="1282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ct val="100000"/>
              </a:lnSpc>
            </a:pPr>
            <a:r>
              <a:rPr dirty="0"/>
              <a:t>Case Study –</a:t>
            </a:r>
            <a:r>
              <a:rPr dirty="0" spc="-95"/>
              <a:t> </a:t>
            </a:r>
            <a:r>
              <a:rPr dirty="0"/>
              <a:t>1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Recommended</a:t>
            </a:r>
            <a:r>
              <a:rPr dirty="0" spc="-80"/>
              <a:t> </a:t>
            </a:r>
            <a:r>
              <a:rPr dirty="0" spc="-5"/>
              <a:t>actions: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498725"/>
            <a:ext cx="8754110" cy="3509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ts val="216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Pharmacists / Technician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should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READ / CHECK carefully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label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each medication they</a:t>
            </a:r>
            <a:r>
              <a:rPr dirty="0" sz="20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prepare.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DOUBLE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CHECKING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essential tool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avoid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such</a:t>
            </a:r>
            <a:r>
              <a:rPr dirty="0" sz="2000" spc="-1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mistakes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355600" marR="614680" indent="-342900">
              <a:lnSpc>
                <a:spcPts val="216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Look Alike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medications should be stored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separately</a:t>
            </a:r>
            <a:r>
              <a:rPr dirty="0" sz="2000" spc="-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proper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labeling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avoid such</a:t>
            </a:r>
            <a:r>
              <a:rPr dirty="0" sz="2000" spc="-1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mistakes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355600" marR="906780" indent="-342900">
              <a:lnSpc>
                <a:spcPts val="2160"/>
              </a:lnSpc>
              <a:spcBef>
                <a:spcPts val="5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To change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brand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hospital purchases of either</a:t>
            </a:r>
            <a:r>
              <a:rPr dirty="0" sz="2000" spc="-1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drugs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possible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37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755900">
              <a:lnSpc>
                <a:spcPct val="100000"/>
              </a:lnSpc>
            </a:pPr>
            <a:r>
              <a:rPr dirty="0"/>
              <a:t>Case Study -</a:t>
            </a:r>
            <a:r>
              <a:rPr dirty="0" spc="-95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729613"/>
            <a:ext cx="10315575" cy="2828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 38-year-old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woman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comes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hospital with 20 minutes of itchy red</a:t>
            </a:r>
            <a:r>
              <a:rPr dirty="0" sz="2000" spc="-2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rash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facial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swelling;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has a history of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serious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allergic</a:t>
            </a:r>
            <a:r>
              <a:rPr dirty="0" sz="2000" spc="-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reactions</a:t>
            </a:r>
            <a:endParaRPr sz="2000">
              <a:latin typeface="Century Gothic"/>
              <a:cs typeface="Century Gothic"/>
            </a:endParaRPr>
          </a:p>
          <a:p>
            <a:pPr marL="355600" marR="10350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 nurse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draws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up 10 mls of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1:10,000 adrenaline (epinephrine)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into a 10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ml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syringe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leaves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it at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bedside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ready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use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(1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mg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total)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just in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case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doctor  requests</a:t>
            </a:r>
            <a:r>
              <a:rPr dirty="0" sz="2000" spc="-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Meanwhile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doctor inserts an intravenous</a:t>
            </a:r>
            <a:r>
              <a:rPr dirty="0" sz="2000" spc="-1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cannula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 doctor sees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10 ml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syringe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 clear fluid that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nurse has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drawn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up</a:t>
            </a:r>
            <a:r>
              <a:rPr dirty="0" sz="2000" spc="-2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assumes it is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normal</a:t>
            </a:r>
            <a:r>
              <a:rPr dirty="0" sz="20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saline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Continue…. </a:t>
            </a:r>
            <a:r>
              <a:rPr dirty="0" spc="-5"/>
              <a:t>case </a:t>
            </a:r>
            <a:r>
              <a:rPr dirty="0"/>
              <a:t>study -</a:t>
            </a:r>
            <a:r>
              <a:rPr dirty="0" spc="-55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717166"/>
            <a:ext cx="9981565" cy="3259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There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no communication between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doctor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nurse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this</a:t>
            </a:r>
            <a:r>
              <a:rPr dirty="0" sz="2000" spc="-20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endParaRPr sz="2000">
              <a:latin typeface="Century Gothic"/>
              <a:cs typeface="Century Gothic"/>
            </a:endParaRPr>
          </a:p>
          <a:p>
            <a:pPr marL="355600" marR="2794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 doctor gives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all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10 mls of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adrenaline (epinephrine)through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intravenous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cannula thinking he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using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saline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flush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line.</a:t>
            </a:r>
            <a:endParaRPr sz="2000">
              <a:latin typeface="Century Gothic"/>
              <a:cs typeface="Century Gothic"/>
            </a:endParaRPr>
          </a:p>
          <a:p>
            <a:pPr marL="355600" marR="330835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patient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suddenly feels terrible,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anxious,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becomes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tachycardia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then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becomes unconscious with no</a:t>
            </a:r>
            <a:r>
              <a:rPr dirty="0" sz="20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pulse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She is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discovered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ventricular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tachycardia, is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resuscitated</a:t>
            </a:r>
            <a:r>
              <a:rPr dirty="0" sz="2000" spc="-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fortunately makes a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good</a:t>
            </a:r>
            <a:r>
              <a:rPr dirty="0" sz="20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recovery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Recommended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dose of adrenaline (epinephrine) in anaphylaxis is 0.3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dirty="0" sz="20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0.5</a:t>
            </a:r>
            <a:r>
              <a:rPr dirty="0" sz="20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mg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IM,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this patient received 1mg</a:t>
            </a:r>
            <a:r>
              <a:rPr dirty="0" sz="2000" spc="-1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IV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Defining patient</a:t>
            </a:r>
            <a:r>
              <a:rPr dirty="0" spc="-15"/>
              <a:t> </a:t>
            </a:r>
            <a:r>
              <a:rPr dirty="0" spc="-5"/>
              <a:t>safety-Video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957957"/>
            <a:ext cx="6525259" cy="31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 u="heavy">
                <a:solidFill>
                  <a:srgbClr val="C4E36D"/>
                </a:solidFill>
                <a:latin typeface="Century Gothic"/>
                <a:cs typeface="Century Gothic"/>
              </a:rPr>
              <a:t>https:</a:t>
            </a:r>
            <a:r>
              <a:rPr dirty="0" sz="2000" spc="-5" u="heavy">
                <a:solidFill>
                  <a:srgbClr val="C4E36D"/>
                </a:solidFill>
                <a:latin typeface="Century Gothic"/>
                <a:cs typeface="Century Gothic"/>
                <a:hlinkClick r:id="rId2"/>
              </a:rPr>
              <a:t>//ww</a:t>
            </a:r>
            <a:r>
              <a:rPr dirty="0" sz="2000" spc="-5" u="heavy">
                <a:solidFill>
                  <a:srgbClr val="C4E36D"/>
                </a:solidFill>
                <a:latin typeface="Century Gothic"/>
                <a:cs typeface="Century Gothic"/>
              </a:rPr>
              <a:t>w.</a:t>
            </a:r>
            <a:r>
              <a:rPr dirty="0" sz="2000" spc="-5" u="heavy">
                <a:solidFill>
                  <a:srgbClr val="C4E36D"/>
                </a:solidFill>
                <a:latin typeface="Century Gothic"/>
                <a:cs typeface="Century Gothic"/>
                <a:hlinkClick r:id="rId2"/>
              </a:rPr>
              <a:t>youtube.com/watch?v=BJP2rvBchnE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4098" y="2088007"/>
            <a:ext cx="8154670" cy="12217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4000" spc="-5" b="0">
                <a:solidFill>
                  <a:srgbClr val="FFFFFF"/>
                </a:solidFill>
                <a:latin typeface="Century Gothic"/>
                <a:cs typeface="Century Gothic"/>
              </a:rPr>
              <a:t>Can </a:t>
            </a:r>
            <a:r>
              <a:rPr dirty="0" sz="4000" b="0">
                <a:solidFill>
                  <a:srgbClr val="FFFFFF"/>
                </a:solidFill>
                <a:latin typeface="Century Gothic"/>
                <a:cs typeface="Century Gothic"/>
              </a:rPr>
              <a:t>you </a:t>
            </a:r>
            <a:r>
              <a:rPr dirty="0" sz="4000" spc="-5" b="0">
                <a:solidFill>
                  <a:srgbClr val="FFFFFF"/>
                </a:solidFill>
                <a:latin typeface="Century Gothic"/>
                <a:cs typeface="Century Gothic"/>
              </a:rPr>
              <a:t>identify </a:t>
            </a:r>
            <a:r>
              <a:rPr dirty="0" sz="4000" spc="-10" b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4000" spc="-35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4000" spc="-5" b="0">
                <a:solidFill>
                  <a:srgbClr val="FFFFFF"/>
                </a:solidFill>
                <a:latin typeface="Century Gothic"/>
                <a:cs typeface="Century Gothic"/>
              </a:rPr>
              <a:t>contributing</a:t>
            </a:r>
            <a:endParaRPr sz="4000">
              <a:latin typeface="Century Gothic"/>
              <a:cs typeface="Century Gothic"/>
            </a:endParaRPr>
          </a:p>
          <a:p>
            <a:pPr algn="ctr" marL="635">
              <a:lnSpc>
                <a:spcPct val="100000"/>
              </a:lnSpc>
            </a:pPr>
            <a:r>
              <a:rPr dirty="0" sz="4000" spc="-5" b="0">
                <a:solidFill>
                  <a:srgbClr val="FFFFFF"/>
                </a:solidFill>
                <a:latin typeface="Century Gothic"/>
                <a:cs typeface="Century Gothic"/>
              </a:rPr>
              <a:t>factors </a:t>
            </a:r>
            <a:r>
              <a:rPr dirty="0" sz="4000" b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dirty="0" sz="4000" spc="-5" b="0">
                <a:solidFill>
                  <a:srgbClr val="FFFFFF"/>
                </a:solidFill>
                <a:latin typeface="Century Gothic"/>
                <a:cs typeface="Century Gothic"/>
              </a:rPr>
              <a:t>this</a:t>
            </a:r>
            <a:r>
              <a:rPr dirty="0" sz="4000" spc="-60" b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4000" spc="-5" b="0">
                <a:solidFill>
                  <a:srgbClr val="FFFFFF"/>
                </a:solidFill>
                <a:latin typeface="Century Gothic"/>
                <a:cs typeface="Century Gothic"/>
              </a:rPr>
              <a:t>error?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40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The contributing </a:t>
            </a:r>
            <a:r>
              <a:rPr dirty="0"/>
              <a:t>factors</a:t>
            </a:r>
            <a:r>
              <a:rPr dirty="0" spc="-35"/>
              <a:t> </a:t>
            </a:r>
            <a:r>
              <a:rPr dirty="0" spc="-5"/>
              <a:t>are: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04495" rIns="0" bIns="0" rtlCol="0" vert="horz">
            <a:spAutoFit/>
          </a:bodyPr>
          <a:lstStyle/>
          <a:p>
            <a:pPr marL="349250">
              <a:lnSpc>
                <a:spcPct val="100000"/>
              </a:lnSpc>
            </a:pPr>
            <a:r>
              <a:rPr dirty="0" sz="2550" spc="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550" spc="5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/>
              <a:t>Lack of</a:t>
            </a:r>
            <a:r>
              <a:rPr dirty="0" spc="-229"/>
              <a:t> </a:t>
            </a:r>
            <a:r>
              <a:rPr dirty="0" spc="-5"/>
              <a:t>communication</a:t>
            </a:r>
            <a:endParaRPr sz="2550">
              <a:latin typeface="Times New Roman"/>
              <a:cs typeface="Times New Roman"/>
            </a:endParaRPr>
          </a:p>
          <a:p>
            <a:pPr marL="349250">
              <a:lnSpc>
                <a:spcPct val="100000"/>
              </a:lnSpc>
              <a:spcBef>
                <a:spcPts val="994"/>
              </a:spcBef>
            </a:pPr>
            <a:r>
              <a:rPr dirty="0" sz="25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55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pc="-5"/>
              <a:t>Inadequate labeling </a:t>
            </a:r>
            <a:r>
              <a:rPr dirty="0"/>
              <a:t>of</a:t>
            </a:r>
            <a:r>
              <a:rPr dirty="0" spc="-229"/>
              <a:t> </a:t>
            </a:r>
            <a:r>
              <a:rPr dirty="0" spc="-5"/>
              <a:t>syringe</a:t>
            </a:r>
            <a:endParaRPr sz="2550">
              <a:latin typeface="Times New Roman"/>
              <a:cs typeface="Times New Roman"/>
            </a:endParaRPr>
          </a:p>
          <a:p>
            <a:pPr marL="349250">
              <a:lnSpc>
                <a:spcPct val="100000"/>
              </a:lnSpc>
              <a:spcBef>
                <a:spcPts val="1005"/>
              </a:spcBef>
            </a:pPr>
            <a:r>
              <a:rPr dirty="0" sz="2550" spc="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550" spc="5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pc="-5"/>
              <a:t>Giving </a:t>
            </a:r>
            <a:r>
              <a:rPr dirty="0"/>
              <a:t>a </a:t>
            </a:r>
            <a:r>
              <a:rPr dirty="0" spc="-5"/>
              <a:t>substance without </a:t>
            </a:r>
            <a:r>
              <a:rPr dirty="0"/>
              <a:t>checking</a:t>
            </a:r>
            <a:r>
              <a:rPr dirty="0" spc="-225"/>
              <a:t> </a:t>
            </a:r>
            <a:r>
              <a:rPr dirty="0" spc="-5"/>
              <a:t>and</a:t>
            </a:r>
            <a:endParaRPr sz="2550">
              <a:latin typeface="Times New Roman"/>
              <a:cs typeface="Times New Roman"/>
            </a:endParaRPr>
          </a:p>
          <a:p>
            <a:pPr marL="692150">
              <a:lnSpc>
                <a:spcPct val="100000"/>
              </a:lnSpc>
            </a:pPr>
            <a:r>
              <a:rPr dirty="0" spc="-5"/>
              <a:t>double </a:t>
            </a:r>
            <a:r>
              <a:rPr dirty="0"/>
              <a:t>checking </a:t>
            </a:r>
            <a:r>
              <a:rPr dirty="0" spc="-5"/>
              <a:t>what it</a:t>
            </a:r>
            <a:r>
              <a:rPr dirty="0" spc="-70"/>
              <a:t> </a:t>
            </a:r>
            <a:r>
              <a:rPr dirty="0" spc="-10"/>
              <a:t>is</a:t>
            </a:r>
          </a:p>
          <a:p>
            <a:pPr marL="349250">
              <a:lnSpc>
                <a:spcPct val="100000"/>
              </a:lnSpc>
              <a:spcBef>
                <a:spcPts val="994"/>
              </a:spcBef>
            </a:pPr>
            <a:r>
              <a:rPr dirty="0" sz="25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55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/>
              <a:t>Lack of care </a:t>
            </a:r>
            <a:r>
              <a:rPr dirty="0" spc="-5"/>
              <a:t>with </a:t>
            </a:r>
            <a:r>
              <a:rPr dirty="0"/>
              <a:t>a </a:t>
            </a:r>
            <a:r>
              <a:rPr dirty="0" spc="-5"/>
              <a:t>potent</a:t>
            </a:r>
            <a:r>
              <a:rPr dirty="0" spc="-190"/>
              <a:t> </a:t>
            </a:r>
            <a:r>
              <a:rPr dirty="0" spc="-5"/>
              <a:t>medication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3043" y="2585592"/>
            <a:ext cx="8093075" cy="1282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200" spc="-5" b="1">
                <a:solidFill>
                  <a:srgbClr val="FFFF00"/>
                </a:solidFill>
                <a:latin typeface="Century Gothic"/>
                <a:cs typeface="Century Gothic"/>
              </a:rPr>
              <a:t>How could </a:t>
            </a:r>
            <a:r>
              <a:rPr dirty="0" sz="4200" b="1">
                <a:solidFill>
                  <a:srgbClr val="FFFF00"/>
                </a:solidFill>
                <a:latin typeface="Century Gothic"/>
                <a:cs typeface="Century Gothic"/>
              </a:rPr>
              <a:t>this </a:t>
            </a:r>
            <a:r>
              <a:rPr dirty="0" sz="4200" spc="-5" b="1">
                <a:solidFill>
                  <a:srgbClr val="FFFF00"/>
                </a:solidFill>
                <a:latin typeface="Century Gothic"/>
                <a:cs typeface="Century Gothic"/>
              </a:rPr>
              <a:t>error have</a:t>
            </a:r>
            <a:r>
              <a:rPr dirty="0" sz="4200" spc="-40" b="1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dirty="0" sz="4200" spc="-5" b="1">
                <a:solidFill>
                  <a:srgbClr val="FFFF00"/>
                </a:solidFill>
                <a:latin typeface="Century Gothic"/>
                <a:cs typeface="Century Gothic"/>
              </a:rPr>
              <a:t>been</a:t>
            </a:r>
            <a:endParaRPr sz="4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4200" spc="-5" b="1">
                <a:solidFill>
                  <a:srgbClr val="FFFF00"/>
                </a:solidFill>
                <a:latin typeface="Century Gothic"/>
                <a:cs typeface="Century Gothic"/>
              </a:rPr>
              <a:t>prevented?</a:t>
            </a:r>
            <a:endParaRPr sz="4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9748" rIns="0" bIns="0" rtlCol="0" vert="horz">
            <a:spAutoFit/>
          </a:bodyPr>
          <a:lstStyle/>
          <a:p>
            <a:pPr marL="11430">
              <a:lnSpc>
                <a:spcPct val="100000"/>
              </a:lnSpc>
            </a:pPr>
            <a:r>
              <a:rPr dirty="0" spc="-5"/>
              <a:t>Could be prevented</a:t>
            </a:r>
            <a:r>
              <a:rPr dirty="0" spc="-35"/>
              <a:t> </a:t>
            </a:r>
            <a:r>
              <a:rPr dirty="0" spc="-5"/>
              <a:t>through: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6841" y="2123185"/>
            <a:ext cx="10767060" cy="2955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433705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Never give a medication unless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you are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sure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what it is;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suspicious</a:t>
            </a:r>
            <a:r>
              <a:rPr dirty="0" sz="2000" spc="-1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unlabeled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syringes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Never use an unlabeled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syringe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unless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you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have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drawn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medication up</a:t>
            </a:r>
            <a:r>
              <a:rPr dirty="0" sz="2000" spc="-2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yourself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Label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all</a:t>
            </a:r>
            <a:r>
              <a:rPr dirty="0" sz="20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syringes</a:t>
            </a:r>
            <a:endParaRPr sz="2000">
              <a:latin typeface="Century Gothic"/>
              <a:cs typeface="Century Gothic"/>
            </a:endParaRPr>
          </a:p>
          <a:p>
            <a:pPr marL="355600" marR="28956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Communication - nurse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doctor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keep each other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informed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dirty="0" sz="2000" spc="-1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they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doing e.g.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nurse: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“I’m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drawing up some</a:t>
            </a:r>
            <a:r>
              <a:rPr dirty="0" sz="20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adrenaline”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Develop checking habits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before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administering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every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medication …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go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through</a:t>
            </a:r>
            <a:r>
              <a:rPr dirty="0" sz="2000" spc="-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5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Rs e.g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doctor: 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“What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this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syringe?”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ct val="100000"/>
              </a:lnSpc>
            </a:pPr>
            <a:r>
              <a:rPr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743" y="1513840"/>
            <a:ext cx="9500870" cy="4455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Patient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safety is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avoidance,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prevention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amelioration of</a:t>
            </a:r>
            <a:r>
              <a:rPr dirty="0" sz="2000" spc="-1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harm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from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healthcare.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Two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approaches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the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problem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human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fallibility</a:t>
            </a:r>
            <a:r>
              <a:rPr dirty="0" sz="2000" spc="-1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exist:</a:t>
            </a:r>
            <a:endParaRPr sz="2000">
              <a:latin typeface="Century Gothic"/>
              <a:cs typeface="Century Gothic"/>
            </a:endParaRPr>
          </a:p>
          <a:p>
            <a:pPr marL="756285" indent="-286385">
              <a:lnSpc>
                <a:spcPct val="100000"/>
              </a:lnSpc>
              <a:spcBef>
                <a:spcPts val="1015"/>
              </a:spcBef>
              <a:buClr>
                <a:srgbClr val="ACD333"/>
              </a:buClr>
              <a:buSzPct val="77777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1800" spc="-5" b="1">
                <a:solidFill>
                  <a:srgbClr val="FFFFFF"/>
                </a:solidFill>
                <a:latin typeface="Century Gothic"/>
                <a:cs typeface="Century Gothic"/>
              </a:rPr>
              <a:t>person approach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focuses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errors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of individuals, blaming</a:t>
            </a:r>
            <a:r>
              <a:rPr dirty="0" sz="18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them</a:t>
            </a:r>
            <a:endParaRPr sz="1800">
              <a:latin typeface="Century Gothic"/>
              <a:cs typeface="Century Gothic"/>
            </a:endParaRPr>
          </a:p>
          <a:p>
            <a:pPr marL="756285" marR="163195" indent="-286385">
              <a:lnSpc>
                <a:spcPct val="100000"/>
              </a:lnSpc>
              <a:spcBef>
                <a:spcPts val="994"/>
              </a:spcBef>
              <a:buClr>
                <a:srgbClr val="ACD333"/>
              </a:buClr>
              <a:buSzPct val="77777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The system </a:t>
            </a:r>
            <a:r>
              <a:rPr dirty="0" sz="1800" spc="-5" b="1">
                <a:solidFill>
                  <a:srgbClr val="FFFFFF"/>
                </a:solidFill>
                <a:latin typeface="Century Gothic"/>
                <a:cs typeface="Century Gothic"/>
              </a:rPr>
              <a:t>approach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concentrates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conditions </a:t>
            </a:r>
            <a:r>
              <a:rPr dirty="0" sz="1800" spc="-5">
                <a:solidFill>
                  <a:srgbClr val="FFFFFF"/>
                </a:solidFill>
                <a:latin typeface="Century Gothic"/>
                <a:cs typeface="Century Gothic"/>
              </a:rPr>
              <a:t>under which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individuals 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Some errors cause harm but many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20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not.</a:t>
            </a:r>
            <a:endParaRPr sz="2000">
              <a:latin typeface="Century Gothic"/>
              <a:cs typeface="Century Gothic"/>
            </a:endParaRPr>
          </a:p>
          <a:p>
            <a:pPr marL="354965" marR="390525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Blaming 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then punishing individuals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is not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an effective</a:t>
            </a:r>
            <a:r>
              <a:rPr dirty="0" sz="20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approach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improving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safety within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1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system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Adverse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events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often occur because of system</a:t>
            </a:r>
            <a:r>
              <a:rPr dirty="0" sz="2000" spc="-2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breakdowns</a:t>
            </a:r>
            <a:endParaRPr sz="2000">
              <a:latin typeface="Century Gothic"/>
              <a:cs typeface="Century Gothic"/>
            </a:endParaRPr>
          </a:p>
          <a:p>
            <a:pPr marL="354965" marR="84137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Standardizing and simplifying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clinical processes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powerful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way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improving patient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safety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44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Bibliography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093595"/>
            <a:ext cx="8783320" cy="38690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Maamoun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J,An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Introduction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Patient Safety. Journal of</a:t>
            </a:r>
            <a:r>
              <a:rPr dirty="0" sz="2000" spc="-1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Medical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Imaging and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Radiation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Sciences 40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(2009)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123-133</a:t>
            </a:r>
            <a:endParaRPr sz="2000">
              <a:latin typeface="Century Gothic"/>
              <a:cs typeface="Century Gothic"/>
            </a:endParaRPr>
          </a:p>
          <a:p>
            <a:pPr marL="355600" marR="42354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Reason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J.Human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error: models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management.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BMJ.</a:t>
            </a:r>
            <a:r>
              <a:rPr dirty="0" sz="20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2000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Mar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18;320(7237):768-70.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Sutker 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WL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physician's role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patient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safety: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What's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it for</a:t>
            </a:r>
            <a:r>
              <a:rPr dirty="0" sz="2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me?.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Proc 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(Bayl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Univ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Med Cent).2008</a:t>
            </a:r>
            <a:r>
              <a:rPr dirty="0" sz="20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Jan;21(1):9-14.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395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Sutker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WL.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physician's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role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in patient safety: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What's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in it for</a:t>
            </a:r>
            <a:r>
              <a:rPr dirty="0" sz="2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me?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2395"/>
              </a:lnSpc>
            </a:pP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Proc 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(Bayl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Univ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Med Cent).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2008</a:t>
            </a:r>
            <a:r>
              <a:rPr dirty="0" sz="20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Jan;21(1):9-14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Goode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LD1, Clancy CM, Kimball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HR,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Meyer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G,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Eisenberg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JM.</a:t>
            </a:r>
            <a:r>
              <a:rPr dirty="0" sz="2000" spc="-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When</a:t>
            </a:r>
            <a:r>
              <a:rPr dirty="0" sz="20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"good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enough"? The role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responsibility of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physicians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improve 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patient safety.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Acad Med. </a:t>
            </a:r>
            <a:r>
              <a:rPr dirty="0" sz="2000" spc="5">
                <a:solidFill>
                  <a:srgbClr val="FFFFFF"/>
                </a:solidFill>
                <a:latin typeface="Century Gothic"/>
                <a:cs typeface="Century Gothic"/>
              </a:rPr>
              <a:t>2002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Oct;77(10):947-52.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45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4461" y="3804157"/>
            <a:ext cx="3025140" cy="684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>
                <a:solidFill>
                  <a:srgbClr val="FFFFFF"/>
                </a:solidFill>
                <a:latin typeface="Algerian"/>
                <a:cs typeface="Algerian"/>
              </a:rPr>
              <a:t>Thank</a:t>
            </a:r>
            <a:r>
              <a:rPr dirty="0" sz="4400" spc="-85">
                <a:solidFill>
                  <a:srgbClr val="FFFFFF"/>
                </a:solidFill>
                <a:latin typeface="Algerian"/>
                <a:cs typeface="Algerian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lgerian"/>
                <a:cs typeface="Algerian"/>
              </a:rPr>
              <a:t>you</a:t>
            </a:r>
            <a:endParaRPr sz="4400">
              <a:latin typeface="Algerian"/>
              <a:cs typeface="Algeri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62590" y="583184"/>
            <a:ext cx="41910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entury Gothic"/>
                <a:cs typeface="Century Gothic"/>
              </a:rPr>
              <a:t>46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pc="-5"/>
              <a:t>Defining patient</a:t>
            </a:r>
            <a:r>
              <a:rPr dirty="0" spc="-30"/>
              <a:t> </a:t>
            </a:r>
            <a:r>
              <a:rPr dirty="0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979292"/>
            <a:ext cx="8484870" cy="195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dirty="0" sz="255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255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FFFF"/>
                </a:solidFill>
                <a:latin typeface="Century Gothic"/>
                <a:cs typeface="Century Gothic"/>
              </a:rPr>
              <a:t>The reduction of risk of unnecessary</a:t>
            </a:r>
            <a:r>
              <a:rPr dirty="0" sz="3200" spc="-3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FFFFFF"/>
                </a:solidFill>
                <a:latin typeface="Century Gothic"/>
                <a:cs typeface="Century Gothic"/>
              </a:rPr>
              <a:t>harm  </a:t>
            </a:r>
            <a:r>
              <a:rPr dirty="0" sz="3200" spc="-5">
                <a:solidFill>
                  <a:srgbClr val="FFFFFF"/>
                </a:solidFill>
                <a:latin typeface="Century Gothic"/>
                <a:cs typeface="Century Gothic"/>
              </a:rPr>
              <a:t>associated with </a:t>
            </a:r>
            <a:r>
              <a:rPr dirty="0" sz="3200">
                <a:solidFill>
                  <a:srgbClr val="FFFFFF"/>
                </a:solidFill>
                <a:latin typeface="Century Gothic"/>
                <a:cs typeface="Century Gothic"/>
              </a:rPr>
              <a:t>health care </a:t>
            </a:r>
            <a:r>
              <a:rPr dirty="0" sz="3200" spc="-1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3200" spc="-5">
                <a:solidFill>
                  <a:srgbClr val="FFFFFF"/>
                </a:solidFill>
                <a:latin typeface="Century Gothic"/>
                <a:cs typeface="Century Gothic"/>
              </a:rPr>
              <a:t>an  acceptable minimum. (WHO, </a:t>
            </a:r>
            <a:r>
              <a:rPr dirty="0" sz="3200">
                <a:solidFill>
                  <a:srgbClr val="FFFFFF"/>
                </a:solidFill>
                <a:latin typeface="Century Gothic"/>
                <a:cs typeface="Century Gothic"/>
              </a:rPr>
              <a:t>World  </a:t>
            </a:r>
            <a:r>
              <a:rPr dirty="0" sz="3200" spc="-5">
                <a:solidFill>
                  <a:srgbClr val="FFFFFF"/>
                </a:solidFill>
                <a:latin typeface="Century Gothic"/>
                <a:cs typeface="Century Gothic"/>
              </a:rPr>
              <a:t>Alliance </a:t>
            </a:r>
            <a:r>
              <a:rPr dirty="0" sz="320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dirty="0" sz="3200" spc="-5">
                <a:solidFill>
                  <a:srgbClr val="FFFFFF"/>
                </a:solidFill>
                <a:latin typeface="Century Gothic"/>
                <a:cs typeface="Century Gothic"/>
              </a:rPr>
              <a:t>Patient Safety</a:t>
            </a:r>
            <a:r>
              <a:rPr dirty="0" sz="32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FFFFFF"/>
                </a:solidFill>
                <a:latin typeface="Century Gothic"/>
                <a:cs typeface="Century Gothic"/>
              </a:rPr>
              <a:t>2009).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741" y="1398523"/>
            <a:ext cx="10031095" cy="5128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466090" indent="-342900">
              <a:lnSpc>
                <a:spcPct val="100000"/>
              </a:lnSpc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Significant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numbers of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patients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harmed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due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to their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health care, 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either resulting 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permanent injury, increased length of stay </a:t>
            </a:r>
            <a:r>
              <a:rPr dirty="0" sz="2200" spc="-15">
                <a:solidFill>
                  <a:srgbClr val="FFFFFF"/>
                </a:solidFill>
                <a:latin typeface="Century Gothic"/>
                <a:cs typeface="Century Gothic"/>
              </a:rPr>
              <a:t>(LOS) 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in 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health-care facilities, or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even</a:t>
            </a:r>
            <a:r>
              <a:rPr dirty="0" sz="22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death.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44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–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98,000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deaths annually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caused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by medical</a:t>
            </a:r>
            <a:r>
              <a:rPr dirty="0" sz="2200" spc="1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error.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355600" marR="556895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There are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more deaths annually as a result of health care</a:t>
            </a:r>
            <a:r>
              <a:rPr dirty="0" sz="22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than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from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road accidents,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breast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cancer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200" spc="-15">
                <a:solidFill>
                  <a:srgbClr val="FFFFFF"/>
                </a:solidFill>
                <a:latin typeface="Century Gothic"/>
                <a:cs typeface="Century Gothic"/>
              </a:rPr>
              <a:t>AIDS</a:t>
            </a:r>
            <a:r>
              <a:rPr dirty="0" sz="22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combined.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tabLst>
                <a:tab pos="354965" algn="l"/>
                <a:tab pos="6122670" algn="l"/>
              </a:tabLst>
            </a:pPr>
            <a:r>
              <a:rPr dirty="0" sz="1750" spc="10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750" spc="10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Recent financial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estimates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suggest that adverse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events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cost the</a:t>
            </a:r>
            <a:r>
              <a:rPr dirty="0" sz="22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UK</a:t>
            </a:r>
            <a:r>
              <a:rPr dirty="0" sz="2200" spc="15">
                <a:solidFill>
                  <a:srgbClr val="FFFFFF"/>
                </a:solidFill>
                <a:latin typeface="Century Gothic"/>
                <a:cs typeface="Century Gothic"/>
              </a:rPr>
              <a:t> £2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billion 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2000 </a:t>
            </a:r>
            <a:r>
              <a:rPr dirty="0" sz="2200" spc="5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extra hospital</a:t>
            </a:r>
            <a:r>
              <a:rPr dirty="0" sz="22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days</a:t>
            </a:r>
            <a:r>
              <a:rPr dirty="0" sz="2200" spc="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alone.	Other costs,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such</a:t>
            </a:r>
            <a:r>
              <a:rPr dirty="0" sz="22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as</a:t>
            </a:r>
            <a:r>
              <a:rPr dirty="0" sz="22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suffering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patients, their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families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the health care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workers </a:t>
            </a:r>
            <a:r>
              <a:rPr dirty="0" sz="2200">
                <a:solidFill>
                  <a:srgbClr val="FFFFFF"/>
                </a:solidFill>
                <a:latin typeface="Century Gothic"/>
                <a:cs typeface="Century Gothic"/>
              </a:rPr>
              <a:t>involved, </a:t>
            </a:r>
            <a:r>
              <a:rPr dirty="0" sz="2200" spc="-10">
                <a:solidFill>
                  <a:srgbClr val="FFFFFF"/>
                </a:solidFill>
                <a:latin typeface="Century Gothic"/>
                <a:cs typeface="Century Gothic"/>
              </a:rPr>
              <a:t>are  </a:t>
            </a:r>
            <a:r>
              <a:rPr dirty="0" sz="2200" spc="-5">
                <a:solidFill>
                  <a:srgbClr val="FFFFFF"/>
                </a:solidFill>
                <a:latin typeface="Century Gothic"/>
                <a:cs typeface="Century Gothic"/>
              </a:rPr>
              <a:t>incalculable.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6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Introduction</a:t>
            </a:r>
            <a:r>
              <a:rPr dirty="0" spc="-95"/>
              <a:t> </a:t>
            </a:r>
            <a:r>
              <a:rPr dirty="0" spc="-5"/>
              <a:t>–Video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3389248"/>
            <a:ext cx="6525259" cy="31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600" spc="-5">
                <a:solidFill>
                  <a:srgbClr val="ACD333"/>
                </a:solidFill>
                <a:latin typeface="Wingdings 3"/>
                <a:cs typeface="Wingdings 3"/>
                <a:hlinkClick r:id="rId2"/>
              </a:rPr>
              <a:t></a:t>
            </a:r>
            <a:r>
              <a:rPr dirty="0" sz="1600" spc="-5">
                <a:solidFill>
                  <a:srgbClr val="ACD333"/>
                </a:solidFill>
                <a:latin typeface="Times New Roman"/>
                <a:cs typeface="Times New Roman"/>
                <a:hlinkClick r:id="rId2"/>
              </a:rPr>
              <a:t>	</a:t>
            </a:r>
            <a:r>
              <a:rPr dirty="0" sz="2000" spc="-5" u="heavy">
                <a:solidFill>
                  <a:srgbClr val="C4E36D"/>
                </a:solidFill>
                <a:latin typeface="Century Gothic"/>
                <a:cs typeface="Century Gothic"/>
                <a:hlinkClick r:id="rId2"/>
              </a:rPr>
              <a:t>https://www.youtube.com/watch?v=BJP2rvBchnE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7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Why is it a</a:t>
            </a:r>
            <a:r>
              <a:rPr dirty="0" spc="-85"/>
              <a:t> </a:t>
            </a:r>
            <a:r>
              <a:rPr dirty="0" spc="-5"/>
              <a:t>problem?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4022" y="1723389"/>
          <a:ext cx="11278235" cy="3863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1059"/>
                <a:gridCol w="2499868"/>
                <a:gridCol w="2337561"/>
                <a:gridCol w="2025904"/>
                <a:gridCol w="2064765"/>
              </a:tblGrid>
              <a:tr h="6400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Hospital/Country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333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222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Years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in which</a:t>
                      </a:r>
                      <a:r>
                        <a:rPr dirty="0" sz="1800" spc="-13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data 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was</a:t>
                      </a:r>
                      <a:r>
                        <a:rPr dirty="0" sz="1800" spc="-114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collected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333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09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Number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dirty="0" sz="1800" spc="-12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hospital  admissions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333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3346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Number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of  adverse</a:t>
                      </a:r>
                      <a:r>
                        <a:rPr dirty="0" sz="1800" spc="-10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event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333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3536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Adverse</a:t>
                      </a:r>
                      <a:r>
                        <a:rPr dirty="0" sz="1800" spc="-1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event 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r>
                        <a:rPr dirty="0" sz="1800" spc="-114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(%)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333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85090" marR="321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10">
                          <a:latin typeface="Century Gothic"/>
                          <a:cs typeface="Century Gothic"/>
                        </a:rPr>
                        <a:t>US(Harvard  </a:t>
                      </a:r>
                      <a:r>
                        <a:rPr dirty="0" sz="1800">
                          <a:latin typeface="Century Gothic"/>
                          <a:cs typeface="Century Gothic"/>
                        </a:rPr>
                        <a:t>Medical</a:t>
                      </a:r>
                      <a:r>
                        <a:rPr dirty="0" sz="1800" spc="-7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 spc="-5">
                          <a:latin typeface="Century Gothic"/>
                          <a:cs typeface="Century Gothic"/>
                        </a:rPr>
                        <a:t>Practice  Study)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1984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30195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1133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entury Gothic"/>
                          <a:cs typeface="Century Gothic"/>
                        </a:rPr>
                        <a:t>3.8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85090" marR="199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>
                          <a:latin typeface="Century Gothic"/>
                          <a:cs typeface="Century Gothic"/>
                        </a:rPr>
                        <a:t>Australian </a:t>
                      </a:r>
                      <a:r>
                        <a:rPr dirty="0" sz="1800" spc="-10">
                          <a:latin typeface="Century Gothic"/>
                          <a:cs typeface="Century Gothic"/>
                        </a:rPr>
                        <a:t>(Quality  </a:t>
                      </a:r>
                      <a:r>
                        <a:rPr dirty="0" sz="1800" spc="10"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800">
                          <a:latin typeface="Century Gothic"/>
                          <a:cs typeface="Century Gothic"/>
                        </a:rPr>
                        <a:t>Australian  </a:t>
                      </a:r>
                      <a:r>
                        <a:rPr dirty="0" sz="1800" spc="-10">
                          <a:latin typeface="Century Gothic"/>
                          <a:cs typeface="Century Gothic"/>
                        </a:rPr>
                        <a:t>healthcare </a:t>
                      </a:r>
                      <a:r>
                        <a:rPr dirty="0" sz="1800" spc="-5">
                          <a:latin typeface="Century Gothic"/>
                          <a:cs typeface="Century Gothic"/>
                        </a:rPr>
                        <a:t>study</a:t>
                      </a:r>
                      <a:r>
                        <a:rPr dirty="0" sz="1800" spc="1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800">
                          <a:latin typeface="Century Gothic"/>
                          <a:cs typeface="Century Gothic"/>
                        </a:rPr>
                        <a:t>)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1992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14179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2353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entury Gothic"/>
                          <a:cs typeface="Century Gothic"/>
                        </a:rPr>
                        <a:t>16.6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1800" spc="-30">
                          <a:latin typeface="Century Gothic"/>
                          <a:cs typeface="Century Gothic"/>
                        </a:rPr>
                        <a:t>UK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1999-2000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1014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119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 spc="-10">
                          <a:latin typeface="Century Gothic"/>
                          <a:cs typeface="Century Gothic"/>
                        </a:rPr>
                        <a:t>11.7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Denmark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1998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1097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176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800">
                          <a:latin typeface="Century Gothic"/>
                          <a:cs typeface="Century Gothic"/>
                        </a:rPr>
                        <a:t>9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7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10">
                          <a:latin typeface="Century Gothic"/>
                          <a:cs typeface="Century Gothic"/>
                        </a:rPr>
                        <a:t>KKUH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2014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2015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47211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38302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2950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entury Gothic"/>
                          <a:cs typeface="Century Gothic"/>
                        </a:rPr>
                        <a:t>3369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800" spc="-10">
                          <a:latin typeface="Century Gothic"/>
                          <a:cs typeface="Century Gothic"/>
                        </a:rPr>
                        <a:t>6.2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entury Gothic"/>
                          <a:cs typeface="Century Gothic"/>
                        </a:rPr>
                        <a:t>11.2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ECD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5994" y="5992367"/>
            <a:ext cx="810895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Source: </a:t>
            </a: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World Health Organization. Executive board 109</a:t>
            </a:r>
            <a:r>
              <a:rPr dirty="0" baseline="24305" sz="1200" spc="-7">
                <a:solidFill>
                  <a:srgbClr val="FFFFFF"/>
                </a:solidFill>
                <a:latin typeface="Century Gothic"/>
                <a:cs typeface="Century Gothic"/>
              </a:rPr>
              <a:t>th  </a:t>
            </a: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session, </a:t>
            </a: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provisional </a:t>
            </a: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agenda item3,4,5, 2001,EB</a:t>
            </a:r>
            <a:r>
              <a:rPr dirty="0" sz="1200" spc="2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109/9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0">
                <a:solidFill>
                  <a:srgbClr val="EBEBEB"/>
                </a:solidFill>
                <a:latin typeface="Century Gothic"/>
                <a:cs typeface="Century Gothic"/>
              </a:rPr>
              <a:t>The 6 key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dimensions </a:t>
            </a:r>
            <a:r>
              <a:rPr dirty="0" sz="3200" b="0">
                <a:solidFill>
                  <a:srgbClr val="EBEBEB"/>
                </a:solidFill>
                <a:latin typeface="Century Gothic"/>
                <a:cs typeface="Century Gothic"/>
              </a:rPr>
              <a:t>of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healthcare</a:t>
            </a:r>
            <a:r>
              <a:rPr dirty="0" sz="3200" spc="-100" b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dirty="0" sz="3200" spc="-5" b="0">
                <a:solidFill>
                  <a:srgbClr val="EBEBEB"/>
                </a:solidFill>
                <a:latin typeface="Century Gothic"/>
                <a:cs typeface="Century Gothic"/>
              </a:rPr>
              <a:t>quality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90344"/>
            <a:ext cx="6996430" cy="3554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474980" indent="-342900">
              <a:lnSpc>
                <a:spcPct val="100000"/>
              </a:lnSpc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Safe: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Avoiding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injuries to patients</a:t>
            </a:r>
            <a:r>
              <a:rPr dirty="0" sz="2400" spc="-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from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  care that 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intended to help</a:t>
            </a:r>
            <a:r>
              <a:rPr dirty="0" sz="2400" spc="-1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them.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2125"/>
              </a:spcBef>
              <a:tabLst>
                <a:tab pos="354965" algn="l"/>
              </a:tabLst>
            </a:pPr>
            <a:r>
              <a:rPr dirty="0" sz="1900" spc="15">
                <a:solidFill>
                  <a:srgbClr val="ACD333"/>
                </a:solidFill>
                <a:latin typeface="Wingdings 3"/>
                <a:cs typeface="Wingdings 3"/>
              </a:rPr>
              <a:t></a:t>
            </a:r>
            <a:r>
              <a:rPr dirty="0" sz="1900" spc="15">
                <a:solidFill>
                  <a:srgbClr val="ACD333"/>
                </a:solidFill>
                <a:latin typeface="Times New Roman"/>
                <a:cs typeface="Times New Roman"/>
              </a:rPr>
              <a:t>	</a:t>
            </a:r>
            <a:r>
              <a:rPr dirty="0" sz="2400" b="1">
                <a:solidFill>
                  <a:srgbClr val="FFFF00"/>
                </a:solidFill>
                <a:latin typeface="Century Gothic"/>
                <a:cs typeface="Century Gothic"/>
              </a:rPr>
              <a:t>Effective: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Providing services</a:t>
            </a:r>
            <a:r>
              <a:rPr dirty="0" sz="24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based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on 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scientific knowledge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all who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could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benefit  and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refraining from providing services to  those not likely to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benefit (avoiding</a:t>
            </a:r>
            <a:r>
              <a:rPr dirty="0" sz="24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underuse  and overuse).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Doing the right </a:t>
            </a:r>
            <a:r>
              <a:rPr dirty="0" sz="2400" spc="5">
                <a:solidFill>
                  <a:srgbClr val="FFFFFF"/>
                </a:solidFill>
                <a:latin typeface="Century Gothic"/>
                <a:cs typeface="Century Gothic"/>
              </a:rPr>
              <a:t>thing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for the  right </a:t>
            </a:r>
            <a:r>
              <a:rPr dirty="0" sz="2400" spc="-5">
                <a:solidFill>
                  <a:srgbClr val="FFFFFF"/>
                </a:solidFill>
                <a:latin typeface="Century Gothic"/>
                <a:cs typeface="Century Gothic"/>
              </a:rPr>
              <a:t>person at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the right</a:t>
            </a:r>
            <a:r>
              <a:rPr dirty="0" sz="24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time.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36407" y="2621279"/>
            <a:ext cx="4062984" cy="3070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06785" y="1542796"/>
            <a:ext cx="303657" cy="935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61650" y="583184"/>
            <a:ext cx="22225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  <a:latin typeface="Century Gothic"/>
                <a:cs typeface="Century Gothic"/>
              </a:rPr>
              <a:t>9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maher</dc:creator>
  <dc:title>Patients Safety</dc:title>
  <dcterms:created xsi:type="dcterms:W3CDTF">2017-05-06T22:24:48Z</dcterms:created>
  <dcterms:modified xsi:type="dcterms:W3CDTF">2017-05-06T22:24:48Z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2017-05-06T00:00:00Z</vt:filetime>
  </property>
</Properties>
</file>