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91" r:id="rId13"/>
    <p:sldId id="274" r:id="rId14"/>
    <p:sldId id="275" r:id="rId15"/>
    <p:sldId id="276" r:id="rId16"/>
    <p:sldId id="295" r:id="rId17"/>
    <p:sldId id="277" r:id="rId18"/>
    <p:sldId id="278" r:id="rId19"/>
    <p:sldId id="279" r:id="rId20"/>
    <p:sldId id="296" r:id="rId21"/>
    <p:sldId id="287" r:id="rId22"/>
    <p:sldId id="288" r:id="rId23"/>
    <p:sldId id="290" r:id="rId24"/>
    <p:sldId id="266" r:id="rId25"/>
    <p:sldId id="267" r:id="rId26"/>
    <p:sldId id="268" r:id="rId27"/>
    <p:sldId id="292" r:id="rId28"/>
    <p:sldId id="29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6" d="100"/>
          <a:sy n="116" d="100"/>
        </p:scale>
        <p:origin x="-13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F3918-5CE2-48D7-82EE-26078D500385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C830E7B-56F9-40D2-9514-723FBA575678}">
      <dgm:prSet phldrT="[Text]" custT="1"/>
      <dgm:spPr/>
      <dgm:t>
        <a:bodyPr/>
        <a:lstStyle/>
        <a:p>
          <a:pPr rtl="1"/>
          <a:r>
            <a:rPr lang="en-US" sz="1800" b="1" dirty="0" smtClean="0"/>
            <a:t>Healthcare Complexity</a:t>
          </a:r>
          <a:endParaRPr lang="ar-SA" sz="1800" dirty="0"/>
        </a:p>
      </dgm:t>
    </dgm:pt>
    <dgm:pt modelId="{A35E0EDD-48F7-4779-BB5D-042476C3EC78}" type="parTrans" cxnId="{DC66324D-7C8B-41AC-BC0A-1AB0CCFE14B7}">
      <dgm:prSet/>
      <dgm:spPr/>
      <dgm:t>
        <a:bodyPr/>
        <a:lstStyle/>
        <a:p>
          <a:pPr rtl="1"/>
          <a:endParaRPr lang="ar-SA"/>
        </a:p>
      </dgm:t>
    </dgm:pt>
    <dgm:pt modelId="{E5132402-B608-4F96-B02D-063FD413B3FD}" type="sibTrans" cxnId="{DC66324D-7C8B-41AC-BC0A-1AB0CCFE14B7}">
      <dgm:prSet/>
      <dgm:spPr/>
      <dgm:t>
        <a:bodyPr/>
        <a:lstStyle/>
        <a:p>
          <a:pPr rtl="1"/>
          <a:endParaRPr lang="ar-SA"/>
        </a:p>
      </dgm:t>
    </dgm:pt>
    <dgm:pt modelId="{E1EC96F0-828B-4EB8-BF2E-73BABAB78859}">
      <dgm:prSet phldrT="[Text]" custT="1"/>
      <dgm:spPr/>
      <dgm:t>
        <a:bodyPr/>
        <a:lstStyle/>
        <a:p>
          <a:pPr rtl="1"/>
          <a:r>
            <a:rPr lang="en-US" sz="1800" b="1" dirty="0" smtClean="0"/>
            <a:t>System and Process Design </a:t>
          </a:r>
          <a:endParaRPr lang="ar-SA" sz="1800" dirty="0"/>
        </a:p>
      </dgm:t>
    </dgm:pt>
    <dgm:pt modelId="{5DE7ECB1-2B2B-40D3-9168-7E8C14731845}" type="parTrans" cxnId="{38DB6C55-0776-433A-94CE-86C4589BFE7C}">
      <dgm:prSet/>
      <dgm:spPr/>
      <dgm:t>
        <a:bodyPr/>
        <a:lstStyle/>
        <a:p>
          <a:pPr rtl="1"/>
          <a:endParaRPr lang="ar-SA"/>
        </a:p>
      </dgm:t>
    </dgm:pt>
    <dgm:pt modelId="{A0143B48-44EC-478E-9586-3B3852AF7D1F}" type="sibTrans" cxnId="{38DB6C55-0776-433A-94CE-86C4589BFE7C}">
      <dgm:prSet/>
      <dgm:spPr/>
      <dgm:t>
        <a:bodyPr/>
        <a:lstStyle/>
        <a:p>
          <a:pPr rtl="1"/>
          <a:endParaRPr lang="ar-SA"/>
        </a:p>
      </dgm:t>
    </dgm:pt>
    <dgm:pt modelId="{48AA5848-C67A-4649-A0D7-58F26702D006}">
      <dgm:prSet phldrT="[Text]" custT="1"/>
      <dgm:spPr/>
      <dgm:t>
        <a:bodyPr/>
        <a:lstStyle/>
        <a:p>
          <a:pPr rtl="1"/>
          <a:r>
            <a:rPr lang="en-US" sz="1800" b="1" dirty="0" smtClean="0"/>
            <a:t>Environmental factors</a:t>
          </a:r>
          <a:endParaRPr lang="ar-SA" sz="1800" dirty="0"/>
        </a:p>
      </dgm:t>
    </dgm:pt>
    <dgm:pt modelId="{12D1CDA1-3937-4029-85BE-7928FF42063A}" type="parTrans" cxnId="{B46CFDE3-A3FD-4025-B61A-0756024D0A66}">
      <dgm:prSet/>
      <dgm:spPr/>
      <dgm:t>
        <a:bodyPr/>
        <a:lstStyle/>
        <a:p>
          <a:pPr rtl="1"/>
          <a:endParaRPr lang="ar-SA"/>
        </a:p>
      </dgm:t>
    </dgm:pt>
    <dgm:pt modelId="{4A97322B-7C26-4D11-A249-9CFDEF7C316E}" type="sibTrans" cxnId="{B46CFDE3-A3FD-4025-B61A-0756024D0A66}">
      <dgm:prSet/>
      <dgm:spPr/>
      <dgm:t>
        <a:bodyPr/>
        <a:lstStyle/>
        <a:p>
          <a:pPr rtl="1"/>
          <a:endParaRPr lang="ar-SA"/>
        </a:p>
      </dgm:t>
    </dgm:pt>
    <dgm:pt modelId="{C62E6B05-D826-44DC-BFC7-96EB96D39CB6}">
      <dgm:prSet phldrT="[Text]" custT="1"/>
      <dgm:spPr/>
      <dgm:t>
        <a:bodyPr/>
        <a:lstStyle/>
        <a:p>
          <a:pPr rtl="1"/>
          <a:r>
            <a:rPr lang="en-US" sz="1800" b="1" dirty="0" smtClean="0"/>
            <a:t>Infrastructure failure. </a:t>
          </a:r>
          <a:endParaRPr lang="ar-SA" sz="1800" dirty="0"/>
        </a:p>
      </dgm:t>
    </dgm:pt>
    <dgm:pt modelId="{46492DCD-D689-46C4-AFC4-24DA91902124}" type="parTrans" cxnId="{9C22CB8C-C4F1-4A86-AADF-119BF7B74B4F}">
      <dgm:prSet/>
      <dgm:spPr/>
      <dgm:t>
        <a:bodyPr/>
        <a:lstStyle/>
        <a:p>
          <a:pPr rtl="1"/>
          <a:endParaRPr lang="ar-SA"/>
        </a:p>
      </dgm:t>
    </dgm:pt>
    <dgm:pt modelId="{ACFE1152-4041-4A8C-8A8F-C9C61161CB68}" type="sibTrans" cxnId="{9C22CB8C-C4F1-4A86-AADF-119BF7B74B4F}">
      <dgm:prSet/>
      <dgm:spPr/>
      <dgm:t>
        <a:bodyPr/>
        <a:lstStyle/>
        <a:p>
          <a:pPr rtl="1"/>
          <a:endParaRPr lang="ar-SA"/>
        </a:p>
      </dgm:t>
    </dgm:pt>
    <dgm:pt modelId="{9B52B499-BC52-49AA-9DC7-62BF05F10BDB}">
      <dgm:prSet phldrT="[Text]" custT="1"/>
      <dgm:spPr/>
      <dgm:t>
        <a:bodyPr/>
        <a:lstStyle/>
        <a:p>
          <a:pPr rtl="1"/>
          <a:r>
            <a:rPr lang="en-US" sz="1800" b="1" dirty="0" smtClean="0"/>
            <a:t>Human Factors and Ergonomics</a:t>
          </a:r>
          <a:endParaRPr lang="ar-SA" sz="1800" dirty="0"/>
        </a:p>
      </dgm:t>
    </dgm:pt>
    <dgm:pt modelId="{316BB5FD-5E42-4D63-840C-81B442F86B67}" type="parTrans" cxnId="{D56FCD69-2855-46CE-92D4-67B057173B59}">
      <dgm:prSet/>
      <dgm:spPr/>
      <dgm:t>
        <a:bodyPr/>
        <a:lstStyle/>
        <a:p>
          <a:pPr rtl="1"/>
          <a:endParaRPr lang="ar-SA"/>
        </a:p>
      </dgm:t>
    </dgm:pt>
    <dgm:pt modelId="{B9FEEDD8-B035-4572-A51B-0A3789892651}" type="sibTrans" cxnId="{D56FCD69-2855-46CE-92D4-67B057173B59}">
      <dgm:prSet/>
      <dgm:spPr/>
      <dgm:t>
        <a:bodyPr/>
        <a:lstStyle/>
        <a:p>
          <a:pPr rtl="1"/>
          <a:endParaRPr lang="ar-SA"/>
        </a:p>
      </dgm:t>
    </dgm:pt>
    <dgm:pt modelId="{693A976F-0C80-4B28-8A1F-FD8FF239D079}" type="pres">
      <dgm:prSet presAssocID="{6C8F3918-5CE2-48D7-82EE-26078D5003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6693D-F6D4-4FBA-B309-210C33760496}" type="pres">
      <dgm:prSet presAssocID="{CC830E7B-56F9-40D2-9514-723FBA575678}" presName="node" presStyleLbl="node1" presStyleIdx="0" presStyleCnt="5" custLinFactNeighborX="-20" custLinFactNeighborY="-25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CC14C6-B41C-4F88-9255-E293CCC2BBD5}" type="pres">
      <dgm:prSet presAssocID="{E5132402-B608-4F96-B02D-063FD413B3FD}" presName="sibTrans" presStyleCnt="0"/>
      <dgm:spPr/>
    </dgm:pt>
    <dgm:pt modelId="{17895194-5ABA-441B-B61B-FB08A4CCFEB5}" type="pres">
      <dgm:prSet presAssocID="{E1EC96F0-828B-4EB8-BF2E-73BABAB788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0066A0-FD9A-408A-B654-597DFB079803}" type="pres">
      <dgm:prSet presAssocID="{A0143B48-44EC-478E-9586-3B3852AF7D1F}" presName="sibTrans" presStyleCnt="0"/>
      <dgm:spPr/>
    </dgm:pt>
    <dgm:pt modelId="{6FA99101-CE4F-49AF-8065-80A7B455AF93}" type="pres">
      <dgm:prSet presAssocID="{48AA5848-C67A-4649-A0D7-58F26702D0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7309BF-77AF-455F-9DC6-47AC1C25B286}" type="pres">
      <dgm:prSet presAssocID="{4A97322B-7C26-4D11-A249-9CFDEF7C316E}" presName="sibTrans" presStyleCnt="0"/>
      <dgm:spPr/>
    </dgm:pt>
    <dgm:pt modelId="{610338CF-DCC9-4268-9E87-A89D8829D7CC}" type="pres">
      <dgm:prSet presAssocID="{C62E6B05-D826-44DC-BFC7-96EB96D39C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ACB3F7-1FC7-419D-B384-A0B0D194C9C3}" type="pres">
      <dgm:prSet presAssocID="{ACFE1152-4041-4A8C-8A8F-C9C61161CB68}" presName="sibTrans" presStyleCnt="0"/>
      <dgm:spPr/>
    </dgm:pt>
    <dgm:pt modelId="{B6771A03-2FBC-41F3-9E90-8E0D004DF5B5}" type="pres">
      <dgm:prSet presAssocID="{9B52B499-BC52-49AA-9DC7-62BF05F10B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6FCD69-2855-46CE-92D4-67B057173B59}" srcId="{6C8F3918-5CE2-48D7-82EE-26078D500385}" destId="{9B52B499-BC52-49AA-9DC7-62BF05F10BDB}" srcOrd="4" destOrd="0" parTransId="{316BB5FD-5E42-4D63-840C-81B442F86B67}" sibTransId="{B9FEEDD8-B035-4572-A51B-0A3789892651}"/>
    <dgm:cxn modelId="{D279F365-29BC-4BA8-9082-518DE7550137}" type="presOf" srcId="{9B52B499-BC52-49AA-9DC7-62BF05F10BDB}" destId="{B6771A03-2FBC-41F3-9E90-8E0D004DF5B5}" srcOrd="0" destOrd="0" presId="urn:microsoft.com/office/officeart/2005/8/layout/default"/>
    <dgm:cxn modelId="{15116DBD-4DA0-4D4C-B3D1-41317DB2C7B2}" type="presOf" srcId="{6C8F3918-5CE2-48D7-82EE-26078D500385}" destId="{693A976F-0C80-4B28-8A1F-FD8FF239D079}" srcOrd="0" destOrd="0" presId="urn:microsoft.com/office/officeart/2005/8/layout/default"/>
    <dgm:cxn modelId="{036C2560-9D67-4493-A569-D5631DBA6527}" type="presOf" srcId="{E1EC96F0-828B-4EB8-BF2E-73BABAB78859}" destId="{17895194-5ABA-441B-B61B-FB08A4CCFEB5}" srcOrd="0" destOrd="0" presId="urn:microsoft.com/office/officeart/2005/8/layout/default"/>
    <dgm:cxn modelId="{43F76732-46BE-48B7-A355-23EDE5ECB0E3}" type="presOf" srcId="{CC830E7B-56F9-40D2-9514-723FBA575678}" destId="{00A6693D-F6D4-4FBA-B309-210C33760496}" srcOrd="0" destOrd="0" presId="urn:microsoft.com/office/officeart/2005/8/layout/default"/>
    <dgm:cxn modelId="{9C22CB8C-C4F1-4A86-AADF-119BF7B74B4F}" srcId="{6C8F3918-5CE2-48D7-82EE-26078D500385}" destId="{C62E6B05-D826-44DC-BFC7-96EB96D39CB6}" srcOrd="3" destOrd="0" parTransId="{46492DCD-D689-46C4-AFC4-24DA91902124}" sibTransId="{ACFE1152-4041-4A8C-8A8F-C9C61161CB68}"/>
    <dgm:cxn modelId="{B46CFDE3-A3FD-4025-B61A-0756024D0A66}" srcId="{6C8F3918-5CE2-48D7-82EE-26078D500385}" destId="{48AA5848-C67A-4649-A0D7-58F26702D006}" srcOrd="2" destOrd="0" parTransId="{12D1CDA1-3937-4029-85BE-7928FF42063A}" sibTransId="{4A97322B-7C26-4D11-A249-9CFDEF7C316E}"/>
    <dgm:cxn modelId="{C94E5D2F-5525-47F0-B206-DE5D08FB3FB8}" type="presOf" srcId="{48AA5848-C67A-4649-A0D7-58F26702D006}" destId="{6FA99101-CE4F-49AF-8065-80A7B455AF93}" srcOrd="0" destOrd="0" presId="urn:microsoft.com/office/officeart/2005/8/layout/default"/>
    <dgm:cxn modelId="{96A7F6EB-AAC3-421F-B183-ABA0542EAB53}" type="presOf" srcId="{C62E6B05-D826-44DC-BFC7-96EB96D39CB6}" destId="{610338CF-DCC9-4268-9E87-A89D8829D7CC}" srcOrd="0" destOrd="0" presId="urn:microsoft.com/office/officeart/2005/8/layout/default"/>
    <dgm:cxn modelId="{38DB6C55-0776-433A-94CE-86C4589BFE7C}" srcId="{6C8F3918-5CE2-48D7-82EE-26078D500385}" destId="{E1EC96F0-828B-4EB8-BF2E-73BABAB78859}" srcOrd="1" destOrd="0" parTransId="{5DE7ECB1-2B2B-40D3-9168-7E8C14731845}" sibTransId="{A0143B48-44EC-478E-9586-3B3852AF7D1F}"/>
    <dgm:cxn modelId="{DC66324D-7C8B-41AC-BC0A-1AB0CCFE14B7}" srcId="{6C8F3918-5CE2-48D7-82EE-26078D500385}" destId="{CC830E7B-56F9-40D2-9514-723FBA575678}" srcOrd="0" destOrd="0" parTransId="{A35E0EDD-48F7-4779-BB5D-042476C3EC78}" sibTransId="{E5132402-B608-4F96-B02D-063FD413B3FD}"/>
    <dgm:cxn modelId="{3F7A7ACD-D7F5-4659-BC6F-CA41F74D2491}" type="presParOf" srcId="{693A976F-0C80-4B28-8A1F-FD8FF239D079}" destId="{00A6693D-F6D4-4FBA-B309-210C33760496}" srcOrd="0" destOrd="0" presId="urn:microsoft.com/office/officeart/2005/8/layout/default"/>
    <dgm:cxn modelId="{4BE4A049-30F1-49E3-98C5-562C95721632}" type="presParOf" srcId="{693A976F-0C80-4B28-8A1F-FD8FF239D079}" destId="{8CCC14C6-B41C-4F88-9255-E293CCC2BBD5}" srcOrd="1" destOrd="0" presId="urn:microsoft.com/office/officeart/2005/8/layout/default"/>
    <dgm:cxn modelId="{45A32D8A-3DB9-4F3E-9FA4-35BB512C7CF6}" type="presParOf" srcId="{693A976F-0C80-4B28-8A1F-FD8FF239D079}" destId="{17895194-5ABA-441B-B61B-FB08A4CCFEB5}" srcOrd="2" destOrd="0" presId="urn:microsoft.com/office/officeart/2005/8/layout/default"/>
    <dgm:cxn modelId="{DB7ED1B2-3D84-4BF2-A812-6A1B11670D16}" type="presParOf" srcId="{693A976F-0C80-4B28-8A1F-FD8FF239D079}" destId="{EA0066A0-FD9A-408A-B654-597DFB079803}" srcOrd="3" destOrd="0" presId="urn:microsoft.com/office/officeart/2005/8/layout/default"/>
    <dgm:cxn modelId="{51C68608-52F3-48CA-B54E-44BC4D018C81}" type="presParOf" srcId="{693A976F-0C80-4B28-8A1F-FD8FF239D079}" destId="{6FA99101-CE4F-49AF-8065-80A7B455AF93}" srcOrd="4" destOrd="0" presId="urn:microsoft.com/office/officeart/2005/8/layout/default"/>
    <dgm:cxn modelId="{91CE9E73-4CB7-42E2-B125-E10F023E4A84}" type="presParOf" srcId="{693A976F-0C80-4B28-8A1F-FD8FF239D079}" destId="{707309BF-77AF-455F-9DC6-47AC1C25B286}" srcOrd="5" destOrd="0" presId="urn:microsoft.com/office/officeart/2005/8/layout/default"/>
    <dgm:cxn modelId="{0167B4E4-55BB-4ACC-8D77-1D1312C49FCA}" type="presParOf" srcId="{693A976F-0C80-4B28-8A1F-FD8FF239D079}" destId="{610338CF-DCC9-4268-9E87-A89D8829D7CC}" srcOrd="6" destOrd="0" presId="urn:microsoft.com/office/officeart/2005/8/layout/default"/>
    <dgm:cxn modelId="{8CD2E558-BD7D-4ACB-A81E-A620D85400D7}" type="presParOf" srcId="{693A976F-0C80-4B28-8A1F-FD8FF239D079}" destId="{FDACB3F7-1FC7-419D-B384-A0B0D194C9C3}" srcOrd="7" destOrd="0" presId="urn:microsoft.com/office/officeart/2005/8/layout/default"/>
    <dgm:cxn modelId="{E842B67B-1E35-49F4-B7A4-57D06ED76B0E}" type="presParOf" srcId="{693A976F-0C80-4B28-8A1F-FD8FF239D079}" destId="{B6771A03-2FBC-41F3-9E90-8E0D004DF5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775F8-C870-49E3-84AD-7F9A256A4C65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FFDF-3C6D-469A-90E5-56C1BB3B3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FFDF-3C6D-469A-90E5-56C1BB3B3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7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373-77F1-4057-B93B-9BF1A2D676A9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80F3-94DA-49B1-A0A2-3450DCC0CC64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154-FA09-49F8-BB9F-B744F6676184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C3A4-F31B-4B4D-BFB1-183D6AF8F27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D0B-2A45-4564-B11F-034036AC8D01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E11C-6690-45C0-8D7B-238C8CD0ABEA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D97B-431A-430E-AF31-B66E03C1194C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AF8B-A20E-4CEE-B686-99915884F27C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2DD-276A-43A2-9DC4-308933E4C867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0F9-6009-4193-848E-F59A00E7364F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F296-CD38-4148-A610-3FB1F0619497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A9C2-64AB-43EB-95A0-6DA78F448E53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F41-52A7-40FA-B693-C986D6E0EA72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FDF3-97D1-4263-A172-AC62EE78D0D4}" type="datetime1">
              <a:rPr lang="en-US" smtClean="0"/>
              <a:t>10/30/2016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0A8E-65F4-466F-89DA-AC65CCDC755B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10.135.196.38/Datix/live/index.php?action=logi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Human Factors &amp; Patient Safety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Prepared By : </a:t>
            </a:r>
          </a:p>
          <a:p>
            <a:pPr algn="l"/>
            <a:r>
              <a:rPr lang="en-US" dirty="0"/>
              <a:t>Mr. Maher </a:t>
            </a:r>
            <a:r>
              <a:rPr lang="en-US" dirty="0" err="1"/>
              <a:t>titi</a:t>
            </a:r>
            <a:r>
              <a:rPr lang="en-US" dirty="0"/>
              <a:t> 			MRS. Nada </a:t>
            </a:r>
            <a:r>
              <a:rPr lang="en-US" dirty="0" err="1"/>
              <a:t>Alhabib</a:t>
            </a:r>
            <a:r>
              <a:rPr lang="en-US" dirty="0"/>
              <a:t>			MR. </a:t>
            </a:r>
            <a:r>
              <a:rPr lang="en-US" dirty="0" err="1"/>
              <a:t>Alaa</a:t>
            </a:r>
            <a:r>
              <a:rPr lang="en-US" dirty="0"/>
              <a:t>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alrub</a:t>
            </a:r>
            <a:r>
              <a:rPr lang="en-US" dirty="0"/>
              <a:t>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Quality Management Department </a:t>
            </a:r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E76F-FF43-4F54-9170-52A3662704F1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Benefits of Applying Human Factors in Healthcare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Awareness of human factors can help you to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To prevent </a:t>
            </a:r>
            <a:r>
              <a:rPr lang="en-US" sz="2800" dirty="0" smtClean="0">
                <a:solidFill>
                  <a:srgbClr val="FF0000"/>
                </a:solidFill>
              </a:rPr>
              <a:t>Medical Errors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Understand why healthcare staff make </a:t>
            </a:r>
            <a:r>
              <a:rPr lang="en-US" sz="2800" dirty="0" smtClean="0"/>
              <a:t>errors. </a:t>
            </a:r>
            <a:endParaRPr lang="en-US" sz="2800" dirty="0"/>
          </a:p>
          <a:p>
            <a:r>
              <a:rPr lang="en-US" sz="2800" dirty="0"/>
              <a:t>Identify ‘systems factors’ threaten patient </a:t>
            </a:r>
            <a:r>
              <a:rPr lang="en-US" sz="2800" dirty="0" smtClean="0"/>
              <a:t>safety.</a:t>
            </a:r>
            <a:endParaRPr lang="en-US" sz="2800" dirty="0"/>
          </a:p>
          <a:p>
            <a:r>
              <a:rPr lang="en-US" sz="2800" dirty="0"/>
              <a:t>To prevent occupational accidents and ill </a:t>
            </a:r>
            <a:r>
              <a:rPr lang="en-US" sz="2800" dirty="0" smtClean="0"/>
              <a:t>health.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800"/>
          </a:xfrm>
        </p:spPr>
        <p:txBody>
          <a:bodyPr/>
          <a:lstStyle/>
          <a:p>
            <a:r>
              <a:rPr lang="en-US" dirty="0"/>
              <a:t>Medical errors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5745" y="1651001"/>
            <a:ext cx="4480455" cy="43903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400" dirty="0"/>
              <a:t>Failure of a planned action to be completed as intended </a:t>
            </a:r>
            <a:r>
              <a:rPr lang="en-US" sz="4400" dirty="0" smtClean="0"/>
              <a:t>or  the </a:t>
            </a:r>
            <a:r>
              <a:rPr lang="en-US" sz="4400" dirty="0"/>
              <a:t>use of a wrong plan to achieve an </a:t>
            </a:r>
            <a:r>
              <a:rPr lang="en-US" sz="4400" dirty="0" smtClean="0"/>
              <a:t>aim, such as : </a:t>
            </a:r>
          </a:p>
          <a:p>
            <a:r>
              <a:rPr lang="en-US" sz="2900" dirty="0" smtClean="0"/>
              <a:t>Retained </a:t>
            </a:r>
            <a:r>
              <a:rPr lang="en-US" sz="2900" dirty="0"/>
              <a:t>surgical </a:t>
            </a:r>
            <a:r>
              <a:rPr lang="en-US" sz="2900" dirty="0" smtClean="0"/>
              <a:t>instruments</a:t>
            </a:r>
          </a:p>
          <a:p>
            <a:r>
              <a:rPr lang="en-US" sz="2900" dirty="0"/>
              <a:t>Restraint -related </a:t>
            </a:r>
            <a:r>
              <a:rPr lang="en-US" sz="2900" dirty="0" smtClean="0"/>
              <a:t>injuries</a:t>
            </a:r>
            <a:endParaRPr lang="en-US" sz="2900" dirty="0"/>
          </a:p>
          <a:p>
            <a:pPr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651000"/>
            <a:ext cx="43307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Saud University Medical City (KSUMC) –Medical Errors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Expired medication dispensed</a:t>
            </a:r>
          </a:p>
          <a:p>
            <a:r>
              <a:rPr lang="en-US" sz="2400" dirty="0"/>
              <a:t>Un planned hysterectomy</a:t>
            </a:r>
          </a:p>
          <a:p>
            <a:r>
              <a:rPr lang="en-US" sz="2400" dirty="0"/>
              <a:t>Wrong Sponge counting  </a:t>
            </a:r>
          </a:p>
          <a:p>
            <a:r>
              <a:rPr lang="en-US" sz="2400" dirty="0"/>
              <a:t>Self  </a:t>
            </a:r>
            <a:r>
              <a:rPr lang="en-US" sz="2400" dirty="0" err="1"/>
              <a:t>extubation</a:t>
            </a:r>
            <a:endParaRPr lang="en-US" sz="2400" dirty="0"/>
          </a:p>
          <a:p>
            <a:r>
              <a:rPr lang="en-US" sz="2400" dirty="0"/>
              <a:t>Wrong patient ID , went to wrong procedure </a:t>
            </a:r>
          </a:p>
          <a:p>
            <a:r>
              <a:rPr lang="en-US" sz="2400" dirty="0"/>
              <a:t>Wrong medication delivered</a:t>
            </a:r>
          </a:p>
          <a:p>
            <a:r>
              <a:rPr lang="en-US" sz="2400" dirty="0"/>
              <a:t>Wrong dose administered 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8398"/>
          </a:xfrm>
        </p:spPr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11080" t="31635" r="12834" b="26226"/>
          <a:stretch/>
        </p:blipFill>
        <p:spPr bwMode="auto">
          <a:xfrm>
            <a:off x="241300" y="1777999"/>
            <a:ext cx="9448800" cy="4628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6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 Medical Errors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5745" y="1752601"/>
            <a:ext cx="4185623" cy="4288762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Wrong site surgery (13.4%)</a:t>
            </a:r>
          </a:p>
          <a:p>
            <a:r>
              <a:rPr lang="en-US" sz="2400" dirty="0" smtClean="0"/>
              <a:t>Patient suicide (11.9%)</a:t>
            </a:r>
          </a:p>
          <a:p>
            <a:r>
              <a:rPr lang="en-US" sz="2400" dirty="0" smtClean="0"/>
              <a:t>Operative and post operative complication (10.8% )</a:t>
            </a:r>
          </a:p>
          <a:p>
            <a:r>
              <a:rPr lang="en-US" sz="2400" dirty="0" smtClean="0"/>
              <a:t>Delay in treatment  (8.6 %)</a:t>
            </a:r>
          </a:p>
          <a:p>
            <a:r>
              <a:rPr lang="en-US" sz="2400" dirty="0" smtClean="0"/>
              <a:t>Medication error (8.1 %)</a:t>
            </a:r>
          </a:p>
          <a:p>
            <a:r>
              <a:rPr lang="en-US" sz="2400" dirty="0" smtClean="0"/>
              <a:t>Patient fall (6.4 %)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" y="6213738"/>
            <a:ext cx="8702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An analysis of sentinel event to the joint commission from 1995 to march 2010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5" y="2221837"/>
            <a:ext cx="5299076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of the Medical Errors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How many of you know or had come cross any Medical Error?</a:t>
            </a:r>
            <a:endParaRPr lang="en-US" sz="4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Medical Errors </a:t>
            </a:r>
            <a:endParaRPr lang="ar-S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5607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7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Medical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760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1- Healthcare Complexity</a:t>
            </a:r>
          </a:p>
          <a:p>
            <a:pPr lvl="1"/>
            <a:r>
              <a:rPr lang="en-US" sz="2400" dirty="0"/>
              <a:t>Complicated technologies</a:t>
            </a:r>
          </a:p>
          <a:p>
            <a:pPr lvl="1"/>
            <a:r>
              <a:rPr lang="en-US" sz="2400" dirty="0"/>
              <a:t>Drugs interaction. </a:t>
            </a:r>
          </a:p>
          <a:p>
            <a:pPr lvl="1"/>
            <a:r>
              <a:rPr lang="en-US" sz="2400" dirty="0"/>
              <a:t>Intensive care</a:t>
            </a:r>
          </a:p>
          <a:p>
            <a:pPr lvl="1"/>
            <a:r>
              <a:rPr lang="en-US" sz="2400" dirty="0" smtClean="0"/>
              <a:t>Prolonged </a:t>
            </a:r>
            <a:r>
              <a:rPr lang="en-US" sz="2400" dirty="0"/>
              <a:t>hospital stay. </a:t>
            </a:r>
          </a:p>
          <a:p>
            <a:pPr lvl="1"/>
            <a:r>
              <a:rPr lang="en-US" sz="2400" dirty="0"/>
              <a:t>Multidisciplinary approach 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2- System and Process Design </a:t>
            </a:r>
          </a:p>
          <a:p>
            <a:pPr lvl="1"/>
            <a:r>
              <a:rPr lang="en-US" sz="2400" dirty="0"/>
              <a:t>Inadequate communication, </a:t>
            </a:r>
          </a:p>
          <a:p>
            <a:pPr lvl="1"/>
            <a:r>
              <a:rPr lang="en-US" sz="2400" dirty="0"/>
              <a:t>Unclear  lines of authority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</a:t>
            </a:r>
            <a:r>
              <a:rPr lang="en-US" b="1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3- Environmental factors. </a:t>
            </a:r>
          </a:p>
          <a:p>
            <a:pPr lvl="1"/>
            <a:r>
              <a:rPr lang="en-US" sz="2400" dirty="0"/>
              <a:t>Over crowded services</a:t>
            </a:r>
          </a:p>
          <a:p>
            <a:pPr lvl="1"/>
            <a:r>
              <a:rPr lang="en-US" sz="2400" dirty="0"/>
              <a:t>Unsafe care provision areas</a:t>
            </a:r>
          </a:p>
          <a:p>
            <a:pPr lvl="1"/>
            <a:r>
              <a:rPr lang="en-US" sz="2400" dirty="0" smtClean="0"/>
              <a:t>Areas </a:t>
            </a:r>
            <a:r>
              <a:rPr lang="en-US" sz="2400" dirty="0"/>
              <a:t>poorly designed for safe </a:t>
            </a:r>
            <a:r>
              <a:rPr lang="en-US" sz="2400" dirty="0" smtClean="0"/>
              <a:t>monitoring 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4- Infrastructure failure. </a:t>
            </a:r>
          </a:p>
          <a:p>
            <a:pPr lvl="1"/>
            <a:r>
              <a:rPr lang="en-US" sz="2400" dirty="0"/>
              <a:t>Lack of documentation process</a:t>
            </a:r>
          </a:p>
          <a:p>
            <a:pPr lvl="1"/>
            <a:r>
              <a:rPr lang="en-US" sz="2400" dirty="0"/>
              <a:t>Lack of continuous improvement process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5- Human Factors and </a:t>
            </a:r>
            <a:r>
              <a:rPr lang="en-US" sz="2400" b="1" dirty="0" smtClean="0">
                <a:solidFill>
                  <a:srgbClr val="0070C0"/>
                </a:solidFill>
              </a:rPr>
              <a:t>Ergonomics</a:t>
            </a: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Hungry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Angry</a:t>
            </a:r>
            <a:r>
              <a:rPr lang="en-US" sz="2400" dirty="0">
                <a:solidFill>
                  <a:schemeClr val="tx1"/>
                </a:solidFill>
              </a:rPr>
              <a:t>/ Emotions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Late</a:t>
            </a:r>
            <a:r>
              <a:rPr lang="en-US" sz="2400" dirty="0">
                <a:solidFill>
                  <a:schemeClr val="tx1"/>
                </a:solidFill>
              </a:rPr>
              <a:t>/ lazy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Tired/fatigue/sleep </a:t>
            </a:r>
            <a:r>
              <a:rPr lang="en-US" sz="2400" dirty="0">
                <a:solidFill>
                  <a:schemeClr val="tx1"/>
                </a:solidFill>
              </a:rPr>
              <a:t>less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lack of skilled workers.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Lack of training.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34" y="1194288"/>
            <a:ext cx="2286198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After completing this lecture you should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 smtClean="0"/>
              <a:t>Define </a:t>
            </a:r>
            <a:r>
              <a:rPr lang="en-US" sz="2000" dirty="0"/>
              <a:t>and describe the Human Factors and its relation to patient safety </a:t>
            </a:r>
          </a:p>
          <a:p>
            <a:pPr lvl="1"/>
            <a:r>
              <a:rPr lang="en-US" sz="2000" dirty="0"/>
              <a:t>Recognize the importance of applying human factors in healthcare</a:t>
            </a:r>
          </a:p>
          <a:p>
            <a:pPr lvl="1"/>
            <a:r>
              <a:rPr lang="en-US" sz="2000" dirty="0" smtClean="0"/>
              <a:t>Summarize </a:t>
            </a:r>
            <a:r>
              <a:rPr lang="en-US" sz="2000" dirty="0"/>
              <a:t>the impact </a:t>
            </a:r>
            <a:r>
              <a:rPr lang="en-US" sz="2000" dirty="0" smtClean="0"/>
              <a:t>of Human </a:t>
            </a:r>
            <a:r>
              <a:rPr lang="en-US" sz="2000" dirty="0"/>
              <a:t>Factors </a:t>
            </a:r>
            <a:r>
              <a:rPr lang="en-US" sz="2000" dirty="0" smtClean="0"/>
              <a:t>on </a:t>
            </a:r>
            <a:r>
              <a:rPr lang="en-US" sz="2000" dirty="0"/>
              <a:t>people’s health and patient </a:t>
            </a:r>
            <a:r>
              <a:rPr lang="en-US" sz="2000" dirty="0" smtClean="0"/>
              <a:t>safety</a:t>
            </a:r>
          </a:p>
          <a:p>
            <a:pPr lvl="1"/>
            <a:r>
              <a:rPr lang="en-US" sz="2000" dirty="0" smtClean="0"/>
              <a:t>Differentiate </a:t>
            </a:r>
            <a:r>
              <a:rPr lang="en-US" sz="2000" dirty="0"/>
              <a:t>between the different types of Medical </a:t>
            </a:r>
            <a:r>
              <a:rPr lang="en-US" sz="2000" dirty="0" smtClean="0"/>
              <a:t>Errors</a:t>
            </a:r>
          </a:p>
          <a:p>
            <a:pPr lvl="1"/>
            <a:r>
              <a:rPr lang="en-US" sz="2000" dirty="0"/>
              <a:t>Describe several specific Actions to </a:t>
            </a:r>
            <a:r>
              <a:rPr lang="en-US" sz="2000" dirty="0" smtClean="0"/>
              <a:t>reduce </a:t>
            </a:r>
            <a:r>
              <a:rPr lang="en-US" sz="2000" dirty="0"/>
              <a:t>medical errors as related to Humans </a:t>
            </a:r>
            <a:r>
              <a:rPr lang="en-US" sz="2000" dirty="0" smtClean="0"/>
              <a:t>Factors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B542-9991-48A5-A063-A20BA38A6851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Actions to Reduce Medical Errors as Related to Humans Factors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71550" y="1795464"/>
            <a:ext cx="4118" cy="14255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29946" y="3220994"/>
            <a:ext cx="32457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75668" y="3229231"/>
            <a:ext cx="29821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29946" y="3220994"/>
            <a:ext cx="0" cy="518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57838" y="3220994"/>
            <a:ext cx="0" cy="469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24"/>
          <p:cNvSpPr/>
          <p:nvPr/>
        </p:nvSpPr>
        <p:spPr>
          <a:xfrm>
            <a:off x="576647" y="3774443"/>
            <a:ext cx="3140219" cy="14494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Organizational level  </a:t>
            </a:r>
            <a:r>
              <a:rPr lang="en-US" b="1" dirty="0" smtClean="0">
                <a:solidFill>
                  <a:schemeClr val="bg1"/>
                </a:solidFill>
              </a:rPr>
              <a:t>organizational </a:t>
            </a:r>
            <a:r>
              <a:rPr lang="en-US" b="1" dirty="0" smtClean="0"/>
              <a:t>Management </a:t>
            </a:r>
            <a:r>
              <a:rPr lang="en-US" b="1" dirty="0"/>
              <a:t>and Human Factors </a:t>
            </a:r>
          </a:p>
          <a:p>
            <a:pPr algn="ctr"/>
            <a:endParaRPr lang="ar-SA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6239933" y="3698787"/>
            <a:ext cx="3134755" cy="1364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000" b="1" u="sng" dirty="0" smtClean="0">
                <a:solidFill>
                  <a:schemeClr val="tx1"/>
                </a:solidFill>
              </a:rPr>
              <a:t>individual </a:t>
            </a:r>
            <a:r>
              <a:rPr lang="en-US" sz="2000" b="1" u="sng" dirty="0">
                <a:solidFill>
                  <a:schemeClr val="tx1"/>
                </a:solidFill>
              </a:rPr>
              <a:t>level </a:t>
            </a:r>
            <a:endParaRPr lang="en-US" sz="2000" b="1" u="sng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2000" b="1" dirty="0" smtClean="0">
                <a:solidFill>
                  <a:schemeClr val="bg1"/>
                </a:solidFill>
              </a:rPr>
              <a:t>Making </a:t>
            </a:r>
            <a:r>
              <a:rPr lang="en-US" sz="2000" b="1" dirty="0">
                <a:solidFill>
                  <a:schemeClr val="bg1"/>
                </a:solidFill>
              </a:rPr>
              <a:t>your care and work </a:t>
            </a:r>
            <a:r>
              <a:rPr lang="en-US" sz="2000" b="1" dirty="0" smtClean="0">
                <a:solidFill>
                  <a:schemeClr val="bg1"/>
                </a:solidFill>
              </a:rPr>
              <a:t>safer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Reduce Medical Errors as Related to Humans Factors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Part 1: </a:t>
            </a:r>
            <a:r>
              <a:rPr lang="en-US" sz="2200" b="1" dirty="0" smtClean="0"/>
              <a:t>Organizational </a:t>
            </a:r>
            <a:r>
              <a:rPr lang="en-US" sz="2200" b="1" dirty="0"/>
              <a:t>M</a:t>
            </a:r>
            <a:r>
              <a:rPr lang="en-US" sz="2200" b="1" dirty="0" smtClean="0"/>
              <a:t>anagement </a:t>
            </a:r>
            <a:r>
              <a:rPr lang="en-US" sz="2200" b="1" dirty="0"/>
              <a:t>and </a:t>
            </a:r>
            <a:r>
              <a:rPr lang="en-US" sz="2200" b="1" dirty="0" smtClean="0"/>
              <a:t>Human </a:t>
            </a:r>
            <a:r>
              <a:rPr lang="en-US" sz="2200" b="1" dirty="0"/>
              <a:t>F</a:t>
            </a:r>
            <a:r>
              <a:rPr lang="en-US" sz="2200" b="1" dirty="0" smtClean="0"/>
              <a:t>actors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Developing </a:t>
            </a:r>
            <a:r>
              <a:rPr lang="en-US" sz="2800" dirty="0">
                <a:solidFill>
                  <a:srgbClr val="FF0000"/>
                </a:solidFill>
              </a:rPr>
              <a:t>a positive safety culture </a:t>
            </a:r>
          </a:p>
          <a:p>
            <a:pPr lvl="2"/>
            <a:r>
              <a:rPr lang="en-US" sz="2800" dirty="0"/>
              <a:t>Just culture</a:t>
            </a:r>
          </a:p>
          <a:p>
            <a:pPr lvl="2"/>
            <a:r>
              <a:rPr lang="en-US" sz="2800" dirty="0"/>
              <a:t>Reporting </a:t>
            </a:r>
            <a:r>
              <a:rPr lang="en-US" sz="2800" dirty="0" smtClean="0"/>
              <a:t>culture </a:t>
            </a:r>
            <a:r>
              <a:rPr lang="en-US" sz="1700" dirty="0" smtClean="0"/>
              <a:t>(e-OVR Reporting system) </a:t>
            </a:r>
            <a:endParaRPr lang="en-US" sz="1700" dirty="0"/>
          </a:p>
          <a:p>
            <a:pPr lvl="2"/>
            <a:r>
              <a:rPr lang="en-US" sz="2800" dirty="0"/>
              <a:t>Learning culture</a:t>
            </a:r>
            <a:r>
              <a:rPr lang="en-US" sz="1700" dirty="0"/>
              <a:t>(Morbidity and mortality review </a:t>
            </a:r>
            <a:r>
              <a:rPr lang="en-US" sz="1700" dirty="0" smtClean="0"/>
              <a:t>process)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Human </a:t>
            </a:r>
            <a:r>
              <a:rPr lang="en-US" sz="2800" dirty="0">
                <a:solidFill>
                  <a:srgbClr val="FF0000"/>
                </a:solidFill>
              </a:rPr>
              <a:t>factors training in </a:t>
            </a:r>
            <a:r>
              <a:rPr lang="en-US" sz="2800" dirty="0" smtClean="0">
                <a:solidFill>
                  <a:srgbClr val="FF0000"/>
                </a:solidFill>
              </a:rPr>
              <a:t>healthcare</a:t>
            </a:r>
          </a:p>
          <a:p>
            <a:pPr marL="800100" lvl="3" indent="-342900"/>
            <a:r>
              <a:rPr lang="en-US" sz="2600" dirty="0" smtClean="0">
                <a:solidFill>
                  <a:srgbClr val="FF0000"/>
                </a:solidFill>
              </a:rPr>
              <a:t>Develop </a:t>
            </a:r>
            <a:r>
              <a:rPr lang="en-US" sz="2600" dirty="0">
                <a:solidFill>
                  <a:srgbClr val="FF0000"/>
                </a:solidFill>
              </a:rPr>
              <a:t>Clinical Practice Guidelines , protocols , </a:t>
            </a:r>
            <a:r>
              <a:rPr lang="en-US" sz="2600" dirty="0" smtClean="0">
                <a:solidFill>
                  <a:srgbClr val="FF0000"/>
                </a:solidFill>
              </a:rPr>
              <a:t>algorithms.. </a:t>
            </a:r>
            <a:r>
              <a:rPr lang="en-US" sz="2600" dirty="0" err="1">
                <a:solidFill>
                  <a:srgbClr val="FF0000"/>
                </a:solidFill>
              </a:rPr>
              <a:t>etc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A9C2-64AB-43EB-95A0-6DA78F448E53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6500"/>
            <a:ext cx="9698566" cy="5549899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 b="1" dirty="0">
                <a:solidFill>
                  <a:schemeClr val="tx1"/>
                </a:solidFill>
              </a:rPr>
              <a:t>Part 2: Making your care and work safer </a:t>
            </a:r>
            <a:r>
              <a:rPr lang="en-US" sz="2000" b="1" dirty="0" smtClean="0">
                <a:solidFill>
                  <a:schemeClr val="tx1"/>
                </a:solidFill>
              </a:rPr>
              <a:t>(individual level )</a:t>
            </a:r>
            <a:endParaRPr lang="en-US" sz="2000" b="1" dirty="0">
              <a:solidFill>
                <a:schemeClr val="tx1"/>
              </a:solidFill>
            </a:endParaRPr>
          </a:p>
          <a:p>
            <a:pPr marL="742950" lvl="2" indent="-342900"/>
            <a:r>
              <a:rPr lang="en-US" sz="2000" b="1" dirty="0" smtClean="0">
                <a:solidFill>
                  <a:srgbClr val="FF0000"/>
                </a:solidFill>
              </a:rPr>
              <a:t>Stress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1200150" lvl="3" indent="-342900"/>
            <a:r>
              <a:rPr lang="en-US" sz="2000" dirty="0"/>
              <a:t>Focus first on the tasks </a:t>
            </a:r>
            <a:r>
              <a:rPr lang="en-US" sz="2000" dirty="0" smtClean="0"/>
              <a:t>that </a:t>
            </a:r>
            <a:r>
              <a:rPr lang="en-US" sz="2000" dirty="0"/>
              <a:t>are </a:t>
            </a:r>
            <a:r>
              <a:rPr lang="en-US" sz="2000" dirty="0" smtClean="0"/>
              <a:t>high risk or where it </a:t>
            </a:r>
            <a:r>
              <a:rPr lang="en-US" sz="2000" dirty="0"/>
              <a:t>is particularly important </a:t>
            </a:r>
            <a:endParaRPr lang="en-US" sz="2000" dirty="0" smtClean="0"/>
          </a:p>
          <a:p>
            <a:pPr marL="1200150" lvl="3" indent="-342900"/>
            <a:r>
              <a:rPr lang="en-US" sz="2000" dirty="0" smtClean="0"/>
              <a:t>Quickly </a:t>
            </a:r>
            <a:r>
              <a:rPr lang="en-US" sz="2000" dirty="0"/>
              <a:t>allocate a clear </a:t>
            </a:r>
            <a:r>
              <a:rPr lang="en-US" sz="2000" dirty="0" smtClean="0"/>
              <a:t>leader</a:t>
            </a:r>
          </a:p>
          <a:p>
            <a:pPr marL="1200150" lvl="3" indent="-342900"/>
            <a:endParaRPr lang="en-US" sz="2000" dirty="0"/>
          </a:p>
          <a:p>
            <a:pPr marL="342900" lvl="1" indent="-342900"/>
            <a:r>
              <a:rPr lang="en-US" sz="2000" b="1" dirty="0">
                <a:solidFill>
                  <a:srgbClr val="FF0000"/>
                </a:solidFill>
              </a:rPr>
              <a:t>Storage </a:t>
            </a:r>
          </a:p>
          <a:p>
            <a:pPr marL="742950" lvl="2" indent="-342900"/>
            <a:r>
              <a:rPr lang="en-US" sz="2000" dirty="0"/>
              <a:t>Look at the products you use and have stored. </a:t>
            </a:r>
            <a:r>
              <a:rPr lang="en-US" sz="2000" dirty="0" err="1"/>
              <a:t>E.g</a:t>
            </a:r>
            <a:r>
              <a:rPr lang="en-US" sz="2000" dirty="0"/>
              <a:t> Look-alike packaging</a:t>
            </a:r>
          </a:p>
          <a:p>
            <a:pPr marL="857250" lvl="3" indent="0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8" y="711200"/>
            <a:ext cx="8596668" cy="4889499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000" b="1" dirty="0" smtClean="0">
                <a:solidFill>
                  <a:srgbClr val="FF0000"/>
                </a:solidFill>
              </a:rPr>
              <a:t>Physical demands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US" sz="2000" dirty="0"/>
              <a:t>Physical tiredness :get </a:t>
            </a:r>
            <a:r>
              <a:rPr lang="en-US" sz="2000" dirty="0" smtClean="0"/>
              <a:t>enough </a:t>
            </a:r>
            <a:r>
              <a:rPr lang="en-US" sz="2000" dirty="0"/>
              <a:t>sleeping before your duty </a:t>
            </a:r>
          </a:p>
          <a:p>
            <a:pPr lvl="1"/>
            <a:r>
              <a:rPr lang="en-US" sz="2000" dirty="0"/>
              <a:t>Demands exceeding capability : Most people at some time </a:t>
            </a:r>
            <a:r>
              <a:rPr lang="en-US" sz="2000" dirty="0" smtClean="0"/>
              <a:t>overestimate </a:t>
            </a:r>
            <a:r>
              <a:rPr lang="en-US" sz="2000" dirty="0"/>
              <a:t>their abilities or underestimate their limitations. 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Teamwork 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Briefing and debriefing can help teams develop a shared mental model of a planned procedure or a patient’s clinical status </a:t>
            </a:r>
          </a:p>
          <a:p>
            <a:pPr lvl="1"/>
            <a:r>
              <a:rPr lang="en-US" sz="2000" dirty="0"/>
              <a:t>SBAR (Situation, Background, Assessment, Recommendation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The physical environment </a:t>
            </a:r>
          </a:p>
          <a:p>
            <a:pPr marL="742950" lvl="2" indent="-342900"/>
            <a:r>
              <a:rPr lang="en-US" sz="2000" dirty="0"/>
              <a:t>Poor lighting: Look at the lighting in the areas where you need to perform detailed or complex tasks 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child with a known penicillin allergy was prescribed and administered an intravenous dose of an antibiotic of the penicillin class2 </a:t>
            </a:r>
          </a:p>
          <a:p>
            <a:r>
              <a:rPr lang="en-US" dirty="0"/>
              <a:t>A child was due to have a pacemaker fitted. On pre-admission an allergy to penicillin was recorded. This was noted on both the nursing admission assessment form and the </a:t>
            </a:r>
            <a:r>
              <a:rPr lang="en-US" dirty="0" smtClean="0"/>
              <a:t>anesthetic </a:t>
            </a:r>
            <a:r>
              <a:rPr lang="en-US" dirty="0"/>
              <a:t>record chart. Prior to operation, the allergy was discussed with the specialist </a:t>
            </a:r>
            <a:r>
              <a:rPr lang="en-US" dirty="0" smtClean="0"/>
              <a:t>pediatric </a:t>
            </a:r>
            <a:r>
              <a:rPr lang="en-US" dirty="0"/>
              <a:t>cardiology registrar, the consultant </a:t>
            </a:r>
            <a:r>
              <a:rPr lang="en-US" dirty="0" smtClean="0"/>
              <a:t>pediatric anesthetist, anesthetic </a:t>
            </a:r>
            <a:r>
              <a:rPr lang="en-US" dirty="0"/>
              <a:t>specialist registrar and the cardiology consultant. However, following the procedure the patient’s plan included intravenous and oral penicillin.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Cont.…. </a:t>
            </a:r>
            <a:r>
              <a:rPr lang="en-US" b="1" dirty="0"/>
              <a:t>Case </a:t>
            </a:r>
            <a:r>
              <a:rPr lang="en-US" b="1" dirty="0" smtClean="0"/>
              <a:t>Study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>
                <a:solidFill>
                  <a:srgbClr val="FF0000"/>
                </a:solidFill>
              </a:rPr>
              <a:t>How </a:t>
            </a:r>
            <a:r>
              <a:rPr lang="en-US" i="1" dirty="0">
                <a:solidFill>
                  <a:srgbClr val="FF0000"/>
                </a:solidFill>
              </a:rPr>
              <a:t>did this happen? </a:t>
            </a:r>
            <a:br>
              <a:rPr lang="en-US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was no up-to-date protocol on what other antibiotics should be used if a </a:t>
            </a:r>
            <a:r>
              <a:rPr lang="en-US" dirty="0" smtClean="0"/>
              <a:t>pediatric </a:t>
            </a:r>
            <a:r>
              <a:rPr lang="en-US" dirty="0"/>
              <a:t>cardiac patient has a penicillin allergy</a:t>
            </a:r>
          </a:p>
          <a:p>
            <a:r>
              <a:rPr lang="en-US" dirty="0"/>
              <a:t>There was no clear record of the allergy in the medical</a:t>
            </a:r>
          </a:p>
          <a:p>
            <a:r>
              <a:rPr lang="en-US" dirty="0"/>
              <a:t>No system was in place to prevent penicillin prescription when a known allergy was recorded. </a:t>
            </a:r>
          </a:p>
          <a:p>
            <a:r>
              <a:rPr lang="en-US" dirty="0"/>
              <a:t>A number of appropriate checks were not followed prior to administration of the antibiotics. </a:t>
            </a:r>
          </a:p>
          <a:p>
            <a:r>
              <a:rPr lang="en-US" dirty="0"/>
              <a:t>During independent checks, neither nurse checked allergy status, and both were under pressure to complete tasks.</a:t>
            </a:r>
          </a:p>
          <a:p>
            <a:r>
              <a:rPr lang="en-US" dirty="0"/>
              <a:t>The patient’s allergy band was on the same side as their identity band, both of which were covered with a bandage for an intravenous drip.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Cont.…. </a:t>
            </a:r>
            <a:r>
              <a:rPr lang="en-US" b="1" dirty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Do you think the outcome could be quite different if human factors had been taken into account</a:t>
            </a:r>
            <a:r>
              <a:rPr lang="en-US" sz="3200" dirty="0" smtClean="0"/>
              <a:t>?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How we can prevent such error by applying human factors in healthcare?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OVR(Occurrence Variance Reporting) or IR(Incident Reporting)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Occurrence :An Occurrence is defined as any event or circumstance that deviates from established standards </a:t>
            </a:r>
            <a:r>
              <a:rPr lang="en-US" sz="2400" dirty="0" smtClean="0"/>
              <a:t>of care &amp; safety.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OVR :</a:t>
            </a:r>
            <a:r>
              <a:rPr lang="en-US" sz="2400" dirty="0"/>
              <a:t>an internal form/system used to document the details of the occurrence/event and the investigation of an occurrence and the corrective actions taken.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KSUMC </a:t>
            </a:r>
            <a:r>
              <a:rPr lang="en-US" dirty="0"/>
              <a:t>Reporting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9906000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http://10.135.196.38/Datix/live/index.php?action=login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308100"/>
            <a:ext cx="7404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5" y="1816101"/>
            <a:ext cx="4185623" cy="422526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Delivering healthcare can place individuals, teams and organizations under pressure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In such intense situations, decision making can be compromised, impacting on the quality of care, clinical outcomes, and potentially causing harm to the patient; poor performance also increases costs </a:t>
            </a:r>
          </a:p>
          <a:p>
            <a:endParaRPr lang="en-US" dirty="0"/>
          </a:p>
        </p:txBody>
      </p:sp>
      <p:pic>
        <p:nvPicPr>
          <p:cNvPr id="8" name="Content Placeholder 6" descr="Trauma_Tea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54600" y="1549400"/>
            <a:ext cx="4546600" cy="4491962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4B93-446A-4BCA-BA85-93DB8DFA05B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Human Factors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Human factors refer to </a:t>
            </a:r>
            <a:r>
              <a:rPr lang="en-US" sz="3600" dirty="0">
                <a:solidFill>
                  <a:srgbClr val="FF0000"/>
                </a:solidFill>
              </a:rPr>
              <a:t>environmental, </a:t>
            </a:r>
            <a:r>
              <a:rPr lang="en-US" sz="3600" dirty="0" smtClean="0">
                <a:solidFill>
                  <a:srgbClr val="FF0000"/>
                </a:solidFill>
              </a:rPr>
              <a:t>organizational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job factors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FF0000"/>
                </a:solidFill>
              </a:rPr>
              <a:t>human and individual characteristics</a:t>
            </a:r>
            <a:r>
              <a:rPr lang="en-US" sz="3600" dirty="0"/>
              <a:t> which influence behavior at work in a way which can affect health and safety.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Human factors can be defined as anything that affects an individual’s performance.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A simple way to view human factors is to think about three aspects: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 job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 individual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 organization/environmental  </a:t>
            </a:r>
          </a:p>
          <a:p>
            <a:pPr>
              <a:buNone/>
            </a:pPr>
            <a:r>
              <a:rPr lang="en-US" sz="2800" dirty="0"/>
              <a:t>and how they impact on people’s health and safety-related </a:t>
            </a:r>
            <a:r>
              <a:rPr lang="en-US" sz="2800" dirty="0" err="1"/>
              <a:t>behaviour</a:t>
            </a:r>
            <a:r>
              <a:rPr lang="en-US" sz="2800" dirty="0"/>
              <a:t>.’ (HSE, 1999 p2).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Factors-</a:t>
            </a:r>
            <a:r>
              <a:rPr lang="en-US" b="1" dirty="0">
                <a:solidFill>
                  <a:srgbClr val="FF0000"/>
                </a:solidFill>
              </a:rPr>
              <a:t>The Job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1625600"/>
            <a:ext cx="4185623" cy="44157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/>
              <a:t>Including :</a:t>
            </a:r>
          </a:p>
          <a:p>
            <a:pPr fontAlgn="base"/>
            <a:r>
              <a:rPr lang="en-US" sz="2400" dirty="0"/>
              <a:t>Nature of the task </a:t>
            </a:r>
          </a:p>
          <a:p>
            <a:pPr fontAlgn="base"/>
            <a:r>
              <a:rPr lang="en-US" sz="2400" dirty="0"/>
              <a:t>Workload </a:t>
            </a:r>
            <a:endParaRPr lang="en-US" sz="2400" dirty="0" smtClean="0"/>
          </a:p>
          <a:p>
            <a:pPr marL="0" indent="0" fontAlgn="base">
              <a:buNone/>
            </a:pPr>
            <a:endParaRPr lang="en-US" sz="2400" dirty="0"/>
          </a:p>
          <a:p>
            <a:pPr fontAlgn="base">
              <a:buFont typeface="Wingdings" pitchFamily="2" charset="2"/>
              <a:buChar char="v"/>
            </a:pPr>
            <a:r>
              <a:rPr lang="en-US" sz="2400" dirty="0"/>
              <a:t>This includes matching the job to the physical and the mental strengths and limitations of people.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445B-7324-4205-B9AF-CF3C3521439E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Content Placeholder 6" descr="640px-Computer_Workstation_Variables_cleanup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3800" y="1384300"/>
            <a:ext cx="4610099" cy="4657062"/>
          </a:xfrm>
        </p:spPr>
      </p:pic>
    </p:spTree>
    <p:extLst>
      <p:ext uri="{BB962C8B-B14F-4D97-AF65-F5344CB8AC3E}">
        <p14:creationId xmlns:p14="http://schemas.microsoft.com/office/powerpoint/2010/main" val="2099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</a:t>
            </a:r>
            <a:r>
              <a:rPr lang="en-US" b="1" dirty="0" smtClean="0"/>
              <a:t>Factors-</a:t>
            </a:r>
            <a:r>
              <a:rPr lang="en-US" b="1" dirty="0" smtClean="0">
                <a:solidFill>
                  <a:srgbClr val="FF0000"/>
                </a:solidFill>
              </a:rPr>
              <a:t>The Individual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5745" y="1612901"/>
            <a:ext cx="4185623" cy="4428462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en-US" sz="2400" dirty="0"/>
              <a:t>Including:</a:t>
            </a:r>
          </a:p>
          <a:p>
            <a:pPr fontAlgn="base"/>
            <a:r>
              <a:rPr lang="en-US" sz="2400" dirty="0"/>
              <a:t>Competency</a:t>
            </a:r>
          </a:p>
          <a:p>
            <a:pPr fontAlgn="base"/>
            <a:r>
              <a:rPr lang="en-US" sz="2400" dirty="0"/>
              <a:t>Skills (changeable)</a:t>
            </a:r>
          </a:p>
          <a:p>
            <a:pPr fontAlgn="base"/>
            <a:r>
              <a:rPr lang="en-US" sz="2400" dirty="0"/>
              <a:t>Personality, attitude(fixed)</a:t>
            </a:r>
          </a:p>
          <a:p>
            <a:pPr fontAlgn="base"/>
            <a:r>
              <a:rPr lang="en-US" sz="2400" dirty="0"/>
              <a:t>Risk perception</a:t>
            </a:r>
          </a:p>
          <a:p>
            <a:pPr fontAlgn="base"/>
            <a:r>
              <a:rPr lang="en-US" sz="2400" dirty="0"/>
              <a:t>Sleep deprivation </a:t>
            </a:r>
          </a:p>
          <a:p>
            <a:pPr fontAlgn="base"/>
            <a:endParaRPr lang="en-US" sz="2400" dirty="0"/>
          </a:p>
          <a:p>
            <a:pPr fontAlgn="base">
              <a:buFont typeface="Wingdings" pitchFamily="2" charset="2"/>
              <a:buChar char="v"/>
            </a:pPr>
            <a:r>
              <a:rPr lang="en-US" sz="2400" dirty="0"/>
              <a:t>Individual characteristics influence behavior in complex ways.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2" descr="C:\Users\Mah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1612901"/>
            <a:ext cx="3962400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8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</a:t>
            </a:r>
            <a:r>
              <a:rPr lang="en-US" b="1" dirty="0" smtClean="0"/>
              <a:t>Factors-</a:t>
            </a:r>
            <a:r>
              <a:rPr lang="en-US" b="1" dirty="0" smtClean="0">
                <a:solidFill>
                  <a:srgbClr val="FF0000"/>
                </a:solidFill>
              </a:rPr>
              <a:t>The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689101"/>
            <a:ext cx="4185623" cy="4352262"/>
          </a:xfrm>
        </p:spPr>
        <p:txBody>
          <a:bodyPr/>
          <a:lstStyle/>
          <a:p>
            <a:pPr fontAlgn="base">
              <a:buNone/>
            </a:pPr>
            <a:r>
              <a:rPr lang="en-US" sz="2400" dirty="0" smtClean="0"/>
              <a:t>Including:</a:t>
            </a:r>
          </a:p>
          <a:p>
            <a:pPr fontAlgn="base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fontAlgn="base"/>
            <a:r>
              <a:rPr lang="en-US" sz="2400" dirty="0"/>
              <a:t>Work patterns</a:t>
            </a:r>
          </a:p>
          <a:p>
            <a:pPr fontAlgn="base"/>
            <a:r>
              <a:rPr lang="en-US" sz="2400" dirty="0"/>
              <a:t>The culture of the workplace, resources Communications </a:t>
            </a:r>
          </a:p>
          <a:p>
            <a:pPr fontAlgn="base"/>
            <a:r>
              <a:rPr lang="en-US" sz="2400" dirty="0"/>
              <a:t>Leadership and so on.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t>10/30/2016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6" descr="t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36700"/>
            <a:ext cx="4864100" cy="4622800"/>
          </a:xfrm>
        </p:spPr>
      </p:pic>
    </p:spTree>
    <p:extLst>
      <p:ext uri="{BB962C8B-B14F-4D97-AF65-F5344CB8AC3E}">
        <p14:creationId xmlns:p14="http://schemas.microsoft.com/office/powerpoint/2010/main" val="39841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</TotalTime>
  <Words>1156</Words>
  <Application>Microsoft Office PowerPoint</Application>
  <PresentationFormat>Custom</PresentationFormat>
  <Paragraphs>228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Human Factors &amp; Patient Safety </vt:lpstr>
      <vt:lpstr>Objectives</vt:lpstr>
      <vt:lpstr>Introduction</vt:lpstr>
      <vt:lpstr>What are Human Factors</vt:lpstr>
      <vt:lpstr>What are Human Factors</vt:lpstr>
      <vt:lpstr>What are Human Factors</vt:lpstr>
      <vt:lpstr>Human Factors-The Job</vt:lpstr>
      <vt:lpstr>Human Factors-The Individual</vt:lpstr>
      <vt:lpstr>Human Factors-The Organization</vt:lpstr>
      <vt:lpstr>The Benefits of Applying Human Factors in Healthcare</vt:lpstr>
      <vt:lpstr>Medical errors</vt:lpstr>
      <vt:lpstr>King Saud University Medical City (KSUMC) –Medical Errors </vt:lpstr>
      <vt:lpstr>Sources of Error</vt:lpstr>
      <vt:lpstr>The Most Common Medical Errors</vt:lpstr>
      <vt:lpstr>Burden of the Medical Errors</vt:lpstr>
      <vt:lpstr>Causes of Medical Errors </vt:lpstr>
      <vt:lpstr>Causes of Medical Errors </vt:lpstr>
      <vt:lpstr>Cont: </vt:lpstr>
      <vt:lpstr>Cont: </vt:lpstr>
      <vt:lpstr>Actions to Reduce Medical Errors as Related to Humans Factors</vt:lpstr>
      <vt:lpstr>Actions to Reduce Medical Errors as Related to Humans Factors</vt:lpstr>
      <vt:lpstr>Cont:</vt:lpstr>
      <vt:lpstr>PowerPoint Presentation</vt:lpstr>
      <vt:lpstr>Case Study</vt:lpstr>
      <vt:lpstr>Cont.…. Case Study  How did this happen?  </vt:lpstr>
      <vt:lpstr>Cont.…. Case Study</vt:lpstr>
      <vt:lpstr>OVR(Occurrence Variance Reporting) or IR(Incident Reporting)</vt:lpstr>
      <vt:lpstr>KSUMC Reporting System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Factors &amp; Patient Safety</dc:title>
  <dc:creator>maher</dc:creator>
  <cp:lastModifiedBy>GCUSER</cp:lastModifiedBy>
  <cp:revision>78</cp:revision>
  <dcterms:created xsi:type="dcterms:W3CDTF">2015-10-15T05:10:09Z</dcterms:created>
  <dcterms:modified xsi:type="dcterms:W3CDTF">2016-10-30T09:56:24Z</dcterms:modified>
</cp:coreProperties>
</file>