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AF50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rgbClr val="424455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AF50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849883" y="1915795"/>
            <a:ext cx="3547110" cy="3851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037835" y="1877695"/>
            <a:ext cx="3564254" cy="4705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424455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AF50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400811"/>
            <a:ext cx="5410200" cy="50800"/>
          </a:xfrm>
          <a:custGeom>
            <a:avLst/>
            <a:gdLst/>
            <a:ahLst/>
            <a:cxnLst/>
            <a:rect l="l" t="t" r="r" b="b"/>
            <a:pathLst>
              <a:path w="5410200" h="50800">
                <a:moveTo>
                  <a:pt x="0" y="50291"/>
                </a:moveTo>
                <a:lnTo>
                  <a:pt x="5410200" y="50291"/>
                </a:lnTo>
                <a:lnTo>
                  <a:pt x="5410200" y="0"/>
                </a:lnTo>
                <a:lnTo>
                  <a:pt x="0" y="0"/>
                </a:lnTo>
                <a:lnTo>
                  <a:pt x="0" y="50291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9142476" y="0"/>
            <a:ext cx="1905" cy="311150"/>
          </a:xfrm>
          <a:custGeom>
            <a:avLst/>
            <a:gdLst/>
            <a:ahLst/>
            <a:cxnLst/>
            <a:rect l="l" t="t" r="r" b="b"/>
            <a:pathLst>
              <a:path w="1904" h="311150">
                <a:moveTo>
                  <a:pt x="0" y="310896"/>
                </a:moveTo>
                <a:lnTo>
                  <a:pt x="1524" y="310896"/>
                </a:lnTo>
                <a:lnTo>
                  <a:pt x="1524" y="0"/>
                </a:lnTo>
                <a:lnTo>
                  <a:pt x="0" y="0"/>
                </a:lnTo>
                <a:lnTo>
                  <a:pt x="0" y="310896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8970264" y="0"/>
            <a:ext cx="114300" cy="311150"/>
          </a:xfrm>
          <a:custGeom>
            <a:avLst/>
            <a:gdLst/>
            <a:ahLst/>
            <a:cxnLst/>
            <a:rect l="l" t="t" r="r" b="b"/>
            <a:pathLst>
              <a:path w="114300" h="311150">
                <a:moveTo>
                  <a:pt x="0" y="310896"/>
                </a:moveTo>
                <a:lnTo>
                  <a:pt x="114300" y="310896"/>
                </a:lnTo>
                <a:lnTo>
                  <a:pt x="114300" y="0"/>
                </a:lnTo>
                <a:lnTo>
                  <a:pt x="0" y="0"/>
                </a:lnTo>
                <a:lnTo>
                  <a:pt x="0" y="310896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0" y="0"/>
            <a:ext cx="8915400" cy="311150"/>
          </a:xfrm>
          <a:custGeom>
            <a:avLst/>
            <a:gdLst/>
            <a:ahLst/>
            <a:cxnLst/>
            <a:rect l="l" t="t" r="r" b="b"/>
            <a:pathLst>
              <a:path w="8915400" h="311150">
                <a:moveTo>
                  <a:pt x="0" y="310896"/>
                </a:moveTo>
                <a:lnTo>
                  <a:pt x="8915400" y="310896"/>
                </a:lnTo>
                <a:lnTo>
                  <a:pt x="8915400" y="0"/>
                </a:lnTo>
                <a:lnTo>
                  <a:pt x="0" y="0"/>
                </a:lnTo>
                <a:lnTo>
                  <a:pt x="0" y="310896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9142476" y="307847"/>
            <a:ext cx="1905" cy="93345"/>
          </a:xfrm>
          <a:custGeom>
            <a:avLst/>
            <a:gdLst/>
            <a:ahLst/>
            <a:cxnLst/>
            <a:rect l="l" t="t" r="r" b="b"/>
            <a:pathLst>
              <a:path w="1904" h="93345">
                <a:moveTo>
                  <a:pt x="0" y="92963"/>
                </a:moveTo>
                <a:lnTo>
                  <a:pt x="1524" y="92963"/>
                </a:lnTo>
                <a:lnTo>
                  <a:pt x="1524" y="0"/>
                </a:lnTo>
                <a:lnTo>
                  <a:pt x="0" y="0"/>
                </a:lnTo>
                <a:lnTo>
                  <a:pt x="0" y="92963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8970264" y="307847"/>
            <a:ext cx="114300" cy="93345"/>
          </a:xfrm>
          <a:custGeom>
            <a:avLst/>
            <a:gdLst/>
            <a:ahLst/>
            <a:cxnLst/>
            <a:rect l="l" t="t" r="r" b="b"/>
            <a:pathLst>
              <a:path w="114300" h="93345">
                <a:moveTo>
                  <a:pt x="0" y="92963"/>
                </a:moveTo>
                <a:lnTo>
                  <a:pt x="114300" y="92963"/>
                </a:lnTo>
                <a:lnTo>
                  <a:pt x="114300" y="0"/>
                </a:lnTo>
                <a:lnTo>
                  <a:pt x="0" y="0"/>
                </a:lnTo>
                <a:lnTo>
                  <a:pt x="0" y="92963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0" y="307847"/>
            <a:ext cx="8915400" cy="93345"/>
          </a:xfrm>
          <a:custGeom>
            <a:avLst/>
            <a:gdLst/>
            <a:ahLst/>
            <a:cxnLst/>
            <a:rect l="l" t="t" r="r" b="b"/>
            <a:pathLst>
              <a:path w="8915400" h="93345">
                <a:moveTo>
                  <a:pt x="0" y="92963"/>
                </a:moveTo>
                <a:lnTo>
                  <a:pt x="8915400" y="92963"/>
                </a:lnTo>
                <a:lnTo>
                  <a:pt x="8915400" y="0"/>
                </a:lnTo>
                <a:lnTo>
                  <a:pt x="0" y="0"/>
                </a:lnTo>
                <a:lnTo>
                  <a:pt x="0" y="92963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9142476" y="359663"/>
            <a:ext cx="1905" cy="91440"/>
          </a:xfrm>
          <a:custGeom>
            <a:avLst/>
            <a:gdLst/>
            <a:ahLst/>
            <a:cxnLst/>
            <a:rect l="l" t="t" r="r" b="b"/>
            <a:pathLst>
              <a:path w="1904" h="91440">
                <a:moveTo>
                  <a:pt x="0" y="91439"/>
                </a:moveTo>
                <a:lnTo>
                  <a:pt x="1524" y="91439"/>
                </a:lnTo>
                <a:lnTo>
                  <a:pt x="1524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8970264" y="359663"/>
            <a:ext cx="114300" cy="91440"/>
          </a:xfrm>
          <a:custGeom>
            <a:avLst/>
            <a:gdLst/>
            <a:ahLst/>
            <a:cxnLst/>
            <a:rect l="l" t="t" r="r" b="b"/>
            <a:pathLst>
              <a:path w="114300" h="91440">
                <a:moveTo>
                  <a:pt x="0" y="91439"/>
                </a:moveTo>
                <a:lnTo>
                  <a:pt x="114300" y="91439"/>
                </a:lnTo>
                <a:lnTo>
                  <a:pt x="11430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5410200" y="359663"/>
            <a:ext cx="3505200" cy="91440"/>
          </a:xfrm>
          <a:custGeom>
            <a:avLst/>
            <a:gdLst/>
            <a:ahLst/>
            <a:cxnLst/>
            <a:rect l="l" t="t" r="r" b="b"/>
            <a:pathLst>
              <a:path w="3505200" h="91440">
                <a:moveTo>
                  <a:pt x="0" y="91439"/>
                </a:moveTo>
                <a:lnTo>
                  <a:pt x="3505200" y="91439"/>
                </a:lnTo>
                <a:lnTo>
                  <a:pt x="350520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9142476" y="440436"/>
            <a:ext cx="1905" cy="180340"/>
          </a:xfrm>
          <a:custGeom>
            <a:avLst/>
            <a:gdLst/>
            <a:ahLst/>
            <a:cxnLst/>
            <a:rect l="l" t="t" r="r" b="b"/>
            <a:pathLst>
              <a:path w="1904" h="180340">
                <a:moveTo>
                  <a:pt x="0" y="179832"/>
                </a:moveTo>
                <a:lnTo>
                  <a:pt x="1524" y="179832"/>
                </a:lnTo>
                <a:lnTo>
                  <a:pt x="1524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5410200" y="440436"/>
            <a:ext cx="3674745" cy="180340"/>
          </a:xfrm>
          <a:custGeom>
            <a:avLst/>
            <a:gdLst/>
            <a:ahLst/>
            <a:cxnLst/>
            <a:rect l="l" t="t" r="r" b="b"/>
            <a:pathLst>
              <a:path w="3674745" h="180340">
                <a:moveTo>
                  <a:pt x="0" y="179832"/>
                </a:moveTo>
                <a:lnTo>
                  <a:pt x="3674364" y="179832"/>
                </a:lnTo>
                <a:lnTo>
                  <a:pt x="3674364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5407152" y="511301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 h="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895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7374635" y="606551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 h="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9057893" y="0"/>
            <a:ext cx="0" cy="620395"/>
          </a:xfrm>
          <a:custGeom>
            <a:avLst/>
            <a:gdLst/>
            <a:ahLst/>
            <a:cxnLst/>
            <a:rect l="l" t="t" r="r" b="b"/>
            <a:pathLst>
              <a:path w="0" h="620395">
                <a:moveTo>
                  <a:pt x="0" y="0"/>
                </a:moveTo>
                <a:lnTo>
                  <a:pt x="0" y="620268"/>
                </a:lnTo>
              </a:path>
            </a:pathLst>
          </a:custGeom>
          <a:ln w="2895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9029700" y="0"/>
            <a:ext cx="0" cy="620395"/>
          </a:xfrm>
          <a:custGeom>
            <a:avLst/>
            <a:gdLst/>
            <a:ahLst/>
            <a:cxnLst/>
            <a:rect l="l" t="t" r="r" b="b"/>
            <a:pathLst>
              <a:path w="0" h="620395">
                <a:moveTo>
                  <a:pt x="0" y="0"/>
                </a:moveTo>
                <a:lnTo>
                  <a:pt x="0" y="620268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8989314" y="0"/>
            <a:ext cx="0" cy="620395"/>
          </a:xfrm>
          <a:custGeom>
            <a:avLst/>
            <a:gdLst/>
            <a:ahLst/>
            <a:cxnLst/>
            <a:rect l="l" t="t" r="r" b="b"/>
            <a:pathLst>
              <a:path w="0" h="620395">
                <a:moveTo>
                  <a:pt x="0" y="0"/>
                </a:moveTo>
                <a:lnTo>
                  <a:pt x="0" y="620268"/>
                </a:lnTo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8942831" y="0"/>
            <a:ext cx="0" cy="585470"/>
          </a:xfrm>
          <a:custGeom>
            <a:avLst/>
            <a:gdLst/>
            <a:ahLst/>
            <a:cxnLst/>
            <a:rect l="l" t="t" r="r" b="b"/>
            <a:pathLst>
              <a:path w="0"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5486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8878061" y="0"/>
            <a:ext cx="0" cy="585470"/>
          </a:xfrm>
          <a:custGeom>
            <a:avLst/>
            <a:gdLst/>
            <a:ahLst/>
            <a:cxnLst/>
            <a:rect l="l" t="t" r="r" b="b"/>
            <a:pathLst>
              <a:path w="0"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761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42719" y="948182"/>
            <a:ext cx="5258561" cy="1105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00AF50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3540" y="1517141"/>
            <a:ext cx="8376919" cy="4780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rgbClr val="424455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healthandsafetyatwork.com/hsw/risk-assessment/competence" TargetMode="External"/><Relationship Id="rId3" Type="http://schemas.openxmlformats.org/officeDocument/2006/relationships/image" Target="../media/image4.jpg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eresachinn.co.uk/is-nursing-competence-evident-online/" TargetMode="External"/><Relationship Id="rId3" Type="http://schemas.openxmlformats.org/officeDocument/2006/relationships/image" Target="../media/image5.jpg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3.jpg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g"/><Relationship Id="rId3" Type="http://schemas.openxmlformats.org/officeDocument/2006/relationships/image" Target="../media/image25.jpg"/><Relationship Id="rId4" Type="http://schemas.openxmlformats.org/officeDocument/2006/relationships/image" Target="../media/image26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10200" y="3893820"/>
            <a:ext cx="3733800" cy="6350"/>
          </a:xfrm>
          <a:custGeom>
            <a:avLst/>
            <a:gdLst/>
            <a:ahLst/>
            <a:cxnLst/>
            <a:rect l="l" t="t" r="r" b="b"/>
            <a:pathLst>
              <a:path w="3733800" h="6350">
                <a:moveTo>
                  <a:pt x="0" y="6095"/>
                </a:moveTo>
                <a:lnTo>
                  <a:pt x="3733800" y="6095"/>
                </a:lnTo>
                <a:lnTo>
                  <a:pt x="373380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410200" y="3896867"/>
            <a:ext cx="3733800" cy="192405"/>
          </a:xfrm>
          <a:custGeom>
            <a:avLst/>
            <a:gdLst/>
            <a:ahLst/>
            <a:cxnLst/>
            <a:rect l="l" t="t" r="r" b="b"/>
            <a:pathLst>
              <a:path w="3733800" h="192404">
                <a:moveTo>
                  <a:pt x="0" y="192023"/>
                </a:moveTo>
                <a:lnTo>
                  <a:pt x="3733800" y="192023"/>
                </a:lnTo>
                <a:lnTo>
                  <a:pt x="3733800" y="0"/>
                </a:lnTo>
                <a:lnTo>
                  <a:pt x="0" y="0"/>
                </a:lnTo>
                <a:lnTo>
                  <a:pt x="0" y="192023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410200" y="4119371"/>
            <a:ext cx="3733800" cy="0"/>
          </a:xfrm>
          <a:custGeom>
            <a:avLst/>
            <a:gdLst/>
            <a:ahLst/>
            <a:cxnLst/>
            <a:rect l="l" t="t" r="r" b="b"/>
            <a:pathLst>
              <a:path w="3733800" h="0">
                <a:moveTo>
                  <a:pt x="0" y="0"/>
                </a:moveTo>
                <a:lnTo>
                  <a:pt x="3733800" y="0"/>
                </a:lnTo>
              </a:path>
            </a:pathLst>
          </a:custGeom>
          <a:ln w="9143">
            <a:solidFill>
              <a:srgbClr val="4380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410200" y="4173473"/>
            <a:ext cx="1965960" cy="0"/>
          </a:xfrm>
          <a:custGeom>
            <a:avLst/>
            <a:gdLst/>
            <a:ahLst/>
            <a:cxnLst/>
            <a:rect l="l" t="t" r="r" b="b"/>
            <a:pathLst>
              <a:path w="1965959" h="0">
                <a:moveTo>
                  <a:pt x="0" y="0"/>
                </a:moveTo>
                <a:lnTo>
                  <a:pt x="1965959" y="0"/>
                </a:lnTo>
              </a:path>
            </a:pathLst>
          </a:custGeom>
          <a:ln w="19812">
            <a:solidFill>
              <a:srgbClr val="4380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410200" y="3976115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 h="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377683" y="4079747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 h="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3816096"/>
            <a:ext cx="9144000" cy="78105"/>
          </a:xfrm>
          <a:custGeom>
            <a:avLst/>
            <a:gdLst/>
            <a:ahLst/>
            <a:cxnLst/>
            <a:rect l="l" t="t" r="r" b="b"/>
            <a:pathLst>
              <a:path w="9144000" h="78104">
                <a:moveTo>
                  <a:pt x="0" y="77723"/>
                </a:moveTo>
                <a:lnTo>
                  <a:pt x="9144000" y="77723"/>
                </a:lnTo>
                <a:lnTo>
                  <a:pt x="9144000" y="0"/>
                </a:lnTo>
                <a:lnTo>
                  <a:pt x="0" y="0"/>
                </a:lnTo>
                <a:lnTo>
                  <a:pt x="0" y="77723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0" y="3701796"/>
            <a:ext cx="6413500" cy="114300"/>
          </a:xfrm>
          <a:custGeom>
            <a:avLst/>
            <a:gdLst/>
            <a:ahLst/>
            <a:cxnLst/>
            <a:rect l="l" t="t" r="r" b="b"/>
            <a:pathLst>
              <a:path w="6413500" h="114300">
                <a:moveTo>
                  <a:pt x="0" y="114299"/>
                </a:moveTo>
                <a:lnTo>
                  <a:pt x="6412992" y="114299"/>
                </a:lnTo>
                <a:lnTo>
                  <a:pt x="6412992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412991" y="3701796"/>
            <a:ext cx="2731135" cy="189230"/>
          </a:xfrm>
          <a:custGeom>
            <a:avLst/>
            <a:gdLst/>
            <a:ahLst/>
            <a:cxnLst/>
            <a:rect l="l" t="t" r="r" b="b"/>
            <a:pathLst>
              <a:path w="2731134" h="189229">
                <a:moveTo>
                  <a:pt x="0" y="188975"/>
                </a:moveTo>
                <a:lnTo>
                  <a:pt x="2731008" y="188975"/>
                </a:lnTo>
                <a:lnTo>
                  <a:pt x="2731008" y="0"/>
                </a:lnTo>
                <a:lnTo>
                  <a:pt x="0" y="0"/>
                </a:lnTo>
                <a:lnTo>
                  <a:pt x="0" y="188975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0" y="0"/>
            <a:ext cx="9144000" cy="3702050"/>
          </a:xfrm>
          <a:custGeom>
            <a:avLst/>
            <a:gdLst/>
            <a:ahLst/>
            <a:cxnLst/>
            <a:rect l="l" t="t" r="r" b="b"/>
            <a:pathLst>
              <a:path w="9144000" h="3702050">
                <a:moveTo>
                  <a:pt x="0" y="3701796"/>
                </a:moveTo>
                <a:lnTo>
                  <a:pt x="9144000" y="3701796"/>
                </a:lnTo>
                <a:lnTo>
                  <a:pt x="9144000" y="0"/>
                </a:lnTo>
                <a:lnTo>
                  <a:pt x="0" y="0"/>
                </a:lnTo>
                <a:lnTo>
                  <a:pt x="0" y="3701796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3688" y="3992753"/>
            <a:ext cx="7915909" cy="5010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b="1">
                <a:solidFill>
                  <a:srgbClr val="C00000"/>
                </a:solidFill>
                <a:latin typeface="Cooper Black"/>
                <a:cs typeface="Cooper Black"/>
              </a:rPr>
              <a:t>Continuous </a:t>
            </a:r>
            <a:r>
              <a:rPr dirty="0" sz="3200" spc="-10" b="1">
                <a:solidFill>
                  <a:srgbClr val="C00000"/>
                </a:solidFill>
                <a:latin typeface="Cooper Black"/>
                <a:cs typeface="Cooper Black"/>
              </a:rPr>
              <a:t>Professional</a:t>
            </a:r>
            <a:r>
              <a:rPr dirty="0" sz="3200" spc="-140" b="1">
                <a:solidFill>
                  <a:srgbClr val="C00000"/>
                </a:solidFill>
                <a:latin typeface="Cooper Black"/>
                <a:cs typeface="Cooper Black"/>
              </a:rPr>
              <a:t> </a:t>
            </a:r>
            <a:r>
              <a:rPr dirty="0" sz="3200" spc="-10" b="1">
                <a:solidFill>
                  <a:srgbClr val="C00000"/>
                </a:solidFill>
                <a:latin typeface="Cooper Black"/>
                <a:cs typeface="Cooper Black"/>
              </a:rPr>
              <a:t>D</a:t>
            </a:r>
            <a:r>
              <a:rPr dirty="0" sz="3200" spc="-10" b="1" strike="sngStrike">
                <a:solidFill>
                  <a:srgbClr val="C00000"/>
                </a:solidFill>
                <a:latin typeface="Cooper Black"/>
                <a:cs typeface="Cooper Black"/>
              </a:rPr>
              <a:t>evelopme</a:t>
            </a:r>
            <a:r>
              <a:rPr dirty="0" sz="3200" spc="-10" b="1" strike="noStrike">
                <a:solidFill>
                  <a:srgbClr val="C00000"/>
                </a:solidFill>
                <a:latin typeface="Cooper Black"/>
                <a:cs typeface="Cooper Black"/>
              </a:rPr>
              <a:t>nt</a:t>
            </a:r>
            <a:endParaRPr sz="3200">
              <a:latin typeface="Cooper Black"/>
              <a:cs typeface="Cooper Black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62000" y="304800"/>
            <a:ext cx="7391400" cy="289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033068" y="4863210"/>
            <a:ext cx="4279900" cy="1716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86740">
              <a:lnSpc>
                <a:spcPct val="100000"/>
              </a:lnSpc>
            </a:pPr>
            <a:r>
              <a:rPr dirty="0" sz="2800" spc="-55" b="1">
                <a:latin typeface="Arial"/>
                <a:cs typeface="Arial"/>
              </a:rPr>
              <a:t>Dr. </a:t>
            </a:r>
            <a:r>
              <a:rPr dirty="0" sz="2800" spc="-5" b="1">
                <a:latin typeface="Arial"/>
                <a:cs typeface="Arial"/>
              </a:rPr>
              <a:t>Kamran</a:t>
            </a:r>
            <a:r>
              <a:rPr dirty="0" sz="2800" b="1">
                <a:latin typeface="Arial"/>
                <a:cs typeface="Arial"/>
              </a:rPr>
              <a:t> </a:t>
            </a:r>
            <a:r>
              <a:rPr dirty="0" sz="2800" spc="-5" b="1">
                <a:latin typeface="Arial"/>
                <a:cs typeface="Arial"/>
              </a:rPr>
              <a:t>Sattar</a:t>
            </a:r>
            <a:endParaRPr sz="2800">
              <a:latin typeface="Arial"/>
              <a:cs typeface="Arial"/>
            </a:endParaRPr>
          </a:p>
          <a:p>
            <a:pPr marL="487680" marR="5080" indent="-475615">
              <a:lnSpc>
                <a:spcPct val="100000"/>
              </a:lnSpc>
            </a:pPr>
            <a:r>
              <a:rPr dirty="0" sz="2800">
                <a:latin typeface="Arial"/>
                <a:cs typeface="Arial"/>
              </a:rPr>
              <a:t>Dept. </a:t>
            </a:r>
            <a:r>
              <a:rPr dirty="0" sz="2800" spc="-5">
                <a:latin typeface="Arial"/>
                <a:cs typeface="Arial"/>
              </a:rPr>
              <a:t>of </a:t>
            </a:r>
            <a:r>
              <a:rPr dirty="0" sz="2800">
                <a:latin typeface="Arial"/>
                <a:cs typeface="Arial"/>
              </a:rPr>
              <a:t>Medical</a:t>
            </a:r>
            <a:r>
              <a:rPr dirty="0" sz="2800" spc="-6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Education  </a:t>
            </a:r>
            <a:r>
              <a:rPr dirty="0" sz="2800" spc="-5">
                <a:latin typeface="Arial"/>
                <a:cs typeface="Arial"/>
              </a:rPr>
              <a:t>College of Medicine  King Saud</a:t>
            </a:r>
            <a:r>
              <a:rPr dirty="0" sz="2800" spc="-15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University</a:t>
            </a:r>
            <a:endParaRPr sz="28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955535" y="3703319"/>
            <a:ext cx="2186178" cy="31523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8161" y="969517"/>
            <a:ext cx="6567170" cy="55753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00" spc="-5">
                <a:solidFill>
                  <a:srgbClr val="424455"/>
                </a:solidFill>
              </a:rPr>
              <a:t>KSU Medical College</a:t>
            </a:r>
            <a:r>
              <a:rPr dirty="0" sz="3600" spc="-10">
                <a:solidFill>
                  <a:srgbClr val="424455"/>
                </a:solidFill>
              </a:rPr>
              <a:t> </a:t>
            </a:r>
            <a:r>
              <a:rPr dirty="0" sz="3600" spc="-5">
                <a:solidFill>
                  <a:srgbClr val="424455"/>
                </a:solidFill>
              </a:rPr>
              <a:t>Outcomes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17244" y="2018410"/>
            <a:ext cx="7496809" cy="3569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265" indent="-456565">
              <a:lnSpc>
                <a:spcPct val="100000"/>
              </a:lnSpc>
              <a:buClr>
                <a:srgbClr val="9F4DA2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dirty="0" sz="2400" spc="-5" b="1">
                <a:latin typeface="Georgia"/>
                <a:cs typeface="Georgia"/>
              </a:rPr>
              <a:t>Communication </a:t>
            </a:r>
            <a:r>
              <a:rPr dirty="0" sz="2400" b="1">
                <a:latin typeface="Georgia"/>
                <a:cs typeface="Georgia"/>
              </a:rPr>
              <a:t>and </a:t>
            </a:r>
            <a:r>
              <a:rPr dirty="0" sz="2400" spc="-5" b="1">
                <a:latin typeface="Georgia"/>
                <a:cs typeface="Georgia"/>
              </a:rPr>
              <a:t>consultation</a:t>
            </a:r>
            <a:r>
              <a:rPr dirty="0" sz="2400" spc="-90" b="1">
                <a:latin typeface="Georgia"/>
                <a:cs typeface="Georgia"/>
              </a:rPr>
              <a:t> </a:t>
            </a:r>
            <a:r>
              <a:rPr dirty="0" sz="2400" b="1">
                <a:latin typeface="Georgia"/>
                <a:cs typeface="Georgia"/>
              </a:rPr>
              <a:t>skills</a:t>
            </a:r>
            <a:endParaRPr sz="2400">
              <a:latin typeface="Georgia"/>
              <a:cs typeface="Georgia"/>
            </a:endParaRPr>
          </a:p>
          <a:p>
            <a:pPr marL="469265" indent="-456565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dirty="0" sz="2400" spc="-5" b="1">
                <a:latin typeface="Georgia"/>
                <a:cs typeface="Georgia"/>
              </a:rPr>
              <a:t>Clinical</a:t>
            </a:r>
            <a:r>
              <a:rPr dirty="0" sz="2400" spc="-110" b="1">
                <a:latin typeface="Georgia"/>
                <a:cs typeface="Georgia"/>
              </a:rPr>
              <a:t> </a:t>
            </a:r>
            <a:r>
              <a:rPr dirty="0" sz="2400" spc="-5" b="1">
                <a:latin typeface="Georgia"/>
                <a:cs typeface="Georgia"/>
              </a:rPr>
              <a:t>care</a:t>
            </a:r>
            <a:endParaRPr sz="2400">
              <a:latin typeface="Georgia"/>
              <a:cs typeface="Georgia"/>
            </a:endParaRPr>
          </a:p>
          <a:p>
            <a:pPr marL="542925" indent="-530225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Font typeface="Georgia"/>
              <a:buAutoNum type="arabicPeriod"/>
              <a:tabLst>
                <a:tab pos="542925" algn="l"/>
                <a:tab pos="543560" algn="l"/>
              </a:tabLst>
            </a:pPr>
            <a:r>
              <a:rPr dirty="0" sz="2400" spc="-5" b="1">
                <a:latin typeface="Georgia"/>
                <a:cs typeface="Georgia"/>
              </a:rPr>
              <a:t>Health promotion </a:t>
            </a:r>
            <a:r>
              <a:rPr dirty="0" sz="2400" b="1">
                <a:latin typeface="Georgia"/>
                <a:cs typeface="Georgia"/>
              </a:rPr>
              <a:t>and </a:t>
            </a:r>
            <a:r>
              <a:rPr dirty="0" sz="2400" spc="-5" b="1">
                <a:latin typeface="Georgia"/>
                <a:cs typeface="Georgia"/>
              </a:rPr>
              <a:t>disease</a:t>
            </a:r>
            <a:r>
              <a:rPr dirty="0" sz="2400" spc="-60" b="1">
                <a:latin typeface="Georgia"/>
                <a:cs typeface="Georgia"/>
              </a:rPr>
              <a:t> </a:t>
            </a:r>
            <a:r>
              <a:rPr dirty="0" sz="2400" spc="-5" b="1">
                <a:latin typeface="Georgia"/>
                <a:cs typeface="Georgia"/>
              </a:rPr>
              <a:t>prevention</a:t>
            </a:r>
            <a:endParaRPr sz="2400">
              <a:latin typeface="Georgia"/>
              <a:cs typeface="Georgia"/>
            </a:endParaRPr>
          </a:p>
          <a:p>
            <a:pPr marL="469265" marR="1189355" indent="-456565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dirty="0" sz="2400" spc="-5" b="1">
                <a:latin typeface="Georgia"/>
                <a:cs typeface="Georgia"/>
              </a:rPr>
              <a:t>The family </a:t>
            </a:r>
            <a:r>
              <a:rPr dirty="0" sz="2400" b="1">
                <a:latin typeface="Georgia"/>
                <a:cs typeface="Georgia"/>
              </a:rPr>
              <a:t>and </a:t>
            </a:r>
            <a:r>
              <a:rPr dirty="0" sz="2400" spc="-5" b="1">
                <a:latin typeface="Georgia"/>
                <a:cs typeface="Georgia"/>
              </a:rPr>
              <a:t>community context </a:t>
            </a:r>
            <a:r>
              <a:rPr dirty="0" sz="2400" b="1">
                <a:latin typeface="Georgia"/>
                <a:cs typeface="Georgia"/>
              </a:rPr>
              <a:t>of  </a:t>
            </a:r>
            <a:r>
              <a:rPr dirty="0" sz="2400" spc="-5" b="1">
                <a:latin typeface="Georgia"/>
                <a:cs typeface="Georgia"/>
              </a:rPr>
              <a:t>healthcare</a:t>
            </a:r>
            <a:endParaRPr sz="2400">
              <a:latin typeface="Georgia"/>
              <a:cs typeface="Georgia"/>
            </a:endParaRPr>
          </a:p>
          <a:p>
            <a:pPr marL="469265" indent="-456565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dirty="0" sz="2400" spc="-5" b="1">
                <a:solidFill>
                  <a:srgbClr val="00AF50"/>
                </a:solidFill>
                <a:latin typeface="Georgia"/>
                <a:cs typeface="Georgia"/>
              </a:rPr>
              <a:t>Personal </a:t>
            </a:r>
            <a:r>
              <a:rPr dirty="0" sz="2400" b="1">
                <a:solidFill>
                  <a:srgbClr val="00AF50"/>
                </a:solidFill>
                <a:latin typeface="Georgia"/>
                <a:cs typeface="Georgia"/>
              </a:rPr>
              <a:t>professional</a:t>
            </a:r>
            <a:r>
              <a:rPr dirty="0" sz="2400" spc="-55" b="1">
                <a:solidFill>
                  <a:srgbClr val="00AF50"/>
                </a:solidFill>
                <a:latin typeface="Georgia"/>
                <a:cs typeface="Georgia"/>
              </a:rPr>
              <a:t> </a:t>
            </a:r>
            <a:r>
              <a:rPr dirty="0" sz="2400" spc="-10" b="1">
                <a:solidFill>
                  <a:srgbClr val="00AF50"/>
                </a:solidFill>
                <a:latin typeface="Georgia"/>
                <a:cs typeface="Georgia"/>
              </a:rPr>
              <a:t>development</a:t>
            </a:r>
            <a:endParaRPr sz="2400">
              <a:latin typeface="Georgia"/>
              <a:cs typeface="Georgia"/>
            </a:endParaRPr>
          </a:p>
          <a:p>
            <a:pPr marL="469265" indent="-456565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dirty="0" sz="2400" spc="-5" b="1">
                <a:latin typeface="Georgia"/>
                <a:cs typeface="Georgia"/>
              </a:rPr>
              <a:t>Use </a:t>
            </a:r>
            <a:r>
              <a:rPr dirty="0" sz="2400" b="1">
                <a:latin typeface="Georgia"/>
                <a:cs typeface="Georgia"/>
              </a:rPr>
              <a:t>of </a:t>
            </a:r>
            <a:r>
              <a:rPr dirty="0" sz="2400" spc="-5" b="1">
                <a:latin typeface="Georgia"/>
                <a:cs typeface="Georgia"/>
              </a:rPr>
              <a:t>technology </a:t>
            </a:r>
            <a:r>
              <a:rPr dirty="0" sz="2400" b="1">
                <a:latin typeface="Georgia"/>
                <a:cs typeface="Georgia"/>
              </a:rPr>
              <a:t>and </a:t>
            </a:r>
            <a:r>
              <a:rPr dirty="0" sz="2400" spc="-5" b="1">
                <a:latin typeface="Georgia"/>
                <a:cs typeface="Georgia"/>
              </a:rPr>
              <a:t>information</a:t>
            </a:r>
            <a:r>
              <a:rPr dirty="0" sz="2400" spc="-55" b="1">
                <a:latin typeface="Georgia"/>
                <a:cs typeface="Georgia"/>
              </a:rPr>
              <a:t> </a:t>
            </a:r>
            <a:r>
              <a:rPr dirty="0" sz="2400" spc="-5" b="1">
                <a:latin typeface="Georgia"/>
                <a:cs typeface="Georgia"/>
              </a:rPr>
              <a:t>gathering</a:t>
            </a:r>
            <a:endParaRPr sz="2400">
              <a:latin typeface="Georgia"/>
              <a:cs typeface="Georgia"/>
            </a:endParaRPr>
          </a:p>
          <a:p>
            <a:pPr marL="469265" indent="-456565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dirty="0" sz="2400" spc="-5" b="1">
                <a:latin typeface="Georgia"/>
                <a:cs typeface="Georgia"/>
              </a:rPr>
              <a:t>Attitudes, ethics </a:t>
            </a:r>
            <a:r>
              <a:rPr dirty="0" sz="2400" b="1">
                <a:latin typeface="Georgia"/>
                <a:cs typeface="Georgia"/>
              </a:rPr>
              <a:t>and</a:t>
            </a:r>
            <a:r>
              <a:rPr dirty="0" sz="2400" spc="-10" b="1">
                <a:latin typeface="Georgia"/>
                <a:cs typeface="Georgia"/>
              </a:rPr>
              <a:t> </a:t>
            </a:r>
            <a:r>
              <a:rPr dirty="0" sz="2400" spc="-5" b="1">
                <a:latin typeface="Georgia"/>
                <a:cs typeface="Georgia"/>
              </a:rPr>
              <a:t>professionalism</a:t>
            </a:r>
            <a:endParaRPr sz="2400">
              <a:latin typeface="Georgia"/>
              <a:cs typeface="Georgia"/>
            </a:endParaRPr>
          </a:p>
          <a:p>
            <a:pPr marL="469265" indent="-456565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dirty="0" sz="2400" spc="-5" b="1">
                <a:latin typeface="Georgia"/>
                <a:cs typeface="Georgia"/>
              </a:rPr>
              <a:t>Research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0017" y="899414"/>
            <a:ext cx="5824220" cy="9144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0" b="0">
                <a:solidFill>
                  <a:srgbClr val="000000"/>
                </a:solidFill>
                <a:latin typeface="Bernard MT Condensed"/>
                <a:cs typeface="Bernard MT Condensed"/>
              </a:rPr>
              <a:t>Think, Pair &amp;</a:t>
            </a:r>
            <a:r>
              <a:rPr dirty="0" sz="6000" spc="-120" b="0">
                <a:solidFill>
                  <a:srgbClr val="000000"/>
                </a:solidFill>
                <a:latin typeface="Bernard MT Condensed"/>
                <a:cs typeface="Bernard MT Condensed"/>
              </a:rPr>
              <a:t> </a:t>
            </a:r>
            <a:r>
              <a:rPr dirty="0" sz="6000" spc="-25" b="0">
                <a:solidFill>
                  <a:srgbClr val="000000"/>
                </a:solidFill>
                <a:latin typeface="Bernard MT Condensed"/>
                <a:cs typeface="Bernard MT Condensed"/>
              </a:rPr>
              <a:t>Share</a:t>
            </a:r>
            <a:endParaRPr sz="6000">
              <a:latin typeface="Bernard MT Condensed"/>
              <a:cs typeface="Bernard MT Condense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85289" y="2277490"/>
            <a:ext cx="5882005" cy="3481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400">
                <a:latin typeface="Arial"/>
                <a:cs typeface="Arial"/>
              </a:rPr>
              <a:t>Every five of</a:t>
            </a:r>
            <a:r>
              <a:rPr dirty="0" sz="5400" spc="-105">
                <a:latin typeface="Arial"/>
                <a:cs typeface="Arial"/>
              </a:rPr>
              <a:t> </a:t>
            </a:r>
            <a:r>
              <a:rPr dirty="0" sz="5400" spc="-5">
                <a:latin typeface="Arial"/>
                <a:cs typeface="Arial"/>
              </a:rPr>
              <a:t>you.</a:t>
            </a:r>
            <a:endParaRPr sz="5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6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5400">
                <a:solidFill>
                  <a:srgbClr val="FF0000"/>
                </a:solidFill>
                <a:latin typeface="Arial"/>
                <a:cs typeface="Arial"/>
              </a:rPr>
              <a:t>Why </a:t>
            </a:r>
            <a:r>
              <a:rPr dirty="0" sz="5400" spc="-50">
                <a:solidFill>
                  <a:srgbClr val="FF0000"/>
                </a:solidFill>
                <a:latin typeface="Arial"/>
                <a:cs typeface="Arial"/>
              </a:rPr>
              <a:t>We </a:t>
            </a:r>
            <a:r>
              <a:rPr dirty="0" sz="5400">
                <a:solidFill>
                  <a:srgbClr val="FF0000"/>
                </a:solidFill>
                <a:latin typeface="Arial"/>
                <a:cs typeface="Arial"/>
              </a:rPr>
              <a:t>Are</a:t>
            </a:r>
            <a:r>
              <a:rPr dirty="0" sz="5400" spc="-33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5400" spc="-5">
                <a:solidFill>
                  <a:srgbClr val="FF0000"/>
                </a:solidFill>
                <a:latin typeface="Arial"/>
                <a:cs typeface="Arial"/>
              </a:rPr>
              <a:t>Here?</a:t>
            </a:r>
            <a:endParaRPr sz="5400">
              <a:latin typeface="Arial"/>
              <a:cs typeface="Arial"/>
            </a:endParaRPr>
          </a:p>
          <a:p>
            <a:pPr algn="ctr" marL="3175">
              <a:lnSpc>
                <a:spcPct val="100000"/>
              </a:lnSpc>
              <a:spcBef>
                <a:spcPts val="300"/>
              </a:spcBef>
            </a:pPr>
            <a:r>
              <a:rPr dirty="0" sz="5400" spc="-50">
                <a:latin typeface="Arial"/>
                <a:cs typeface="Arial"/>
              </a:rPr>
              <a:t>TO</a:t>
            </a:r>
            <a:r>
              <a:rPr dirty="0" sz="5400" spc="-95">
                <a:latin typeface="Arial"/>
                <a:cs typeface="Arial"/>
              </a:rPr>
              <a:t> </a:t>
            </a:r>
            <a:r>
              <a:rPr dirty="0" sz="5400">
                <a:latin typeface="Arial"/>
                <a:cs typeface="Arial"/>
              </a:rPr>
              <a:t>HELP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9530">
              <a:lnSpc>
                <a:spcPct val="100000"/>
              </a:lnSpc>
            </a:pPr>
            <a:r>
              <a:rPr dirty="0" spc="-5" b="0">
                <a:solidFill>
                  <a:srgbClr val="424455"/>
                </a:solidFill>
                <a:latin typeface="Trebuchet MS"/>
                <a:cs typeface="Trebuchet MS"/>
              </a:rPr>
              <a:t>Levels of</a:t>
            </a:r>
            <a:r>
              <a:rPr dirty="0" spc="-35" b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dirty="0" spc="-10" b="0">
                <a:solidFill>
                  <a:srgbClr val="424455"/>
                </a:solidFill>
                <a:latin typeface="Trebuchet MS"/>
                <a:cs typeface="Trebuchet MS"/>
              </a:rPr>
              <a:t>competence:</a:t>
            </a:r>
          </a:p>
        </p:txBody>
      </p:sp>
      <p:sp>
        <p:nvSpPr>
          <p:cNvPr id="3" name="object 3"/>
          <p:cNvSpPr/>
          <p:nvPr/>
        </p:nvSpPr>
        <p:spPr>
          <a:xfrm>
            <a:off x="3297935" y="1876031"/>
            <a:ext cx="2545841" cy="973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871216" y="2723375"/>
            <a:ext cx="3399281" cy="10904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048255" y="3587496"/>
            <a:ext cx="5045202" cy="10919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225296" y="4453128"/>
            <a:ext cx="6691122" cy="109042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02336" y="5317235"/>
            <a:ext cx="8337042" cy="109194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798826" y="2085594"/>
            <a:ext cx="3546475" cy="3965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635">
              <a:lnSpc>
                <a:spcPct val="100000"/>
              </a:lnSpc>
            </a:pPr>
            <a:r>
              <a:rPr dirty="0" sz="2800" spc="-5">
                <a:solidFill>
                  <a:srgbClr val="FFC000"/>
                </a:solidFill>
                <a:latin typeface="Georgia"/>
                <a:cs typeface="Georgia"/>
              </a:rPr>
              <a:t>Consultant</a:t>
            </a:r>
            <a:endParaRPr sz="2800">
              <a:latin typeface="Georgia"/>
              <a:cs typeface="Georgia"/>
            </a:endParaRPr>
          </a:p>
          <a:p>
            <a:pPr algn="ctr" marL="760730" marR="750570">
              <a:lnSpc>
                <a:spcPct val="145500"/>
              </a:lnSpc>
              <a:spcBef>
                <a:spcPts val="545"/>
              </a:spcBef>
            </a:pPr>
            <a:r>
              <a:rPr dirty="0" sz="3900">
                <a:latin typeface="Georgia"/>
                <a:cs typeface="Georgia"/>
              </a:rPr>
              <a:t>Registrar  Resident  Intern</a:t>
            </a:r>
            <a:endParaRPr sz="390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  <a:spcBef>
                <a:spcPts val="2130"/>
              </a:spcBef>
            </a:pPr>
            <a:r>
              <a:rPr dirty="0" sz="3900" spc="-5">
                <a:latin typeface="Georgia"/>
                <a:cs typeface="Georgia"/>
              </a:rPr>
              <a:t>Medical</a:t>
            </a:r>
            <a:r>
              <a:rPr dirty="0" sz="3900" spc="-50">
                <a:latin typeface="Georgia"/>
                <a:cs typeface="Georgia"/>
              </a:rPr>
              <a:t> </a:t>
            </a:r>
            <a:r>
              <a:rPr dirty="0" sz="3900" spc="-10">
                <a:latin typeface="Georgia"/>
                <a:cs typeface="Georgia"/>
              </a:rPr>
              <a:t>student</a:t>
            </a:r>
            <a:endParaRPr sz="39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9486" y="4743450"/>
            <a:ext cx="1958339" cy="783590"/>
          </a:xfrm>
          <a:custGeom>
            <a:avLst/>
            <a:gdLst/>
            <a:ahLst/>
            <a:cxnLst/>
            <a:rect l="l" t="t" r="r" b="b"/>
            <a:pathLst>
              <a:path w="1958339" h="783589">
                <a:moveTo>
                  <a:pt x="1566671" y="0"/>
                </a:moveTo>
                <a:lnTo>
                  <a:pt x="0" y="0"/>
                </a:lnTo>
                <a:lnTo>
                  <a:pt x="0" y="783336"/>
                </a:lnTo>
                <a:lnTo>
                  <a:pt x="1566671" y="783336"/>
                </a:lnTo>
                <a:lnTo>
                  <a:pt x="1958339" y="391668"/>
                </a:lnTo>
                <a:lnTo>
                  <a:pt x="1566671" y="0"/>
                </a:lnTo>
                <a:close/>
              </a:path>
            </a:pathLst>
          </a:custGeom>
          <a:solidFill>
            <a:srgbClr val="3B737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31544" y="4982464"/>
            <a:ext cx="685165" cy="270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r>
              <a:rPr dirty="0" sz="1700" spc="5">
                <a:solidFill>
                  <a:srgbClr val="FFFFFF"/>
                </a:solidFill>
                <a:latin typeface="Georgia"/>
                <a:cs typeface="Georgia"/>
              </a:rPr>
              <a:t>ovi</a:t>
            </a:r>
            <a:r>
              <a:rPr dirty="0" sz="1700" spc="-5">
                <a:solidFill>
                  <a:srgbClr val="FFFFFF"/>
                </a:solidFill>
                <a:latin typeface="Georgia"/>
                <a:cs typeface="Georgia"/>
              </a:rPr>
              <a:t>ce</a:t>
            </a:r>
            <a:endParaRPr sz="17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26157" y="4743450"/>
            <a:ext cx="1958339" cy="783590"/>
          </a:xfrm>
          <a:custGeom>
            <a:avLst/>
            <a:gdLst/>
            <a:ahLst/>
            <a:cxnLst/>
            <a:rect l="l" t="t" r="r" b="b"/>
            <a:pathLst>
              <a:path w="1958339" h="783589">
                <a:moveTo>
                  <a:pt x="1566671" y="0"/>
                </a:moveTo>
                <a:lnTo>
                  <a:pt x="0" y="0"/>
                </a:lnTo>
                <a:lnTo>
                  <a:pt x="391668" y="391668"/>
                </a:lnTo>
                <a:lnTo>
                  <a:pt x="0" y="783336"/>
                </a:lnTo>
                <a:lnTo>
                  <a:pt x="1566671" y="783336"/>
                </a:lnTo>
                <a:lnTo>
                  <a:pt x="1958340" y="391668"/>
                </a:lnTo>
                <a:lnTo>
                  <a:pt x="1566671" y="0"/>
                </a:lnTo>
                <a:close/>
              </a:path>
            </a:pathLst>
          </a:custGeom>
          <a:solidFill>
            <a:srgbClr val="4E87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026157" y="4743450"/>
            <a:ext cx="1958339" cy="783590"/>
          </a:xfrm>
          <a:custGeom>
            <a:avLst/>
            <a:gdLst/>
            <a:ahLst/>
            <a:cxnLst/>
            <a:rect l="l" t="t" r="r" b="b"/>
            <a:pathLst>
              <a:path w="1958339" h="783589">
                <a:moveTo>
                  <a:pt x="0" y="0"/>
                </a:moveTo>
                <a:lnTo>
                  <a:pt x="1566671" y="0"/>
                </a:lnTo>
                <a:lnTo>
                  <a:pt x="1958340" y="391668"/>
                </a:lnTo>
                <a:lnTo>
                  <a:pt x="1566671" y="783336"/>
                </a:lnTo>
                <a:lnTo>
                  <a:pt x="0" y="783336"/>
                </a:lnTo>
                <a:lnTo>
                  <a:pt x="391668" y="391668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543048" y="4911216"/>
            <a:ext cx="967740" cy="452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9690" marR="5080" indent="-47625">
              <a:lnSpc>
                <a:spcPts val="1739"/>
              </a:lnSpc>
            </a:pPr>
            <a:r>
              <a:rPr dirty="0" sz="1700">
                <a:solidFill>
                  <a:srgbClr val="FFFFFF"/>
                </a:solidFill>
                <a:latin typeface="Georgia"/>
                <a:cs typeface="Georgia"/>
              </a:rPr>
              <a:t>Ad</a:t>
            </a:r>
            <a:r>
              <a:rPr dirty="0" sz="1700" spc="5">
                <a:solidFill>
                  <a:srgbClr val="FFFFFF"/>
                </a:solidFill>
                <a:latin typeface="Georgia"/>
                <a:cs typeface="Georgia"/>
              </a:rPr>
              <a:t>v</a:t>
            </a:r>
            <a:r>
              <a:rPr dirty="0" sz="1700">
                <a:solidFill>
                  <a:srgbClr val="FFFFFF"/>
                </a:solidFill>
                <a:latin typeface="Georgia"/>
                <a:cs typeface="Georgia"/>
              </a:rPr>
              <a:t>anced  </a:t>
            </a:r>
            <a:r>
              <a:rPr dirty="0" sz="1700">
                <a:solidFill>
                  <a:srgbClr val="FFFFFF"/>
                </a:solidFill>
                <a:latin typeface="Georgia"/>
                <a:cs typeface="Georgia"/>
              </a:rPr>
              <a:t>beginner</a:t>
            </a:r>
            <a:endParaRPr sz="1700">
              <a:latin typeface="Georgia"/>
              <a:cs typeface="Georg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92829" y="4743450"/>
            <a:ext cx="1960245" cy="783590"/>
          </a:xfrm>
          <a:custGeom>
            <a:avLst/>
            <a:gdLst/>
            <a:ahLst/>
            <a:cxnLst/>
            <a:rect l="l" t="t" r="r" b="b"/>
            <a:pathLst>
              <a:path w="1960245" h="783589">
                <a:moveTo>
                  <a:pt x="1568196" y="0"/>
                </a:moveTo>
                <a:lnTo>
                  <a:pt x="0" y="0"/>
                </a:lnTo>
                <a:lnTo>
                  <a:pt x="391668" y="391668"/>
                </a:lnTo>
                <a:lnTo>
                  <a:pt x="0" y="783336"/>
                </a:lnTo>
                <a:lnTo>
                  <a:pt x="1568196" y="783336"/>
                </a:lnTo>
                <a:lnTo>
                  <a:pt x="1959864" y="391668"/>
                </a:lnTo>
                <a:lnTo>
                  <a:pt x="1568196" y="0"/>
                </a:lnTo>
                <a:close/>
              </a:path>
            </a:pathLst>
          </a:custGeom>
          <a:solidFill>
            <a:srgbClr val="639A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592829" y="4743450"/>
            <a:ext cx="1960245" cy="783590"/>
          </a:xfrm>
          <a:custGeom>
            <a:avLst/>
            <a:gdLst/>
            <a:ahLst/>
            <a:cxnLst/>
            <a:rect l="l" t="t" r="r" b="b"/>
            <a:pathLst>
              <a:path w="1960245" h="783589">
                <a:moveTo>
                  <a:pt x="0" y="0"/>
                </a:moveTo>
                <a:lnTo>
                  <a:pt x="1568196" y="0"/>
                </a:lnTo>
                <a:lnTo>
                  <a:pt x="1959864" y="391668"/>
                </a:lnTo>
                <a:lnTo>
                  <a:pt x="1568196" y="783336"/>
                </a:lnTo>
                <a:lnTo>
                  <a:pt x="0" y="783336"/>
                </a:lnTo>
                <a:lnTo>
                  <a:pt x="391668" y="391668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053966" y="4982464"/>
            <a:ext cx="1083310" cy="270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5">
                <a:solidFill>
                  <a:srgbClr val="FFFFFF"/>
                </a:solidFill>
                <a:latin typeface="Georgia"/>
                <a:cs typeface="Georgia"/>
              </a:rPr>
              <a:t>Competent</a:t>
            </a:r>
            <a:endParaRPr sz="1700">
              <a:latin typeface="Georgia"/>
              <a:cs typeface="Georgi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161026" y="4743450"/>
            <a:ext cx="1958339" cy="783590"/>
          </a:xfrm>
          <a:custGeom>
            <a:avLst/>
            <a:gdLst/>
            <a:ahLst/>
            <a:cxnLst/>
            <a:rect l="l" t="t" r="r" b="b"/>
            <a:pathLst>
              <a:path w="1958340" h="783589">
                <a:moveTo>
                  <a:pt x="1566672" y="0"/>
                </a:moveTo>
                <a:lnTo>
                  <a:pt x="0" y="0"/>
                </a:lnTo>
                <a:lnTo>
                  <a:pt x="391668" y="391668"/>
                </a:lnTo>
                <a:lnTo>
                  <a:pt x="0" y="783336"/>
                </a:lnTo>
                <a:lnTo>
                  <a:pt x="1566672" y="783336"/>
                </a:lnTo>
                <a:lnTo>
                  <a:pt x="1958340" y="391668"/>
                </a:lnTo>
                <a:lnTo>
                  <a:pt x="1566672" y="0"/>
                </a:lnTo>
                <a:close/>
              </a:path>
            </a:pathLst>
          </a:custGeom>
          <a:solidFill>
            <a:srgbClr val="82A6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161026" y="4743450"/>
            <a:ext cx="1958339" cy="783590"/>
          </a:xfrm>
          <a:custGeom>
            <a:avLst/>
            <a:gdLst/>
            <a:ahLst/>
            <a:cxnLst/>
            <a:rect l="l" t="t" r="r" b="b"/>
            <a:pathLst>
              <a:path w="1958340" h="783589">
                <a:moveTo>
                  <a:pt x="0" y="0"/>
                </a:moveTo>
                <a:lnTo>
                  <a:pt x="1566672" y="0"/>
                </a:lnTo>
                <a:lnTo>
                  <a:pt x="1958340" y="391668"/>
                </a:lnTo>
                <a:lnTo>
                  <a:pt x="1566672" y="783336"/>
                </a:lnTo>
                <a:lnTo>
                  <a:pt x="0" y="783336"/>
                </a:lnTo>
                <a:lnTo>
                  <a:pt x="391668" y="391668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679440" y="4982464"/>
            <a:ext cx="967105" cy="270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>
                <a:solidFill>
                  <a:srgbClr val="FFFFFF"/>
                </a:solidFill>
                <a:latin typeface="Georgia"/>
                <a:cs typeface="Georgia"/>
              </a:rPr>
              <a:t>Profi</a:t>
            </a:r>
            <a:r>
              <a:rPr dirty="0" sz="1700" spc="-10">
                <a:solidFill>
                  <a:srgbClr val="FFFFFF"/>
                </a:solidFill>
                <a:latin typeface="Georgia"/>
                <a:cs typeface="Georgia"/>
              </a:rPr>
              <a:t>c</a:t>
            </a:r>
            <a:r>
              <a:rPr dirty="0" sz="1700">
                <a:solidFill>
                  <a:srgbClr val="FFFFFF"/>
                </a:solidFill>
                <a:latin typeface="Georgia"/>
                <a:cs typeface="Georgia"/>
              </a:rPr>
              <a:t>i</a:t>
            </a:r>
            <a:r>
              <a:rPr dirty="0" sz="1700" spc="5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dirty="0" sz="1700">
                <a:solidFill>
                  <a:srgbClr val="FFFFFF"/>
                </a:solidFill>
                <a:latin typeface="Georgia"/>
                <a:cs typeface="Georgia"/>
              </a:rPr>
              <a:t>nt</a:t>
            </a:r>
            <a:endParaRPr sz="1700">
              <a:latin typeface="Georgia"/>
              <a:cs typeface="Georgi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727697" y="4743450"/>
            <a:ext cx="1958339" cy="783590"/>
          </a:xfrm>
          <a:custGeom>
            <a:avLst/>
            <a:gdLst/>
            <a:ahLst/>
            <a:cxnLst/>
            <a:rect l="l" t="t" r="r" b="b"/>
            <a:pathLst>
              <a:path w="1958340" h="783589">
                <a:moveTo>
                  <a:pt x="1566672" y="0"/>
                </a:moveTo>
                <a:lnTo>
                  <a:pt x="0" y="0"/>
                </a:lnTo>
                <a:lnTo>
                  <a:pt x="391668" y="391668"/>
                </a:lnTo>
                <a:lnTo>
                  <a:pt x="0" y="783336"/>
                </a:lnTo>
                <a:lnTo>
                  <a:pt x="1566672" y="783336"/>
                </a:lnTo>
                <a:lnTo>
                  <a:pt x="1958340" y="391668"/>
                </a:lnTo>
                <a:lnTo>
                  <a:pt x="1566672" y="0"/>
                </a:lnTo>
                <a:close/>
              </a:path>
            </a:pathLst>
          </a:custGeom>
          <a:solidFill>
            <a:srgbClr val="9DB3B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727697" y="4743450"/>
            <a:ext cx="1958339" cy="783590"/>
          </a:xfrm>
          <a:custGeom>
            <a:avLst/>
            <a:gdLst/>
            <a:ahLst/>
            <a:cxnLst/>
            <a:rect l="l" t="t" r="r" b="b"/>
            <a:pathLst>
              <a:path w="1958340" h="783589">
                <a:moveTo>
                  <a:pt x="0" y="0"/>
                </a:moveTo>
                <a:lnTo>
                  <a:pt x="1566672" y="0"/>
                </a:lnTo>
                <a:lnTo>
                  <a:pt x="1958340" y="391668"/>
                </a:lnTo>
                <a:lnTo>
                  <a:pt x="1566672" y="783336"/>
                </a:lnTo>
                <a:lnTo>
                  <a:pt x="0" y="783336"/>
                </a:lnTo>
                <a:lnTo>
                  <a:pt x="391668" y="391668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7396098" y="4982464"/>
            <a:ext cx="669290" cy="270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5">
                <a:solidFill>
                  <a:srgbClr val="FFFFFF"/>
                </a:solidFill>
                <a:latin typeface="Georgia"/>
                <a:cs typeface="Georgia"/>
              </a:rPr>
              <a:t>Exp</a:t>
            </a:r>
            <a:r>
              <a:rPr dirty="0" sz="1700">
                <a:solidFill>
                  <a:srgbClr val="FFFFFF"/>
                </a:solidFill>
                <a:latin typeface="Georgia"/>
                <a:cs typeface="Georgia"/>
              </a:rPr>
              <a:t>ert</a:t>
            </a:r>
            <a:endParaRPr sz="1700">
              <a:latin typeface="Georgia"/>
              <a:cs typeface="Georgi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42010" y="2951226"/>
            <a:ext cx="1908175" cy="669290"/>
          </a:xfrm>
          <a:custGeom>
            <a:avLst/>
            <a:gdLst/>
            <a:ahLst/>
            <a:cxnLst/>
            <a:rect l="l" t="t" r="r" b="b"/>
            <a:pathLst>
              <a:path w="1908175" h="669289">
                <a:moveTo>
                  <a:pt x="1573530" y="0"/>
                </a:moveTo>
                <a:lnTo>
                  <a:pt x="0" y="0"/>
                </a:lnTo>
                <a:lnTo>
                  <a:pt x="0" y="669036"/>
                </a:lnTo>
                <a:lnTo>
                  <a:pt x="1573530" y="669036"/>
                </a:lnTo>
                <a:lnTo>
                  <a:pt x="1908048" y="334518"/>
                </a:lnTo>
                <a:lnTo>
                  <a:pt x="1573530" y="0"/>
                </a:lnTo>
                <a:close/>
              </a:path>
            </a:pathLst>
          </a:custGeom>
          <a:solidFill>
            <a:srgbClr val="3B737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052271" y="3150361"/>
            <a:ext cx="1378585" cy="2400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500" spc="-5">
                <a:solidFill>
                  <a:srgbClr val="FFFFFF"/>
                </a:solidFill>
                <a:latin typeface="Georgia"/>
                <a:cs typeface="Georgia"/>
              </a:rPr>
              <a:t>Medical</a:t>
            </a:r>
            <a:r>
              <a:rPr dirty="0" sz="1500" spc="-10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dirty="0" sz="1500" spc="-5">
                <a:solidFill>
                  <a:srgbClr val="FFFFFF"/>
                </a:solidFill>
                <a:latin typeface="Georgia"/>
                <a:cs typeface="Georgia"/>
              </a:rPr>
              <a:t>student</a:t>
            </a:r>
            <a:endParaRPr sz="1500">
              <a:latin typeface="Georgia"/>
              <a:cs typeface="Georgi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416301" y="2951226"/>
            <a:ext cx="1673860" cy="669290"/>
          </a:xfrm>
          <a:custGeom>
            <a:avLst/>
            <a:gdLst/>
            <a:ahLst/>
            <a:cxnLst/>
            <a:rect l="l" t="t" r="r" b="b"/>
            <a:pathLst>
              <a:path w="1673860" h="669289">
                <a:moveTo>
                  <a:pt x="1338834" y="0"/>
                </a:moveTo>
                <a:lnTo>
                  <a:pt x="0" y="0"/>
                </a:lnTo>
                <a:lnTo>
                  <a:pt x="334518" y="334518"/>
                </a:lnTo>
                <a:lnTo>
                  <a:pt x="0" y="669036"/>
                </a:lnTo>
                <a:lnTo>
                  <a:pt x="1338834" y="669036"/>
                </a:lnTo>
                <a:lnTo>
                  <a:pt x="1673352" y="334518"/>
                </a:lnTo>
                <a:lnTo>
                  <a:pt x="1338834" y="0"/>
                </a:lnTo>
                <a:close/>
              </a:path>
            </a:pathLst>
          </a:custGeom>
          <a:solidFill>
            <a:srgbClr val="4E87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16301" y="2951226"/>
            <a:ext cx="1673860" cy="669290"/>
          </a:xfrm>
          <a:custGeom>
            <a:avLst/>
            <a:gdLst/>
            <a:ahLst/>
            <a:cxnLst/>
            <a:rect l="l" t="t" r="r" b="b"/>
            <a:pathLst>
              <a:path w="1673860" h="669289">
                <a:moveTo>
                  <a:pt x="0" y="0"/>
                </a:moveTo>
                <a:lnTo>
                  <a:pt x="1338834" y="0"/>
                </a:lnTo>
                <a:lnTo>
                  <a:pt x="1673352" y="334518"/>
                </a:lnTo>
                <a:lnTo>
                  <a:pt x="1338834" y="669036"/>
                </a:lnTo>
                <a:lnTo>
                  <a:pt x="0" y="669036"/>
                </a:lnTo>
                <a:lnTo>
                  <a:pt x="334518" y="334518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992627" y="3150361"/>
            <a:ext cx="560705" cy="2400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500">
                <a:solidFill>
                  <a:srgbClr val="FFFFFF"/>
                </a:solidFill>
                <a:latin typeface="Georgia"/>
                <a:cs typeface="Georgia"/>
              </a:rPr>
              <a:t>Inte</a:t>
            </a:r>
            <a:r>
              <a:rPr dirty="0" sz="1500" spc="-1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r>
              <a:rPr dirty="0" sz="1500">
                <a:solidFill>
                  <a:srgbClr val="FFFFFF"/>
                </a:solidFill>
                <a:latin typeface="Georgia"/>
                <a:cs typeface="Georgia"/>
              </a:rPr>
              <a:t>n</a:t>
            </a:r>
            <a:endParaRPr sz="1500">
              <a:latin typeface="Georgia"/>
              <a:cs typeface="Georgi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755897" y="2951226"/>
            <a:ext cx="1673860" cy="669290"/>
          </a:xfrm>
          <a:custGeom>
            <a:avLst/>
            <a:gdLst/>
            <a:ahLst/>
            <a:cxnLst/>
            <a:rect l="l" t="t" r="r" b="b"/>
            <a:pathLst>
              <a:path w="1673860" h="669289">
                <a:moveTo>
                  <a:pt x="1338834" y="0"/>
                </a:moveTo>
                <a:lnTo>
                  <a:pt x="0" y="0"/>
                </a:lnTo>
                <a:lnTo>
                  <a:pt x="334517" y="334518"/>
                </a:lnTo>
                <a:lnTo>
                  <a:pt x="0" y="669036"/>
                </a:lnTo>
                <a:lnTo>
                  <a:pt x="1338834" y="669036"/>
                </a:lnTo>
                <a:lnTo>
                  <a:pt x="1673352" y="334518"/>
                </a:lnTo>
                <a:lnTo>
                  <a:pt x="1338834" y="0"/>
                </a:lnTo>
                <a:close/>
              </a:path>
            </a:pathLst>
          </a:custGeom>
          <a:solidFill>
            <a:srgbClr val="639A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755897" y="2951226"/>
            <a:ext cx="1673860" cy="669290"/>
          </a:xfrm>
          <a:custGeom>
            <a:avLst/>
            <a:gdLst/>
            <a:ahLst/>
            <a:cxnLst/>
            <a:rect l="l" t="t" r="r" b="b"/>
            <a:pathLst>
              <a:path w="1673860" h="669289">
                <a:moveTo>
                  <a:pt x="0" y="0"/>
                </a:moveTo>
                <a:lnTo>
                  <a:pt x="1338834" y="0"/>
                </a:lnTo>
                <a:lnTo>
                  <a:pt x="1673352" y="334518"/>
                </a:lnTo>
                <a:lnTo>
                  <a:pt x="1338834" y="669036"/>
                </a:lnTo>
                <a:lnTo>
                  <a:pt x="0" y="669036"/>
                </a:lnTo>
                <a:lnTo>
                  <a:pt x="334517" y="334518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4249928" y="3150361"/>
            <a:ext cx="770890" cy="2400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500" spc="-5">
                <a:solidFill>
                  <a:srgbClr val="FFFFFF"/>
                </a:solidFill>
                <a:latin typeface="Georgia"/>
                <a:cs typeface="Georgia"/>
              </a:rPr>
              <a:t>Resident</a:t>
            </a:r>
            <a:endParaRPr sz="1500">
              <a:latin typeface="Georgia"/>
              <a:cs typeface="Georgi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093970" y="2951226"/>
            <a:ext cx="1675130" cy="669290"/>
          </a:xfrm>
          <a:custGeom>
            <a:avLst/>
            <a:gdLst/>
            <a:ahLst/>
            <a:cxnLst/>
            <a:rect l="l" t="t" r="r" b="b"/>
            <a:pathLst>
              <a:path w="1675129" h="669289">
                <a:moveTo>
                  <a:pt x="1340357" y="0"/>
                </a:moveTo>
                <a:lnTo>
                  <a:pt x="0" y="0"/>
                </a:lnTo>
                <a:lnTo>
                  <a:pt x="334517" y="334518"/>
                </a:lnTo>
                <a:lnTo>
                  <a:pt x="0" y="669036"/>
                </a:lnTo>
                <a:lnTo>
                  <a:pt x="1340357" y="669036"/>
                </a:lnTo>
                <a:lnTo>
                  <a:pt x="1674876" y="334518"/>
                </a:lnTo>
                <a:lnTo>
                  <a:pt x="1340357" y="0"/>
                </a:lnTo>
                <a:close/>
              </a:path>
            </a:pathLst>
          </a:custGeom>
          <a:solidFill>
            <a:srgbClr val="82A6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093970" y="2951226"/>
            <a:ext cx="1675130" cy="669290"/>
          </a:xfrm>
          <a:custGeom>
            <a:avLst/>
            <a:gdLst/>
            <a:ahLst/>
            <a:cxnLst/>
            <a:rect l="l" t="t" r="r" b="b"/>
            <a:pathLst>
              <a:path w="1675129" h="669289">
                <a:moveTo>
                  <a:pt x="0" y="0"/>
                </a:moveTo>
                <a:lnTo>
                  <a:pt x="1340357" y="0"/>
                </a:lnTo>
                <a:lnTo>
                  <a:pt x="1674876" y="334518"/>
                </a:lnTo>
                <a:lnTo>
                  <a:pt x="1340357" y="669036"/>
                </a:lnTo>
                <a:lnTo>
                  <a:pt x="0" y="669036"/>
                </a:lnTo>
                <a:lnTo>
                  <a:pt x="334517" y="334518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5550153" y="3150361"/>
            <a:ext cx="804545" cy="2400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500" spc="-5">
                <a:solidFill>
                  <a:srgbClr val="FFFFFF"/>
                </a:solidFill>
                <a:latin typeface="Georgia"/>
                <a:cs typeface="Georgia"/>
              </a:rPr>
              <a:t>Registrar</a:t>
            </a:r>
            <a:endParaRPr sz="1500">
              <a:latin typeface="Georgia"/>
              <a:cs typeface="Georgi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433565" y="2951226"/>
            <a:ext cx="1675130" cy="669290"/>
          </a:xfrm>
          <a:custGeom>
            <a:avLst/>
            <a:gdLst/>
            <a:ahLst/>
            <a:cxnLst/>
            <a:rect l="l" t="t" r="r" b="b"/>
            <a:pathLst>
              <a:path w="1675129" h="669289">
                <a:moveTo>
                  <a:pt x="1340358" y="0"/>
                </a:moveTo>
                <a:lnTo>
                  <a:pt x="0" y="0"/>
                </a:lnTo>
                <a:lnTo>
                  <a:pt x="334517" y="334518"/>
                </a:lnTo>
                <a:lnTo>
                  <a:pt x="0" y="669036"/>
                </a:lnTo>
                <a:lnTo>
                  <a:pt x="1340358" y="669036"/>
                </a:lnTo>
                <a:lnTo>
                  <a:pt x="1674876" y="334518"/>
                </a:lnTo>
                <a:lnTo>
                  <a:pt x="1340358" y="0"/>
                </a:lnTo>
                <a:close/>
              </a:path>
            </a:pathLst>
          </a:custGeom>
          <a:solidFill>
            <a:srgbClr val="9DB3B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433565" y="2951226"/>
            <a:ext cx="1675130" cy="669290"/>
          </a:xfrm>
          <a:custGeom>
            <a:avLst/>
            <a:gdLst/>
            <a:ahLst/>
            <a:cxnLst/>
            <a:rect l="l" t="t" r="r" b="b"/>
            <a:pathLst>
              <a:path w="1675129" h="669289">
                <a:moveTo>
                  <a:pt x="0" y="0"/>
                </a:moveTo>
                <a:lnTo>
                  <a:pt x="1340358" y="0"/>
                </a:lnTo>
                <a:lnTo>
                  <a:pt x="1674876" y="334518"/>
                </a:lnTo>
                <a:lnTo>
                  <a:pt x="1340358" y="669036"/>
                </a:lnTo>
                <a:lnTo>
                  <a:pt x="0" y="669036"/>
                </a:lnTo>
                <a:lnTo>
                  <a:pt x="334517" y="334518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6816597" y="3150361"/>
            <a:ext cx="949325" cy="2400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500" spc="-5">
                <a:solidFill>
                  <a:srgbClr val="FFFFFF"/>
                </a:solidFill>
                <a:latin typeface="Georgia"/>
                <a:cs typeface="Georgia"/>
              </a:rPr>
              <a:t>Consultant</a:t>
            </a:r>
            <a:endParaRPr sz="1500">
              <a:latin typeface="Georgia"/>
              <a:cs typeface="Georgia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09447" rIns="0" bIns="0" rtlCol="0" vert="horz">
            <a:spAutoFit/>
          </a:bodyPr>
          <a:lstStyle/>
          <a:p>
            <a:pPr marL="142875">
              <a:lnSpc>
                <a:spcPct val="100000"/>
              </a:lnSpc>
            </a:pPr>
            <a:r>
              <a:rPr dirty="0" spc="-5" b="0">
                <a:solidFill>
                  <a:srgbClr val="424455"/>
                </a:solidFill>
                <a:latin typeface="Trebuchet MS"/>
                <a:cs typeface="Trebuchet MS"/>
              </a:rPr>
              <a:t>Levels of</a:t>
            </a:r>
            <a:r>
              <a:rPr dirty="0" spc="-30" b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dirty="0" spc="-10" b="0">
                <a:solidFill>
                  <a:srgbClr val="424455"/>
                </a:solidFill>
                <a:latin typeface="Trebuchet MS"/>
                <a:cs typeface="Trebuchet MS"/>
              </a:rPr>
              <a:t>competence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38680" y="1097534"/>
            <a:ext cx="5824220" cy="9144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0" b="0">
                <a:solidFill>
                  <a:srgbClr val="000000"/>
                </a:solidFill>
                <a:latin typeface="Bernard MT Condensed"/>
                <a:cs typeface="Bernard MT Condensed"/>
              </a:rPr>
              <a:t>Think, Pair &amp;</a:t>
            </a:r>
            <a:r>
              <a:rPr dirty="0" sz="6000" spc="-120" b="0">
                <a:solidFill>
                  <a:srgbClr val="000000"/>
                </a:solidFill>
                <a:latin typeface="Bernard MT Condensed"/>
                <a:cs typeface="Bernard MT Condensed"/>
              </a:rPr>
              <a:t> </a:t>
            </a:r>
            <a:r>
              <a:rPr dirty="0" sz="6000" spc="-25" b="0">
                <a:solidFill>
                  <a:srgbClr val="000000"/>
                </a:solidFill>
                <a:latin typeface="Bernard MT Condensed"/>
                <a:cs typeface="Bernard MT Condensed"/>
              </a:rPr>
              <a:t>Share</a:t>
            </a:r>
            <a:endParaRPr sz="6000">
              <a:latin typeface="Bernard MT Condensed"/>
              <a:cs typeface="Bernard MT Condense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53564" y="2161666"/>
            <a:ext cx="5436870" cy="3292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635">
              <a:lnSpc>
                <a:spcPct val="100000"/>
              </a:lnSpc>
            </a:pPr>
            <a:r>
              <a:rPr dirty="0" sz="5400">
                <a:latin typeface="Arial"/>
                <a:cs typeface="Arial"/>
              </a:rPr>
              <a:t>Every five of</a:t>
            </a:r>
            <a:r>
              <a:rPr dirty="0" sz="5400" spc="-110">
                <a:latin typeface="Arial"/>
                <a:cs typeface="Arial"/>
              </a:rPr>
              <a:t> </a:t>
            </a:r>
            <a:r>
              <a:rPr dirty="0" sz="5400">
                <a:latin typeface="Arial"/>
                <a:cs typeface="Arial"/>
              </a:rPr>
              <a:t>you.</a:t>
            </a:r>
            <a:endParaRPr sz="5400">
              <a:latin typeface="Arial"/>
              <a:cs typeface="Arial"/>
            </a:endParaRPr>
          </a:p>
          <a:p>
            <a:pPr algn="ctr" marL="12700" marR="5080">
              <a:lnSpc>
                <a:spcPct val="100000"/>
              </a:lnSpc>
            </a:pPr>
            <a:r>
              <a:rPr dirty="0" sz="5400">
                <a:solidFill>
                  <a:srgbClr val="C00000"/>
                </a:solidFill>
                <a:latin typeface="Arial"/>
                <a:cs typeface="Arial"/>
              </a:rPr>
              <a:t>What </a:t>
            </a:r>
            <a:r>
              <a:rPr dirty="0" sz="5400" spc="-5">
                <a:solidFill>
                  <a:srgbClr val="C00000"/>
                </a:solidFill>
                <a:latin typeface="Arial"/>
                <a:cs typeface="Arial"/>
              </a:rPr>
              <a:t>is your  definition </a:t>
            </a:r>
            <a:r>
              <a:rPr dirty="0" sz="5400">
                <a:solidFill>
                  <a:srgbClr val="C00000"/>
                </a:solidFill>
                <a:latin typeface="Arial"/>
                <a:cs typeface="Arial"/>
              </a:rPr>
              <a:t>of  </a:t>
            </a:r>
            <a:r>
              <a:rPr dirty="0" sz="5400" spc="-5">
                <a:solidFill>
                  <a:srgbClr val="00AF50"/>
                </a:solidFill>
                <a:latin typeface="Arial"/>
                <a:cs typeface="Arial"/>
              </a:rPr>
              <a:t>COMPETENCE</a:t>
            </a:r>
            <a:r>
              <a:rPr dirty="0" sz="5400" spc="-5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dirty="0" sz="5400" spc="-5">
                <a:latin typeface="Arial"/>
                <a:cs typeface="Arial"/>
              </a:rPr>
              <a:t>?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657" y="976629"/>
            <a:ext cx="6249670" cy="61785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>
                <a:solidFill>
                  <a:srgbClr val="424455"/>
                </a:solidFill>
              </a:rPr>
              <a:t>Definition </a:t>
            </a:r>
            <a:r>
              <a:rPr dirty="0" spc="-5">
                <a:solidFill>
                  <a:srgbClr val="424455"/>
                </a:solidFill>
              </a:rPr>
              <a:t>of </a:t>
            </a:r>
            <a:r>
              <a:rPr dirty="0" spc="-10">
                <a:solidFill>
                  <a:srgbClr val="424455"/>
                </a:solidFill>
              </a:rPr>
              <a:t>competence: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959992" rIns="0" bIns="0" rtlCol="0" vert="horz">
            <a:spAutoFit/>
          </a:bodyPr>
          <a:lstStyle/>
          <a:p>
            <a:pPr marL="1406525" indent="-911860">
              <a:lnSpc>
                <a:spcPct val="100000"/>
              </a:lnSpc>
            </a:pPr>
            <a:r>
              <a:rPr dirty="0" sz="3600" spc="-5">
                <a:solidFill>
                  <a:srgbClr val="000000"/>
                </a:solidFill>
                <a:latin typeface="Georgia"/>
                <a:cs typeface="Georgia"/>
              </a:rPr>
              <a:t>“ </a:t>
            </a:r>
            <a:r>
              <a:rPr dirty="0" sz="3600">
                <a:solidFill>
                  <a:srgbClr val="000000"/>
                </a:solidFill>
                <a:latin typeface="Georgia"/>
                <a:cs typeface="Georgia"/>
              </a:rPr>
              <a:t>The </a:t>
            </a:r>
            <a:r>
              <a:rPr dirty="0" sz="3600" b="1">
                <a:solidFill>
                  <a:srgbClr val="00AF50"/>
                </a:solidFill>
                <a:latin typeface="Georgia"/>
                <a:cs typeface="Georgia"/>
              </a:rPr>
              <a:t>ability </a:t>
            </a:r>
            <a:r>
              <a:rPr dirty="0" sz="3600" spc="-5">
                <a:solidFill>
                  <a:srgbClr val="000000"/>
                </a:solidFill>
                <a:latin typeface="Georgia"/>
                <a:cs typeface="Georgia"/>
              </a:rPr>
              <a:t>to </a:t>
            </a:r>
            <a:r>
              <a:rPr dirty="0" sz="3600" b="1">
                <a:solidFill>
                  <a:srgbClr val="00AF50"/>
                </a:solidFill>
                <a:latin typeface="Georgia"/>
                <a:cs typeface="Georgia"/>
              </a:rPr>
              <a:t>perform </a:t>
            </a:r>
            <a:r>
              <a:rPr dirty="0" sz="3600">
                <a:solidFill>
                  <a:srgbClr val="000000"/>
                </a:solidFill>
                <a:latin typeface="Georgia"/>
                <a:cs typeface="Georgia"/>
              </a:rPr>
              <a:t>a</a:t>
            </a:r>
            <a:r>
              <a:rPr dirty="0" sz="3600" spc="-225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dirty="0" sz="3600" b="1">
                <a:solidFill>
                  <a:srgbClr val="00AF50"/>
                </a:solidFill>
                <a:latin typeface="Georgia"/>
                <a:cs typeface="Georgia"/>
              </a:rPr>
              <a:t>specific</a:t>
            </a:r>
            <a:endParaRPr sz="3600">
              <a:latin typeface="Georgia"/>
              <a:cs typeface="Georgia"/>
            </a:endParaRPr>
          </a:p>
          <a:p>
            <a:pPr marL="1924685" marR="662940" indent="-518159">
              <a:lnSpc>
                <a:spcPts val="8640"/>
              </a:lnSpc>
              <a:spcBef>
                <a:spcPts val="1010"/>
              </a:spcBef>
            </a:pPr>
            <a:r>
              <a:rPr dirty="0" sz="3600" spc="-5" b="1">
                <a:solidFill>
                  <a:srgbClr val="00AF50"/>
                </a:solidFill>
                <a:latin typeface="Georgia"/>
                <a:cs typeface="Georgia"/>
              </a:rPr>
              <a:t>task </a:t>
            </a:r>
            <a:r>
              <a:rPr dirty="0" sz="3600">
                <a:solidFill>
                  <a:srgbClr val="000000"/>
                </a:solidFill>
                <a:latin typeface="Georgia"/>
                <a:cs typeface="Georgia"/>
              </a:rPr>
              <a:t>in a </a:t>
            </a:r>
            <a:r>
              <a:rPr dirty="0" sz="3600" spc="-5">
                <a:solidFill>
                  <a:srgbClr val="000000"/>
                </a:solidFill>
                <a:latin typeface="Georgia"/>
                <a:cs typeface="Georgia"/>
              </a:rPr>
              <a:t>manner that</a:t>
            </a:r>
            <a:r>
              <a:rPr dirty="0" sz="3600" spc="-13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dirty="0" sz="3600" spc="-5" b="1">
                <a:solidFill>
                  <a:srgbClr val="00AF50"/>
                </a:solidFill>
                <a:latin typeface="Georgia"/>
                <a:cs typeface="Georgia"/>
              </a:rPr>
              <a:t>yields  desirable</a:t>
            </a:r>
            <a:r>
              <a:rPr dirty="0" sz="3600" spc="-75" b="1">
                <a:solidFill>
                  <a:srgbClr val="00AF50"/>
                </a:solidFill>
                <a:latin typeface="Georgia"/>
                <a:cs typeface="Georgia"/>
              </a:rPr>
              <a:t> </a:t>
            </a:r>
            <a:r>
              <a:rPr dirty="0" sz="3600" b="1">
                <a:solidFill>
                  <a:srgbClr val="00AF50"/>
                </a:solidFill>
                <a:latin typeface="Georgia"/>
                <a:cs typeface="Georgia"/>
              </a:rPr>
              <a:t>outcomes</a:t>
            </a:r>
            <a:r>
              <a:rPr dirty="0" sz="3600">
                <a:solidFill>
                  <a:srgbClr val="000000"/>
                </a:solidFill>
                <a:latin typeface="Georgia"/>
                <a:cs typeface="Georgia"/>
              </a:rPr>
              <a:t>”.</a:t>
            </a:r>
            <a:endParaRPr sz="3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052829"/>
            <a:ext cx="7544434" cy="61785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 b="0">
                <a:solidFill>
                  <a:srgbClr val="424455"/>
                </a:solidFill>
                <a:latin typeface="Trebuchet MS"/>
                <a:cs typeface="Trebuchet MS"/>
              </a:rPr>
              <a:t>Different </a:t>
            </a:r>
            <a:r>
              <a:rPr dirty="0" spc="-5" b="0">
                <a:solidFill>
                  <a:srgbClr val="424455"/>
                </a:solidFill>
                <a:latin typeface="Trebuchet MS"/>
                <a:cs typeface="Trebuchet MS"/>
              </a:rPr>
              <a:t>Aspects of</a:t>
            </a:r>
            <a:r>
              <a:rPr dirty="0" spc="-170" b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dirty="0" spc="-10" b="0">
                <a:solidFill>
                  <a:srgbClr val="424455"/>
                </a:solidFill>
                <a:latin typeface="Trebuchet MS"/>
                <a:cs typeface="Trebuchet MS"/>
              </a:rPr>
              <a:t>Competence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668" y="2669666"/>
            <a:ext cx="7853680" cy="2983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14325">
              <a:lnSpc>
                <a:spcPct val="100000"/>
              </a:lnSpc>
            </a:pPr>
            <a:r>
              <a:rPr dirty="0" sz="2600" b="1" i="1">
                <a:solidFill>
                  <a:srgbClr val="00AF50"/>
                </a:solidFill>
                <a:latin typeface="Georgia"/>
                <a:cs typeface="Georgia"/>
              </a:rPr>
              <a:t>Knowledge</a:t>
            </a:r>
            <a:endParaRPr sz="2600">
              <a:latin typeface="Georgia"/>
              <a:cs typeface="Georgia"/>
            </a:endParaRPr>
          </a:p>
          <a:p>
            <a:pPr algn="ctr" marR="201295">
              <a:lnSpc>
                <a:spcPct val="100000"/>
              </a:lnSpc>
              <a:spcBef>
                <a:spcPts val="1860"/>
              </a:spcBef>
            </a:pPr>
            <a:r>
              <a:rPr dirty="0" sz="2600" b="1" i="1">
                <a:solidFill>
                  <a:srgbClr val="00AF50"/>
                </a:solidFill>
                <a:latin typeface="Georgia"/>
                <a:cs typeface="Georgia"/>
              </a:rPr>
              <a:t>Skills</a:t>
            </a:r>
            <a:endParaRPr sz="2600">
              <a:latin typeface="Georgia"/>
              <a:cs typeface="Georgia"/>
            </a:endParaRPr>
          </a:p>
          <a:p>
            <a:pPr algn="r" marR="708025">
              <a:lnSpc>
                <a:spcPct val="100000"/>
              </a:lnSpc>
              <a:spcBef>
                <a:spcPts val="1860"/>
              </a:spcBef>
            </a:pPr>
            <a:r>
              <a:rPr dirty="0" sz="2600" b="1" i="1">
                <a:solidFill>
                  <a:srgbClr val="00AF50"/>
                </a:solidFill>
                <a:latin typeface="Georgia"/>
                <a:cs typeface="Georgia"/>
              </a:rPr>
              <a:t>Abili</a:t>
            </a:r>
            <a:r>
              <a:rPr dirty="0" sz="2600" spc="-15" b="1" i="1">
                <a:solidFill>
                  <a:srgbClr val="00AF50"/>
                </a:solidFill>
                <a:latin typeface="Georgia"/>
                <a:cs typeface="Georgia"/>
              </a:rPr>
              <a:t>t</a:t>
            </a:r>
            <a:r>
              <a:rPr dirty="0" sz="2600" b="1" i="1">
                <a:solidFill>
                  <a:srgbClr val="00AF50"/>
                </a:solidFill>
                <a:latin typeface="Georgia"/>
                <a:cs typeface="Georgia"/>
              </a:rPr>
              <a:t>ies</a:t>
            </a:r>
            <a:endParaRPr sz="2600">
              <a:latin typeface="Georgia"/>
              <a:cs typeface="Georgia"/>
            </a:endParaRPr>
          </a:p>
          <a:p>
            <a:pPr marL="268605" marR="5080" indent="-255904">
              <a:lnSpc>
                <a:spcPct val="150000"/>
              </a:lnSpc>
              <a:spcBef>
                <a:spcPts val="245"/>
              </a:spcBef>
              <a:buClr>
                <a:srgbClr val="9F4DA2"/>
              </a:buClr>
              <a:buChar char="•"/>
              <a:tabLst>
                <a:tab pos="269240" algn="l"/>
                <a:tab pos="4615180" algn="l"/>
              </a:tabLst>
            </a:pPr>
            <a:r>
              <a:rPr dirty="0" sz="2800" spc="-5">
                <a:latin typeface="Georgia"/>
                <a:cs typeface="Georgia"/>
              </a:rPr>
              <a:t>Competence</a:t>
            </a:r>
            <a:r>
              <a:rPr dirty="0" sz="2800" spc="5">
                <a:latin typeface="Georgia"/>
                <a:cs typeface="Georgia"/>
              </a:rPr>
              <a:t> </a:t>
            </a:r>
            <a:r>
              <a:rPr dirty="0" sz="2800" spc="-5">
                <a:latin typeface="Georgia"/>
                <a:cs typeface="Georgia"/>
              </a:rPr>
              <a:t>develops</a:t>
            </a:r>
            <a:r>
              <a:rPr dirty="0" sz="2800" spc="10">
                <a:latin typeface="Georgia"/>
                <a:cs typeface="Georgia"/>
              </a:rPr>
              <a:t> </a:t>
            </a:r>
            <a:r>
              <a:rPr dirty="0" sz="2800" spc="-5">
                <a:latin typeface="Georgia"/>
                <a:cs typeface="Georgia"/>
              </a:rPr>
              <a:t>over	</a:t>
            </a:r>
            <a:r>
              <a:rPr dirty="0" sz="2800" spc="-10">
                <a:latin typeface="Georgia"/>
                <a:cs typeface="Georgia"/>
              </a:rPr>
              <a:t>time </a:t>
            </a:r>
            <a:r>
              <a:rPr dirty="0" sz="2800" spc="-5">
                <a:latin typeface="Georgia"/>
                <a:cs typeface="Georgia"/>
              </a:rPr>
              <a:t>and is</a:t>
            </a:r>
            <a:r>
              <a:rPr dirty="0" sz="2800" spc="-10">
                <a:latin typeface="Georgia"/>
                <a:cs typeface="Georgia"/>
              </a:rPr>
              <a:t> nurtured </a:t>
            </a:r>
            <a:r>
              <a:rPr dirty="0" sz="2800" spc="-10">
                <a:latin typeface="Georgia"/>
                <a:cs typeface="Georgia"/>
              </a:rPr>
              <a:t> </a:t>
            </a:r>
            <a:r>
              <a:rPr dirty="0" sz="2800" spc="-5">
                <a:latin typeface="Georgia"/>
                <a:cs typeface="Georgia"/>
              </a:rPr>
              <a:t>by reflection on</a:t>
            </a:r>
            <a:r>
              <a:rPr dirty="0" sz="2800" spc="-50">
                <a:latin typeface="Georgia"/>
                <a:cs typeface="Georgia"/>
              </a:rPr>
              <a:t> </a:t>
            </a:r>
            <a:r>
              <a:rPr dirty="0" sz="2800" spc="-10">
                <a:latin typeface="Georgia"/>
                <a:cs typeface="Georgia"/>
              </a:rPr>
              <a:t>experience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1219200"/>
            <a:ext cx="1143000" cy="4191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81000" y="1219200"/>
            <a:ext cx="1143000" cy="4191000"/>
          </a:xfrm>
          <a:custGeom>
            <a:avLst/>
            <a:gdLst/>
            <a:ahLst/>
            <a:cxnLst/>
            <a:rect l="l" t="t" r="r" b="b"/>
            <a:pathLst>
              <a:path w="1143000" h="4191000">
                <a:moveTo>
                  <a:pt x="285750" y="4191000"/>
                </a:moveTo>
                <a:lnTo>
                  <a:pt x="285750" y="1047750"/>
                </a:lnTo>
                <a:lnTo>
                  <a:pt x="0" y="1047750"/>
                </a:lnTo>
                <a:lnTo>
                  <a:pt x="571500" y="0"/>
                </a:lnTo>
                <a:lnTo>
                  <a:pt x="1143000" y="1047750"/>
                </a:lnTo>
                <a:lnTo>
                  <a:pt x="857250" y="1047750"/>
                </a:lnTo>
                <a:lnTo>
                  <a:pt x="857250" y="4191000"/>
                </a:lnTo>
                <a:lnTo>
                  <a:pt x="285750" y="4191000"/>
                </a:lnTo>
                <a:close/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30936" y="2519172"/>
            <a:ext cx="677418" cy="22440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66487" y="2723462"/>
            <a:ext cx="330200" cy="186563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540"/>
              </a:lnSpc>
            </a:pPr>
            <a:r>
              <a:rPr dirty="0" sz="2400">
                <a:latin typeface="Bernard MT Condensed"/>
                <a:cs typeface="Bernard MT Condensed"/>
              </a:rPr>
              <a:t>P</a:t>
            </a:r>
            <a:r>
              <a:rPr dirty="0" sz="2400" spc="-55">
                <a:latin typeface="Bernard MT Condensed"/>
                <a:cs typeface="Bernard MT Condensed"/>
              </a:rPr>
              <a:t>r</a:t>
            </a:r>
            <a:r>
              <a:rPr dirty="0" sz="2400">
                <a:latin typeface="Bernard MT Condensed"/>
                <a:cs typeface="Bernard MT Condensed"/>
              </a:rPr>
              <a:t>ofe</a:t>
            </a:r>
            <a:r>
              <a:rPr dirty="0" sz="2400" spc="5">
                <a:latin typeface="Bernard MT Condensed"/>
                <a:cs typeface="Bernard MT Condensed"/>
              </a:rPr>
              <a:t>s</a:t>
            </a:r>
            <a:r>
              <a:rPr dirty="0" sz="2400" spc="-5">
                <a:latin typeface="Bernard MT Condensed"/>
                <a:cs typeface="Bernard MT Condensed"/>
              </a:rPr>
              <a:t>si</a:t>
            </a:r>
            <a:r>
              <a:rPr dirty="0" sz="2400" spc="5">
                <a:latin typeface="Bernard MT Condensed"/>
                <a:cs typeface="Bernard MT Condensed"/>
              </a:rPr>
              <a:t>o</a:t>
            </a:r>
            <a:r>
              <a:rPr dirty="0" sz="2400">
                <a:latin typeface="Bernard MT Condensed"/>
                <a:cs typeface="Bernard MT Condensed"/>
              </a:rPr>
              <a:t>nalism</a:t>
            </a:r>
            <a:endParaRPr sz="2400">
              <a:latin typeface="Bernard MT Condensed"/>
              <a:cs typeface="Bernard MT Condense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448561" y="1296161"/>
            <a:ext cx="4724400" cy="4114800"/>
          </a:xfrm>
          <a:custGeom>
            <a:avLst/>
            <a:gdLst/>
            <a:ahLst/>
            <a:cxnLst/>
            <a:rect l="l" t="t" r="r" b="b"/>
            <a:pathLst>
              <a:path w="4724400" h="4114800">
                <a:moveTo>
                  <a:pt x="0" y="4114800"/>
                </a:moveTo>
                <a:lnTo>
                  <a:pt x="2362200" y="0"/>
                </a:lnTo>
                <a:lnTo>
                  <a:pt x="4724400" y="4114800"/>
                </a:lnTo>
                <a:lnTo>
                  <a:pt x="0" y="4114800"/>
                </a:lnTo>
                <a:close/>
              </a:path>
            </a:pathLst>
          </a:custGeom>
          <a:ln w="502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448561" y="4496561"/>
            <a:ext cx="4724400" cy="914400"/>
          </a:xfrm>
          <a:custGeom>
            <a:avLst/>
            <a:gdLst/>
            <a:ahLst/>
            <a:cxnLst/>
            <a:rect l="l" t="t" r="r" b="b"/>
            <a:pathLst>
              <a:path w="4724400" h="914400">
                <a:moveTo>
                  <a:pt x="0" y="914400"/>
                </a:moveTo>
                <a:lnTo>
                  <a:pt x="528446" y="0"/>
                </a:lnTo>
                <a:lnTo>
                  <a:pt x="4195953" y="0"/>
                </a:lnTo>
                <a:lnTo>
                  <a:pt x="4724400" y="914400"/>
                </a:lnTo>
                <a:lnTo>
                  <a:pt x="0" y="9144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981961" y="3582161"/>
            <a:ext cx="3657600" cy="914400"/>
          </a:xfrm>
          <a:custGeom>
            <a:avLst/>
            <a:gdLst/>
            <a:ahLst/>
            <a:cxnLst/>
            <a:rect l="l" t="t" r="r" b="b"/>
            <a:pathLst>
              <a:path w="3657600" h="914400">
                <a:moveTo>
                  <a:pt x="0" y="914400"/>
                </a:moveTo>
                <a:lnTo>
                  <a:pt x="536448" y="0"/>
                </a:lnTo>
                <a:lnTo>
                  <a:pt x="3121152" y="0"/>
                </a:lnTo>
                <a:lnTo>
                  <a:pt x="3657600" y="914400"/>
                </a:lnTo>
                <a:lnTo>
                  <a:pt x="0" y="9144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515361" y="2667761"/>
            <a:ext cx="2590800" cy="914400"/>
          </a:xfrm>
          <a:custGeom>
            <a:avLst/>
            <a:gdLst/>
            <a:ahLst/>
            <a:cxnLst/>
            <a:rect l="l" t="t" r="r" b="b"/>
            <a:pathLst>
              <a:path w="2590800" h="914400">
                <a:moveTo>
                  <a:pt x="0" y="914400"/>
                </a:moveTo>
                <a:lnTo>
                  <a:pt x="488950" y="0"/>
                </a:lnTo>
                <a:lnTo>
                  <a:pt x="2101850" y="0"/>
                </a:lnTo>
                <a:lnTo>
                  <a:pt x="2590800" y="914400"/>
                </a:lnTo>
                <a:lnTo>
                  <a:pt x="0" y="9144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10661" y="1296161"/>
            <a:ext cx="1600200" cy="1371600"/>
          </a:xfrm>
          <a:custGeom>
            <a:avLst/>
            <a:gdLst/>
            <a:ahLst/>
            <a:cxnLst/>
            <a:rect l="l" t="t" r="r" b="b"/>
            <a:pathLst>
              <a:path w="1600200" h="1371600">
                <a:moveTo>
                  <a:pt x="0" y="1371600"/>
                </a:moveTo>
                <a:lnTo>
                  <a:pt x="800100" y="0"/>
                </a:lnTo>
                <a:lnTo>
                  <a:pt x="1600200" y="1371600"/>
                </a:lnTo>
                <a:lnTo>
                  <a:pt x="0" y="137160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313932" y="1066800"/>
            <a:ext cx="173990" cy="2286000"/>
          </a:xfrm>
          <a:custGeom>
            <a:avLst/>
            <a:gdLst/>
            <a:ahLst/>
            <a:cxnLst/>
            <a:rect l="l" t="t" r="r" b="b"/>
            <a:pathLst>
              <a:path w="173989" h="2286000">
                <a:moveTo>
                  <a:pt x="57912" y="2112264"/>
                </a:moveTo>
                <a:lnTo>
                  <a:pt x="0" y="2112264"/>
                </a:lnTo>
                <a:lnTo>
                  <a:pt x="86867" y="2286000"/>
                </a:lnTo>
                <a:lnTo>
                  <a:pt x="159257" y="2141220"/>
                </a:lnTo>
                <a:lnTo>
                  <a:pt x="57912" y="2141220"/>
                </a:lnTo>
                <a:lnTo>
                  <a:pt x="57912" y="2112264"/>
                </a:lnTo>
                <a:close/>
              </a:path>
              <a:path w="173989" h="2286000">
                <a:moveTo>
                  <a:pt x="115823" y="144779"/>
                </a:moveTo>
                <a:lnTo>
                  <a:pt x="57912" y="144779"/>
                </a:lnTo>
                <a:lnTo>
                  <a:pt x="57912" y="2141220"/>
                </a:lnTo>
                <a:lnTo>
                  <a:pt x="115823" y="2141220"/>
                </a:lnTo>
                <a:lnTo>
                  <a:pt x="115823" y="144779"/>
                </a:lnTo>
                <a:close/>
              </a:path>
              <a:path w="173989" h="2286000">
                <a:moveTo>
                  <a:pt x="173735" y="2112264"/>
                </a:moveTo>
                <a:lnTo>
                  <a:pt x="115823" y="2112264"/>
                </a:lnTo>
                <a:lnTo>
                  <a:pt x="115823" y="2141220"/>
                </a:lnTo>
                <a:lnTo>
                  <a:pt x="159257" y="2141220"/>
                </a:lnTo>
                <a:lnTo>
                  <a:pt x="173735" y="2112264"/>
                </a:lnTo>
                <a:close/>
              </a:path>
              <a:path w="173989" h="2286000">
                <a:moveTo>
                  <a:pt x="86867" y="0"/>
                </a:moveTo>
                <a:lnTo>
                  <a:pt x="0" y="173736"/>
                </a:lnTo>
                <a:lnTo>
                  <a:pt x="57912" y="173736"/>
                </a:lnTo>
                <a:lnTo>
                  <a:pt x="57912" y="144779"/>
                </a:lnTo>
                <a:lnTo>
                  <a:pt x="159257" y="144779"/>
                </a:lnTo>
                <a:lnTo>
                  <a:pt x="86867" y="0"/>
                </a:lnTo>
                <a:close/>
              </a:path>
              <a:path w="173989" h="2286000">
                <a:moveTo>
                  <a:pt x="159257" y="144779"/>
                </a:moveTo>
                <a:lnTo>
                  <a:pt x="115823" y="144779"/>
                </a:lnTo>
                <a:lnTo>
                  <a:pt x="115823" y="173736"/>
                </a:lnTo>
                <a:lnTo>
                  <a:pt x="173735" y="173736"/>
                </a:lnTo>
                <a:lnTo>
                  <a:pt x="159257" y="1447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286500" y="3581400"/>
            <a:ext cx="228600" cy="1828800"/>
          </a:xfrm>
          <a:custGeom>
            <a:avLst/>
            <a:gdLst/>
            <a:ahLst/>
            <a:cxnLst/>
            <a:rect l="l" t="t" r="r" b="b"/>
            <a:pathLst>
              <a:path w="228600" h="1828800">
                <a:moveTo>
                  <a:pt x="76200" y="1600200"/>
                </a:moveTo>
                <a:lnTo>
                  <a:pt x="0" y="1600200"/>
                </a:lnTo>
                <a:lnTo>
                  <a:pt x="114300" y="1828800"/>
                </a:lnTo>
                <a:lnTo>
                  <a:pt x="209550" y="1638300"/>
                </a:lnTo>
                <a:lnTo>
                  <a:pt x="76200" y="1638300"/>
                </a:lnTo>
                <a:lnTo>
                  <a:pt x="76200" y="1600200"/>
                </a:lnTo>
                <a:close/>
              </a:path>
              <a:path w="228600" h="1828800">
                <a:moveTo>
                  <a:pt x="152400" y="190500"/>
                </a:moveTo>
                <a:lnTo>
                  <a:pt x="76200" y="190500"/>
                </a:lnTo>
                <a:lnTo>
                  <a:pt x="76200" y="1638300"/>
                </a:lnTo>
                <a:lnTo>
                  <a:pt x="152400" y="1638300"/>
                </a:lnTo>
                <a:lnTo>
                  <a:pt x="152400" y="190500"/>
                </a:lnTo>
                <a:close/>
              </a:path>
              <a:path w="228600" h="1828800">
                <a:moveTo>
                  <a:pt x="228600" y="1600200"/>
                </a:moveTo>
                <a:lnTo>
                  <a:pt x="152400" y="1600200"/>
                </a:lnTo>
                <a:lnTo>
                  <a:pt x="152400" y="1638300"/>
                </a:lnTo>
                <a:lnTo>
                  <a:pt x="209550" y="1638300"/>
                </a:lnTo>
                <a:lnTo>
                  <a:pt x="228600" y="1600200"/>
                </a:lnTo>
                <a:close/>
              </a:path>
              <a:path w="228600" h="1828800">
                <a:moveTo>
                  <a:pt x="114300" y="0"/>
                </a:moveTo>
                <a:lnTo>
                  <a:pt x="0" y="228600"/>
                </a:lnTo>
                <a:lnTo>
                  <a:pt x="76200" y="228600"/>
                </a:lnTo>
                <a:lnTo>
                  <a:pt x="76200" y="190500"/>
                </a:lnTo>
                <a:lnTo>
                  <a:pt x="209550" y="190500"/>
                </a:lnTo>
                <a:lnTo>
                  <a:pt x="114300" y="0"/>
                </a:lnTo>
                <a:close/>
              </a:path>
              <a:path w="228600" h="1828800">
                <a:moveTo>
                  <a:pt x="209550" y="190500"/>
                </a:moveTo>
                <a:lnTo>
                  <a:pt x="152400" y="190500"/>
                </a:lnTo>
                <a:lnTo>
                  <a:pt x="152400" y="228600"/>
                </a:lnTo>
                <a:lnTo>
                  <a:pt x="228600" y="228600"/>
                </a:lnTo>
                <a:lnTo>
                  <a:pt x="209550" y="190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6633209" y="1548638"/>
            <a:ext cx="1039494" cy="37401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solidFill>
                  <a:srgbClr val="000000"/>
                </a:solidFill>
                <a:latin typeface="Bernard MT Condensed"/>
                <a:cs typeface="Bernard MT Condensed"/>
              </a:rPr>
              <a:t>Attitudes</a:t>
            </a:r>
            <a:endParaRPr sz="2400">
              <a:latin typeface="Bernard MT Condensed"/>
              <a:cs typeface="Bernard MT Condense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633209" y="2646298"/>
            <a:ext cx="635635" cy="3740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 b="1">
                <a:latin typeface="Bernard MT Condensed"/>
                <a:cs typeface="Bernard MT Condensed"/>
              </a:rPr>
              <a:t>Skills</a:t>
            </a:r>
            <a:endParaRPr sz="2400">
              <a:latin typeface="Bernard MT Condensed"/>
              <a:cs typeface="Bernard MT Condensed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09409" y="4155313"/>
            <a:ext cx="1487170" cy="7397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latin typeface="Bernard MT Condensed"/>
                <a:cs typeface="Bernard MT Condensed"/>
              </a:rPr>
              <a:t>K</a:t>
            </a:r>
            <a:r>
              <a:rPr dirty="0" sz="2400" spc="15" b="1">
                <a:latin typeface="Bernard MT Condensed"/>
                <a:cs typeface="Bernard MT Condensed"/>
              </a:rPr>
              <a:t>n</a:t>
            </a:r>
            <a:r>
              <a:rPr dirty="0" sz="2400" spc="10" b="1">
                <a:latin typeface="Bernard MT Condensed"/>
                <a:cs typeface="Bernard MT Condensed"/>
              </a:rPr>
              <a:t>o</a:t>
            </a:r>
            <a:r>
              <a:rPr dirty="0" sz="2400" b="1">
                <a:latin typeface="Bernard MT Condensed"/>
                <a:cs typeface="Bernard MT Condensed"/>
              </a:rPr>
              <a:t>wledg</a:t>
            </a:r>
            <a:r>
              <a:rPr dirty="0" sz="2400" spc="-10" b="1">
                <a:latin typeface="Bernard MT Condensed"/>
                <a:cs typeface="Bernard MT Condensed"/>
              </a:rPr>
              <a:t>e</a:t>
            </a:r>
            <a:r>
              <a:rPr dirty="0" sz="2400" b="1">
                <a:latin typeface="Bernard MT Condensed"/>
                <a:cs typeface="Bernard MT Condensed"/>
              </a:rPr>
              <a:t>/</a:t>
            </a:r>
            <a:endParaRPr sz="2400">
              <a:latin typeface="Bernard MT Condensed"/>
              <a:cs typeface="Bernard MT Condensed"/>
            </a:endParaRPr>
          </a:p>
          <a:p>
            <a:pPr marL="12700">
              <a:lnSpc>
                <a:spcPct val="100000"/>
              </a:lnSpc>
            </a:pPr>
            <a:r>
              <a:rPr dirty="0" sz="2400" b="1">
                <a:latin typeface="Bernard MT Condensed"/>
                <a:cs typeface="Bernard MT Condensed"/>
              </a:rPr>
              <a:t>Cognition</a:t>
            </a:r>
            <a:endParaRPr sz="2400">
              <a:latin typeface="Bernard MT Condensed"/>
              <a:cs typeface="Bernard MT Condense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08375" y="2022983"/>
            <a:ext cx="438150" cy="2832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solidFill>
                  <a:srgbClr val="006FC0"/>
                </a:solidFill>
                <a:latin typeface="Bernard MT Condensed"/>
                <a:cs typeface="Bernard MT Condensed"/>
              </a:rPr>
              <a:t>Does</a:t>
            </a:r>
            <a:endParaRPr sz="1800">
              <a:latin typeface="Bernard MT Condensed"/>
              <a:cs typeface="Bernard MT Condensed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73678" y="2859659"/>
            <a:ext cx="981075" cy="2832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>
                <a:solidFill>
                  <a:srgbClr val="006FC0"/>
                </a:solidFill>
                <a:latin typeface="Bernard MT Condensed"/>
                <a:cs typeface="Bernard MT Condensed"/>
              </a:rPr>
              <a:t>Shows</a:t>
            </a:r>
            <a:r>
              <a:rPr dirty="0" sz="1800" spc="-70">
                <a:solidFill>
                  <a:srgbClr val="006FC0"/>
                </a:solidFill>
                <a:latin typeface="Bernard MT Condensed"/>
                <a:cs typeface="Bernard MT Condensed"/>
              </a:rPr>
              <a:t> </a:t>
            </a:r>
            <a:r>
              <a:rPr dirty="0" sz="1800" spc="-5">
                <a:solidFill>
                  <a:srgbClr val="006FC0"/>
                </a:solidFill>
                <a:latin typeface="Bernard MT Condensed"/>
                <a:cs typeface="Bernard MT Condensed"/>
              </a:rPr>
              <a:t>how</a:t>
            </a:r>
            <a:endParaRPr sz="1800">
              <a:latin typeface="Bernard MT Condensed"/>
              <a:cs typeface="Bernard MT Condensed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03575" y="3775836"/>
            <a:ext cx="1017905" cy="2832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solidFill>
                  <a:srgbClr val="006FC0"/>
                </a:solidFill>
                <a:latin typeface="Bernard MT Condensed"/>
                <a:cs typeface="Bernard MT Condensed"/>
              </a:rPr>
              <a:t>Knows</a:t>
            </a:r>
            <a:r>
              <a:rPr dirty="0" sz="1800" spc="-105">
                <a:solidFill>
                  <a:srgbClr val="006FC0"/>
                </a:solidFill>
                <a:latin typeface="Bernard MT Condensed"/>
                <a:cs typeface="Bernard MT Condensed"/>
              </a:rPr>
              <a:t> </a:t>
            </a:r>
            <a:r>
              <a:rPr dirty="0" sz="1800">
                <a:solidFill>
                  <a:srgbClr val="006FC0"/>
                </a:solidFill>
                <a:latin typeface="Bernard MT Condensed"/>
                <a:cs typeface="Bernard MT Condensed"/>
              </a:rPr>
              <a:t>how</a:t>
            </a:r>
            <a:endParaRPr sz="1800">
              <a:latin typeface="Bernard MT Condensed"/>
              <a:cs typeface="Bernard MT Condensed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57498" y="4812538"/>
            <a:ext cx="593090" cy="2832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solidFill>
                  <a:srgbClr val="006FC0"/>
                </a:solidFill>
                <a:latin typeface="Bernard MT Condensed"/>
                <a:cs typeface="Bernard MT Condensed"/>
              </a:rPr>
              <a:t>Knows</a:t>
            </a:r>
            <a:endParaRPr sz="1800">
              <a:latin typeface="Bernard MT Condensed"/>
              <a:cs typeface="Bernard MT Condensed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704338" y="5601919"/>
            <a:ext cx="2184400" cy="375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C00000"/>
                </a:solidFill>
                <a:latin typeface="Arial"/>
                <a:cs typeface="Arial"/>
              </a:rPr>
              <a:t>Miller’s</a:t>
            </a:r>
            <a:r>
              <a:rPr dirty="0" sz="2400" spc="-1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C00000"/>
                </a:solidFill>
                <a:latin typeface="Arial"/>
                <a:cs typeface="Arial"/>
              </a:rPr>
              <a:t>Pyramid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09447" rIns="0" bIns="0" rtlCol="0" vert="horz">
            <a:spAutoFit/>
          </a:bodyPr>
          <a:lstStyle/>
          <a:p>
            <a:pPr marL="552450">
              <a:lnSpc>
                <a:spcPct val="100000"/>
              </a:lnSpc>
            </a:pPr>
            <a:r>
              <a:rPr dirty="0" spc="-45" b="0">
                <a:solidFill>
                  <a:srgbClr val="424455"/>
                </a:solidFill>
                <a:latin typeface="Trebuchet MS"/>
                <a:cs typeface="Trebuchet MS"/>
              </a:rPr>
              <a:t>Bloom’s</a:t>
            </a:r>
            <a:r>
              <a:rPr dirty="0" spc="-95" b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dirty="0" spc="-65" b="0">
                <a:solidFill>
                  <a:srgbClr val="424455"/>
                </a:solidFill>
                <a:latin typeface="Trebuchet MS"/>
                <a:cs typeface="Trebuchet MS"/>
              </a:rPr>
              <a:t>Taxonomy</a:t>
            </a:r>
          </a:p>
        </p:txBody>
      </p:sp>
      <p:sp>
        <p:nvSpPr>
          <p:cNvPr id="3" name="object 3"/>
          <p:cNvSpPr/>
          <p:nvPr/>
        </p:nvSpPr>
        <p:spPr>
          <a:xfrm>
            <a:off x="3886961" y="2250185"/>
            <a:ext cx="1371600" cy="721360"/>
          </a:xfrm>
          <a:custGeom>
            <a:avLst/>
            <a:gdLst/>
            <a:ahLst/>
            <a:cxnLst/>
            <a:rect l="l" t="t" r="r" b="b"/>
            <a:pathLst>
              <a:path w="1371600" h="721360">
                <a:moveTo>
                  <a:pt x="685800" y="0"/>
                </a:moveTo>
                <a:lnTo>
                  <a:pt x="0" y="720851"/>
                </a:lnTo>
                <a:lnTo>
                  <a:pt x="1371600" y="720851"/>
                </a:lnTo>
                <a:lnTo>
                  <a:pt x="685800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01161" y="2971038"/>
            <a:ext cx="2743200" cy="721360"/>
          </a:xfrm>
          <a:custGeom>
            <a:avLst/>
            <a:gdLst/>
            <a:ahLst/>
            <a:cxnLst/>
            <a:rect l="l" t="t" r="r" b="b"/>
            <a:pathLst>
              <a:path w="2743200" h="721360">
                <a:moveTo>
                  <a:pt x="2057273" y="0"/>
                </a:moveTo>
                <a:lnTo>
                  <a:pt x="685926" y="0"/>
                </a:lnTo>
                <a:lnTo>
                  <a:pt x="0" y="720851"/>
                </a:lnTo>
                <a:lnTo>
                  <a:pt x="2743200" y="720851"/>
                </a:lnTo>
                <a:lnTo>
                  <a:pt x="2057273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201161" y="2971038"/>
            <a:ext cx="2743200" cy="721360"/>
          </a:xfrm>
          <a:custGeom>
            <a:avLst/>
            <a:gdLst/>
            <a:ahLst/>
            <a:cxnLst/>
            <a:rect l="l" t="t" r="r" b="b"/>
            <a:pathLst>
              <a:path w="2743200" h="721360">
                <a:moveTo>
                  <a:pt x="0" y="720851"/>
                </a:moveTo>
                <a:lnTo>
                  <a:pt x="685926" y="0"/>
                </a:lnTo>
                <a:lnTo>
                  <a:pt x="2057273" y="0"/>
                </a:lnTo>
                <a:lnTo>
                  <a:pt x="2743200" y="720851"/>
                </a:lnTo>
                <a:lnTo>
                  <a:pt x="0" y="720851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515361" y="3691890"/>
            <a:ext cx="4114800" cy="721360"/>
          </a:xfrm>
          <a:custGeom>
            <a:avLst/>
            <a:gdLst/>
            <a:ahLst/>
            <a:cxnLst/>
            <a:rect l="l" t="t" r="r" b="b"/>
            <a:pathLst>
              <a:path w="4114800" h="721360">
                <a:moveTo>
                  <a:pt x="3428873" y="0"/>
                </a:moveTo>
                <a:lnTo>
                  <a:pt x="685926" y="0"/>
                </a:lnTo>
                <a:lnTo>
                  <a:pt x="0" y="720852"/>
                </a:lnTo>
                <a:lnTo>
                  <a:pt x="4114799" y="720852"/>
                </a:lnTo>
                <a:lnTo>
                  <a:pt x="3428873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515361" y="3691890"/>
            <a:ext cx="4114800" cy="721360"/>
          </a:xfrm>
          <a:custGeom>
            <a:avLst/>
            <a:gdLst/>
            <a:ahLst/>
            <a:cxnLst/>
            <a:rect l="l" t="t" r="r" b="b"/>
            <a:pathLst>
              <a:path w="4114800" h="721360">
                <a:moveTo>
                  <a:pt x="0" y="720852"/>
                </a:moveTo>
                <a:lnTo>
                  <a:pt x="685926" y="0"/>
                </a:lnTo>
                <a:lnTo>
                  <a:pt x="3428873" y="0"/>
                </a:lnTo>
                <a:lnTo>
                  <a:pt x="4114799" y="720852"/>
                </a:lnTo>
                <a:lnTo>
                  <a:pt x="0" y="720852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829561" y="4412741"/>
            <a:ext cx="5486400" cy="721360"/>
          </a:xfrm>
          <a:custGeom>
            <a:avLst/>
            <a:gdLst/>
            <a:ahLst/>
            <a:cxnLst/>
            <a:rect l="l" t="t" r="r" b="b"/>
            <a:pathLst>
              <a:path w="5486400" h="721360">
                <a:moveTo>
                  <a:pt x="4800472" y="0"/>
                </a:moveTo>
                <a:lnTo>
                  <a:pt x="685926" y="0"/>
                </a:lnTo>
                <a:lnTo>
                  <a:pt x="0" y="720851"/>
                </a:lnTo>
                <a:lnTo>
                  <a:pt x="5486399" y="720851"/>
                </a:lnTo>
                <a:lnTo>
                  <a:pt x="4800472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829561" y="4412741"/>
            <a:ext cx="5486400" cy="721360"/>
          </a:xfrm>
          <a:custGeom>
            <a:avLst/>
            <a:gdLst/>
            <a:ahLst/>
            <a:cxnLst/>
            <a:rect l="l" t="t" r="r" b="b"/>
            <a:pathLst>
              <a:path w="5486400" h="721360">
                <a:moveTo>
                  <a:pt x="0" y="720851"/>
                </a:moveTo>
                <a:lnTo>
                  <a:pt x="685926" y="0"/>
                </a:lnTo>
                <a:lnTo>
                  <a:pt x="4800472" y="0"/>
                </a:lnTo>
                <a:lnTo>
                  <a:pt x="5486399" y="720851"/>
                </a:lnTo>
                <a:lnTo>
                  <a:pt x="0" y="720851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119377" y="5112258"/>
            <a:ext cx="6858000" cy="721360"/>
          </a:xfrm>
          <a:custGeom>
            <a:avLst/>
            <a:gdLst/>
            <a:ahLst/>
            <a:cxnLst/>
            <a:rect l="l" t="t" r="r" b="b"/>
            <a:pathLst>
              <a:path w="6858000" h="721360">
                <a:moveTo>
                  <a:pt x="6172073" y="0"/>
                </a:moveTo>
                <a:lnTo>
                  <a:pt x="685927" y="0"/>
                </a:lnTo>
                <a:lnTo>
                  <a:pt x="0" y="720852"/>
                </a:lnTo>
                <a:lnTo>
                  <a:pt x="6858000" y="720852"/>
                </a:lnTo>
                <a:lnTo>
                  <a:pt x="6172073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119377" y="5112258"/>
            <a:ext cx="6858000" cy="721360"/>
          </a:xfrm>
          <a:custGeom>
            <a:avLst/>
            <a:gdLst/>
            <a:ahLst/>
            <a:cxnLst/>
            <a:rect l="l" t="t" r="r" b="b"/>
            <a:pathLst>
              <a:path w="6858000" h="721360">
                <a:moveTo>
                  <a:pt x="0" y="720852"/>
                </a:moveTo>
                <a:lnTo>
                  <a:pt x="685927" y="0"/>
                </a:lnTo>
                <a:lnTo>
                  <a:pt x="6172073" y="0"/>
                </a:lnTo>
                <a:lnTo>
                  <a:pt x="6858000" y="720852"/>
                </a:lnTo>
                <a:lnTo>
                  <a:pt x="0" y="720852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7962" y="5854446"/>
            <a:ext cx="8229600" cy="721360"/>
          </a:xfrm>
          <a:custGeom>
            <a:avLst/>
            <a:gdLst/>
            <a:ahLst/>
            <a:cxnLst/>
            <a:rect l="l" t="t" r="r" b="b"/>
            <a:pathLst>
              <a:path w="8229600" h="721359">
                <a:moveTo>
                  <a:pt x="7543673" y="0"/>
                </a:moveTo>
                <a:lnTo>
                  <a:pt x="685914" y="0"/>
                </a:lnTo>
                <a:lnTo>
                  <a:pt x="0" y="720851"/>
                </a:lnTo>
                <a:lnTo>
                  <a:pt x="8229600" y="720851"/>
                </a:lnTo>
                <a:lnTo>
                  <a:pt x="7543673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101467" y="2448052"/>
            <a:ext cx="2893695" cy="403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47625">
              <a:lnSpc>
                <a:spcPct val="100000"/>
              </a:lnSpc>
            </a:pPr>
            <a:r>
              <a:rPr dirty="0" sz="2000" spc="-5" b="1">
                <a:solidFill>
                  <a:srgbClr val="FF0000"/>
                </a:solidFill>
                <a:latin typeface="Arial"/>
                <a:cs typeface="Arial"/>
              </a:rPr>
              <a:t>Evaluation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400">
              <a:latin typeface="Times New Roman"/>
              <a:cs typeface="Times New Roman"/>
            </a:endParaRPr>
          </a:p>
          <a:p>
            <a:pPr algn="ctr" marL="46355">
              <a:lnSpc>
                <a:spcPct val="100000"/>
              </a:lnSpc>
              <a:spcBef>
                <a:spcPts val="5"/>
              </a:spcBef>
            </a:pP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Synthesis</a:t>
            </a:r>
            <a:endParaRPr sz="2800">
              <a:latin typeface="Arial"/>
              <a:cs typeface="Arial"/>
            </a:endParaRPr>
          </a:p>
          <a:p>
            <a:pPr algn="ctr" marL="12700" marR="5080" indent="47625">
              <a:lnSpc>
                <a:spcPct val="136500"/>
              </a:lnSpc>
              <a:spcBef>
                <a:spcPts val="220"/>
              </a:spcBef>
            </a:pP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Analysis  Application  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Com</a:t>
            </a:r>
            <a:r>
              <a:rPr dirty="0" sz="3200" spc="-15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dirty="0" sz="3200" spc="-1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32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3200">
                <a:solidFill>
                  <a:srgbClr val="FFFFFF"/>
                </a:solidFill>
                <a:latin typeface="Arial"/>
                <a:cs typeface="Arial"/>
              </a:rPr>
              <a:t>sion  </a:t>
            </a:r>
            <a:r>
              <a:rPr dirty="0" sz="3600">
                <a:solidFill>
                  <a:srgbClr val="FFFFFF"/>
                </a:solidFill>
                <a:latin typeface="Arial"/>
                <a:cs typeface="Arial"/>
              </a:rPr>
              <a:t>Knowledge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732790"/>
            <a:ext cx="5698490" cy="6096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>
                <a:solidFill>
                  <a:srgbClr val="424455"/>
                </a:solidFill>
              </a:rPr>
              <a:t>Hierarchy </a:t>
            </a:r>
            <a:r>
              <a:rPr dirty="0" spc="-5">
                <a:solidFill>
                  <a:srgbClr val="424455"/>
                </a:solidFill>
              </a:rPr>
              <a:t>of </a:t>
            </a:r>
            <a:r>
              <a:rPr dirty="0" spc="-10">
                <a:solidFill>
                  <a:srgbClr val="424455"/>
                </a:solidFill>
              </a:rPr>
              <a:t>Knowledge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2268" y="1344929"/>
            <a:ext cx="5120640" cy="5111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36245">
              <a:lnSpc>
                <a:spcPct val="100000"/>
              </a:lnSpc>
            </a:pPr>
            <a:r>
              <a:rPr dirty="0" sz="3200" spc="-60" b="1" i="1">
                <a:solidFill>
                  <a:srgbClr val="424455"/>
                </a:solidFill>
                <a:latin typeface="Trebuchet MS"/>
                <a:cs typeface="Trebuchet MS"/>
              </a:rPr>
              <a:t>Bloom’sTaxonomy,</a:t>
            </a:r>
            <a:r>
              <a:rPr dirty="0" sz="3200" spc="-114" b="1" i="1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dirty="0" sz="3200" b="1" i="1">
                <a:solidFill>
                  <a:srgbClr val="424455"/>
                </a:solidFill>
                <a:latin typeface="Trebuchet MS"/>
                <a:cs typeface="Trebuchet MS"/>
              </a:rPr>
              <a:t>1956</a:t>
            </a:r>
            <a:endParaRPr sz="3200">
              <a:latin typeface="Trebuchet MS"/>
              <a:cs typeface="Trebuchet MS"/>
            </a:endParaRPr>
          </a:p>
          <a:p>
            <a:pPr marL="268605" marR="525145" indent="-255904">
              <a:lnSpc>
                <a:spcPct val="150000"/>
              </a:lnSpc>
              <a:spcBef>
                <a:spcPts val="935"/>
              </a:spcBef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dirty="0" sz="2400" b="1" i="1">
                <a:solidFill>
                  <a:srgbClr val="006FC0"/>
                </a:solidFill>
                <a:latin typeface="Georgia"/>
                <a:cs typeface="Georgia"/>
              </a:rPr>
              <a:t>Knowledge </a:t>
            </a:r>
            <a:r>
              <a:rPr dirty="0" sz="2400">
                <a:latin typeface="Georgia"/>
                <a:cs typeface="Georgia"/>
              </a:rPr>
              <a:t>- </a:t>
            </a:r>
            <a:r>
              <a:rPr dirty="0" sz="2400" spc="-5">
                <a:latin typeface="Georgia"/>
                <a:cs typeface="Georgia"/>
              </a:rPr>
              <a:t>What </a:t>
            </a:r>
            <a:r>
              <a:rPr dirty="0" sz="2400">
                <a:latin typeface="Georgia"/>
                <a:cs typeface="Georgia"/>
              </a:rPr>
              <a:t>is </a:t>
            </a:r>
            <a:r>
              <a:rPr dirty="0" sz="2400" spc="-5">
                <a:latin typeface="Georgia"/>
                <a:cs typeface="Georgia"/>
              </a:rPr>
              <a:t>the</a:t>
            </a:r>
            <a:r>
              <a:rPr dirty="0" sz="2400" spc="-145">
                <a:latin typeface="Georgia"/>
                <a:cs typeface="Georgia"/>
              </a:rPr>
              <a:t> </a:t>
            </a:r>
            <a:r>
              <a:rPr dirty="0" sz="2400">
                <a:latin typeface="Georgia"/>
                <a:cs typeface="Georgia"/>
              </a:rPr>
              <a:t>most  </a:t>
            </a:r>
            <a:r>
              <a:rPr dirty="0" sz="2400" spc="-5">
                <a:latin typeface="Georgia"/>
                <a:cs typeface="Georgia"/>
              </a:rPr>
              <a:t>common cause</a:t>
            </a:r>
            <a:r>
              <a:rPr dirty="0" sz="2400" spc="-90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of...?</a:t>
            </a:r>
            <a:endParaRPr sz="2400">
              <a:latin typeface="Georgia"/>
              <a:cs typeface="Georgia"/>
            </a:endParaRPr>
          </a:p>
          <a:p>
            <a:pPr marL="268605" marR="16510" indent="-255904">
              <a:lnSpc>
                <a:spcPct val="150000"/>
              </a:lnSpc>
              <a:spcBef>
                <a:spcPts val="300"/>
              </a:spcBef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dirty="0" sz="2400" spc="-5" b="1" i="1">
                <a:solidFill>
                  <a:srgbClr val="006FC0"/>
                </a:solidFill>
                <a:latin typeface="Georgia"/>
                <a:cs typeface="Georgia"/>
              </a:rPr>
              <a:t>Understand </a:t>
            </a:r>
            <a:r>
              <a:rPr dirty="0" sz="2400">
                <a:latin typeface="Georgia"/>
                <a:cs typeface="Georgia"/>
              </a:rPr>
              <a:t>- If </a:t>
            </a:r>
            <a:r>
              <a:rPr dirty="0" sz="2400" spc="-5">
                <a:latin typeface="Georgia"/>
                <a:cs typeface="Georgia"/>
              </a:rPr>
              <a:t>you see this,</a:t>
            </a:r>
            <a:r>
              <a:rPr dirty="0" sz="2400" spc="-114">
                <a:latin typeface="Georgia"/>
                <a:cs typeface="Georgia"/>
              </a:rPr>
              <a:t> </a:t>
            </a:r>
            <a:r>
              <a:rPr dirty="0" sz="2400" spc="-10">
                <a:latin typeface="Georgia"/>
                <a:cs typeface="Georgia"/>
              </a:rPr>
              <a:t>what  </a:t>
            </a:r>
            <a:r>
              <a:rPr dirty="0" sz="2400" spc="-5">
                <a:latin typeface="Georgia"/>
                <a:cs typeface="Georgia"/>
              </a:rPr>
              <a:t>must you</a:t>
            </a:r>
            <a:r>
              <a:rPr dirty="0" sz="2400" spc="-80">
                <a:latin typeface="Georgia"/>
                <a:cs typeface="Georgia"/>
              </a:rPr>
              <a:t> </a:t>
            </a:r>
            <a:r>
              <a:rPr dirty="0" sz="2400">
                <a:latin typeface="Georgia"/>
                <a:cs typeface="Georgia"/>
              </a:rPr>
              <a:t>consider…?</a:t>
            </a:r>
            <a:endParaRPr sz="2400">
              <a:latin typeface="Georgia"/>
              <a:cs typeface="Georgia"/>
            </a:endParaRPr>
          </a:p>
          <a:p>
            <a:pPr marL="268605" indent="-255904">
              <a:lnSpc>
                <a:spcPct val="100000"/>
              </a:lnSpc>
              <a:spcBef>
                <a:spcPts val="1740"/>
              </a:spcBef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dirty="0" sz="2400" spc="-5" b="1" i="1">
                <a:solidFill>
                  <a:srgbClr val="006FC0"/>
                </a:solidFill>
                <a:latin typeface="Georgia"/>
                <a:cs typeface="Georgia"/>
              </a:rPr>
              <a:t>Application </a:t>
            </a:r>
            <a:r>
              <a:rPr dirty="0" sz="2400">
                <a:latin typeface="Georgia"/>
                <a:cs typeface="Georgia"/>
              </a:rPr>
              <a:t>- In </a:t>
            </a:r>
            <a:r>
              <a:rPr dirty="0" sz="2400" spc="-5">
                <a:latin typeface="Georgia"/>
                <a:cs typeface="Georgia"/>
              </a:rPr>
              <a:t>this patient,</a:t>
            </a:r>
            <a:r>
              <a:rPr dirty="0" sz="2400" spc="-120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what</a:t>
            </a:r>
            <a:endParaRPr sz="2400">
              <a:latin typeface="Georgia"/>
              <a:cs typeface="Georgia"/>
            </a:endParaRPr>
          </a:p>
          <a:p>
            <a:pPr marL="268605">
              <a:lnSpc>
                <a:spcPct val="100000"/>
              </a:lnSpc>
              <a:spcBef>
                <a:spcPts val="1440"/>
              </a:spcBef>
            </a:pPr>
            <a:r>
              <a:rPr dirty="0" sz="2400" spc="-5">
                <a:latin typeface="Georgia"/>
                <a:cs typeface="Georgia"/>
              </a:rPr>
              <a:t>is</a:t>
            </a:r>
            <a:r>
              <a:rPr dirty="0" sz="2400" spc="-100">
                <a:latin typeface="Georgia"/>
                <a:cs typeface="Georgia"/>
              </a:rPr>
              <a:t> </a:t>
            </a:r>
            <a:r>
              <a:rPr dirty="0" sz="2400">
                <a:latin typeface="Georgia"/>
                <a:cs typeface="Georgia"/>
              </a:rPr>
              <a:t>causing…?</a:t>
            </a:r>
            <a:endParaRPr sz="2400">
              <a:latin typeface="Georgia"/>
              <a:cs typeface="Georgia"/>
            </a:endParaRPr>
          </a:p>
          <a:p>
            <a:pPr marL="268605" indent="-255904">
              <a:lnSpc>
                <a:spcPct val="100000"/>
              </a:lnSpc>
              <a:spcBef>
                <a:spcPts val="1740"/>
              </a:spcBef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dirty="0" sz="2400" spc="-5" b="1" i="1">
                <a:solidFill>
                  <a:srgbClr val="006FC0"/>
                </a:solidFill>
                <a:latin typeface="Georgia"/>
                <a:cs typeface="Georgia"/>
              </a:rPr>
              <a:t>Analysis,synthesis,evaluation</a:t>
            </a:r>
            <a:endParaRPr sz="2400">
              <a:latin typeface="Georgia"/>
              <a:cs typeface="Georgia"/>
            </a:endParaRPr>
          </a:p>
          <a:p>
            <a:pPr marL="268605">
              <a:lnSpc>
                <a:spcPct val="100000"/>
              </a:lnSpc>
              <a:spcBef>
                <a:spcPts val="1440"/>
              </a:spcBef>
            </a:pPr>
            <a:r>
              <a:rPr dirty="0" sz="2400" b="1" i="1">
                <a:solidFill>
                  <a:srgbClr val="424455"/>
                </a:solidFill>
                <a:latin typeface="Georgia"/>
                <a:cs typeface="Georgia"/>
              </a:rPr>
              <a:t>- </a:t>
            </a:r>
            <a:r>
              <a:rPr dirty="0" sz="2400" spc="-5" b="1" i="1">
                <a:latin typeface="Georgia"/>
                <a:cs typeface="Georgia"/>
              </a:rPr>
              <a:t>critical</a:t>
            </a:r>
            <a:r>
              <a:rPr dirty="0" sz="2400" spc="-35" b="1" i="1">
                <a:latin typeface="Georgia"/>
                <a:cs typeface="Georgia"/>
              </a:rPr>
              <a:t> </a:t>
            </a:r>
            <a:r>
              <a:rPr dirty="0" sz="2400" spc="-5" b="1" i="1">
                <a:latin typeface="Georgia"/>
                <a:cs typeface="Georgia"/>
              </a:rPr>
              <a:t>thinking?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10200" y="1752600"/>
            <a:ext cx="3657600" cy="487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04800"/>
            <a:ext cx="9144000" cy="396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006854" y="4310760"/>
            <a:ext cx="4876165" cy="1931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74625">
              <a:lnSpc>
                <a:spcPct val="100000"/>
              </a:lnSpc>
            </a:pPr>
            <a:r>
              <a:rPr dirty="0" sz="1800" spc="-135">
                <a:latin typeface="Arial"/>
                <a:cs typeface="Arial"/>
              </a:rPr>
              <a:t>:لاق </a:t>
            </a:r>
            <a:r>
              <a:rPr dirty="0" sz="1800" spc="-265">
                <a:latin typeface="Arial"/>
                <a:cs typeface="Arial"/>
              </a:rPr>
              <a:t>ملسو  </a:t>
            </a:r>
            <a:r>
              <a:rPr dirty="0" sz="1800" spc="-280">
                <a:latin typeface="Arial"/>
                <a:cs typeface="Arial"/>
              </a:rPr>
              <a:t>هيلع  </a:t>
            </a:r>
            <a:r>
              <a:rPr dirty="0" sz="1800" spc="-320">
                <a:latin typeface="Arial"/>
                <a:cs typeface="Arial"/>
              </a:rPr>
              <a:t>الله   </a:t>
            </a:r>
            <a:r>
              <a:rPr dirty="0" sz="1800" spc="-365">
                <a:latin typeface="Arial"/>
                <a:cs typeface="Arial"/>
              </a:rPr>
              <a:t>ىلص    </a:t>
            </a:r>
            <a:r>
              <a:rPr dirty="0" sz="1800" spc="-125">
                <a:latin typeface="Arial"/>
                <a:cs typeface="Arial"/>
              </a:rPr>
              <a:t>هلا </a:t>
            </a:r>
            <a:r>
              <a:rPr dirty="0" sz="1800" spc="-130">
                <a:latin typeface="Arial"/>
                <a:cs typeface="Arial"/>
              </a:rPr>
              <a:t>لوسر </a:t>
            </a:r>
            <a:r>
              <a:rPr dirty="0" sz="1800">
                <a:latin typeface="Arial"/>
                <a:cs typeface="Arial"/>
              </a:rPr>
              <a:t>نأ </a:t>
            </a:r>
            <a:r>
              <a:rPr dirty="0" sz="1800" spc="-75">
                <a:latin typeface="Arial"/>
                <a:cs typeface="Arial"/>
              </a:rPr>
              <a:t>اهنع </a:t>
            </a:r>
            <a:r>
              <a:rPr dirty="0" sz="1800" spc="-320">
                <a:latin typeface="Arial"/>
                <a:cs typeface="Arial"/>
              </a:rPr>
              <a:t>الله   </a:t>
            </a:r>
            <a:r>
              <a:rPr dirty="0" sz="1800" spc="-185">
                <a:latin typeface="Arial"/>
                <a:cs typeface="Arial"/>
              </a:rPr>
              <a:t>يضر  </a:t>
            </a:r>
            <a:r>
              <a:rPr dirty="0" sz="1800" spc="-215">
                <a:latin typeface="Arial"/>
                <a:cs typeface="Arial"/>
              </a:rPr>
              <a:t>ةشئاع 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 spc="-20">
                <a:latin typeface="Arial"/>
                <a:cs typeface="Arial"/>
              </a:rPr>
              <a:t>نع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algn="ctr" marL="177800">
              <a:lnSpc>
                <a:spcPct val="100000"/>
              </a:lnSpc>
            </a:pPr>
            <a:r>
              <a:rPr dirty="0" sz="1800" spc="-375" b="1">
                <a:latin typeface="Arial"/>
                <a:cs typeface="Arial"/>
              </a:rPr>
              <a:t>“هنقتي    </a:t>
            </a:r>
            <a:r>
              <a:rPr dirty="0" sz="1800" b="1">
                <a:latin typeface="Arial"/>
                <a:cs typeface="Arial"/>
              </a:rPr>
              <a:t>نأ </a:t>
            </a:r>
            <a:r>
              <a:rPr dirty="0" sz="1800" spc="-35" b="1">
                <a:latin typeface="Arial"/>
                <a:cs typeface="Arial"/>
              </a:rPr>
              <a:t>لامع </a:t>
            </a:r>
            <a:r>
              <a:rPr dirty="0" sz="1800" spc="-85" b="1">
                <a:latin typeface="Arial"/>
                <a:cs typeface="Arial"/>
              </a:rPr>
              <a:t>مكدحأ </a:t>
            </a:r>
            <a:r>
              <a:rPr dirty="0" sz="1800" spc="30" b="1">
                <a:latin typeface="Arial"/>
                <a:cs typeface="Arial"/>
              </a:rPr>
              <a:t>لمع </a:t>
            </a:r>
            <a:r>
              <a:rPr dirty="0" sz="1800" b="1">
                <a:latin typeface="Arial"/>
                <a:cs typeface="Arial"/>
              </a:rPr>
              <a:t>اذإ </a:t>
            </a:r>
            <a:r>
              <a:rPr dirty="0" sz="1800" spc="-260" b="1">
                <a:latin typeface="Arial"/>
                <a:cs typeface="Arial"/>
              </a:rPr>
              <a:t>بحي  </a:t>
            </a:r>
            <a:r>
              <a:rPr dirty="0" sz="1800" spc="-275" b="1">
                <a:latin typeface="Arial"/>
                <a:cs typeface="Arial"/>
              </a:rPr>
              <a:t>الله  </a:t>
            </a:r>
            <a:r>
              <a:rPr dirty="0" sz="1800" b="1">
                <a:latin typeface="Arial"/>
                <a:cs typeface="Arial"/>
              </a:rPr>
              <a:t>نإ</a:t>
            </a:r>
            <a:r>
              <a:rPr dirty="0" sz="1800" spc="10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”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 spc="-15" b="1">
                <a:latin typeface="Arial"/>
                <a:cs typeface="Arial"/>
              </a:rPr>
              <a:t>“Allah </a:t>
            </a:r>
            <a:r>
              <a:rPr dirty="0" sz="1800" spc="-10" b="1">
                <a:latin typeface="Arial"/>
                <a:cs typeface="Arial"/>
              </a:rPr>
              <a:t>loves </a:t>
            </a:r>
            <a:r>
              <a:rPr dirty="0" sz="1800" spc="10" b="1">
                <a:latin typeface="Arial"/>
                <a:cs typeface="Arial"/>
              </a:rPr>
              <a:t>when </a:t>
            </a:r>
            <a:r>
              <a:rPr dirty="0" sz="1800" b="1">
                <a:latin typeface="Arial"/>
                <a:cs typeface="Arial"/>
              </a:rPr>
              <a:t>one of </a:t>
            </a:r>
            <a:r>
              <a:rPr dirty="0" sz="1800" spc="-10" b="1">
                <a:latin typeface="Arial"/>
                <a:cs typeface="Arial"/>
              </a:rPr>
              <a:t>you </a:t>
            </a:r>
            <a:r>
              <a:rPr dirty="0" sz="1800" b="1">
                <a:latin typeface="Arial"/>
                <a:cs typeface="Arial"/>
              </a:rPr>
              <a:t>to do it</a:t>
            </a:r>
            <a:r>
              <a:rPr dirty="0" sz="1800" spc="-10" b="1">
                <a:latin typeface="Arial"/>
                <a:cs typeface="Arial"/>
              </a:rPr>
              <a:t> </a:t>
            </a:r>
            <a:r>
              <a:rPr dirty="0" sz="1800" spc="5" b="1">
                <a:latin typeface="Arial"/>
                <a:cs typeface="Arial"/>
              </a:rPr>
              <a:t>well”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algn="ctr" marL="179705">
              <a:lnSpc>
                <a:spcPct val="100000"/>
              </a:lnSpc>
            </a:pPr>
            <a:r>
              <a:rPr dirty="0" sz="1800" spc="-250">
                <a:latin typeface="Arial"/>
                <a:cs typeface="Arial"/>
              </a:rPr>
              <a:t>يناربطلا</a:t>
            </a:r>
            <a:r>
              <a:rPr dirty="0" sz="1800" spc="-8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هاور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38680" y="1097534"/>
            <a:ext cx="5824220" cy="9144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0" b="0">
                <a:solidFill>
                  <a:srgbClr val="000000"/>
                </a:solidFill>
                <a:latin typeface="Bernard MT Condensed"/>
                <a:cs typeface="Bernard MT Condensed"/>
              </a:rPr>
              <a:t>Think, Pair &amp;</a:t>
            </a:r>
            <a:r>
              <a:rPr dirty="0" sz="6000" spc="-120" b="0">
                <a:solidFill>
                  <a:srgbClr val="000000"/>
                </a:solidFill>
                <a:latin typeface="Bernard MT Condensed"/>
                <a:cs typeface="Bernard MT Condensed"/>
              </a:rPr>
              <a:t> </a:t>
            </a:r>
            <a:r>
              <a:rPr dirty="0" sz="6000" spc="-25" b="0">
                <a:solidFill>
                  <a:srgbClr val="000000"/>
                </a:solidFill>
                <a:latin typeface="Bernard MT Condensed"/>
                <a:cs typeface="Bernard MT Condensed"/>
              </a:rPr>
              <a:t>Share</a:t>
            </a:r>
            <a:endParaRPr sz="6000">
              <a:latin typeface="Bernard MT Condensed"/>
              <a:cs typeface="Bernard MT Condense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29764" y="2161666"/>
            <a:ext cx="5285740" cy="3292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5400">
                <a:latin typeface="Arial"/>
                <a:cs typeface="Arial"/>
              </a:rPr>
              <a:t>Every five of</a:t>
            </a:r>
            <a:r>
              <a:rPr dirty="0" sz="5400" spc="-110">
                <a:latin typeface="Arial"/>
                <a:cs typeface="Arial"/>
              </a:rPr>
              <a:t> </a:t>
            </a:r>
            <a:r>
              <a:rPr dirty="0" sz="5400">
                <a:latin typeface="Arial"/>
                <a:cs typeface="Arial"/>
              </a:rPr>
              <a:t>you.</a:t>
            </a:r>
            <a:endParaRPr sz="5400">
              <a:latin typeface="Arial"/>
              <a:cs typeface="Arial"/>
            </a:endParaRPr>
          </a:p>
          <a:p>
            <a:pPr algn="ctr" marL="736600" marR="728980">
              <a:lnSpc>
                <a:spcPct val="100000"/>
              </a:lnSpc>
            </a:pPr>
            <a:r>
              <a:rPr dirty="0" sz="5400">
                <a:solidFill>
                  <a:srgbClr val="C00000"/>
                </a:solidFill>
                <a:latin typeface="Arial"/>
                <a:cs typeface="Arial"/>
              </a:rPr>
              <a:t>What </a:t>
            </a:r>
            <a:r>
              <a:rPr dirty="0" sz="5400" spc="-5">
                <a:solidFill>
                  <a:srgbClr val="C00000"/>
                </a:solidFill>
                <a:latin typeface="Arial"/>
                <a:cs typeface="Arial"/>
              </a:rPr>
              <a:t>is</a:t>
            </a:r>
            <a:r>
              <a:rPr dirty="0" sz="5400" spc="-7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5400" spc="-5">
                <a:solidFill>
                  <a:srgbClr val="C00000"/>
                </a:solidFill>
                <a:latin typeface="Arial"/>
                <a:cs typeface="Arial"/>
              </a:rPr>
              <a:t>your  definition </a:t>
            </a:r>
            <a:r>
              <a:rPr dirty="0" sz="5400">
                <a:solidFill>
                  <a:srgbClr val="C00000"/>
                </a:solidFill>
                <a:latin typeface="Arial"/>
                <a:cs typeface="Arial"/>
              </a:rPr>
              <a:t>of  </a:t>
            </a:r>
            <a:r>
              <a:rPr dirty="0" sz="5400" spc="-5">
                <a:solidFill>
                  <a:srgbClr val="00AF50"/>
                </a:solidFill>
                <a:latin typeface="Arial"/>
                <a:cs typeface="Arial"/>
              </a:rPr>
              <a:t>Skills</a:t>
            </a:r>
            <a:r>
              <a:rPr dirty="0" sz="5400" spc="-7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dirty="0" sz="5400" spc="-5">
                <a:latin typeface="Arial"/>
                <a:cs typeface="Arial"/>
              </a:rPr>
              <a:t>?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2370454"/>
            <a:ext cx="7153275" cy="376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9F4DA2"/>
                </a:solidFill>
                <a:latin typeface="Wingdings"/>
                <a:cs typeface="Wingdings"/>
              </a:rPr>
              <a:t></a:t>
            </a:r>
            <a:r>
              <a:rPr dirty="0" sz="2400" b="1">
                <a:solidFill>
                  <a:srgbClr val="00AF50"/>
                </a:solidFill>
                <a:latin typeface="Georgia"/>
                <a:cs typeface="Georgia"/>
              </a:rPr>
              <a:t>Skill </a:t>
            </a:r>
            <a:r>
              <a:rPr dirty="0" sz="2400">
                <a:latin typeface="Georgia"/>
                <a:cs typeface="Georgia"/>
              </a:rPr>
              <a:t>is </a:t>
            </a:r>
            <a:r>
              <a:rPr dirty="0" sz="2400" spc="-5">
                <a:latin typeface="Georgia"/>
                <a:cs typeface="Georgia"/>
              </a:rPr>
              <a:t>the </a:t>
            </a:r>
            <a:r>
              <a:rPr dirty="0" sz="2400" spc="-5" b="1">
                <a:solidFill>
                  <a:srgbClr val="00AF50"/>
                </a:solidFill>
                <a:latin typeface="Georgia"/>
                <a:cs typeface="Georgia"/>
              </a:rPr>
              <a:t>capacity </a:t>
            </a:r>
            <a:r>
              <a:rPr dirty="0" sz="2400" spc="-5">
                <a:latin typeface="Georgia"/>
                <a:cs typeface="Georgia"/>
              </a:rPr>
              <a:t>to perform </a:t>
            </a:r>
            <a:r>
              <a:rPr dirty="0" sz="2400" spc="-5" b="1">
                <a:solidFill>
                  <a:srgbClr val="00AF50"/>
                </a:solidFill>
                <a:latin typeface="Georgia"/>
                <a:cs typeface="Georgia"/>
              </a:rPr>
              <a:t>specific</a:t>
            </a:r>
            <a:r>
              <a:rPr dirty="0" sz="2400" spc="-110" b="1">
                <a:solidFill>
                  <a:srgbClr val="00AF50"/>
                </a:solidFill>
                <a:latin typeface="Georgia"/>
                <a:cs typeface="Georgia"/>
              </a:rPr>
              <a:t> </a:t>
            </a:r>
            <a:r>
              <a:rPr dirty="0" sz="2400" spc="-5" b="1">
                <a:solidFill>
                  <a:srgbClr val="00AF50"/>
                </a:solidFill>
                <a:latin typeface="Georgia"/>
                <a:cs typeface="Georgia"/>
              </a:rPr>
              <a:t>actions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3909948"/>
            <a:ext cx="7859395" cy="1108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6870" indent="-344170">
              <a:lnSpc>
                <a:spcPct val="100000"/>
              </a:lnSpc>
              <a:buClr>
                <a:srgbClr val="9F4DA2"/>
              </a:buClr>
              <a:buFont typeface="Wingdings"/>
              <a:buChar char=""/>
              <a:tabLst>
                <a:tab pos="357505" algn="l"/>
              </a:tabLst>
            </a:pPr>
            <a:r>
              <a:rPr dirty="0" sz="2400">
                <a:latin typeface="Georgia"/>
                <a:cs typeface="Georgia"/>
              </a:rPr>
              <a:t>A </a:t>
            </a:r>
            <a:r>
              <a:rPr dirty="0" sz="2400" spc="-5">
                <a:latin typeface="Georgia"/>
                <a:cs typeface="Georgia"/>
              </a:rPr>
              <a:t>person’s skill is </a:t>
            </a:r>
            <a:r>
              <a:rPr dirty="0" sz="2400">
                <a:latin typeface="Georgia"/>
                <a:cs typeface="Georgia"/>
              </a:rPr>
              <a:t>a </a:t>
            </a:r>
            <a:r>
              <a:rPr dirty="0" sz="2400" spc="-5">
                <a:latin typeface="Georgia"/>
                <a:cs typeface="Georgia"/>
              </a:rPr>
              <a:t>function of </a:t>
            </a:r>
            <a:r>
              <a:rPr dirty="0" sz="2400" spc="-5" b="1" u="heavy">
                <a:solidFill>
                  <a:srgbClr val="00AF50"/>
                </a:solidFill>
                <a:latin typeface="Georgia"/>
                <a:cs typeface="Georgia"/>
              </a:rPr>
              <a:t>both </a:t>
            </a:r>
            <a:r>
              <a:rPr dirty="0" sz="2400" spc="-5">
                <a:latin typeface="Georgia"/>
                <a:cs typeface="Georgia"/>
              </a:rPr>
              <a:t>knowledge </a:t>
            </a:r>
            <a:r>
              <a:rPr dirty="0" sz="2400">
                <a:latin typeface="Georgia"/>
                <a:cs typeface="Georgia"/>
              </a:rPr>
              <a:t>and</a:t>
            </a:r>
            <a:r>
              <a:rPr dirty="0" sz="2400" spc="-15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the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268605">
              <a:lnSpc>
                <a:spcPct val="100000"/>
              </a:lnSpc>
            </a:pPr>
            <a:r>
              <a:rPr dirty="0" sz="2400" spc="-5">
                <a:latin typeface="Georgia"/>
                <a:cs typeface="Georgia"/>
              </a:rPr>
              <a:t>particular strategies used to </a:t>
            </a:r>
            <a:r>
              <a:rPr dirty="0" sz="2400">
                <a:latin typeface="Georgia"/>
                <a:cs typeface="Georgia"/>
              </a:rPr>
              <a:t>apply</a:t>
            </a:r>
            <a:r>
              <a:rPr dirty="0" sz="2400" spc="-40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knowledge.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57047" rIns="0" bIns="0" rtlCol="0" vert="horz">
            <a:spAutoFit/>
          </a:bodyPr>
          <a:lstStyle/>
          <a:p>
            <a:pPr marL="2054225">
              <a:lnSpc>
                <a:spcPct val="100000"/>
              </a:lnSpc>
            </a:pPr>
            <a:r>
              <a:rPr dirty="0" spc="-5" b="0">
                <a:solidFill>
                  <a:srgbClr val="424455"/>
                </a:solidFill>
                <a:latin typeface="Trebuchet MS"/>
                <a:cs typeface="Trebuchet MS"/>
              </a:rPr>
              <a:t>Skills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33978" y="900429"/>
            <a:ext cx="1875789" cy="61785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 b="0">
                <a:solidFill>
                  <a:srgbClr val="424455"/>
                </a:solidFill>
                <a:latin typeface="Trebuchet MS"/>
                <a:cs typeface="Trebuchet MS"/>
              </a:rPr>
              <a:t>Abilities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3141" y="2621915"/>
            <a:ext cx="6725920" cy="147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i="1">
                <a:latin typeface="Georgia"/>
                <a:cs typeface="Georgia"/>
              </a:rPr>
              <a:t>The </a:t>
            </a:r>
            <a:r>
              <a:rPr dirty="0" sz="2400" spc="-5" i="1">
                <a:latin typeface="Georgia"/>
                <a:cs typeface="Georgia"/>
              </a:rPr>
              <a:t>power or </a:t>
            </a:r>
            <a:r>
              <a:rPr dirty="0" sz="2400" spc="-5" b="1" i="1">
                <a:solidFill>
                  <a:srgbClr val="00AF50"/>
                </a:solidFill>
                <a:latin typeface="Georgia"/>
                <a:cs typeface="Georgia"/>
              </a:rPr>
              <a:t>capacity </a:t>
            </a:r>
            <a:r>
              <a:rPr dirty="0" sz="2400" spc="-5" i="1">
                <a:latin typeface="Georgia"/>
                <a:cs typeface="Georgia"/>
              </a:rPr>
              <a:t>to </a:t>
            </a:r>
            <a:r>
              <a:rPr dirty="0" sz="2400" b="1" i="1">
                <a:solidFill>
                  <a:srgbClr val="00AF50"/>
                </a:solidFill>
                <a:latin typeface="Georgia"/>
                <a:cs typeface="Georgia"/>
              </a:rPr>
              <a:t>do </a:t>
            </a:r>
            <a:r>
              <a:rPr dirty="0" sz="2400" spc="-10" b="1" i="1">
                <a:solidFill>
                  <a:srgbClr val="00AF50"/>
                </a:solidFill>
                <a:latin typeface="Georgia"/>
                <a:cs typeface="Georgia"/>
              </a:rPr>
              <a:t>something </a:t>
            </a:r>
            <a:r>
              <a:rPr dirty="0" sz="2400" spc="-5" i="1">
                <a:latin typeface="Georgia"/>
                <a:cs typeface="Georgia"/>
              </a:rPr>
              <a:t>or</a:t>
            </a:r>
            <a:r>
              <a:rPr dirty="0" sz="2400" spc="15" i="1">
                <a:latin typeface="Georgia"/>
                <a:cs typeface="Georgia"/>
              </a:rPr>
              <a:t> </a:t>
            </a:r>
            <a:r>
              <a:rPr dirty="0" sz="2400">
                <a:latin typeface="Georgia"/>
                <a:cs typeface="Georgia"/>
              </a:rPr>
              <a:t>act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>
              <a:latin typeface="Times New Roman"/>
              <a:cs typeface="Times New Roman"/>
            </a:endParaRPr>
          </a:p>
          <a:p>
            <a:pPr marL="727075">
              <a:lnSpc>
                <a:spcPct val="100000"/>
              </a:lnSpc>
            </a:pPr>
            <a:r>
              <a:rPr dirty="0" sz="2400" spc="-5">
                <a:latin typeface="Georgia"/>
                <a:cs typeface="Georgia"/>
              </a:rPr>
              <a:t>physically, mentally, legally, </a:t>
            </a:r>
            <a:r>
              <a:rPr dirty="0" sz="2400">
                <a:latin typeface="Georgia"/>
                <a:cs typeface="Georgia"/>
              </a:rPr>
              <a:t>morally,</a:t>
            </a:r>
            <a:r>
              <a:rPr dirty="0" sz="2400" spc="35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etc.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31026" y="932434"/>
            <a:ext cx="1237615" cy="43688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0">
                <a:latin typeface="Georgia"/>
                <a:cs typeface="Georgia"/>
              </a:rPr>
              <a:t>Abil</a:t>
            </a:r>
            <a:r>
              <a:rPr dirty="0" sz="2800" spc="-5">
                <a:latin typeface="Georgia"/>
                <a:cs typeface="Georgia"/>
              </a:rPr>
              <a:t>ity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idx="3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pc="-5"/>
              <a:t>is </a:t>
            </a:r>
            <a:r>
              <a:rPr dirty="0" spc="-10"/>
              <a:t>the </a:t>
            </a:r>
            <a:r>
              <a:rPr dirty="0" spc="-5"/>
              <a:t>generic make</a:t>
            </a:r>
            <a:r>
              <a:rPr dirty="0" spc="-55"/>
              <a:t> </a:t>
            </a:r>
            <a:r>
              <a:rPr dirty="0" spc="-10"/>
              <a:t>up</a:t>
            </a:r>
          </a:p>
          <a:p>
            <a:pPr algn="ctr" marL="12065" marR="5080" indent="-1905">
              <a:lnSpc>
                <a:spcPct val="200000"/>
              </a:lnSpc>
            </a:pPr>
            <a:r>
              <a:rPr dirty="0" spc="-5"/>
              <a:t>of an individual </a:t>
            </a:r>
            <a:r>
              <a:rPr dirty="0" spc="-10"/>
              <a:t>either  perceptual </a:t>
            </a:r>
            <a:r>
              <a:rPr dirty="0" spc="-5"/>
              <a:t>or motor in  nature </a:t>
            </a:r>
            <a:r>
              <a:rPr dirty="0" spc="-10"/>
              <a:t>that can be  </a:t>
            </a:r>
            <a:r>
              <a:rPr dirty="0" spc="-5"/>
              <a:t>inherited </a:t>
            </a:r>
            <a:r>
              <a:rPr dirty="0" spc="-10"/>
              <a:t>from</a:t>
            </a:r>
            <a:r>
              <a:rPr dirty="0" spc="-55"/>
              <a:t> </a:t>
            </a:r>
            <a:r>
              <a:rPr dirty="0" spc="-5"/>
              <a:t>one's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pc="-10"/>
              <a:t>parents.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006854" y="980694"/>
            <a:ext cx="970915" cy="4978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b="1">
                <a:solidFill>
                  <a:srgbClr val="00AF50"/>
                </a:solidFill>
                <a:latin typeface="Georgia"/>
                <a:cs typeface="Georgia"/>
              </a:rPr>
              <a:t>Skill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idx="2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pc="-5"/>
              <a:t>is something </a:t>
            </a:r>
            <a:r>
              <a:rPr dirty="0" spc="-10"/>
              <a:t>that</a:t>
            </a:r>
            <a:r>
              <a:rPr dirty="0" spc="-30"/>
              <a:t> </a:t>
            </a:r>
            <a:r>
              <a:rPr dirty="0" spc="-5"/>
              <a:t>can</a:t>
            </a:r>
          </a:p>
          <a:p>
            <a:pPr algn="ctr" marL="12700" marR="5080">
              <a:lnSpc>
                <a:spcPct val="200000"/>
              </a:lnSpc>
            </a:pPr>
            <a:r>
              <a:rPr dirty="0" spc="-5"/>
              <a:t>be learned </a:t>
            </a:r>
            <a:r>
              <a:rPr dirty="0"/>
              <a:t>or</a:t>
            </a:r>
            <a:r>
              <a:rPr dirty="0" spc="-30"/>
              <a:t> </a:t>
            </a:r>
            <a:r>
              <a:rPr dirty="0" spc="-5"/>
              <a:t>acquired  </a:t>
            </a:r>
            <a:r>
              <a:rPr dirty="0" spc="-10"/>
              <a:t>through training </a:t>
            </a:r>
            <a:r>
              <a:rPr dirty="0" spc="-5"/>
              <a:t>and  </a:t>
            </a:r>
            <a:r>
              <a:rPr dirty="0" spc="-10"/>
              <a:t>can </a:t>
            </a:r>
            <a:r>
              <a:rPr dirty="0" spc="-5"/>
              <a:t>be cognitive,  </a:t>
            </a:r>
            <a:r>
              <a:rPr dirty="0" spc="-10"/>
              <a:t>perceptual </a:t>
            </a:r>
            <a:r>
              <a:rPr dirty="0" spc="-5"/>
              <a:t>and motor</a:t>
            </a:r>
          </a:p>
        </p:txBody>
      </p:sp>
      <p:sp>
        <p:nvSpPr>
          <p:cNvPr id="6" name="object 6"/>
          <p:cNvSpPr/>
          <p:nvPr/>
        </p:nvSpPr>
        <p:spPr>
          <a:xfrm>
            <a:off x="4572000" y="1447800"/>
            <a:ext cx="0" cy="5410200"/>
          </a:xfrm>
          <a:custGeom>
            <a:avLst/>
            <a:gdLst/>
            <a:ahLst/>
            <a:cxnLst/>
            <a:rect l="l" t="t" r="r" b="b"/>
            <a:pathLst>
              <a:path w="0" h="5410200">
                <a:moveTo>
                  <a:pt x="0" y="0"/>
                </a:moveTo>
                <a:lnTo>
                  <a:pt x="0" y="5410199"/>
                </a:lnTo>
              </a:path>
            </a:pathLst>
          </a:custGeom>
          <a:ln w="9144">
            <a:solidFill>
              <a:srgbClr val="5253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0" y="1447800"/>
            <a:ext cx="4572000" cy="0"/>
          </a:xfrm>
          <a:custGeom>
            <a:avLst/>
            <a:gdLst/>
            <a:ahLst/>
            <a:cxnLst/>
            <a:rect l="l" t="t" r="r" b="b"/>
            <a:pathLst>
              <a:path w="4572000" h="0">
                <a:moveTo>
                  <a:pt x="0" y="0"/>
                </a:moveTo>
                <a:lnTo>
                  <a:pt x="4572000" y="0"/>
                </a:lnTo>
              </a:path>
            </a:pathLst>
          </a:custGeom>
          <a:ln w="9144">
            <a:solidFill>
              <a:srgbClr val="5253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1447800"/>
            <a:ext cx="4572000" cy="0"/>
          </a:xfrm>
          <a:custGeom>
            <a:avLst/>
            <a:gdLst/>
            <a:ahLst/>
            <a:cxnLst/>
            <a:rect l="l" t="t" r="r" b="b"/>
            <a:pathLst>
              <a:path w="4572000" h="0">
                <a:moveTo>
                  <a:pt x="4572000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525389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13779" y="658114"/>
            <a:ext cx="1567180" cy="61785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Abili</a:t>
            </a:r>
            <a:r>
              <a:rPr dirty="0" spc="0"/>
              <a:t>t</a:t>
            </a:r>
            <a:r>
              <a:rPr dirty="0" spc="-5"/>
              <a:t>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41467" y="1755775"/>
            <a:ext cx="3755390" cy="2510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235585">
              <a:lnSpc>
                <a:spcPct val="100000"/>
              </a:lnSpc>
            </a:pPr>
            <a:r>
              <a:rPr dirty="0" sz="2800" spc="-5">
                <a:solidFill>
                  <a:srgbClr val="424455"/>
                </a:solidFill>
                <a:latin typeface="Georgia"/>
                <a:cs typeface="Georgia"/>
              </a:rPr>
              <a:t>(</a:t>
            </a:r>
            <a:r>
              <a:rPr dirty="0" sz="2800" spc="-5" b="1">
                <a:solidFill>
                  <a:srgbClr val="424455"/>
                </a:solidFill>
                <a:latin typeface="Georgia"/>
                <a:cs typeface="Georgia"/>
              </a:rPr>
              <a:t>Innate</a:t>
            </a:r>
            <a:r>
              <a:rPr dirty="0" sz="2800" spc="-5">
                <a:solidFill>
                  <a:srgbClr val="424455"/>
                </a:solidFill>
                <a:latin typeface="Georgia"/>
                <a:cs typeface="Georgia"/>
              </a:rPr>
              <a:t>)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300"/>
              </a:spcBef>
            </a:pPr>
            <a:r>
              <a:rPr dirty="0" sz="2800" spc="-5">
                <a:solidFill>
                  <a:srgbClr val="424455"/>
                </a:solidFill>
                <a:latin typeface="Georgia"/>
                <a:cs typeface="Georgia"/>
              </a:rPr>
              <a:t>is performance, or</a:t>
            </a:r>
            <a:r>
              <a:rPr dirty="0" sz="2800" spc="-40">
                <a:solidFill>
                  <a:srgbClr val="424455"/>
                </a:solidFill>
                <a:latin typeface="Georgia"/>
                <a:cs typeface="Georgia"/>
              </a:rPr>
              <a:t> </a:t>
            </a:r>
            <a:r>
              <a:rPr dirty="0" sz="2800" spc="-5">
                <a:solidFill>
                  <a:srgbClr val="424455"/>
                </a:solidFill>
                <a:latin typeface="Georgia"/>
                <a:cs typeface="Georgia"/>
              </a:rPr>
              <a:t>what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>
              <a:latin typeface="Times New Roman"/>
              <a:cs typeface="Times New Roman"/>
            </a:endParaRPr>
          </a:p>
          <a:p>
            <a:pPr algn="ctr" marR="240029">
              <a:lnSpc>
                <a:spcPct val="100000"/>
              </a:lnSpc>
            </a:pPr>
            <a:r>
              <a:rPr dirty="0" sz="2800" spc="-5">
                <a:solidFill>
                  <a:srgbClr val="424455"/>
                </a:solidFill>
                <a:latin typeface="Georgia"/>
                <a:cs typeface="Georgia"/>
              </a:rPr>
              <a:t>you </a:t>
            </a:r>
            <a:r>
              <a:rPr dirty="0" sz="2800" spc="-10">
                <a:solidFill>
                  <a:srgbClr val="424455"/>
                </a:solidFill>
                <a:latin typeface="Georgia"/>
                <a:cs typeface="Georgia"/>
              </a:rPr>
              <a:t>are able </a:t>
            </a:r>
            <a:r>
              <a:rPr dirty="0" sz="2800" spc="-5">
                <a:solidFill>
                  <a:srgbClr val="424455"/>
                </a:solidFill>
                <a:latin typeface="Georgia"/>
                <a:cs typeface="Georgia"/>
              </a:rPr>
              <a:t>to</a:t>
            </a:r>
            <a:r>
              <a:rPr dirty="0" sz="2800" spc="-20">
                <a:solidFill>
                  <a:srgbClr val="424455"/>
                </a:solidFill>
                <a:latin typeface="Georgia"/>
                <a:cs typeface="Georgia"/>
              </a:rPr>
              <a:t> </a:t>
            </a:r>
            <a:r>
              <a:rPr dirty="0" sz="2800" spc="-10">
                <a:solidFill>
                  <a:srgbClr val="424455"/>
                </a:solidFill>
                <a:latin typeface="Georgia"/>
                <a:cs typeface="Georgia"/>
              </a:rPr>
              <a:t>do.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16354" y="980694"/>
            <a:ext cx="970915" cy="4978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b="1">
                <a:solidFill>
                  <a:srgbClr val="00AF50"/>
                </a:solidFill>
                <a:latin typeface="Georgia"/>
                <a:cs typeface="Georgia"/>
              </a:rPr>
              <a:t>Skill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4144" y="1915795"/>
            <a:ext cx="3319779" cy="2182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67080">
              <a:lnSpc>
                <a:spcPct val="100000"/>
              </a:lnSpc>
            </a:pPr>
            <a:r>
              <a:rPr dirty="0" sz="2800" spc="-10">
                <a:latin typeface="Georgia"/>
                <a:cs typeface="Georgia"/>
              </a:rPr>
              <a:t>(</a:t>
            </a:r>
            <a:r>
              <a:rPr dirty="0" sz="2800" spc="-10" b="1">
                <a:latin typeface="Georgia"/>
                <a:cs typeface="Georgia"/>
              </a:rPr>
              <a:t>Acquired</a:t>
            </a:r>
            <a:r>
              <a:rPr dirty="0" sz="2800" spc="-30" b="1">
                <a:latin typeface="Georgia"/>
                <a:cs typeface="Georgia"/>
              </a:rPr>
              <a:t> </a:t>
            </a:r>
            <a:r>
              <a:rPr dirty="0" sz="2800" spc="-5">
                <a:latin typeface="Georgia"/>
                <a:cs typeface="Georgia"/>
              </a:rPr>
              <a:t>)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spc="-5">
                <a:latin typeface="Georgia"/>
                <a:cs typeface="Georgia"/>
              </a:rPr>
              <a:t>can be taught</a:t>
            </a:r>
            <a:r>
              <a:rPr dirty="0" sz="2800" spc="-85">
                <a:latin typeface="Georgia"/>
                <a:cs typeface="Georgia"/>
              </a:rPr>
              <a:t> </a:t>
            </a:r>
            <a:r>
              <a:rPr dirty="0" sz="2800">
                <a:latin typeface="Georgia"/>
                <a:cs typeface="Georgia"/>
              </a:rPr>
              <a:t>and/or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193800">
              <a:lnSpc>
                <a:spcPct val="100000"/>
              </a:lnSpc>
            </a:pPr>
            <a:r>
              <a:rPr dirty="0" sz="2800" spc="-5">
                <a:latin typeface="Georgia"/>
                <a:cs typeface="Georgia"/>
              </a:rPr>
              <a:t>learned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72000" y="1447800"/>
            <a:ext cx="0" cy="5410200"/>
          </a:xfrm>
          <a:custGeom>
            <a:avLst/>
            <a:gdLst/>
            <a:ahLst/>
            <a:cxnLst/>
            <a:rect l="l" t="t" r="r" b="b"/>
            <a:pathLst>
              <a:path w="0" h="5410200">
                <a:moveTo>
                  <a:pt x="0" y="0"/>
                </a:moveTo>
                <a:lnTo>
                  <a:pt x="0" y="5410199"/>
                </a:lnTo>
              </a:path>
            </a:pathLst>
          </a:custGeom>
          <a:ln w="9144">
            <a:solidFill>
              <a:srgbClr val="5253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0" y="1447800"/>
            <a:ext cx="4572000" cy="0"/>
          </a:xfrm>
          <a:custGeom>
            <a:avLst/>
            <a:gdLst/>
            <a:ahLst/>
            <a:cxnLst/>
            <a:rect l="l" t="t" r="r" b="b"/>
            <a:pathLst>
              <a:path w="4572000" h="0">
                <a:moveTo>
                  <a:pt x="0" y="0"/>
                </a:moveTo>
                <a:lnTo>
                  <a:pt x="4572000" y="0"/>
                </a:lnTo>
              </a:path>
            </a:pathLst>
          </a:custGeom>
          <a:ln w="9144">
            <a:solidFill>
              <a:srgbClr val="5253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1447800"/>
            <a:ext cx="4572000" cy="0"/>
          </a:xfrm>
          <a:custGeom>
            <a:avLst/>
            <a:gdLst/>
            <a:ahLst/>
            <a:cxnLst/>
            <a:rect l="l" t="t" r="r" b="b"/>
            <a:pathLst>
              <a:path w="4572000" h="0">
                <a:moveTo>
                  <a:pt x="4572000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525389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09447" rIns="0" bIns="0" rtlCol="0" vert="horz">
            <a:spAutoFit/>
          </a:bodyPr>
          <a:lstStyle/>
          <a:p>
            <a:pPr marL="1077595">
              <a:lnSpc>
                <a:spcPct val="100000"/>
              </a:lnSpc>
            </a:pPr>
            <a:r>
              <a:rPr dirty="0" spc="-10">
                <a:solidFill>
                  <a:srgbClr val="FFC000"/>
                </a:solidFill>
              </a:rPr>
              <a:t>Skill </a:t>
            </a:r>
            <a:r>
              <a:rPr dirty="0" spc="-5"/>
              <a:t>+</a:t>
            </a:r>
            <a:r>
              <a:rPr dirty="0" spc="-270"/>
              <a:t> </a:t>
            </a:r>
            <a:r>
              <a:rPr dirty="0" spc="-10"/>
              <a:t>Ability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60957" y="2698115"/>
            <a:ext cx="5868670" cy="2752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3600">
                <a:solidFill>
                  <a:srgbClr val="FFC000"/>
                </a:solidFill>
                <a:latin typeface="Arial"/>
                <a:cs typeface="Arial"/>
              </a:rPr>
              <a:t>What you have learned </a:t>
            </a:r>
            <a:r>
              <a:rPr dirty="0" sz="3600" spc="-10">
                <a:solidFill>
                  <a:srgbClr val="FFC000"/>
                </a:solidFill>
                <a:latin typeface="Arial"/>
                <a:cs typeface="Arial"/>
              </a:rPr>
              <a:t>to</a:t>
            </a:r>
            <a:r>
              <a:rPr dirty="0" sz="3600" spc="-114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C000"/>
                </a:solidFill>
                <a:latin typeface="Arial"/>
                <a:cs typeface="Arial"/>
              </a:rPr>
              <a:t>do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750">
              <a:latin typeface="Times New Roman"/>
              <a:cs typeface="Times New Roman"/>
            </a:endParaRPr>
          </a:p>
          <a:p>
            <a:pPr algn="ctr" marL="101600">
              <a:lnSpc>
                <a:spcPct val="100000"/>
              </a:lnSpc>
              <a:spcBef>
                <a:spcPts val="5"/>
              </a:spcBef>
            </a:pPr>
            <a:r>
              <a:rPr dirty="0" sz="3600" spc="-5">
                <a:latin typeface="Arial"/>
                <a:cs typeface="Arial"/>
              </a:rPr>
              <a:t>and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7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3600">
                <a:solidFill>
                  <a:srgbClr val="00AF50"/>
                </a:solidFill>
                <a:latin typeface="Arial"/>
                <a:cs typeface="Arial"/>
              </a:rPr>
              <a:t>What </a:t>
            </a:r>
            <a:r>
              <a:rPr dirty="0" sz="3600" spc="-5">
                <a:solidFill>
                  <a:srgbClr val="00AF50"/>
                </a:solidFill>
                <a:latin typeface="Arial"/>
                <a:cs typeface="Arial"/>
              </a:rPr>
              <a:t>you can actually</a:t>
            </a:r>
            <a:r>
              <a:rPr dirty="0" sz="3600" spc="-4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00AF50"/>
                </a:solidFill>
                <a:latin typeface="Arial"/>
                <a:cs typeface="Arial"/>
              </a:rPr>
              <a:t>do!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4054" y="862329"/>
            <a:ext cx="6774180" cy="6096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 b="0">
                <a:solidFill>
                  <a:srgbClr val="424455"/>
                </a:solidFill>
                <a:latin typeface="Trebuchet MS"/>
                <a:cs typeface="Trebuchet MS"/>
              </a:rPr>
              <a:t>How </a:t>
            </a:r>
            <a:r>
              <a:rPr dirty="0" spc="-5" b="0">
                <a:solidFill>
                  <a:srgbClr val="424455"/>
                </a:solidFill>
                <a:latin typeface="Trebuchet MS"/>
                <a:cs typeface="Trebuchet MS"/>
              </a:rPr>
              <a:t>is </a:t>
            </a:r>
            <a:r>
              <a:rPr dirty="0" spc="-10" b="0">
                <a:solidFill>
                  <a:srgbClr val="424455"/>
                </a:solidFill>
                <a:latin typeface="Trebuchet MS"/>
                <a:cs typeface="Trebuchet MS"/>
              </a:rPr>
              <a:t>competence</a:t>
            </a:r>
            <a:r>
              <a:rPr dirty="0" spc="-5" b="0">
                <a:solidFill>
                  <a:srgbClr val="424455"/>
                </a:solidFill>
                <a:latin typeface="Trebuchet MS"/>
                <a:cs typeface="Trebuchet MS"/>
              </a:rPr>
              <a:t> acquired: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4668" y="1863978"/>
            <a:ext cx="6619240" cy="3088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68605" marR="5080" indent="-255904">
              <a:lnSpc>
                <a:spcPct val="100000"/>
              </a:lnSpc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dirty="0" sz="2800" spc="-5">
                <a:latin typeface="Georgia"/>
                <a:cs typeface="Georgia"/>
              </a:rPr>
              <a:t>It is gained in </a:t>
            </a:r>
            <a:r>
              <a:rPr dirty="0" sz="2800" spc="-10">
                <a:latin typeface="Georgia"/>
                <a:cs typeface="Georgia"/>
              </a:rPr>
              <a:t>the </a:t>
            </a:r>
            <a:r>
              <a:rPr dirty="0" sz="2800" spc="-5">
                <a:latin typeface="Georgia"/>
                <a:cs typeface="Georgia"/>
              </a:rPr>
              <a:t>healthcare professions  through: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400">
              <a:latin typeface="Times New Roman"/>
              <a:cs typeface="Times New Roman"/>
            </a:endParaRPr>
          </a:p>
          <a:p>
            <a:pPr marL="314325">
              <a:lnSpc>
                <a:spcPct val="100000"/>
              </a:lnSpc>
              <a:spcBef>
                <a:spcPts val="5"/>
              </a:spcBef>
              <a:tabLst>
                <a:tab pos="686435" algn="l"/>
              </a:tabLst>
            </a:pPr>
            <a:r>
              <a:rPr dirty="0" sz="3600" spc="-5">
                <a:solidFill>
                  <a:srgbClr val="438085"/>
                </a:solidFill>
                <a:latin typeface="Georgia"/>
                <a:cs typeface="Georgia"/>
              </a:rPr>
              <a:t>▫	</a:t>
            </a:r>
            <a:r>
              <a:rPr dirty="0" sz="3600" i="1">
                <a:solidFill>
                  <a:srgbClr val="438085"/>
                </a:solidFill>
                <a:latin typeface="Arial"/>
                <a:cs typeface="Arial"/>
              </a:rPr>
              <a:t>pre-service</a:t>
            </a:r>
            <a:r>
              <a:rPr dirty="0" sz="3600" spc="-60" i="1">
                <a:solidFill>
                  <a:srgbClr val="438085"/>
                </a:solidFill>
                <a:latin typeface="Arial"/>
                <a:cs typeface="Arial"/>
              </a:rPr>
              <a:t> </a:t>
            </a:r>
            <a:r>
              <a:rPr dirty="0" sz="3600" spc="-5" i="1">
                <a:solidFill>
                  <a:srgbClr val="438085"/>
                </a:solidFill>
                <a:latin typeface="Arial"/>
                <a:cs typeface="Arial"/>
              </a:rPr>
              <a:t>education</a:t>
            </a:r>
            <a:endParaRPr sz="3600">
              <a:latin typeface="Arial"/>
              <a:cs typeface="Arial"/>
            </a:endParaRPr>
          </a:p>
          <a:p>
            <a:pPr marL="314325">
              <a:lnSpc>
                <a:spcPct val="100000"/>
              </a:lnSpc>
              <a:spcBef>
                <a:spcPts val="300"/>
              </a:spcBef>
            </a:pPr>
            <a:r>
              <a:rPr dirty="0" sz="3600" spc="-5">
                <a:solidFill>
                  <a:srgbClr val="438085"/>
                </a:solidFill>
                <a:latin typeface="Georgia"/>
                <a:cs typeface="Georgia"/>
              </a:rPr>
              <a:t>▫ </a:t>
            </a:r>
            <a:r>
              <a:rPr dirty="0" sz="3600" i="1">
                <a:solidFill>
                  <a:srgbClr val="438085"/>
                </a:solidFill>
                <a:latin typeface="Arial"/>
                <a:cs typeface="Arial"/>
              </a:rPr>
              <a:t>in-service</a:t>
            </a:r>
            <a:r>
              <a:rPr dirty="0" sz="3600" spc="-280" i="1">
                <a:solidFill>
                  <a:srgbClr val="438085"/>
                </a:solidFill>
                <a:latin typeface="Arial"/>
                <a:cs typeface="Arial"/>
              </a:rPr>
              <a:t> </a:t>
            </a:r>
            <a:r>
              <a:rPr dirty="0" sz="3600" spc="-5" i="1">
                <a:solidFill>
                  <a:srgbClr val="438085"/>
                </a:solidFill>
                <a:latin typeface="Arial"/>
                <a:cs typeface="Arial"/>
              </a:rPr>
              <a:t>training</a:t>
            </a:r>
            <a:endParaRPr sz="3600">
              <a:latin typeface="Arial"/>
              <a:cs typeface="Arial"/>
            </a:endParaRPr>
          </a:p>
          <a:p>
            <a:pPr marL="314325">
              <a:lnSpc>
                <a:spcPct val="100000"/>
              </a:lnSpc>
              <a:spcBef>
                <a:spcPts val="300"/>
              </a:spcBef>
            </a:pPr>
            <a:r>
              <a:rPr dirty="0" sz="3600" spc="-5">
                <a:solidFill>
                  <a:srgbClr val="438085"/>
                </a:solidFill>
                <a:latin typeface="Georgia"/>
                <a:cs typeface="Georgia"/>
              </a:rPr>
              <a:t>▫ </a:t>
            </a:r>
            <a:r>
              <a:rPr dirty="0" sz="3600" i="1">
                <a:solidFill>
                  <a:srgbClr val="438085"/>
                </a:solidFill>
                <a:latin typeface="Arial"/>
                <a:cs typeface="Arial"/>
              </a:rPr>
              <a:t>work</a:t>
            </a:r>
            <a:r>
              <a:rPr dirty="0" sz="3600" spc="-290" i="1">
                <a:solidFill>
                  <a:srgbClr val="438085"/>
                </a:solidFill>
                <a:latin typeface="Arial"/>
                <a:cs typeface="Arial"/>
              </a:rPr>
              <a:t> </a:t>
            </a:r>
            <a:r>
              <a:rPr dirty="0" sz="3600" i="1">
                <a:solidFill>
                  <a:srgbClr val="438085"/>
                </a:solidFill>
                <a:latin typeface="Arial"/>
                <a:cs typeface="Arial"/>
              </a:rPr>
              <a:t>experience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8883" y="5567883"/>
            <a:ext cx="7247255" cy="864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322195" algn="l"/>
                <a:tab pos="4799330" algn="l"/>
              </a:tabLst>
            </a:pPr>
            <a:r>
              <a:rPr dirty="0" sz="2800" spc="-10" b="1">
                <a:latin typeface="Georgia"/>
                <a:cs typeface="Georgia"/>
              </a:rPr>
              <a:t>Continuou</a:t>
            </a:r>
            <a:r>
              <a:rPr dirty="0" sz="2800" spc="-5" b="1">
                <a:latin typeface="Georgia"/>
                <a:cs typeface="Georgia"/>
              </a:rPr>
              <a:t>s</a:t>
            </a:r>
            <a:r>
              <a:rPr dirty="0" sz="2800" b="1">
                <a:latin typeface="Georgia"/>
                <a:cs typeface="Georgia"/>
              </a:rPr>
              <a:t>	</a:t>
            </a:r>
            <a:r>
              <a:rPr dirty="0" sz="2800" spc="-10" b="1">
                <a:latin typeface="Georgia"/>
                <a:cs typeface="Georgia"/>
              </a:rPr>
              <a:t>P</a:t>
            </a:r>
            <a:r>
              <a:rPr dirty="0" sz="2800" spc="-15" b="1">
                <a:latin typeface="Georgia"/>
                <a:cs typeface="Georgia"/>
              </a:rPr>
              <a:t>r</a:t>
            </a:r>
            <a:r>
              <a:rPr dirty="0" sz="2800" spc="-5" b="1">
                <a:latin typeface="Georgia"/>
                <a:cs typeface="Georgia"/>
              </a:rPr>
              <a:t>ofe</a:t>
            </a:r>
            <a:r>
              <a:rPr dirty="0" sz="2800" spc="-20" b="1">
                <a:latin typeface="Georgia"/>
                <a:cs typeface="Georgia"/>
              </a:rPr>
              <a:t>s</a:t>
            </a:r>
            <a:r>
              <a:rPr dirty="0" sz="2800" spc="-5" b="1">
                <a:latin typeface="Georgia"/>
                <a:cs typeface="Georgia"/>
              </a:rPr>
              <a:t>s</a:t>
            </a:r>
            <a:r>
              <a:rPr dirty="0" sz="2800" spc="-20" b="1">
                <a:latin typeface="Georgia"/>
                <a:cs typeface="Georgia"/>
              </a:rPr>
              <a:t>i</a:t>
            </a:r>
            <a:r>
              <a:rPr dirty="0" sz="2800" spc="-5" b="1">
                <a:latin typeface="Georgia"/>
                <a:cs typeface="Georgia"/>
              </a:rPr>
              <a:t>onal</a:t>
            </a:r>
            <a:r>
              <a:rPr dirty="0" sz="2800" b="1">
                <a:latin typeface="Georgia"/>
                <a:cs typeface="Georgia"/>
              </a:rPr>
              <a:t>	</a:t>
            </a:r>
            <a:r>
              <a:rPr dirty="0" sz="2800" spc="-5" b="1">
                <a:latin typeface="Georgia"/>
                <a:cs typeface="Georgia"/>
              </a:rPr>
              <a:t>D</a:t>
            </a:r>
            <a:r>
              <a:rPr dirty="0" sz="2800" spc="-20" b="1">
                <a:latin typeface="Georgia"/>
                <a:cs typeface="Georgia"/>
              </a:rPr>
              <a:t>e</a:t>
            </a:r>
            <a:r>
              <a:rPr dirty="0" sz="2800" spc="-5" b="1">
                <a:latin typeface="Georgia"/>
                <a:cs typeface="Georgia"/>
              </a:rPr>
              <a:t>ve</a:t>
            </a:r>
            <a:r>
              <a:rPr dirty="0" sz="2800" spc="-20" b="1">
                <a:latin typeface="Georgia"/>
                <a:cs typeface="Georgia"/>
              </a:rPr>
              <a:t>l</a:t>
            </a:r>
            <a:r>
              <a:rPr dirty="0" sz="2800" spc="-5" b="1">
                <a:latin typeface="Georgia"/>
                <a:cs typeface="Georgia"/>
              </a:rPr>
              <a:t>o</a:t>
            </a:r>
            <a:r>
              <a:rPr dirty="0" sz="2800" spc="-15" b="1">
                <a:latin typeface="Georgia"/>
                <a:cs typeface="Georgia"/>
              </a:rPr>
              <a:t>p</a:t>
            </a:r>
            <a:r>
              <a:rPr dirty="0" sz="2800" spc="-5" b="1">
                <a:latin typeface="Georgia"/>
                <a:cs typeface="Georgia"/>
              </a:rPr>
              <a:t>ment</a:t>
            </a:r>
            <a:endParaRPr sz="2800">
              <a:latin typeface="Georgia"/>
              <a:cs typeface="Georgia"/>
            </a:endParaRPr>
          </a:p>
          <a:p>
            <a:pPr algn="ctr" marL="257810">
              <a:lnSpc>
                <a:spcPct val="100000"/>
              </a:lnSpc>
            </a:pPr>
            <a:r>
              <a:rPr dirty="0" sz="2800" spc="-5" b="1">
                <a:latin typeface="Georgia"/>
                <a:cs typeface="Georgia"/>
              </a:rPr>
              <a:t>(CPD).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96200" y="1447800"/>
            <a:ext cx="1447800" cy="441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696200" y="1447800"/>
            <a:ext cx="1447800" cy="4419600"/>
          </a:xfrm>
          <a:custGeom>
            <a:avLst/>
            <a:gdLst/>
            <a:ahLst/>
            <a:cxnLst/>
            <a:rect l="l" t="t" r="r" b="b"/>
            <a:pathLst>
              <a:path w="1447800" h="4419600">
                <a:moveTo>
                  <a:pt x="361950" y="4419600"/>
                </a:moveTo>
                <a:lnTo>
                  <a:pt x="361950" y="1327150"/>
                </a:lnTo>
                <a:lnTo>
                  <a:pt x="0" y="1327150"/>
                </a:lnTo>
                <a:lnTo>
                  <a:pt x="723900" y="0"/>
                </a:lnTo>
                <a:lnTo>
                  <a:pt x="1447800" y="1327150"/>
                </a:lnTo>
                <a:lnTo>
                  <a:pt x="1085850" y="1327150"/>
                </a:lnTo>
                <a:lnTo>
                  <a:pt x="1085850" y="4419600"/>
                </a:lnTo>
                <a:lnTo>
                  <a:pt x="361950" y="4419600"/>
                </a:lnTo>
                <a:close/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8092820" y="5493410"/>
            <a:ext cx="723265" cy="285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 b="1">
                <a:latin typeface="Arial"/>
                <a:cs typeface="Arial"/>
              </a:rPr>
              <a:t>(CP</a:t>
            </a:r>
            <a:r>
              <a:rPr dirty="0" sz="1800" spc="-15" b="1">
                <a:latin typeface="Arial"/>
                <a:cs typeface="Arial"/>
              </a:rPr>
              <a:t>D</a:t>
            </a:r>
            <a:r>
              <a:rPr dirty="0" sz="1800" b="1">
                <a:latin typeface="Arial"/>
                <a:cs typeface="Arial"/>
              </a:rPr>
              <a:t>).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249161" y="3277361"/>
            <a:ext cx="2133600" cy="472440"/>
          </a:xfrm>
          <a:custGeom>
            <a:avLst/>
            <a:gdLst/>
            <a:ahLst/>
            <a:cxnLst/>
            <a:rect l="l" t="t" r="r" b="b"/>
            <a:pathLst>
              <a:path w="2133600" h="472439">
                <a:moveTo>
                  <a:pt x="1897380" y="0"/>
                </a:moveTo>
                <a:lnTo>
                  <a:pt x="1897380" y="118110"/>
                </a:lnTo>
                <a:lnTo>
                  <a:pt x="0" y="118110"/>
                </a:lnTo>
                <a:lnTo>
                  <a:pt x="0" y="354330"/>
                </a:lnTo>
                <a:lnTo>
                  <a:pt x="1897380" y="354330"/>
                </a:lnTo>
                <a:lnTo>
                  <a:pt x="1897380" y="472439"/>
                </a:lnTo>
                <a:lnTo>
                  <a:pt x="2133599" y="236220"/>
                </a:lnTo>
                <a:lnTo>
                  <a:pt x="1897380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249161" y="3277361"/>
            <a:ext cx="2133600" cy="472440"/>
          </a:xfrm>
          <a:custGeom>
            <a:avLst/>
            <a:gdLst/>
            <a:ahLst/>
            <a:cxnLst/>
            <a:rect l="l" t="t" r="r" b="b"/>
            <a:pathLst>
              <a:path w="2133600" h="472439">
                <a:moveTo>
                  <a:pt x="0" y="118110"/>
                </a:moveTo>
                <a:lnTo>
                  <a:pt x="1897380" y="118110"/>
                </a:lnTo>
                <a:lnTo>
                  <a:pt x="1897380" y="0"/>
                </a:lnTo>
                <a:lnTo>
                  <a:pt x="2133599" y="236220"/>
                </a:lnTo>
                <a:lnTo>
                  <a:pt x="1897380" y="472439"/>
                </a:lnTo>
                <a:lnTo>
                  <a:pt x="1897380" y="354330"/>
                </a:lnTo>
                <a:lnTo>
                  <a:pt x="0" y="354330"/>
                </a:lnTo>
                <a:lnTo>
                  <a:pt x="0" y="118110"/>
                </a:lnTo>
                <a:close/>
              </a:path>
            </a:pathLst>
          </a:custGeom>
          <a:ln w="19812">
            <a:solidFill>
              <a:srgbClr val="3A3A6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334761" y="3890009"/>
            <a:ext cx="3037840" cy="454659"/>
          </a:xfrm>
          <a:custGeom>
            <a:avLst/>
            <a:gdLst/>
            <a:ahLst/>
            <a:cxnLst/>
            <a:rect l="l" t="t" r="r" b="b"/>
            <a:pathLst>
              <a:path w="3037840" h="454660">
                <a:moveTo>
                  <a:pt x="2810256" y="0"/>
                </a:moveTo>
                <a:lnTo>
                  <a:pt x="2810256" y="113537"/>
                </a:lnTo>
                <a:lnTo>
                  <a:pt x="0" y="113537"/>
                </a:lnTo>
                <a:lnTo>
                  <a:pt x="0" y="340613"/>
                </a:lnTo>
                <a:lnTo>
                  <a:pt x="2810256" y="340613"/>
                </a:lnTo>
                <a:lnTo>
                  <a:pt x="2810256" y="454151"/>
                </a:lnTo>
                <a:lnTo>
                  <a:pt x="3037332" y="227075"/>
                </a:lnTo>
                <a:lnTo>
                  <a:pt x="2810256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334761" y="3890009"/>
            <a:ext cx="3037840" cy="454659"/>
          </a:xfrm>
          <a:custGeom>
            <a:avLst/>
            <a:gdLst/>
            <a:ahLst/>
            <a:cxnLst/>
            <a:rect l="l" t="t" r="r" b="b"/>
            <a:pathLst>
              <a:path w="3037840" h="454660">
                <a:moveTo>
                  <a:pt x="0" y="113537"/>
                </a:moveTo>
                <a:lnTo>
                  <a:pt x="2810256" y="113537"/>
                </a:lnTo>
                <a:lnTo>
                  <a:pt x="2810256" y="0"/>
                </a:lnTo>
                <a:lnTo>
                  <a:pt x="3037332" y="227075"/>
                </a:lnTo>
                <a:lnTo>
                  <a:pt x="2810256" y="454151"/>
                </a:lnTo>
                <a:lnTo>
                  <a:pt x="2810256" y="340613"/>
                </a:lnTo>
                <a:lnTo>
                  <a:pt x="0" y="340613"/>
                </a:lnTo>
                <a:lnTo>
                  <a:pt x="0" y="113537"/>
                </a:lnTo>
                <a:close/>
              </a:path>
            </a:pathLst>
          </a:custGeom>
          <a:ln w="19812">
            <a:solidFill>
              <a:srgbClr val="3A3A6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203697" y="4463034"/>
            <a:ext cx="3179445" cy="472440"/>
          </a:xfrm>
          <a:custGeom>
            <a:avLst/>
            <a:gdLst/>
            <a:ahLst/>
            <a:cxnLst/>
            <a:rect l="l" t="t" r="r" b="b"/>
            <a:pathLst>
              <a:path w="3179445" h="472439">
                <a:moveTo>
                  <a:pt x="2942844" y="0"/>
                </a:moveTo>
                <a:lnTo>
                  <a:pt x="2942844" y="102870"/>
                </a:lnTo>
                <a:lnTo>
                  <a:pt x="0" y="102870"/>
                </a:lnTo>
                <a:lnTo>
                  <a:pt x="0" y="369570"/>
                </a:lnTo>
                <a:lnTo>
                  <a:pt x="2942844" y="369570"/>
                </a:lnTo>
                <a:lnTo>
                  <a:pt x="2942844" y="472440"/>
                </a:lnTo>
                <a:lnTo>
                  <a:pt x="3179063" y="236220"/>
                </a:lnTo>
                <a:lnTo>
                  <a:pt x="2942844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203697" y="4463034"/>
            <a:ext cx="3179445" cy="472440"/>
          </a:xfrm>
          <a:custGeom>
            <a:avLst/>
            <a:gdLst/>
            <a:ahLst/>
            <a:cxnLst/>
            <a:rect l="l" t="t" r="r" b="b"/>
            <a:pathLst>
              <a:path w="3179445" h="472439">
                <a:moveTo>
                  <a:pt x="0" y="102870"/>
                </a:moveTo>
                <a:lnTo>
                  <a:pt x="2942844" y="102870"/>
                </a:lnTo>
                <a:lnTo>
                  <a:pt x="2942844" y="0"/>
                </a:lnTo>
                <a:lnTo>
                  <a:pt x="3179063" y="236220"/>
                </a:lnTo>
                <a:lnTo>
                  <a:pt x="2942844" y="472440"/>
                </a:lnTo>
                <a:lnTo>
                  <a:pt x="2942844" y="369570"/>
                </a:lnTo>
                <a:lnTo>
                  <a:pt x="0" y="369570"/>
                </a:lnTo>
                <a:lnTo>
                  <a:pt x="0" y="102870"/>
                </a:lnTo>
                <a:close/>
              </a:path>
            </a:pathLst>
          </a:custGeom>
          <a:ln w="19812">
            <a:solidFill>
              <a:srgbClr val="3A3A63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3941" y="1021334"/>
            <a:ext cx="5624830" cy="91503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0" b="0">
                <a:solidFill>
                  <a:srgbClr val="000000"/>
                </a:solidFill>
                <a:latin typeface="Bernard MT Condensed"/>
                <a:cs typeface="Bernard MT Condensed"/>
              </a:rPr>
              <a:t>Think </a:t>
            </a:r>
            <a:r>
              <a:rPr dirty="0" sz="6000" spc="-5" b="0">
                <a:solidFill>
                  <a:srgbClr val="000000"/>
                </a:solidFill>
                <a:latin typeface="Bernard MT Condensed"/>
                <a:cs typeface="Bernard MT Condensed"/>
              </a:rPr>
              <a:t>Pair </a:t>
            </a:r>
            <a:r>
              <a:rPr dirty="0" sz="6000" b="0">
                <a:solidFill>
                  <a:srgbClr val="000000"/>
                </a:solidFill>
                <a:latin typeface="Bernard MT Condensed"/>
                <a:cs typeface="Bernard MT Condensed"/>
              </a:rPr>
              <a:t>&amp;</a:t>
            </a:r>
            <a:r>
              <a:rPr dirty="0" sz="6000" spc="-100" b="0">
                <a:solidFill>
                  <a:srgbClr val="000000"/>
                </a:solidFill>
                <a:latin typeface="Bernard MT Condensed"/>
                <a:cs typeface="Bernard MT Condensed"/>
              </a:rPr>
              <a:t> </a:t>
            </a:r>
            <a:r>
              <a:rPr dirty="0" sz="6000" spc="-25" b="0">
                <a:solidFill>
                  <a:srgbClr val="000000"/>
                </a:solidFill>
                <a:latin typeface="Bernard MT Condensed"/>
                <a:cs typeface="Bernard MT Condensed"/>
              </a:rPr>
              <a:t>Share</a:t>
            </a:r>
            <a:endParaRPr sz="6000">
              <a:latin typeface="Bernard MT Condensed"/>
              <a:cs typeface="Bernard MT Condense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1298" y="3262248"/>
            <a:ext cx="6906259" cy="2470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3810">
              <a:lnSpc>
                <a:spcPct val="100000"/>
              </a:lnSpc>
            </a:pPr>
            <a:r>
              <a:rPr dirty="0" sz="5400" spc="-5">
                <a:latin typeface="Bernard MT Condensed"/>
                <a:cs typeface="Bernard MT Condensed"/>
              </a:rPr>
              <a:t>Every </a:t>
            </a:r>
            <a:r>
              <a:rPr dirty="0" sz="5400">
                <a:latin typeface="Bernard MT Condensed"/>
                <a:cs typeface="Bernard MT Condensed"/>
              </a:rPr>
              <a:t>five of</a:t>
            </a:r>
            <a:r>
              <a:rPr dirty="0" sz="5400" spc="-85">
                <a:latin typeface="Bernard MT Condensed"/>
                <a:cs typeface="Bernard MT Condensed"/>
              </a:rPr>
              <a:t> </a:t>
            </a:r>
            <a:r>
              <a:rPr dirty="0" sz="5400">
                <a:latin typeface="Bernard MT Condensed"/>
                <a:cs typeface="Bernard MT Condensed"/>
              </a:rPr>
              <a:t>you</a:t>
            </a:r>
            <a:endParaRPr sz="5400">
              <a:latin typeface="Bernard MT Condensed"/>
              <a:cs typeface="Bernard MT Condensed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5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tabLst>
                <a:tab pos="5403850" algn="l"/>
              </a:tabLst>
            </a:pPr>
            <a:r>
              <a:rPr dirty="0" sz="5400" spc="-40">
                <a:solidFill>
                  <a:srgbClr val="FF0000"/>
                </a:solidFill>
                <a:latin typeface="Bernard MT Condensed"/>
                <a:cs typeface="Bernard MT Condensed"/>
              </a:rPr>
              <a:t>Are </a:t>
            </a:r>
            <a:r>
              <a:rPr dirty="0" sz="5400" spc="-10">
                <a:solidFill>
                  <a:srgbClr val="FF0000"/>
                </a:solidFill>
                <a:latin typeface="Bernard MT Condensed"/>
                <a:cs typeface="Bernard MT Condensed"/>
              </a:rPr>
              <a:t>you</a:t>
            </a:r>
            <a:r>
              <a:rPr dirty="0" sz="5400" spc="70">
                <a:solidFill>
                  <a:srgbClr val="FF0000"/>
                </a:solidFill>
                <a:latin typeface="Bernard MT Condensed"/>
                <a:cs typeface="Bernard MT Condensed"/>
              </a:rPr>
              <a:t> </a:t>
            </a:r>
            <a:r>
              <a:rPr dirty="0" sz="5400" spc="-5">
                <a:solidFill>
                  <a:srgbClr val="FF0000"/>
                </a:solidFill>
                <a:latin typeface="Bernard MT Condensed"/>
                <a:cs typeface="Bernard MT Condensed"/>
              </a:rPr>
              <a:t>involved</a:t>
            </a:r>
            <a:r>
              <a:rPr dirty="0" sz="5400" spc="10">
                <a:solidFill>
                  <a:srgbClr val="FF0000"/>
                </a:solidFill>
                <a:latin typeface="Bernard MT Condensed"/>
                <a:cs typeface="Bernard MT Condensed"/>
              </a:rPr>
              <a:t> </a:t>
            </a:r>
            <a:r>
              <a:rPr dirty="0" sz="5400" spc="-5">
                <a:solidFill>
                  <a:srgbClr val="FF0000"/>
                </a:solidFill>
                <a:latin typeface="Bernard MT Condensed"/>
                <a:cs typeface="Bernard MT Condensed"/>
              </a:rPr>
              <a:t>in	CPD</a:t>
            </a:r>
            <a:r>
              <a:rPr dirty="0" sz="5400" spc="-85">
                <a:solidFill>
                  <a:srgbClr val="FF0000"/>
                </a:solidFill>
                <a:latin typeface="Bernard MT Condensed"/>
                <a:cs typeface="Bernard MT Condensed"/>
              </a:rPr>
              <a:t> </a:t>
            </a:r>
            <a:r>
              <a:rPr dirty="0" sz="5400">
                <a:solidFill>
                  <a:srgbClr val="FF0000"/>
                </a:solidFill>
                <a:latin typeface="Bernard MT Condensed"/>
                <a:cs typeface="Bernard MT Condensed"/>
              </a:rPr>
              <a:t>?</a:t>
            </a:r>
            <a:endParaRPr sz="5400">
              <a:latin typeface="Bernard MT Condensed"/>
              <a:cs typeface="Bernard MT Condensed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3708" y="1243838"/>
            <a:ext cx="4810125" cy="366395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12065" marR="5080" indent="1270">
              <a:lnSpc>
                <a:spcPct val="100000"/>
              </a:lnSpc>
            </a:pPr>
            <a:r>
              <a:rPr dirty="0" sz="6000" spc="-5">
                <a:solidFill>
                  <a:srgbClr val="438085"/>
                </a:solidFill>
                <a:latin typeface="Arial"/>
                <a:cs typeface="Arial"/>
              </a:rPr>
              <a:t>Continuing  </a:t>
            </a:r>
            <a:r>
              <a:rPr dirty="0" sz="6000">
                <a:solidFill>
                  <a:srgbClr val="438085"/>
                </a:solidFill>
                <a:latin typeface="Arial"/>
                <a:cs typeface="Arial"/>
              </a:rPr>
              <a:t>Professional  </a:t>
            </a:r>
            <a:r>
              <a:rPr dirty="0" sz="6000" spc="-5">
                <a:solidFill>
                  <a:srgbClr val="438085"/>
                </a:solidFill>
                <a:latin typeface="Arial"/>
                <a:cs typeface="Arial"/>
              </a:rPr>
              <a:t>Development  </a:t>
            </a:r>
            <a:r>
              <a:rPr dirty="0" sz="6000" spc="-5">
                <a:solidFill>
                  <a:srgbClr val="438085"/>
                </a:solidFill>
                <a:latin typeface="Arial"/>
                <a:cs typeface="Arial"/>
              </a:rPr>
              <a:t>(CPD)</a:t>
            </a:r>
            <a:endParaRPr sz="6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643382"/>
            <a:ext cx="8157845" cy="60128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613660">
              <a:lnSpc>
                <a:spcPct val="100000"/>
              </a:lnSpc>
            </a:pPr>
            <a:r>
              <a:rPr dirty="0" sz="3600" spc="-5" b="1" i="1">
                <a:solidFill>
                  <a:srgbClr val="438085"/>
                </a:solidFill>
                <a:latin typeface="Arial"/>
                <a:cs typeface="Arial"/>
              </a:rPr>
              <a:t>What </a:t>
            </a:r>
            <a:r>
              <a:rPr dirty="0" sz="3600" spc="-5" b="1">
                <a:solidFill>
                  <a:srgbClr val="438085"/>
                </a:solidFill>
                <a:latin typeface="Arial"/>
                <a:cs typeface="Arial"/>
              </a:rPr>
              <a:t>is</a:t>
            </a:r>
            <a:r>
              <a:rPr dirty="0" sz="3600" spc="-50" b="1">
                <a:solidFill>
                  <a:srgbClr val="438085"/>
                </a:solidFill>
                <a:latin typeface="Arial"/>
                <a:cs typeface="Arial"/>
              </a:rPr>
              <a:t> </a:t>
            </a:r>
            <a:r>
              <a:rPr dirty="0" sz="3600" spc="-5" b="1">
                <a:solidFill>
                  <a:srgbClr val="438085"/>
                </a:solidFill>
                <a:latin typeface="Arial"/>
                <a:cs typeface="Arial"/>
              </a:rPr>
              <a:t>CPD?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3600" spc="-5" b="1">
                <a:latin typeface="Georgia"/>
                <a:cs typeface="Georgia"/>
              </a:rPr>
              <a:t>The conscious </a:t>
            </a:r>
            <a:r>
              <a:rPr dirty="0" sz="3600" b="1">
                <a:latin typeface="Georgia"/>
                <a:cs typeface="Georgia"/>
              </a:rPr>
              <a:t>updating</a:t>
            </a:r>
            <a:r>
              <a:rPr dirty="0" sz="3600" spc="-70" b="1">
                <a:latin typeface="Georgia"/>
                <a:cs typeface="Georgia"/>
              </a:rPr>
              <a:t> </a:t>
            </a:r>
            <a:r>
              <a:rPr dirty="0" sz="3600" b="1">
                <a:latin typeface="Georgia"/>
                <a:cs typeface="Georgia"/>
              </a:rPr>
              <a:t>of</a:t>
            </a:r>
            <a:endParaRPr sz="3600">
              <a:latin typeface="Georgia"/>
              <a:cs typeface="Georgia"/>
            </a:endParaRPr>
          </a:p>
          <a:p>
            <a:pPr marL="12700" marR="5080">
              <a:lnSpc>
                <a:spcPts val="8640"/>
              </a:lnSpc>
              <a:spcBef>
                <a:spcPts val="1005"/>
              </a:spcBef>
            </a:pPr>
            <a:r>
              <a:rPr dirty="0" sz="3600" b="1">
                <a:solidFill>
                  <a:srgbClr val="6F2F9F"/>
                </a:solidFill>
                <a:latin typeface="Georgia"/>
                <a:cs typeface="Georgia"/>
              </a:rPr>
              <a:t>professional knowledge </a:t>
            </a:r>
            <a:r>
              <a:rPr dirty="0" sz="3600" b="1">
                <a:latin typeface="Georgia"/>
                <a:cs typeface="Georgia"/>
              </a:rPr>
              <a:t>and </a:t>
            </a:r>
            <a:r>
              <a:rPr dirty="0" sz="3600" spc="-5" b="1">
                <a:latin typeface="Georgia"/>
                <a:cs typeface="Georgia"/>
              </a:rPr>
              <a:t>the  </a:t>
            </a:r>
            <a:r>
              <a:rPr dirty="0" sz="3600" b="1">
                <a:latin typeface="Georgia"/>
                <a:cs typeface="Georgia"/>
              </a:rPr>
              <a:t>improvement of professional  </a:t>
            </a:r>
            <a:r>
              <a:rPr dirty="0" sz="3600" spc="-5" b="1">
                <a:solidFill>
                  <a:srgbClr val="6F2F9F"/>
                </a:solidFill>
                <a:latin typeface="Georgia"/>
                <a:cs typeface="Georgia"/>
              </a:rPr>
              <a:t>competence </a:t>
            </a:r>
            <a:r>
              <a:rPr dirty="0" sz="3600" spc="-5" b="1">
                <a:solidFill>
                  <a:srgbClr val="FF0000"/>
                </a:solidFill>
                <a:latin typeface="Georgia"/>
                <a:cs typeface="Georgia"/>
              </a:rPr>
              <a:t>throughout </a:t>
            </a:r>
            <a:r>
              <a:rPr dirty="0" sz="3600" b="1">
                <a:solidFill>
                  <a:srgbClr val="FF0000"/>
                </a:solidFill>
                <a:latin typeface="Georgia"/>
                <a:cs typeface="Georgia"/>
              </a:rPr>
              <a:t>a person's  </a:t>
            </a:r>
            <a:r>
              <a:rPr dirty="0" sz="3600" spc="-5" b="1">
                <a:solidFill>
                  <a:srgbClr val="FF0000"/>
                </a:solidFill>
                <a:latin typeface="Georgia"/>
                <a:cs typeface="Georgia"/>
              </a:rPr>
              <a:t>working</a:t>
            </a:r>
            <a:r>
              <a:rPr dirty="0" sz="3600" spc="-60" b="1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dirty="0" sz="3600" spc="-5" b="1">
                <a:solidFill>
                  <a:srgbClr val="FF0000"/>
                </a:solidFill>
                <a:latin typeface="Georgia"/>
                <a:cs typeface="Georgia"/>
              </a:rPr>
              <a:t>life</a:t>
            </a:r>
            <a:r>
              <a:rPr dirty="0" sz="3600" spc="-5" b="1">
                <a:latin typeface="Georgia"/>
                <a:cs typeface="Georgia"/>
              </a:rPr>
              <a:t>.</a:t>
            </a:r>
            <a:endParaRPr sz="3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5603950"/>
            <a:ext cx="5238115" cy="2254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>
                <a:solidFill>
                  <a:srgbClr val="424455"/>
                </a:solidFill>
                <a:latin typeface="Times New Roman"/>
                <a:cs typeface="Times New Roman"/>
                <a:hlinkClick r:id="rId2"/>
              </a:rPr>
              <a:t>http://www.healthandsafetyatwork.com/hsw/risk-assessment/competence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5800" y="990600"/>
            <a:ext cx="7924800" cy="4343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1682114"/>
            <a:ext cx="7701280" cy="4400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10489">
              <a:lnSpc>
                <a:spcPct val="150000"/>
              </a:lnSpc>
            </a:pPr>
            <a:r>
              <a:rPr dirty="0" sz="3200" b="1">
                <a:latin typeface="Georgia"/>
                <a:cs typeface="Georgia"/>
              </a:rPr>
              <a:t>It is a commitment to being  professional, keeping up </a:t>
            </a:r>
            <a:r>
              <a:rPr dirty="0" sz="3200" spc="-5" b="1">
                <a:latin typeface="Georgia"/>
                <a:cs typeface="Georgia"/>
              </a:rPr>
              <a:t>to date</a:t>
            </a:r>
            <a:r>
              <a:rPr dirty="0" sz="3200" spc="-100" b="1">
                <a:latin typeface="Georgia"/>
                <a:cs typeface="Georgia"/>
              </a:rPr>
              <a:t> </a:t>
            </a:r>
            <a:r>
              <a:rPr dirty="0" sz="3200" b="1">
                <a:latin typeface="Georgia"/>
                <a:cs typeface="Georgia"/>
              </a:rPr>
              <a:t>and  continuously seeking to</a:t>
            </a:r>
            <a:r>
              <a:rPr dirty="0" sz="3200" spc="-110" b="1">
                <a:latin typeface="Georgia"/>
                <a:cs typeface="Georgia"/>
              </a:rPr>
              <a:t> </a:t>
            </a:r>
            <a:r>
              <a:rPr dirty="0" sz="3200" b="1">
                <a:latin typeface="Georgia"/>
                <a:cs typeface="Georgia"/>
              </a:rPr>
              <a:t>improve.</a:t>
            </a:r>
            <a:endParaRPr sz="3200">
              <a:latin typeface="Georgia"/>
              <a:cs typeface="Georgia"/>
            </a:endParaRPr>
          </a:p>
          <a:p>
            <a:pPr marL="12700" marR="5080">
              <a:lnSpc>
                <a:spcPct val="150000"/>
              </a:lnSpc>
            </a:pPr>
            <a:r>
              <a:rPr dirty="0" sz="3200" b="1">
                <a:latin typeface="Georgia"/>
                <a:cs typeface="Georgia"/>
              </a:rPr>
              <a:t>It is </a:t>
            </a:r>
            <a:r>
              <a:rPr dirty="0" sz="3200" spc="-5" b="1">
                <a:latin typeface="Georgia"/>
                <a:cs typeface="Georgia"/>
              </a:rPr>
              <a:t>the </a:t>
            </a:r>
            <a:r>
              <a:rPr dirty="0" sz="3200" b="1">
                <a:latin typeface="Georgia"/>
                <a:cs typeface="Georgia"/>
              </a:rPr>
              <a:t>key </a:t>
            </a:r>
            <a:r>
              <a:rPr dirty="0" sz="3200" spc="-5" b="1">
                <a:latin typeface="Georgia"/>
                <a:cs typeface="Georgia"/>
              </a:rPr>
              <a:t>to </a:t>
            </a:r>
            <a:r>
              <a:rPr dirty="0" sz="3200" b="1">
                <a:latin typeface="Georgia"/>
                <a:cs typeface="Georgia"/>
              </a:rPr>
              <a:t>optimizing a person's  </a:t>
            </a:r>
            <a:r>
              <a:rPr dirty="0" sz="3200" spc="-5" b="1">
                <a:latin typeface="Georgia"/>
                <a:cs typeface="Georgia"/>
              </a:rPr>
              <a:t>career </a:t>
            </a:r>
            <a:r>
              <a:rPr dirty="0" sz="3200" b="1">
                <a:latin typeface="Georgia"/>
                <a:cs typeface="Georgia"/>
              </a:rPr>
              <a:t>opportunities, both </a:t>
            </a:r>
            <a:r>
              <a:rPr dirty="0" sz="3200" spc="-5" b="1">
                <a:latin typeface="Georgia"/>
                <a:cs typeface="Georgia"/>
              </a:rPr>
              <a:t>today </a:t>
            </a:r>
            <a:r>
              <a:rPr dirty="0" sz="3200" b="1">
                <a:latin typeface="Georgia"/>
                <a:cs typeface="Georgia"/>
              </a:rPr>
              <a:t>and  </a:t>
            </a:r>
            <a:r>
              <a:rPr dirty="0" sz="3200" spc="-5" b="1">
                <a:latin typeface="Georgia"/>
                <a:cs typeface="Georgia"/>
              </a:rPr>
              <a:t>for the</a:t>
            </a:r>
            <a:r>
              <a:rPr dirty="0" sz="3200" spc="-75" b="1">
                <a:latin typeface="Georgia"/>
                <a:cs typeface="Georgia"/>
              </a:rPr>
              <a:t> </a:t>
            </a:r>
            <a:r>
              <a:rPr dirty="0" sz="3200" b="1">
                <a:latin typeface="Georgia"/>
                <a:cs typeface="Georgia"/>
              </a:rPr>
              <a:t>future.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18135">
              <a:lnSpc>
                <a:spcPct val="100000"/>
              </a:lnSpc>
            </a:pPr>
            <a:r>
              <a:rPr dirty="0" sz="3600" i="1">
                <a:solidFill>
                  <a:srgbClr val="438085"/>
                </a:solidFill>
                <a:latin typeface="Arial"/>
                <a:cs typeface="Arial"/>
              </a:rPr>
              <a:t>What </a:t>
            </a:r>
            <a:r>
              <a:rPr dirty="0" sz="3600">
                <a:solidFill>
                  <a:srgbClr val="438085"/>
                </a:solidFill>
                <a:latin typeface="Arial"/>
                <a:cs typeface="Arial"/>
              </a:rPr>
              <a:t>is CPD?</a:t>
            </a:r>
            <a:r>
              <a:rPr dirty="0" sz="3600" spc="-80">
                <a:solidFill>
                  <a:srgbClr val="438085"/>
                </a:solidFill>
                <a:latin typeface="Arial"/>
                <a:cs typeface="Arial"/>
              </a:rPr>
              <a:t> </a:t>
            </a:r>
            <a:r>
              <a:rPr dirty="0" sz="3600" spc="-5">
                <a:solidFill>
                  <a:srgbClr val="438085"/>
                </a:solidFill>
                <a:latin typeface="Arial"/>
                <a:cs typeface="Arial"/>
              </a:rPr>
              <a:t>Cont: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37738" y="759205"/>
            <a:ext cx="2364105" cy="556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00" spc="-5" b="1" i="1">
                <a:solidFill>
                  <a:srgbClr val="438085"/>
                </a:solidFill>
                <a:latin typeface="Arial"/>
                <a:cs typeface="Arial"/>
              </a:rPr>
              <a:t>Why</a:t>
            </a:r>
            <a:r>
              <a:rPr dirty="0" sz="3600" spc="-80" b="1" i="1">
                <a:solidFill>
                  <a:srgbClr val="438085"/>
                </a:solidFill>
                <a:latin typeface="Arial"/>
                <a:cs typeface="Arial"/>
              </a:rPr>
              <a:t> </a:t>
            </a:r>
            <a:r>
              <a:rPr dirty="0" sz="3600" b="1">
                <a:solidFill>
                  <a:srgbClr val="438085"/>
                </a:solidFill>
                <a:latin typeface="Arial"/>
                <a:cs typeface="Arial"/>
              </a:rPr>
              <a:t>CPD?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1583054"/>
            <a:ext cx="6729730" cy="302704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50000"/>
              </a:lnSpc>
              <a:tabLst>
                <a:tab pos="5796280" algn="l"/>
              </a:tabLst>
            </a:pPr>
            <a:r>
              <a:rPr dirty="0" sz="4400" spc="-5">
                <a:solidFill>
                  <a:srgbClr val="000000"/>
                </a:solidFill>
                <a:latin typeface="Georgia"/>
                <a:cs typeface="Georgia"/>
              </a:rPr>
              <a:t>Requirement </a:t>
            </a:r>
            <a:r>
              <a:rPr dirty="0" sz="4400">
                <a:solidFill>
                  <a:srgbClr val="000000"/>
                </a:solidFill>
                <a:latin typeface="Georgia"/>
                <a:cs typeface="Georgia"/>
              </a:rPr>
              <a:t>by </a:t>
            </a:r>
            <a:r>
              <a:rPr dirty="0" sz="4400" spc="-5">
                <a:solidFill>
                  <a:srgbClr val="000000"/>
                </a:solidFill>
                <a:latin typeface="Georgia"/>
                <a:cs typeface="Georgia"/>
              </a:rPr>
              <a:t>the  </a:t>
            </a:r>
            <a:r>
              <a:rPr dirty="0" sz="4400">
                <a:solidFill>
                  <a:srgbClr val="000000"/>
                </a:solidFill>
                <a:latin typeface="Georgia"/>
                <a:cs typeface="Georgia"/>
              </a:rPr>
              <a:t>governing</a:t>
            </a:r>
            <a:r>
              <a:rPr dirty="0" sz="4400" spc="-45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dirty="0" sz="4400">
                <a:solidFill>
                  <a:srgbClr val="000000"/>
                </a:solidFill>
                <a:latin typeface="Georgia"/>
                <a:cs typeface="Georgia"/>
              </a:rPr>
              <a:t>bodies</a:t>
            </a:r>
            <a:r>
              <a:rPr dirty="0" sz="4400" spc="-65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dirty="0" sz="4400">
                <a:solidFill>
                  <a:srgbClr val="000000"/>
                </a:solidFill>
                <a:latin typeface="Georgia"/>
                <a:cs typeface="Georgia"/>
              </a:rPr>
              <a:t>of</a:t>
            </a:r>
            <a:r>
              <a:rPr dirty="0" sz="4400">
                <a:solidFill>
                  <a:srgbClr val="000000"/>
                </a:solidFill>
                <a:latin typeface="Georgia"/>
                <a:cs typeface="Georgia"/>
              </a:rPr>
              <a:t>	</a:t>
            </a:r>
            <a:r>
              <a:rPr dirty="0" sz="4400" spc="-5">
                <a:solidFill>
                  <a:srgbClr val="000000"/>
                </a:solidFill>
                <a:latin typeface="Georgia"/>
                <a:cs typeface="Georgia"/>
              </a:rPr>
              <a:t>t</a:t>
            </a:r>
            <a:r>
              <a:rPr dirty="0" sz="4400" spc="-15">
                <a:solidFill>
                  <a:srgbClr val="000000"/>
                </a:solidFill>
                <a:latin typeface="Georgia"/>
                <a:cs typeface="Georgia"/>
              </a:rPr>
              <a:t>h</a:t>
            </a:r>
            <a:r>
              <a:rPr dirty="0" sz="4400">
                <a:solidFill>
                  <a:srgbClr val="000000"/>
                </a:solidFill>
                <a:latin typeface="Georgia"/>
                <a:cs typeface="Georgia"/>
              </a:rPr>
              <a:t>e  </a:t>
            </a:r>
            <a:r>
              <a:rPr dirty="0" sz="4400">
                <a:solidFill>
                  <a:srgbClr val="000000"/>
                </a:solidFill>
                <a:latin typeface="Georgia"/>
                <a:cs typeface="Georgia"/>
              </a:rPr>
              <a:t>profession</a:t>
            </a:r>
            <a:endParaRPr sz="44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540" y="5275783"/>
            <a:ext cx="6365240" cy="558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00" i="1">
                <a:solidFill>
                  <a:srgbClr val="FF0000"/>
                </a:solidFill>
                <a:latin typeface="Georgia"/>
                <a:cs typeface="Georgia"/>
              </a:rPr>
              <a:t>This </a:t>
            </a:r>
            <a:r>
              <a:rPr dirty="0" sz="3600" spc="-5" i="1">
                <a:solidFill>
                  <a:srgbClr val="FF0000"/>
                </a:solidFill>
                <a:latin typeface="Georgia"/>
                <a:cs typeface="Georgia"/>
              </a:rPr>
              <a:t>is only </a:t>
            </a:r>
            <a:r>
              <a:rPr dirty="0" sz="3600" i="1">
                <a:solidFill>
                  <a:srgbClr val="FF0000"/>
                </a:solidFill>
                <a:latin typeface="Georgia"/>
                <a:cs typeface="Georgia"/>
              </a:rPr>
              <a:t>a </a:t>
            </a:r>
            <a:r>
              <a:rPr dirty="0" sz="3600" spc="-5" i="1">
                <a:solidFill>
                  <a:srgbClr val="FF0000"/>
                </a:solidFill>
                <a:latin typeface="Georgia"/>
                <a:cs typeface="Georgia"/>
              </a:rPr>
              <a:t>ostensible</a:t>
            </a:r>
            <a:r>
              <a:rPr dirty="0" sz="3600" spc="-70" i="1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dirty="0" sz="3600" spc="-5" i="1">
                <a:solidFill>
                  <a:srgbClr val="FF0000"/>
                </a:solidFill>
                <a:latin typeface="Georgia"/>
                <a:cs typeface="Georgia"/>
              </a:rPr>
              <a:t>reason</a:t>
            </a:r>
            <a:endParaRPr sz="3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1348" y="814704"/>
            <a:ext cx="4018279" cy="109728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3600" spc="-5">
                <a:solidFill>
                  <a:srgbClr val="438085"/>
                </a:solidFill>
                <a:latin typeface="Arial"/>
                <a:cs typeface="Arial"/>
              </a:rPr>
              <a:t>Why</a:t>
            </a:r>
            <a:r>
              <a:rPr dirty="0" sz="3600" spc="-80">
                <a:solidFill>
                  <a:srgbClr val="438085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438085"/>
                </a:solidFill>
                <a:latin typeface="Arial"/>
                <a:cs typeface="Arial"/>
              </a:rPr>
              <a:t>CPD?</a:t>
            </a:r>
            <a:endParaRPr sz="3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2084070" algn="l"/>
              </a:tabLst>
            </a:pPr>
            <a:r>
              <a:rPr dirty="0" sz="3600">
                <a:solidFill>
                  <a:srgbClr val="438085"/>
                </a:solidFill>
                <a:latin typeface="Arial"/>
                <a:cs typeface="Arial"/>
              </a:rPr>
              <a:t>Ca</a:t>
            </a:r>
            <a:r>
              <a:rPr dirty="0" sz="3600" spc="10">
                <a:solidFill>
                  <a:srgbClr val="438085"/>
                </a:solidFill>
                <a:latin typeface="Arial"/>
                <a:cs typeface="Arial"/>
              </a:rPr>
              <a:t>r</a:t>
            </a:r>
            <a:r>
              <a:rPr dirty="0" sz="3600">
                <a:solidFill>
                  <a:srgbClr val="438085"/>
                </a:solidFill>
                <a:latin typeface="Arial"/>
                <a:cs typeface="Arial"/>
              </a:rPr>
              <a:t>dinal</a:t>
            </a:r>
            <a:r>
              <a:rPr dirty="0" sz="3600">
                <a:solidFill>
                  <a:srgbClr val="438085"/>
                </a:solidFill>
                <a:latin typeface="Arial"/>
                <a:cs typeface="Arial"/>
              </a:rPr>
              <a:t>	</a:t>
            </a:r>
            <a:r>
              <a:rPr dirty="0" sz="3600">
                <a:solidFill>
                  <a:srgbClr val="438085"/>
                </a:solidFill>
                <a:latin typeface="Arial"/>
                <a:cs typeface="Arial"/>
              </a:rPr>
              <a:t>re</a:t>
            </a:r>
            <a:r>
              <a:rPr dirty="0" sz="3600" spc="10">
                <a:solidFill>
                  <a:srgbClr val="438085"/>
                </a:solidFill>
                <a:latin typeface="Arial"/>
                <a:cs typeface="Arial"/>
              </a:rPr>
              <a:t>a</a:t>
            </a:r>
            <a:r>
              <a:rPr dirty="0" sz="3600">
                <a:solidFill>
                  <a:srgbClr val="438085"/>
                </a:solidFill>
                <a:latin typeface="Arial"/>
                <a:cs typeface="Arial"/>
              </a:rPr>
              <a:t>sons: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2191384"/>
            <a:ext cx="8140700" cy="3770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5" b="1">
                <a:latin typeface="Georgia"/>
                <a:cs typeface="Georgia"/>
              </a:rPr>
              <a:t>Half-life </a:t>
            </a:r>
            <a:r>
              <a:rPr dirty="0" sz="3200" b="1">
                <a:latin typeface="Georgia"/>
                <a:cs typeface="Georgia"/>
              </a:rPr>
              <a:t>of </a:t>
            </a:r>
            <a:r>
              <a:rPr dirty="0" sz="3200" spc="-5" b="1">
                <a:latin typeface="Georgia"/>
                <a:cs typeface="Georgia"/>
              </a:rPr>
              <a:t>what </a:t>
            </a:r>
            <a:r>
              <a:rPr dirty="0" sz="3200" b="1">
                <a:latin typeface="Georgia"/>
                <a:cs typeface="Georgia"/>
              </a:rPr>
              <a:t>we </a:t>
            </a:r>
            <a:r>
              <a:rPr dirty="0" sz="3200" spc="-5" b="1">
                <a:latin typeface="Georgia"/>
                <a:cs typeface="Georgia"/>
              </a:rPr>
              <a:t>learn </a:t>
            </a:r>
            <a:r>
              <a:rPr dirty="0" sz="3200" b="1">
                <a:latin typeface="Georgia"/>
                <a:cs typeface="Georgia"/>
              </a:rPr>
              <a:t>is </a:t>
            </a:r>
            <a:r>
              <a:rPr dirty="0" sz="3200" spc="-5" b="1">
                <a:latin typeface="Georgia"/>
                <a:cs typeface="Georgia"/>
              </a:rPr>
              <a:t>very</a:t>
            </a:r>
            <a:r>
              <a:rPr dirty="0" sz="3200" b="1">
                <a:latin typeface="Georgia"/>
                <a:cs typeface="Georgia"/>
              </a:rPr>
              <a:t> short.</a:t>
            </a:r>
            <a:endParaRPr sz="3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4200">
              <a:latin typeface="Times New Roman"/>
              <a:cs typeface="Times New Roman"/>
            </a:endParaRPr>
          </a:p>
          <a:p>
            <a:pPr marL="12700" marR="610870">
              <a:lnSpc>
                <a:spcPct val="100000"/>
              </a:lnSpc>
            </a:pPr>
            <a:r>
              <a:rPr dirty="0" sz="3200" b="1">
                <a:latin typeface="Georgia"/>
                <a:cs typeface="Georgia"/>
              </a:rPr>
              <a:t>If we </a:t>
            </a:r>
            <a:r>
              <a:rPr dirty="0" sz="3200" spc="-5" b="1">
                <a:latin typeface="Georgia"/>
                <a:cs typeface="Georgia"/>
              </a:rPr>
              <a:t>do not </a:t>
            </a:r>
            <a:r>
              <a:rPr dirty="0" sz="3200" b="1">
                <a:latin typeface="Georgia"/>
                <a:cs typeface="Georgia"/>
              </a:rPr>
              <a:t>update, we </a:t>
            </a:r>
            <a:r>
              <a:rPr dirty="0" sz="3200" spc="-5" b="1">
                <a:latin typeface="Georgia"/>
                <a:cs typeface="Georgia"/>
              </a:rPr>
              <a:t>will </a:t>
            </a:r>
            <a:r>
              <a:rPr dirty="0" sz="3200" b="1">
                <a:latin typeface="Georgia"/>
                <a:cs typeface="Georgia"/>
              </a:rPr>
              <a:t>practice  obsolete</a:t>
            </a:r>
            <a:r>
              <a:rPr dirty="0" sz="3200" spc="-114" b="1">
                <a:latin typeface="Georgia"/>
                <a:cs typeface="Georgia"/>
              </a:rPr>
              <a:t> </a:t>
            </a:r>
            <a:r>
              <a:rPr dirty="0" sz="3200" b="1">
                <a:latin typeface="Georgia"/>
                <a:cs typeface="Georgia"/>
              </a:rPr>
              <a:t>medicine.</a:t>
            </a:r>
            <a:endParaRPr sz="32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3200">
              <a:latin typeface="Times New Roman"/>
              <a:cs typeface="Times New Roman"/>
            </a:endParaRPr>
          </a:p>
          <a:p>
            <a:pPr marL="88900" marR="661035">
              <a:lnSpc>
                <a:spcPct val="100000"/>
              </a:lnSpc>
              <a:spcBef>
                <a:spcPts val="1839"/>
              </a:spcBef>
            </a:pPr>
            <a:r>
              <a:rPr dirty="0" sz="3200" spc="-5" b="1">
                <a:latin typeface="Georgia"/>
                <a:cs typeface="Georgia"/>
              </a:rPr>
              <a:t>There </a:t>
            </a:r>
            <a:r>
              <a:rPr dirty="0" sz="3200" b="1">
                <a:latin typeface="Georgia"/>
                <a:cs typeface="Georgia"/>
              </a:rPr>
              <a:t>is a </a:t>
            </a:r>
            <a:r>
              <a:rPr dirty="0" sz="3200" spc="-5" b="1">
                <a:latin typeface="Georgia"/>
                <a:cs typeface="Georgia"/>
              </a:rPr>
              <a:t>high chance that </a:t>
            </a:r>
            <a:r>
              <a:rPr dirty="0" sz="3200" b="1">
                <a:latin typeface="Georgia"/>
                <a:cs typeface="Georgia"/>
              </a:rPr>
              <a:t>patients  </a:t>
            </a:r>
            <a:r>
              <a:rPr dirty="0" sz="3200" spc="-5" b="1">
                <a:latin typeface="Georgia"/>
                <a:cs typeface="Georgia"/>
              </a:rPr>
              <a:t>will </a:t>
            </a:r>
            <a:r>
              <a:rPr dirty="0" sz="3200" b="1">
                <a:latin typeface="Georgia"/>
                <a:cs typeface="Georgia"/>
              </a:rPr>
              <a:t>not get optimal</a:t>
            </a:r>
            <a:r>
              <a:rPr dirty="0" sz="3200" spc="-65" b="1">
                <a:latin typeface="Georgia"/>
                <a:cs typeface="Georgia"/>
              </a:rPr>
              <a:t> </a:t>
            </a:r>
            <a:r>
              <a:rPr dirty="0" sz="3200" spc="-5" b="1">
                <a:latin typeface="Georgia"/>
                <a:cs typeface="Georgia"/>
              </a:rPr>
              <a:t>care.</a:t>
            </a:r>
            <a:endParaRPr sz="3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3600" spc="-5">
                <a:solidFill>
                  <a:srgbClr val="438085"/>
                </a:solidFill>
                <a:latin typeface="Arial"/>
                <a:cs typeface="Arial"/>
              </a:rPr>
              <a:t>Why</a:t>
            </a:r>
            <a:r>
              <a:rPr dirty="0" sz="3600" spc="-85">
                <a:solidFill>
                  <a:srgbClr val="438085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438085"/>
                </a:solidFill>
                <a:latin typeface="Arial"/>
                <a:cs typeface="Arial"/>
              </a:rPr>
              <a:t>CPD?</a:t>
            </a:r>
            <a:endParaRPr sz="3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2082800" algn="l"/>
              </a:tabLst>
            </a:pPr>
            <a:r>
              <a:rPr dirty="0" sz="3600">
                <a:solidFill>
                  <a:srgbClr val="438085"/>
                </a:solidFill>
                <a:latin typeface="Arial"/>
                <a:cs typeface="Arial"/>
              </a:rPr>
              <a:t>Cardinal	reasons:</a:t>
            </a:r>
            <a:r>
              <a:rPr dirty="0" sz="3600" spc="-110">
                <a:solidFill>
                  <a:srgbClr val="438085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438085"/>
                </a:solidFill>
                <a:latin typeface="Arial"/>
                <a:cs typeface="Arial"/>
              </a:rPr>
              <a:t>cont: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9448" y="2534030"/>
            <a:ext cx="8322945" cy="31172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47140" marR="1240790">
              <a:lnSpc>
                <a:spcPct val="100000"/>
              </a:lnSpc>
            </a:pPr>
            <a:r>
              <a:rPr dirty="0" sz="3200" spc="-5" b="1">
                <a:solidFill>
                  <a:srgbClr val="438085"/>
                </a:solidFill>
                <a:latin typeface="Arial"/>
                <a:cs typeface="Arial"/>
              </a:rPr>
              <a:t>Because</a:t>
            </a:r>
            <a:r>
              <a:rPr dirty="0" sz="3200" spc="-50" b="1">
                <a:solidFill>
                  <a:srgbClr val="438085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438085"/>
                </a:solidFill>
                <a:latin typeface="Arial"/>
                <a:cs typeface="Arial"/>
              </a:rPr>
              <a:t>as</a:t>
            </a:r>
            <a:r>
              <a:rPr dirty="0" sz="3200" spc="-30" b="1">
                <a:solidFill>
                  <a:srgbClr val="438085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438085"/>
                </a:solidFill>
                <a:latin typeface="Arial"/>
                <a:cs typeface="Arial"/>
              </a:rPr>
              <a:t>PROFESSIONALS </a:t>
            </a:r>
            <a:r>
              <a:rPr dirty="0" sz="3200" b="1">
                <a:solidFill>
                  <a:srgbClr val="438085"/>
                </a:solidFill>
                <a:latin typeface="Arial"/>
                <a:cs typeface="Arial"/>
              </a:rPr>
              <a:t> </a:t>
            </a:r>
            <a:r>
              <a:rPr dirty="0" sz="3200" spc="-30" b="1">
                <a:solidFill>
                  <a:srgbClr val="438085"/>
                </a:solidFill>
                <a:latin typeface="Arial"/>
                <a:cs typeface="Arial"/>
              </a:rPr>
              <a:t>We</a:t>
            </a:r>
            <a:r>
              <a:rPr dirty="0" sz="3200" spc="-95" b="1">
                <a:solidFill>
                  <a:srgbClr val="438085"/>
                </a:solidFill>
                <a:latin typeface="Arial"/>
                <a:cs typeface="Arial"/>
              </a:rPr>
              <a:t> </a:t>
            </a:r>
            <a:r>
              <a:rPr dirty="0" sz="3200" spc="-5" b="1">
                <a:solidFill>
                  <a:srgbClr val="438085"/>
                </a:solidFill>
                <a:latin typeface="Arial"/>
                <a:cs typeface="Arial"/>
              </a:rPr>
              <a:t>are</a:t>
            </a:r>
            <a:endParaRPr sz="3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3200" b="1">
                <a:solidFill>
                  <a:srgbClr val="438085"/>
                </a:solidFill>
                <a:latin typeface="Arial"/>
                <a:cs typeface="Arial"/>
              </a:rPr>
              <a:t>Students, </a:t>
            </a:r>
            <a:r>
              <a:rPr dirty="0" sz="3200" spc="-30" b="1">
                <a:solidFill>
                  <a:srgbClr val="438085"/>
                </a:solidFill>
                <a:latin typeface="Arial"/>
                <a:cs typeface="Arial"/>
              </a:rPr>
              <a:t>Teachers, </a:t>
            </a:r>
            <a:r>
              <a:rPr dirty="0" sz="3200" b="1">
                <a:solidFill>
                  <a:srgbClr val="438085"/>
                </a:solidFill>
                <a:latin typeface="Arial"/>
                <a:cs typeface="Arial"/>
              </a:rPr>
              <a:t>Doctors &amp;</a:t>
            </a:r>
            <a:r>
              <a:rPr dirty="0" sz="3200" spc="-30" b="1">
                <a:solidFill>
                  <a:srgbClr val="438085"/>
                </a:solidFill>
                <a:latin typeface="Arial"/>
                <a:cs typeface="Arial"/>
              </a:rPr>
              <a:t> </a:t>
            </a:r>
            <a:r>
              <a:rPr dirty="0" sz="3200" spc="-5" b="1">
                <a:solidFill>
                  <a:srgbClr val="438085"/>
                </a:solidFill>
                <a:latin typeface="Arial"/>
                <a:cs typeface="Arial"/>
              </a:rPr>
              <a:t>Leaders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750">
              <a:latin typeface="Times New Roman"/>
              <a:cs typeface="Times New Roman"/>
            </a:endParaRPr>
          </a:p>
          <a:p>
            <a:pPr algn="ctr" marL="12700" marR="5080">
              <a:lnSpc>
                <a:spcPct val="100000"/>
              </a:lnSpc>
            </a:pPr>
            <a:r>
              <a:rPr dirty="0" sz="3600" spc="-35" b="1">
                <a:latin typeface="Arial"/>
                <a:cs typeface="Arial"/>
              </a:rPr>
              <a:t>We </a:t>
            </a:r>
            <a:r>
              <a:rPr dirty="0" sz="3600" spc="-5" b="1">
                <a:latin typeface="Arial"/>
                <a:cs typeface="Arial"/>
              </a:rPr>
              <a:t>all are helping others /dealing </a:t>
            </a:r>
            <a:r>
              <a:rPr dirty="0" sz="3600" b="1">
                <a:latin typeface="Arial"/>
                <a:cs typeface="Arial"/>
              </a:rPr>
              <a:t>with  </a:t>
            </a:r>
            <a:r>
              <a:rPr dirty="0" sz="3600" spc="-5" b="1">
                <a:latin typeface="Arial"/>
                <a:cs typeface="Arial"/>
              </a:rPr>
              <a:t>patients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4064" y="683005"/>
            <a:ext cx="4826635" cy="54864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00" spc="-5">
                <a:solidFill>
                  <a:srgbClr val="438085"/>
                </a:solidFill>
                <a:latin typeface="Arial"/>
                <a:cs typeface="Arial"/>
              </a:rPr>
              <a:t>How is CPD different?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88900" marR="5080">
              <a:lnSpc>
                <a:spcPct val="100000"/>
              </a:lnSpc>
            </a:pPr>
            <a:r>
              <a:rPr dirty="0" sz="2800" spc="-10" b="1">
                <a:solidFill>
                  <a:srgbClr val="000000"/>
                </a:solidFill>
                <a:latin typeface="Georgia"/>
                <a:cs typeface="Georgia"/>
              </a:rPr>
              <a:t>CPD </a:t>
            </a:r>
            <a:r>
              <a:rPr dirty="0" sz="2800" spc="-5" b="1">
                <a:solidFill>
                  <a:srgbClr val="000000"/>
                </a:solidFill>
                <a:latin typeface="Georgia"/>
                <a:cs typeface="Georgia"/>
              </a:rPr>
              <a:t>is </a:t>
            </a:r>
            <a:r>
              <a:rPr dirty="0" sz="2800" spc="-10" b="1">
                <a:solidFill>
                  <a:srgbClr val="000000"/>
                </a:solidFill>
                <a:latin typeface="Georgia"/>
                <a:cs typeface="Georgia"/>
              </a:rPr>
              <a:t>for </a:t>
            </a:r>
            <a:r>
              <a:rPr dirty="0" sz="2800" spc="-5" b="1">
                <a:solidFill>
                  <a:srgbClr val="000000"/>
                </a:solidFill>
                <a:latin typeface="Georgia"/>
                <a:cs typeface="Georgia"/>
              </a:rPr>
              <a:t>professionals but not in a formal  educational</a:t>
            </a:r>
            <a:r>
              <a:rPr dirty="0" sz="2800" spc="-65" b="1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dirty="0" sz="2800" spc="-5" b="1">
                <a:solidFill>
                  <a:srgbClr val="000000"/>
                </a:solidFill>
                <a:latin typeface="Georgia"/>
                <a:cs typeface="Georgia"/>
              </a:rPr>
              <a:t>setting</a:t>
            </a:r>
            <a:endParaRPr sz="2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695"/>
              </a:spcBef>
            </a:pPr>
            <a:r>
              <a:rPr dirty="0" sz="2800" spc="-10" b="1">
                <a:solidFill>
                  <a:srgbClr val="000000"/>
                </a:solidFill>
                <a:latin typeface="Georgia"/>
                <a:cs typeface="Georgia"/>
              </a:rPr>
              <a:t>There </a:t>
            </a:r>
            <a:r>
              <a:rPr dirty="0" sz="2800" spc="-5" b="1">
                <a:solidFill>
                  <a:srgbClr val="000000"/>
                </a:solidFill>
                <a:latin typeface="Georgia"/>
                <a:cs typeface="Georgia"/>
              </a:rPr>
              <a:t>are no </a:t>
            </a:r>
            <a:r>
              <a:rPr dirty="0" sz="2800" spc="-10" b="1">
                <a:solidFill>
                  <a:srgbClr val="000000"/>
                </a:solidFill>
                <a:latin typeface="Georgia"/>
                <a:cs typeface="Georgia"/>
              </a:rPr>
              <a:t>class </a:t>
            </a:r>
            <a:r>
              <a:rPr dirty="0" sz="2800" spc="-5" b="1">
                <a:solidFill>
                  <a:srgbClr val="000000"/>
                </a:solidFill>
                <a:latin typeface="Georgia"/>
                <a:cs typeface="Georgia"/>
              </a:rPr>
              <a:t>rooms,</a:t>
            </a:r>
            <a:r>
              <a:rPr dirty="0" sz="2800" spc="60" b="1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dirty="0" sz="2800" spc="-10" b="1">
                <a:solidFill>
                  <a:srgbClr val="000000"/>
                </a:solidFill>
                <a:latin typeface="Georgia"/>
                <a:cs typeface="Georgia"/>
              </a:rPr>
              <a:t>prescribed</a:t>
            </a:r>
            <a:endParaRPr sz="2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dirty="0" sz="2800" spc="-10" b="1">
                <a:solidFill>
                  <a:srgbClr val="000000"/>
                </a:solidFill>
                <a:latin typeface="Georgia"/>
                <a:cs typeface="Georgia"/>
              </a:rPr>
              <a:t>curricula, prescribed </a:t>
            </a:r>
            <a:r>
              <a:rPr dirty="0" sz="2800" spc="-5" b="1">
                <a:solidFill>
                  <a:srgbClr val="000000"/>
                </a:solidFill>
                <a:latin typeface="Georgia"/>
                <a:cs typeface="Georgia"/>
              </a:rPr>
              <a:t>learning events,</a:t>
            </a:r>
            <a:r>
              <a:rPr dirty="0" sz="2800" spc="120" b="1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dirty="0" sz="2800" spc="-5" b="1">
                <a:solidFill>
                  <a:srgbClr val="000000"/>
                </a:solidFill>
                <a:latin typeface="Georgia"/>
                <a:cs typeface="Georgia"/>
              </a:rPr>
              <a:t>etc.</a:t>
            </a:r>
            <a:endParaRPr sz="2800">
              <a:latin typeface="Georgia"/>
              <a:cs typeface="Georgia"/>
            </a:endParaRPr>
          </a:p>
          <a:p>
            <a:pPr marL="12700" marR="238760">
              <a:lnSpc>
                <a:spcPct val="100000"/>
              </a:lnSpc>
              <a:spcBef>
                <a:spcPts val="1680"/>
              </a:spcBef>
            </a:pPr>
            <a:r>
              <a:rPr dirty="0" sz="2800" spc="-10" b="1">
                <a:solidFill>
                  <a:srgbClr val="000000"/>
                </a:solidFill>
                <a:latin typeface="Georgia"/>
                <a:cs typeface="Georgia"/>
              </a:rPr>
              <a:t>Therefore, the learner </a:t>
            </a:r>
            <a:r>
              <a:rPr dirty="0" sz="2800" spc="-5" b="1">
                <a:solidFill>
                  <a:srgbClr val="000000"/>
                </a:solidFill>
                <a:latin typeface="Georgia"/>
                <a:cs typeface="Georgia"/>
              </a:rPr>
              <a:t>needs to </a:t>
            </a:r>
            <a:r>
              <a:rPr dirty="0" sz="2800" spc="-10" b="1">
                <a:solidFill>
                  <a:srgbClr val="000000"/>
                </a:solidFill>
                <a:latin typeface="Georgia"/>
                <a:cs typeface="Georgia"/>
              </a:rPr>
              <a:t>learn from  whatever he/she does </a:t>
            </a:r>
            <a:r>
              <a:rPr dirty="0" sz="2800" spc="-5" b="1">
                <a:solidFill>
                  <a:srgbClr val="000000"/>
                </a:solidFill>
                <a:latin typeface="Georgia"/>
                <a:cs typeface="Georgia"/>
              </a:rPr>
              <a:t>in the</a:t>
            </a:r>
            <a:r>
              <a:rPr dirty="0" sz="2800" spc="60" b="1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dirty="0" sz="2800" spc="-10" b="1">
                <a:solidFill>
                  <a:srgbClr val="000000"/>
                </a:solidFill>
                <a:latin typeface="Georgia"/>
                <a:cs typeface="Georgia"/>
              </a:rPr>
              <a:t>workplace</a:t>
            </a:r>
            <a:endParaRPr sz="2800">
              <a:latin typeface="Georgia"/>
              <a:cs typeface="Georgia"/>
            </a:endParaRPr>
          </a:p>
          <a:p>
            <a:pPr marL="88900">
              <a:lnSpc>
                <a:spcPct val="100000"/>
              </a:lnSpc>
              <a:spcBef>
                <a:spcPts val="1465"/>
              </a:spcBef>
            </a:pPr>
            <a:r>
              <a:rPr dirty="0" sz="2800" spc="-10" b="1">
                <a:solidFill>
                  <a:srgbClr val="000000"/>
                </a:solidFill>
                <a:latin typeface="Georgia"/>
                <a:cs typeface="Georgia"/>
              </a:rPr>
              <a:t>Also, there </a:t>
            </a:r>
            <a:r>
              <a:rPr dirty="0" sz="2800" spc="-5" b="1">
                <a:solidFill>
                  <a:srgbClr val="000000"/>
                </a:solidFill>
                <a:latin typeface="Georgia"/>
                <a:cs typeface="Georgia"/>
              </a:rPr>
              <a:t>are no formal</a:t>
            </a:r>
            <a:r>
              <a:rPr dirty="0" sz="2800" spc="35" b="1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dirty="0" sz="2800" spc="-5" b="1">
                <a:solidFill>
                  <a:srgbClr val="000000"/>
                </a:solidFill>
                <a:latin typeface="Georgia"/>
                <a:cs typeface="Georgia"/>
              </a:rPr>
              <a:t>examinations</a:t>
            </a:r>
            <a:endParaRPr sz="2800">
              <a:latin typeface="Georgia"/>
              <a:cs typeface="Georgia"/>
            </a:endParaRPr>
          </a:p>
          <a:p>
            <a:pPr marL="88900" marR="875030">
              <a:lnSpc>
                <a:spcPct val="100000"/>
              </a:lnSpc>
              <a:spcBef>
                <a:spcPts val="2465"/>
              </a:spcBef>
            </a:pPr>
            <a:r>
              <a:rPr dirty="0" sz="2800" spc="-10" b="1">
                <a:solidFill>
                  <a:srgbClr val="000000"/>
                </a:solidFill>
                <a:latin typeface="Georgia"/>
                <a:cs typeface="Georgia"/>
              </a:rPr>
              <a:t>Motivation </a:t>
            </a:r>
            <a:r>
              <a:rPr dirty="0" sz="2800" spc="-5" b="1">
                <a:solidFill>
                  <a:srgbClr val="000000"/>
                </a:solidFill>
                <a:latin typeface="Georgia"/>
                <a:cs typeface="Georgia"/>
              </a:rPr>
              <a:t>to learning comes </a:t>
            </a:r>
            <a:r>
              <a:rPr dirty="0" sz="2800" spc="-10" b="1">
                <a:solidFill>
                  <a:srgbClr val="000000"/>
                </a:solidFill>
                <a:latin typeface="Georgia"/>
                <a:cs typeface="Georgia"/>
              </a:rPr>
              <a:t>from the  </a:t>
            </a:r>
            <a:r>
              <a:rPr dirty="0" sz="2800" spc="-5" b="1">
                <a:solidFill>
                  <a:srgbClr val="000000"/>
                </a:solidFill>
                <a:latin typeface="Georgia"/>
                <a:cs typeface="Georgia"/>
              </a:rPr>
              <a:t>necessity to improve</a:t>
            </a:r>
            <a:r>
              <a:rPr dirty="0" sz="2800" b="1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dirty="0" sz="2800" spc="-5" b="1">
                <a:solidFill>
                  <a:srgbClr val="000000"/>
                </a:solidFill>
                <a:latin typeface="Georgia"/>
                <a:cs typeface="Georgia"/>
              </a:rPr>
              <a:t>practice.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71930" y="2873628"/>
            <a:ext cx="6309360" cy="74041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800" spc="-5">
                <a:solidFill>
                  <a:srgbClr val="438085"/>
                </a:solidFill>
                <a:latin typeface="Georgia"/>
                <a:cs typeface="Georgia"/>
              </a:rPr>
              <a:t>How can we</a:t>
            </a:r>
            <a:r>
              <a:rPr dirty="0" sz="4800" spc="-35">
                <a:solidFill>
                  <a:srgbClr val="438085"/>
                </a:solidFill>
                <a:latin typeface="Georgia"/>
                <a:cs typeface="Georgia"/>
              </a:rPr>
              <a:t> </a:t>
            </a:r>
            <a:r>
              <a:rPr dirty="0" sz="4800">
                <a:solidFill>
                  <a:srgbClr val="438085"/>
                </a:solidFill>
                <a:latin typeface="Georgia"/>
                <a:cs typeface="Georgia"/>
              </a:rPr>
              <a:t>achieve</a:t>
            </a:r>
            <a:endParaRPr sz="48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47724" y="4337050"/>
            <a:ext cx="4672965" cy="23279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54020">
              <a:lnSpc>
                <a:spcPct val="100000"/>
              </a:lnSpc>
            </a:pPr>
            <a:r>
              <a:rPr dirty="0" sz="4800" spc="-5" b="1">
                <a:solidFill>
                  <a:srgbClr val="438085"/>
                </a:solidFill>
                <a:latin typeface="Georgia"/>
                <a:cs typeface="Georgia"/>
              </a:rPr>
              <a:t>CPD?</a:t>
            </a:r>
            <a:endParaRPr sz="4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7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3600">
                <a:solidFill>
                  <a:srgbClr val="438085"/>
                </a:solidFill>
                <a:latin typeface="Georgia"/>
                <a:cs typeface="Georgia"/>
              </a:rPr>
              <a:t>.</a:t>
            </a:r>
            <a:endParaRPr sz="3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40332" y="1610105"/>
            <a:ext cx="3656965" cy="400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61315" indent="-348615">
              <a:lnSpc>
                <a:spcPct val="100000"/>
              </a:lnSpc>
              <a:buClr>
                <a:srgbClr val="525389"/>
              </a:buClr>
              <a:buSzPct val="85714"/>
              <a:buFont typeface="Wingdings"/>
              <a:buChar char=""/>
              <a:tabLst>
                <a:tab pos="361950" algn="l"/>
              </a:tabLst>
            </a:pPr>
            <a:r>
              <a:rPr dirty="0" sz="2800" spc="-5" b="1">
                <a:latin typeface="Georgia"/>
                <a:cs typeface="Georgia"/>
              </a:rPr>
              <a:t>Lecture</a:t>
            </a:r>
            <a:r>
              <a:rPr dirty="0" sz="2800" spc="-60" b="1">
                <a:latin typeface="Georgia"/>
                <a:cs typeface="Georgia"/>
              </a:rPr>
              <a:t> </a:t>
            </a:r>
            <a:r>
              <a:rPr dirty="0" sz="2800" spc="-10" b="1">
                <a:latin typeface="Georgia"/>
                <a:cs typeface="Georgia"/>
              </a:rPr>
              <a:t>programs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800" spc="-5">
                <a:solidFill>
                  <a:srgbClr val="525389"/>
                </a:solidFill>
                <a:latin typeface="Wingdings"/>
                <a:cs typeface="Wingdings"/>
              </a:rPr>
              <a:t></a:t>
            </a:r>
            <a:r>
              <a:rPr dirty="0" sz="2800" spc="-5" b="1">
                <a:latin typeface="Georgia"/>
                <a:cs typeface="Georgia"/>
              </a:rPr>
              <a:t>Conferences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spc="-10">
                <a:solidFill>
                  <a:srgbClr val="525389"/>
                </a:solidFill>
                <a:latin typeface="Wingdings"/>
                <a:cs typeface="Wingdings"/>
              </a:rPr>
              <a:t></a:t>
            </a:r>
            <a:r>
              <a:rPr dirty="0" sz="2800" spc="-10" b="1">
                <a:latin typeface="Georgia"/>
                <a:cs typeface="Georgia"/>
              </a:rPr>
              <a:t>Workshops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800" spc="-10">
                <a:solidFill>
                  <a:srgbClr val="525389"/>
                </a:solidFill>
                <a:latin typeface="Wingdings"/>
                <a:cs typeface="Wingdings"/>
              </a:rPr>
              <a:t></a:t>
            </a:r>
            <a:r>
              <a:rPr dirty="0" sz="2800" spc="-10" b="1">
                <a:latin typeface="Georgia"/>
                <a:cs typeface="Georgia"/>
              </a:rPr>
              <a:t>CME</a:t>
            </a:r>
            <a:r>
              <a:rPr dirty="0" sz="2800" spc="-60" b="1">
                <a:latin typeface="Georgia"/>
                <a:cs typeface="Georgia"/>
              </a:rPr>
              <a:t> </a:t>
            </a:r>
            <a:r>
              <a:rPr dirty="0" sz="2800" spc="-10" b="1">
                <a:latin typeface="Georgia"/>
                <a:cs typeface="Georgia"/>
              </a:rPr>
              <a:t>courses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spc="-5">
                <a:solidFill>
                  <a:srgbClr val="525389"/>
                </a:solidFill>
                <a:latin typeface="Wingdings"/>
                <a:cs typeface="Wingdings"/>
              </a:rPr>
              <a:t></a:t>
            </a:r>
            <a:r>
              <a:rPr dirty="0" sz="2800" spc="-5" b="1">
                <a:latin typeface="Georgia"/>
                <a:cs typeface="Georgia"/>
              </a:rPr>
              <a:t>Others</a:t>
            </a:r>
            <a:r>
              <a:rPr dirty="0" sz="2800" spc="-70" b="1">
                <a:latin typeface="Georgia"/>
                <a:cs typeface="Georgia"/>
              </a:rPr>
              <a:t> </a:t>
            </a:r>
            <a:r>
              <a:rPr dirty="0" sz="2800" spc="-10" b="1">
                <a:latin typeface="Georgia"/>
                <a:cs typeface="Georgia"/>
              </a:rPr>
              <a:t>…..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6469" y="870458"/>
            <a:ext cx="6131560" cy="55816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00" spc="-5">
                <a:solidFill>
                  <a:srgbClr val="438085"/>
                </a:solidFill>
                <a:latin typeface="Georgia"/>
                <a:cs typeface="Georgia"/>
              </a:rPr>
              <a:t>How can we </a:t>
            </a:r>
            <a:r>
              <a:rPr dirty="0" sz="3600">
                <a:solidFill>
                  <a:srgbClr val="438085"/>
                </a:solidFill>
                <a:latin typeface="Georgia"/>
                <a:cs typeface="Georgia"/>
              </a:rPr>
              <a:t>achieve</a:t>
            </a:r>
            <a:r>
              <a:rPr dirty="0" sz="3600" spc="-55">
                <a:solidFill>
                  <a:srgbClr val="438085"/>
                </a:solidFill>
                <a:latin typeface="Georgia"/>
                <a:cs typeface="Georgia"/>
              </a:rPr>
              <a:t> </a:t>
            </a:r>
            <a:r>
              <a:rPr dirty="0" sz="3600" spc="-5">
                <a:solidFill>
                  <a:srgbClr val="438085"/>
                </a:solidFill>
                <a:latin typeface="Georgia"/>
                <a:cs typeface="Georgia"/>
              </a:rPr>
              <a:t>CPD?</a:t>
            </a:r>
            <a:endParaRPr sz="36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1477" y="2047875"/>
            <a:ext cx="8385175" cy="4354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525780">
              <a:lnSpc>
                <a:spcPct val="100000"/>
              </a:lnSpc>
            </a:pPr>
            <a:r>
              <a:rPr dirty="0" sz="3200" spc="-5" b="1">
                <a:solidFill>
                  <a:srgbClr val="006FC0"/>
                </a:solidFill>
                <a:latin typeface="Georgia"/>
                <a:cs typeface="Georgia"/>
              </a:rPr>
              <a:t>PAST..</a:t>
            </a:r>
            <a:endParaRPr sz="3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Times New Roman"/>
              <a:cs typeface="Times New Roman"/>
            </a:endParaRPr>
          </a:p>
          <a:p>
            <a:pPr algn="ctr" marR="526415">
              <a:lnSpc>
                <a:spcPct val="100000"/>
              </a:lnSpc>
            </a:pPr>
            <a:r>
              <a:rPr dirty="0" sz="3200" spc="-5" b="1">
                <a:latin typeface="Georgia"/>
                <a:cs typeface="Georgia"/>
              </a:rPr>
              <a:t>Many </a:t>
            </a:r>
            <a:r>
              <a:rPr dirty="0" sz="3200" b="1">
                <a:latin typeface="Georgia"/>
                <a:cs typeface="Georgia"/>
              </a:rPr>
              <a:t>methods </a:t>
            </a:r>
            <a:r>
              <a:rPr dirty="0" sz="3200" spc="-5" b="1">
                <a:latin typeface="Georgia"/>
                <a:cs typeface="Georgia"/>
              </a:rPr>
              <a:t>have been</a:t>
            </a:r>
            <a:r>
              <a:rPr dirty="0" sz="3200" spc="-40" b="1">
                <a:latin typeface="Georgia"/>
                <a:cs typeface="Georgia"/>
              </a:rPr>
              <a:t> </a:t>
            </a:r>
            <a:r>
              <a:rPr dirty="0" sz="3200" spc="-5" b="1">
                <a:latin typeface="Georgia"/>
                <a:cs typeface="Georgia"/>
              </a:rPr>
              <a:t>tried</a:t>
            </a:r>
            <a:r>
              <a:rPr dirty="0" sz="3200" spc="-5" b="1">
                <a:solidFill>
                  <a:srgbClr val="006FC0"/>
                </a:solidFill>
                <a:latin typeface="Georgia"/>
                <a:cs typeface="Georgia"/>
              </a:rPr>
              <a:t>.</a:t>
            </a:r>
            <a:endParaRPr sz="3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3200" spc="-5" b="1">
                <a:solidFill>
                  <a:srgbClr val="006FC0"/>
                </a:solidFill>
                <a:latin typeface="Georgia"/>
                <a:cs typeface="Georgia"/>
              </a:rPr>
              <a:t>CURRENTLY..</a:t>
            </a:r>
            <a:endParaRPr sz="3200">
              <a:latin typeface="Georgia"/>
              <a:cs typeface="Georgia"/>
            </a:endParaRPr>
          </a:p>
          <a:p>
            <a:pPr algn="ctr" marL="12700" marR="5080">
              <a:lnSpc>
                <a:spcPct val="200100"/>
              </a:lnSpc>
            </a:pPr>
            <a:r>
              <a:rPr dirty="0" sz="3200" spc="-5" b="1">
                <a:solidFill>
                  <a:srgbClr val="00AF50"/>
                </a:solidFill>
                <a:latin typeface="Georgia"/>
                <a:cs typeface="Georgia"/>
              </a:rPr>
              <a:t>Reflective Practice/Learning </a:t>
            </a:r>
            <a:r>
              <a:rPr dirty="0" sz="3200" b="1">
                <a:latin typeface="Georgia"/>
                <a:cs typeface="Georgia"/>
              </a:rPr>
              <a:t>is </a:t>
            </a:r>
            <a:r>
              <a:rPr dirty="0" sz="3200" spc="-5" b="1">
                <a:latin typeface="Georgia"/>
                <a:cs typeface="Georgia"/>
              </a:rPr>
              <a:t>the </a:t>
            </a:r>
            <a:r>
              <a:rPr dirty="0" sz="3200" b="1">
                <a:latin typeface="Georgia"/>
                <a:cs typeface="Georgia"/>
              </a:rPr>
              <a:t>most  </a:t>
            </a:r>
            <a:r>
              <a:rPr dirty="0" sz="3200" spc="-5" b="1">
                <a:latin typeface="Georgia"/>
                <a:cs typeface="Georgia"/>
              </a:rPr>
              <a:t>favoured</a:t>
            </a:r>
            <a:endParaRPr sz="3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635380" rIns="0" bIns="0" rtlCol="0" vert="horz">
            <a:spAutoFit/>
          </a:bodyPr>
          <a:lstStyle/>
          <a:p>
            <a:pPr marL="307340" marR="5080" indent="1622425">
              <a:lnSpc>
                <a:spcPct val="100000"/>
              </a:lnSpc>
            </a:pPr>
            <a:r>
              <a:rPr dirty="0" spc="-5"/>
              <a:t>What is </a:t>
            </a:r>
            <a:r>
              <a:rPr dirty="0"/>
              <a:t>the  </a:t>
            </a:r>
            <a:r>
              <a:rPr dirty="0" spc="-40"/>
              <a:t>Reflective</a:t>
            </a:r>
            <a:r>
              <a:rPr dirty="0" spc="-25"/>
              <a:t> </a:t>
            </a:r>
            <a:r>
              <a:rPr dirty="0" spc="-5"/>
              <a:t>Learning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67505" y="835025"/>
            <a:ext cx="1471930" cy="48768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>
                <a:solidFill>
                  <a:srgbClr val="438085"/>
                </a:solidFill>
                <a:latin typeface="Arial"/>
                <a:cs typeface="Arial"/>
              </a:rPr>
              <a:t>What</a:t>
            </a:r>
            <a:r>
              <a:rPr dirty="0" sz="3200" spc="-95">
                <a:solidFill>
                  <a:srgbClr val="438085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438085"/>
                </a:solidFill>
                <a:latin typeface="Arial"/>
                <a:cs typeface="Arial"/>
              </a:rPr>
              <a:t>is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2140" y="1566926"/>
            <a:ext cx="7700645" cy="4512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791970">
              <a:lnSpc>
                <a:spcPct val="100000"/>
              </a:lnSpc>
            </a:pPr>
            <a:r>
              <a:rPr dirty="0" sz="3200" spc="-5" b="1">
                <a:solidFill>
                  <a:srgbClr val="438085"/>
                </a:solidFill>
                <a:latin typeface="Arial"/>
                <a:cs typeface="Arial"/>
              </a:rPr>
              <a:t>Reflective</a:t>
            </a:r>
            <a:r>
              <a:rPr dirty="0" sz="3200" spc="-95" b="1">
                <a:solidFill>
                  <a:srgbClr val="438085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438085"/>
                </a:solidFill>
                <a:latin typeface="Arial"/>
                <a:cs typeface="Arial"/>
              </a:rPr>
              <a:t>Learning?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800" spc="-5" b="1">
                <a:solidFill>
                  <a:srgbClr val="67AEBC"/>
                </a:solidFill>
                <a:latin typeface="Georgia"/>
                <a:cs typeface="Georgia"/>
              </a:rPr>
              <a:t>Systematic </a:t>
            </a:r>
            <a:r>
              <a:rPr dirty="0" sz="2800" spc="-5" b="1">
                <a:latin typeface="Georgia"/>
                <a:cs typeface="Georgia"/>
              </a:rPr>
              <a:t>revisiting of a</a:t>
            </a:r>
            <a:r>
              <a:rPr dirty="0" sz="2800" spc="-30" b="1">
                <a:latin typeface="Georgia"/>
                <a:cs typeface="Georgia"/>
              </a:rPr>
              <a:t> </a:t>
            </a:r>
            <a:r>
              <a:rPr dirty="0" sz="2800" spc="-5" b="1">
                <a:solidFill>
                  <a:srgbClr val="67AEBC"/>
                </a:solidFill>
                <a:latin typeface="Georgia"/>
                <a:cs typeface="Georgia"/>
              </a:rPr>
              <a:t>learning</a:t>
            </a:r>
            <a:endParaRPr sz="2800">
              <a:latin typeface="Georgia"/>
              <a:cs typeface="Georgia"/>
            </a:endParaRPr>
          </a:p>
          <a:p>
            <a:pPr marL="102235">
              <a:lnSpc>
                <a:spcPct val="100000"/>
              </a:lnSpc>
              <a:spcBef>
                <a:spcPts val="1680"/>
              </a:spcBef>
            </a:pPr>
            <a:r>
              <a:rPr dirty="0" sz="2800" spc="-5" b="1">
                <a:solidFill>
                  <a:srgbClr val="67AEBC"/>
                </a:solidFill>
                <a:latin typeface="Georgia"/>
                <a:cs typeface="Georgia"/>
              </a:rPr>
              <a:t>experience </a:t>
            </a:r>
            <a:r>
              <a:rPr dirty="0" sz="2800" spc="-10" b="1">
                <a:latin typeface="Georgia"/>
                <a:cs typeface="Georgia"/>
              </a:rPr>
              <a:t>with </a:t>
            </a:r>
            <a:r>
              <a:rPr dirty="0" sz="2800" spc="-5" b="1">
                <a:latin typeface="Georgia"/>
                <a:cs typeface="Georgia"/>
              </a:rPr>
              <a:t>a view to </a:t>
            </a:r>
            <a:r>
              <a:rPr dirty="0" sz="2800" spc="-10" b="1">
                <a:solidFill>
                  <a:srgbClr val="67AEBC"/>
                </a:solidFill>
                <a:latin typeface="Georgia"/>
                <a:cs typeface="Georgia"/>
              </a:rPr>
              <a:t>learning </a:t>
            </a:r>
            <a:r>
              <a:rPr dirty="0" sz="2800" spc="-10" b="1">
                <a:latin typeface="Georgia"/>
                <a:cs typeface="Georgia"/>
              </a:rPr>
              <a:t>from</a:t>
            </a:r>
            <a:r>
              <a:rPr dirty="0" sz="2800" spc="85" b="1">
                <a:latin typeface="Georgia"/>
                <a:cs typeface="Georgia"/>
              </a:rPr>
              <a:t> </a:t>
            </a:r>
            <a:r>
              <a:rPr dirty="0" sz="2800" spc="-5" b="1">
                <a:latin typeface="Georgia"/>
                <a:cs typeface="Georgia"/>
              </a:rPr>
              <a:t>it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700">
              <a:latin typeface="Times New Roman"/>
              <a:cs typeface="Times New Roman"/>
            </a:endParaRPr>
          </a:p>
          <a:p>
            <a:pPr marL="2436495">
              <a:lnSpc>
                <a:spcPct val="100000"/>
              </a:lnSpc>
              <a:spcBef>
                <a:spcPts val="5"/>
              </a:spcBef>
            </a:pPr>
            <a:r>
              <a:rPr dirty="0" sz="3200" b="1">
                <a:solidFill>
                  <a:srgbClr val="438085"/>
                </a:solidFill>
                <a:latin typeface="Arial"/>
                <a:cs typeface="Arial"/>
              </a:rPr>
              <a:t>Why</a:t>
            </a:r>
            <a:r>
              <a:rPr dirty="0" sz="3200" spc="-65" b="1">
                <a:solidFill>
                  <a:srgbClr val="438085"/>
                </a:solidFill>
                <a:latin typeface="Arial"/>
                <a:cs typeface="Arial"/>
              </a:rPr>
              <a:t> </a:t>
            </a:r>
            <a:r>
              <a:rPr dirty="0" sz="3200" spc="-5" b="1">
                <a:solidFill>
                  <a:srgbClr val="438085"/>
                </a:solidFill>
                <a:latin typeface="Arial"/>
                <a:cs typeface="Arial"/>
              </a:rPr>
              <a:t>reflection?</a:t>
            </a:r>
            <a:endParaRPr sz="3200">
              <a:latin typeface="Arial"/>
              <a:cs typeface="Arial"/>
            </a:endParaRPr>
          </a:p>
          <a:p>
            <a:pPr marL="12700" marR="398145">
              <a:lnSpc>
                <a:spcPct val="100000"/>
              </a:lnSpc>
              <a:spcBef>
                <a:spcPts val="1205"/>
              </a:spcBef>
            </a:pPr>
            <a:r>
              <a:rPr dirty="0" sz="2800" spc="-5" b="1">
                <a:latin typeface="Georgia"/>
                <a:cs typeface="Georgia"/>
              </a:rPr>
              <a:t>Key to become a </a:t>
            </a:r>
            <a:r>
              <a:rPr dirty="0" sz="2800" spc="-10" b="1">
                <a:latin typeface="Georgia"/>
                <a:cs typeface="Georgia"/>
              </a:rPr>
              <a:t>lifelong learner </a:t>
            </a:r>
            <a:r>
              <a:rPr dirty="0" sz="2800" spc="-5" b="1">
                <a:latin typeface="Georgia"/>
                <a:cs typeface="Georgia"/>
              </a:rPr>
              <a:t>– if not  most </a:t>
            </a:r>
            <a:r>
              <a:rPr dirty="0" sz="2800" spc="-10" b="1">
                <a:latin typeface="Georgia"/>
                <a:cs typeface="Georgia"/>
              </a:rPr>
              <a:t>learning </a:t>
            </a:r>
            <a:r>
              <a:rPr dirty="0" sz="2800" spc="-5" b="1">
                <a:latin typeface="Georgia"/>
                <a:cs typeface="Georgia"/>
              </a:rPr>
              <a:t>opportunities are</a:t>
            </a:r>
            <a:r>
              <a:rPr dirty="0" sz="2800" spc="15" b="1">
                <a:latin typeface="Georgia"/>
                <a:cs typeface="Georgia"/>
              </a:rPr>
              <a:t> </a:t>
            </a:r>
            <a:r>
              <a:rPr dirty="0" sz="2800" spc="-10" b="1">
                <a:latin typeface="Georgia"/>
                <a:cs typeface="Georgia"/>
              </a:rPr>
              <a:t>lost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1765" y="718565"/>
            <a:ext cx="2183765" cy="67056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400" b="0">
                <a:solidFill>
                  <a:srgbClr val="424455"/>
                </a:solidFill>
                <a:latin typeface="Bernard MT Condensed"/>
                <a:cs typeface="Bernard MT Condensed"/>
              </a:rPr>
              <a:t>Objectives</a:t>
            </a:r>
            <a:endParaRPr sz="4400">
              <a:latin typeface="Bernard MT Condensed"/>
              <a:cs typeface="Bernard MT Condense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5315" y="1753870"/>
            <a:ext cx="8756015" cy="4589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47370" marR="146050" indent="-342900">
              <a:lnSpc>
                <a:spcPct val="100000"/>
              </a:lnSpc>
            </a:pPr>
            <a:r>
              <a:rPr dirty="0" sz="2400" spc="-5" b="1">
                <a:latin typeface="Arial"/>
                <a:cs typeface="Arial"/>
              </a:rPr>
              <a:t>By </a:t>
            </a:r>
            <a:r>
              <a:rPr dirty="0" sz="2400" b="1">
                <a:latin typeface="Arial"/>
                <a:cs typeface="Arial"/>
              </a:rPr>
              <a:t>the end of </a:t>
            </a:r>
            <a:r>
              <a:rPr dirty="0" sz="2400" spc="-20" b="1">
                <a:latin typeface="Arial"/>
                <a:cs typeface="Arial"/>
              </a:rPr>
              <a:t>today’s </a:t>
            </a:r>
            <a:r>
              <a:rPr dirty="0" sz="2400" spc="-5" b="1">
                <a:latin typeface="Arial"/>
                <a:cs typeface="Arial"/>
              </a:rPr>
              <a:t>session </a:t>
            </a:r>
            <a:r>
              <a:rPr dirty="0" sz="2400" b="1">
                <a:latin typeface="Arial"/>
                <a:cs typeface="Arial"/>
              </a:rPr>
              <a:t>the </a:t>
            </a:r>
            <a:r>
              <a:rPr dirty="0" sz="2400" spc="-5" b="1">
                <a:latin typeface="Arial"/>
                <a:cs typeface="Arial"/>
              </a:rPr>
              <a:t>students should </a:t>
            </a:r>
            <a:r>
              <a:rPr dirty="0" sz="2400" b="1">
                <a:latin typeface="Arial"/>
                <a:cs typeface="Arial"/>
              </a:rPr>
              <a:t>be able  to</a:t>
            </a:r>
            <a:r>
              <a:rPr dirty="0" sz="2400"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dirty="0" sz="2800">
                <a:latin typeface="Arial"/>
                <a:cs typeface="Arial"/>
              </a:rPr>
              <a:t>Understand </a:t>
            </a:r>
            <a:r>
              <a:rPr dirty="0" sz="2800" spc="-5">
                <a:latin typeface="Arial"/>
                <a:cs typeface="Arial"/>
              </a:rPr>
              <a:t>what is </a:t>
            </a:r>
            <a:r>
              <a:rPr dirty="0" sz="2800" spc="-5" b="1">
                <a:latin typeface="Arial"/>
                <a:cs typeface="Arial"/>
              </a:rPr>
              <a:t>Competence </a:t>
            </a:r>
            <a:r>
              <a:rPr dirty="0" sz="2800" spc="-5">
                <a:latin typeface="Arial"/>
                <a:cs typeface="Arial"/>
              </a:rPr>
              <a:t>and differentiate its  Levels?</a:t>
            </a:r>
            <a:endParaRPr sz="2800">
              <a:latin typeface="Arial"/>
              <a:cs typeface="Arial"/>
            </a:endParaRPr>
          </a:p>
          <a:p>
            <a:pPr marL="407034" indent="-394335">
              <a:lnSpc>
                <a:spcPct val="100000"/>
              </a:lnSpc>
              <a:spcBef>
                <a:spcPts val="1440"/>
              </a:spcBef>
              <a:buAutoNum type="arabicPeriod"/>
              <a:tabLst>
                <a:tab pos="407670" algn="l"/>
              </a:tabLst>
            </a:pPr>
            <a:r>
              <a:rPr dirty="0" sz="2800" spc="-5">
                <a:latin typeface="Arial"/>
                <a:cs typeface="Arial"/>
              </a:rPr>
              <a:t>Plan for </a:t>
            </a:r>
            <a:r>
              <a:rPr dirty="0" sz="2800">
                <a:latin typeface="Arial"/>
                <a:cs typeface="Arial"/>
              </a:rPr>
              <a:t>their </a:t>
            </a:r>
            <a:r>
              <a:rPr dirty="0" sz="2800" spc="-5">
                <a:latin typeface="Arial"/>
                <a:cs typeface="Arial"/>
              </a:rPr>
              <a:t>own </a:t>
            </a:r>
            <a:r>
              <a:rPr dirty="0" sz="2800" spc="-5" b="1">
                <a:latin typeface="Arial"/>
                <a:cs typeface="Arial"/>
              </a:rPr>
              <a:t>Continuous Prof: Devp</a:t>
            </a:r>
            <a:r>
              <a:rPr dirty="0" sz="2800" spc="-5">
                <a:latin typeface="Arial"/>
                <a:cs typeface="Arial"/>
              </a:rPr>
              <a:t>:</a:t>
            </a:r>
            <a:r>
              <a:rPr dirty="0" sz="2800" spc="130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(CPD)</a:t>
            </a:r>
            <a:endParaRPr sz="2800">
              <a:latin typeface="Arial"/>
              <a:cs typeface="Arial"/>
            </a:endParaRPr>
          </a:p>
          <a:p>
            <a:pPr marL="407034" indent="-394335">
              <a:lnSpc>
                <a:spcPct val="100000"/>
              </a:lnSpc>
              <a:spcBef>
                <a:spcPts val="1440"/>
              </a:spcBef>
              <a:buAutoNum type="arabicPeriod"/>
              <a:tabLst>
                <a:tab pos="407670" algn="l"/>
              </a:tabLst>
            </a:pPr>
            <a:r>
              <a:rPr dirty="0" sz="2800">
                <a:latin typeface="Arial"/>
                <a:cs typeface="Arial"/>
              </a:rPr>
              <a:t>Appraise, </a:t>
            </a:r>
            <a:r>
              <a:rPr dirty="0" sz="2800" spc="-5">
                <a:latin typeface="Arial"/>
                <a:cs typeface="Arial"/>
              </a:rPr>
              <a:t>what is </a:t>
            </a:r>
            <a:r>
              <a:rPr dirty="0" sz="2800" b="1">
                <a:latin typeface="Arial"/>
                <a:cs typeface="Arial"/>
              </a:rPr>
              <a:t>Reflective </a:t>
            </a:r>
            <a:r>
              <a:rPr dirty="0" sz="2800" spc="-5" b="1">
                <a:latin typeface="Arial"/>
                <a:cs typeface="Arial"/>
              </a:rPr>
              <a:t>Learning </a:t>
            </a:r>
            <a:r>
              <a:rPr dirty="0" sz="2800" spc="-5">
                <a:latin typeface="Arial"/>
                <a:cs typeface="Arial"/>
              </a:rPr>
              <a:t>and </a:t>
            </a:r>
            <a:r>
              <a:rPr dirty="0" sz="2800">
                <a:latin typeface="Arial"/>
                <a:cs typeface="Arial"/>
              </a:rPr>
              <a:t>how</a:t>
            </a:r>
            <a:r>
              <a:rPr dirty="0" sz="2800" spc="65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to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800" spc="-5">
                <a:latin typeface="Arial"/>
                <a:cs typeface="Arial"/>
              </a:rPr>
              <a:t>utilize it in </a:t>
            </a:r>
            <a:r>
              <a:rPr dirty="0" sz="2800">
                <a:latin typeface="Arial"/>
                <a:cs typeface="Arial"/>
              </a:rPr>
              <a:t>day </a:t>
            </a:r>
            <a:r>
              <a:rPr dirty="0" sz="2800" spc="-5">
                <a:latin typeface="Arial"/>
                <a:cs typeface="Arial"/>
              </a:rPr>
              <a:t>to </a:t>
            </a:r>
            <a:r>
              <a:rPr dirty="0" sz="2800">
                <a:latin typeface="Arial"/>
                <a:cs typeface="Arial"/>
              </a:rPr>
              <a:t>day </a:t>
            </a:r>
            <a:r>
              <a:rPr dirty="0" sz="2800" spc="-5">
                <a:latin typeface="Arial"/>
                <a:cs typeface="Arial"/>
              </a:rPr>
              <a:t>learning</a:t>
            </a:r>
            <a:r>
              <a:rPr dirty="0" sz="2800" spc="15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?</a:t>
            </a:r>
            <a:endParaRPr sz="2800">
              <a:latin typeface="Arial"/>
              <a:cs typeface="Arial"/>
            </a:endParaRPr>
          </a:p>
          <a:p>
            <a:pPr marL="407034" indent="-394335">
              <a:lnSpc>
                <a:spcPct val="100000"/>
              </a:lnSpc>
              <a:spcBef>
                <a:spcPts val="1440"/>
              </a:spcBef>
              <a:buAutoNum type="arabicPeriod" startAt="4"/>
              <a:tabLst>
                <a:tab pos="407670" algn="l"/>
              </a:tabLst>
            </a:pPr>
            <a:r>
              <a:rPr dirty="0" sz="2800" spc="-5">
                <a:latin typeface="Arial"/>
                <a:cs typeface="Arial"/>
              </a:rPr>
              <a:t>Identify </a:t>
            </a:r>
            <a:r>
              <a:rPr dirty="0" sz="2800" spc="-5" b="1">
                <a:latin typeface="Arial"/>
                <a:cs typeface="Arial"/>
              </a:rPr>
              <a:t>Challenges </a:t>
            </a:r>
            <a:r>
              <a:rPr dirty="0" sz="2800">
                <a:latin typeface="Arial"/>
                <a:cs typeface="Arial"/>
              </a:rPr>
              <a:t>hindering </a:t>
            </a:r>
            <a:r>
              <a:rPr dirty="0" sz="2800" spc="-5">
                <a:latin typeface="Arial"/>
                <a:cs typeface="Arial"/>
              </a:rPr>
              <a:t>CPD </a:t>
            </a:r>
            <a:r>
              <a:rPr dirty="0" sz="2800">
                <a:latin typeface="Arial"/>
                <a:cs typeface="Arial"/>
              </a:rPr>
              <a:t>and learn how</a:t>
            </a:r>
            <a:r>
              <a:rPr dirty="0" sz="2800" spc="90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to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800">
                <a:latin typeface="Arial"/>
                <a:cs typeface="Arial"/>
              </a:rPr>
              <a:t>overcome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1705" y="567690"/>
            <a:ext cx="2800350" cy="48768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5">
                <a:solidFill>
                  <a:srgbClr val="438085"/>
                </a:solidFill>
                <a:latin typeface="Arial"/>
                <a:cs typeface="Arial"/>
              </a:rPr>
              <a:t>Reflective</a:t>
            </a:r>
            <a:r>
              <a:rPr dirty="0" sz="3200" spc="-90">
                <a:solidFill>
                  <a:srgbClr val="438085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438085"/>
                </a:solidFill>
                <a:latin typeface="Arial"/>
                <a:cs typeface="Arial"/>
              </a:rPr>
              <a:t>log: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02994" y="1299209"/>
            <a:ext cx="5202555" cy="4822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83285">
              <a:lnSpc>
                <a:spcPct val="100000"/>
              </a:lnSpc>
            </a:pPr>
            <a:r>
              <a:rPr dirty="0" sz="3200" b="1">
                <a:solidFill>
                  <a:srgbClr val="438085"/>
                </a:solidFill>
                <a:latin typeface="Arial"/>
                <a:cs typeface="Arial"/>
              </a:rPr>
              <a:t>a </a:t>
            </a:r>
            <a:r>
              <a:rPr dirty="0" sz="3200" spc="-5" b="1">
                <a:solidFill>
                  <a:srgbClr val="438085"/>
                </a:solidFill>
                <a:latin typeface="Arial"/>
                <a:cs typeface="Arial"/>
              </a:rPr>
              <a:t>simplified</a:t>
            </a:r>
            <a:r>
              <a:rPr dirty="0" sz="3200" spc="-60" b="1">
                <a:solidFill>
                  <a:srgbClr val="438085"/>
                </a:solidFill>
                <a:latin typeface="Arial"/>
                <a:cs typeface="Arial"/>
              </a:rPr>
              <a:t> </a:t>
            </a:r>
            <a:r>
              <a:rPr dirty="0" sz="3200" spc="-5" b="1">
                <a:solidFill>
                  <a:srgbClr val="438085"/>
                </a:solidFill>
                <a:latin typeface="Arial"/>
                <a:cs typeface="Arial"/>
              </a:rPr>
              <a:t>version</a:t>
            </a:r>
            <a:endParaRPr sz="3200">
              <a:latin typeface="Arial"/>
              <a:cs typeface="Arial"/>
            </a:endParaRPr>
          </a:p>
          <a:p>
            <a:pPr marL="339725" indent="-327025">
              <a:lnSpc>
                <a:spcPct val="100000"/>
              </a:lnSpc>
              <a:spcBef>
                <a:spcPts val="2385"/>
              </a:spcBef>
              <a:buAutoNum type="arabicPeriod"/>
              <a:tabLst>
                <a:tab pos="340360" algn="l"/>
                <a:tab pos="3745865" algn="l"/>
              </a:tabLst>
            </a:pPr>
            <a:r>
              <a:rPr dirty="0" sz="2400" spc="-5" b="1">
                <a:latin typeface="Georgia"/>
                <a:cs typeface="Georgia"/>
              </a:rPr>
              <a:t>What </a:t>
            </a:r>
            <a:r>
              <a:rPr dirty="0" sz="2400" b="1">
                <a:latin typeface="Georgia"/>
                <a:cs typeface="Georgia"/>
              </a:rPr>
              <a:t>is</a:t>
            </a:r>
            <a:r>
              <a:rPr dirty="0" sz="2400" spc="-5" b="1">
                <a:latin typeface="Georgia"/>
                <a:cs typeface="Georgia"/>
              </a:rPr>
              <a:t> the</a:t>
            </a:r>
            <a:r>
              <a:rPr dirty="0" sz="2400" spc="5" b="1">
                <a:latin typeface="Georgia"/>
                <a:cs typeface="Georgia"/>
              </a:rPr>
              <a:t> </a:t>
            </a:r>
            <a:r>
              <a:rPr dirty="0" sz="2400" spc="-5" b="1">
                <a:latin typeface="Georgia"/>
                <a:cs typeface="Georgia"/>
              </a:rPr>
              <a:t>learning	event?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Georgia"/>
              <a:buAutoNum type="arabicPeriod"/>
            </a:pPr>
            <a:endParaRPr sz="2700">
              <a:latin typeface="Times New Roman"/>
              <a:cs typeface="Times New Roman"/>
            </a:endParaRPr>
          </a:p>
          <a:p>
            <a:pPr marL="381000" indent="-3683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81635" algn="l"/>
              </a:tabLst>
            </a:pPr>
            <a:r>
              <a:rPr dirty="0" sz="2400" spc="-5" b="1">
                <a:latin typeface="Georgia"/>
                <a:cs typeface="Georgia"/>
              </a:rPr>
              <a:t>What did </a:t>
            </a:r>
            <a:r>
              <a:rPr dirty="0" sz="2400" b="1">
                <a:latin typeface="Georgia"/>
                <a:cs typeface="Georgia"/>
              </a:rPr>
              <a:t>I</a:t>
            </a:r>
            <a:r>
              <a:rPr dirty="0" sz="2400" spc="-75" b="1">
                <a:latin typeface="Georgia"/>
                <a:cs typeface="Georgia"/>
              </a:rPr>
              <a:t> </a:t>
            </a:r>
            <a:r>
              <a:rPr dirty="0" sz="2400" spc="-5" b="1">
                <a:latin typeface="Georgia"/>
                <a:cs typeface="Georgia"/>
              </a:rPr>
              <a:t>learn?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Georgia"/>
              <a:buAutoNum type="arabicPeriod"/>
            </a:pPr>
            <a:endParaRPr sz="3200">
              <a:latin typeface="Times New Roman"/>
              <a:cs typeface="Times New Roman"/>
            </a:endParaRPr>
          </a:p>
          <a:p>
            <a:pPr marL="381000" indent="-368300">
              <a:lnSpc>
                <a:spcPct val="100000"/>
              </a:lnSpc>
              <a:buAutoNum type="arabicPeriod"/>
              <a:tabLst>
                <a:tab pos="381635" algn="l"/>
              </a:tabLst>
            </a:pPr>
            <a:r>
              <a:rPr dirty="0" sz="2400" spc="-5" b="1">
                <a:latin typeface="Georgia"/>
                <a:cs typeface="Georgia"/>
              </a:rPr>
              <a:t>What </a:t>
            </a:r>
            <a:r>
              <a:rPr dirty="0" sz="2400" b="1">
                <a:latin typeface="Georgia"/>
                <a:cs typeface="Georgia"/>
              </a:rPr>
              <a:t>more </a:t>
            </a:r>
            <a:r>
              <a:rPr dirty="0" sz="2400" spc="-5" b="1">
                <a:latin typeface="Georgia"/>
                <a:cs typeface="Georgia"/>
              </a:rPr>
              <a:t>do </a:t>
            </a:r>
            <a:r>
              <a:rPr dirty="0" sz="2400" b="1">
                <a:latin typeface="Georgia"/>
                <a:cs typeface="Georgia"/>
              </a:rPr>
              <a:t>I have </a:t>
            </a:r>
            <a:r>
              <a:rPr dirty="0" sz="2400" spc="-5" b="1">
                <a:latin typeface="Georgia"/>
                <a:cs typeface="Georgia"/>
              </a:rPr>
              <a:t>to</a:t>
            </a:r>
            <a:r>
              <a:rPr dirty="0" sz="2400" spc="-85" b="1">
                <a:latin typeface="Georgia"/>
                <a:cs typeface="Georgia"/>
              </a:rPr>
              <a:t> </a:t>
            </a:r>
            <a:r>
              <a:rPr dirty="0" sz="2400" spc="-5" b="1">
                <a:latin typeface="Georgia"/>
                <a:cs typeface="Georgia"/>
              </a:rPr>
              <a:t>learn?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Georgia"/>
              <a:buAutoNum type="arabicPeriod"/>
            </a:pPr>
            <a:endParaRPr sz="3200">
              <a:latin typeface="Times New Roman"/>
              <a:cs typeface="Times New Roman"/>
            </a:endParaRPr>
          </a:p>
          <a:p>
            <a:pPr marL="388620" indent="-375920">
              <a:lnSpc>
                <a:spcPct val="100000"/>
              </a:lnSpc>
              <a:buAutoNum type="arabicPeriod"/>
              <a:tabLst>
                <a:tab pos="389255" algn="l"/>
              </a:tabLst>
            </a:pPr>
            <a:r>
              <a:rPr dirty="0" sz="2400" spc="-5" b="1">
                <a:latin typeface="Georgia"/>
                <a:cs typeface="Georgia"/>
              </a:rPr>
              <a:t>How can </a:t>
            </a:r>
            <a:r>
              <a:rPr dirty="0" sz="2400" b="1">
                <a:latin typeface="Georgia"/>
                <a:cs typeface="Georgia"/>
              </a:rPr>
              <a:t>I </a:t>
            </a:r>
            <a:r>
              <a:rPr dirty="0" sz="2400" spc="-5" b="1">
                <a:latin typeface="Georgia"/>
                <a:cs typeface="Georgia"/>
              </a:rPr>
              <a:t>learn</a:t>
            </a:r>
            <a:r>
              <a:rPr dirty="0" sz="2400" spc="-80" b="1">
                <a:latin typeface="Georgia"/>
                <a:cs typeface="Georgia"/>
              </a:rPr>
              <a:t> </a:t>
            </a:r>
            <a:r>
              <a:rPr dirty="0" sz="2400" b="1">
                <a:latin typeface="Georgia"/>
                <a:cs typeface="Georgia"/>
              </a:rPr>
              <a:t>it?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Georgia"/>
              <a:buAutoNum type="arabicPeriod"/>
            </a:pPr>
            <a:endParaRPr sz="3250">
              <a:latin typeface="Times New Roman"/>
              <a:cs typeface="Times New Roman"/>
            </a:endParaRPr>
          </a:p>
          <a:p>
            <a:pPr marL="372745" indent="-36004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73380" algn="l"/>
              </a:tabLst>
            </a:pPr>
            <a:r>
              <a:rPr dirty="0" sz="2400" spc="-5" b="1">
                <a:latin typeface="Georgia"/>
                <a:cs typeface="Georgia"/>
              </a:rPr>
              <a:t>Evidence for further learning</a:t>
            </a:r>
            <a:r>
              <a:rPr dirty="0" sz="2400" spc="-45" b="1">
                <a:latin typeface="Georgia"/>
                <a:cs typeface="Georgia"/>
              </a:rPr>
              <a:t> </a:t>
            </a:r>
            <a:r>
              <a:rPr dirty="0" sz="2400" b="1">
                <a:latin typeface="Georgia"/>
                <a:cs typeface="Georgia"/>
              </a:rPr>
              <a:t>/</a:t>
            </a:r>
            <a:endParaRPr sz="2400">
              <a:latin typeface="Georgia"/>
              <a:cs typeface="Georgia"/>
            </a:endParaRPr>
          </a:p>
          <a:p>
            <a:pPr marL="362585">
              <a:lnSpc>
                <a:spcPct val="100000"/>
              </a:lnSpc>
            </a:pPr>
            <a:r>
              <a:rPr dirty="0" sz="2400" spc="-5" b="1">
                <a:latin typeface="Georgia"/>
                <a:cs typeface="Georgia"/>
              </a:rPr>
              <a:t>change </a:t>
            </a:r>
            <a:r>
              <a:rPr dirty="0" sz="2400" b="1">
                <a:latin typeface="Georgia"/>
                <a:cs typeface="Georgia"/>
              </a:rPr>
              <a:t>of</a:t>
            </a:r>
            <a:r>
              <a:rPr dirty="0" sz="2400" spc="-65" b="1">
                <a:latin typeface="Georgia"/>
                <a:cs typeface="Georgia"/>
              </a:rPr>
              <a:t> </a:t>
            </a:r>
            <a:r>
              <a:rPr dirty="0" sz="2400" spc="-5" b="1">
                <a:latin typeface="Georgia"/>
                <a:cs typeface="Georgia"/>
              </a:rPr>
              <a:t>practice?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1057402"/>
            <a:ext cx="2945130" cy="6096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 b="0">
                <a:solidFill>
                  <a:srgbClr val="424455"/>
                </a:solidFill>
                <a:latin typeface="Bernard MT Condensed"/>
                <a:cs typeface="Bernard MT Condensed"/>
              </a:rPr>
              <a:t>A scenario (3)</a:t>
            </a:r>
            <a:r>
              <a:rPr dirty="0" spc="-80" b="0">
                <a:solidFill>
                  <a:srgbClr val="424455"/>
                </a:solidFill>
                <a:latin typeface="Bernard MT Condensed"/>
                <a:cs typeface="Bernard MT Condensed"/>
              </a:rPr>
              <a:t> </a:t>
            </a:r>
            <a:r>
              <a:rPr dirty="0" spc="-5" b="0">
                <a:solidFill>
                  <a:srgbClr val="424455"/>
                </a:solidFill>
                <a:latin typeface="Bernard MT Condensed"/>
                <a:cs typeface="Bernard MT Condensed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8468" y="2075815"/>
            <a:ext cx="8837295" cy="37039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68605" indent="-255904">
              <a:lnSpc>
                <a:spcPct val="100000"/>
              </a:lnSpc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dirty="0" sz="2800" spc="-5">
                <a:latin typeface="Georgia"/>
                <a:cs typeface="Georgia"/>
              </a:rPr>
              <a:t>A 55 year </a:t>
            </a:r>
            <a:r>
              <a:rPr dirty="0" sz="2800" spc="-10">
                <a:latin typeface="Georgia"/>
                <a:cs typeface="Georgia"/>
              </a:rPr>
              <a:t>old man came </a:t>
            </a:r>
            <a:r>
              <a:rPr dirty="0" sz="2800" spc="-5">
                <a:latin typeface="Georgia"/>
                <a:cs typeface="Georgia"/>
              </a:rPr>
              <a:t>to </a:t>
            </a:r>
            <a:r>
              <a:rPr dirty="0" sz="2800" spc="-10">
                <a:latin typeface="Georgia"/>
                <a:cs typeface="Georgia"/>
              </a:rPr>
              <a:t>clinic with complaint </a:t>
            </a:r>
            <a:r>
              <a:rPr dirty="0" sz="2800" spc="-5">
                <a:latin typeface="Georgia"/>
                <a:cs typeface="Georgia"/>
              </a:rPr>
              <a:t>of</a:t>
            </a:r>
            <a:r>
              <a:rPr dirty="0" sz="2800" spc="150">
                <a:latin typeface="Georgia"/>
                <a:cs typeface="Georgia"/>
              </a:rPr>
              <a:t> </a:t>
            </a:r>
            <a:r>
              <a:rPr dirty="0" sz="2800" spc="-5">
                <a:latin typeface="Georgia"/>
                <a:cs typeface="Georgia"/>
              </a:rPr>
              <a:t>low</a:t>
            </a:r>
            <a:endParaRPr sz="2800">
              <a:latin typeface="Georgia"/>
              <a:cs typeface="Georgia"/>
            </a:endParaRPr>
          </a:p>
          <a:p>
            <a:pPr marL="268605">
              <a:lnSpc>
                <a:spcPct val="100000"/>
              </a:lnSpc>
              <a:spcBef>
                <a:spcPts val="1680"/>
              </a:spcBef>
            </a:pPr>
            <a:r>
              <a:rPr dirty="0" sz="2800" spc="-10">
                <a:latin typeface="Georgia"/>
                <a:cs typeface="Georgia"/>
              </a:rPr>
              <a:t>back pain</a:t>
            </a:r>
            <a:r>
              <a:rPr dirty="0" sz="2800" spc="-40">
                <a:latin typeface="Georgia"/>
                <a:cs typeface="Georgia"/>
              </a:rPr>
              <a:t> </a:t>
            </a:r>
            <a:r>
              <a:rPr dirty="0" sz="2800" spc="-5">
                <a:latin typeface="Georgia"/>
                <a:cs typeface="Georgia"/>
              </a:rPr>
              <a:t>(LBP).</a:t>
            </a:r>
            <a:endParaRPr sz="2800">
              <a:latin typeface="Georgia"/>
              <a:cs typeface="Georgia"/>
            </a:endParaRPr>
          </a:p>
          <a:p>
            <a:pPr marL="268605" marR="154940" indent="-255904">
              <a:lnSpc>
                <a:spcPct val="150000"/>
              </a:lnSpc>
              <a:spcBef>
                <a:spcPts val="300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dirty="0" sz="2800" spc="-10">
                <a:latin typeface="Georgia"/>
                <a:cs typeface="Georgia"/>
              </a:rPr>
              <a:t>You have </a:t>
            </a:r>
            <a:r>
              <a:rPr dirty="0" sz="2800" spc="-5">
                <a:latin typeface="Georgia"/>
                <a:cs typeface="Georgia"/>
              </a:rPr>
              <a:t>examined his </a:t>
            </a:r>
            <a:r>
              <a:rPr dirty="0" sz="2800" spc="-10">
                <a:latin typeface="Georgia"/>
                <a:cs typeface="Georgia"/>
              </a:rPr>
              <a:t>back which was ok. </a:t>
            </a:r>
            <a:r>
              <a:rPr dirty="0" sz="2800" spc="-5">
                <a:latin typeface="Georgia"/>
                <a:cs typeface="Georgia"/>
              </a:rPr>
              <a:t>His height  </a:t>
            </a:r>
            <a:r>
              <a:rPr dirty="0" sz="2800" spc="-10">
                <a:latin typeface="Georgia"/>
                <a:cs typeface="Georgia"/>
              </a:rPr>
              <a:t>was </a:t>
            </a:r>
            <a:r>
              <a:rPr dirty="0" sz="2800" spc="-5">
                <a:latin typeface="Georgia"/>
                <a:cs typeface="Georgia"/>
              </a:rPr>
              <a:t>160 </a:t>
            </a:r>
            <a:r>
              <a:rPr dirty="0" sz="2800" spc="-10">
                <a:latin typeface="Georgia"/>
                <a:cs typeface="Georgia"/>
              </a:rPr>
              <a:t>cm, </a:t>
            </a:r>
            <a:r>
              <a:rPr dirty="0" sz="2800" spc="-5">
                <a:latin typeface="Georgia"/>
                <a:cs typeface="Georgia"/>
              </a:rPr>
              <a:t>and weight is 100</a:t>
            </a:r>
            <a:r>
              <a:rPr dirty="0" sz="2800" spc="30">
                <a:latin typeface="Georgia"/>
                <a:cs typeface="Georgia"/>
              </a:rPr>
              <a:t> </a:t>
            </a:r>
            <a:r>
              <a:rPr dirty="0" sz="2800" spc="-5">
                <a:latin typeface="Georgia"/>
                <a:cs typeface="Georgia"/>
              </a:rPr>
              <a:t>kg.</a:t>
            </a:r>
            <a:endParaRPr sz="2800">
              <a:latin typeface="Georgia"/>
              <a:cs typeface="Georgia"/>
            </a:endParaRPr>
          </a:p>
          <a:p>
            <a:pPr marL="268605" marR="1662430" indent="-255904">
              <a:lnSpc>
                <a:spcPct val="150000"/>
              </a:lnSpc>
              <a:spcBef>
                <a:spcPts val="300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dirty="0" sz="2800" spc="-10">
                <a:latin typeface="Georgia"/>
                <a:cs typeface="Georgia"/>
              </a:rPr>
              <a:t>You </a:t>
            </a:r>
            <a:r>
              <a:rPr dirty="0" sz="2800" spc="-5">
                <a:latin typeface="Georgia"/>
                <a:cs typeface="Georgia"/>
              </a:rPr>
              <a:t>would </a:t>
            </a:r>
            <a:r>
              <a:rPr dirty="0" sz="2800" spc="-10">
                <a:latin typeface="Georgia"/>
                <a:cs typeface="Georgia"/>
              </a:rPr>
              <a:t>like </a:t>
            </a:r>
            <a:r>
              <a:rPr dirty="0" sz="2800" spc="-5">
                <a:latin typeface="Georgia"/>
                <a:cs typeface="Georgia"/>
              </a:rPr>
              <a:t>to manage </a:t>
            </a:r>
            <a:r>
              <a:rPr dirty="0" sz="2800" spc="-10">
                <a:latin typeface="Georgia"/>
                <a:cs typeface="Georgia"/>
              </a:rPr>
              <a:t>this </a:t>
            </a:r>
            <a:r>
              <a:rPr dirty="0" sz="2800" spc="-5">
                <a:latin typeface="Georgia"/>
                <a:cs typeface="Georgia"/>
              </a:rPr>
              <a:t>patient’s LBP  </a:t>
            </a:r>
            <a:r>
              <a:rPr dirty="0" sz="2800" spc="-10">
                <a:latin typeface="Georgia"/>
                <a:cs typeface="Georgia"/>
              </a:rPr>
              <a:t>contributed due </a:t>
            </a:r>
            <a:r>
              <a:rPr dirty="0" sz="2800" spc="-5">
                <a:latin typeface="Georgia"/>
                <a:cs typeface="Georgia"/>
              </a:rPr>
              <a:t>to his excess </a:t>
            </a:r>
            <a:r>
              <a:rPr dirty="0" sz="2800" spc="-10">
                <a:latin typeface="Georgia"/>
                <a:cs typeface="Georgia"/>
              </a:rPr>
              <a:t>body</a:t>
            </a:r>
            <a:r>
              <a:rPr dirty="0" sz="2800" spc="65">
                <a:latin typeface="Georgia"/>
                <a:cs typeface="Georgia"/>
              </a:rPr>
              <a:t> </a:t>
            </a:r>
            <a:r>
              <a:rPr dirty="0" sz="2800" spc="-5">
                <a:latin typeface="Georgia"/>
                <a:cs typeface="Georgia"/>
              </a:rPr>
              <a:t>weight.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4273" y="414782"/>
            <a:ext cx="3251835" cy="55689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00" spc="-5">
                <a:solidFill>
                  <a:srgbClr val="438085"/>
                </a:solidFill>
                <a:latin typeface="Arial"/>
                <a:cs typeface="Arial"/>
              </a:rPr>
              <a:t>Example</a:t>
            </a:r>
            <a:r>
              <a:rPr dirty="0" sz="3600" spc="-70">
                <a:solidFill>
                  <a:srgbClr val="438085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438085"/>
                </a:solidFill>
                <a:latin typeface="Arial"/>
                <a:cs typeface="Arial"/>
              </a:rPr>
              <a:t>(LBP)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1105661"/>
            <a:ext cx="8879205" cy="5060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buAutoNum type="arabicPeriod"/>
              <a:tabLst>
                <a:tab pos="293370" algn="l"/>
              </a:tabLst>
            </a:pPr>
            <a:r>
              <a:rPr dirty="0" sz="2000" b="1">
                <a:solidFill>
                  <a:srgbClr val="67AEBC"/>
                </a:solidFill>
                <a:latin typeface="Arial"/>
                <a:cs typeface="Arial"/>
              </a:rPr>
              <a:t>Learning experience – </a:t>
            </a:r>
            <a:r>
              <a:rPr dirty="0" sz="2000" b="1">
                <a:latin typeface="Arial"/>
                <a:cs typeface="Arial"/>
              </a:rPr>
              <a:t>An obese person </a:t>
            </a:r>
            <a:r>
              <a:rPr dirty="0" sz="2000" spc="10" b="1">
                <a:latin typeface="Arial"/>
                <a:cs typeface="Arial"/>
              </a:rPr>
              <a:t>who </a:t>
            </a:r>
            <a:r>
              <a:rPr dirty="0" sz="2000" b="1">
                <a:latin typeface="Arial"/>
                <a:cs typeface="Arial"/>
              </a:rPr>
              <a:t>needs to reduce</a:t>
            </a:r>
            <a:r>
              <a:rPr dirty="0" sz="2000" spc="-229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weight.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67AEBC"/>
              </a:buClr>
              <a:buFont typeface="Arial"/>
              <a:buAutoNum type="arabicPeriod"/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67AEBC"/>
              </a:buClr>
              <a:buFont typeface="Arial"/>
              <a:buAutoNum type="arabicPeriod"/>
            </a:pPr>
            <a:endParaRPr sz="1650">
              <a:latin typeface="Times New Roman"/>
              <a:cs typeface="Times New Roman"/>
            </a:endParaRPr>
          </a:p>
          <a:p>
            <a:pPr marL="241300" marR="497205" indent="-228600">
              <a:lnSpc>
                <a:spcPct val="100000"/>
              </a:lnSpc>
              <a:buAutoNum type="arabicPeriod"/>
              <a:tabLst>
                <a:tab pos="293370" algn="l"/>
              </a:tabLst>
            </a:pPr>
            <a:r>
              <a:rPr dirty="0" sz="2000" b="1">
                <a:solidFill>
                  <a:srgbClr val="67AEBC"/>
                </a:solidFill>
                <a:latin typeface="Arial"/>
                <a:cs typeface="Arial"/>
              </a:rPr>
              <a:t>What did I learn? </a:t>
            </a:r>
            <a:r>
              <a:rPr dirty="0" sz="2000" spc="-5" b="1">
                <a:latin typeface="Arial"/>
                <a:cs typeface="Arial"/>
              </a:rPr>
              <a:t>How </a:t>
            </a:r>
            <a:r>
              <a:rPr dirty="0" sz="2000" b="1">
                <a:latin typeface="Arial"/>
                <a:cs typeface="Arial"/>
              </a:rPr>
              <a:t>the </a:t>
            </a:r>
            <a:r>
              <a:rPr dirty="0" sz="2000" spc="-10" b="1">
                <a:latin typeface="Arial"/>
                <a:cs typeface="Arial"/>
              </a:rPr>
              <a:t>patient’s </a:t>
            </a:r>
            <a:r>
              <a:rPr dirty="0" sz="2000" spc="-5" b="1">
                <a:latin typeface="Arial"/>
                <a:cs typeface="Arial"/>
              </a:rPr>
              <a:t>activities have </a:t>
            </a:r>
            <a:r>
              <a:rPr dirty="0" sz="2000" b="1">
                <a:latin typeface="Arial"/>
                <a:cs typeface="Arial"/>
              </a:rPr>
              <a:t>been affected</a:t>
            </a:r>
            <a:r>
              <a:rPr dirty="0" sz="2000" spc="-13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by  </a:t>
            </a:r>
            <a:r>
              <a:rPr dirty="0" sz="2000" spc="-25" b="1">
                <a:latin typeface="Arial"/>
                <a:cs typeface="Arial"/>
              </a:rPr>
              <a:t>obesity.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67AEBC"/>
              </a:buClr>
              <a:buFont typeface="Arial"/>
              <a:buAutoNum type="arabicPeriod"/>
            </a:pPr>
            <a:endParaRPr sz="2200">
              <a:latin typeface="Times New Roman"/>
              <a:cs typeface="Times New Roman"/>
            </a:endParaRPr>
          </a:p>
          <a:p>
            <a:pPr marL="292735" indent="-280035">
              <a:lnSpc>
                <a:spcPct val="100000"/>
              </a:lnSpc>
              <a:buAutoNum type="arabicPeriod"/>
              <a:tabLst>
                <a:tab pos="293370" algn="l"/>
              </a:tabLst>
            </a:pPr>
            <a:r>
              <a:rPr dirty="0" sz="2000" b="1">
                <a:solidFill>
                  <a:srgbClr val="67AEBC"/>
                </a:solidFill>
                <a:latin typeface="Arial"/>
                <a:cs typeface="Arial"/>
              </a:rPr>
              <a:t>What do I </a:t>
            </a:r>
            <a:r>
              <a:rPr dirty="0" sz="2000" spc="-5" b="1">
                <a:solidFill>
                  <a:srgbClr val="67AEBC"/>
                </a:solidFill>
                <a:latin typeface="Arial"/>
                <a:cs typeface="Arial"/>
              </a:rPr>
              <a:t>have </a:t>
            </a:r>
            <a:r>
              <a:rPr dirty="0" sz="2000" b="1">
                <a:solidFill>
                  <a:srgbClr val="67AEBC"/>
                </a:solidFill>
                <a:latin typeface="Arial"/>
                <a:cs typeface="Arial"/>
              </a:rPr>
              <a:t>to learn more? </a:t>
            </a:r>
            <a:r>
              <a:rPr dirty="0" sz="2000" b="1">
                <a:latin typeface="Arial"/>
                <a:cs typeface="Arial"/>
              </a:rPr>
              <a:t>The </a:t>
            </a:r>
            <a:r>
              <a:rPr dirty="0" sz="2000" spc="-5" b="1">
                <a:latin typeface="Arial"/>
                <a:cs typeface="Arial"/>
              </a:rPr>
              <a:t>advice </a:t>
            </a:r>
            <a:r>
              <a:rPr dirty="0" sz="2000" b="1">
                <a:latin typeface="Arial"/>
                <a:cs typeface="Arial"/>
              </a:rPr>
              <a:t>that should be </a:t>
            </a:r>
            <a:r>
              <a:rPr dirty="0" sz="2000" spc="-5" b="1">
                <a:latin typeface="Arial"/>
                <a:cs typeface="Arial"/>
              </a:rPr>
              <a:t>given </a:t>
            </a:r>
            <a:r>
              <a:rPr dirty="0" sz="2000" spc="5" b="1">
                <a:latin typeface="Arial"/>
                <a:cs typeface="Arial"/>
              </a:rPr>
              <a:t>to</a:t>
            </a:r>
            <a:r>
              <a:rPr dirty="0" sz="2000" spc="-12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the</a:t>
            </a:r>
            <a:endParaRPr sz="2000">
              <a:latin typeface="Arial"/>
              <a:cs typeface="Arial"/>
            </a:endParaRPr>
          </a:p>
          <a:p>
            <a:pPr algn="ctr" marR="352425">
              <a:lnSpc>
                <a:spcPct val="100000"/>
              </a:lnSpc>
              <a:spcBef>
                <a:spcPts val="1200"/>
              </a:spcBef>
            </a:pPr>
            <a:r>
              <a:rPr dirty="0" sz="2000" b="1">
                <a:latin typeface="Arial"/>
                <a:cs typeface="Arial"/>
              </a:rPr>
              <a:t>patient with a </a:t>
            </a:r>
            <a:r>
              <a:rPr dirty="0" sz="2000" spc="-5" b="1">
                <a:latin typeface="Arial"/>
                <a:cs typeface="Arial"/>
              </a:rPr>
              <a:t>given </a:t>
            </a:r>
            <a:r>
              <a:rPr dirty="0" sz="2000" b="1">
                <a:latin typeface="Arial"/>
                <a:cs typeface="Arial"/>
              </a:rPr>
              <a:t>BMI. Are there </a:t>
            </a:r>
            <a:r>
              <a:rPr dirty="0" sz="2000" spc="-5" b="1">
                <a:latin typeface="Arial"/>
                <a:cs typeface="Arial"/>
              </a:rPr>
              <a:t>guidelines </a:t>
            </a:r>
            <a:r>
              <a:rPr dirty="0" sz="2000" b="1">
                <a:latin typeface="Arial"/>
                <a:cs typeface="Arial"/>
              </a:rPr>
              <a:t>for interpreting</a:t>
            </a:r>
            <a:r>
              <a:rPr dirty="0" sz="2000" spc="-25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BMI?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292735" indent="-280035">
              <a:lnSpc>
                <a:spcPct val="100000"/>
              </a:lnSpc>
              <a:spcBef>
                <a:spcPts val="1745"/>
              </a:spcBef>
              <a:buAutoNum type="arabicPeriod" startAt="4"/>
              <a:tabLst>
                <a:tab pos="293370" algn="l"/>
                <a:tab pos="2546985" algn="l"/>
              </a:tabLst>
            </a:pPr>
            <a:r>
              <a:rPr dirty="0" sz="2000" spc="-5" b="1">
                <a:solidFill>
                  <a:srgbClr val="67AEBC"/>
                </a:solidFill>
                <a:latin typeface="Arial"/>
                <a:cs typeface="Arial"/>
              </a:rPr>
              <a:t>How </a:t>
            </a:r>
            <a:r>
              <a:rPr dirty="0" sz="2000" b="1">
                <a:solidFill>
                  <a:srgbClr val="67AEBC"/>
                </a:solidFill>
                <a:latin typeface="Arial"/>
                <a:cs typeface="Arial"/>
              </a:rPr>
              <a:t>do I</a:t>
            </a:r>
            <a:r>
              <a:rPr dirty="0" sz="2000" spc="10" b="1">
                <a:solidFill>
                  <a:srgbClr val="67AEBC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67AEBC"/>
                </a:solidFill>
                <a:latin typeface="Arial"/>
                <a:cs typeface="Arial"/>
              </a:rPr>
              <a:t>learn </a:t>
            </a:r>
            <a:r>
              <a:rPr dirty="0" sz="2000" b="1">
                <a:solidFill>
                  <a:srgbClr val="67AEBC"/>
                </a:solidFill>
                <a:latin typeface="Arial"/>
                <a:cs typeface="Arial"/>
              </a:rPr>
              <a:t>it?	</a:t>
            </a:r>
            <a:r>
              <a:rPr dirty="0" sz="2000" b="1">
                <a:latin typeface="Arial"/>
                <a:cs typeface="Arial"/>
              </a:rPr>
              <a:t>Refer a book/article. </a:t>
            </a:r>
            <a:r>
              <a:rPr dirty="0" sz="2000" spc="-35" b="1">
                <a:latin typeface="Arial"/>
                <a:cs typeface="Arial"/>
              </a:rPr>
              <a:t>Talk </a:t>
            </a:r>
            <a:r>
              <a:rPr dirty="0" sz="2000" b="1">
                <a:latin typeface="Arial"/>
                <a:cs typeface="Arial"/>
              </a:rPr>
              <a:t>to the</a:t>
            </a:r>
            <a:r>
              <a:rPr dirty="0" sz="2000" spc="-16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dietician.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67AEBC"/>
              </a:buClr>
              <a:buFont typeface="Arial"/>
              <a:buAutoNum type="arabicPeriod" startAt="4"/>
            </a:pPr>
            <a:endParaRPr sz="22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150000"/>
              </a:lnSpc>
              <a:spcBef>
                <a:spcPts val="5"/>
              </a:spcBef>
              <a:buAutoNum type="arabicPeriod" startAt="4"/>
              <a:tabLst>
                <a:tab pos="293370" algn="l"/>
              </a:tabLst>
            </a:pPr>
            <a:r>
              <a:rPr dirty="0" sz="2000" spc="-5" b="1">
                <a:solidFill>
                  <a:srgbClr val="67AEBC"/>
                </a:solidFill>
                <a:latin typeface="Arial"/>
                <a:cs typeface="Arial"/>
              </a:rPr>
              <a:t>Evidence </a:t>
            </a:r>
            <a:r>
              <a:rPr dirty="0" sz="2000" b="1">
                <a:solidFill>
                  <a:srgbClr val="67AEBC"/>
                </a:solidFill>
                <a:latin typeface="Arial"/>
                <a:cs typeface="Arial"/>
              </a:rPr>
              <a:t>/ change of practice – </a:t>
            </a:r>
            <a:r>
              <a:rPr dirty="0" sz="2000" b="1">
                <a:latin typeface="Arial"/>
                <a:cs typeface="Arial"/>
              </a:rPr>
              <a:t>BMI </a:t>
            </a:r>
            <a:r>
              <a:rPr dirty="0" sz="2000" spc="5" b="1">
                <a:latin typeface="Arial"/>
                <a:cs typeface="Arial"/>
              </a:rPr>
              <a:t>was </a:t>
            </a:r>
            <a:r>
              <a:rPr dirty="0" sz="2000" b="1">
                <a:latin typeface="Arial"/>
                <a:cs typeface="Arial"/>
              </a:rPr>
              <a:t>accurately interpreted.</a:t>
            </a:r>
            <a:r>
              <a:rPr dirty="0" sz="2000" spc="-204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Patient  </a:t>
            </a:r>
            <a:r>
              <a:rPr dirty="0" sz="2000" spc="5" b="1">
                <a:latin typeface="Arial"/>
                <a:cs typeface="Arial"/>
              </a:rPr>
              <a:t>was </a:t>
            </a:r>
            <a:r>
              <a:rPr dirty="0" sz="2000" spc="-5" b="1">
                <a:latin typeface="Arial"/>
                <a:cs typeface="Arial"/>
              </a:rPr>
              <a:t>advised </a:t>
            </a:r>
            <a:r>
              <a:rPr dirty="0" sz="2000" b="1">
                <a:latin typeface="Arial"/>
                <a:cs typeface="Arial"/>
              </a:rPr>
              <a:t>about the </a:t>
            </a:r>
            <a:r>
              <a:rPr dirty="0" sz="2000" spc="-5" b="1">
                <a:latin typeface="Arial"/>
                <a:cs typeface="Arial"/>
              </a:rPr>
              <a:t>dietary/lifestyle </a:t>
            </a:r>
            <a:r>
              <a:rPr dirty="0" sz="2000" b="1">
                <a:latin typeface="Arial"/>
                <a:cs typeface="Arial"/>
              </a:rPr>
              <a:t>changes and referred to an  obesity </a:t>
            </a:r>
            <a:r>
              <a:rPr dirty="0" sz="2000" spc="-5" b="1">
                <a:latin typeface="Arial"/>
                <a:cs typeface="Arial"/>
              </a:rPr>
              <a:t>clinic. </a:t>
            </a:r>
            <a:r>
              <a:rPr dirty="0" sz="2000" b="1">
                <a:latin typeface="Arial"/>
                <a:cs typeface="Arial"/>
              </a:rPr>
              <a:t>References of books</a:t>
            </a:r>
            <a:r>
              <a:rPr dirty="0" sz="2000" spc="-11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referred.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57708" rIns="0" bIns="0" rtlCol="0" vert="horz">
            <a:spAutoFit/>
          </a:bodyPr>
          <a:lstStyle/>
          <a:p>
            <a:pPr marL="950594">
              <a:lnSpc>
                <a:spcPct val="100000"/>
              </a:lnSpc>
            </a:pPr>
            <a:r>
              <a:rPr dirty="0" sz="3200" spc="-5">
                <a:solidFill>
                  <a:srgbClr val="438085"/>
                </a:solidFill>
                <a:latin typeface="Arial"/>
                <a:cs typeface="Arial"/>
              </a:rPr>
              <a:t>Reflective</a:t>
            </a:r>
            <a:r>
              <a:rPr dirty="0" sz="3200" spc="-65">
                <a:solidFill>
                  <a:srgbClr val="438085"/>
                </a:solidFill>
                <a:latin typeface="Arial"/>
                <a:cs typeface="Arial"/>
              </a:rPr>
              <a:t> </a:t>
            </a:r>
            <a:r>
              <a:rPr dirty="0" sz="3200" spc="-5">
                <a:solidFill>
                  <a:srgbClr val="438085"/>
                </a:solidFill>
                <a:latin typeface="Arial"/>
                <a:cs typeface="Arial"/>
              </a:rPr>
              <a:t>practice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69794" y="2856103"/>
            <a:ext cx="3843654" cy="1350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07670" indent="-394970">
              <a:lnSpc>
                <a:spcPct val="100000"/>
              </a:lnSpc>
              <a:buAutoNum type="arabicPeriod"/>
              <a:tabLst>
                <a:tab pos="408305" algn="l"/>
              </a:tabLst>
            </a:pPr>
            <a:r>
              <a:rPr dirty="0" sz="2800" spc="-5" b="1">
                <a:latin typeface="Arial"/>
                <a:cs typeface="Arial"/>
              </a:rPr>
              <a:t>Reflection-in</a:t>
            </a:r>
            <a:r>
              <a:rPr dirty="0" sz="2800" spc="10" b="1">
                <a:latin typeface="Arial"/>
                <a:cs typeface="Arial"/>
              </a:rPr>
              <a:t> </a:t>
            </a:r>
            <a:r>
              <a:rPr dirty="0" sz="2800" spc="-5" b="1">
                <a:latin typeface="Arial"/>
                <a:cs typeface="Arial"/>
              </a:rPr>
              <a:t>action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AutoNum type="arabicPeriod"/>
            </a:pPr>
            <a:endParaRPr sz="3300">
              <a:latin typeface="Times New Roman"/>
              <a:cs typeface="Times New Roman"/>
            </a:endParaRPr>
          </a:p>
          <a:p>
            <a:pPr marL="407670" indent="-394970">
              <a:lnSpc>
                <a:spcPct val="100000"/>
              </a:lnSpc>
              <a:buAutoNum type="arabicPeriod"/>
              <a:tabLst>
                <a:tab pos="408305" algn="l"/>
              </a:tabLst>
            </a:pPr>
            <a:r>
              <a:rPr dirty="0" sz="2800" spc="-5" b="1">
                <a:latin typeface="Arial"/>
                <a:cs typeface="Arial"/>
              </a:rPr>
              <a:t>Reflection-on</a:t>
            </a:r>
            <a:r>
              <a:rPr dirty="0" sz="2800" spc="20" b="1">
                <a:latin typeface="Arial"/>
                <a:cs typeface="Arial"/>
              </a:rPr>
              <a:t> </a:t>
            </a:r>
            <a:r>
              <a:rPr dirty="0" sz="2800" spc="-5" b="1">
                <a:latin typeface="Arial"/>
                <a:cs typeface="Arial"/>
              </a:rPr>
              <a:t>action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44417" y="1711071"/>
            <a:ext cx="2380615" cy="496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20" b="1">
                <a:solidFill>
                  <a:srgbClr val="438085"/>
                </a:solidFill>
                <a:latin typeface="Arial"/>
                <a:cs typeface="Arial"/>
              </a:rPr>
              <a:t>Kolb’s</a:t>
            </a:r>
            <a:r>
              <a:rPr dirty="0" sz="3200" spc="-90" b="1">
                <a:solidFill>
                  <a:srgbClr val="438085"/>
                </a:solidFill>
                <a:latin typeface="Arial"/>
                <a:cs typeface="Arial"/>
              </a:rPr>
              <a:t> </a:t>
            </a:r>
            <a:r>
              <a:rPr dirty="0" sz="3200" spc="-5" b="1">
                <a:solidFill>
                  <a:srgbClr val="438085"/>
                </a:solidFill>
                <a:latin typeface="Arial"/>
                <a:cs typeface="Arial"/>
              </a:rPr>
              <a:t>cycle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34361" y="2931414"/>
            <a:ext cx="4876800" cy="3429000"/>
          </a:xfrm>
          <a:custGeom>
            <a:avLst/>
            <a:gdLst/>
            <a:ahLst/>
            <a:cxnLst/>
            <a:rect l="l" t="t" r="r" b="b"/>
            <a:pathLst>
              <a:path w="4876800" h="3429000">
                <a:moveTo>
                  <a:pt x="2773850" y="3416300"/>
                </a:moveTo>
                <a:lnTo>
                  <a:pt x="2102949" y="3416300"/>
                </a:lnTo>
                <a:lnTo>
                  <a:pt x="2157970" y="3429000"/>
                </a:lnTo>
                <a:lnTo>
                  <a:pt x="2718829" y="3429000"/>
                </a:lnTo>
                <a:lnTo>
                  <a:pt x="2773850" y="3416300"/>
                </a:lnTo>
                <a:close/>
              </a:path>
              <a:path w="4876800" h="3429000">
                <a:moveTo>
                  <a:pt x="2882715" y="3403600"/>
                </a:moveTo>
                <a:lnTo>
                  <a:pt x="1994084" y="3403600"/>
                </a:lnTo>
                <a:lnTo>
                  <a:pt x="2048316" y="3416300"/>
                </a:lnTo>
                <a:lnTo>
                  <a:pt x="2828483" y="3416300"/>
                </a:lnTo>
                <a:lnTo>
                  <a:pt x="2882715" y="3403600"/>
                </a:lnTo>
                <a:close/>
              </a:path>
              <a:path w="4876800" h="3429000">
                <a:moveTo>
                  <a:pt x="3042859" y="3378200"/>
                </a:moveTo>
                <a:lnTo>
                  <a:pt x="1833940" y="3378200"/>
                </a:lnTo>
                <a:lnTo>
                  <a:pt x="1940268" y="3403600"/>
                </a:lnTo>
                <a:lnTo>
                  <a:pt x="2936531" y="3403600"/>
                </a:lnTo>
                <a:lnTo>
                  <a:pt x="3042859" y="3378200"/>
                </a:lnTo>
                <a:close/>
              </a:path>
              <a:path w="4876800" h="3429000">
                <a:moveTo>
                  <a:pt x="3095344" y="63500"/>
                </a:moveTo>
                <a:lnTo>
                  <a:pt x="1781455" y="63500"/>
                </a:lnTo>
                <a:lnTo>
                  <a:pt x="1476948" y="139700"/>
                </a:lnTo>
                <a:lnTo>
                  <a:pt x="1428061" y="165100"/>
                </a:lnTo>
                <a:lnTo>
                  <a:pt x="1332011" y="190500"/>
                </a:lnTo>
                <a:lnTo>
                  <a:pt x="1284876" y="215900"/>
                </a:lnTo>
                <a:lnTo>
                  <a:pt x="1192456" y="241300"/>
                </a:lnTo>
                <a:lnTo>
                  <a:pt x="1102597" y="292100"/>
                </a:lnTo>
                <a:lnTo>
                  <a:pt x="1058663" y="304800"/>
                </a:lnTo>
                <a:lnTo>
                  <a:pt x="972856" y="355600"/>
                </a:lnTo>
                <a:lnTo>
                  <a:pt x="931010" y="368300"/>
                </a:lnTo>
                <a:lnTo>
                  <a:pt x="889889" y="393700"/>
                </a:lnTo>
                <a:lnTo>
                  <a:pt x="849507" y="419100"/>
                </a:lnTo>
                <a:lnTo>
                  <a:pt x="809876" y="444500"/>
                </a:lnTo>
                <a:lnTo>
                  <a:pt x="771012" y="469900"/>
                </a:lnTo>
                <a:lnTo>
                  <a:pt x="732929" y="495300"/>
                </a:lnTo>
                <a:lnTo>
                  <a:pt x="695640" y="520700"/>
                </a:lnTo>
                <a:lnTo>
                  <a:pt x="659159" y="546100"/>
                </a:lnTo>
                <a:lnTo>
                  <a:pt x="623501" y="571500"/>
                </a:lnTo>
                <a:lnTo>
                  <a:pt x="588679" y="609600"/>
                </a:lnTo>
                <a:lnTo>
                  <a:pt x="554708" y="635000"/>
                </a:lnTo>
                <a:lnTo>
                  <a:pt x="521602" y="660400"/>
                </a:lnTo>
                <a:lnTo>
                  <a:pt x="489374" y="685800"/>
                </a:lnTo>
                <a:lnTo>
                  <a:pt x="458038" y="723900"/>
                </a:lnTo>
                <a:lnTo>
                  <a:pt x="427610" y="749300"/>
                </a:lnTo>
                <a:lnTo>
                  <a:pt x="398102" y="787400"/>
                </a:lnTo>
                <a:lnTo>
                  <a:pt x="369528" y="812800"/>
                </a:lnTo>
                <a:lnTo>
                  <a:pt x="341904" y="850900"/>
                </a:lnTo>
                <a:lnTo>
                  <a:pt x="315242" y="876300"/>
                </a:lnTo>
                <a:lnTo>
                  <a:pt x="289557" y="914400"/>
                </a:lnTo>
                <a:lnTo>
                  <a:pt x="264863" y="939800"/>
                </a:lnTo>
                <a:lnTo>
                  <a:pt x="241173" y="977900"/>
                </a:lnTo>
                <a:lnTo>
                  <a:pt x="218503" y="1016000"/>
                </a:lnTo>
                <a:lnTo>
                  <a:pt x="196865" y="1041400"/>
                </a:lnTo>
                <a:lnTo>
                  <a:pt x="176274" y="1079500"/>
                </a:lnTo>
                <a:lnTo>
                  <a:pt x="156744" y="1117600"/>
                </a:lnTo>
                <a:lnTo>
                  <a:pt x="138290" y="1155700"/>
                </a:lnTo>
                <a:lnTo>
                  <a:pt x="120924" y="1181100"/>
                </a:lnTo>
                <a:lnTo>
                  <a:pt x="104661" y="1219200"/>
                </a:lnTo>
                <a:lnTo>
                  <a:pt x="89515" y="1257300"/>
                </a:lnTo>
                <a:lnTo>
                  <a:pt x="75500" y="1295400"/>
                </a:lnTo>
                <a:lnTo>
                  <a:pt x="62631" y="1333500"/>
                </a:lnTo>
                <a:lnTo>
                  <a:pt x="50920" y="1371600"/>
                </a:lnTo>
                <a:lnTo>
                  <a:pt x="40383" y="1409700"/>
                </a:lnTo>
                <a:lnTo>
                  <a:pt x="31032" y="1447800"/>
                </a:lnTo>
                <a:lnTo>
                  <a:pt x="22883" y="1485900"/>
                </a:lnTo>
                <a:lnTo>
                  <a:pt x="15949" y="1524000"/>
                </a:lnTo>
                <a:lnTo>
                  <a:pt x="10245" y="1562100"/>
                </a:lnTo>
                <a:lnTo>
                  <a:pt x="5784" y="1600200"/>
                </a:lnTo>
                <a:lnTo>
                  <a:pt x="2580" y="1638300"/>
                </a:lnTo>
                <a:lnTo>
                  <a:pt x="647" y="1676400"/>
                </a:lnTo>
                <a:lnTo>
                  <a:pt x="0" y="1714500"/>
                </a:lnTo>
                <a:lnTo>
                  <a:pt x="647" y="1765300"/>
                </a:lnTo>
                <a:lnTo>
                  <a:pt x="2580" y="1803400"/>
                </a:lnTo>
                <a:lnTo>
                  <a:pt x="5784" y="1841500"/>
                </a:lnTo>
                <a:lnTo>
                  <a:pt x="10245" y="1879600"/>
                </a:lnTo>
                <a:lnTo>
                  <a:pt x="15949" y="1917700"/>
                </a:lnTo>
                <a:lnTo>
                  <a:pt x="22883" y="1955800"/>
                </a:lnTo>
                <a:lnTo>
                  <a:pt x="31032" y="1993900"/>
                </a:lnTo>
                <a:lnTo>
                  <a:pt x="40383" y="2032000"/>
                </a:lnTo>
                <a:lnTo>
                  <a:pt x="50920" y="2070100"/>
                </a:lnTo>
                <a:lnTo>
                  <a:pt x="62631" y="2108200"/>
                </a:lnTo>
                <a:lnTo>
                  <a:pt x="75500" y="2146300"/>
                </a:lnTo>
                <a:lnTo>
                  <a:pt x="89515" y="2184400"/>
                </a:lnTo>
                <a:lnTo>
                  <a:pt x="104661" y="2222500"/>
                </a:lnTo>
                <a:lnTo>
                  <a:pt x="120924" y="2260600"/>
                </a:lnTo>
                <a:lnTo>
                  <a:pt x="138290" y="2286000"/>
                </a:lnTo>
                <a:lnTo>
                  <a:pt x="156744" y="2324100"/>
                </a:lnTo>
                <a:lnTo>
                  <a:pt x="176274" y="2362200"/>
                </a:lnTo>
                <a:lnTo>
                  <a:pt x="196865" y="2400300"/>
                </a:lnTo>
                <a:lnTo>
                  <a:pt x="218503" y="2425700"/>
                </a:lnTo>
                <a:lnTo>
                  <a:pt x="241173" y="2463800"/>
                </a:lnTo>
                <a:lnTo>
                  <a:pt x="264863" y="2501900"/>
                </a:lnTo>
                <a:lnTo>
                  <a:pt x="289557" y="2527300"/>
                </a:lnTo>
                <a:lnTo>
                  <a:pt x="315242" y="2565400"/>
                </a:lnTo>
                <a:lnTo>
                  <a:pt x="341904" y="2590800"/>
                </a:lnTo>
                <a:lnTo>
                  <a:pt x="369528" y="2628900"/>
                </a:lnTo>
                <a:lnTo>
                  <a:pt x="398102" y="2654300"/>
                </a:lnTo>
                <a:lnTo>
                  <a:pt x="427610" y="2692400"/>
                </a:lnTo>
                <a:lnTo>
                  <a:pt x="458038" y="2717800"/>
                </a:lnTo>
                <a:lnTo>
                  <a:pt x="489374" y="2755900"/>
                </a:lnTo>
                <a:lnTo>
                  <a:pt x="521602" y="2781300"/>
                </a:lnTo>
                <a:lnTo>
                  <a:pt x="554708" y="2806700"/>
                </a:lnTo>
                <a:lnTo>
                  <a:pt x="588679" y="2832100"/>
                </a:lnTo>
                <a:lnTo>
                  <a:pt x="623501" y="2870200"/>
                </a:lnTo>
                <a:lnTo>
                  <a:pt x="659159" y="2895600"/>
                </a:lnTo>
                <a:lnTo>
                  <a:pt x="695640" y="2921000"/>
                </a:lnTo>
                <a:lnTo>
                  <a:pt x="732929" y="2946400"/>
                </a:lnTo>
                <a:lnTo>
                  <a:pt x="771012" y="2971800"/>
                </a:lnTo>
                <a:lnTo>
                  <a:pt x="809876" y="2997200"/>
                </a:lnTo>
                <a:lnTo>
                  <a:pt x="849507" y="3022600"/>
                </a:lnTo>
                <a:lnTo>
                  <a:pt x="889889" y="3048000"/>
                </a:lnTo>
                <a:lnTo>
                  <a:pt x="931010" y="3073400"/>
                </a:lnTo>
                <a:lnTo>
                  <a:pt x="972856" y="3086100"/>
                </a:lnTo>
                <a:lnTo>
                  <a:pt x="1058663" y="3136900"/>
                </a:lnTo>
                <a:lnTo>
                  <a:pt x="1102597" y="3149600"/>
                </a:lnTo>
                <a:lnTo>
                  <a:pt x="1192456" y="3200400"/>
                </a:lnTo>
                <a:lnTo>
                  <a:pt x="1284876" y="3225800"/>
                </a:lnTo>
                <a:lnTo>
                  <a:pt x="1332011" y="3251200"/>
                </a:lnTo>
                <a:lnTo>
                  <a:pt x="1428061" y="3276600"/>
                </a:lnTo>
                <a:lnTo>
                  <a:pt x="1476948" y="3302000"/>
                </a:lnTo>
                <a:lnTo>
                  <a:pt x="1781455" y="3378200"/>
                </a:lnTo>
                <a:lnTo>
                  <a:pt x="3095344" y="3378200"/>
                </a:lnTo>
                <a:lnTo>
                  <a:pt x="3399851" y="3302000"/>
                </a:lnTo>
                <a:lnTo>
                  <a:pt x="3448738" y="3276600"/>
                </a:lnTo>
                <a:lnTo>
                  <a:pt x="3544788" y="3251200"/>
                </a:lnTo>
                <a:lnTo>
                  <a:pt x="3591923" y="3225800"/>
                </a:lnTo>
                <a:lnTo>
                  <a:pt x="3684343" y="3200400"/>
                </a:lnTo>
                <a:lnTo>
                  <a:pt x="3774202" y="3149600"/>
                </a:lnTo>
                <a:lnTo>
                  <a:pt x="3818136" y="3136900"/>
                </a:lnTo>
                <a:lnTo>
                  <a:pt x="3903943" y="3086100"/>
                </a:lnTo>
                <a:lnTo>
                  <a:pt x="3945789" y="3073400"/>
                </a:lnTo>
                <a:lnTo>
                  <a:pt x="3986910" y="3048000"/>
                </a:lnTo>
                <a:lnTo>
                  <a:pt x="4027292" y="3022600"/>
                </a:lnTo>
                <a:lnTo>
                  <a:pt x="4066923" y="2997200"/>
                </a:lnTo>
                <a:lnTo>
                  <a:pt x="4105787" y="2971800"/>
                </a:lnTo>
                <a:lnTo>
                  <a:pt x="4143870" y="2946400"/>
                </a:lnTo>
                <a:lnTo>
                  <a:pt x="4181159" y="2921000"/>
                </a:lnTo>
                <a:lnTo>
                  <a:pt x="4217640" y="2895600"/>
                </a:lnTo>
                <a:lnTo>
                  <a:pt x="4253298" y="2870200"/>
                </a:lnTo>
                <a:lnTo>
                  <a:pt x="4288120" y="2832100"/>
                </a:lnTo>
                <a:lnTo>
                  <a:pt x="4322091" y="2806700"/>
                </a:lnTo>
                <a:lnTo>
                  <a:pt x="4355197" y="2781300"/>
                </a:lnTo>
                <a:lnTo>
                  <a:pt x="4387425" y="2755900"/>
                </a:lnTo>
                <a:lnTo>
                  <a:pt x="4418761" y="2717800"/>
                </a:lnTo>
                <a:lnTo>
                  <a:pt x="4449189" y="2692400"/>
                </a:lnTo>
                <a:lnTo>
                  <a:pt x="4478697" y="2654300"/>
                </a:lnTo>
                <a:lnTo>
                  <a:pt x="4507271" y="2628900"/>
                </a:lnTo>
                <a:lnTo>
                  <a:pt x="4534895" y="2590800"/>
                </a:lnTo>
                <a:lnTo>
                  <a:pt x="4561557" y="2565400"/>
                </a:lnTo>
                <a:lnTo>
                  <a:pt x="4587242" y="2527300"/>
                </a:lnTo>
                <a:lnTo>
                  <a:pt x="4611936" y="2501900"/>
                </a:lnTo>
                <a:lnTo>
                  <a:pt x="4635626" y="2463800"/>
                </a:lnTo>
                <a:lnTo>
                  <a:pt x="4658296" y="2425700"/>
                </a:lnTo>
                <a:lnTo>
                  <a:pt x="4679934" y="2400300"/>
                </a:lnTo>
                <a:lnTo>
                  <a:pt x="4700525" y="2362200"/>
                </a:lnTo>
                <a:lnTo>
                  <a:pt x="4720055" y="2324100"/>
                </a:lnTo>
                <a:lnTo>
                  <a:pt x="4738509" y="2286000"/>
                </a:lnTo>
                <a:lnTo>
                  <a:pt x="4755875" y="2260600"/>
                </a:lnTo>
                <a:lnTo>
                  <a:pt x="4772138" y="2222500"/>
                </a:lnTo>
                <a:lnTo>
                  <a:pt x="4787284" y="2184400"/>
                </a:lnTo>
                <a:lnTo>
                  <a:pt x="4801299" y="2146300"/>
                </a:lnTo>
                <a:lnTo>
                  <a:pt x="4814168" y="2108200"/>
                </a:lnTo>
                <a:lnTo>
                  <a:pt x="4825879" y="2070100"/>
                </a:lnTo>
                <a:lnTo>
                  <a:pt x="4836416" y="2032000"/>
                </a:lnTo>
                <a:lnTo>
                  <a:pt x="4845767" y="1993900"/>
                </a:lnTo>
                <a:lnTo>
                  <a:pt x="4853916" y="1955800"/>
                </a:lnTo>
                <a:lnTo>
                  <a:pt x="4860850" y="1917700"/>
                </a:lnTo>
                <a:lnTo>
                  <a:pt x="4866554" y="1879600"/>
                </a:lnTo>
                <a:lnTo>
                  <a:pt x="4871015" y="1841500"/>
                </a:lnTo>
                <a:lnTo>
                  <a:pt x="4874219" y="1803400"/>
                </a:lnTo>
                <a:lnTo>
                  <a:pt x="4876152" y="1765300"/>
                </a:lnTo>
                <a:lnTo>
                  <a:pt x="4876799" y="1714500"/>
                </a:lnTo>
                <a:lnTo>
                  <a:pt x="4876152" y="1676400"/>
                </a:lnTo>
                <a:lnTo>
                  <a:pt x="4874219" y="1638300"/>
                </a:lnTo>
                <a:lnTo>
                  <a:pt x="4871015" y="1600200"/>
                </a:lnTo>
                <a:lnTo>
                  <a:pt x="4866554" y="1562100"/>
                </a:lnTo>
                <a:lnTo>
                  <a:pt x="4860850" y="1524000"/>
                </a:lnTo>
                <a:lnTo>
                  <a:pt x="4853916" y="1485900"/>
                </a:lnTo>
                <a:lnTo>
                  <a:pt x="4845767" y="1447800"/>
                </a:lnTo>
                <a:lnTo>
                  <a:pt x="4836416" y="1409700"/>
                </a:lnTo>
                <a:lnTo>
                  <a:pt x="4825879" y="1371600"/>
                </a:lnTo>
                <a:lnTo>
                  <a:pt x="4814168" y="1333500"/>
                </a:lnTo>
                <a:lnTo>
                  <a:pt x="4801299" y="1295400"/>
                </a:lnTo>
                <a:lnTo>
                  <a:pt x="4787284" y="1257300"/>
                </a:lnTo>
                <a:lnTo>
                  <a:pt x="4772138" y="1219200"/>
                </a:lnTo>
                <a:lnTo>
                  <a:pt x="4755875" y="1181100"/>
                </a:lnTo>
                <a:lnTo>
                  <a:pt x="4738509" y="1155700"/>
                </a:lnTo>
                <a:lnTo>
                  <a:pt x="4720055" y="1117600"/>
                </a:lnTo>
                <a:lnTo>
                  <a:pt x="4700525" y="1079500"/>
                </a:lnTo>
                <a:lnTo>
                  <a:pt x="4679934" y="1041400"/>
                </a:lnTo>
                <a:lnTo>
                  <a:pt x="4658296" y="1016000"/>
                </a:lnTo>
                <a:lnTo>
                  <a:pt x="4635626" y="977900"/>
                </a:lnTo>
                <a:lnTo>
                  <a:pt x="4611936" y="939800"/>
                </a:lnTo>
                <a:lnTo>
                  <a:pt x="4587242" y="914400"/>
                </a:lnTo>
                <a:lnTo>
                  <a:pt x="4561557" y="876300"/>
                </a:lnTo>
                <a:lnTo>
                  <a:pt x="4534895" y="850900"/>
                </a:lnTo>
                <a:lnTo>
                  <a:pt x="4507271" y="812800"/>
                </a:lnTo>
                <a:lnTo>
                  <a:pt x="4478697" y="787400"/>
                </a:lnTo>
                <a:lnTo>
                  <a:pt x="4449189" y="749300"/>
                </a:lnTo>
                <a:lnTo>
                  <a:pt x="4418761" y="723900"/>
                </a:lnTo>
                <a:lnTo>
                  <a:pt x="4387425" y="685800"/>
                </a:lnTo>
                <a:lnTo>
                  <a:pt x="4355197" y="660400"/>
                </a:lnTo>
                <a:lnTo>
                  <a:pt x="4322091" y="635000"/>
                </a:lnTo>
                <a:lnTo>
                  <a:pt x="4288120" y="609600"/>
                </a:lnTo>
                <a:lnTo>
                  <a:pt x="4253298" y="571500"/>
                </a:lnTo>
                <a:lnTo>
                  <a:pt x="4217640" y="546100"/>
                </a:lnTo>
                <a:lnTo>
                  <a:pt x="4181159" y="520700"/>
                </a:lnTo>
                <a:lnTo>
                  <a:pt x="4143870" y="495300"/>
                </a:lnTo>
                <a:lnTo>
                  <a:pt x="4105787" y="469900"/>
                </a:lnTo>
                <a:lnTo>
                  <a:pt x="4066923" y="444500"/>
                </a:lnTo>
                <a:lnTo>
                  <a:pt x="4027292" y="419100"/>
                </a:lnTo>
                <a:lnTo>
                  <a:pt x="3986910" y="393700"/>
                </a:lnTo>
                <a:lnTo>
                  <a:pt x="3945789" y="368300"/>
                </a:lnTo>
                <a:lnTo>
                  <a:pt x="3903943" y="355600"/>
                </a:lnTo>
                <a:lnTo>
                  <a:pt x="3818136" y="304800"/>
                </a:lnTo>
                <a:lnTo>
                  <a:pt x="3774202" y="292100"/>
                </a:lnTo>
                <a:lnTo>
                  <a:pt x="3684343" y="241300"/>
                </a:lnTo>
                <a:lnTo>
                  <a:pt x="3591923" y="215900"/>
                </a:lnTo>
                <a:lnTo>
                  <a:pt x="3544788" y="190500"/>
                </a:lnTo>
                <a:lnTo>
                  <a:pt x="3448738" y="165100"/>
                </a:lnTo>
                <a:lnTo>
                  <a:pt x="3399851" y="139700"/>
                </a:lnTo>
                <a:lnTo>
                  <a:pt x="3095344" y="63500"/>
                </a:lnTo>
                <a:close/>
              </a:path>
              <a:path w="4876800" h="3429000">
                <a:moveTo>
                  <a:pt x="2936531" y="38100"/>
                </a:moveTo>
                <a:lnTo>
                  <a:pt x="1940268" y="38100"/>
                </a:lnTo>
                <a:lnTo>
                  <a:pt x="1833940" y="63500"/>
                </a:lnTo>
                <a:lnTo>
                  <a:pt x="3042859" y="63500"/>
                </a:lnTo>
                <a:lnTo>
                  <a:pt x="2936531" y="38100"/>
                </a:lnTo>
                <a:close/>
              </a:path>
              <a:path w="4876800" h="3429000">
                <a:moveTo>
                  <a:pt x="2828483" y="25400"/>
                </a:moveTo>
                <a:lnTo>
                  <a:pt x="2048316" y="25400"/>
                </a:lnTo>
                <a:lnTo>
                  <a:pt x="1994084" y="38100"/>
                </a:lnTo>
                <a:lnTo>
                  <a:pt x="2882715" y="38100"/>
                </a:lnTo>
                <a:lnTo>
                  <a:pt x="2828483" y="25400"/>
                </a:lnTo>
                <a:close/>
              </a:path>
              <a:path w="4876800" h="3429000">
                <a:moveTo>
                  <a:pt x="2718829" y="12700"/>
                </a:moveTo>
                <a:lnTo>
                  <a:pt x="2157970" y="12700"/>
                </a:lnTo>
                <a:lnTo>
                  <a:pt x="2102949" y="25400"/>
                </a:lnTo>
                <a:lnTo>
                  <a:pt x="2773850" y="25400"/>
                </a:lnTo>
                <a:lnTo>
                  <a:pt x="2718829" y="12700"/>
                </a:lnTo>
                <a:close/>
              </a:path>
              <a:path w="4876800" h="3429000">
                <a:moveTo>
                  <a:pt x="2438400" y="0"/>
                </a:moveTo>
                <a:lnTo>
                  <a:pt x="2381650" y="12700"/>
                </a:lnTo>
                <a:lnTo>
                  <a:pt x="2495149" y="12700"/>
                </a:lnTo>
                <a:lnTo>
                  <a:pt x="2438400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134361" y="2931414"/>
            <a:ext cx="4876800" cy="3429000"/>
          </a:xfrm>
          <a:custGeom>
            <a:avLst/>
            <a:gdLst/>
            <a:ahLst/>
            <a:cxnLst/>
            <a:rect l="l" t="t" r="r" b="b"/>
            <a:pathLst>
              <a:path w="4876800" h="3429000">
                <a:moveTo>
                  <a:pt x="0" y="1714500"/>
                </a:moveTo>
                <a:lnTo>
                  <a:pt x="647" y="1674597"/>
                </a:lnTo>
                <a:lnTo>
                  <a:pt x="2580" y="1634919"/>
                </a:lnTo>
                <a:lnTo>
                  <a:pt x="5784" y="1595473"/>
                </a:lnTo>
                <a:lnTo>
                  <a:pt x="10245" y="1556271"/>
                </a:lnTo>
                <a:lnTo>
                  <a:pt x="15949" y="1517321"/>
                </a:lnTo>
                <a:lnTo>
                  <a:pt x="22883" y="1478634"/>
                </a:lnTo>
                <a:lnTo>
                  <a:pt x="31032" y="1440220"/>
                </a:lnTo>
                <a:lnTo>
                  <a:pt x="40383" y="1402088"/>
                </a:lnTo>
                <a:lnTo>
                  <a:pt x="50920" y="1364249"/>
                </a:lnTo>
                <a:lnTo>
                  <a:pt x="62631" y="1326711"/>
                </a:lnTo>
                <a:lnTo>
                  <a:pt x="75500" y="1289486"/>
                </a:lnTo>
                <a:lnTo>
                  <a:pt x="89515" y="1252583"/>
                </a:lnTo>
                <a:lnTo>
                  <a:pt x="104661" y="1216011"/>
                </a:lnTo>
                <a:lnTo>
                  <a:pt x="120924" y="1179781"/>
                </a:lnTo>
                <a:lnTo>
                  <a:pt x="138290" y="1143903"/>
                </a:lnTo>
                <a:lnTo>
                  <a:pt x="156744" y="1108386"/>
                </a:lnTo>
                <a:lnTo>
                  <a:pt x="176274" y="1073240"/>
                </a:lnTo>
                <a:lnTo>
                  <a:pt x="196865" y="1038475"/>
                </a:lnTo>
                <a:lnTo>
                  <a:pt x="218503" y="1004102"/>
                </a:lnTo>
                <a:lnTo>
                  <a:pt x="241173" y="970129"/>
                </a:lnTo>
                <a:lnTo>
                  <a:pt x="264863" y="936566"/>
                </a:lnTo>
                <a:lnTo>
                  <a:pt x="289557" y="903425"/>
                </a:lnTo>
                <a:lnTo>
                  <a:pt x="315242" y="870713"/>
                </a:lnTo>
                <a:lnTo>
                  <a:pt x="341904" y="838442"/>
                </a:lnTo>
                <a:lnTo>
                  <a:pt x="369528" y="806621"/>
                </a:lnTo>
                <a:lnTo>
                  <a:pt x="398102" y="775260"/>
                </a:lnTo>
                <a:lnTo>
                  <a:pt x="427610" y="744369"/>
                </a:lnTo>
                <a:lnTo>
                  <a:pt x="458038" y="713958"/>
                </a:lnTo>
                <a:lnTo>
                  <a:pt x="489374" y="684036"/>
                </a:lnTo>
                <a:lnTo>
                  <a:pt x="521602" y="654613"/>
                </a:lnTo>
                <a:lnTo>
                  <a:pt x="554708" y="625700"/>
                </a:lnTo>
                <a:lnTo>
                  <a:pt x="588679" y="597306"/>
                </a:lnTo>
                <a:lnTo>
                  <a:pt x="623501" y="569441"/>
                </a:lnTo>
                <a:lnTo>
                  <a:pt x="659159" y="542115"/>
                </a:lnTo>
                <a:lnTo>
                  <a:pt x="695640" y="515337"/>
                </a:lnTo>
                <a:lnTo>
                  <a:pt x="732929" y="489119"/>
                </a:lnTo>
                <a:lnTo>
                  <a:pt x="771012" y="463468"/>
                </a:lnTo>
                <a:lnTo>
                  <a:pt x="809876" y="438396"/>
                </a:lnTo>
                <a:lnTo>
                  <a:pt x="849507" y="413912"/>
                </a:lnTo>
                <a:lnTo>
                  <a:pt x="889889" y="390026"/>
                </a:lnTo>
                <a:lnTo>
                  <a:pt x="931010" y="366748"/>
                </a:lnTo>
                <a:lnTo>
                  <a:pt x="972856" y="344088"/>
                </a:lnTo>
                <a:lnTo>
                  <a:pt x="1015411" y="322056"/>
                </a:lnTo>
                <a:lnTo>
                  <a:pt x="1058663" y="300661"/>
                </a:lnTo>
                <a:lnTo>
                  <a:pt x="1102597" y="279913"/>
                </a:lnTo>
                <a:lnTo>
                  <a:pt x="1147200" y="259823"/>
                </a:lnTo>
                <a:lnTo>
                  <a:pt x="1192456" y="240399"/>
                </a:lnTo>
                <a:lnTo>
                  <a:pt x="1238353" y="221653"/>
                </a:lnTo>
                <a:lnTo>
                  <a:pt x="1284876" y="203593"/>
                </a:lnTo>
                <a:lnTo>
                  <a:pt x="1332011" y="186230"/>
                </a:lnTo>
                <a:lnTo>
                  <a:pt x="1379744" y="169573"/>
                </a:lnTo>
                <a:lnTo>
                  <a:pt x="1428061" y="153633"/>
                </a:lnTo>
                <a:lnTo>
                  <a:pt x="1476948" y="138419"/>
                </a:lnTo>
                <a:lnTo>
                  <a:pt x="1526391" y="123942"/>
                </a:lnTo>
                <a:lnTo>
                  <a:pt x="1576376" y="110210"/>
                </a:lnTo>
                <a:lnTo>
                  <a:pt x="1626889" y="97234"/>
                </a:lnTo>
                <a:lnTo>
                  <a:pt x="1677916" y="85024"/>
                </a:lnTo>
                <a:lnTo>
                  <a:pt x="1729443" y="73589"/>
                </a:lnTo>
                <a:lnTo>
                  <a:pt x="1781455" y="62940"/>
                </a:lnTo>
                <a:lnTo>
                  <a:pt x="1833940" y="53086"/>
                </a:lnTo>
                <a:lnTo>
                  <a:pt x="1886882" y="44037"/>
                </a:lnTo>
                <a:lnTo>
                  <a:pt x="1940268" y="35803"/>
                </a:lnTo>
                <a:lnTo>
                  <a:pt x="1994084" y="28394"/>
                </a:lnTo>
                <a:lnTo>
                  <a:pt x="2048316" y="21819"/>
                </a:lnTo>
                <a:lnTo>
                  <a:pt x="2102949" y="16090"/>
                </a:lnTo>
                <a:lnTo>
                  <a:pt x="2157970" y="11214"/>
                </a:lnTo>
                <a:lnTo>
                  <a:pt x="2213365" y="7203"/>
                </a:lnTo>
                <a:lnTo>
                  <a:pt x="2269119" y="4066"/>
                </a:lnTo>
                <a:lnTo>
                  <a:pt x="2325219" y="1814"/>
                </a:lnTo>
                <a:lnTo>
                  <a:pt x="2381650" y="455"/>
                </a:lnTo>
                <a:lnTo>
                  <a:pt x="2438400" y="0"/>
                </a:lnTo>
                <a:lnTo>
                  <a:pt x="2495149" y="455"/>
                </a:lnTo>
                <a:lnTo>
                  <a:pt x="2551580" y="1814"/>
                </a:lnTo>
                <a:lnTo>
                  <a:pt x="2607680" y="4066"/>
                </a:lnTo>
                <a:lnTo>
                  <a:pt x="2663434" y="7203"/>
                </a:lnTo>
                <a:lnTo>
                  <a:pt x="2718829" y="11214"/>
                </a:lnTo>
                <a:lnTo>
                  <a:pt x="2773850" y="16090"/>
                </a:lnTo>
                <a:lnTo>
                  <a:pt x="2828483" y="21819"/>
                </a:lnTo>
                <a:lnTo>
                  <a:pt x="2882715" y="28394"/>
                </a:lnTo>
                <a:lnTo>
                  <a:pt x="2936531" y="35803"/>
                </a:lnTo>
                <a:lnTo>
                  <a:pt x="2989917" y="44037"/>
                </a:lnTo>
                <a:lnTo>
                  <a:pt x="3042859" y="53086"/>
                </a:lnTo>
                <a:lnTo>
                  <a:pt x="3095344" y="62940"/>
                </a:lnTo>
                <a:lnTo>
                  <a:pt x="3147356" y="73589"/>
                </a:lnTo>
                <a:lnTo>
                  <a:pt x="3198883" y="85024"/>
                </a:lnTo>
                <a:lnTo>
                  <a:pt x="3249910" y="97234"/>
                </a:lnTo>
                <a:lnTo>
                  <a:pt x="3300423" y="110210"/>
                </a:lnTo>
                <a:lnTo>
                  <a:pt x="3350408" y="123942"/>
                </a:lnTo>
                <a:lnTo>
                  <a:pt x="3399851" y="138419"/>
                </a:lnTo>
                <a:lnTo>
                  <a:pt x="3448738" y="153633"/>
                </a:lnTo>
                <a:lnTo>
                  <a:pt x="3497055" y="169573"/>
                </a:lnTo>
                <a:lnTo>
                  <a:pt x="3544788" y="186230"/>
                </a:lnTo>
                <a:lnTo>
                  <a:pt x="3591923" y="203593"/>
                </a:lnTo>
                <a:lnTo>
                  <a:pt x="3638446" y="221653"/>
                </a:lnTo>
                <a:lnTo>
                  <a:pt x="3684343" y="240399"/>
                </a:lnTo>
                <a:lnTo>
                  <a:pt x="3729599" y="259823"/>
                </a:lnTo>
                <a:lnTo>
                  <a:pt x="3774202" y="279913"/>
                </a:lnTo>
                <a:lnTo>
                  <a:pt x="3818136" y="300661"/>
                </a:lnTo>
                <a:lnTo>
                  <a:pt x="3861388" y="322056"/>
                </a:lnTo>
                <a:lnTo>
                  <a:pt x="3903943" y="344088"/>
                </a:lnTo>
                <a:lnTo>
                  <a:pt x="3945789" y="366748"/>
                </a:lnTo>
                <a:lnTo>
                  <a:pt x="3986910" y="390026"/>
                </a:lnTo>
                <a:lnTo>
                  <a:pt x="4027292" y="413912"/>
                </a:lnTo>
                <a:lnTo>
                  <a:pt x="4066923" y="438396"/>
                </a:lnTo>
                <a:lnTo>
                  <a:pt x="4105787" y="463468"/>
                </a:lnTo>
                <a:lnTo>
                  <a:pt x="4143870" y="489119"/>
                </a:lnTo>
                <a:lnTo>
                  <a:pt x="4181159" y="515337"/>
                </a:lnTo>
                <a:lnTo>
                  <a:pt x="4217640" y="542115"/>
                </a:lnTo>
                <a:lnTo>
                  <a:pt x="4253298" y="569441"/>
                </a:lnTo>
                <a:lnTo>
                  <a:pt x="4288120" y="597306"/>
                </a:lnTo>
                <a:lnTo>
                  <a:pt x="4322091" y="625700"/>
                </a:lnTo>
                <a:lnTo>
                  <a:pt x="4355197" y="654613"/>
                </a:lnTo>
                <a:lnTo>
                  <a:pt x="4387425" y="684036"/>
                </a:lnTo>
                <a:lnTo>
                  <a:pt x="4418761" y="713958"/>
                </a:lnTo>
                <a:lnTo>
                  <a:pt x="4449189" y="744369"/>
                </a:lnTo>
                <a:lnTo>
                  <a:pt x="4478697" y="775260"/>
                </a:lnTo>
                <a:lnTo>
                  <a:pt x="4507271" y="806621"/>
                </a:lnTo>
                <a:lnTo>
                  <a:pt x="4534895" y="838442"/>
                </a:lnTo>
                <a:lnTo>
                  <a:pt x="4561557" y="870713"/>
                </a:lnTo>
                <a:lnTo>
                  <a:pt x="4587242" y="903425"/>
                </a:lnTo>
                <a:lnTo>
                  <a:pt x="4611936" y="936566"/>
                </a:lnTo>
                <a:lnTo>
                  <a:pt x="4635626" y="970129"/>
                </a:lnTo>
                <a:lnTo>
                  <a:pt x="4658296" y="1004102"/>
                </a:lnTo>
                <a:lnTo>
                  <a:pt x="4679934" y="1038475"/>
                </a:lnTo>
                <a:lnTo>
                  <a:pt x="4700525" y="1073240"/>
                </a:lnTo>
                <a:lnTo>
                  <a:pt x="4720055" y="1108386"/>
                </a:lnTo>
                <a:lnTo>
                  <a:pt x="4738509" y="1143903"/>
                </a:lnTo>
                <a:lnTo>
                  <a:pt x="4755875" y="1179781"/>
                </a:lnTo>
                <a:lnTo>
                  <a:pt x="4772138" y="1216011"/>
                </a:lnTo>
                <a:lnTo>
                  <a:pt x="4787284" y="1252583"/>
                </a:lnTo>
                <a:lnTo>
                  <a:pt x="4801299" y="1289486"/>
                </a:lnTo>
                <a:lnTo>
                  <a:pt x="4814168" y="1326711"/>
                </a:lnTo>
                <a:lnTo>
                  <a:pt x="4825879" y="1364249"/>
                </a:lnTo>
                <a:lnTo>
                  <a:pt x="4836416" y="1402088"/>
                </a:lnTo>
                <a:lnTo>
                  <a:pt x="4845767" y="1440220"/>
                </a:lnTo>
                <a:lnTo>
                  <a:pt x="4853916" y="1478634"/>
                </a:lnTo>
                <a:lnTo>
                  <a:pt x="4860850" y="1517321"/>
                </a:lnTo>
                <a:lnTo>
                  <a:pt x="4866554" y="1556271"/>
                </a:lnTo>
                <a:lnTo>
                  <a:pt x="4871015" y="1595473"/>
                </a:lnTo>
                <a:lnTo>
                  <a:pt x="4874219" y="1634919"/>
                </a:lnTo>
                <a:lnTo>
                  <a:pt x="4876152" y="1674597"/>
                </a:lnTo>
                <a:lnTo>
                  <a:pt x="4876799" y="1714500"/>
                </a:lnTo>
                <a:lnTo>
                  <a:pt x="4876152" y="1754400"/>
                </a:lnTo>
                <a:lnTo>
                  <a:pt x="4874219" y="1794078"/>
                </a:lnTo>
                <a:lnTo>
                  <a:pt x="4871015" y="1833523"/>
                </a:lnTo>
                <a:lnTo>
                  <a:pt x="4866554" y="1872724"/>
                </a:lnTo>
                <a:lnTo>
                  <a:pt x="4860850" y="1911673"/>
                </a:lnTo>
                <a:lnTo>
                  <a:pt x="4853916" y="1950359"/>
                </a:lnTo>
                <a:lnTo>
                  <a:pt x="4845767" y="1988773"/>
                </a:lnTo>
                <a:lnTo>
                  <a:pt x="4836416" y="2026904"/>
                </a:lnTo>
                <a:lnTo>
                  <a:pt x="4825879" y="2064743"/>
                </a:lnTo>
                <a:lnTo>
                  <a:pt x="4814168" y="2102280"/>
                </a:lnTo>
                <a:lnTo>
                  <a:pt x="4801299" y="2139504"/>
                </a:lnTo>
                <a:lnTo>
                  <a:pt x="4787284" y="2176407"/>
                </a:lnTo>
                <a:lnTo>
                  <a:pt x="4772138" y="2212978"/>
                </a:lnTo>
                <a:lnTo>
                  <a:pt x="4755875" y="2249208"/>
                </a:lnTo>
                <a:lnTo>
                  <a:pt x="4738509" y="2285086"/>
                </a:lnTo>
                <a:lnTo>
                  <a:pt x="4720055" y="2320603"/>
                </a:lnTo>
                <a:lnTo>
                  <a:pt x="4700525" y="2355748"/>
                </a:lnTo>
                <a:lnTo>
                  <a:pt x="4679934" y="2390513"/>
                </a:lnTo>
                <a:lnTo>
                  <a:pt x="4658296" y="2424886"/>
                </a:lnTo>
                <a:lnTo>
                  <a:pt x="4635626" y="2458859"/>
                </a:lnTo>
                <a:lnTo>
                  <a:pt x="4611936" y="2492421"/>
                </a:lnTo>
                <a:lnTo>
                  <a:pt x="4587242" y="2525563"/>
                </a:lnTo>
                <a:lnTo>
                  <a:pt x="4561557" y="2558274"/>
                </a:lnTo>
                <a:lnTo>
                  <a:pt x="4534895" y="2590546"/>
                </a:lnTo>
                <a:lnTo>
                  <a:pt x="4507271" y="2622367"/>
                </a:lnTo>
                <a:lnTo>
                  <a:pt x="4478697" y="2653728"/>
                </a:lnTo>
                <a:lnTo>
                  <a:pt x="4449189" y="2684619"/>
                </a:lnTo>
                <a:lnTo>
                  <a:pt x="4418761" y="2715030"/>
                </a:lnTo>
                <a:lnTo>
                  <a:pt x="4387425" y="2744952"/>
                </a:lnTo>
                <a:lnTo>
                  <a:pt x="4355197" y="2774375"/>
                </a:lnTo>
                <a:lnTo>
                  <a:pt x="4322091" y="2803288"/>
                </a:lnTo>
                <a:lnTo>
                  <a:pt x="4288120" y="2831683"/>
                </a:lnTo>
                <a:lnTo>
                  <a:pt x="4253298" y="2859548"/>
                </a:lnTo>
                <a:lnTo>
                  <a:pt x="4217640" y="2886874"/>
                </a:lnTo>
                <a:lnTo>
                  <a:pt x="4181159" y="2913652"/>
                </a:lnTo>
                <a:lnTo>
                  <a:pt x="4143870" y="2939871"/>
                </a:lnTo>
                <a:lnTo>
                  <a:pt x="4105787" y="2965522"/>
                </a:lnTo>
                <a:lnTo>
                  <a:pt x="4066923" y="2990594"/>
                </a:lnTo>
                <a:lnTo>
                  <a:pt x="4027292" y="3015078"/>
                </a:lnTo>
                <a:lnTo>
                  <a:pt x="3986910" y="3038964"/>
                </a:lnTo>
                <a:lnTo>
                  <a:pt x="3945789" y="3062243"/>
                </a:lnTo>
                <a:lnTo>
                  <a:pt x="3903943" y="3084903"/>
                </a:lnTo>
                <a:lnTo>
                  <a:pt x="3861388" y="3106936"/>
                </a:lnTo>
                <a:lnTo>
                  <a:pt x="3818136" y="3128331"/>
                </a:lnTo>
                <a:lnTo>
                  <a:pt x="3774202" y="3149079"/>
                </a:lnTo>
                <a:lnTo>
                  <a:pt x="3729599" y="3169170"/>
                </a:lnTo>
                <a:lnTo>
                  <a:pt x="3684343" y="3188594"/>
                </a:lnTo>
                <a:lnTo>
                  <a:pt x="3638446" y="3207341"/>
                </a:lnTo>
                <a:lnTo>
                  <a:pt x="3591923" y="3225401"/>
                </a:lnTo>
                <a:lnTo>
                  <a:pt x="3544788" y="3242764"/>
                </a:lnTo>
                <a:lnTo>
                  <a:pt x="3497055" y="3259421"/>
                </a:lnTo>
                <a:lnTo>
                  <a:pt x="3448738" y="3275362"/>
                </a:lnTo>
                <a:lnTo>
                  <a:pt x="3399851" y="3290576"/>
                </a:lnTo>
                <a:lnTo>
                  <a:pt x="3350408" y="3305054"/>
                </a:lnTo>
                <a:lnTo>
                  <a:pt x="3300423" y="3318786"/>
                </a:lnTo>
                <a:lnTo>
                  <a:pt x="3249910" y="3331762"/>
                </a:lnTo>
                <a:lnTo>
                  <a:pt x="3198883" y="3343973"/>
                </a:lnTo>
                <a:lnTo>
                  <a:pt x="3147356" y="3355408"/>
                </a:lnTo>
                <a:lnTo>
                  <a:pt x="3095344" y="3366058"/>
                </a:lnTo>
                <a:lnTo>
                  <a:pt x="3042859" y="3375912"/>
                </a:lnTo>
                <a:lnTo>
                  <a:pt x="2989917" y="3384961"/>
                </a:lnTo>
                <a:lnTo>
                  <a:pt x="2936531" y="3393195"/>
                </a:lnTo>
                <a:lnTo>
                  <a:pt x="2882715" y="3400605"/>
                </a:lnTo>
                <a:lnTo>
                  <a:pt x="2828483" y="3407179"/>
                </a:lnTo>
                <a:lnTo>
                  <a:pt x="2773850" y="3412909"/>
                </a:lnTo>
                <a:lnTo>
                  <a:pt x="2718829" y="3417784"/>
                </a:lnTo>
                <a:lnTo>
                  <a:pt x="2663434" y="3421796"/>
                </a:lnTo>
                <a:lnTo>
                  <a:pt x="2607680" y="3424932"/>
                </a:lnTo>
                <a:lnTo>
                  <a:pt x="2551580" y="3427185"/>
                </a:lnTo>
                <a:lnTo>
                  <a:pt x="2495149" y="3428544"/>
                </a:lnTo>
                <a:lnTo>
                  <a:pt x="2438400" y="3429000"/>
                </a:lnTo>
                <a:lnTo>
                  <a:pt x="2381650" y="3428544"/>
                </a:lnTo>
                <a:lnTo>
                  <a:pt x="2325219" y="3427185"/>
                </a:lnTo>
                <a:lnTo>
                  <a:pt x="2269119" y="3424932"/>
                </a:lnTo>
                <a:lnTo>
                  <a:pt x="2213365" y="3421796"/>
                </a:lnTo>
                <a:lnTo>
                  <a:pt x="2157970" y="3417784"/>
                </a:lnTo>
                <a:lnTo>
                  <a:pt x="2102949" y="3412909"/>
                </a:lnTo>
                <a:lnTo>
                  <a:pt x="2048316" y="3407179"/>
                </a:lnTo>
                <a:lnTo>
                  <a:pt x="1994084" y="3400605"/>
                </a:lnTo>
                <a:lnTo>
                  <a:pt x="1940268" y="3393195"/>
                </a:lnTo>
                <a:lnTo>
                  <a:pt x="1886882" y="3384961"/>
                </a:lnTo>
                <a:lnTo>
                  <a:pt x="1833940" y="3375912"/>
                </a:lnTo>
                <a:lnTo>
                  <a:pt x="1781455" y="3366058"/>
                </a:lnTo>
                <a:lnTo>
                  <a:pt x="1729443" y="3355408"/>
                </a:lnTo>
                <a:lnTo>
                  <a:pt x="1677916" y="3343973"/>
                </a:lnTo>
                <a:lnTo>
                  <a:pt x="1626889" y="3331762"/>
                </a:lnTo>
                <a:lnTo>
                  <a:pt x="1576376" y="3318786"/>
                </a:lnTo>
                <a:lnTo>
                  <a:pt x="1526391" y="3305054"/>
                </a:lnTo>
                <a:lnTo>
                  <a:pt x="1476948" y="3290576"/>
                </a:lnTo>
                <a:lnTo>
                  <a:pt x="1428061" y="3275362"/>
                </a:lnTo>
                <a:lnTo>
                  <a:pt x="1379744" y="3259421"/>
                </a:lnTo>
                <a:lnTo>
                  <a:pt x="1332011" y="3242764"/>
                </a:lnTo>
                <a:lnTo>
                  <a:pt x="1284876" y="3225401"/>
                </a:lnTo>
                <a:lnTo>
                  <a:pt x="1238353" y="3207341"/>
                </a:lnTo>
                <a:lnTo>
                  <a:pt x="1192456" y="3188594"/>
                </a:lnTo>
                <a:lnTo>
                  <a:pt x="1147200" y="3169170"/>
                </a:lnTo>
                <a:lnTo>
                  <a:pt x="1102597" y="3149079"/>
                </a:lnTo>
                <a:lnTo>
                  <a:pt x="1058663" y="3128331"/>
                </a:lnTo>
                <a:lnTo>
                  <a:pt x="1015411" y="3106936"/>
                </a:lnTo>
                <a:lnTo>
                  <a:pt x="972856" y="3084903"/>
                </a:lnTo>
                <a:lnTo>
                  <a:pt x="931010" y="3062243"/>
                </a:lnTo>
                <a:lnTo>
                  <a:pt x="889889" y="3038964"/>
                </a:lnTo>
                <a:lnTo>
                  <a:pt x="849507" y="3015078"/>
                </a:lnTo>
                <a:lnTo>
                  <a:pt x="809876" y="2990594"/>
                </a:lnTo>
                <a:lnTo>
                  <a:pt x="771012" y="2965522"/>
                </a:lnTo>
                <a:lnTo>
                  <a:pt x="732929" y="2939871"/>
                </a:lnTo>
                <a:lnTo>
                  <a:pt x="695640" y="2913652"/>
                </a:lnTo>
                <a:lnTo>
                  <a:pt x="659159" y="2886874"/>
                </a:lnTo>
                <a:lnTo>
                  <a:pt x="623501" y="2859548"/>
                </a:lnTo>
                <a:lnTo>
                  <a:pt x="588679" y="2831683"/>
                </a:lnTo>
                <a:lnTo>
                  <a:pt x="554708" y="2803288"/>
                </a:lnTo>
                <a:lnTo>
                  <a:pt x="521602" y="2774375"/>
                </a:lnTo>
                <a:lnTo>
                  <a:pt x="489374" y="2744952"/>
                </a:lnTo>
                <a:lnTo>
                  <a:pt x="458038" y="2715030"/>
                </a:lnTo>
                <a:lnTo>
                  <a:pt x="427610" y="2684619"/>
                </a:lnTo>
                <a:lnTo>
                  <a:pt x="398102" y="2653728"/>
                </a:lnTo>
                <a:lnTo>
                  <a:pt x="369528" y="2622367"/>
                </a:lnTo>
                <a:lnTo>
                  <a:pt x="341904" y="2590546"/>
                </a:lnTo>
                <a:lnTo>
                  <a:pt x="315242" y="2558274"/>
                </a:lnTo>
                <a:lnTo>
                  <a:pt x="289557" y="2525563"/>
                </a:lnTo>
                <a:lnTo>
                  <a:pt x="264863" y="2492421"/>
                </a:lnTo>
                <a:lnTo>
                  <a:pt x="241173" y="2458859"/>
                </a:lnTo>
                <a:lnTo>
                  <a:pt x="218503" y="2424886"/>
                </a:lnTo>
                <a:lnTo>
                  <a:pt x="196865" y="2390513"/>
                </a:lnTo>
                <a:lnTo>
                  <a:pt x="176274" y="2355748"/>
                </a:lnTo>
                <a:lnTo>
                  <a:pt x="156744" y="2320603"/>
                </a:lnTo>
                <a:lnTo>
                  <a:pt x="138290" y="2285086"/>
                </a:lnTo>
                <a:lnTo>
                  <a:pt x="120924" y="2249208"/>
                </a:lnTo>
                <a:lnTo>
                  <a:pt x="104661" y="2212978"/>
                </a:lnTo>
                <a:lnTo>
                  <a:pt x="89515" y="2176407"/>
                </a:lnTo>
                <a:lnTo>
                  <a:pt x="75500" y="2139504"/>
                </a:lnTo>
                <a:lnTo>
                  <a:pt x="62631" y="2102280"/>
                </a:lnTo>
                <a:lnTo>
                  <a:pt x="50920" y="2064743"/>
                </a:lnTo>
                <a:lnTo>
                  <a:pt x="40383" y="2026904"/>
                </a:lnTo>
                <a:lnTo>
                  <a:pt x="31032" y="1988773"/>
                </a:lnTo>
                <a:lnTo>
                  <a:pt x="22883" y="1950359"/>
                </a:lnTo>
                <a:lnTo>
                  <a:pt x="15949" y="1911673"/>
                </a:lnTo>
                <a:lnTo>
                  <a:pt x="10245" y="1872724"/>
                </a:lnTo>
                <a:lnTo>
                  <a:pt x="5784" y="1833523"/>
                </a:lnTo>
                <a:lnTo>
                  <a:pt x="2580" y="1794078"/>
                </a:lnTo>
                <a:lnTo>
                  <a:pt x="647" y="1754400"/>
                </a:lnTo>
                <a:lnTo>
                  <a:pt x="0" y="171450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216522" y="3355975"/>
            <a:ext cx="184785" cy="184785"/>
          </a:xfrm>
          <a:custGeom>
            <a:avLst/>
            <a:gdLst/>
            <a:ahLst/>
            <a:cxnLst/>
            <a:rect l="l" t="t" r="r" b="b"/>
            <a:pathLst>
              <a:path w="184785" h="184785">
                <a:moveTo>
                  <a:pt x="40957" y="81851"/>
                </a:moveTo>
                <a:lnTo>
                  <a:pt x="0" y="122809"/>
                </a:lnTo>
                <a:lnTo>
                  <a:pt x="184276" y="184276"/>
                </a:lnTo>
                <a:lnTo>
                  <a:pt x="156953" y="102362"/>
                </a:lnTo>
                <a:lnTo>
                  <a:pt x="61467" y="102362"/>
                </a:lnTo>
                <a:lnTo>
                  <a:pt x="40957" y="81851"/>
                </a:lnTo>
                <a:close/>
              </a:path>
              <a:path w="184785" h="184785">
                <a:moveTo>
                  <a:pt x="81851" y="40957"/>
                </a:moveTo>
                <a:lnTo>
                  <a:pt x="40957" y="81851"/>
                </a:lnTo>
                <a:lnTo>
                  <a:pt x="61467" y="102362"/>
                </a:lnTo>
                <a:lnTo>
                  <a:pt x="102362" y="61467"/>
                </a:lnTo>
                <a:lnTo>
                  <a:pt x="81851" y="40957"/>
                </a:lnTo>
                <a:close/>
              </a:path>
              <a:path w="184785" h="184785">
                <a:moveTo>
                  <a:pt x="122809" y="0"/>
                </a:moveTo>
                <a:lnTo>
                  <a:pt x="81851" y="40957"/>
                </a:lnTo>
                <a:lnTo>
                  <a:pt x="102362" y="61467"/>
                </a:lnTo>
                <a:lnTo>
                  <a:pt x="61467" y="102362"/>
                </a:lnTo>
                <a:lnTo>
                  <a:pt x="156953" y="102362"/>
                </a:lnTo>
                <a:lnTo>
                  <a:pt x="122809" y="0"/>
                </a:lnTo>
                <a:close/>
              </a:path>
              <a:path w="184785" h="184785">
                <a:moveTo>
                  <a:pt x="52324" y="11429"/>
                </a:moveTo>
                <a:lnTo>
                  <a:pt x="11429" y="52324"/>
                </a:lnTo>
                <a:lnTo>
                  <a:pt x="40957" y="81851"/>
                </a:lnTo>
                <a:lnTo>
                  <a:pt x="81851" y="40957"/>
                </a:lnTo>
                <a:lnTo>
                  <a:pt x="52324" y="11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553200" y="5351653"/>
            <a:ext cx="252095" cy="322580"/>
          </a:xfrm>
          <a:custGeom>
            <a:avLst/>
            <a:gdLst/>
            <a:ahLst/>
            <a:cxnLst/>
            <a:rect l="l" t="t" r="r" b="b"/>
            <a:pathLst>
              <a:path w="252095" h="322579">
                <a:moveTo>
                  <a:pt x="34798" y="131064"/>
                </a:moveTo>
                <a:lnTo>
                  <a:pt x="0" y="322199"/>
                </a:lnTo>
                <a:lnTo>
                  <a:pt x="173735" y="235331"/>
                </a:lnTo>
                <a:lnTo>
                  <a:pt x="158336" y="223774"/>
                </a:lnTo>
                <a:lnTo>
                  <a:pt x="109981" y="223774"/>
                </a:lnTo>
                <a:lnTo>
                  <a:pt x="63753" y="188976"/>
                </a:lnTo>
                <a:lnTo>
                  <a:pt x="81117" y="165824"/>
                </a:lnTo>
                <a:lnTo>
                  <a:pt x="34798" y="131064"/>
                </a:lnTo>
                <a:close/>
              </a:path>
              <a:path w="252095" h="322579">
                <a:moveTo>
                  <a:pt x="81117" y="165824"/>
                </a:moveTo>
                <a:lnTo>
                  <a:pt x="63753" y="188976"/>
                </a:lnTo>
                <a:lnTo>
                  <a:pt x="109981" y="223774"/>
                </a:lnTo>
                <a:lnTo>
                  <a:pt x="127396" y="200555"/>
                </a:lnTo>
                <a:lnTo>
                  <a:pt x="81117" y="165824"/>
                </a:lnTo>
                <a:close/>
              </a:path>
              <a:path w="252095" h="322579">
                <a:moveTo>
                  <a:pt x="127396" y="200555"/>
                </a:moveTo>
                <a:lnTo>
                  <a:pt x="109981" y="223774"/>
                </a:lnTo>
                <a:lnTo>
                  <a:pt x="158336" y="223774"/>
                </a:lnTo>
                <a:lnTo>
                  <a:pt x="127396" y="200555"/>
                </a:lnTo>
                <a:close/>
              </a:path>
              <a:path w="252095" h="322579">
                <a:moveTo>
                  <a:pt x="205485" y="0"/>
                </a:moveTo>
                <a:lnTo>
                  <a:pt x="81117" y="165824"/>
                </a:lnTo>
                <a:lnTo>
                  <a:pt x="127396" y="200555"/>
                </a:lnTo>
                <a:lnTo>
                  <a:pt x="251714" y="34798"/>
                </a:lnTo>
                <a:lnTo>
                  <a:pt x="2054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438400" y="5445252"/>
            <a:ext cx="176530" cy="245110"/>
          </a:xfrm>
          <a:custGeom>
            <a:avLst/>
            <a:gdLst/>
            <a:ahLst/>
            <a:cxnLst/>
            <a:rect l="l" t="t" r="r" b="b"/>
            <a:pathLst>
              <a:path w="176530" h="245110">
                <a:moveTo>
                  <a:pt x="120481" y="128510"/>
                </a:moveTo>
                <a:lnTo>
                  <a:pt x="72309" y="160626"/>
                </a:lnTo>
                <a:lnTo>
                  <a:pt x="128269" y="244665"/>
                </a:lnTo>
                <a:lnTo>
                  <a:pt x="176530" y="212534"/>
                </a:lnTo>
                <a:lnTo>
                  <a:pt x="120481" y="128510"/>
                </a:lnTo>
                <a:close/>
              </a:path>
              <a:path w="176530" h="245110">
                <a:moveTo>
                  <a:pt x="0" y="0"/>
                </a:moveTo>
                <a:lnTo>
                  <a:pt x="24130" y="192747"/>
                </a:lnTo>
                <a:lnTo>
                  <a:pt x="72309" y="160626"/>
                </a:lnTo>
                <a:lnTo>
                  <a:pt x="56261" y="136525"/>
                </a:lnTo>
                <a:lnTo>
                  <a:pt x="104393" y="104394"/>
                </a:lnTo>
                <a:lnTo>
                  <a:pt x="156655" y="104394"/>
                </a:lnTo>
                <a:lnTo>
                  <a:pt x="168656" y="96393"/>
                </a:lnTo>
                <a:lnTo>
                  <a:pt x="0" y="0"/>
                </a:lnTo>
                <a:close/>
              </a:path>
              <a:path w="176530" h="245110">
                <a:moveTo>
                  <a:pt x="104393" y="104394"/>
                </a:moveTo>
                <a:lnTo>
                  <a:pt x="56261" y="136525"/>
                </a:lnTo>
                <a:lnTo>
                  <a:pt x="72309" y="160626"/>
                </a:lnTo>
                <a:lnTo>
                  <a:pt x="120481" y="128510"/>
                </a:lnTo>
                <a:lnTo>
                  <a:pt x="104393" y="104394"/>
                </a:lnTo>
                <a:close/>
              </a:path>
              <a:path w="176530" h="245110">
                <a:moveTo>
                  <a:pt x="156655" y="104394"/>
                </a:moveTo>
                <a:lnTo>
                  <a:pt x="104393" y="104394"/>
                </a:lnTo>
                <a:lnTo>
                  <a:pt x="120481" y="128510"/>
                </a:lnTo>
                <a:lnTo>
                  <a:pt x="156655" y="1043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414270" y="3616452"/>
            <a:ext cx="176530" cy="245110"/>
          </a:xfrm>
          <a:custGeom>
            <a:avLst/>
            <a:gdLst/>
            <a:ahLst/>
            <a:cxnLst/>
            <a:rect l="l" t="t" r="r" b="b"/>
            <a:pathLst>
              <a:path w="176530" h="245110">
                <a:moveTo>
                  <a:pt x="56049" y="128524"/>
                </a:moveTo>
                <a:lnTo>
                  <a:pt x="0" y="212598"/>
                </a:lnTo>
                <a:lnTo>
                  <a:pt x="48260" y="244602"/>
                </a:lnTo>
                <a:lnTo>
                  <a:pt x="104201" y="160639"/>
                </a:lnTo>
                <a:lnTo>
                  <a:pt x="56049" y="128524"/>
                </a:lnTo>
                <a:close/>
              </a:path>
              <a:path w="176530" h="245110">
                <a:moveTo>
                  <a:pt x="163463" y="104393"/>
                </a:moveTo>
                <a:lnTo>
                  <a:pt x="72136" y="104393"/>
                </a:lnTo>
                <a:lnTo>
                  <a:pt x="120268" y="136525"/>
                </a:lnTo>
                <a:lnTo>
                  <a:pt x="104201" y="160639"/>
                </a:lnTo>
                <a:lnTo>
                  <a:pt x="152400" y="192786"/>
                </a:lnTo>
                <a:lnTo>
                  <a:pt x="163463" y="104393"/>
                </a:lnTo>
                <a:close/>
              </a:path>
              <a:path w="176530" h="245110">
                <a:moveTo>
                  <a:pt x="72136" y="104393"/>
                </a:moveTo>
                <a:lnTo>
                  <a:pt x="56049" y="128524"/>
                </a:lnTo>
                <a:lnTo>
                  <a:pt x="104201" y="160639"/>
                </a:lnTo>
                <a:lnTo>
                  <a:pt x="120268" y="136525"/>
                </a:lnTo>
                <a:lnTo>
                  <a:pt x="72136" y="104393"/>
                </a:lnTo>
                <a:close/>
              </a:path>
              <a:path w="176530" h="245110">
                <a:moveTo>
                  <a:pt x="176530" y="0"/>
                </a:moveTo>
                <a:lnTo>
                  <a:pt x="7874" y="96393"/>
                </a:lnTo>
                <a:lnTo>
                  <a:pt x="56049" y="128524"/>
                </a:lnTo>
                <a:lnTo>
                  <a:pt x="72136" y="104393"/>
                </a:lnTo>
                <a:lnTo>
                  <a:pt x="163463" y="104393"/>
                </a:lnTo>
                <a:lnTo>
                  <a:pt x="1765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581400" y="2625851"/>
            <a:ext cx="1981200" cy="650875"/>
          </a:xfrm>
          <a:prstGeom prst="rect">
            <a:avLst/>
          </a:prstGeom>
          <a:solidFill>
            <a:srgbClr val="FFFF00"/>
          </a:solidFill>
          <a:ln w="9144">
            <a:solidFill>
              <a:srgbClr val="000000"/>
            </a:solidFill>
          </a:ln>
        </p:spPr>
        <p:txBody>
          <a:bodyPr wrap="square" lIns="0" tIns="35560" rIns="0" bIns="0" rtlCol="0" vert="horz">
            <a:spAutoFit/>
          </a:bodyPr>
          <a:lstStyle/>
          <a:p>
            <a:pPr marL="389255" marR="381635" indent="101600">
              <a:lnSpc>
                <a:spcPct val="100000"/>
              </a:lnSpc>
              <a:spcBef>
                <a:spcPts val="280"/>
              </a:spcBef>
            </a:pPr>
            <a:r>
              <a:rPr dirty="0" sz="1800" spc="-5" b="1">
                <a:latin typeface="Arial"/>
                <a:cs typeface="Arial"/>
              </a:rPr>
              <a:t>Concrete  </a:t>
            </a:r>
            <a:r>
              <a:rPr dirty="0" sz="1800" spc="-5" b="1">
                <a:latin typeface="Arial"/>
                <a:cs typeface="Arial"/>
              </a:rPr>
              <a:t>e</a:t>
            </a:r>
            <a:r>
              <a:rPr dirty="0" sz="1800" spc="-15" b="1">
                <a:latin typeface="Arial"/>
                <a:cs typeface="Arial"/>
              </a:rPr>
              <a:t>x</a:t>
            </a:r>
            <a:r>
              <a:rPr dirty="0" sz="1800" spc="-5" b="1">
                <a:latin typeface="Arial"/>
                <a:cs typeface="Arial"/>
              </a:rPr>
              <a:t>peri</a:t>
            </a:r>
            <a:r>
              <a:rPr dirty="0" sz="1800" spc="-15" b="1">
                <a:latin typeface="Arial"/>
                <a:cs typeface="Arial"/>
              </a:rPr>
              <a:t>e</a:t>
            </a:r>
            <a:r>
              <a:rPr dirty="0" sz="1800" spc="-5" b="1">
                <a:latin typeface="Arial"/>
                <a:cs typeface="Arial"/>
              </a:rPr>
              <a:t>nce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19800" y="4149852"/>
            <a:ext cx="1981200" cy="650875"/>
          </a:xfrm>
          <a:prstGeom prst="rect">
            <a:avLst/>
          </a:prstGeom>
          <a:solidFill>
            <a:srgbClr val="FFFF00"/>
          </a:solidFill>
          <a:ln w="9144">
            <a:solidFill>
              <a:srgbClr val="000000"/>
            </a:solidFill>
          </a:ln>
        </p:spPr>
        <p:txBody>
          <a:bodyPr wrap="square" lIns="0" tIns="35560" rIns="0" bIns="0" rtlCol="0" vert="horz">
            <a:spAutoFit/>
          </a:bodyPr>
          <a:lstStyle/>
          <a:p>
            <a:pPr marL="340995" marR="330200" indent="107950">
              <a:lnSpc>
                <a:spcPct val="100000"/>
              </a:lnSpc>
              <a:spcBef>
                <a:spcPts val="280"/>
              </a:spcBef>
            </a:pPr>
            <a:r>
              <a:rPr dirty="0" sz="1800" spc="-10" b="1">
                <a:latin typeface="Arial"/>
                <a:cs typeface="Arial"/>
              </a:rPr>
              <a:t>Reflective  </a:t>
            </a:r>
            <a:r>
              <a:rPr dirty="0" sz="1800" spc="5" b="1">
                <a:latin typeface="Arial"/>
                <a:cs typeface="Arial"/>
              </a:rPr>
              <a:t>ob</a:t>
            </a:r>
            <a:r>
              <a:rPr dirty="0" sz="1800" spc="-5" b="1">
                <a:latin typeface="Arial"/>
                <a:cs typeface="Arial"/>
              </a:rPr>
              <a:t>se</a:t>
            </a:r>
            <a:r>
              <a:rPr dirty="0" sz="1800" spc="-15" b="1">
                <a:latin typeface="Arial"/>
                <a:cs typeface="Arial"/>
              </a:rPr>
              <a:t>r</a:t>
            </a:r>
            <a:r>
              <a:rPr dirty="0" sz="1800" spc="-45" b="1">
                <a:latin typeface="Arial"/>
                <a:cs typeface="Arial"/>
              </a:rPr>
              <a:t>v</a:t>
            </a:r>
            <a:r>
              <a:rPr dirty="0" sz="1800" spc="-5" b="1">
                <a:latin typeface="Arial"/>
                <a:cs typeface="Arial"/>
              </a:rPr>
              <a:t>at</a:t>
            </a:r>
            <a:r>
              <a:rPr dirty="0" sz="1800" spc="5" b="1">
                <a:latin typeface="Arial"/>
                <a:cs typeface="Arial"/>
              </a:rPr>
              <a:t>i</a:t>
            </a:r>
            <a:r>
              <a:rPr dirty="0" sz="1800" spc="5" b="1">
                <a:latin typeface="Arial"/>
                <a:cs typeface="Arial"/>
              </a:rPr>
              <a:t>o</a:t>
            </a:r>
            <a:r>
              <a:rPr dirty="0" sz="1800" b="1"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57600" y="5902452"/>
            <a:ext cx="2209800" cy="650875"/>
          </a:xfrm>
          <a:prstGeom prst="rect">
            <a:avLst/>
          </a:prstGeom>
          <a:solidFill>
            <a:srgbClr val="FFFF00"/>
          </a:solidFill>
          <a:ln w="9143">
            <a:solidFill>
              <a:srgbClr val="000000"/>
            </a:solidFill>
          </a:ln>
        </p:spPr>
        <p:txBody>
          <a:bodyPr wrap="square" lIns="0" tIns="36195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285"/>
              </a:spcBef>
            </a:pPr>
            <a:r>
              <a:rPr dirty="0" sz="1800" spc="-10" b="1">
                <a:latin typeface="Arial"/>
                <a:cs typeface="Arial"/>
              </a:rPr>
              <a:t>Abstract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800" spc="-5" b="1">
                <a:latin typeface="Arial"/>
                <a:cs typeface="Arial"/>
              </a:rPr>
              <a:t>conceptualisation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95400" y="4378452"/>
            <a:ext cx="1981200" cy="650875"/>
          </a:xfrm>
          <a:prstGeom prst="rect">
            <a:avLst/>
          </a:prstGeom>
          <a:solidFill>
            <a:srgbClr val="FFFF00"/>
          </a:solidFill>
          <a:ln w="9144">
            <a:solidFill>
              <a:srgbClr val="000000"/>
            </a:solidFill>
          </a:ln>
        </p:spPr>
        <p:txBody>
          <a:bodyPr wrap="square" lIns="0" tIns="35560" rIns="0" bIns="0" rtlCol="0" vert="horz">
            <a:spAutoFit/>
          </a:bodyPr>
          <a:lstStyle/>
          <a:p>
            <a:pPr marL="102870" marR="97155" indent="543560">
              <a:lnSpc>
                <a:spcPct val="100000"/>
              </a:lnSpc>
              <a:spcBef>
                <a:spcPts val="280"/>
              </a:spcBef>
            </a:pPr>
            <a:r>
              <a:rPr dirty="0" sz="1800" spc="-15" b="1">
                <a:latin typeface="Arial"/>
                <a:cs typeface="Arial"/>
              </a:rPr>
              <a:t>Active  </a:t>
            </a:r>
            <a:r>
              <a:rPr dirty="0" sz="1800" spc="-5" b="1">
                <a:latin typeface="Arial"/>
                <a:cs typeface="Arial"/>
              </a:rPr>
              <a:t>experimentation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361057" y="722121"/>
            <a:ext cx="4813300" cy="43624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>
                <a:solidFill>
                  <a:srgbClr val="000000"/>
                </a:solidFill>
                <a:latin typeface="Arial"/>
                <a:cs typeface="Arial"/>
              </a:rPr>
              <a:t>Reflection - cyclical</a:t>
            </a:r>
            <a:r>
              <a:rPr dirty="0" sz="2800" spc="55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000000"/>
                </a:solidFill>
                <a:latin typeface="Arial"/>
                <a:cs typeface="Arial"/>
              </a:rPr>
              <a:t>process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761" y="2134361"/>
            <a:ext cx="4876800" cy="3429000"/>
          </a:xfrm>
          <a:custGeom>
            <a:avLst/>
            <a:gdLst/>
            <a:ahLst/>
            <a:cxnLst/>
            <a:rect l="l" t="t" r="r" b="b"/>
            <a:pathLst>
              <a:path w="4876800" h="3429000">
                <a:moveTo>
                  <a:pt x="2773850" y="3416300"/>
                </a:moveTo>
                <a:lnTo>
                  <a:pt x="2102949" y="3416300"/>
                </a:lnTo>
                <a:lnTo>
                  <a:pt x="2157970" y="3429000"/>
                </a:lnTo>
                <a:lnTo>
                  <a:pt x="2718829" y="3429000"/>
                </a:lnTo>
                <a:lnTo>
                  <a:pt x="2773850" y="3416300"/>
                </a:lnTo>
                <a:close/>
              </a:path>
              <a:path w="4876800" h="3429000">
                <a:moveTo>
                  <a:pt x="2882715" y="3403600"/>
                </a:moveTo>
                <a:lnTo>
                  <a:pt x="1994084" y="3403600"/>
                </a:lnTo>
                <a:lnTo>
                  <a:pt x="2048316" y="3416300"/>
                </a:lnTo>
                <a:lnTo>
                  <a:pt x="2828483" y="3416300"/>
                </a:lnTo>
                <a:lnTo>
                  <a:pt x="2882715" y="3403600"/>
                </a:lnTo>
                <a:close/>
              </a:path>
              <a:path w="4876800" h="3429000">
                <a:moveTo>
                  <a:pt x="3042859" y="3378200"/>
                </a:moveTo>
                <a:lnTo>
                  <a:pt x="1833940" y="3378200"/>
                </a:lnTo>
                <a:lnTo>
                  <a:pt x="1940268" y="3403600"/>
                </a:lnTo>
                <a:lnTo>
                  <a:pt x="2936531" y="3403600"/>
                </a:lnTo>
                <a:lnTo>
                  <a:pt x="3042859" y="3378200"/>
                </a:lnTo>
                <a:close/>
              </a:path>
              <a:path w="4876800" h="3429000">
                <a:moveTo>
                  <a:pt x="3095344" y="63500"/>
                </a:moveTo>
                <a:lnTo>
                  <a:pt x="1781455" y="63500"/>
                </a:lnTo>
                <a:lnTo>
                  <a:pt x="1476948" y="139700"/>
                </a:lnTo>
                <a:lnTo>
                  <a:pt x="1428061" y="165100"/>
                </a:lnTo>
                <a:lnTo>
                  <a:pt x="1332011" y="190500"/>
                </a:lnTo>
                <a:lnTo>
                  <a:pt x="1284876" y="215900"/>
                </a:lnTo>
                <a:lnTo>
                  <a:pt x="1192456" y="241300"/>
                </a:lnTo>
                <a:lnTo>
                  <a:pt x="1102597" y="292100"/>
                </a:lnTo>
                <a:lnTo>
                  <a:pt x="1058663" y="304800"/>
                </a:lnTo>
                <a:lnTo>
                  <a:pt x="972856" y="355600"/>
                </a:lnTo>
                <a:lnTo>
                  <a:pt x="931010" y="368300"/>
                </a:lnTo>
                <a:lnTo>
                  <a:pt x="889889" y="393700"/>
                </a:lnTo>
                <a:lnTo>
                  <a:pt x="849507" y="419100"/>
                </a:lnTo>
                <a:lnTo>
                  <a:pt x="809876" y="444500"/>
                </a:lnTo>
                <a:lnTo>
                  <a:pt x="771012" y="469900"/>
                </a:lnTo>
                <a:lnTo>
                  <a:pt x="732929" y="495300"/>
                </a:lnTo>
                <a:lnTo>
                  <a:pt x="695640" y="520700"/>
                </a:lnTo>
                <a:lnTo>
                  <a:pt x="659159" y="546100"/>
                </a:lnTo>
                <a:lnTo>
                  <a:pt x="623501" y="571500"/>
                </a:lnTo>
                <a:lnTo>
                  <a:pt x="588679" y="609600"/>
                </a:lnTo>
                <a:lnTo>
                  <a:pt x="554708" y="635000"/>
                </a:lnTo>
                <a:lnTo>
                  <a:pt x="521602" y="660400"/>
                </a:lnTo>
                <a:lnTo>
                  <a:pt x="489374" y="685800"/>
                </a:lnTo>
                <a:lnTo>
                  <a:pt x="458038" y="723900"/>
                </a:lnTo>
                <a:lnTo>
                  <a:pt x="427610" y="749300"/>
                </a:lnTo>
                <a:lnTo>
                  <a:pt x="398102" y="787400"/>
                </a:lnTo>
                <a:lnTo>
                  <a:pt x="369528" y="812800"/>
                </a:lnTo>
                <a:lnTo>
                  <a:pt x="341904" y="850900"/>
                </a:lnTo>
                <a:lnTo>
                  <a:pt x="315242" y="876300"/>
                </a:lnTo>
                <a:lnTo>
                  <a:pt x="289557" y="914400"/>
                </a:lnTo>
                <a:lnTo>
                  <a:pt x="264863" y="939800"/>
                </a:lnTo>
                <a:lnTo>
                  <a:pt x="241173" y="977900"/>
                </a:lnTo>
                <a:lnTo>
                  <a:pt x="218503" y="1016000"/>
                </a:lnTo>
                <a:lnTo>
                  <a:pt x="196865" y="1041400"/>
                </a:lnTo>
                <a:lnTo>
                  <a:pt x="176274" y="1079500"/>
                </a:lnTo>
                <a:lnTo>
                  <a:pt x="156744" y="1117600"/>
                </a:lnTo>
                <a:lnTo>
                  <a:pt x="138290" y="1155700"/>
                </a:lnTo>
                <a:lnTo>
                  <a:pt x="120924" y="1181100"/>
                </a:lnTo>
                <a:lnTo>
                  <a:pt x="104661" y="1219200"/>
                </a:lnTo>
                <a:lnTo>
                  <a:pt x="89515" y="1257300"/>
                </a:lnTo>
                <a:lnTo>
                  <a:pt x="75500" y="1295400"/>
                </a:lnTo>
                <a:lnTo>
                  <a:pt x="62631" y="1333500"/>
                </a:lnTo>
                <a:lnTo>
                  <a:pt x="50920" y="1371600"/>
                </a:lnTo>
                <a:lnTo>
                  <a:pt x="40383" y="1409700"/>
                </a:lnTo>
                <a:lnTo>
                  <a:pt x="31032" y="1447800"/>
                </a:lnTo>
                <a:lnTo>
                  <a:pt x="22883" y="1485900"/>
                </a:lnTo>
                <a:lnTo>
                  <a:pt x="15949" y="1524000"/>
                </a:lnTo>
                <a:lnTo>
                  <a:pt x="10245" y="1562100"/>
                </a:lnTo>
                <a:lnTo>
                  <a:pt x="5784" y="1600200"/>
                </a:lnTo>
                <a:lnTo>
                  <a:pt x="2580" y="1638300"/>
                </a:lnTo>
                <a:lnTo>
                  <a:pt x="647" y="1676400"/>
                </a:lnTo>
                <a:lnTo>
                  <a:pt x="0" y="1714500"/>
                </a:lnTo>
                <a:lnTo>
                  <a:pt x="647" y="1765300"/>
                </a:lnTo>
                <a:lnTo>
                  <a:pt x="2580" y="1803400"/>
                </a:lnTo>
                <a:lnTo>
                  <a:pt x="5784" y="1841500"/>
                </a:lnTo>
                <a:lnTo>
                  <a:pt x="10245" y="1879600"/>
                </a:lnTo>
                <a:lnTo>
                  <a:pt x="15949" y="1917700"/>
                </a:lnTo>
                <a:lnTo>
                  <a:pt x="22883" y="1955800"/>
                </a:lnTo>
                <a:lnTo>
                  <a:pt x="31032" y="1993900"/>
                </a:lnTo>
                <a:lnTo>
                  <a:pt x="40383" y="2032000"/>
                </a:lnTo>
                <a:lnTo>
                  <a:pt x="50920" y="2070100"/>
                </a:lnTo>
                <a:lnTo>
                  <a:pt x="62631" y="2108200"/>
                </a:lnTo>
                <a:lnTo>
                  <a:pt x="75500" y="2146300"/>
                </a:lnTo>
                <a:lnTo>
                  <a:pt x="89515" y="2184400"/>
                </a:lnTo>
                <a:lnTo>
                  <a:pt x="104661" y="2222500"/>
                </a:lnTo>
                <a:lnTo>
                  <a:pt x="120924" y="2260600"/>
                </a:lnTo>
                <a:lnTo>
                  <a:pt x="138290" y="2286000"/>
                </a:lnTo>
                <a:lnTo>
                  <a:pt x="156744" y="2324100"/>
                </a:lnTo>
                <a:lnTo>
                  <a:pt x="176274" y="2362200"/>
                </a:lnTo>
                <a:lnTo>
                  <a:pt x="196865" y="2400300"/>
                </a:lnTo>
                <a:lnTo>
                  <a:pt x="218503" y="2425700"/>
                </a:lnTo>
                <a:lnTo>
                  <a:pt x="241173" y="2463800"/>
                </a:lnTo>
                <a:lnTo>
                  <a:pt x="264863" y="2501900"/>
                </a:lnTo>
                <a:lnTo>
                  <a:pt x="289557" y="2527300"/>
                </a:lnTo>
                <a:lnTo>
                  <a:pt x="315242" y="2565400"/>
                </a:lnTo>
                <a:lnTo>
                  <a:pt x="341904" y="2590800"/>
                </a:lnTo>
                <a:lnTo>
                  <a:pt x="369528" y="2628900"/>
                </a:lnTo>
                <a:lnTo>
                  <a:pt x="398102" y="2654300"/>
                </a:lnTo>
                <a:lnTo>
                  <a:pt x="427610" y="2692400"/>
                </a:lnTo>
                <a:lnTo>
                  <a:pt x="458038" y="2717800"/>
                </a:lnTo>
                <a:lnTo>
                  <a:pt x="489374" y="2755900"/>
                </a:lnTo>
                <a:lnTo>
                  <a:pt x="521602" y="2781300"/>
                </a:lnTo>
                <a:lnTo>
                  <a:pt x="554708" y="2806700"/>
                </a:lnTo>
                <a:lnTo>
                  <a:pt x="588679" y="2832100"/>
                </a:lnTo>
                <a:lnTo>
                  <a:pt x="623501" y="2870200"/>
                </a:lnTo>
                <a:lnTo>
                  <a:pt x="659159" y="2895600"/>
                </a:lnTo>
                <a:lnTo>
                  <a:pt x="695640" y="2921000"/>
                </a:lnTo>
                <a:lnTo>
                  <a:pt x="732929" y="2946400"/>
                </a:lnTo>
                <a:lnTo>
                  <a:pt x="771012" y="2971800"/>
                </a:lnTo>
                <a:lnTo>
                  <a:pt x="809876" y="2997200"/>
                </a:lnTo>
                <a:lnTo>
                  <a:pt x="849507" y="3022600"/>
                </a:lnTo>
                <a:lnTo>
                  <a:pt x="889889" y="3048000"/>
                </a:lnTo>
                <a:lnTo>
                  <a:pt x="931010" y="3073400"/>
                </a:lnTo>
                <a:lnTo>
                  <a:pt x="972856" y="3086100"/>
                </a:lnTo>
                <a:lnTo>
                  <a:pt x="1058663" y="3136900"/>
                </a:lnTo>
                <a:lnTo>
                  <a:pt x="1102597" y="3149600"/>
                </a:lnTo>
                <a:lnTo>
                  <a:pt x="1192456" y="3200400"/>
                </a:lnTo>
                <a:lnTo>
                  <a:pt x="1284876" y="3225800"/>
                </a:lnTo>
                <a:lnTo>
                  <a:pt x="1332011" y="3251200"/>
                </a:lnTo>
                <a:lnTo>
                  <a:pt x="1428061" y="3276600"/>
                </a:lnTo>
                <a:lnTo>
                  <a:pt x="1476948" y="3302000"/>
                </a:lnTo>
                <a:lnTo>
                  <a:pt x="1781455" y="3378200"/>
                </a:lnTo>
                <a:lnTo>
                  <a:pt x="3095344" y="3378200"/>
                </a:lnTo>
                <a:lnTo>
                  <a:pt x="3399851" y="3302000"/>
                </a:lnTo>
                <a:lnTo>
                  <a:pt x="3448738" y="3276600"/>
                </a:lnTo>
                <a:lnTo>
                  <a:pt x="3544788" y="3251200"/>
                </a:lnTo>
                <a:lnTo>
                  <a:pt x="3591923" y="3225800"/>
                </a:lnTo>
                <a:lnTo>
                  <a:pt x="3684343" y="3200400"/>
                </a:lnTo>
                <a:lnTo>
                  <a:pt x="3774202" y="3149600"/>
                </a:lnTo>
                <a:lnTo>
                  <a:pt x="3818136" y="3136900"/>
                </a:lnTo>
                <a:lnTo>
                  <a:pt x="3903943" y="3086100"/>
                </a:lnTo>
                <a:lnTo>
                  <a:pt x="3945789" y="3073400"/>
                </a:lnTo>
                <a:lnTo>
                  <a:pt x="3986910" y="3048000"/>
                </a:lnTo>
                <a:lnTo>
                  <a:pt x="4027292" y="3022600"/>
                </a:lnTo>
                <a:lnTo>
                  <a:pt x="4066923" y="2997200"/>
                </a:lnTo>
                <a:lnTo>
                  <a:pt x="4105787" y="2971800"/>
                </a:lnTo>
                <a:lnTo>
                  <a:pt x="4143870" y="2946400"/>
                </a:lnTo>
                <a:lnTo>
                  <a:pt x="4181159" y="2921000"/>
                </a:lnTo>
                <a:lnTo>
                  <a:pt x="4217640" y="2895600"/>
                </a:lnTo>
                <a:lnTo>
                  <a:pt x="4253298" y="2870200"/>
                </a:lnTo>
                <a:lnTo>
                  <a:pt x="4288120" y="2832100"/>
                </a:lnTo>
                <a:lnTo>
                  <a:pt x="4322091" y="2806700"/>
                </a:lnTo>
                <a:lnTo>
                  <a:pt x="4355197" y="2781300"/>
                </a:lnTo>
                <a:lnTo>
                  <a:pt x="4387425" y="2755900"/>
                </a:lnTo>
                <a:lnTo>
                  <a:pt x="4418761" y="2717800"/>
                </a:lnTo>
                <a:lnTo>
                  <a:pt x="4449189" y="2692400"/>
                </a:lnTo>
                <a:lnTo>
                  <a:pt x="4478697" y="2654300"/>
                </a:lnTo>
                <a:lnTo>
                  <a:pt x="4507271" y="2628900"/>
                </a:lnTo>
                <a:lnTo>
                  <a:pt x="4534895" y="2590800"/>
                </a:lnTo>
                <a:lnTo>
                  <a:pt x="4561557" y="2565400"/>
                </a:lnTo>
                <a:lnTo>
                  <a:pt x="4587242" y="2527300"/>
                </a:lnTo>
                <a:lnTo>
                  <a:pt x="4611936" y="2501900"/>
                </a:lnTo>
                <a:lnTo>
                  <a:pt x="4635626" y="2463800"/>
                </a:lnTo>
                <a:lnTo>
                  <a:pt x="4658296" y="2425700"/>
                </a:lnTo>
                <a:lnTo>
                  <a:pt x="4679934" y="2400300"/>
                </a:lnTo>
                <a:lnTo>
                  <a:pt x="4700525" y="2362200"/>
                </a:lnTo>
                <a:lnTo>
                  <a:pt x="4720055" y="2324100"/>
                </a:lnTo>
                <a:lnTo>
                  <a:pt x="4738509" y="2286000"/>
                </a:lnTo>
                <a:lnTo>
                  <a:pt x="4755875" y="2260600"/>
                </a:lnTo>
                <a:lnTo>
                  <a:pt x="4772138" y="2222500"/>
                </a:lnTo>
                <a:lnTo>
                  <a:pt x="4787284" y="2184400"/>
                </a:lnTo>
                <a:lnTo>
                  <a:pt x="4801299" y="2146300"/>
                </a:lnTo>
                <a:lnTo>
                  <a:pt x="4814168" y="2108200"/>
                </a:lnTo>
                <a:lnTo>
                  <a:pt x="4825879" y="2070100"/>
                </a:lnTo>
                <a:lnTo>
                  <a:pt x="4836416" y="2032000"/>
                </a:lnTo>
                <a:lnTo>
                  <a:pt x="4845767" y="1993900"/>
                </a:lnTo>
                <a:lnTo>
                  <a:pt x="4853916" y="1955800"/>
                </a:lnTo>
                <a:lnTo>
                  <a:pt x="4860850" y="1917700"/>
                </a:lnTo>
                <a:lnTo>
                  <a:pt x="4866554" y="1879600"/>
                </a:lnTo>
                <a:lnTo>
                  <a:pt x="4871015" y="1841500"/>
                </a:lnTo>
                <a:lnTo>
                  <a:pt x="4874219" y="1803400"/>
                </a:lnTo>
                <a:lnTo>
                  <a:pt x="4876152" y="1765300"/>
                </a:lnTo>
                <a:lnTo>
                  <a:pt x="4876799" y="1714500"/>
                </a:lnTo>
                <a:lnTo>
                  <a:pt x="4876152" y="1676400"/>
                </a:lnTo>
                <a:lnTo>
                  <a:pt x="4874219" y="1638300"/>
                </a:lnTo>
                <a:lnTo>
                  <a:pt x="4871015" y="1600200"/>
                </a:lnTo>
                <a:lnTo>
                  <a:pt x="4866554" y="1562100"/>
                </a:lnTo>
                <a:lnTo>
                  <a:pt x="4860850" y="1524000"/>
                </a:lnTo>
                <a:lnTo>
                  <a:pt x="4853916" y="1485900"/>
                </a:lnTo>
                <a:lnTo>
                  <a:pt x="4845767" y="1447800"/>
                </a:lnTo>
                <a:lnTo>
                  <a:pt x="4836416" y="1409700"/>
                </a:lnTo>
                <a:lnTo>
                  <a:pt x="4825879" y="1371600"/>
                </a:lnTo>
                <a:lnTo>
                  <a:pt x="4814168" y="1333500"/>
                </a:lnTo>
                <a:lnTo>
                  <a:pt x="4801299" y="1295400"/>
                </a:lnTo>
                <a:lnTo>
                  <a:pt x="4787284" y="1257300"/>
                </a:lnTo>
                <a:lnTo>
                  <a:pt x="4772138" y="1219200"/>
                </a:lnTo>
                <a:lnTo>
                  <a:pt x="4755875" y="1181100"/>
                </a:lnTo>
                <a:lnTo>
                  <a:pt x="4738509" y="1155700"/>
                </a:lnTo>
                <a:lnTo>
                  <a:pt x="4720055" y="1117600"/>
                </a:lnTo>
                <a:lnTo>
                  <a:pt x="4700525" y="1079500"/>
                </a:lnTo>
                <a:lnTo>
                  <a:pt x="4679934" y="1041400"/>
                </a:lnTo>
                <a:lnTo>
                  <a:pt x="4658296" y="1016000"/>
                </a:lnTo>
                <a:lnTo>
                  <a:pt x="4635626" y="977900"/>
                </a:lnTo>
                <a:lnTo>
                  <a:pt x="4611936" y="939800"/>
                </a:lnTo>
                <a:lnTo>
                  <a:pt x="4587242" y="914400"/>
                </a:lnTo>
                <a:lnTo>
                  <a:pt x="4561557" y="876300"/>
                </a:lnTo>
                <a:lnTo>
                  <a:pt x="4534895" y="850900"/>
                </a:lnTo>
                <a:lnTo>
                  <a:pt x="4507271" y="812800"/>
                </a:lnTo>
                <a:lnTo>
                  <a:pt x="4478697" y="787400"/>
                </a:lnTo>
                <a:lnTo>
                  <a:pt x="4449189" y="749300"/>
                </a:lnTo>
                <a:lnTo>
                  <a:pt x="4418761" y="723900"/>
                </a:lnTo>
                <a:lnTo>
                  <a:pt x="4387425" y="685800"/>
                </a:lnTo>
                <a:lnTo>
                  <a:pt x="4355197" y="660400"/>
                </a:lnTo>
                <a:lnTo>
                  <a:pt x="4322091" y="635000"/>
                </a:lnTo>
                <a:lnTo>
                  <a:pt x="4288120" y="609600"/>
                </a:lnTo>
                <a:lnTo>
                  <a:pt x="4253298" y="571500"/>
                </a:lnTo>
                <a:lnTo>
                  <a:pt x="4217640" y="546100"/>
                </a:lnTo>
                <a:lnTo>
                  <a:pt x="4181159" y="520700"/>
                </a:lnTo>
                <a:lnTo>
                  <a:pt x="4143870" y="495300"/>
                </a:lnTo>
                <a:lnTo>
                  <a:pt x="4105787" y="469900"/>
                </a:lnTo>
                <a:lnTo>
                  <a:pt x="4066923" y="444500"/>
                </a:lnTo>
                <a:lnTo>
                  <a:pt x="4027292" y="419100"/>
                </a:lnTo>
                <a:lnTo>
                  <a:pt x="3986910" y="393700"/>
                </a:lnTo>
                <a:lnTo>
                  <a:pt x="3945789" y="368300"/>
                </a:lnTo>
                <a:lnTo>
                  <a:pt x="3903943" y="355600"/>
                </a:lnTo>
                <a:lnTo>
                  <a:pt x="3818136" y="304800"/>
                </a:lnTo>
                <a:lnTo>
                  <a:pt x="3774202" y="292100"/>
                </a:lnTo>
                <a:lnTo>
                  <a:pt x="3684343" y="241300"/>
                </a:lnTo>
                <a:lnTo>
                  <a:pt x="3591923" y="215900"/>
                </a:lnTo>
                <a:lnTo>
                  <a:pt x="3544788" y="190500"/>
                </a:lnTo>
                <a:lnTo>
                  <a:pt x="3448738" y="165100"/>
                </a:lnTo>
                <a:lnTo>
                  <a:pt x="3399851" y="139700"/>
                </a:lnTo>
                <a:lnTo>
                  <a:pt x="3095344" y="63500"/>
                </a:lnTo>
                <a:close/>
              </a:path>
              <a:path w="4876800" h="3429000">
                <a:moveTo>
                  <a:pt x="2936531" y="38100"/>
                </a:moveTo>
                <a:lnTo>
                  <a:pt x="1940268" y="38100"/>
                </a:lnTo>
                <a:lnTo>
                  <a:pt x="1833940" y="63500"/>
                </a:lnTo>
                <a:lnTo>
                  <a:pt x="3042859" y="63500"/>
                </a:lnTo>
                <a:lnTo>
                  <a:pt x="2936531" y="38100"/>
                </a:lnTo>
                <a:close/>
              </a:path>
              <a:path w="4876800" h="3429000">
                <a:moveTo>
                  <a:pt x="2828483" y="25400"/>
                </a:moveTo>
                <a:lnTo>
                  <a:pt x="2048316" y="25400"/>
                </a:lnTo>
                <a:lnTo>
                  <a:pt x="1994084" y="38100"/>
                </a:lnTo>
                <a:lnTo>
                  <a:pt x="2882715" y="38100"/>
                </a:lnTo>
                <a:lnTo>
                  <a:pt x="2828483" y="25400"/>
                </a:lnTo>
                <a:close/>
              </a:path>
              <a:path w="4876800" h="3429000">
                <a:moveTo>
                  <a:pt x="2718829" y="12700"/>
                </a:moveTo>
                <a:lnTo>
                  <a:pt x="2157970" y="12700"/>
                </a:lnTo>
                <a:lnTo>
                  <a:pt x="2102949" y="25400"/>
                </a:lnTo>
                <a:lnTo>
                  <a:pt x="2773850" y="25400"/>
                </a:lnTo>
                <a:lnTo>
                  <a:pt x="2718829" y="12700"/>
                </a:lnTo>
                <a:close/>
              </a:path>
              <a:path w="4876800" h="3429000">
                <a:moveTo>
                  <a:pt x="2438400" y="0"/>
                </a:moveTo>
                <a:lnTo>
                  <a:pt x="2381650" y="12700"/>
                </a:lnTo>
                <a:lnTo>
                  <a:pt x="2495149" y="12700"/>
                </a:lnTo>
                <a:lnTo>
                  <a:pt x="2438400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286761" y="2134361"/>
            <a:ext cx="4876800" cy="3429000"/>
          </a:xfrm>
          <a:custGeom>
            <a:avLst/>
            <a:gdLst/>
            <a:ahLst/>
            <a:cxnLst/>
            <a:rect l="l" t="t" r="r" b="b"/>
            <a:pathLst>
              <a:path w="4876800" h="3429000">
                <a:moveTo>
                  <a:pt x="0" y="1714500"/>
                </a:moveTo>
                <a:lnTo>
                  <a:pt x="647" y="1674597"/>
                </a:lnTo>
                <a:lnTo>
                  <a:pt x="2580" y="1634919"/>
                </a:lnTo>
                <a:lnTo>
                  <a:pt x="5784" y="1595473"/>
                </a:lnTo>
                <a:lnTo>
                  <a:pt x="10245" y="1556271"/>
                </a:lnTo>
                <a:lnTo>
                  <a:pt x="15949" y="1517321"/>
                </a:lnTo>
                <a:lnTo>
                  <a:pt x="22883" y="1478634"/>
                </a:lnTo>
                <a:lnTo>
                  <a:pt x="31032" y="1440220"/>
                </a:lnTo>
                <a:lnTo>
                  <a:pt x="40383" y="1402088"/>
                </a:lnTo>
                <a:lnTo>
                  <a:pt x="50920" y="1364249"/>
                </a:lnTo>
                <a:lnTo>
                  <a:pt x="62631" y="1326711"/>
                </a:lnTo>
                <a:lnTo>
                  <a:pt x="75500" y="1289486"/>
                </a:lnTo>
                <a:lnTo>
                  <a:pt x="89515" y="1252583"/>
                </a:lnTo>
                <a:lnTo>
                  <a:pt x="104661" y="1216011"/>
                </a:lnTo>
                <a:lnTo>
                  <a:pt x="120924" y="1179781"/>
                </a:lnTo>
                <a:lnTo>
                  <a:pt x="138290" y="1143903"/>
                </a:lnTo>
                <a:lnTo>
                  <a:pt x="156744" y="1108386"/>
                </a:lnTo>
                <a:lnTo>
                  <a:pt x="176274" y="1073240"/>
                </a:lnTo>
                <a:lnTo>
                  <a:pt x="196865" y="1038475"/>
                </a:lnTo>
                <a:lnTo>
                  <a:pt x="218503" y="1004102"/>
                </a:lnTo>
                <a:lnTo>
                  <a:pt x="241173" y="970129"/>
                </a:lnTo>
                <a:lnTo>
                  <a:pt x="264863" y="936566"/>
                </a:lnTo>
                <a:lnTo>
                  <a:pt x="289557" y="903425"/>
                </a:lnTo>
                <a:lnTo>
                  <a:pt x="315242" y="870713"/>
                </a:lnTo>
                <a:lnTo>
                  <a:pt x="341904" y="838442"/>
                </a:lnTo>
                <a:lnTo>
                  <a:pt x="369528" y="806621"/>
                </a:lnTo>
                <a:lnTo>
                  <a:pt x="398102" y="775260"/>
                </a:lnTo>
                <a:lnTo>
                  <a:pt x="427610" y="744369"/>
                </a:lnTo>
                <a:lnTo>
                  <a:pt x="458038" y="713958"/>
                </a:lnTo>
                <a:lnTo>
                  <a:pt x="489374" y="684036"/>
                </a:lnTo>
                <a:lnTo>
                  <a:pt x="521602" y="654613"/>
                </a:lnTo>
                <a:lnTo>
                  <a:pt x="554708" y="625700"/>
                </a:lnTo>
                <a:lnTo>
                  <a:pt x="588679" y="597306"/>
                </a:lnTo>
                <a:lnTo>
                  <a:pt x="623501" y="569441"/>
                </a:lnTo>
                <a:lnTo>
                  <a:pt x="659159" y="542115"/>
                </a:lnTo>
                <a:lnTo>
                  <a:pt x="695640" y="515337"/>
                </a:lnTo>
                <a:lnTo>
                  <a:pt x="732929" y="489119"/>
                </a:lnTo>
                <a:lnTo>
                  <a:pt x="771012" y="463468"/>
                </a:lnTo>
                <a:lnTo>
                  <a:pt x="809876" y="438396"/>
                </a:lnTo>
                <a:lnTo>
                  <a:pt x="849507" y="413912"/>
                </a:lnTo>
                <a:lnTo>
                  <a:pt x="889889" y="390026"/>
                </a:lnTo>
                <a:lnTo>
                  <a:pt x="931010" y="366748"/>
                </a:lnTo>
                <a:lnTo>
                  <a:pt x="972856" y="344088"/>
                </a:lnTo>
                <a:lnTo>
                  <a:pt x="1015411" y="322056"/>
                </a:lnTo>
                <a:lnTo>
                  <a:pt x="1058663" y="300661"/>
                </a:lnTo>
                <a:lnTo>
                  <a:pt x="1102597" y="279913"/>
                </a:lnTo>
                <a:lnTo>
                  <a:pt x="1147200" y="259823"/>
                </a:lnTo>
                <a:lnTo>
                  <a:pt x="1192456" y="240399"/>
                </a:lnTo>
                <a:lnTo>
                  <a:pt x="1238353" y="221653"/>
                </a:lnTo>
                <a:lnTo>
                  <a:pt x="1284876" y="203593"/>
                </a:lnTo>
                <a:lnTo>
                  <a:pt x="1332011" y="186230"/>
                </a:lnTo>
                <a:lnTo>
                  <a:pt x="1379744" y="169573"/>
                </a:lnTo>
                <a:lnTo>
                  <a:pt x="1428061" y="153633"/>
                </a:lnTo>
                <a:lnTo>
                  <a:pt x="1476948" y="138419"/>
                </a:lnTo>
                <a:lnTo>
                  <a:pt x="1526391" y="123942"/>
                </a:lnTo>
                <a:lnTo>
                  <a:pt x="1576376" y="110210"/>
                </a:lnTo>
                <a:lnTo>
                  <a:pt x="1626889" y="97234"/>
                </a:lnTo>
                <a:lnTo>
                  <a:pt x="1677916" y="85024"/>
                </a:lnTo>
                <a:lnTo>
                  <a:pt x="1729443" y="73589"/>
                </a:lnTo>
                <a:lnTo>
                  <a:pt x="1781455" y="62940"/>
                </a:lnTo>
                <a:lnTo>
                  <a:pt x="1833940" y="53086"/>
                </a:lnTo>
                <a:lnTo>
                  <a:pt x="1886882" y="44037"/>
                </a:lnTo>
                <a:lnTo>
                  <a:pt x="1940268" y="35803"/>
                </a:lnTo>
                <a:lnTo>
                  <a:pt x="1994084" y="28394"/>
                </a:lnTo>
                <a:lnTo>
                  <a:pt x="2048316" y="21819"/>
                </a:lnTo>
                <a:lnTo>
                  <a:pt x="2102949" y="16090"/>
                </a:lnTo>
                <a:lnTo>
                  <a:pt x="2157970" y="11214"/>
                </a:lnTo>
                <a:lnTo>
                  <a:pt x="2213365" y="7203"/>
                </a:lnTo>
                <a:lnTo>
                  <a:pt x="2269119" y="4066"/>
                </a:lnTo>
                <a:lnTo>
                  <a:pt x="2325219" y="1814"/>
                </a:lnTo>
                <a:lnTo>
                  <a:pt x="2381650" y="455"/>
                </a:lnTo>
                <a:lnTo>
                  <a:pt x="2438400" y="0"/>
                </a:lnTo>
                <a:lnTo>
                  <a:pt x="2495149" y="455"/>
                </a:lnTo>
                <a:lnTo>
                  <a:pt x="2551580" y="1814"/>
                </a:lnTo>
                <a:lnTo>
                  <a:pt x="2607680" y="4066"/>
                </a:lnTo>
                <a:lnTo>
                  <a:pt x="2663434" y="7203"/>
                </a:lnTo>
                <a:lnTo>
                  <a:pt x="2718829" y="11214"/>
                </a:lnTo>
                <a:lnTo>
                  <a:pt x="2773850" y="16090"/>
                </a:lnTo>
                <a:lnTo>
                  <a:pt x="2828483" y="21819"/>
                </a:lnTo>
                <a:lnTo>
                  <a:pt x="2882715" y="28394"/>
                </a:lnTo>
                <a:lnTo>
                  <a:pt x="2936531" y="35803"/>
                </a:lnTo>
                <a:lnTo>
                  <a:pt x="2989917" y="44037"/>
                </a:lnTo>
                <a:lnTo>
                  <a:pt x="3042859" y="53086"/>
                </a:lnTo>
                <a:lnTo>
                  <a:pt x="3095344" y="62940"/>
                </a:lnTo>
                <a:lnTo>
                  <a:pt x="3147356" y="73589"/>
                </a:lnTo>
                <a:lnTo>
                  <a:pt x="3198883" y="85024"/>
                </a:lnTo>
                <a:lnTo>
                  <a:pt x="3249910" y="97234"/>
                </a:lnTo>
                <a:lnTo>
                  <a:pt x="3300423" y="110210"/>
                </a:lnTo>
                <a:lnTo>
                  <a:pt x="3350408" y="123942"/>
                </a:lnTo>
                <a:lnTo>
                  <a:pt x="3399851" y="138419"/>
                </a:lnTo>
                <a:lnTo>
                  <a:pt x="3448738" y="153633"/>
                </a:lnTo>
                <a:lnTo>
                  <a:pt x="3497055" y="169573"/>
                </a:lnTo>
                <a:lnTo>
                  <a:pt x="3544788" y="186230"/>
                </a:lnTo>
                <a:lnTo>
                  <a:pt x="3591923" y="203593"/>
                </a:lnTo>
                <a:lnTo>
                  <a:pt x="3638446" y="221653"/>
                </a:lnTo>
                <a:lnTo>
                  <a:pt x="3684343" y="240399"/>
                </a:lnTo>
                <a:lnTo>
                  <a:pt x="3729599" y="259823"/>
                </a:lnTo>
                <a:lnTo>
                  <a:pt x="3774202" y="279913"/>
                </a:lnTo>
                <a:lnTo>
                  <a:pt x="3818136" y="300661"/>
                </a:lnTo>
                <a:lnTo>
                  <a:pt x="3861388" y="322056"/>
                </a:lnTo>
                <a:lnTo>
                  <a:pt x="3903943" y="344088"/>
                </a:lnTo>
                <a:lnTo>
                  <a:pt x="3945789" y="366748"/>
                </a:lnTo>
                <a:lnTo>
                  <a:pt x="3986910" y="390026"/>
                </a:lnTo>
                <a:lnTo>
                  <a:pt x="4027292" y="413912"/>
                </a:lnTo>
                <a:lnTo>
                  <a:pt x="4066923" y="438396"/>
                </a:lnTo>
                <a:lnTo>
                  <a:pt x="4105787" y="463468"/>
                </a:lnTo>
                <a:lnTo>
                  <a:pt x="4143870" y="489119"/>
                </a:lnTo>
                <a:lnTo>
                  <a:pt x="4181159" y="515337"/>
                </a:lnTo>
                <a:lnTo>
                  <a:pt x="4217640" y="542115"/>
                </a:lnTo>
                <a:lnTo>
                  <a:pt x="4253298" y="569441"/>
                </a:lnTo>
                <a:lnTo>
                  <a:pt x="4288120" y="597306"/>
                </a:lnTo>
                <a:lnTo>
                  <a:pt x="4322091" y="625700"/>
                </a:lnTo>
                <a:lnTo>
                  <a:pt x="4355197" y="654613"/>
                </a:lnTo>
                <a:lnTo>
                  <a:pt x="4387425" y="684036"/>
                </a:lnTo>
                <a:lnTo>
                  <a:pt x="4418761" y="713958"/>
                </a:lnTo>
                <a:lnTo>
                  <a:pt x="4449189" y="744369"/>
                </a:lnTo>
                <a:lnTo>
                  <a:pt x="4478697" y="775260"/>
                </a:lnTo>
                <a:lnTo>
                  <a:pt x="4507271" y="806621"/>
                </a:lnTo>
                <a:lnTo>
                  <a:pt x="4534895" y="838442"/>
                </a:lnTo>
                <a:lnTo>
                  <a:pt x="4561557" y="870713"/>
                </a:lnTo>
                <a:lnTo>
                  <a:pt x="4587242" y="903425"/>
                </a:lnTo>
                <a:lnTo>
                  <a:pt x="4611936" y="936566"/>
                </a:lnTo>
                <a:lnTo>
                  <a:pt x="4635626" y="970129"/>
                </a:lnTo>
                <a:lnTo>
                  <a:pt x="4658296" y="1004102"/>
                </a:lnTo>
                <a:lnTo>
                  <a:pt x="4679934" y="1038475"/>
                </a:lnTo>
                <a:lnTo>
                  <a:pt x="4700525" y="1073240"/>
                </a:lnTo>
                <a:lnTo>
                  <a:pt x="4720055" y="1108386"/>
                </a:lnTo>
                <a:lnTo>
                  <a:pt x="4738509" y="1143903"/>
                </a:lnTo>
                <a:lnTo>
                  <a:pt x="4755875" y="1179781"/>
                </a:lnTo>
                <a:lnTo>
                  <a:pt x="4772138" y="1216011"/>
                </a:lnTo>
                <a:lnTo>
                  <a:pt x="4787284" y="1252583"/>
                </a:lnTo>
                <a:lnTo>
                  <a:pt x="4801299" y="1289486"/>
                </a:lnTo>
                <a:lnTo>
                  <a:pt x="4814168" y="1326711"/>
                </a:lnTo>
                <a:lnTo>
                  <a:pt x="4825879" y="1364249"/>
                </a:lnTo>
                <a:lnTo>
                  <a:pt x="4836416" y="1402088"/>
                </a:lnTo>
                <a:lnTo>
                  <a:pt x="4845767" y="1440220"/>
                </a:lnTo>
                <a:lnTo>
                  <a:pt x="4853916" y="1478634"/>
                </a:lnTo>
                <a:lnTo>
                  <a:pt x="4860850" y="1517321"/>
                </a:lnTo>
                <a:lnTo>
                  <a:pt x="4866554" y="1556271"/>
                </a:lnTo>
                <a:lnTo>
                  <a:pt x="4871015" y="1595473"/>
                </a:lnTo>
                <a:lnTo>
                  <a:pt x="4874219" y="1634919"/>
                </a:lnTo>
                <a:lnTo>
                  <a:pt x="4876152" y="1674597"/>
                </a:lnTo>
                <a:lnTo>
                  <a:pt x="4876799" y="1714500"/>
                </a:lnTo>
                <a:lnTo>
                  <a:pt x="4876152" y="1754402"/>
                </a:lnTo>
                <a:lnTo>
                  <a:pt x="4874219" y="1794080"/>
                </a:lnTo>
                <a:lnTo>
                  <a:pt x="4871015" y="1833526"/>
                </a:lnTo>
                <a:lnTo>
                  <a:pt x="4866554" y="1872728"/>
                </a:lnTo>
                <a:lnTo>
                  <a:pt x="4860850" y="1911678"/>
                </a:lnTo>
                <a:lnTo>
                  <a:pt x="4853916" y="1950365"/>
                </a:lnTo>
                <a:lnTo>
                  <a:pt x="4845767" y="1988779"/>
                </a:lnTo>
                <a:lnTo>
                  <a:pt x="4836416" y="2026911"/>
                </a:lnTo>
                <a:lnTo>
                  <a:pt x="4825879" y="2064750"/>
                </a:lnTo>
                <a:lnTo>
                  <a:pt x="4814168" y="2102288"/>
                </a:lnTo>
                <a:lnTo>
                  <a:pt x="4801299" y="2139513"/>
                </a:lnTo>
                <a:lnTo>
                  <a:pt x="4787284" y="2176416"/>
                </a:lnTo>
                <a:lnTo>
                  <a:pt x="4772138" y="2212988"/>
                </a:lnTo>
                <a:lnTo>
                  <a:pt x="4755875" y="2249218"/>
                </a:lnTo>
                <a:lnTo>
                  <a:pt x="4738509" y="2285096"/>
                </a:lnTo>
                <a:lnTo>
                  <a:pt x="4720055" y="2320613"/>
                </a:lnTo>
                <a:lnTo>
                  <a:pt x="4700525" y="2355759"/>
                </a:lnTo>
                <a:lnTo>
                  <a:pt x="4679934" y="2390524"/>
                </a:lnTo>
                <a:lnTo>
                  <a:pt x="4658296" y="2424897"/>
                </a:lnTo>
                <a:lnTo>
                  <a:pt x="4635626" y="2458870"/>
                </a:lnTo>
                <a:lnTo>
                  <a:pt x="4611936" y="2492433"/>
                </a:lnTo>
                <a:lnTo>
                  <a:pt x="4587242" y="2525574"/>
                </a:lnTo>
                <a:lnTo>
                  <a:pt x="4561557" y="2558286"/>
                </a:lnTo>
                <a:lnTo>
                  <a:pt x="4534895" y="2590557"/>
                </a:lnTo>
                <a:lnTo>
                  <a:pt x="4507271" y="2622378"/>
                </a:lnTo>
                <a:lnTo>
                  <a:pt x="4478697" y="2653739"/>
                </a:lnTo>
                <a:lnTo>
                  <a:pt x="4449189" y="2684630"/>
                </a:lnTo>
                <a:lnTo>
                  <a:pt x="4418761" y="2715041"/>
                </a:lnTo>
                <a:lnTo>
                  <a:pt x="4387425" y="2744963"/>
                </a:lnTo>
                <a:lnTo>
                  <a:pt x="4355197" y="2774386"/>
                </a:lnTo>
                <a:lnTo>
                  <a:pt x="4322091" y="2803299"/>
                </a:lnTo>
                <a:lnTo>
                  <a:pt x="4288120" y="2831693"/>
                </a:lnTo>
                <a:lnTo>
                  <a:pt x="4253298" y="2859558"/>
                </a:lnTo>
                <a:lnTo>
                  <a:pt x="4217640" y="2886884"/>
                </a:lnTo>
                <a:lnTo>
                  <a:pt x="4181159" y="2913662"/>
                </a:lnTo>
                <a:lnTo>
                  <a:pt x="4143870" y="2939880"/>
                </a:lnTo>
                <a:lnTo>
                  <a:pt x="4105787" y="2965531"/>
                </a:lnTo>
                <a:lnTo>
                  <a:pt x="4066923" y="2990603"/>
                </a:lnTo>
                <a:lnTo>
                  <a:pt x="4027292" y="3015087"/>
                </a:lnTo>
                <a:lnTo>
                  <a:pt x="3986910" y="3038973"/>
                </a:lnTo>
                <a:lnTo>
                  <a:pt x="3945789" y="3062251"/>
                </a:lnTo>
                <a:lnTo>
                  <a:pt x="3903943" y="3084911"/>
                </a:lnTo>
                <a:lnTo>
                  <a:pt x="3861388" y="3106943"/>
                </a:lnTo>
                <a:lnTo>
                  <a:pt x="3818136" y="3128338"/>
                </a:lnTo>
                <a:lnTo>
                  <a:pt x="3774202" y="3149086"/>
                </a:lnTo>
                <a:lnTo>
                  <a:pt x="3729599" y="3169176"/>
                </a:lnTo>
                <a:lnTo>
                  <a:pt x="3684343" y="3188600"/>
                </a:lnTo>
                <a:lnTo>
                  <a:pt x="3638446" y="3207346"/>
                </a:lnTo>
                <a:lnTo>
                  <a:pt x="3591923" y="3225406"/>
                </a:lnTo>
                <a:lnTo>
                  <a:pt x="3544788" y="3242769"/>
                </a:lnTo>
                <a:lnTo>
                  <a:pt x="3497055" y="3259426"/>
                </a:lnTo>
                <a:lnTo>
                  <a:pt x="3448738" y="3275366"/>
                </a:lnTo>
                <a:lnTo>
                  <a:pt x="3399851" y="3290580"/>
                </a:lnTo>
                <a:lnTo>
                  <a:pt x="3350408" y="3305057"/>
                </a:lnTo>
                <a:lnTo>
                  <a:pt x="3300423" y="3318789"/>
                </a:lnTo>
                <a:lnTo>
                  <a:pt x="3249910" y="3331765"/>
                </a:lnTo>
                <a:lnTo>
                  <a:pt x="3198883" y="3343975"/>
                </a:lnTo>
                <a:lnTo>
                  <a:pt x="3147356" y="3355410"/>
                </a:lnTo>
                <a:lnTo>
                  <a:pt x="3095344" y="3366059"/>
                </a:lnTo>
                <a:lnTo>
                  <a:pt x="3042859" y="3375913"/>
                </a:lnTo>
                <a:lnTo>
                  <a:pt x="2989917" y="3384962"/>
                </a:lnTo>
                <a:lnTo>
                  <a:pt x="2936531" y="3393196"/>
                </a:lnTo>
                <a:lnTo>
                  <a:pt x="2882715" y="3400605"/>
                </a:lnTo>
                <a:lnTo>
                  <a:pt x="2828483" y="3407180"/>
                </a:lnTo>
                <a:lnTo>
                  <a:pt x="2773850" y="3412909"/>
                </a:lnTo>
                <a:lnTo>
                  <a:pt x="2718829" y="3417785"/>
                </a:lnTo>
                <a:lnTo>
                  <a:pt x="2663434" y="3421796"/>
                </a:lnTo>
                <a:lnTo>
                  <a:pt x="2607680" y="3424933"/>
                </a:lnTo>
                <a:lnTo>
                  <a:pt x="2551580" y="3427185"/>
                </a:lnTo>
                <a:lnTo>
                  <a:pt x="2495149" y="3428544"/>
                </a:lnTo>
                <a:lnTo>
                  <a:pt x="2438400" y="3429000"/>
                </a:lnTo>
                <a:lnTo>
                  <a:pt x="2381650" y="3428544"/>
                </a:lnTo>
                <a:lnTo>
                  <a:pt x="2325219" y="3427185"/>
                </a:lnTo>
                <a:lnTo>
                  <a:pt x="2269119" y="3424933"/>
                </a:lnTo>
                <a:lnTo>
                  <a:pt x="2213365" y="3421796"/>
                </a:lnTo>
                <a:lnTo>
                  <a:pt x="2157970" y="3417785"/>
                </a:lnTo>
                <a:lnTo>
                  <a:pt x="2102949" y="3412909"/>
                </a:lnTo>
                <a:lnTo>
                  <a:pt x="2048316" y="3407180"/>
                </a:lnTo>
                <a:lnTo>
                  <a:pt x="1994084" y="3400605"/>
                </a:lnTo>
                <a:lnTo>
                  <a:pt x="1940268" y="3393196"/>
                </a:lnTo>
                <a:lnTo>
                  <a:pt x="1886882" y="3384962"/>
                </a:lnTo>
                <a:lnTo>
                  <a:pt x="1833940" y="3375913"/>
                </a:lnTo>
                <a:lnTo>
                  <a:pt x="1781455" y="3366059"/>
                </a:lnTo>
                <a:lnTo>
                  <a:pt x="1729443" y="3355410"/>
                </a:lnTo>
                <a:lnTo>
                  <a:pt x="1677916" y="3343975"/>
                </a:lnTo>
                <a:lnTo>
                  <a:pt x="1626889" y="3331765"/>
                </a:lnTo>
                <a:lnTo>
                  <a:pt x="1576376" y="3318789"/>
                </a:lnTo>
                <a:lnTo>
                  <a:pt x="1526391" y="3305057"/>
                </a:lnTo>
                <a:lnTo>
                  <a:pt x="1476948" y="3290580"/>
                </a:lnTo>
                <a:lnTo>
                  <a:pt x="1428061" y="3275366"/>
                </a:lnTo>
                <a:lnTo>
                  <a:pt x="1379744" y="3259426"/>
                </a:lnTo>
                <a:lnTo>
                  <a:pt x="1332011" y="3242769"/>
                </a:lnTo>
                <a:lnTo>
                  <a:pt x="1284876" y="3225406"/>
                </a:lnTo>
                <a:lnTo>
                  <a:pt x="1238353" y="3207346"/>
                </a:lnTo>
                <a:lnTo>
                  <a:pt x="1192456" y="3188600"/>
                </a:lnTo>
                <a:lnTo>
                  <a:pt x="1147200" y="3169176"/>
                </a:lnTo>
                <a:lnTo>
                  <a:pt x="1102597" y="3149086"/>
                </a:lnTo>
                <a:lnTo>
                  <a:pt x="1058663" y="3128338"/>
                </a:lnTo>
                <a:lnTo>
                  <a:pt x="1015411" y="3106943"/>
                </a:lnTo>
                <a:lnTo>
                  <a:pt x="972856" y="3084911"/>
                </a:lnTo>
                <a:lnTo>
                  <a:pt x="931010" y="3062251"/>
                </a:lnTo>
                <a:lnTo>
                  <a:pt x="889889" y="3038973"/>
                </a:lnTo>
                <a:lnTo>
                  <a:pt x="849507" y="3015087"/>
                </a:lnTo>
                <a:lnTo>
                  <a:pt x="809876" y="2990603"/>
                </a:lnTo>
                <a:lnTo>
                  <a:pt x="771012" y="2965531"/>
                </a:lnTo>
                <a:lnTo>
                  <a:pt x="732929" y="2939880"/>
                </a:lnTo>
                <a:lnTo>
                  <a:pt x="695640" y="2913662"/>
                </a:lnTo>
                <a:lnTo>
                  <a:pt x="659159" y="2886884"/>
                </a:lnTo>
                <a:lnTo>
                  <a:pt x="623501" y="2859558"/>
                </a:lnTo>
                <a:lnTo>
                  <a:pt x="588679" y="2831693"/>
                </a:lnTo>
                <a:lnTo>
                  <a:pt x="554708" y="2803299"/>
                </a:lnTo>
                <a:lnTo>
                  <a:pt x="521602" y="2774386"/>
                </a:lnTo>
                <a:lnTo>
                  <a:pt x="489374" y="2744963"/>
                </a:lnTo>
                <a:lnTo>
                  <a:pt x="458038" y="2715041"/>
                </a:lnTo>
                <a:lnTo>
                  <a:pt x="427610" y="2684630"/>
                </a:lnTo>
                <a:lnTo>
                  <a:pt x="398102" y="2653739"/>
                </a:lnTo>
                <a:lnTo>
                  <a:pt x="369528" y="2622378"/>
                </a:lnTo>
                <a:lnTo>
                  <a:pt x="341904" y="2590557"/>
                </a:lnTo>
                <a:lnTo>
                  <a:pt x="315242" y="2558286"/>
                </a:lnTo>
                <a:lnTo>
                  <a:pt x="289557" y="2525574"/>
                </a:lnTo>
                <a:lnTo>
                  <a:pt x="264863" y="2492433"/>
                </a:lnTo>
                <a:lnTo>
                  <a:pt x="241173" y="2458870"/>
                </a:lnTo>
                <a:lnTo>
                  <a:pt x="218503" y="2424897"/>
                </a:lnTo>
                <a:lnTo>
                  <a:pt x="196865" y="2390524"/>
                </a:lnTo>
                <a:lnTo>
                  <a:pt x="176274" y="2355759"/>
                </a:lnTo>
                <a:lnTo>
                  <a:pt x="156744" y="2320613"/>
                </a:lnTo>
                <a:lnTo>
                  <a:pt x="138290" y="2285096"/>
                </a:lnTo>
                <a:lnTo>
                  <a:pt x="120924" y="2249218"/>
                </a:lnTo>
                <a:lnTo>
                  <a:pt x="104661" y="2212988"/>
                </a:lnTo>
                <a:lnTo>
                  <a:pt x="89515" y="2176416"/>
                </a:lnTo>
                <a:lnTo>
                  <a:pt x="75500" y="2139513"/>
                </a:lnTo>
                <a:lnTo>
                  <a:pt x="62631" y="2102288"/>
                </a:lnTo>
                <a:lnTo>
                  <a:pt x="50920" y="2064750"/>
                </a:lnTo>
                <a:lnTo>
                  <a:pt x="40383" y="2026911"/>
                </a:lnTo>
                <a:lnTo>
                  <a:pt x="31032" y="1988779"/>
                </a:lnTo>
                <a:lnTo>
                  <a:pt x="22883" y="1950365"/>
                </a:lnTo>
                <a:lnTo>
                  <a:pt x="15949" y="1911678"/>
                </a:lnTo>
                <a:lnTo>
                  <a:pt x="10245" y="1872728"/>
                </a:lnTo>
                <a:lnTo>
                  <a:pt x="5784" y="1833526"/>
                </a:lnTo>
                <a:lnTo>
                  <a:pt x="2580" y="1794080"/>
                </a:lnTo>
                <a:lnTo>
                  <a:pt x="647" y="1754402"/>
                </a:lnTo>
                <a:lnTo>
                  <a:pt x="0" y="171450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733800" y="1828800"/>
            <a:ext cx="1981200" cy="650875"/>
          </a:xfrm>
          <a:prstGeom prst="rect">
            <a:avLst/>
          </a:prstGeom>
          <a:solidFill>
            <a:srgbClr val="FFFF00"/>
          </a:solidFill>
          <a:ln w="9144">
            <a:solidFill>
              <a:srgbClr val="000000"/>
            </a:solidFill>
          </a:ln>
        </p:spPr>
        <p:txBody>
          <a:bodyPr wrap="square" lIns="0" tIns="26669" rIns="0" bIns="0" rtlCol="0" vert="horz">
            <a:spAutoFit/>
          </a:bodyPr>
          <a:lstStyle/>
          <a:p>
            <a:pPr marL="465455" marR="459105" indent="95885">
              <a:lnSpc>
                <a:spcPct val="100000"/>
              </a:lnSpc>
              <a:spcBef>
                <a:spcPts val="209"/>
              </a:spcBef>
            </a:pPr>
            <a:r>
              <a:rPr dirty="0" sz="1800" spc="-10" b="1">
                <a:latin typeface="Calibri"/>
                <a:cs typeface="Calibri"/>
              </a:rPr>
              <a:t>Concrete  experience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72200" y="3352800"/>
            <a:ext cx="1981200" cy="646430"/>
          </a:xfrm>
          <a:prstGeom prst="rect">
            <a:avLst/>
          </a:prstGeom>
          <a:solidFill>
            <a:srgbClr val="FFFF00"/>
          </a:solidFill>
          <a:ln w="9144">
            <a:solidFill>
              <a:srgbClr val="000000"/>
            </a:solidFill>
          </a:ln>
        </p:spPr>
        <p:txBody>
          <a:bodyPr wrap="square" lIns="0" tIns="26670" rIns="0" bIns="0" rtlCol="0" vert="horz">
            <a:spAutoFit/>
          </a:bodyPr>
          <a:lstStyle/>
          <a:p>
            <a:pPr marL="420370" marR="413384" indent="97155">
              <a:lnSpc>
                <a:spcPct val="100000"/>
              </a:lnSpc>
              <a:spcBef>
                <a:spcPts val="210"/>
              </a:spcBef>
            </a:pPr>
            <a:r>
              <a:rPr dirty="0" sz="1800" spc="-10" b="1">
                <a:latin typeface="Calibri"/>
                <a:cs typeface="Calibri"/>
              </a:rPr>
              <a:t>Reflective  </a:t>
            </a:r>
            <a:r>
              <a:rPr dirty="0" sz="1800" b="1">
                <a:latin typeface="Calibri"/>
                <a:cs typeface="Calibri"/>
              </a:rPr>
              <a:t>obse</a:t>
            </a:r>
            <a:r>
              <a:rPr dirty="0" sz="1800" spc="5" b="1">
                <a:latin typeface="Calibri"/>
                <a:cs typeface="Calibri"/>
              </a:rPr>
              <a:t>r</a:t>
            </a:r>
            <a:r>
              <a:rPr dirty="0" sz="1800" spc="-25" b="1">
                <a:latin typeface="Calibri"/>
                <a:cs typeface="Calibri"/>
              </a:rPr>
              <a:t>v</a:t>
            </a:r>
            <a:r>
              <a:rPr dirty="0" sz="1800" spc="-15" b="1">
                <a:latin typeface="Calibri"/>
                <a:cs typeface="Calibri"/>
              </a:rPr>
              <a:t>a</a:t>
            </a:r>
            <a:r>
              <a:rPr dirty="0" sz="1800" b="1">
                <a:latin typeface="Calibri"/>
                <a:cs typeface="Calibri"/>
              </a:rPr>
              <a:t>t</a:t>
            </a:r>
            <a:r>
              <a:rPr dirty="0" sz="1800" spc="-10" b="1">
                <a:latin typeface="Calibri"/>
                <a:cs typeface="Calibri"/>
              </a:rPr>
              <a:t>io</a:t>
            </a:r>
            <a:r>
              <a:rPr dirty="0" sz="1800" b="1">
                <a:latin typeface="Calibri"/>
                <a:cs typeface="Calibri"/>
              </a:rPr>
              <a:t>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10000" y="5105400"/>
            <a:ext cx="2209800" cy="650875"/>
          </a:xfrm>
          <a:prstGeom prst="rect">
            <a:avLst/>
          </a:prstGeom>
          <a:solidFill>
            <a:srgbClr val="FFFF00"/>
          </a:solidFill>
          <a:ln w="9144">
            <a:solidFill>
              <a:srgbClr val="000000"/>
            </a:solidFill>
          </a:ln>
        </p:spPr>
        <p:txBody>
          <a:bodyPr wrap="square" lIns="0" tIns="26670" rIns="0" bIns="0" rtlCol="0" vert="horz">
            <a:spAutoFit/>
          </a:bodyPr>
          <a:lstStyle/>
          <a:p>
            <a:pPr marL="260350" marR="252729" indent="443230">
              <a:lnSpc>
                <a:spcPct val="100000"/>
              </a:lnSpc>
              <a:spcBef>
                <a:spcPts val="210"/>
              </a:spcBef>
            </a:pPr>
            <a:r>
              <a:rPr dirty="0" sz="1800" spc="-10" b="1">
                <a:latin typeface="Calibri"/>
                <a:cs typeface="Calibri"/>
              </a:rPr>
              <a:t>Abstract  c</a:t>
            </a:r>
            <a:r>
              <a:rPr dirty="0" sz="1800" b="1">
                <a:latin typeface="Calibri"/>
                <a:cs typeface="Calibri"/>
              </a:rPr>
              <a:t>o</a:t>
            </a:r>
            <a:r>
              <a:rPr dirty="0" sz="1800" spc="5" b="1">
                <a:latin typeface="Calibri"/>
                <a:cs typeface="Calibri"/>
              </a:rPr>
              <a:t>n</a:t>
            </a:r>
            <a:r>
              <a:rPr dirty="0" sz="1800" spc="-5" b="1">
                <a:latin typeface="Calibri"/>
                <a:cs typeface="Calibri"/>
              </a:rPr>
              <a:t>c</a:t>
            </a:r>
            <a:r>
              <a:rPr dirty="0" sz="1800" spc="5" b="1">
                <a:latin typeface="Calibri"/>
                <a:cs typeface="Calibri"/>
              </a:rPr>
              <a:t>e</a:t>
            </a:r>
            <a:r>
              <a:rPr dirty="0" sz="1800" spc="-20" b="1">
                <a:latin typeface="Calibri"/>
                <a:cs typeface="Calibri"/>
              </a:rPr>
              <a:t>p</a:t>
            </a:r>
            <a:r>
              <a:rPr dirty="0" sz="1800" b="1">
                <a:latin typeface="Calibri"/>
                <a:cs typeface="Calibri"/>
              </a:rPr>
              <a:t>tua</a:t>
            </a:r>
            <a:r>
              <a:rPr dirty="0" sz="1800" spc="-10" b="1">
                <a:latin typeface="Calibri"/>
                <a:cs typeface="Calibri"/>
              </a:rPr>
              <a:t>li</a:t>
            </a:r>
            <a:r>
              <a:rPr dirty="0" sz="1800" b="1">
                <a:latin typeface="Calibri"/>
                <a:cs typeface="Calibri"/>
              </a:rPr>
              <a:t>s</a:t>
            </a:r>
            <a:r>
              <a:rPr dirty="0" sz="1800" spc="-25" b="1">
                <a:latin typeface="Calibri"/>
                <a:cs typeface="Calibri"/>
              </a:rPr>
              <a:t>a</a:t>
            </a:r>
            <a:r>
              <a:rPr dirty="0" sz="1800" b="1">
                <a:latin typeface="Calibri"/>
                <a:cs typeface="Calibri"/>
              </a:rPr>
              <a:t>ti</a:t>
            </a:r>
            <a:r>
              <a:rPr dirty="0" sz="1800" spc="-10" b="1">
                <a:latin typeface="Calibri"/>
                <a:cs typeface="Calibri"/>
              </a:rPr>
              <a:t>o</a:t>
            </a:r>
            <a:r>
              <a:rPr dirty="0" sz="1800" b="1">
                <a:latin typeface="Calibri"/>
                <a:cs typeface="Calibri"/>
              </a:rPr>
              <a:t>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47800" y="3581400"/>
            <a:ext cx="1981200" cy="646430"/>
          </a:xfrm>
          <a:prstGeom prst="rect">
            <a:avLst/>
          </a:prstGeom>
          <a:solidFill>
            <a:srgbClr val="FFFF00"/>
          </a:solidFill>
          <a:ln w="9144">
            <a:solidFill>
              <a:srgbClr val="000000"/>
            </a:solidFill>
          </a:ln>
        </p:spPr>
        <p:txBody>
          <a:bodyPr wrap="square" lIns="0" tIns="26670" rIns="0" bIns="0" rtlCol="0" vert="horz">
            <a:spAutoFit/>
          </a:bodyPr>
          <a:lstStyle/>
          <a:p>
            <a:pPr marL="195580" marR="187325" indent="493395">
              <a:lnSpc>
                <a:spcPct val="100000"/>
              </a:lnSpc>
              <a:spcBef>
                <a:spcPts val="210"/>
              </a:spcBef>
            </a:pPr>
            <a:r>
              <a:rPr dirty="0" sz="1800" spc="-5" b="1">
                <a:latin typeface="Calibri"/>
                <a:cs typeface="Calibri"/>
              </a:rPr>
              <a:t>Active  </a:t>
            </a:r>
            <a:r>
              <a:rPr dirty="0" sz="1800" spc="-10" b="1">
                <a:latin typeface="Calibri"/>
                <a:cs typeface="Calibri"/>
              </a:rPr>
              <a:t>experimentation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368922" y="2558923"/>
            <a:ext cx="184785" cy="184785"/>
          </a:xfrm>
          <a:custGeom>
            <a:avLst/>
            <a:gdLst/>
            <a:ahLst/>
            <a:cxnLst/>
            <a:rect l="l" t="t" r="r" b="b"/>
            <a:pathLst>
              <a:path w="184784" h="184785">
                <a:moveTo>
                  <a:pt x="40957" y="81851"/>
                </a:moveTo>
                <a:lnTo>
                  <a:pt x="0" y="122809"/>
                </a:lnTo>
                <a:lnTo>
                  <a:pt x="184276" y="184276"/>
                </a:lnTo>
                <a:lnTo>
                  <a:pt x="156953" y="102362"/>
                </a:lnTo>
                <a:lnTo>
                  <a:pt x="61467" y="102362"/>
                </a:lnTo>
                <a:lnTo>
                  <a:pt x="40957" y="81851"/>
                </a:lnTo>
                <a:close/>
              </a:path>
              <a:path w="184784" h="184785">
                <a:moveTo>
                  <a:pt x="81851" y="40957"/>
                </a:moveTo>
                <a:lnTo>
                  <a:pt x="40957" y="81851"/>
                </a:lnTo>
                <a:lnTo>
                  <a:pt x="61467" y="102362"/>
                </a:lnTo>
                <a:lnTo>
                  <a:pt x="102362" y="61467"/>
                </a:lnTo>
                <a:lnTo>
                  <a:pt x="81851" y="40957"/>
                </a:lnTo>
                <a:close/>
              </a:path>
              <a:path w="184784" h="184785">
                <a:moveTo>
                  <a:pt x="122809" y="0"/>
                </a:moveTo>
                <a:lnTo>
                  <a:pt x="81851" y="40957"/>
                </a:lnTo>
                <a:lnTo>
                  <a:pt x="102362" y="61467"/>
                </a:lnTo>
                <a:lnTo>
                  <a:pt x="61467" y="102362"/>
                </a:lnTo>
                <a:lnTo>
                  <a:pt x="156953" y="102362"/>
                </a:lnTo>
                <a:lnTo>
                  <a:pt x="122809" y="0"/>
                </a:lnTo>
                <a:close/>
              </a:path>
              <a:path w="184784" h="184785">
                <a:moveTo>
                  <a:pt x="52324" y="11429"/>
                </a:moveTo>
                <a:lnTo>
                  <a:pt x="11429" y="52324"/>
                </a:lnTo>
                <a:lnTo>
                  <a:pt x="40957" y="81851"/>
                </a:lnTo>
                <a:lnTo>
                  <a:pt x="81851" y="40957"/>
                </a:lnTo>
                <a:lnTo>
                  <a:pt x="52324" y="11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705600" y="4554601"/>
            <a:ext cx="252095" cy="322580"/>
          </a:xfrm>
          <a:custGeom>
            <a:avLst/>
            <a:gdLst/>
            <a:ahLst/>
            <a:cxnLst/>
            <a:rect l="l" t="t" r="r" b="b"/>
            <a:pathLst>
              <a:path w="252095" h="322579">
                <a:moveTo>
                  <a:pt x="34798" y="131063"/>
                </a:moveTo>
                <a:lnTo>
                  <a:pt x="0" y="322199"/>
                </a:lnTo>
                <a:lnTo>
                  <a:pt x="173735" y="235331"/>
                </a:lnTo>
                <a:lnTo>
                  <a:pt x="158336" y="223774"/>
                </a:lnTo>
                <a:lnTo>
                  <a:pt x="109981" y="223774"/>
                </a:lnTo>
                <a:lnTo>
                  <a:pt x="63753" y="188975"/>
                </a:lnTo>
                <a:lnTo>
                  <a:pt x="81117" y="165824"/>
                </a:lnTo>
                <a:lnTo>
                  <a:pt x="34798" y="131063"/>
                </a:lnTo>
                <a:close/>
              </a:path>
              <a:path w="252095" h="322579">
                <a:moveTo>
                  <a:pt x="81117" y="165824"/>
                </a:moveTo>
                <a:lnTo>
                  <a:pt x="63753" y="188975"/>
                </a:lnTo>
                <a:lnTo>
                  <a:pt x="109981" y="223774"/>
                </a:lnTo>
                <a:lnTo>
                  <a:pt x="127396" y="200555"/>
                </a:lnTo>
                <a:lnTo>
                  <a:pt x="81117" y="165824"/>
                </a:lnTo>
                <a:close/>
              </a:path>
              <a:path w="252095" h="322579">
                <a:moveTo>
                  <a:pt x="127396" y="200555"/>
                </a:moveTo>
                <a:lnTo>
                  <a:pt x="109981" y="223774"/>
                </a:lnTo>
                <a:lnTo>
                  <a:pt x="158336" y="223774"/>
                </a:lnTo>
                <a:lnTo>
                  <a:pt x="127396" y="200555"/>
                </a:lnTo>
                <a:close/>
              </a:path>
              <a:path w="252095" h="322579">
                <a:moveTo>
                  <a:pt x="205485" y="0"/>
                </a:moveTo>
                <a:lnTo>
                  <a:pt x="81117" y="165824"/>
                </a:lnTo>
                <a:lnTo>
                  <a:pt x="127396" y="200555"/>
                </a:lnTo>
                <a:lnTo>
                  <a:pt x="251714" y="34798"/>
                </a:lnTo>
                <a:lnTo>
                  <a:pt x="2054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590800" y="4648200"/>
            <a:ext cx="176530" cy="245110"/>
          </a:xfrm>
          <a:custGeom>
            <a:avLst/>
            <a:gdLst/>
            <a:ahLst/>
            <a:cxnLst/>
            <a:rect l="l" t="t" r="r" b="b"/>
            <a:pathLst>
              <a:path w="176530" h="245110">
                <a:moveTo>
                  <a:pt x="120480" y="128524"/>
                </a:moveTo>
                <a:lnTo>
                  <a:pt x="72328" y="160639"/>
                </a:lnTo>
                <a:lnTo>
                  <a:pt x="128269" y="244601"/>
                </a:lnTo>
                <a:lnTo>
                  <a:pt x="176530" y="212598"/>
                </a:lnTo>
                <a:lnTo>
                  <a:pt x="120480" y="128524"/>
                </a:lnTo>
                <a:close/>
              </a:path>
              <a:path w="176530" h="245110">
                <a:moveTo>
                  <a:pt x="0" y="0"/>
                </a:moveTo>
                <a:lnTo>
                  <a:pt x="24130" y="192786"/>
                </a:lnTo>
                <a:lnTo>
                  <a:pt x="72328" y="160639"/>
                </a:lnTo>
                <a:lnTo>
                  <a:pt x="56261" y="136525"/>
                </a:lnTo>
                <a:lnTo>
                  <a:pt x="104393" y="104393"/>
                </a:lnTo>
                <a:lnTo>
                  <a:pt x="156659" y="104393"/>
                </a:lnTo>
                <a:lnTo>
                  <a:pt x="168656" y="96393"/>
                </a:lnTo>
                <a:lnTo>
                  <a:pt x="0" y="0"/>
                </a:lnTo>
                <a:close/>
              </a:path>
              <a:path w="176530" h="245110">
                <a:moveTo>
                  <a:pt x="104393" y="104393"/>
                </a:moveTo>
                <a:lnTo>
                  <a:pt x="56261" y="136525"/>
                </a:lnTo>
                <a:lnTo>
                  <a:pt x="72328" y="160639"/>
                </a:lnTo>
                <a:lnTo>
                  <a:pt x="120480" y="128524"/>
                </a:lnTo>
                <a:lnTo>
                  <a:pt x="104393" y="104393"/>
                </a:lnTo>
                <a:close/>
              </a:path>
              <a:path w="176530" h="245110">
                <a:moveTo>
                  <a:pt x="156659" y="104393"/>
                </a:moveTo>
                <a:lnTo>
                  <a:pt x="104393" y="104393"/>
                </a:lnTo>
                <a:lnTo>
                  <a:pt x="120480" y="128524"/>
                </a:lnTo>
                <a:lnTo>
                  <a:pt x="156659" y="1043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566670" y="2819400"/>
            <a:ext cx="176530" cy="245110"/>
          </a:xfrm>
          <a:custGeom>
            <a:avLst/>
            <a:gdLst/>
            <a:ahLst/>
            <a:cxnLst/>
            <a:rect l="l" t="t" r="r" b="b"/>
            <a:pathLst>
              <a:path w="176530" h="245110">
                <a:moveTo>
                  <a:pt x="56049" y="128524"/>
                </a:moveTo>
                <a:lnTo>
                  <a:pt x="0" y="212598"/>
                </a:lnTo>
                <a:lnTo>
                  <a:pt x="48260" y="244601"/>
                </a:lnTo>
                <a:lnTo>
                  <a:pt x="104201" y="160639"/>
                </a:lnTo>
                <a:lnTo>
                  <a:pt x="56049" y="128524"/>
                </a:lnTo>
                <a:close/>
              </a:path>
              <a:path w="176530" h="245110">
                <a:moveTo>
                  <a:pt x="163463" y="104394"/>
                </a:moveTo>
                <a:lnTo>
                  <a:pt x="72136" y="104394"/>
                </a:lnTo>
                <a:lnTo>
                  <a:pt x="120268" y="136525"/>
                </a:lnTo>
                <a:lnTo>
                  <a:pt x="104201" y="160639"/>
                </a:lnTo>
                <a:lnTo>
                  <a:pt x="152400" y="192786"/>
                </a:lnTo>
                <a:lnTo>
                  <a:pt x="163463" y="104394"/>
                </a:lnTo>
                <a:close/>
              </a:path>
              <a:path w="176530" h="245110">
                <a:moveTo>
                  <a:pt x="72136" y="104394"/>
                </a:moveTo>
                <a:lnTo>
                  <a:pt x="56049" y="128524"/>
                </a:lnTo>
                <a:lnTo>
                  <a:pt x="104201" y="160639"/>
                </a:lnTo>
                <a:lnTo>
                  <a:pt x="120268" y="136525"/>
                </a:lnTo>
                <a:lnTo>
                  <a:pt x="72136" y="104394"/>
                </a:lnTo>
                <a:close/>
              </a:path>
              <a:path w="176530" h="245110">
                <a:moveTo>
                  <a:pt x="176530" y="0"/>
                </a:moveTo>
                <a:lnTo>
                  <a:pt x="7874" y="96392"/>
                </a:lnTo>
                <a:lnTo>
                  <a:pt x="56049" y="128524"/>
                </a:lnTo>
                <a:lnTo>
                  <a:pt x="72136" y="104394"/>
                </a:lnTo>
                <a:lnTo>
                  <a:pt x="163463" y="104394"/>
                </a:lnTo>
                <a:lnTo>
                  <a:pt x="1765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3743705" y="630173"/>
            <a:ext cx="1732280" cy="521334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10">
                <a:solidFill>
                  <a:srgbClr val="C00000"/>
                </a:solidFill>
                <a:latin typeface="Calibri"/>
                <a:cs typeface="Calibri"/>
              </a:rPr>
              <a:t>Reflection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81400" y="1371600"/>
            <a:ext cx="2209800" cy="37655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26034" rIns="0" bIns="0" rtlCol="0" vert="horz">
            <a:spAutoFit/>
          </a:bodyPr>
          <a:lstStyle/>
          <a:p>
            <a:pPr marL="226695">
              <a:lnSpc>
                <a:spcPct val="100000"/>
              </a:lnSpc>
              <a:spcBef>
                <a:spcPts val="204"/>
              </a:spcBef>
            </a:pPr>
            <a:r>
              <a:rPr dirty="0" sz="1800" spc="-5">
                <a:latin typeface="Calibri"/>
                <a:cs typeface="Calibri"/>
              </a:rPr>
              <a:t>What is </a:t>
            </a:r>
            <a:r>
              <a:rPr dirty="0" sz="1800">
                <a:latin typeface="Calibri"/>
                <a:cs typeface="Calibri"/>
              </a:rPr>
              <a:t>the</a:t>
            </a:r>
            <a:r>
              <a:rPr dirty="0" sz="1800" spc="-8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event?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172200" y="4191000"/>
            <a:ext cx="1981200" cy="376555"/>
          </a:xfrm>
          <a:custGeom>
            <a:avLst/>
            <a:gdLst/>
            <a:ahLst/>
            <a:cxnLst/>
            <a:rect l="l" t="t" r="r" b="b"/>
            <a:pathLst>
              <a:path w="1981200" h="376554">
                <a:moveTo>
                  <a:pt x="0" y="376427"/>
                </a:moveTo>
                <a:lnTo>
                  <a:pt x="1981200" y="376427"/>
                </a:lnTo>
                <a:lnTo>
                  <a:pt x="1981200" y="0"/>
                </a:lnTo>
                <a:lnTo>
                  <a:pt x="0" y="0"/>
                </a:lnTo>
                <a:lnTo>
                  <a:pt x="0" y="3764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6172200" y="4191000"/>
            <a:ext cx="1981200" cy="37655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26670" rIns="0" bIns="0" rtlCol="0" vert="horz">
            <a:spAutoFit/>
          </a:bodyPr>
          <a:lstStyle/>
          <a:p>
            <a:pPr marL="187325">
              <a:lnSpc>
                <a:spcPct val="100000"/>
              </a:lnSpc>
              <a:spcBef>
                <a:spcPts val="210"/>
              </a:spcBef>
            </a:pPr>
            <a:r>
              <a:rPr dirty="0" sz="1800" spc="-5">
                <a:latin typeface="Calibri"/>
                <a:cs typeface="Calibri"/>
              </a:rPr>
              <a:t>What did </a:t>
            </a:r>
            <a:r>
              <a:rPr dirty="0" sz="1800">
                <a:latin typeface="Calibri"/>
                <a:cs typeface="Calibri"/>
              </a:rPr>
              <a:t>I</a:t>
            </a:r>
            <a:r>
              <a:rPr dirty="0" sz="1800" spc="-7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learn?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295400" y="4343400"/>
            <a:ext cx="2057400" cy="376555"/>
          </a:xfrm>
          <a:custGeom>
            <a:avLst/>
            <a:gdLst/>
            <a:ahLst/>
            <a:cxnLst/>
            <a:rect l="l" t="t" r="r" b="b"/>
            <a:pathLst>
              <a:path w="2057400" h="376554">
                <a:moveTo>
                  <a:pt x="0" y="376427"/>
                </a:moveTo>
                <a:lnTo>
                  <a:pt x="2057400" y="376427"/>
                </a:lnTo>
                <a:lnTo>
                  <a:pt x="2057400" y="0"/>
                </a:lnTo>
                <a:lnTo>
                  <a:pt x="0" y="0"/>
                </a:lnTo>
                <a:lnTo>
                  <a:pt x="0" y="3764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295400" y="4343400"/>
            <a:ext cx="2057400" cy="37655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26670" rIns="0" bIns="0" rtlCol="0" vert="horz">
            <a:spAutoFit/>
          </a:bodyPr>
          <a:lstStyle/>
          <a:p>
            <a:pPr marL="248920">
              <a:lnSpc>
                <a:spcPct val="100000"/>
              </a:lnSpc>
              <a:spcBef>
                <a:spcPts val="210"/>
              </a:spcBef>
            </a:pPr>
            <a:r>
              <a:rPr dirty="0" sz="1800" spc="-10">
                <a:latin typeface="Calibri"/>
                <a:cs typeface="Calibri"/>
              </a:rPr>
              <a:t>How can </a:t>
            </a:r>
            <a:r>
              <a:rPr dirty="0" sz="1800">
                <a:latin typeface="Calibri"/>
                <a:cs typeface="Calibri"/>
              </a:rPr>
              <a:t>I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learn?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09600" y="1828800"/>
            <a:ext cx="2667000" cy="65087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26669" rIns="0" bIns="0" rtlCol="0" vert="horz">
            <a:spAutoFit/>
          </a:bodyPr>
          <a:lstStyle/>
          <a:p>
            <a:pPr marL="477520" marR="274320" indent="-196850">
              <a:lnSpc>
                <a:spcPct val="100000"/>
              </a:lnSpc>
              <a:spcBef>
                <a:spcPts val="209"/>
              </a:spcBef>
            </a:pPr>
            <a:r>
              <a:rPr dirty="0" sz="1800" spc="-10">
                <a:latin typeface="Calibri"/>
                <a:cs typeface="Calibri"/>
              </a:rPr>
              <a:t>Evidence </a:t>
            </a:r>
            <a:r>
              <a:rPr dirty="0" sz="1800" spc="-15">
                <a:latin typeface="Calibri"/>
                <a:cs typeface="Calibri"/>
              </a:rPr>
              <a:t>for </a:t>
            </a:r>
            <a:r>
              <a:rPr dirty="0" sz="1800" spc="-5">
                <a:latin typeface="Calibri"/>
                <a:cs typeface="Calibri"/>
              </a:rPr>
              <a:t>learning </a:t>
            </a:r>
            <a:r>
              <a:rPr dirty="0" sz="1800">
                <a:latin typeface="Calibri"/>
                <a:cs typeface="Calibri"/>
              </a:rPr>
              <a:t>/  </a:t>
            </a:r>
            <a:r>
              <a:rPr dirty="0" sz="1800" spc="-5">
                <a:latin typeface="Calibri"/>
                <a:cs typeface="Calibri"/>
              </a:rPr>
              <a:t>change of</a:t>
            </a:r>
            <a:r>
              <a:rPr dirty="0" sz="1800" spc="-5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practice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172200" y="4953000"/>
            <a:ext cx="2438400" cy="650875"/>
          </a:xfrm>
          <a:custGeom>
            <a:avLst/>
            <a:gdLst/>
            <a:ahLst/>
            <a:cxnLst/>
            <a:rect l="l" t="t" r="r" b="b"/>
            <a:pathLst>
              <a:path w="2438400" h="650875">
                <a:moveTo>
                  <a:pt x="0" y="650747"/>
                </a:moveTo>
                <a:lnTo>
                  <a:pt x="2438400" y="650747"/>
                </a:lnTo>
                <a:lnTo>
                  <a:pt x="2438400" y="0"/>
                </a:lnTo>
                <a:lnTo>
                  <a:pt x="0" y="0"/>
                </a:lnTo>
                <a:lnTo>
                  <a:pt x="0" y="6507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6172200" y="4953000"/>
            <a:ext cx="2438400" cy="65087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26670" rIns="0" bIns="0" rtlCol="0" vert="horz">
            <a:spAutoFit/>
          </a:bodyPr>
          <a:lstStyle/>
          <a:p>
            <a:pPr marL="923290" marR="106680" indent="-807720">
              <a:lnSpc>
                <a:spcPct val="100000"/>
              </a:lnSpc>
              <a:spcBef>
                <a:spcPts val="210"/>
              </a:spcBef>
            </a:pPr>
            <a:r>
              <a:rPr dirty="0" sz="1800" spc="-5">
                <a:latin typeface="Calibri"/>
                <a:cs typeface="Calibri"/>
              </a:rPr>
              <a:t>What </a:t>
            </a:r>
            <a:r>
              <a:rPr dirty="0" sz="1800" spc="-10">
                <a:latin typeface="Calibri"/>
                <a:cs typeface="Calibri"/>
              </a:rPr>
              <a:t>more </a:t>
            </a:r>
            <a:r>
              <a:rPr dirty="0" sz="1800" spc="-5">
                <a:latin typeface="Calibri"/>
                <a:cs typeface="Calibri"/>
              </a:rPr>
              <a:t>do </a:t>
            </a:r>
            <a:r>
              <a:rPr dirty="0" sz="1800">
                <a:latin typeface="Calibri"/>
                <a:cs typeface="Calibri"/>
              </a:rPr>
              <a:t>I </a:t>
            </a:r>
            <a:r>
              <a:rPr dirty="0" sz="1800" spc="-10">
                <a:latin typeface="Calibri"/>
                <a:cs typeface="Calibri"/>
              </a:rPr>
              <a:t>have to  </a:t>
            </a:r>
            <a:r>
              <a:rPr dirty="0" sz="1800" spc="-5">
                <a:latin typeface="Calibri"/>
                <a:cs typeface="Calibri"/>
              </a:rPr>
              <a:t>learn?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798321"/>
            <a:ext cx="7288530" cy="5852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869315" marR="5080" indent="-1905">
              <a:lnSpc>
                <a:spcPct val="100000"/>
              </a:lnSpc>
            </a:pPr>
            <a:r>
              <a:rPr dirty="0" sz="2800" spc="-5" b="1">
                <a:latin typeface="Arial"/>
                <a:cs typeface="Arial"/>
              </a:rPr>
              <a:t>Constraints on Development  </a:t>
            </a:r>
            <a:r>
              <a:rPr dirty="0" sz="2800" spc="-5" b="1">
                <a:solidFill>
                  <a:srgbClr val="00AFEF"/>
                </a:solidFill>
                <a:latin typeface="Arial"/>
                <a:cs typeface="Arial"/>
              </a:rPr>
              <a:t>Development is a continuous process  </a:t>
            </a:r>
            <a:r>
              <a:rPr dirty="0" sz="2800" spc="-10" b="1">
                <a:solidFill>
                  <a:srgbClr val="00AFEF"/>
                </a:solidFill>
                <a:latin typeface="Arial"/>
                <a:cs typeface="Arial"/>
              </a:rPr>
              <a:t>but</a:t>
            </a:r>
            <a:r>
              <a:rPr dirty="0" sz="2800" spc="-45" b="1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dirty="0" sz="2800" spc="-5" b="1">
                <a:solidFill>
                  <a:srgbClr val="00AFEF"/>
                </a:solidFill>
                <a:latin typeface="Arial"/>
                <a:cs typeface="Arial"/>
              </a:rPr>
              <a:t>sometimes</a:t>
            </a:r>
            <a:endParaRPr sz="2800">
              <a:latin typeface="Arial"/>
              <a:cs typeface="Arial"/>
            </a:endParaRPr>
          </a:p>
          <a:p>
            <a:pPr algn="ctr" marL="959485">
              <a:lnSpc>
                <a:spcPct val="100000"/>
              </a:lnSpc>
            </a:pPr>
            <a:r>
              <a:rPr dirty="0" sz="2800" spc="-5" b="1">
                <a:solidFill>
                  <a:srgbClr val="00AFEF"/>
                </a:solidFill>
                <a:latin typeface="Arial"/>
                <a:cs typeface="Arial"/>
              </a:rPr>
              <a:t>it happens to be a broken</a:t>
            </a:r>
            <a:r>
              <a:rPr dirty="0" sz="2800" spc="60" b="1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dirty="0" sz="2800" spc="-5" b="1">
                <a:solidFill>
                  <a:srgbClr val="00AFEF"/>
                </a:solidFill>
                <a:latin typeface="Arial"/>
                <a:cs typeface="Arial"/>
              </a:rPr>
              <a:t>continuity</a:t>
            </a:r>
            <a:endParaRPr sz="2800">
              <a:latin typeface="Arial"/>
              <a:cs typeface="Arial"/>
            </a:endParaRPr>
          </a:p>
          <a:p>
            <a:pPr marL="273050" indent="-260350">
              <a:lnSpc>
                <a:spcPct val="100000"/>
              </a:lnSpc>
              <a:spcBef>
                <a:spcPts val="2315"/>
              </a:spcBef>
              <a:buFont typeface="Wingdings"/>
              <a:buChar char=""/>
              <a:tabLst>
                <a:tab pos="273685" algn="l"/>
              </a:tabLst>
            </a:pPr>
            <a:r>
              <a:rPr dirty="0" sz="2800" spc="-15" b="1">
                <a:latin typeface="Arial"/>
                <a:cs typeface="Arial"/>
              </a:rPr>
              <a:t>Time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Wingdings"/>
              <a:buChar char=""/>
            </a:pPr>
            <a:endParaRPr sz="2900">
              <a:latin typeface="Times New Roman"/>
              <a:cs typeface="Times New Roman"/>
            </a:endParaRPr>
          </a:p>
          <a:p>
            <a:pPr marL="273050" indent="-260350">
              <a:lnSpc>
                <a:spcPct val="100000"/>
              </a:lnSpc>
              <a:buFont typeface="Wingdings"/>
              <a:buChar char=""/>
              <a:tabLst>
                <a:tab pos="273685" algn="l"/>
              </a:tabLst>
            </a:pPr>
            <a:r>
              <a:rPr dirty="0" sz="2800" spc="-5" b="1">
                <a:latin typeface="Arial"/>
                <a:cs typeface="Arial"/>
              </a:rPr>
              <a:t>Budgets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Wingdings"/>
              <a:buChar char=""/>
            </a:pPr>
            <a:endParaRPr sz="2900">
              <a:latin typeface="Times New Roman"/>
              <a:cs typeface="Times New Roman"/>
            </a:endParaRPr>
          </a:p>
          <a:p>
            <a:pPr marL="273050" indent="-260350">
              <a:lnSpc>
                <a:spcPct val="100000"/>
              </a:lnSpc>
              <a:buFont typeface="Wingdings"/>
              <a:buChar char=""/>
              <a:tabLst>
                <a:tab pos="273685" algn="l"/>
              </a:tabLst>
            </a:pPr>
            <a:r>
              <a:rPr dirty="0" sz="2800" spc="-5" b="1">
                <a:latin typeface="Arial"/>
                <a:cs typeface="Arial"/>
              </a:rPr>
              <a:t>Life </a:t>
            </a:r>
            <a:r>
              <a:rPr dirty="0" sz="2800" spc="-10" b="1">
                <a:latin typeface="Arial"/>
                <a:cs typeface="Arial"/>
              </a:rPr>
              <a:t>Cycle</a:t>
            </a:r>
            <a:r>
              <a:rPr dirty="0" sz="2800" spc="-20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Issues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800" spc="-5">
                <a:latin typeface="Wingdings"/>
                <a:cs typeface="Wingdings"/>
              </a:rPr>
              <a:t></a:t>
            </a:r>
            <a:r>
              <a:rPr dirty="0" sz="2800" spc="-5" b="1">
                <a:latin typeface="Arial"/>
                <a:cs typeface="Arial"/>
              </a:rPr>
              <a:t>Motivation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spc="-5">
                <a:latin typeface="Wingdings"/>
                <a:cs typeface="Wingdings"/>
              </a:rPr>
              <a:t></a:t>
            </a:r>
            <a:r>
              <a:rPr dirty="0" sz="2800" spc="-5" b="1">
                <a:latin typeface="Arial"/>
                <a:cs typeface="Arial"/>
              </a:rPr>
              <a:t>Lack of </a:t>
            </a:r>
            <a:r>
              <a:rPr dirty="0" sz="2800" spc="-35" b="1">
                <a:latin typeface="Arial"/>
                <a:cs typeface="Arial"/>
              </a:rPr>
              <a:t>Trust </a:t>
            </a:r>
            <a:r>
              <a:rPr dirty="0" sz="2800" spc="-5" b="1">
                <a:latin typeface="Arial"/>
                <a:cs typeface="Arial"/>
              </a:rPr>
              <a:t>and Real</a:t>
            </a:r>
            <a:r>
              <a:rPr dirty="0" sz="2800" spc="60" b="1">
                <a:latin typeface="Arial"/>
                <a:cs typeface="Arial"/>
              </a:rPr>
              <a:t> </a:t>
            </a:r>
            <a:r>
              <a:rPr dirty="0" sz="2800" spc="-5" b="1">
                <a:latin typeface="Arial"/>
                <a:cs typeface="Arial"/>
              </a:rPr>
              <a:t>Leadership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57629"/>
            <a:ext cx="2289175" cy="61785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 b="0">
                <a:solidFill>
                  <a:srgbClr val="424455"/>
                </a:solidFill>
                <a:latin typeface="Trebuchet MS"/>
                <a:cs typeface="Trebuchet MS"/>
              </a:rPr>
              <a:t>Summa</a:t>
            </a:r>
            <a:r>
              <a:rPr dirty="0" spc="-25" b="0">
                <a:solidFill>
                  <a:srgbClr val="424455"/>
                </a:solidFill>
                <a:latin typeface="Trebuchet MS"/>
                <a:cs typeface="Trebuchet MS"/>
              </a:rPr>
              <a:t>r</a:t>
            </a:r>
            <a:r>
              <a:rPr dirty="0" spc="-10" b="0">
                <a:solidFill>
                  <a:srgbClr val="424455"/>
                </a:solidFill>
                <a:latin typeface="Trebuchet MS"/>
                <a:cs typeface="Trebuchet MS"/>
              </a:rPr>
              <a:t>y: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3548" y="2284603"/>
            <a:ext cx="7122795" cy="4034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39035">
              <a:lnSpc>
                <a:spcPct val="100000"/>
              </a:lnSpc>
            </a:pPr>
            <a:r>
              <a:rPr dirty="0" sz="2800" spc="-10" b="1" i="1">
                <a:latin typeface="Georgia"/>
                <a:cs typeface="Georgia"/>
              </a:rPr>
              <a:t>Competence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400">
              <a:latin typeface="Times New Roman"/>
              <a:cs typeface="Times New Roman"/>
            </a:endParaRPr>
          </a:p>
          <a:p>
            <a:pPr algn="ctr" marL="259079">
              <a:lnSpc>
                <a:spcPct val="100000"/>
              </a:lnSpc>
            </a:pPr>
            <a:r>
              <a:rPr dirty="0" sz="2800" spc="-5" i="1">
                <a:solidFill>
                  <a:srgbClr val="C4642C"/>
                </a:solidFill>
                <a:latin typeface="Georgia"/>
                <a:cs typeface="Georgia"/>
              </a:rPr>
              <a:t>Acquired</a:t>
            </a:r>
            <a:r>
              <a:rPr dirty="0" sz="2800" spc="-50" i="1">
                <a:solidFill>
                  <a:srgbClr val="C4642C"/>
                </a:solidFill>
                <a:latin typeface="Georgia"/>
                <a:cs typeface="Georgia"/>
              </a:rPr>
              <a:t> </a:t>
            </a:r>
            <a:r>
              <a:rPr dirty="0" sz="2800" spc="-10" i="1">
                <a:solidFill>
                  <a:srgbClr val="C4642C"/>
                </a:solidFill>
                <a:latin typeface="Georgia"/>
                <a:cs typeface="Georgia"/>
              </a:rPr>
              <a:t>through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2800" spc="-5" b="1" i="1">
                <a:latin typeface="Georgia"/>
                <a:cs typeface="Georgia"/>
              </a:rPr>
              <a:t>Continuous </a:t>
            </a:r>
            <a:r>
              <a:rPr dirty="0" sz="2800" spc="-10" b="1" i="1">
                <a:latin typeface="Georgia"/>
                <a:cs typeface="Georgia"/>
              </a:rPr>
              <a:t>Professional</a:t>
            </a:r>
            <a:r>
              <a:rPr dirty="0" sz="2800" spc="-20" b="1" i="1">
                <a:latin typeface="Georgia"/>
                <a:cs typeface="Georgia"/>
              </a:rPr>
              <a:t> </a:t>
            </a:r>
            <a:r>
              <a:rPr dirty="0" sz="2800" spc="-5" b="1" i="1">
                <a:latin typeface="Georgia"/>
                <a:cs typeface="Georgia"/>
              </a:rPr>
              <a:t>Development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200">
              <a:latin typeface="Times New Roman"/>
              <a:cs typeface="Times New Roman"/>
            </a:endParaRPr>
          </a:p>
          <a:p>
            <a:pPr marL="2405380">
              <a:lnSpc>
                <a:spcPct val="100000"/>
              </a:lnSpc>
            </a:pPr>
            <a:r>
              <a:rPr dirty="0" sz="2600" i="1">
                <a:solidFill>
                  <a:srgbClr val="C4642C"/>
                </a:solidFill>
                <a:latin typeface="Georgia"/>
                <a:cs typeface="Georgia"/>
              </a:rPr>
              <a:t>Acquired</a:t>
            </a:r>
            <a:r>
              <a:rPr dirty="0" sz="2600" spc="-95" i="1">
                <a:solidFill>
                  <a:srgbClr val="C4642C"/>
                </a:solidFill>
                <a:latin typeface="Georgia"/>
                <a:cs typeface="Georgia"/>
              </a:rPr>
              <a:t> </a:t>
            </a:r>
            <a:r>
              <a:rPr dirty="0" sz="2600" spc="-5" i="1">
                <a:solidFill>
                  <a:srgbClr val="C4642C"/>
                </a:solidFill>
                <a:latin typeface="Georgia"/>
                <a:cs typeface="Georgia"/>
              </a:rPr>
              <a:t>through</a:t>
            </a:r>
            <a:endParaRPr sz="26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2800" spc="-5" b="1" i="1">
                <a:latin typeface="Georgia"/>
                <a:cs typeface="Georgia"/>
              </a:rPr>
              <a:t>Reflection &amp; Reflective</a:t>
            </a:r>
            <a:r>
              <a:rPr dirty="0" sz="2800" spc="-35" b="1" i="1">
                <a:latin typeface="Georgia"/>
                <a:cs typeface="Georgia"/>
              </a:rPr>
              <a:t> </a:t>
            </a:r>
            <a:r>
              <a:rPr dirty="0" sz="2800" spc="-10" b="1" i="1">
                <a:latin typeface="Georgia"/>
                <a:cs typeface="Georgia"/>
              </a:rPr>
              <a:t>Practice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92702" y="786129"/>
            <a:ext cx="960755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000" spc="-5" b="1">
                <a:solidFill>
                  <a:srgbClr val="00AF50"/>
                </a:solidFill>
                <a:latin typeface="Trebuchet MS"/>
                <a:cs typeface="Trebuchet MS"/>
              </a:rPr>
              <a:t>CPD</a:t>
            </a:r>
            <a:endParaRPr sz="4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47547" rIns="0" bIns="0" rtlCol="0" vert="horz">
            <a:spAutoFit/>
          </a:bodyPr>
          <a:lstStyle/>
          <a:p>
            <a:pPr marL="777240">
              <a:lnSpc>
                <a:spcPct val="100000"/>
              </a:lnSpc>
            </a:pPr>
            <a:r>
              <a:rPr dirty="0" spc="-5"/>
              <a:t>FINAL</a:t>
            </a:r>
            <a:r>
              <a:rPr dirty="0" spc="-275"/>
              <a:t> </a:t>
            </a:r>
            <a:r>
              <a:rPr dirty="0" spc="-5"/>
              <a:t>THOUGHT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61413" y="2286634"/>
            <a:ext cx="4930775" cy="23964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2400" spc="-5">
                <a:latin typeface="Georgia"/>
                <a:cs typeface="Georgia"/>
              </a:rPr>
              <a:t>Because we </a:t>
            </a:r>
            <a:r>
              <a:rPr dirty="0" sz="2400">
                <a:latin typeface="Georgia"/>
                <a:cs typeface="Georgia"/>
              </a:rPr>
              <a:t>all </a:t>
            </a:r>
            <a:r>
              <a:rPr dirty="0" sz="2400" spc="-5">
                <a:latin typeface="Georgia"/>
                <a:cs typeface="Georgia"/>
              </a:rPr>
              <a:t>wish to </a:t>
            </a:r>
            <a:r>
              <a:rPr dirty="0" sz="2400" spc="-5" b="1" i="1" u="heavy">
                <a:solidFill>
                  <a:srgbClr val="00AFEF"/>
                </a:solidFill>
                <a:latin typeface="Georgia"/>
                <a:cs typeface="Georgia"/>
              </a:rPr>
              <a:t>Help</a:t>
            </a:r>
            <a:r>
              <a:rPr dirty="0" sz="2400" spc="-40" b="1" i="1" u="heavy">
                <a:solidFill>
                  <a:srgbClr val="00AFEF"/>
                </a:solidFill>
                <a:latin typeface="Georgia"/>
                <a:cs typeface="Georgia"/>
              </a:rPr>
              <a:t> </a:t>
            </a:r>
            <a:r>
              <a:rPr dirty="0" sz="2400" spc="-5" b="1" i="1" u="heavy">
                <a:solidFill>
                  <a:srgbClr val="00AFEF"/>
                </a:solidFill>
                <a:latin typeface="Georgia"/>
                <a:cs typeface="Georgia"/>
              </a:rPr>
              <a:t>others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000">
              <a:latin typeface="Times New Roman"/>
              <a:cs typeface="Times New Roman"/>
            </a:endParaRPr>
          </a:p>
          <a:p>
            <a:pPr algn="ctr" marL="1270">
              <a:lnSpc>
                <a:spcPct val="100000"/>
              </a:lnSpc>
            </a:pPr>
            <a:r>
              <a:rPr dirty="0" sz="2400">
                <a:latin typeface="Georgia"/>
                <a:cs typeface="Georgia"/>
              </a:rPr>
              <a:t>But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000">
              <a:latin typeface="Times New Roman"/>
              <a:cs typeface="Times New Roman"/>
            </a:endParaRPr>
          </a:p>
          <a:p>
            <a:pPr algn="ctr" marL="73660">
              <a:lnSpc>
                <a:spcPct val="100000"/>
              </a:lnSpc>
            </a:pPr>
            <a:r>
              <a:rPr dirty="0" sz="2400" spc="-5">
                <a:latin typeface="Georgia"/>
                <a:cs typeface="Georgia"/>
              </a:rPr>
              <a:t>for that </a:t>
            </a:r>
            <a:r>
              <a:rPr dirty="0" sz="2400" spc="-10">
                <a:latin typeface="Georgia"/>
                <a:cs typeface="Georgia"/>
              </a:rPr>
              <a:t>we </a:t>
            </a:r>
            <a:r>
              <a:rPr dirty="0" sz="2400" spc="-5">
                <a:latin typeface="Georgia"/>
                <a:cs typeface="Georgia"/>
              </a:rPr>
              <a:t>shall</a:t>
            </a:r>
            <a:r>
              <a:rPr dirty="0" sz="2400" spc="-35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first</a:t>
            </a:r>
            <a:endParaRPr sz="2400">
              <a:latin typeface="Georgia"/>
              <a:cs typeface="Georgia"/>
            </a:endParaRPr>
          </a:p>
          <a:p>
            <a:pPr algn="ctr" marL="635">
              <a:lnSpc>
                <a:spcPct val="100000"/>
              </a:lnSpc>
              <a:spcBef>
                <a:spcPts val="300"/>
              </a:spcBef>
              <a:tabLst>
                <a:tab pos="912494" algn="l"/>
              </a:tabLst>
            </a:pPr>
            <a:r>
              <a:rPr dirty="0" sz="2400" spc="-5" b="1" i="1" u="heavy">
                <a:solidFill>
                  <a:srgbClr val="00AFEF"/>
                </a:solidFill>
                <a:latin typeface="Georgia"/>
                <a:cs typeface="Georgia"/>
              </a:rPr>
              <a:t>Help	Ourselves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19250" y="5454522"/>
            <a:ext cx="7013575" cy="0"/>
          </a:xfrm>
          <a:custGeom>
            <a:avLst/>
            <a:gdLst/>
            <a:ahLst/>
            <a:cxnLst/>
            <a:rect l="l" t="t" r="r" b="b"/>
            <a:pathLst>
              <a:path w="7013575" h="0">
                <a:moveTo>
                  <a:pt x="0" y="0"/>
                </a:moveTo>
                <a:lnTo>
                  <a:pt x="7013448" y="0"/>
                </a:lnTo>
              </a:path>
            </a:pathLst>
          </a:custGeom>
          <a:ln w="18287">
            <a:solidFill>
              <a:srgbClr val="00A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06830" y="5114290"/>
            <a:ext cx="2088514" cy="376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 b="1" i="1">
                <a:solidFill>
                  <a:srgbClr val="00AFEF"/>
                </a:solidFill>
                <a:latin typeface="Georgia"/>
                <a:cs typeface="Georgia"/>
              </a:rPr>
              <a:t>(Co</a:t>
            </a:r>
            <a:r>
              <a:rPr dirty="0" sz="2400" spc="-10" b="1" i="1">
                <a:solidFill>
                  <a:srgbClr val="00AFEF"/>
                </a:solidFill>
                <a:latin typeface="Georgia"/>
                <a:cs typeface="Georgia"/>
              </a:rPr>
              <a:t>m</a:t>
            </a:r>
            <a:r>
              <a:rPr dirty="0" sz="2400" b="1" i="1">
                <a:solidFill>
                  <a:srgbClr val="00AFEF"/>
                </a:solidFill>
                <a:latin typeface="Georgia"/>
                <a:cs typeface="Georgia"/>
              </a:rPr>
              <a:t>pet</a:t>
            </a:r>
            <a:r>
              <a:rPr dirty="0" sz="2400" spc="-15" b="1" i="1">
                <a:solidFill>
                  <a:srgbClr val="00AFEF"/>
                </a:solidFill>
                <a:latin typeface="Georgia"/>
                <a:cs typeface="Georgia"/>
              </a:rPr>
              <a:t>e</a:t>
            </a:r>
            <a:r>
              <a:rPr dirty="0" sz="2400" b="1" i="1">
                <a:solidFill>
                  <a:srgbClr val="00AFEF"/>
                </a:solidFill>
                <a:latin typeface="Georgia"/>
                <a:cs typeface="Georgia"/>
              </a:rPr>
              <a:t>nce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35755" y="5114290"/>
            <a:ext cx="4508500" cy="376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244600" algn="l"/>
              </a:tabLst>
            </a:pPr>
            <a:r>
              <a:rPr dirty="0" sz="2400" spc="-5" b="1" i="1">
                <a:solidFill>
                  <a:srgbClr val="00AFEF"/>
                </a:solidFill>
                <a:latin typeface="Georgia"/>
                <a:cs typeface="Georgia"/>
              </a:rPr>
              <a:t>CPD	Reflective</a:t>
            </a:r>
            <a:r>
              <a:rPr dirty="0" sz="2400" spc="-75" b="1" i="1">
                <a:solidFill>
                  <a:srgbClr val="00AFEF"/>
                </a:solidFill>
                <a:latin typeface="Georgia"/>
                <a:cs typeface="Georgia"/>
              </a:rPr>
              <a:t> </a:t>
            </a:r>
            <a:r>
              <a:rPr dirty="0" sz="2400" spc="-5" b="1" i="1">
                <a:solidFill>
                  <a:srgbClr val="00AFEF"/>
                </a:solidFill>
                <a:latin typeface="Georgia"/>
                <a:cs typeface="Georgia"/>
              </a:rPr>
              <a:t>Learning)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68573" y="5922264"/>
            <a:ext cx="3116580" cy="376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Georgia"/>
                <a:cs typeface="Georgia"/>
              </a:rPr>
              <a:t>to </a:t>
            </a:r>
            <a:r>
              <a:rPr dirty="0" sz="2400">
                <a:latin typeface="Georgia"/>
                <a:cs typeface="Georgia"/>
              </a:rPr>
              <a:t>make </a:t>
            </a:r>
            <a:r>
              <a:rPr dirty="0" sz="2400" spc="-5">
                <a:latin typeface="Georgia"/>
                <a:cs typeface="Georgia"/>
              </a:rPr>
              <a:t>us </a:t>
            </a:r>
            <a:r>
              <a:rPr dirty="0" sz="2400">
                <a:latin typeface="Georgia"/>
                <a:cs typeface="Georgia"/>
              </a:rPr>
              <a:t>able </a:t>
            </a:r>
            <a:r>
              <a:rPr dirty="0" sz="2400" spc="-5">
                <a:latin typeface="Georgia"/>
                <a:cs typeface="Georgia"/>
              </a:rPr>
              <a:t>to</a:t>
            </a:r>
            <a:r>
              <a:rPr dirty="0" sz="2400" spc="-95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help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201161" y="5182361"/>
            <a:ext cx="419100" cy="228600"/>
          </a:xfrm>
          <a:custGeom>
            <a:avLst/>
            <a:gdLst/>
            <a:ahLst/>
            <a:cxnLst/>
            <a:rect l="l" t="t" r="r" b="b"/>
            <a:pathLst>
              <a:path w="419100" h="228600">
                <a:moveTo>
                  <a:pt x="304800" y="0"/>
                </a:moveTo>
                <a:lnTo>
                  <a:pt x="304800" y="57150"/>
                </a:lnTo>
                <a:lnTo>
                  <a:pt x="0" y="57150"/>
                </a:lnTo>
                <a:lnTo>
                  <a:pt x="0" y="171450"/>
                </a:lnTo>
                <a:lnTo>
                  <a:pt x="304800" y="171450"/>
                </a:lnTo>
                <a:lnTo>
                  <a:pt x="304800" y="228600"/>
                </a:lnTo>
                <a:lnTo>
                  <a:pt x="419100" y="114300"/>
                </a:lnTo>
                <a:lnTo>
                  <a:pt x="304800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201161" y="5182361"/>
            <a:ext cx="419100" cy="228600"/>
          </a:xfrm>
          <a:custGeom>
            <a:avLst/>
            <a:gdLst/>
            <a:ahLst/>
            <a:cxnLst/>
            <a:rect l="l" t="t" r="r" b="b"/>
            <a:pathLst>
              <a:path w="419100" h="228600">
                <a:moveTo>
                  <a:pt x="0" y="57150"/>
                </a:moveTo>
                <a:lnTo>
                  <a:pt x="304800" y="57150"/>
                </a:lnTo>
                <a:lnTo>
                  <a:pt x="304800" y="0"/>
                </a:lnTo>
                <a:lnTo>
                  <a:pt x="419100" y="114300"/>
                </a:lnTo>
                <a:lnTo>
                  <a:pt x="304800" y="228600"/>
                </a:lnTo>
                <a:lnTo>
                  <a:pt x="304800" y="171450"/>
                </a:lnTo>
                <a:lnTo>
                  <a:pt x="0" y="171450"/>
                </a:lnTo>
                <a:lnTo>
                  <a:pt x="0" y="57150"/>
                </a:lnTo>
                <a:close/>
              </a:path>
            </a:pathLst>
          </a:custGeom>
          <a:ln w="19812">
            <a:solidFill>
              <a:srgbClr val="3A3A6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496561" y="5182361"/>
            <a:ext cx="419100" cy="228600"/>
          </a:xfrm>
          <a:custGeom>
            <a:avLst/>
            <a:gdLst/>
            <a:ahLst/>
            <a:cxnLst/>
            <a:rect l="l" t="t" r="r" b="b"/>
            <a:pathLst>
              <a:path w="419100" h="228600">
                <a:moveTo>
                  <a:pt x="304800" y="0"/>
                </a:moveTo>
                <a:lnTo>
                  <a:pt x="304800" y="57150"/>
                </a:lnTo>
                <a:lnTo>
                  <a:pt x="0" y="57150"/>
                </a:lnTo>
                <a:lnTo>
                  <a:pt x="0" y="171450"/>
                </a:lnTo>
                <a:lnTo>
                  <a:pt x="304800" y="171450"/>
                </a:lnTo>
                <a:lnTo>
                  <a:pt x="304800" y="228600"/>
                </a:lnTo>
                <a:lnTo>
                  <a:pt x="419100" y="114300"/>
                </a:lnTo>
                <a:lnTo>
                  <a:pt x="304800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496561" y="5182361"/>
            <a:ext cx="419100" cy="228600"/>
          </a:xfrm>
          <a:custGeom>
            <a:avLst/>
            <a:gdLst/>
            <a:ahLst/>
            <a:cxnLst/>
            <a:rect l="l" t="t" r="r" b="b"/>
            <a:pathLst>
              <a:path w="419100" h="228600">
                <a:moveTo>
                  <a:pt x="0" y="57150"/>
                </a:moveTo>
                <a:lnTo>
                  <a:pt x="304800" y="57150"/>
                </a:lnTo>
                <a:lnTo>
                  <a:pt x="304800" y="0"/>
                </a:lnTo>
                <a:lnTo>
                  <a:pt x="419100" y="114300"/>
                </a:lnTo>
                <a:lnTo>
                  <a:pt x="304800" y="228600"/>
                </a:lnTo>
                <a:lnTo>
                  <a:pt x="304800" y="171450"/>
                </a:lnTo>
                <a:lnTo>
                  <a:pt x="0" y="171450"/>
                </a:lnTo>
                <a:lnTo>
                  <a:pt x="0" y="57150"/>
                </a:lnTo>
                <a:close/>
              </a:path>
            </a:pathLst>
          </a:custGeom>
          <a:ln w="19812">
            <a:solidFill>
              <a:srgbClr val="3A3A63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57629"/>
            <a:ext cx="2524760" cy="61785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 b="0">
                <a:solidFill>
                  <a:srgbClr val="424455"/>
                </a:solidFill>
                <a:latin typeface="Trebuchet MS"/>
                <a:cs typeface="Trebuchet MS"/>
              </a:rPr>
              <a:t>References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668" y="2287142"/>
            <a:ext cx="7922259" cy="3251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67335" indent="-254635">
              <a:lnSpc>
                <a:spcPct val="100000"/>
              </a:lnSpc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dirty="0" sz="2000" spc="-5">
                <a:latin typeface="Times New Roman"/>
                <a:cs typeface="Times New Roman"/>
              </a:rPr>
              <a:t>Bin</a:t>
            </a:r>
            <a:r>
              <a:rPr dirty="0" sz="2000" spc="-1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Abdulrahman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KA. </a:t>
            </a:r>
            <a:r>
              <a:rPr dirty="0" sz="2000" spc="-10">
                <a:latin typeface="Times New Roman"/>
                <a:cs typeface="Times New Roman"/>
              </a:rPr>
              <a:t>2011.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Saudi</a:t>
            </a:r>
            <a:r>
              <a:rPr dirty="0" sz="2000" spc="-1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Arabia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does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not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need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an</a:t>
            </a:r>
            <a:r>
              <a:rPr dirty="0" sz="2000" spc="-1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Abraham</a:t>
            </a:r>
            <a:endParaRPr sz="2000">
              <a:latin typeface="Times New Roman"/>
              <a:cs typeface="Times New Roman"/>
            </a:endParaRPr>
          </a:p>
          <a:p>
            <a:pPr marL="267335">
              <a:lnSpc>
                <a:spcPct val="100000"/>
              </a:lnSpc>
              <a:spcBef>
                <a:spcPts val="300"/>
              </a:spcBef>
            </a:pPr>
            <a:r>
              <a:rPr dirty="0" sz="2000" spc="-15">
                <a:latin typeface="Times New Roman"/>
                <a:cs typeface="Times New Roman"/>
              </a:rPr>
              <a:t>Flexner. </a:t>
            </a:r>
            <a:r>
              <a:rPr dirty="0" sz="2000">
                <a:latin typeface="Times New Roman"/>
                <a:cs typeface="Times New Roman"/>
              </a:rPr>
              <a:t>Med </a:t>
            </a:r>
            <a:r>
              <a:rPr dirty="0" sz="2000" spc="-30">
                <a:latin typeface="Times New Roman"/>
                <a:cs typeface="Times New Roman"/>
              </a:rPr>
              <a:t>Teach</a:t>
            </a:r>
            <a:r>
              <a:rPr dirty="0" sz="2000" spc="-1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33:74–75.</a:t>
            </a:r>
            <a:endParaRPr sz="2000">
              <a:latin typeface="Times New Roman"/>
              <a:cs typeface="Times New Roman"/>
            </a:endParaRPr>
          </a:p>
          <a:p>
            <a:pPr marL="267335" marR="5080" indent="-254635">
              <a:lnSpc>
                <a:spcPct val="112500"/>
              </a:lnSpc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dirty="0" sz="2000" spc="-5">
                <a:latin typeface="Times New Roman"/>
                <a:cs typeface="Times New Roman"/>
              </a:rPr>
              <a:t>Bin </a:t>
            </a:r>
            <a:r>
              <a:rPr dirty="0" sz="2000">
                <a:latin typeface="Times New Roman"/>
                <a:cs typeface="Times New Roman"/>
              </a:rPr>
              <a:t>Abdulrahman KA. </a:t>
            </a:r>
            <a:r>
              <a:rPr dirty="0" sz="2000" spc="5">
                <a:latin typeface="Times New Roman"/>
                <a:cs typeface="Times New Roman"/>
              </a:rPr>
              <a:t>2008. </a:t>
            </a:r>
            <a:r>
              <a:rPr dirty="0" sz="2000">
                <a:latin typeface="Times New Roman"/>
                <a:cs typeface="Times New Roman"/>
              </a:rPr>
              <a:t>The current </a:t>
            </a:r>
            <a:r>
              <a:rPr dirty="0" sz="2000" spc="-5">
                <a:latin typeface="Times New Roman"/>
                <a:cs typeface="Times New Roman"/>
              </a:rPr>
              <a:t>status </a:t>
            </a:r>
            <a:r>
              <a:rPr dirty="0" sz="2000">
                <a:latin typeface="Times New Roman"/>
                <a:cs typeface="Times New Roman"/>
              </a:rPr>
              <a:t>of </a:t>
            </a:r>
            <a:r>
              <a:rPr dirty="0" sz="2000" spc="-5">
                <a:latin typeface="Times New Roman"/>
                <a:cs typeface="Times New Roman"/>
              </a:rPr>
              <a:t>medical </a:t>
            </a:r>
            <a:r>
              <a:rPr dirty="0" sz="2000">
                <a:latin typeface="Times New Roman"/>
                <a:cs typeface="Times New Roman"/>
              </a:rPr>
              <a:t>education in</a:t>
            </a:r>
            <a:r>
              <a:rPr dirty="0" sz="2000" spc="-3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  Gulf Cooperation Council countries. </a:t>
            </a:r>
            <a:r>
              <a:rPr dirty="0" sz="2000" spc="5">
                <a:latin typeface="Times New Roman"/>
                <a:cs typeface="Times New Roman"/>
              </a:rPr>
              <a:t>Ann </a:t>
            </a:r>
            <a:r>
              <a:rPr dirty="0" sz="2000">
                <a:latin typeface="Times New Roman"/>
                <a:cs typeface="Times New Roman"/>
              </a:rPr>
              <a:t>Saudi </a:t>
            </a:r>
            <a:r>
              <a:rPr dirty="0" sz="2000" spc="-5">
                <a:latin typeface="Times New Roman"/>
                <a:cs typeface="Times New Roman"/>
              </a:rPr>
              <a:t>Med</a:t>
            </a:r>
            <a:r>
              <a:rPr dirty="0" sz="2000" spc="-250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28(2):83–88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9F4DA2"/>
              </a:buClr>
              <a:buFont typeface="Georgia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268605" indent="-255904">
              <a:lnSpc>
                <a:spcPct val="100000"/>
              </a:lnSpc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dirty="0" sz="2000">
                <a:latin typeface="Times New Roman"/>
                <a:cs typeface="Times New Roman"/>
              </a:rPr>
              <a:t>Saudi Meds: A competence </a:t>
            </a:r>
            <a:r>
              <a:rPr dirty="0" sz="2000" spc="-5">
                <a:latin typeface="Times New Roman"/>
                <a:cs typeface="Times New Roman"/>
              </a:rPr>
              <a:t>specification </a:t>
            </a:r>
            <a:r>
              <a:rPr dirty="0" sz="2000">
                <a:latin typeface="Times New Roman"/>
                <a:cs typeface="Times New Roman"/>
              </a:rPr>
              <a:t>for Saudi </a:t>
            </a:r>
            <a:r>
              <a:rPr dirty="0" sz="2000" spc="-5">
                <a:latin typeface="Times New Roman"/>
                <a:cs typeface="Times New Roman"/>
              </a:rPr>
              <a:t>medical</a:t>
            </a:r>
            <a:r>
              <a:rPr dirty="0" sz="2000" spc="-3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graduates</a:t>
            </a:r>
            <a:endParaRPr sz="2000">
              <a:latin typeface="Times New Roman"/>
              <a:cs typeface="Times New Roman"/>
            </a:endParaRPr>
          </a:p>
          <a:p>
            <a:pPr marL="268605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RANIA</a:t>
            </a:r>
            <a:r>
              <a:rPr dirty="0" sz="2000" spc="-10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G. ZAINI,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KHALID</a:t>
            </a:r>
            <a:r>
              <a:rPr dirty="0" sz="2000" spc="-1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A.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BIN</a:t>
            </a:r>
            <a:r>
              <a:rPr dirty="0" sz="2000" spc="-10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ABDULRAHMAN,</a:t>
            </a:r>
            <a:r>
              <a:rPr dirty="0" sz="2000" spc="-1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ABDULAZIZ</a:t>
            </a:r>
            <a:endParaRPr sz="2000">
              <a:latin typeface="Times New Roman"/>
              <a:cs typeface="Times New Roman"/>
            </a:endParaRPr>
          </a:p>
          <a:p>
            <a:pPr lvl="1" marL="268605" marR="40005">
              <a:lnSpc>
                <a:spcPct val="100000"/>
              </a:lnSpc>
              <a:buAutoNum type="alphaUcPeriod"/>
              <a:tabLst>
                <a:tab pos="566420" algn="l"/>
              </a:tabLst>
            </a:pPr>
            <a:r>
              <a:rPr dirty="0" sz="2000" spc="-15">
                <a:latin typeface="Times New Roman"/>
                <a:cs typeface="Times New Roman"/>
              </a:rPr>
              <a:t>AL-KHOTANI,</a:t>
            </a:r>
            <a:r>
              <a:rPr dirty="0" sz="2000" spc="-1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ABDOL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MONEM</a:t>
            </a:r>
            <a:r>
              <a:rPr dirty="0" sz="2000" spc="-1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A.</a:t>
            </a:r>
            <a:r>
              <a:rPr dirty="0" sz="2000" spc="-110">
                <a:latin typeface="Times New Roman"/>
                <a:cs typeface="Times New Roman"/>
              </a:rPr>
              <a:t> </a:t>
            </a:r>
            <a:r>
              <a:rPr dirty="0" sz="2000" spc="-35">
                <a:latin typeface="Times New Roman"/>
                <a:cs typeface="Times New Roman"/>
              </a:rPr>
              <a:t>AL-HAYANI,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IBRAHIM</a:t>
            </a:r>
            <a:r>
              <a:rPr dirty="0" sz="2000" spc="-1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A.</a:t>
            </a:r>
            <a:r>
              <a:rPr dirty="0" sz="2000" spc="-10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AL-  </a:t>
            </a:r>
            <a:r>
              <a:rPr dirty="0" sz="2000" spc="-70">
                <a:latin typeface="Times New Roman"/>
                <a:cs typeface="Times New Roman"/>
              </a:rPr>
              <a:t>ALWAN </a:t>
            </a:r>
            <a:r>
              <a:rPr dirty="0" sz="2000">
                <a:latin typeface="Times New Roman"/>
                <a:cs typeface="Times New Roman"/>
              </a:rPr>
              <a:t>&amp; SADDIG D.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15">
                <a:latin typeface="Times New Roman"/>
                <a:cs typeface="Times New Roman"/>
              </a:rPr>
              <a:t>JASTANIAH</a:t>
            </a:r>
            <a:endParaRPr sz="2000">
              <a:latin typeface="Times New Roman"/>
              <a:cs typeface="Times New Roman"/>
            </a:endParaRPr>
          </a:p>
          <a:p>
            <a:pPr marL="268605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Medical </a:t>
            </a:r>
            <a:r>
              <a:rPr dirty="0" sz="2000" spc="-30">
                <a:latin typeface="Times New Roman"/>
                <a:cs typeface="Times New Roman"/>
              </a:rPr>
              <a:t>Teacher, </a:t>
            </a:r>
            <a:r>
              <a:rPr dirty="0" sz="2000" spc="-10">
                <a:latin typeface="Times New Roman"/>
                <a:cs typeface="Times New Roman"/>
              </a:rPr>
              <a:t>2011; </a:t>
            </a:r>
            <a:r>
              <a:rPr dirty="0" sz="2000" spc="5">
                <a:latin typeface="Times New Roman"/>
                <a:cs typeface="Times New Roman"/>
              </a:rPr>
              <a:t>33:</a:t>
            </a:r>
            <a:r>
              <a:rPr dirty="0" sz="2000" spc="-1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582–584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8285" y="828802"/>
            <a:ext cx="6105525" cy="61404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0" b="0">
                <a:solidFill>
                  <a:srgbClr val="424455"/>
                </a:solidFill>
                <a:latin typeface="Bernard MT Condensed"/>
                <a:cs typeface="Bernard MT Condensed"/>
              </a:rPr>
              <a:t>WHAT </a:t>
            </a:r>
            <a:r>
              <a:rPr dirty="0" spc="-5" b="0">
                <a:solidFill>
                  <a:srgbClr val="424455"/>
                </a:solidFill>
                <a:latin typeface="Bernard MT Condensed"/>
                <a:cs typeface="Bernard MT Condensed"/>
              </a:rPr>
              <a:t>MEDICAL </a:t>
            </a:r>
            <a:r>
              <a:rPr dirty="0" spc="-10" b="0">
                <a:solidFill>
                  <a:srgbClr val="424455"/>
                </a:solidFill>
                <a:latin typeface="Bernard MT Condensed"/>
                <a:cs typeface="Bernard MT Condensed"/>
              </a:rPr>
              <a:t>COLLEGES</a:t>
            </a:r>
            <a:r>
              <a:rPr dirty="0" spc="10" b="0">
                <a:solidFill>
                  <a:srgbClr val="424455"/>
                </a:solidFill>
                <a:latin typeface="Bernard MT Condensed"/>
                <a:cs typeface="Bernard MT Condensed"/>
              </a:rPr>
              <a:t> </a:t>
            </a:r>
            <a:r>
              <a:rPr dirty="0" spc="-50" b="0">
                <a:solidFill>
                  <a:srgbClr val="424455"/>
                </a:solidFill>
                <a:latin typeface="Bernard MT Condensed"/>
                <a:cs typeface="Bernard MT Condensed"/>
              </a:rPr>
              <a:t>WANT?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48714" y="6023355"/>
            <a:ext cx="5956300" cy="2254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latin typeface="Georgia"/>
                <a:cs typeface="Georgia"/>
                <a:hlinkClick r:id="rId2"/>
              </a:rPr>
              <a:t>http://teresachinn.co.uk/is-nursing-competence-evident-online/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" y="1752600"/>
            <a:ext cx="7924800" cy="396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572"/>
            <a:ext cx="9144000" cy="6853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10200" y="3893820"/>
            <a:ext cx="3733800" cy="6350"/>
          </a:xfrm>
          <a:custGeom>
            <a:avLst/>
            <a:gdLst/>
            <a:ahLst/>
            <a:cxnLst/>
            <a:rect l="l" t="t" r="r" b="b"/>
            <a:pathLst>
              <a:path w="3733800" h="6350">
                <a:moveTo>
                  <a:pt x="0" y="6095"/>
                </a:moveTo>
                <a:lnTo>
                  <a:pt x="3733800" y="6095"/>
                </a:lnTo>
                <a:lnTo>
                  <a:pt x="373380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410200" y="3896867"/>
            <a:ext cx="3733800" cy="192405"/>
          </a:xfrm>
          <a:custGeom>
            <a:avLst/>
            <a:gdLst/>
            <a:ahLst/>
            <a:cxnLst/>
            <a:rect l="l" t="t" r="r" b="b"/>
            <a:pathLst>
              <a:path w="3733800" h="192404">
                <a:moveTo>
                  <a:pt x="0" y="192023"/>
                </a:moveTo>
                <a:lnTo>
                  <a:pt x="3733800" y="192023"/>
                </a:lnTo>
                <a:lnTo>
                  <a:pt x="3733800" y="0"/>
                </a:lnTo>
                <a:lnTo>
                  <a:pt x="0" y="0"/>
                </a:lnTo>
                <a:lnTo>
                  <a:pt x="0" y="192023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410200" y="4119371"/>
            <a:ext cx="3733800" cy="0"/>
          </a:xfrm>
          <a:custGeom>
            <a:avLst/>
            <a:gdLst/>
            <a:ahLst/>
            <a:cxnLst/>
            <a:rect l="l" t="t" r="r" b="b"/>
            <a:pathLst>
              <a:path w="3733800" h="0">
                <a:moveTo>
                  <a:pt x="0" y="0"/>
                </a:moveTo>
                <a:lnTo>
                  <a:pt x="3733800" y="0"/>
                </a:lnTo>
              </a:path>
            </a:pathLst>
          </a:custGeom>
          <a:ln w="9143">
            <a:solidFill>
              <a:srgbClr val="4380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410200" y="4173473"/>
            <a:ext cx="1965960" cy="0"/>
          </a:xfrm>
          <a:custGeom>
            <a:avLst/>
            <a:gdLst/>
            <a:ahLst/>
            <a:cxnLst/>
            <a:rect l="l" t="t" r="r" b="b"/>
            <a:pathLst>
              <a:path w="1965959" h="0">
                <a:moveTo>
                  <a:pt x="0" y="0"/>
                </a:moveTo>
                <a:lnTo>
                  <a:pt x="1965959" y="0"/>
                </a:lnTo>
              </a:path>
            </a:pathLst>
          </a:custGeom>
          <a:ln w="19812">
            <a:solidFill>
              <a:srgbClr val="4380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410200" y="4203191"/>
            <a:ext cx="1965960" cy="0"/>
          </a:xfrm>
          <a:custGeom>
            <a:avLst/>
            <a:gdLst/>
            <a:ahLst/>
            <a:cxnLst/>
            <a:rect l="l" t="t" r="r" b="b"/>
            <a:pathLst>
              <a:path w="1965959" h="0">
                <a:moveTo>
                  <a:pt x="0" y="0"/>
                </a:moveTo>
                <a:lnTo>
                  <a:pt x="1965959" y="0"/>
                </a:lnTo>
              </a:path>
            </a:pathLst>
          </a:custGeom>
          <a:ln w="9143">
            <a:solidFill>
              <a:srgbClr val="4380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410200" y="3976115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 h="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377683" y="4079747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 h="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0" y="3816096"/>
            <a:ext cx="9144000" cy="78105"/>
          </a:xfrm>
          <a:custGeom>
            <a:avLst/>
            <a:gdLst/>
            <a:ahLst/>
            <a:cxnLst/>
            <a:rect l="l" t="t" r="r" b="b"/>
            <a:pathLst>
              <a:path w="9144000" h="78104">
                <a:moveTo>
                  <a:pt x="0" y="77723"/>
                </a:moveTo>
                <a:lnTo>
                  <a:pt x="9144000" y="77723"/>
                </a:lnTo>
                <a:lnTo>
                  <a:pt x="9144000" y="0"/>
                </a:lnTo>
                <a:lnTo>
                  <a:pt x="0" y="0"/>
                </a:lnTo>
                <a:lnTo>
                  <a:pt x="0" y="77723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0" y="3701796"/>
            <a:ext cx="6413500" cy="114300"/>
          </a:xfrm>
          <a:custGeom>
            <a:avLst/>
            <a:gdLst/>
            <a:ahLst/>
            <a:cxnLst/>
            <a:rect l="l" t="t" r="r" b="b"/>
            <a:pathLst>
              <a:path w="6413500" h="114300">
                <a:moveTo>
                  <a:pt x="0" y="114299"/>
                </a:moveTo>
                <a:lnTo>
                  <a:pt x="6412992" y="114299"/>
                </a:lnTo>
                <a:lnTo>
                  <a:pt x="6412992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412991" y="3701796"/>
            <a:ext cx="2731135" cy="189230"/>
          </a:xfrm>
          <a:custGeom>
            <a:avLst/>
            <a:gdLst/>
            <a:ahLst/>
            <a:cxnLst/>
            <a:rect l="l" t="t" r="r" b="b"/>
            <a:pathLst>
              <a:path w="2731134" h="189229">
                <a:moveTo>
                  <a:pt x="0" y="188975"/>
                </a:moveTo>
                <a:lnTo>
                  <a:pt x="2731008" y="188975"/>
                </a:lnTo>
                <a:lnTo>
                  <a:pt x="2731008" y="0"/>
                </a:lnTo>
                <a:lnTo>
                  <a:pt x="0" y="0"/>
                </a:lnTo>
                <a:lnTo>
                  <a:pt x="0" y="188975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0" y="0"/>
            <a:ext cx="9144000" cy="3702050"/>
          </a:xfrm>
          <a:custGeom>
            <a:avLst/>
            <a:gdLst/>
            <a:ahLst/>
            <a:cxnLst/>
            <a:rect l="l" t="t" r="r" b="b"/>
            <a:pathLst>
              <a:path w="9144000" h="3702050">
                <a:moveTo>
                  <a:pt x="0" y="3701796"/>
                </a:moveTo>
                <a:lnTo>
                  <a:pt x="9144000" y="3701796"/>
                </a:lnTo>
                <a:lnTo>
                  <a:pt x="9144000" y="0"/>
                </a:lnTo>
                <a:lnTo>
                  <a:pt x="0" y="0"/>
                </a:lnTo>
                <a:lnTo>
                  <a:pt x="0" y="3701796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612140" y="639317"/>
            <a:ext cx="5967095" cy="67881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400" b="0">
                <a:solidFill>
                  <a:srgbClr val="FFFF00"/>
                </a:solidFill>
                <a:latin typeface="Trebuchet MS"/>
                <a:cs typeface="Trebuchet MS"/>
              </a:rPr>
              <a:t>THANK </a:t>
            </a:r>
            <a:r>
              <a:rPr dirty="0" sz="4400" spc="-5" b="0">
                <a:solidFill>
                  <a:srgbClr val="FFFF00"/>
                </a:solidFill>
                <a:latin typeface="Trebuchet MS"/>
                <a:cs typeface="Trebuchet MS"/>
              </a:rPr>
              <a:t>YOU </a:t>
            </a:r>
            <a:r>
              <a:rPr dirty="0" sz="4400" spc="-65" b="0">
                <a:solidFill>
                  <a:srgbClr val="FFFF00"/>
                </a:solidFill>
                <a:latin typeface="Trebuchet MS"/>
                <a:cs typeface="Trebuchet MS"/>
              </a:rPr>
              <a:t>VERY</a:t>
            </a:r>
            <a:r>
              <a:rPr dirty="0" sz="4400" spc="-260" b="0">
                <a:solidFill>
                  <a:srgbClr val="FFFF00"/>
                </a:solidFill>
                <a:latin typeface="Trebuchet MS"/>
                <a:cs typeface="Trebuchet MS"/>
              </a:rPr>
              <a:t> </a:t>
            </a:r>
            <a:r>
              <a:rPr dirty="0" sz="4400" b="0">
                <a:solidFill>
                  <a:srgbClr val="FFFF00"/>
                </a:solidFill>
                <a:latin typeface="Trebuchet MS"/>
                <a:cs typeface="Trebuchet MS"/>
              </a:rPr>
              <a:t>MUCH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7200" y="1676400"/>
            <a:ext cx="3810000" cy="3733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228600">
              <a:lnSpc>
                <a:spcPct val="100000"/>
              </a:lnSpc>
              <a:tabLst>
                <a:tab pos="1392555" algn="l"/>
              </a:tabLst>
            </a:pPr>
            <a:r>
              <a:rPr dirty="0" sz="2400">
                <a:solidFill>
                  <a:srgbClr val="424455"/>
                </a:solidFill>
                <a:latin typeface="Georgia"/>
                <a:cs typeface="Georgia"/>
              </a:rPr>
              <a:t>&amp;	</a:t>
            </a:r>
            <a:r>
              <a:rPr dirty="0" sz="2400">
                <a:solidFill>
                  <a:srgbClr val="FFFF00"/>
                </a:solidFill>
                <a:latin typeface="Georgia"/>
                <a:cs typeface="Georgia"/>
              </a:rPr>
              <a:t>&amp;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57200" y="1676400"/>
            <a:ext cx="3810000" cy="3733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876800" y="1676400"/>
            <a:ext cx="3829811" cy="3657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581400" y="4571999"/>
            <a:ext cx="1676400" cy="22859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939" y="1057402"/>
            <a:ext cx="6106795" cy="61404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70" b="0">
                <a:solidFill>
                  <a:srgbClr val="424455"/>
                </a:solidFill>
                <a:latin typeface="Bernard MT Condensed"/>
                <a:cs typeface="Bernard MT Condensed"/>
              </a:rPr>
              <a:t>WHAT </a:t>
            </a:r>
            <a:r>
              <a:rPr dirty="0" spc="-5" b="0">
                <a:solidFill>
                  <a:srgbClr val="424455"/>
                </a:solidFill>
                <a:latin typeface="Bernard MT Condensed"/>
                <a:cs typeface="Bernard MT Condensed"/>
              </a:rPr>
              <a:t>MEDICAL COLLEGES</a:t>
            </a:r>
            <a:r>
              <a:rPr dirty="0" spc="-20" b="0">
                <a:solidFill>
                  <a:srgbClr val="424455"/>
                </a:solidFill>
                <a:latin typeface="Bernard MT Condensed"/>
                <a:cs typeface="Bernard MT Condensed"/>
              </a:rPr>
              <a:t> </a:t>
            </a:r>
            <a:r>
              <a:rPr dirty="0" spc="-50" b="0">
                <a:solidFill>
                  <a:srgbClr val="424455"/>
                </a:solidFill>
                <a:latin typeface="Bernard MT Condensed"/>
                <a:cs typeface="Bernard MT Condensed"/>
              </a:rPr>
              <a:t>WANT?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201536" y="1662810"/>
            <a:ext cx="1452245" cy="6178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000" spc="-10">
                <a:solidFill>
                  <a:srgbClr val="424455"/>
                </a:solidFill>
                <a:latin typeface="Trebuchet MS"/>
                <a:cs typeface="Trebuchet MS"/>
              </a:rPr>
              <a:t>Cont.:</a:t>
            </a:r>
            <a:endParaRPr sz="4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4939" y="1662810"/>
            <a:ext cx="4198620" cy="2453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000" spc="-10">
                <a:solidFill>
                  <a:srgbClr val="00AF50"/>
                </a:solidFill>
                <a:latin typeface="Trebuchet MS"/>
                <a:cs typeface="Trebuchet MS"/>
              </a:rPr>
              <a:t>Competence</a:t>
            </a:r>
            <a:endParaRPr sz="4000">
              <a:latin typeface="Trebuchet MS"/>
              <a:cs typeface="Trebuchet MS"/>
            </a:endParaRPr>
          </a:p>
          <a:p>
            <a:pPr marL="759460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Char char="•"/>
              <a:tabLst>
                <a:tab pos="760095" algn="l"/>
              </a:tabLst>
            </a:pPr>
            <a:r>
              <a:rPr dirty="0" sz="2800" spc="-5">
                <a:latin typeface="Georgia"/>
                <a:cs typeface="Georgia"/>
              </a:rPr>
              <a:t>Proficiency</a:t>
            </a:r>
            <a:endParaRPr sz="2800">
              <a:latin typeface="Georgia"/>
              <a:cs typeface="Georgia"/>
            </a:endParaRPr>
          </a:p>
          <a:p>
            <a:pPr marL="759460" indent="-25654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Char char="•"/>
              <a:tabLst>
                <a:tab pos="760095" algn="l"/>
              </a:tabLst>
            </a:pPr>
            <a:r>
              <a:rPr dirty="0" sz="2800" spc="-5">
                <a:latin typeface="Georgia"/>
                <a:cs typeface="Georgia"/>
              </a:rPr>
              <a:t>Communication</a:t>
            </a:r>
            <a:r>
              <a:rPr dirty="0" sz="2800" spc="-55">
                <a:latin typeface="Georgia"/>
                <a:cs typeface="Georgia"/>
              </a:rPr>
              <a:t> </a:t>
            </a:r>
            <a:r>
              <a:rPr dirty="0" sz="2800" spc="-5">
                <a:latin typeface="Georgia"/>
                <a:cs typeface="Georgia"/>
              </a:rPr>
              <a:t>skills</a:t>
            </a:r>
            <a:endParaRPr sz="2800">
              <a:latin typeface="Georgia"/>
              <a:cs typeface="Georgia"/>
            </a:endParaRPr>
          </a:p>
          <a:p>
            <a:pPr marL="759460" indent="-25654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Char char="•"/>
              <a:tabLst>
                <a:tab pos="760095" algn="l"/>
              </a:tabLst>
            </a:pPr>
            <a:r>
              <a:rPr dirty="0" sz="2800" spc="-5">
                <a:latin typeface="Georgia"/>
                <a:cs typeface="Georgia"/>
              </a:rPr>
              <a:t>Interpersonal</a:t>
            </a:r>
            <a:r>
              <a:rPr dirty="0" sz="2800" spc="-60">
                <a:latin typeface="Georgia"/>
                <a:cs typeface="Georgia"/>
              </a:rPr>
              <a:t> </a:t>
            </a:r>
            <a:r>
              <a:rPr dirty="0" sz="2800" spc="-5">
                <a:latin typeface="Georgia"/>
                <a:cs typeface="Georgia"/>
              </a:rPr>
              <a:t>skills</a:t>
            </a:r>
            <a:endParaRPr sz="2800">
              <a:latin typeface="Georgia"/>
              <a:cs typeface="Georgia"/>
            </a:endParaRPr>
          </a:p>
          <a:p>
            <a:pPr marL="759460" indent="-25654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Char char="•"/>
              <a:tabLst>
                <a:tab pos="760095" algn="l"/>
              </a:tabLst>
            </a:pPr>
            <a:r>
              <a:rPr dirty="0" sz="2800" spc="-5">
                <a:latin typeface="Georgia"/>
                <a:cs typeface="Georgia"/>
              </a:rPr>
              <a:t>Confidence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5668" y="4144517"/>
            <a:ext cx="6689090" cy="2296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68605" indent="-255904">
              <a:lnSpc>
                <a:spcPct val="100000"/>
              </a:lnSpc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dirty="0" sz="2800" spc="-5">
                <a:latin typeface="Georgia"/>
                <a:cs typeface="Georgia"/>
              </a:rPr>
              <a:t>Critical </a:t>
            </a:r>
            <a:r>
              <a:rPr dirty="0" sz="2800" spc="-10">
                <a:latin typeface="Georgia"/>
                <a:cs typeface="Georgia"/>
              </a:rPr>
              <a:t>thinking </a:t>
            </a:r>
            <a:r>
              <a:rPr dirty="0" sz="2800" spc="-5">
                <a:latin typeface="Georgia"/>
                <a:cs typeface="Georgia"/>
              </a:rPr>
              <a:t>&amp; </a:t>
            </a:r>
            <a:r>
              <a:rPr dirty="0" sz="2800" spc="-10">
                <a:latin typeface="Georgia"/>
                <a:cs typeface="Georgia"/>
              </a:rPr>
              <a:t>problem </a:t>
            </a:r>
            <a:r>
              <a:rPr dirty="0" sz="2800" spc="-5">
                <a:latin typeface="Georgia"/>
                <a:cs typeface="Georgia"/>
              </a:rPr>
              <a:t>solving</a:t>
            </a:r>
            <a:r>
              <a:rPr dirty="0" sz="2800" spc="60">
                <a:latin typeface="Georgia"/>
                <a:cs typeface="Georgia"/>
              </a:rPr>
              <a:t> </a:t>
            </a:r>
            <a:r>
              <a:rPr dirty="0" sz="2800" spc="-5">
                <a:latin typeface="Georgia"/>
                <a:cs typeface="Georgia"/>
              </a:rPr>
              <a:t>skills</a:t>
            </a:r>
            <a:endParaRPr sz="2800">
              <a:latin typeface="Georgia"/>
              <a:cs typeface="Georgia"/>
            </a:endParaRPr>
          </a:p>
          <a:p>
            <a:pPr marL="268605" indent="-255904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dirty="0" sz="2800" spc="-5">
                <a:latin typeface="Georgia"/>
                <a:cs typeface="Georgia"/>
              </a:rPr>
              <a:t>Flexibility</a:t>
            </a:r>
            <a:endParaRPr sz="2800">
              <a:latin typeface="Georgia"/>
              <a:cs typeface="Georgia"/>
            </a:endParaRPr>
          </a:p>
          <a:p>
            <a:pPr marL="268605" indent="-255904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dirty="0" sz="2800" spc="-5">
                <a:latin typeface="Georgia"/>
                <a:cs typeface="Georgia"/>
              </a:rPr>
              <a:t>Self</a:t>
            </a:r>
            <a:r>
              <a:rPr dirty="0" sz="2800" spc="-95">
                <a:latin typeface="Georgia"/>
                <a:cs typeface="Georgia"/>
              </a:rPr>
              <a:t> </a:t>
            </a:r>
            <a:r>
              <a:rPr dirty="0" sz="2800" spc="-5">
                <a:latin typeface="Georgia"/>
                <a:cs typeface="Georgia"/>
              </a:rPr>
              <a:t>motivation</a:t>
            </a:r>
            <a:endParaRPr sz="2800">
              <a:latin typeface="Georgia"/>
              <a:cs typeface="Georgia"/>
            </a:endParaRPr>
          </a:p>
          <a:p>
            <a:pPr marL="268605" indent="-255904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dirty="0" sz="2800" spc="-5">
                <a:latin typeface="Georgia"/>
                <a:cs typeface="Georgia"/>
              </a:rPr>
              <a:t>Leadership</a:t>
            </a:r>
            <a:endParaRPr sz="2800">
              <a:latin typeface="Georgia"/>
              <a:cs typeface="Georgia"/>
            </a:endParaRPr>
          </a:p>
          <a:p>
            <a:pPr marL="268605" indent="-255904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dirty="0" sz="2800" spc="-5">
                <a:latin typeface="Georgia"/>
                <a:cs typeface="Georgia"/>
              </a:rPr>
              <a:t>Teamwork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450469"/>
            <a:ext cx="6835775" cy="55753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00">
                <a:solidFill>
                  <a:srgbClr val="424455"/>
                </a:solidFill>
              </a:rPr>
              <a:t>Deanship </a:t>
            </a:r>
            <a:r>
              <a:rPr dirty="0" sz="3600" spc="5">
                <a:solidFill>
                  <a:srgbClr val="424455"/>
                </a:solidFill>
              </a:rPr>
              <a:t>of </a:t>
            </a:r>
            <a:r>
              <a:rPr dirty="0" sz="3600">
                <a:solidFill>
                  <a:srgbClr val="424455"/>
                </a:solidFill>
              </a:rPr>
              <a:t>all Medical</a:t>
            </a:r>
            <a:r>
              <a:rPr dirty="0" sz="3600" spc="-125">
                <a:solidFill>
                  <a:srgbClr val="424455"/>
                </a:solidFill>
              </a:rPr>
              <a:t> </a:t>
            </a:r>
            <a:r>
              <a:rPr dirty="0" sz="3600" spc="-5">
                <a:solidFill>
                  <a:srgbClr val="424455"/>
                </a:solidFill>
              </a:rPr>
              <a:t>Colleges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59740" y="1555369"/>
            <a:ext cx="8074659" cy="832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In </a:t>
            </a:r>
            <a:r>
              <a:rPr dirty="0" sz="1800" spc="-5">
                <a:latin typeface="Arial"/>
                <a:cs typeface="Arial"/>
              </a:rPr>
              <a:t>Saudi Arabia, a national call </a:t>
            </a:r>
            <a:r>
              <a:rPr dirty="0" sz="1800">
                <a:latin typeface="Arial"/>
                <a:cs typeface="Arial"/>
              </a:rPr>
              <a:t>to </a:t>
            </a:r>
            <a:r>
              <a:rPr dirty="0" sz="1800" spc="-5">
                <a:latin typeface="Arial"/>
                <a:cs typeface="Arial"/>
              </a:rPr>
              <a:t>define </a:t>
            </a:r>
            <a:r>
              <a:rPr dirty="0" sz="1800">
                <a:latin typeface="Arial"/>
                <a:cs typeface="Arial"/>
              </a:rPr>
              <a:t>the </a:t>
            </a:r>
            <a:r>
              <a:rPr dirty="0" sz="1800" spc="-5">
                <a:latin typeface="Arial"/>
                <a:cs typeface="Arial"/>
              </a:rPr>
              <a:t>competencies </a:t>
            </a:r>
            <a:r>
              <a:rPr dirty="0" sz="1800">
                <a:latin typeface="Arial"/>
                <a:cs typeface="Arial"/>
              </a:rPr>
              <a:t>of </a:t>
            </a:r>
            <a:r>
              <a:rPr dirty="0" sz="1800" spc="-5">
                <a:latin typeface="Arial"/>
                <a:cs typeface="Arial"/>
              </a:rPr>
              <a:t>medical graduates  </a:t>
            </a:r>
            <a:r>
              <a:rPr dirty="0" sz="1800" spc="-10">
                <a:latin typeface="Arial"/>
                <a:cs typeface="Arial"/>
              </a:rPr>
              <a:t>has been </a:t>
            </a:r>
            <a:r>
              <a:rPr dirty="0" sz="1800" spc="-5">
                <a:latin typeface="Arial"/>
                <a:cs typeface="Arial"/>
              </a:rPr>
              <a:t>given </a:t>
            </a:r>
            <a:r>
              <a:rPr dirty="0" sz="1800">
                <a:latin typeface="Arial"/>
                <a:cs typeface="Arial"/>
              </a:rPr>
              <a:t>a </a:t>
            </a:r>
            <a:r>
              <a:rPr dirty="0" sz="1800" spc="-10">
                <a:latin typeface="Arial"/>
                <a:cs typeface="Arial"/>
              </a:rPr>
              <a:t>higher </a:t>
            </a:r>
            <a:r>
              <a:rPr dirty="0" sz="1800" spc="-5">
                <a:latin typeface="Arial"/>
                <a:cs typeface="Arial"/>
              </a:rPr>
              <a:t>priority </a:t>
            </a:r>
            <a:r>
              <a:rPr dirty="0" sz="1800" spc="-15">
                <a:latin typeface="Arial"/>
                <a:cs typeface="Arial"/>
              </a:rPr>
              <a:t>with </a:t>
            </a:r>
            <a:r>
              <a:rPr dirty="0" sz="1800">
                <a:latin typeface="Arial"/>
                <a:cs typeface="Arial"/>
              </a:rPr>
              <a:t>the </a:t>
            </a:r>
            <a:r>
              <a:rPr dirty="0" sz="1800" spc="-10">
                <a:latin typeface="Arial"/>
                <a:cs typeface="Arial"/>
              </a:rPr>
              <a:t>expansion </a:t>
            </a:r>
            <a:r>
              <a:rPr dirty="0" sz="1800" spc="-5">
                <a:latin typeface="Arial"/>
                <a:cs typeface="Arial"/>
              </a:rPr>
              <a:t>of medical education </a:t>
            </a:r>
            <a:r>
              <a:rPr dirty="0" sz="1800">
                <a:latin typeface="Arial"/>
                <a:cs typeface="Arial"/>
              </a:rPr>
              <a:t>in the  </a:t>
            </a:r>
            <a:r>
              <a:rPr dirty="0" sz="1800" spc="-5">
                <a:latin typeface="Arial"/>
                <a:cs typeface="Arial"/>
              </a:rPr>
              <a:t>Kingdom (BinAbdulrahman 2008,</a:t>
            </a:r>
            <a:r>
              <a:rPr dirty="0" sz="1800" spc="20">
                <a:latin typeface="Arial"/>
                <a:cs typeface="Arial"/>
              </a:rPr>
              <a:t> </a:t>
            </a:r>
            <a:r>
              <a:rPr dirty="0" sz="1800" spc="-30">
                <a:latin typeface="Arial"/>
                <a:cs typeface="Arial"/>
              </a:rPr>
              <a:t>2011).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86483" y="3656076"/>
            <a:ext cx="2812541" cy="8816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46047" y="3716146"/>
            <a:ext cx="2696464" cy="7651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402835" y="4062996"/>
            <a:ext cx="403110" cy="26897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9003" y="4128744"/>
            <a:ext cx="274320" cy="139700"/>
          </a:xfrm>
          <a:custGeom>
            <a:avLst/>
            <a:gdLst/>
            <a:ahLst/>
            <a:cxnLst/>
            <a:rect l="l" t="t" r="r" b="b"/>
            <a:pathLst>
              <a:path w="274320" h="139700">
                <a:moveTo>
                  <a:pt x="0" y="139471"/>
                </a:moveTo>
                <a:lnTo>
                  <a:pt x="273977" y="139471"/>
                </a:lnTo>
                <a:lnTo>
                  <a:pt x="273977" y="0"/>
                </a:lnTo>
                <a:lnTo>
                  <a:pt x="0" y="0"/>
                </a:lnTo>
                <a:lnTo>
                  <a:pt x="0" y="139471"/>
                </a:lnTo>
                <a:close/>
              </a:path>
            </a:pathLst>
          </a:custGeom>
          <a:solidFill>
            <a:srgbClr val="0033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69003" y="4128744"/>
            <a:ext cx="274320" cy="139700"/>
          </a:xfrm>
          <a:custGeom>
            <a:avLst/>
            <a:gdLst/>
            <a:ahLst/>
            <a:cxnLst/>
            <a:rect l="l" t="t" r="r" b="b"/>
            <a:pathLst>
              <a:path w="274320" h="139700">
                <a:moveTo>
                  <a:pt x="0" y="139471"/>
                </a:moveTo>
                <a:lnTo>
                  <a:pt x="273977" y="139471"/>
                </a:lnTo>
                <a:lnTo>
                  <a:pt x="273977" y="0"/>
                </a:lnTo>
                <a:lnTo>
                  <a:pt x="0" y="0"/>
                </a:lnTo>
                <a:lnTo>
                  <a:pt x="0" y="139471"/>
                </a:lnTo>
                <a:close/>
              </a:path>
            </a:pathLst>
          </a:custGeom>
          <a:ln w="12192">
            <a:solidFill>
              <a:srgbClr val="4985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762500" y="3669791"/>
            <a:ext cx="2038350" cy="86791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828413" y="3734689"/>
            <a:ext cx="1909445" cy="739775"/>
          </a:xfrm>
          <a:custGeom>
            <a:avLst/>
            <a:gdLst/>
            <a:ahLst/>
            <a:cxnLst/>
            <a:rect l="l" t="t" r="r" b="b"/>
            <a:pathLst>
              <a:path w="1909445" h="739775">
                <a:moveTo>
                  <a:pt x="1616964" y="188594"/>
                </a:moveTo>
                <a:lnTo>
                  <a:pt x="1570934" y="192952"/>
                </a:lnTo>
                <a:lnTo>
                  <a:pt x="1529048" y="206025"/>
                </a:lnTo>
                <a:lnTo>
                  <a:pt x="1491305" y="227814"/>
                </a:lnTo>
                <a:lnTo>
                  <a:pt x="1457706" y="258318"/>
                </a:lnTo>
                <a:lnTo>
                  <a:pt x="1430109" y="297201"/>
                </a:lnTo>
                <a:lnTo>
                  <a:pt x="1410382" y="344122"/>
                </a:lnTo>
                <a:lnTo>
                  <a:pt x="1398537" y="399067"/>
                </a:lnTo>
                <a:lnTo>
                  <a:pt x="1394587" y="462025"/>
                </a:lnTo>
                <a:lnTo>
                  <a:pt x="1398635" y="523938"/>
                </a:lnTo>
                <a:lnTo>
                  <a:pt x="1410779" y="578612"/>
                </a:lnTo>
                <a:lnTo>
                  <a:pt x="1431020" y="626046"/>
                </a:lnTo>
                <a:lnTo>
                  <a:pt x="1459357" y="666242"/>
                </a:lnTo>
                <a:lnTo>
                  <a:pt x="1493383" y="698319"/>
                </a:lnTo>
                <a:lnTo>
                  <a:pt x="1530683" y="721217"/>
                </a:lnTo>
                <a:lnTo>
                  <a:pt x="1571245" y="734947"/>
                </a:lnTo>
                <a:lnTo>
                  <a:pt x="1615059" y="739521"/>
                </a:lnTo>
                <a:lnTo>
                  <a:pt x="1637319" y="738139"/>
                </a:lnTo>
                <a:lnTo>
                  <a:pt x="1681603" y="727090"/>
                </a:lnTo>
                <a:lnTo>
                  <a:pt x="1724842" y="704923"/>
                </a:lnTo>
                <a:lnTo>
                  <a:pt x="1762942" y="671256"/>
                </a:lnTo>
                <a:lnTo>
                  <a:pt x="1779778" y="650113"/>
                </a:lnTo>
                <a:lnTo>
                  <a:pt x="1909317" y="650113"/>
                </a:lnTo>
                <a:lnTo>
                  <a:pt x="1909317" y="629285"/>
                </a:lnTo>
                <a:lnTo>
                  <a:pt x="1654683" y="629285"/>
                </a:lnTo>
                <a:lnTo>
                  <a:pt x="1626082" y="625877"/>
                </a:lnTo>
                <a:lnTo>
                  <a:pt x="1578977" y="598584"/>
                </a:lnTo>
                <a:lnTo>
                  <a:pt x="1550207" y="552908"/>
                </a:lnTo>
                <a:lnTo>
                  <a:pt x="1538535" y="491896"/>
                </a:lnTo>
                <a:lnTo>
                  <a:pt x="1537081" y="452628"/>
                </a:lnTo>
                <a:lnTo>
                  <a:pt x="1539176" y="415835"/>
                </a:lnTo>
                <a:lnTo>
                  <a:pt x="1555940" y="356919"/>
                </a:lnTo>
                <a:lnTo>
                  <a:pt x="1588373" y="317509"/>
                </a:lnTo>
                <a:lnTo>
                  <a:pt x="1629902" y="297749"/>
                </a:lnTo>
                <a:lnTo>
                  <a:pt x="1653666" y="295275"/>
                </a:lnTo>
                <a:lnTo>
                  <a:pt x="1909317" y="295275"/>
                </a:lnTo>
                <a:lnTo>
                  <a:pt x="1909317" y="262000"/>
                </a:lnTo>
                <a:lnTo>
                  <a:pt x="1769871" y="262000"/>
                </a:lnTo>
                <a:lnTo>
                  <a:pt x="1736103" y="229850"/>
                </a:lnTo>
                <a:lnTo>
                  <a:pt x="1699371" y="206914"/>
                </a:lnTo>
                <a:lnTo>
                  <a:pt x="1659661" y="193170"/>
                </a:lnTo>
                <a:lnTo>
                  <a:pt x="1616964" y="188594"/>
                </a:lnTo>
                <a:close/>
              </a:path>
              <a:path w="1909445" h="739775">
                <a:moveTo>
                  <a:pt x="1909317" y="650113"/>
                </a:moveTo>
                <a:lnTo>
                  <a:pt x="1779778" y="650113"/>
                </a:lnTo>
                <a:lnTo>
                  <a:pt x="1779778" y="727583"/>
                </a:lnTo>
                <a:lnTo>
                  <a:pt x="1909317" y="727583"/>
                </a:lnTo>
                <a:lnTo>
                  <a:pt x="1909317" y="650113"/>
                </a:lnTo>
                <a:close/>
              </a:path>
              <a:path w="1909445" h="739775">
                <a:moveTo>
                  <a:pt x="1909317" y="295275"/>
                </a:moveTo>
                <a:lnTo>
                  <a:pt x="1653666" y="295275"/>
                </a:lnTo>
                <a:lnTo>
                  <a:pt x="1678124" y="297775"/>
                </a:lnTo>
                <a:lnTo>
                  <a:pt x="1700260" y="305276"/>
                </a:lnTo>
                <a:lnTo>
                  <a:pt x="1737614" y="335280"/>
                </a:lnTo>
                <a:lnTo>
                  <a:pt x="1762188" y="387905"/>
                </a:lnTo>
                <a:lnTo>
                  <a:pt x="1770380" y="465963"/>
                </a:lnTo>
                <a:lnTo>
                  <a:pt x="1768262" y="504184"/>
                </a:lnTo>
                <a:lnTo>
                  <a:pt x="1751359" y="565386"/>
                </a:lnTo>
                <a:lnTo>
                  <a:pt x="1718833" y="606299"/>
                </a:lnTo>
                <a:lnTo>
                  <a:pt x="1677876" y="626735"/>
                </a:lnTo>
                <a:lnTo>
                  <a:pt x="1654683" y="629285"/>
                </a:lnTo>
                <a:lnTo>
                  <a:pt x="1909317" y="629285"/>
                </a:lnTo>
                <a:lnTo>
                  <a:pt x="1909317" y="295275"/>
                </a:lnTo>
                <a:close/>
              </a:path>
              <a:path w="1909445" h="739775">
                <a:moveTo>
                  <a:pt x="1909317" y="0"/>
                </a:moveTo>
                <a:lnTo>
                  <a:pt x="1769871" y="0"/>
                </a:lnTo>
                <a:lnTo>
                  <a:pt x="1769871" y="262000"/>
                </a:lnTo>
                <a:lnTo>
                  <a:pt x="1909317" y="262000"/>
                </a:lnTo>
                <a:lnTo>
                  <a:pt x="1909317" y="0"/>
                </a:lnTo>
                <a:close/>
              </a:path>
              <a:path w="1909445" h="739775">
                <a:moveTo>
                  <a:pt x="1055370" y="188594"/>
                </a:moveTo>
                <a:lnTo>
                  <a:pt x="1005318" y="193218"/>
                </a:lnTo>
                <a:lnTo>
                  <a:pt x="959754" y="207105"/>
                </a:lnTo>
                <a:lnTo>
                  <a:pt x="918692" y="230278"/>
                </a:lnTo>
                <a:lnTo>
                  <a:pt x="882141" y="262763"/>
                </a:lnTo>
                <a:lnTo>
                  <a:pt x="852211" y="303385"/>
                </a:lnTo>
                <a:lnTo>
                  <a:pt x="830818" y="351139"/>
                </a:lnTo>
                <a:lnTo>
                  <a:pt x="817973" y="406013"/>
                </a:lnTo>
                <a:lnTo>
                  <a:pt x="813688" y="467994"/>
                </a:lnTo>
                <a:lnTo>
                  <a:pt x="816949" y="520499"/>
                </a:lnTo>
                <a:lnTo>
                  <a:pt x="826722" y="568277"/>
                </a:lnTo>
                <a:lnTo>
                  <a:pt x="842996" y="611316"/>
                </a:lnTo>
                <a:lnTo>
                  <a:pt x="865759" y="649605"/>
                </a:lnTo>
                <a:lnTo>
                  <a:pt x="895051" y="681974"/>
                </a:lnTo>
                <a:lnTo>
                  <a:pt x="930049" y="707151"/>
                </a:lnTo>
                <a:lnTo>
                  <a:pt x="970759" y="725134"/>
                </a:lnTo>
                <a:lnTo>
                  <a:pt x="1017187" y="735924"/>
                </a:lnTo>
                <a:lnTo>
                  <a:pt x="1069339" y="739521"/>
                </a:lnTo>
                <a:lnTo>
                  <a:pt x="1110944" y="737020"/>
                </a:lnTo>
                <a:lnTo>
                  <a:pt x="1148905" y="729519"/>
                </a:lnTo>
                <a:lnTo>
                  <a:pt x="1213992" y="699516"/>
                </a:lnTo>
                <a:lnTo>
                  <a:pt x="1264094" y="650446"/>
                </a:lnTo>
                <a:lnTo>
                  <a:pt x="1273395" y="635254"/>
                </a:lnTo>
                <a:lnTo>
                  <a:pt x="1070737" y="635254"/>
                </a:lnTo>
                <a:lnTo>
                  <a:pt x="1047710" y="633106"/>
                </a:lnTo>
                <a:lnTo>
                  <a:pt x="1007514" y="615858"/>
                </a:lnTo>
                <a:lnTo>
                  <a:pt x="976157" y="581753"/>
                </a:lnTo>
                <a:lnTo>
                  <a:pt x="959306" y="533505"/>
                </a:lnTo>
                <a:lnTo>
                  <a:pt x="956690" y="504190"/>
                </a:lnTo>
                <a:lnTo>
                  <a:pt x="1306067" y="504190"/>
                </a:lnTo>
                <a:lnTo>
                  <a:pt x="1304438" y="443398"/>
                </a:lnTo>
                <a:lnTo>
                  <a:pt x="1301120" y="418846"/>
                </a:lnTo>
                <a:lnTo>
                  <a:pt x="959103" y="418846"/>
                </a:lnTo>
                <a:lnTo>
                  <a:pt x="960776" y="391771"/>
                </a:lnTo>
                <a:lnTo>
                  <a:pt x="975409" y="346622"/>
                </a:lnTo>
                <a:lnTo>
                  <a:pt x="1004300" y="313973"/>
                </a:lnTo>
                <a:lnTo>
                  <a:pt x="1042019" y="297348"/>
                </a:lnTo>
                <a:lnTo>
                  <a:pt x="1063878" y="295275"/>
                </a:lnTo>
                <a:lnTo>
                  <a:pt x="1261647" y="295275"/>
                </a:lnTo>
                <a:lnTo>
                  <a:pt x="1241044" y="266192"/>
                </a:lnTo>
                <a:lnTo>
                  <a:pt x="1203942" y="232261"/>
                </a:lnTo>
                <a:lnTo>
                  <a:pt x="1160637" y="208010"/>
                </a:lnTo>
                <a:lnTo>
                  <a:pt x="1111117" y="193450"/>
                </a:lnTo>
                <a:lnTo>
                  <a:pt x="1055370" y="188594"/>
                </a:lnTo>
                <a:close/>
              </a:path>
              <a:path w="1909445" h="739775">
                <a:moveTo>
                  <a:pt x="1159637" y="559816"/>
                </a:moveTo>
                <a:lnTo>
                  <a:pt x="1136384" y="607089"/>
                </a:lnTo>
                <a:lnTo>
                  <a:pt x="1100915" y="630777"/>
                </a:lnTo>
                <a:lnTo>
                  <a:pt x="1070737" y="635254"/>
                </a:lnTo>
                <a:lnTo>
                  <a:pt x="1273395" y="635254"/>
                </a:lnTo>
                <a:lnTo>
                  <a:pt x="1283287" y="619095"/>
                </a:lnTo>
                <a:lnTo>
                  <a:pt x="1298575" y="583184"/>
                </a:lnTo>
                <a:lnTo>
                  <a:pt x="1159637" y="559816"/>
                </a:lnTo>
                <a:close/>
              </a:path>
              <a:path w="1909445" h="739775">
                <a:moveTo>
                  <a:pt x="1261647" y="295275"/>
                </a:moveTo>
                <a:lnTo>
                  <a:pt x="1063878" y="295275"/>
                </a:lnTo>
                <a:lnTo>
                  <a:pt x="1084405" y="297249"/>
                </a:lnTo>
                <a:lnTo>
                  <a:pt x="1103312" y="303164"/>
                </a:lnTo>
                <a:lnTo>
                  <a:pt x="1136269" y="326771"/>
                </a:lnTo>
                <a:lnTo>
                  <a:pt x="1159049" y="365569"/>
                </a:lnTo>
                <a:lnTo>
                  <a:pt x="1167638" y="418846"/>
                </a:lnTo>
                <a:lnTo>
                  <a:pt x="1301120" y="418846"/>
                </a:lnTo>
                <a:lnTo>
                  <a:pt x="1297115" y="389197"/>
                </a:lnTo>
                <a:lnTo>
                  <a:pt x="1284104" y="341591"/>
                </a:lnTo>
                <a:lnTo>
                  <a:pt x="1265411" y="300587"/>
                </a:lnTo>
                <a:lnTo>
                  <a:pt x="1261647" y="295275"/>
                </a:lnTo>
                <a:close/>
              </a:path>
              <a:path w="1909445" h="739775">
                <a:moveTo>
                  <a:pt x="219837" y="0"/>
                </a:moveTo>
                <a:lnTo>
                  <a:pt x="0" y="0"/>
                </a:lnTo>
                <a:lnTo>
                  <a:pt x="0" y="727583"/>
                </a:lnTo>
                <a:lnTo>
                  <a:pt x="136398" y="727583"/>
                </a:lnTo>
                <a:lnTo>
                  <a:pt x="136398" y="154812"/>
                </a:lnTo>
                <a:lnTo>
                  <a:pt x="261035" y="154812"/>
                </a:lnTo>
                <a:lnTo>
                  <a:pt x="219837" y="0"/>
                </a:lnTo>
                <a:close/>
              </a:path>
              <a:path w="1909445" h="739775">
                <a:moveTo>
                  <a:pt x="261035" y="154812"/>
                </a:moveTo>
                <a:lnTo>
                  <a:pt x="136398" y="154812"/>
                </a:lnTo>
                <a:lnTo>
                  <a:pt x="280415" y="727583"/>
                </a:lnTo>
                <a:lnTo>
                  <a:pt x="421894" y="727583"/>
                </a:lnTo>
                <a:lnTo>
                  <a:pt x="480197" y="496316"/>
                </a:lnTo>
                <a:lnTo>
                  <a:pt x="351916" y="496316"/>
                </a:lnTo>
                <a:lnTo>
                  <a:pt x="261035" y="154812"/>
                </a:lnTo>
                <a:close/>
              </a:path>
              <a:path w="1909445" h="739775">
                <a:moveTo>
                  <a:pt x="702817" y="154812"/>
                </a:moveTo>
                <a:lnTo>
                  <a:pt x="566292" y="154812"/>
                </a:lnTo>
                <a:lnTo>
                  <a:pt x="566292" y="727583"/>
                </a:lnTo>
                <a:lnTo>
                  <a:pt x="702817" y="727583"/>
                </a:lnTo>
                <a:lnTo>
                  <a:pt x="702817" y="154812"/>
                </a:lnTo>
                <a:close/>
              </a:path>
              <a:path w="1909445" h="739775">
                <a:moveTo>
                  <a:pt x="702817" y="0"/>
                </a:moveTo>
                <a:lnTo>
                  <a:pt x="482346" y="0"/>
                </a:lnTo>
                <a:lnTo>
                  <a:pt x="351916" y="496316"/>
                </a:lnTo>
                <a:lnTo>
                  <a:pt x="480197" y="496316"/>
                </a:lnTo>
                <a:lnTo>
                  <a:pt x="566292" y="154812"/>
                </a:lnTo>
                <a:lnTo>
                  <a:pt x="702817" y="154812"/>
                </a:lnTo>
                <a:lnTo>
                  <a:pt x="702817" y="0"/>
                </a:lnTo>
                <a:close/>
              </a:path>
            </a:pathLst>
          </a:custGeom>
          <a:solidFill>
            <a:srgbClr val="0033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365494" y="4029964"/>
            <a:ext cx="233679" cy="334010"/>
          </a:xfrm>
          <a:custGeom>
            <a:avLst/>
            <a:gdLst/>
            <a:ahLst/>
            <a:cxnLst/>
            <a:rect l="l" t="t" r="r" b="b"/>
            <a:pathLst>
              <a:path w="233679" h="334010">
                <a:moveTo>
                  <a:pt x="116585" y="0"/>
                </a:moveTo>
                <a:lnTo>
                  <a:pt x="71056" y="9890"/>
                </a:lnTo>
                <a:lnTo>
                  <a:pt x="33527" y="39497"/>
                </a:lnTo>
                <a:lnTo>
                  <a:pt x="8382" y="88661"/>
                </a:lnTo>
                <a:lnTo>
                  <a:pt x="0" y="157353"/>
                </a:lnTo>
                <a:lnTo>
                  <a:pt x="1454" y="196621"/>
                </a:lnTo>
                <a:lnTo>
                  <a:pt x="13126" y="257633"/>
                </a:lnTo>
                <a:lnTo>
                  <a:pt x="41896" y="303309"/>
                </a:lnTo>
                <a:lnTo>
                  <a:pt x="89001" y="330602"/>
                </a:lnTo>
                <a:lnTo>
                  <a:pt x="117601" y="334010"/>
                </a:lnTo>
                <a:lnTo>
                  <a:pt x="140795" y="331460"/>
                </a:lnTo>
                <a:lnTo>
                  <a:pt x="181752" y="311024"/>
                </a:lnTo>
                <a:lnTo>
                  <a:pt x="214278" y="270111"/>
                </a:lnTo>
                <a:lnTo>
                  <a:pt x="231181" y="208909"/>
                </a:lnTo>
                <a:lnTo>
                  <a:pt x="233299" y="170687"/>
                </a:lnTo>
                <a:lnTo>
                  <a:pt x="231251" y="128498"/>
                </a:lnTo>
                <a:lnTo>
                  <a:pt x="214868" y="63120"/>
                </a:lnTo>
                <a:lnTo>
                  <a:pt x="183005" y="22502"/>
                </a:lnTo>
                <a:lnTo>
                  <a:pt x="141043" y="2500"/>
                </a:lnTo>
                <a:lnTo>
                  <a:pt x="116585" y="0"/>
                </a:lnTo>
                <a:close/>
              </a:path>
            </a:pathLst>
          </a:custGeom>
          <a:ln w="12192">
            <a:solidFill>
              <a:srgbClr val="4985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787516" y="4029964"/>
            <a:ext cx="208915" cy="123825"/>
          </a:xfrm>
          <a:custGeom>
            <a:avLst/>
            <a:gdLst/>
            <a:ahLst/>
            <a:cxnLst/>
            <a:rect l="l" t="t" r="r" b="b"/>
            <a:pathLst>
              <a:path w="208914" h="123825">
                <a:moveTo>
                  <a:pt x="104775" y="0"/>
                </a:moveTo>
                <a:lnTo>
                  <a:pt x="63055" y="8302"/>
                </a:lnTo>
                <a:lnTo>
                  <a:pt x="29337" y="33274"/>
                </a:lnTo>
                <a:lnTo>
                  <a:pt x="7096" y="72421"/>
                </a:lnTo>
                <a:lnTo>
                  <a:pt x="0" y="123571"/>
                </a:lnTo>
                <a:lnTo>
                  <a:pt x="208534" y="123571"/>
                </a:lnTo>
                <a:lnTo>
                  <a:pt x="199945" y="70294"/>
                </a:lnTo>
                <a:lnTo>
                  <a:pt x="177165" y="31496"/>
                </a:lnTo>
                <a:lnTo>
                  <a:pt x="144208" y="7889"/>
                </a:lnTo>
                <a:lnTo>
                  <a:pt x="104775" y="0"/>
                </a:lnTo>
                <a:close/>
              </a:path>
            </a:pathLst>
          </a:custGeom>
          <a:ln w="12192">
            <a:solidFill>
              <a:srgbClr val="4985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642102" y="3923284"/>
            <a:ext cx="492759" cy="551180"/>
          </a:xfrm>
          <a:custGeom>
            <a:avLst/>
            <a:gdLst/>
            <a:ahLst/>
            <a:cxnLst/>
            <a:rect l="l" t="t" r="r" b="b"/>
            <a:pathLst>
              <a:path w="492760" h="551179">
                <a:moveTo>
                  <a:pt x="241681" y="0"/>
                </a:moveTo>
                <a:lnTo>
                  <a:pt x="297428" y="4855"/>
                </a:lnTo>
                <a:lnTo>
                  <a:pt x="346948" y="19415"/>
                </a:lnTo>
                <a:lnTo>
                  <a:pt x="390253" y="43666"/>
                </a:lnTo>
                <a:lnTo>
                  <a:pt x="427355" y="77597"/>
                </a:lnTo>
                <a:lnTo>
                  <a:pt x="451722" y="111992"/>
                </a:lnTo>
                <a:lnTo>
                  <a:pt x="470415" y="152996"/>
                </a:lnTo>
                <a:lnTo>
                  <a:pt x="483426" y="200602"/>
                </a:lnTo>
                <a:lnTo>
                  <a:pt x="490749" y="254803"/>
                </a:lnTo>
                <a:lnTo>
                  <a:pt x="492378" y="315595"/>
                </a:lnTo>
                <a:lnTo>
                  <a:pt x="143001" y="315595"/>
                </a:lnTo>
                <a:lnTo>
                  <a:pt x="145617" y="344910"/>
                </a:lnTo>
                <a:lnTo>
                  <a:pt x="162468" y="393158"/>
                </a:lnTo>
                <a:lnTo>
                  <a:pt x="193825" y="427263"/>
                </a:lnTo>
                <a:lnTo>
                  <a:pt x="234021" y="444511"/>
                </a:lnTo>
                <a:lnTo>
                  <a:pt x="257048" y="446659"/>
                </a:lnTo>
                <a:lnTo>
                  <a:pt x="272786" y="445539"/>
                </a:lnTo>
                <a:lnTo>
                  <a:pt x="312165" y="428752"/>
                </a:lnTo>
                <a:lnTo>
                  <a:pt x="339562" y="389693"/>
                </a:lnTo>
                <a:lnTo>
                  <a:pt x="345948" y="371221"/>
                </a:lnTo>
                <a:lnTo>
                  <a:pt x="484886" y="394589"/>
                </a:lnTo>
                <a:lnTo>
                  <a:pt x="469598" y="430500"/>
                </a:lnTo>
                <a:lnTo>
                  <a:pt x="427307" y="488654"/>
                </a:lnTo>
                <a:lnTo>
                  <a:pt x="369558" y="528423"/>
                </a:lnTo>
                <a:lnTo>
                  <a:pt x="297255" y="548425"/>
                </a:lnTo>
                <a:lnTo>
                  <a:pt x="255650" y="550926"/>
                </a:lnTo>
                <a:lnTo>
                  <a:pt x="203498" y="547329"/>
                </a:lnTo>
                <a:lnTo>
                  <a:pt x="157070" y="536539"/>
                </a:lnTo>
                <a:lnTo>
                  <a:pt x="116360" y="518556"/>
                </a:lnTo>
                <a:lnTo>
                  <a:pt x="81362" y="493379"/>
                </a:lnTo>
                <a:lnTo>
                  <a:pt x="52070" y="461010"/>
                </a:lnTo>
                <a:lnTo>
                  <a:pt x="29307" y="422721"/>
                </a:lnTo>
                <a:lnTo>
                  <a:pt x="13033" y="379682"/>
                </a:lnTo>
                <a:lnTo>
                  <a:pt x="3260" y="331904"/>
                </a:lnTo>
                <a:lnTo>
                  <a:pt x="0" y="279400"/>
                </a:lnTo>
                <a:lnTo>
                  <a:pt x="4284" y="217418"/>
                </a:lnTo>
                <a:lnTo>
                  <a:pt x="17129" y="162544"/>
                </a:lnTo>
                <a:lnTo>
                  <a:pt x="38522" y="114790"/>
                </a:lnTo>
                <a:lnTo>
                  <a:pt x="68452" y="74168"/>
                </a:lnTo>
                <a:lnTo>
                  <a:pt x="105003" y="41683"/>
                </a:lnTo>
                <a:lnTo>
                  <a:pt x="146065" y="18510"/>
                </a:lnTo>
                <a:lnTo>
                  <a:pt x="191629" y="4623"/>
                </a:lnTo>
                <a:lnTo>
                  <a:pt x="241681" y="0"/>
                </a:lnTo>
                <a:close/>
              </a:path>
            </a:pathLst>
          </a:custGeom>
          <a:ln w="12192">
            <a:solidFill>
              <a:srgbClr val="4985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223000" y="3734689"/>
            <a:ext cx="514984" cy="739775"/>
          </a:xfrm>
          <a:custGeom>
            <a:avLst/>
            <a:gdLst/>
            <a:ahLst/>
            <a:cxnLst/>
            <a:rect l="l" t="t" r="r" b="b"/>
            <a:pathLst>
              <a:path w="514984" h="739775">
                <a:moveTo>
                  <a:pt x="375284" y="0"/>
                </a:moveTo>
                <a:lnTo>
                  <a:pt x="514730" y="0"/>
                </a:lnTo>
                <a:lnTo>
                  <a:pt x="514730" y="727583"/>
                </a:lnTo>
                <a:lnTo>
                  <a:pt x="385191" y="727583"/>
                </a:lnTo>
                <a:lnTo>
                  <a:pt x="385191" y="650113"/>
                </a:lnTo>
                <a:lnTo>
                  <a:pt x="368355" y="671256"/>
                </a:lnTo>
                <a:lnTo>
                  <a:pt x="330255" y="704923"/>
                </a:lnTo>
                <a:lnTo>
                  <a:pt x="287016" y="727090"/>
                </a:lnTo>
                <a:lnTo>
                  <a:pt x="242732" y="738139"/>
                </a:lnTo>
                <a:lnTo>
                  <a:pt x="220472" y="739521"/>
                </a:lnTo>
                <a:lnTo>
                  <a:pt x="176658" y="734947"/>
                </a:lnTo>
                <a:lnTo>
                  <a:pt x="136096" y="721217"/>
                </a:lnTo>
                <a:lnTo>
                  <a:pt x="98796" y="698319"/>
                </a:lnTo>
                <a:lnTo>
                  <a:pt x="64770" y="666242"/>
                </a:lnTo>
                <a:lnTo>
                  <a:pt x="36433" y="626046"/>
                </a:lnTo>
                <a:lnTo>
                  <a:pt x="16192" y="578612"/>
                </a:lnTo>
                <a:lnTo>
                  <a:pt x="4048" y="523938"/>
                </a:lnTo>
                <a:lnTo>
                  <a:pt x="0" y="462025"/>
                </a:lnTo>
                <a:lnTo>
                  <a:pt x="3950" y="399067"/>
                </a:lnTo>
                <a:lnTo>
                  <a:pt x="15795" y="344122"/>
                </a:lnTo>
                <a:lnTo>
                  <a:pt x="35522" y="297201"/>
                </a:lnTo>
                <a:lnTo>
                  <a:pt x="63119" y="258318"/>
                </a:lnTo>
                <a:lnTo>
                  <a:pt x="96718" y="227814"/>
                </a:lnTo>
                <a:lnTo>
                  <a:pt x="134461" y="206025"/>
                </a:lnTo>
                <a:lnTo>
                  <a:pt x="176347" y="192952"/>
                </a:lnTo>
                <a:lnTo>
                  <a:pt x="222376" y="188594"/>
                </a:lnTo>
                <a:lnTo>
                  <a:pt x="265074" y="193170"/>
                </a:lnTo>
                <a:lnTo>
                  <a:pt x="304784" y="206914"/>
                </a:lnTo>
                <a:lnTo>
                  <a:pt x="341516" y="229850"/>
                </a:lnTo>
                <a:lnTo>
                  <a:pt x="375284" y="262000"/>
                </a:lnTo>
                <a:lnTo>
                  <a:pt x="375284" y="0"/>
                </a:lnTo>
                <a:close/>
              </a:path>
            </a:pathLst>
          </a:custGeom>
          <a:ln w="12192">
            <a:solidFill>
              <a:srgbClr val="4985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828413" y="3734689"/>
            <a:ext cx="702945" cy="727710"/>
          </a:xfrm>
          <a:custGeom>
            <a:avLst/>
            <a:gdLst/>
            <a:ahLst/>
            <a:cxnLst/>
            <a:rect l="l" t="t" r="r" b="b"/>
            <a:pathLst>
              <a:path w="702945" h="727710">
                <a:moveTo>
                  <a:pt x="0" y="0"/>
                </a:moveTo>
                <a:lnTo>
                  <a:pt x="219837" y="0"/>
                </a:lnTo>
                <a:lnTo>
                  <a:pt x="351916" y="496316"/>
                </a:lnTo>
                <a:lnTo>
                  <a:pt x="482346" y="0"/>
                </a:lnTo>
                <a:lnTo>
                  <a:pt x="702817" y="0"/>
                </a:lnTo>
                <a:lnTo>
                  <a:pt x="702817" y="727583"/>
                </a:lnTo>
                <a:lnTo>
                  <a:pt x="566292" y="727583"/>
                </a:lnTo>
                <a:lnTo>
                  <a:pt x="566292" y="154812"/>
                </a:lnTo>
                <a:lnTo>
                  <a:pt x="421894" y="727583"/>
                </a:lnTo>
                <a:lnTo>
                  <a:pt x="280415" y="727583"/>
                </a:lnTo>
                <a:lnTo>
                  <a:pt x="136398" y="154812"/>
                </a:lnTo>
                <a:lnTo>
                  <a:pt x="136398" y="727583"/>
                </a:lnTo>
                <a:lnTo>
                  <a:pt x="0" y="727583"/>
                </a:lnTo>
                <a:lnTo>
                  <a:pt x="0" y="0"/>
                </a:lnTo>
                <a:close/>
              </a:path>
            </a:pathLst>
          </a:custGeom>
          <a:ln w="12191">
            <a:solidFill>
              <a:srgbClr val="4985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623060" y="4888991"/>
            <a:ext cx="5589270" cy="86791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682750" y="4947792"/>
            <a:ext cx="5472049" cy="75168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0622" y="582295"/>
            <a:ext cx="3305175" cy="42672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>
                <a:solidFill>
                  <a:srgbClr val="406E8D"/>
                </a:solidFill>
                <a:latin typeface="Arial"/>
                <a:cs typeface="Arial"/>
              </a:rPr>
              <a:t>Core</a:t>
            </a:r>
            <a:r>
              <a:rPr dirty="0" sz="2800" spc="-45">
                <a:solidFill>
                  <a:srgbClr val="406E8D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406E8D"/>
                </a:solidFill>
                <a:latin typeface="Arial"/>
                <a:cs typeface="Arial"/>
              </a:rPr>
              <a:t>competencies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3242" y="1250950"/>
            <a:ext cx="7734300" cy="994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Times New Roman"/>
                <a:cs typeface="Times New Roman"/>
              </a:rPr>
              <a:t>The  national competence framework that has been developed by </a:t>
            </a:r>
            <a:r>
              <a:rPr dirty="0" sz="1800" spc="-5">
                <a:latin typeface="Times New Roman"/>
                <a:cs typeface="Times New Roman"/>
              </a:rPr>
              <a:t>medical </a:t>
            </a:r>
            <a:r>
              <a:rPr dirty="0" sz="1800">
                <a:latin typeface="Times New Roman"/>
                <a:cs typeface="Times New Roman"/>
              </a:rPr>
              <a:t>schools</a:t>
            </a:r>
            <a:r>
              <a:rPr dirty="0" sz="1800" spc="-1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in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>
                <a:latin typeface="Times New Roman"/>
                <a:cs typeface="Times New Roman"/>
              </a:rPr>
              <a:t>the Kingdom of Saudi Arabia </a:t>
            </a:r>
            <a:r>
              <a:rPr dirty="0" sz="1800" spc="-5">
                <a:latin typeface="Times New Roman"/>
                <a:cs typeface="Times New Roman"/>
              </a:rPr>
              <a:t>(SAUDI</a:t>
            </a:r>
            <a:r>
              <a:rPr dirty="0" sz="1800" spc="-17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MEDS)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800" spc="-5">
                <a:solidFill>
                  <a:srgbClr val="6F2F9F"/>
                </a:solidFill>
                <a:latin typeface="Arial"/>
                <a:cs typeface="Arial"/>
              </a:rPr>
              <a:t>Saudi Meds: </a:t>
            </a:r>
            <a:r>
              <a:rPr dirty="0" sz="1800">
                <a:solidFill>
                  <a:srgbClr val="6F2F9F"/>
                </a:solidFill>
                <a:latin typeface="Arial"/>
                <a:cs typeface="Arial"/>
              </a:rPr>
              <a:t>A </a:t>
            </a:r>
            <a:r>
              <a:rPr dirty="0" sz="1800" spc="-5">
                <a:solidFill>
                  <a:srgbClr val="6F2F9F"/>
                </a:solidFill>
                <a:latin typeface="Arial"/>
                <a:cs typeface="Arial"/>
              </a:rPr>
              <a:t>competence specification </a:t>
            </a:r>
            <a:r>
              <a:rPr dirty="0" sz="1800">
                <a:solidFill>
                  <a:srgbClr val="6F2F9F"/>
                </a:solidFill>
                <a:latin typeface="Arial"/>
                <a:cs typeface="Arial"/>
              </a:rPr>
              <a:t>for </a:t>
            </a:r>
            <a:r>
              <a:rPr dirty="0" sz="1800" spc="-5">
                <a:solidFill>
                  <a:srgbClr val="6F2F9F"/>
                </a:solidFill>
                <a:latin typeface="Arial"/>
                <a:cs typeface="Arial"/>
              </a:rPr>
              <a:t>Saudi medical</a:t>
            </a:r>
            <a:r>
              <a:rPr dirty="0" sz="1800" spc="-10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6F2F9F"/>
                </a:solidFill>
                <a:latin typeface="Arial"/>
                <a:cs typeface="Arial"/>
              </a:rPr>
              <a:t>graduates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1100" spc="-5" b="1">
                <a:solidFill>
                  <a:srgbClr val="6F2F9F"/>
                </a:solidFill>
                <a:latin typeface="Times New Roman"/>
                <a:cs typeface="Times New Roman"/>
              </a:rPr>
              <a:t>RANIA G. ZAINI, </a:t>
            </a:r>
            <a:r>
              <a:rPr dirty="0" sz="1100" b="1">
                <a:solidFill>
                  <a:srgbClr val="6F2F9F"/>
                </a:solidFill>
                <a:latin typeface="Times New Roman"/>
                <a:cs typeface="Times New Roman"/>
              </a:rPr>
              <a:t>KHALID </a:t>
            </a:r>
            <a:r>
              <a:rPr dirty="0" sz="1100" spc="-5" b="1">
                <a:solidFill>
                  <a:srgbClr val="6F2F9F"/>
                </a:solidFill>
                <a:latin typeface="Times New Roman"/>
                <a:cs typeface="Times New Roman"/>
              </a:rPr>
              <a:t>A. </a:t>
            </a:r>
            <a:r>
              <a:rPr dirty="0" sz="1100" b="1">
                <a:solidFill>
                  <a:srgbClr val="6F2F9F"/>
                </a:solidFill>
                <a:latin typeface="Times New Roman"/>
                <a:cs typeface="Times New Roman"/>
              </a:rPr>
              <a:t>BIN </a:t>
            </a:r>
            <a:r>
              <a:rPr dirty="0" sz="1100" spc="-5" b="1">
                <a:solidFill>
                  <a:srgbClr val="6F2F9F"/>
                </a:solidFill>
                <a:latin typeface="Times New Roman"/>
                <a:cs typeface="Times New Roman"/>
              </a:rPr>
              <a:t>ABDULRAHMAN, ABDULAZIZ A. </a:t>
            </a:r>
            <a:r>
              <a:rPr dirty="0" sz="1100" b="1">
                <a:solidFill>
                  <a:srgbClr val="6F2F9F"/>
                </a:solidFill>
                <a:latin typeface="Times New Roman"/>
                <a:cs typeface="Times New Roman"/>
              </a:rPr>
              <a:t>AL-KHOTANI, </a:t>
            </a:r>
            <a:r>
              <a:rPr dirty="0" sz="1100" spc="-5" b="1">
                <a:solidFill>
                  <a:srgbClr val="6F2F9F"/>
                </a:solidFill>
                <a:latin typeface="Times New Roman"/>
                <a:cs typeface="Times New Roman"/>
              </a:rPr>
              <a:t>ABDOL </a:t>
            </a:r>
            <a:r>
              <a:rPr dirty="0" sz="1100" b="1">
                <a:solidFill>
                  <a:srgbClr val="6F2F9F"/>
                </a:solidFill>
                <a:latin typeface="Times New Roman"/>
                <a:cs typeface="Times New Roman"/>
              </a:rPr>
              <a:t>MONEM </a:t>
            </a:r>
            <a:r>
              <a:rPr dirty="0" sz="1100" spc="-5" b="1">
                <a:solidFill>
                  <a:srgbClr val="6F2F9F"/>
                </a:solidFill>
                <a:latin typeface="Times New Roman"/>
                <a:cs typeface="Times New Roman"/>
              </a:rPr>
              <a:t>A.</a:t>
            </a:r>
            <a:r>
              <a:rPr dirty="0" sz="1100" spc="160" b="1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1100" spc="-5" b="1">
                <a:solidFill>
                  <a:srgbClr val="6F2F9F"/>
                </a:solidFill>
                <a:latin typeface="Times New Roman"/>
                <a:cs typeface="Times New Roman"/>
              </a:rPr>
              <a:t>AL-HAYANI,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3242" y="2241803"/>
            <a:ext cx="3445510" cy="2863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b="1">
                <a:solidFill>
                  <a:srgbClr val="6F2F9F"/>
                </a:solidFill>
                <a:latin typeface="Times New Roman"/>
                <a:cs typeface="Times New Roman"/>
              </a:rPr>
              <a:t>IBRAHIM </a:t>
            </a:r>
            <a:r>
              <a:rPr dirty="0" sz="1100" spc="-5" b="1">
                <a:solidFill>
                  <a:srgbClr val="6F2F9F"/>
                </a:solidFill>
                <a:latin typeface="Times New Roman"/>
                <a:cs typeface="Times New Roman"/>
              </a:rPr>
              <a:t>A. AL-ALWAN </a:t>
            </a:r>
            <a:r>
              <a:rPr dirty="0" sz="1100" b="1">
                <a:solidFill>
                  <a:srgbClr val="6F2F9F"/>
                </a:solidFill>
                <a:latin typeface="Times New Roman"/>
                <a:cs typeface="Times New Roman"/>
              </a:rPr>
              <a:t>&amp; </a:t>
            </a:r>
            <a:r>
              <a:rPr dirty="0" sz="1100" spc="-5" b="1">
                <a:solidFill>
                  <a:srgbClr val="6F2F9F"/>
                </a:solidFill>
                <a:latin typeface="Times New Roman"/>
                <a:cs typeface="Times New Roman"/>
              </a:rPr>
              <a:t>SADDIG </a:t>
            </a:r>
            <a:r>
              <a:rPr dirty="0" sz="1100" b="1">
                <a:solidFill>
                  <a:srgbClr val="6F2F9F"/>
                </a:solidFill>
                <a:latin typeface="Times New Roman"/>
                <a:cs typeface="Times New Roman"/>
              </a:rPr>
              <a:t>D</a:t>
            </a:r>
            <a:r>
              <a:rPr dirty="0" sz="1800" b="1">
                <a:solidFill>
                  <a:srgbClr val="6F2F9F"/>
                </a:solidFill>
                <a:latin typeface="Times New Roman"/>
                <a:cs typeface="Times New Roman"/>
              </a:rPr>
              <a:t>.</a:t>
            </a:r>
            <a:r>
              <a:rPr dirty="0" sz="1800" spc="10" b="1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1100" spc="-5" b="1">
                <a:solidFill>
                  <a:srgbClr val="6F2F9F"/>
                </a:solidFill>
                <a:latin typeface="Times New Roman"/>
                <a:cs typeface="Times New Roman"/>
              </a:rPr>
              <a:t>JASTANIAH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15158" y="2330703"/>
            <a:ext cx="2171065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b="1">
                <a:solidFill>
                  <a:srgbClr val="6F2F9F"/>
                </a:solidFill>
                <a:latin typeface="Times New Roman"/>
                <a:cs typeface="Times New Roman"/>
              </a:rPr>
              <a:t>Medical Teacher, 2011; 33:</a:t>
            </a:r>
            <a:r>
              <a:rPr dirty="0" sz="1100" spc="-120" b="1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6F2F9F"/>
                </a:solidFill>
                <a:latin typeface="Times New Roman"/>
                <a:cs typeface="Times New Roman"/>
              </a:rPr>
              <a:t>582–584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71016" y="2514600"/>
            <a:ext cx="6501384" cy="4114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NURULHUDA</dc:creator>
  <dc:title>PROFESSIONALISM        IN MEDICAL EDUCATION</dc:title>
  <dcterms:created xsi:type="dcterms:W3CDTF">2017-05-06T22:25:30Z</dcterms:created>
  <dcterms:modified xsi:type="dcterms:W3CDTF">2017-05-06T22:25:30Z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2017-04-27T00:00:00Z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2017-05-06T00:00:00Z</vt:filetime>
  </property>
</Properties>
</file>