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jpg" ContentType="image/jpg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4189B3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189B3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A6B727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150" cy="6858000"/>
          </a:xfrm>
          <a:custGeom>
            <a:avLst/>
            <a:gdLst/>
            <a:ahLst/>
            <a:cxnLst/>
            <a:rect l="l" t="t" r="r" b="b"/>
            <a:pathLst>
              <a:path w="2851150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C881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89B9D3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189B3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189B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189B3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3974" y="578484"/>
            <a:ext cx="11484051" cy="55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4189B3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189B3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A6B727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150" cy="6858000"/>
          </a:xfrm>
          <a:custGeom>
            <a:avLst/>
            <a:gdLst/>
            <a:ahLst/>
            <a:cxnLst/>
            <a:rect l="l" t="t" r="r" b="b"/>
            <a:pathLst>
              <a:path w="2851150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C881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89B9D3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189B3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189B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189B3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189B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4189B3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189B3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A6B727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150" cy="6858000"/>
          </a:xfrm>
          <a:custGeom>
            <a:avLst/>
            <a:gdLst/>
            <a:ahLst/>
            <a:cxnLst/>
            <a:rect l="l" t="t" r="r" b="b"/>
            <a:pathLst>
              <a:path w="2851150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C881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89B9D3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189B3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189B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189B3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189B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4189B3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189B3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A6B727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150" cy="6858000"/>
          </a:xfrm>
          <a:custGeom>
            <a:avLst/>
            <a:gdLst/>
            <a:ahLst/>
            <a:cxnLst/>
            <a:rect l="l" t="t" r="r" b="b"/>
            <a:pathLst>
              <a:path w="2851150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C881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89B9D3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189B3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189B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189B3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189B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4189B3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189B3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A6B727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150" cy="6858000"/>
          </a:xfrm>
          <a:custGeom>
            <a:avLst/>
            <a:gdLst/>
            <a:ahLst/>
            <a:cxnLst/>
            <a:rect l="l" t="t" r="r" b="b"/>
            <a:pathLst>
              <a:path w="2851150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C881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89B9D3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189B3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189B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989" y="237997"/>
            <a:ext cx="11698020" cy="109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189B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472" y="1888616"/>
            <a:ext cx="11281054" cy="3119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D3petxmsfSg" TargetMode="External"/><Relationship Id="rId3" Type="http://schemas.openxmlformats.org/officeDocument/2006/relationships/image" Target="../media/image1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4SdyKnjPG7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Wd56QVL1VQ" TargetMode="Externa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4189B3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0570" y="2603880"/>
            <a:ext cx="6463030" cy="165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>
                <a:solidFill>
                  <a:srgbClr val="4189B3"/>
                </a:solidFill>
                <a:latin typeface="Trebuchet MS"/>
                <a:cs typeface="Trebuchet MS"/>
              </a:rPr>
              <a:t>Being </a:t>
            </a:r>
            <a:r>
              <a:rPr dirty="0" sz="5400" spc="-5">
                <a:solidFill>
                  <a:srgbClr val="4189B3"/>
                </a:solidFill>
                <a:latin typeface="Trebuchet MS"/>
                <a:cs typeface="Trebuchet MS"/>
              </a:rPr>
              <a:t>effective</a:t>
            </a:r>
            <a:r>
              <a:rPr dirty="0" sz="5400" spc="-50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5400" spc="-10">
                <a:solidFill>
                  <a:srgbClr val="4189B3"/>
                </a:solidFill>
                <a:latin typeface="Trebuchet MS"/>
                <a:cs typeface="Trebuchet MS"/>
              </a:rPr>
              <a:t>team</a:t>
            </a:r>
            <a:endParaRPr sz="5400">
              <a:latin typeface="Trebuchet MS"/>
              <a:cs typeface="Trebuchet MS"/>
            </a:endParaRPr>
          </a:p>
          <a:p>
            <a:pPr algn="ctr" marR="198755">
              <a:lnSpc>
                <a:spcPct val="100000"/>
              </a:lnSpc>
              <a:spcBef>
                <a:spcPts val="25"/>
              </a:spcBef>
            </a:pPr>
            <a:r>
              <a:rPr dirty="0" sz="5400" spc="-5">
                <a:solidFill>
                  <a:srgbClr val="4189B3"/>
                </a:solidFill>
                <a:latin typeface="Trebuchet MS"/>
                <a:cs typeface="Trebuchet MS"/>
              </a:rPr>
              <a:t>player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68423" y="288036"/>
            <a:ext cx="6979920" cy="1664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860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spc="-5" b="1">
                <a:latin typeface="Trebuchet MS"/>
                <a:cs typeface="Trebuchet MS"/>
              </a:rPr>
              <a:t>Coordinating</a:t>
            </a:r>
            <a:r>
              <a:rPr dirty="0" spc="-80" b="1">
                <a:latin typeface="Trebuchet MS"/>
                <a:cs typeface="Trebuchet MS"/>
              </a:rPr>
              <a:t> </a:t>
            </a:r>
            <a:r>
              <a:rPr dirty="0" spc="-5" b="1">
                <a:latin typeface="Trebuchet MS"/>
                <a:cs typeface="Trebuchet MS"/>
              </a:rPr>
              <a:t>teams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95321"/>
            <a:ext cx="7656195" cy="2574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dirty="0" sz="255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55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Is the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group responsible for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day-to-day 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operational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management, </a:t>
            </a:r>
            <a:r>
              <a:rPr dirty="0" sz="3200">
                <a:solidFill>
                  <a:srgbClr val="FF0000"/>
                </a:solidFill>
                <a:latin typeface="Trebuchet MS"/>
                <a:cs typeface="Trebuchet MS"/>
              </a:rPr>
              <a:t>coordination  functions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and resource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management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for 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core</a:t>
            </a:r>
            <a:r>
              <a:rPr dirty="0" sz="32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teams.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550" spc="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550" spc="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Nurses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often fill such</a:t>
            </a:r>
            <a:r>
              <a:rPr dirty="0" sz="3200" spc="-25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coordinating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470" rIns="0" bIns="0" rtlCol="0" vert="horz">
            <a:spAutoFit/>
          </a:bodyPr>
          <a:lstStyle/>
          <a:p>
            <a:pPr marL="259715">
              <a:lnSpc>
                <a:spcPct val="100000"/>
              </a:lnSpc>
            </a:pPr>
            <a:r>
              <a:rPr dirty="0" spc="-5" b="1">
                <a:latin typeface="Trebuchet MS"/>
                <a:cs typeface="Trebuchet MS"/>
              </a:rPr>
              <a:t>Contingency</a:t>
            </a:r>
            <a:r>
              <a:rPr dirty="0" spc="-55" b="1">
                <a:latin typeface="Trebuchet MS"/>
                <a:cs typeface="Trebuchet MS"/>
              </a:rPr>
              <a:t> </a:t>
            </a:r>
            <a:r>
              <a:rPr dirty="0" spc="-5" b="1">
                <a:latin typeface="Trebuchet MS"/>
                <a:cs typeface="Trebuchet MS"/>
              </a:rPr>
              <a:t>teams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581" y="1894352"/>
            <a:ext cx="8163559" cy="1962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</a:pP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Contingency teams are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formed for </a:t>
            </a:r>
            <a:r>
              <a:rPr dirty="0" sz="3200">
                <a:solidFill>
                  <a:srgbClr val="FF0000"/>
                </a:solidFill>
                <a:latin typeface="Trebuchet MS"/>
                <a:cs typeface="Trebuchet MS"/>
              </a:rPr>
              <a:t>emergent 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or specific events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(e.g. cardiac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arrest teams 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disaster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response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teams,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rapid response  teams).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3992" y="6379462"/>
            <a:ext cx="3078480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99232" y="4360164"/>
            <a:ext cx="3048000" cy="2030095"/>
          </a:xfrm>
          <a:custGeom>
            <a:avLst/>
            <a:gdLst/>
            <a:ahLst/>
            <a:cxnLst/>
            <a:rect l="l" t="t" r="r" b="b"/>
            <a:pathLst>
              <a:path w="3048000" h="2030095">
                <a:moveTo>
                  <a:pt x="2873502" y="0"/>
                </a:moveTo>
                <a:lnTo>
                  <a:pt x="174498" y="0"/>
                </a:lnTo>
                <a:lnTo>
                  <a:pt x="128102" y="6231"/>
                </a:lnTo>
                <a:lnTo>
                  <a:pt x="86416" y="23819"/>
                </a:lnTo>
                <a:lnTo>
                  <a:pt x="51101" y="51101"/>
                </a:lnTo>
                <a:lnTo>
                  <a:pt x="23819" y="86416"/>
                </a:lnTo>
                <a:lnTo>
                  <a:pt x="6231" y="128102"/>
                </a:lnTo>
                <a:lnTo>
                  <a:pt x="0" y="174498"/>
                </a:lnTo>
                <a:lnTo>
                  <a:pt x="0" y="1855508"/>
                </a:lnTo>
                <a:lnTo>
                  <a:pt x="6231" y="1901887"/>
                </a:lnTo>
                <a:lnTo>
                  <a:pt x="23819" y="1943562"/>
                </a:lnTo>
                <a:lnTo>
                  <a:pt x="51101" y="1978871"/>
                </a:lnTo>
                <a:lnTo>
                  <a:pt x="86416" y="2006149"/>
                </a:lnTo>
                <a:lnTo>
                  <a:pt x="128102" y="2023736"/>
                </a:lnTo>
                <a:lnTo>
                  <a:pt x="174498" y="2029968"/>
                </a:lnTo>
                <a:lnTo>
                  <a:pt x="2873502" y="2029968"/>
                </a:lnTo>
                <a:lnTo>
                  <a:pt x="2919897" y="2023736"/>
                </a:lnTo>
                <a:lnTo>
                  <a:pt x="2961583" y="2006149"/>
                </a:lnTo>
                <a:lnTo>
                  <a:pt x="2996898" y="1978871"/>
                </a:lnTo>
                <a:lnTo>
                  <a:pt x="3024180" y="1943562"/>
                </a:lnTo>
                <a:lnTo>
                  <a:pt x="3041768" y="1901887"/>
                </a:lnTo>
                <a:lnTo>
                  <a:pt x="3048000" y="1855508"/>
                </a:lnTo>
                <a:lnTo>
                  <a:pt x="3048000" y="174498"/>
                </a:lnTo>
                <a:lnTo>
                  <a:pt x="3041768" y="128102"/>
                </a:lnTo>
                <a:lnTo>
                  <a:pt x="3024180" y="86416"/>
                </a:lnTo>
                <a:lnTo>
                  <a:pt x="2996898" y="51101"/>
                </a:lnTo>
                <a:lnTo>
                  <a:pt x="2961583" y="23819"/>
                </a:lnTo>
                <a:lnTo>
                  <a:pt x="2919897" y="6231"/>
                </a:lnTo>
                <a:lnTo>
                  <a:pt x="287350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99232" y="4360164"/>
            <a:ext cx="3048000" cy="2029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41" y="471804"/>
            <a:ext cx="3782695" cy="5575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 b="1">
                <a:latin typeface="Trebuchet MS"/>
                <a:cs typeface="Trebuchet MS"/>
              </a:rPr>
              <a:t>Ancillary</a:t>
            </a:r>
            <a:r>
              <a:rPr dirty="0" spc="-75" b="1">
                <a:latin typeface="Trebuchet MS"/>
                <a:cs typeface="Trebuchet MS"/>
              </a:rPr>
              <a:t> </a:t>
            </a:r>
            <a:r>
              <a:rPr dirty="0" spc="5" b="1">
                <a:latin typeface="Trebuchet MS"/>
                <a:cs typeface="Trebuchet MS"/>
              </a:rPr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317" y="2245486"/>
            <a:ext cx="8387715" cy="273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0000"/>
              </a:lnSpc>
            </a:pPr>
            <a:r>
              <a:rPr dirty="0" sz="24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400" spc="-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404040"/>
                </a:solidFill>
                <a:latin typeface="Trebuchet MS"/>
                <a:cs typeface="Trebuchet MS"/>
              </a:rPr>
              <a:t>Ancillary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service teams consist </a:t>
            </a:r>
            <a:r>
              <a:rPr dirty="0" sz="300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3000" spc="-10">
                <a:solidFill>
                  <a:srgbClr val="404040"/>
                </a:solidFill>
                <a:latin typeface="Trebuchet MS"/>
                <a:cs typeface="Trebuchet MS"/>
              </a:rPr>
              <a:t>individuals 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who </a:t>
            </a:r>
            <a:r>
              <a:rPr dirty="0" sz="3000" spc="-5">
                <a:solidFill>
                  <a:srgbClr val="FF0000"/>
                </a:solidFill>
                <a:latin typeface="Trebuchet MS"/>
                <a:cs typeface="Trebuchet MS"/>
              </a:rPr>
              <a:t>provide direct, task-specific, time-limited 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care to </a:t>
            </a:r>
            <a:r>
              <a:rPr dirty="0" sz="3000" spc="-10">
                <a:solidFill>
                  <a:srgbClr val="404040"/>
                </a:solidFill>
                <a:latin typeface="Trebuchet MS"/>
                <a:cs typeface="Trebuchet MS"/>
              </a:rPr>
              <a:t>patients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dirty="0" sz="3000">
                <a:solidFill>
                  <a:srgbClr val="404040"/>
                </a:solidFill>
                <a:latin typeface="Trebuchet MS"/>
                <a:cs typeface="Trebuchet MS"/>
              </a:rPr>
              <a:t>support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services that  facilitate patient</a:t>
            </a:r>
            <a:r>
              <a:rPr dirty="0" sz="30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care.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400" spc="-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404040"/>
                </a:solidFill>
                <a:latin typeface="Trebuchet MS"/>
                <a:cs typeface="Trebuchet MS"/>
              </a:rPr>
              <a:t>Such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as cleaners</a:t>
            </a:r>
            <a:r>
              <a:rPr dirty="0" sz="30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staff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5371" rIns="0" bIns="0" rtlCol="0" vert="horz">
            <a:spAutoFit/>
          </a:bodyPr>
          <a:lstStyle/>
          <a:p>
            <a:pPr marL="201930">
              <a:lnSpc>
                <a:spcPct val="100000"/>
              </a:lnSpc>
            </a:pPr>
            <a:r>
              <a:rPr dirty="0" spc="-5" b="1">
                <a:latin typeface="Trebuchet MS"/>
                <a:cs typeface="Trebuchet MS"/>
              </a:rPr>
              <a:t>Support</a:t>
            </a:r>
            <a:r>
              <a:rPr dirty="0" spc="-70" b="1">
                <a:latin typeface="Trebuchet MS"/>
                <a:cs typeface="Trebuchet MS"/>
              </a:rPr>
              <a:t> </a:t>
            </a:r>
            <a:r>
              <a:rPr dirty="0" spc="10" b="1">
                <a:latin typeface="Trebuchet MS"/>
                <a:cs typeface="Trebuchet MS"/>
              </a:rPr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270" y="2413634"/>
            <a:ext cx="8405495" cy="1970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Support services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teams consist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individuals  who </a:t>
            </a:r>
            <a:r>
              <a:rPr dirty="0" sz="3200" spc="-5">
                <a:solidFill>
                  <a:srgbClr val="FF0000"/>
                </a:solidFill>
                <a:latin typeface="Trebuchet MS"/>
                <a:cs typeface="Trebuchet MS"/>
              </a:rPr>
              <a:t>provide </a:t>
            </a:r>
            <a:r>
              <a:rPr dirty="0" sz="3200">
                <a:solidFill>
                  <a:srgbClr val="FF0000"/>
                </a:solidFill>
                <a:latin typeface="Trebuchet MS"/>
                <a:cs typeface="Trebuchet MS"/>
              </a:rPr>
              <a:t>indirect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, task-specific services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in 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health-care</a:t>
            </a:r>
            <a:r>
              <a:rPr dirty="0" sz="32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45">
                <a:solidFill>
                  <a:srgbClr val="404040"/>
                </a:solidFill>
                <a:latin typeface="Trebuchet MS"/>
                <a:cs typeface="Trebuchet MS"/>
              </a:rPr>
              <a:t>facility.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Such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as </a:t>
            </a:r>
            <a:r>
              <a:rPr dirty="0" sz="2400" spc="-25">
                <a:solidFill>
                  <a:srgbClr val="404040"/>
                </a:solidFill>
                <a:latin typeface="Trebuchet MS"/>
                <a:cs typeface="Trebuchet MS"/>
              </a:rPr>
              <a:t>Transportation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team,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security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team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860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spc="-5" b="1">
                <a:latin typeface="Trebuchet MS"/>
                <a:cs typeface="Trebuchet MS"/>
              </a:rPr>
              <a:t>Admin</a:t>
            </a:r>
            <a:r>
              <a:rPr dirty="0" spc="10" b="1">
                <a:latin typeface="Trebuchet MS"/>
                <a:cs typeface="Trebuchet MS"/>
              </a:rPr>
              <a:t>i</a:t>
            </a:r>
            <a:r>
              <a:rPr dirty="0" b="1">
                <a:latin typeface="Trebuchet MS"/>
                <a:cs typeface="Trebuchet MS"/>
              </a:rPr>
              <a:t>st</a:t>
            </a:r>
            <a:r>
              <a:rPr dirty="0" spc="-114" b="1">
                <a:latin typeface="Trebuchet MS"/>
                <a:cs typeface="Trebuchet MS"/>
              </a:rPr>
              <a:t>r</a:t>
            </a:r>
            <a:r>
              <a:rPr dirty="0" b="1">
                <a:latin typeface="Trebuchet MS"/>
                <a:cs typeface="Trebuchet MS"/>
              </a:rPr>
              <a:t>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94834"/>
            <a:ext cx="7957184" cy="1962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</a:pP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Administration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includes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3200" spc="-5">
                <a:solidFill>
                  <a:srgbClr val="FF0000"/>
                </a:solidFill>
                <a:latin typeface="Trebuchet MS"/>
                <a:cs typeface="Trebuchet MS"/>
              </a:rPr>
              <a:t>executive  leadership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of a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unit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or facility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and has 24-  hour accountability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overall function 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and management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3200" spc="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organization.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578484"/>
            <a:ext cx="6092825" cy="557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63114" algn="l"/>
              </a:tabLst>
            </a:pPr>
            <a:r>
              <a:rPr dirty="0" sz="3600" spc="-5" b="1">
                <a:solidFill>
                  <a:srgbClr val="4189B3"/>
                </a:solidFill>
                <a:latin typeface="Trebuchet MS"/>
                <a:cs typeface="Trebuchet MS"/>
              </a:rPr>
              <a:t>Stages</a:t>
            </a:r>
            <a:r>
              <a:rPr dirty="0" sz="3600" spc="5" b="1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4189B3"/>
                </a:solidFill>
                <a:latin typeface="Trebuchet MS"/>
                <a:cs typeface="Trebuchet MS"/>
              </a:rPr>
              <a:t>of	</a:t>
            </a:r>
            <a:r>
              <a:rPr dirty="0" sz="3600" spc="-5" b="1">
                <a:solidFill>
                  <a:srgbClr val="4189B3"/>
                </a:solidFill>
                <a:latin typeface="Trebuchet MS"/>
                <a:cs typeface="Trebuchet MS"/>
              </a:rPr>
              <a:t>team</a:t>
            </a:r>
            <a:r>
              <a:rPr dirty="0" sz="3600" spc="-50" b="1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3600" spc="-5" b="1">
                <a:solidFill>
                  <a:srgbClr val="4189B3"/>
                </a:solidFill>
                <a:latin typeface="Trebuchet MS"/>
                <a:cs typeface="Trebuchet MS"/>
              </a:rPr>
              <a:t>development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465" y="1904110"/>
            <a:ext cx="514858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https:/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/w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w.youtube.com/watch?v=D3petxmsfSg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5172" y="2740151"/>
            <a:ext cx="7874508" cy="2129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860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/>
              <a:t>Stages of </a:t>
            </a:r>
            <a:r>
              <a:rPr dirty="0" spc="-5"/>
              <a:t>team</a:t>
            </a:r>
            <a:r>
              <a:rPr dirty="0" spc="-95"/>
              <a:t> </a:t>
            </a:r>
            <a:r>
              <a:rPr dirty="0" spc="-5"/>
              <a:t>building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232" y="2097659"/>
            <a:ext cx="7992109" cy="403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 u="heavy">
                <a:latin typeface="Trebuchet MS"/>
                <a:cs typeface="Trebuchet MS"/>
              </a:rPr>
              <a:t>Forming </a:t>
            </a:r>
            <a:r>
              <a:rPr dirty="0" sz="2400" spc="-5" b="1" u="heavy">
                <a:latin typeface="Trebuchet MS"/>
                <a:cs typeface="Trebuchet MS"/>
              </a:rPr>
              <a:t>Stage</a:t>
            </a:r>
            <a:r>
              <a:rPr dirty="0" sz="2400" spc="-75" b="1" u="heavy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400" spc="-5">
                <a:latin typeface="Trebuchet MS"/>
                <a:cs typeface="Trebuchet MS"/>
              </a:rPr>
              <a:t>Initial stage when the team is </a:t>
            </a:r>
            <a:r>
              <a:rPr dirty="0" sz="2400">
                <a:latin typeface="Trebuchet MS"/>
                <a:cs typeface="Trebuchet MS"/>
              </a:rPr>
              <a:t>formed </a:t>
            </a:r>
            <a:r>
              <a:rPr dirty="0" sz="2400" spc="-5">
                <a:latin typeface="Trebuchet MS"/>
                <a:cs typeface="Trebuchet MS"/>
              </a:rPr>
              <a:t>and the members  are coming together </a:t>
            </a:r>
            <a:r>
              <a:rPr dirty="0" sz="2400">
                <a:latin typeface="Trebuchet MS"/>
                <a:cs typeface="Trebuchet MS"/>
              </a:rPr>
              <a:t>for </a:t>
            </a:r>
            <a:r>
              <a:rPr dirty="0" sz="2400" spc="-5">
                <a:latin typeface="Trebuchet MS"/>
                <a:cs typeface="Trebuchet MS"/>
              </a:rPr>
              <a:t>the </a:t>
            </a:r>
            <a:r>
              <a:rPr dirty="0" sz="2400">
                <a:latin typeface="Trebuchet MS"/>
                <a:cs typeface="Trebuchet MS"/>
              </a:rPr>
              <a:t>first</a:t>
            </a:r>
            <a:r>
              <a:rPr dirty="0" sz="2400" spc="-3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time.</a:t>
            </a:r>
            <a:endParaRPr sz="2400">
              <a:latin typeface="Trebuchet MS"/>
              <a:cs typeface="Trebuchet MS"/>
            </a:endParaRPr>
          </a:p>
          <a:p>
            <a:pPr marL="355600" marR="10223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400">
                <a:latin typeface="Trebuchet MS"/>
                <a:cs typeface="Trebuchet MS"/>
              </a:rPr>
              <a:t>A </a:t>
            </a:r>
            <a:r>
              <a:rPr dirty="0" sz="2400" spc="-5">
                <a:latin typeface="Trebuchet MS"/>
                <a:cs typeface="Trebuchet MS"/>
              </a:rPr>
              <a:t>best candidate should be selected to </a:t>
            </a:r>
            <a:r>
              <a:rPr dirty="0" sz="2400">
                <a:latin typeface="Trebuchet MS"/>
                <a:cs typeface="Trebuchet MS"/>
              </a:rPr>
              <a:t>form a </a:t>
            </a:r>
            <a:r>
              <a:rPr dirty="0" sz="2400" spc="-5">
                <a:latin typeface="Trebuchet MS"/>
                <a:cs typeface="Trebuchet MS"/>
              </a:rPr>
              <a:t>dynamic  team </a:t>
            </a:r>
            <a:r>
              <a:rPr dirty="0" sz="2400">
                <a:latin typeface="Trebuchet MS"/>
                <a:cs typeface="Trebuchet MS"/>
              </a:rPr>
              <a:t>, </a:t>
            </a:r>
            <a:r>
              <a:rPr dirty="0" sz="2400" spc="-5">
                <a:latin typeface="Trebuchet MS"/>
                <a:cs typeface="Trebuchet MS"/>
              </a:rPr>
              <a:t>but </a:t>
            </a:r>
            <a:r>
              <a:rPr dirty="0" sz="2400">
                <a:latin typeface="Trebuchet MS"/>
                <a:cs typeface="Trebuchet MS"/>
              </a:rPr>
              <a:t>a </a:t>
            </a:r>
            <a:r>
              <a:rPr dirty="0" sz="2400" spc="-5">
                <a:latin typeface="Trebuchet MS"/>
                <a:cs typeface="Trebuchet MS"/>
              </a:rPr>
              <a:t>flexibility should be adopted in </a:t>
            </a:r>
            <a:r>
              <a:rPr dirty="0" sz="2400">
                <a:latin typeface="Trebuchet MS"/>
                <a:cs typeface="Trebuchet MS"/>
              </a:rPr>
              <a:t>selection  </a:t>
            </a:r>
            <a:r>
              <a:rPr dirty="0" sz="2400" spc="-10">
                <a:latin typeface="Trebuchet MS"/>
                <a:cs typeface="Trebuchet MS"/>
              </a:rPr>
              <a:t>process.</a:t>
            </a:r>
            <a:endParaRPr sz="2400">
              <a:latin typeface="Trebuchet MS"/>
              <a:cs typeface="Trebuchet MS"/>
            </a:endParaRPr>
          </a:p>
          <a:p>
            <a:pPr marL="355600" marR="19875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400">
                <a:latin typeface="Trebuchet MS"/>
                <a:cs typeface="Trebuchet MS"/>
              </a:rPr>
              <a:t>The </a:t>
            </a:r>
            <a:r>
              <a:rPr dirty="0" sz="2400" spc="-5">
                <a:latin typeface="Trebuchet MS"/>
                <a:cs typeface="Trebuchet MS"/>
              </a:rPr>
              <a:t>skills </a:t>
            </a:r>
            <a:r>
              <a:rPr dirty="0" sz="2400">
                <a:latin typeface="Trebuchet MS"/>
                <a:cs typeface="Trebuchet MS"/>
              </a:rPr>
              <a:t>of </a:t>
            </a:r>
            <a:r>
              <a:rPr dirty="0" sz="2400" spc="-5">
                <a:latin typeface="Trebuchet MS"/>
                <a:cs typeface="Trebuchet MS"/>
              </a:rPr>
              <a:t>the members should match the team </a:t>
            </a:r>
            <a:r>
              <a:rPr dirty="0" sz="2400" spc="-10">
                <a:latin typeface="Trebuchet MS"/>
                <a:cs typeface="Trebuchet MS"/>
              </a:rPr>
              <a:t>task  </a:t>
            </a:r>
            <a:r>
              <a:rPr dirty="0" sz="2400" spc="-5">
                <a:latin typeface="Trebuchet MS"/>
                <a:cs typeface="Trebuchet MS"/>
              </a:rPr>
              <a:t>and</a:t>
            </a:r>
            <a:r>
              <a:rPr dirty="0" sz="2400" spc="-10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goals.</a:t>
            </a:r>
            <a:endParaRPr sz="2400">
              <a:latin typeface="Trebuchet MS"/>
              <a:cs typeface="Trebuchet MS"/>
            </a:endParaRPr>
          </a:p>
          <a:p>
            <a:pPr marL="355600" marR="22479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400" spc="-25">
                <a:latin typeface="Trebuchet MS"/>
                <a:cs typeface="Trebuchet MS"/>
              </a:rPr>
              <a:t>Voluntary </a:t>
            </a:r>
            <a:r>
              <a:rPr dirty="0" sz="2400" spc="-5">
                <a:latin typeface="Trebuchet MS"/>
                <a:cs typeface="Trebuchet MS"/>
              </a:rPr>
              <a:t>team membership </a:t>
            </a:r>
            <a:r>
              <a:rPr dirty="0" sz="2400">
                <a:latin typeface="Trebuchet MS"/>
                <a:cs typeface="Trebuchet MS"/>
              </a:rPr>
              <a:t>seems </a:t>
            </a:r>
            <a:r>
              <a:rPr dirty="0" sz="2400" spc="-5">
                <a:latin typeface="Trebuchet MS"/>
                <a:cs typeface="Trebuchet MS"/>
              </a:rPr>
              <a:t>to work best when  </a:t>
            </a:r>
            <a:r>
              <a:rPr dirty="0" sz="2400">
                <a:latin typeface="Trebuchet MS"/>
                <a:cs typeface="Trebuchet MS"/>
              </a:rPr>
              <a:t>given </a:t>
            </a:r>
            <a:r>
              <a:rPr dirty="0" sz="2400" spc="-5">
                <a:latin typeface="Trebuchet MS"/>
                <a:cs typeface="Trebuchet MS"/>
              </a:rPr>
              <a:t>as </a:t>
            </a:r>
            <a:r>
              <a:rPr dirty="0" sz="2400">
                <a:latin typeface="Trebuchet MS"/>
                <a:cs typeface="Trebuchet MS"/>
              </a:rPr>
              <a:t>a</a:t>
            </a:r>
            <a:r>
              <a:rPr dirty="0" sz="2400" spc="-5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choice.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860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/>
              <a:t>Stages of </a:t>
            </a:r>
            <a:r>
              <a:rPr dirty="0" spc="-5"/>
              <a:t>team</a:t>
            </a:r>
            <a:r>
              <a:rPr dirty="0" spc="-95"/>
              <a:t> </a:t>
            </a:r>
            <a:r>
              <a:rPr dirty="0" spc="-5"/>
              <a:t>building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599435"/>
            <a:ext cx="7364095" cy="3424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 u="heavy">
                <a:latin typeface="Trebuchet MS"/>
                <a:cs typeface="Trebuchet MS"/>
              </a:rPr>
              <a:t>Storming </a:t>
            </a:r>
            <a:r>
              <a:rPr dirty="0" sz="2800" spc="-5" b="1" u="heavy">
                <a:latin typeface="Trebuchet MS"/>
                <a:cs typeface="Trebuchet MS"/>
              </a:rPr>
              <a:t>Stage</a:t>
            </a:r>
            <a:r>
              <a:rPr dirty="0" sz="2800" spc="-35" b="1" u="heavy">
                <a:latin typeface="Trebuchet MS"/>
                <a:cs typeface="Trebuchet MS"/>
              </a:rPr>
              <a:t> </a:t>
            </a:r>
            <a:r>
              <a:rPr dirty="0" sz="2800" spc="-5" b="1" u="heavy"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800" spc="-5">
                <a:latin typeface="Trebuchet MS"/>
                <a:cs typeface="Trebuchet MS"/>
              </a:rPr>
              <a:t>Each </a:t>
            </a:r>
            <a:r>
              <a:rPr dirty="0" sz="2800" spc="-10">
                <a:latin typeface="Trebuchet MS"/>
                <a:cs typeface="Trebuchet MS"/>
              </a:rPr>
              <a:t>member tend </a:t>
            </a:r>
            <a:r>
              <a:rPr dirty="0" sz="2800" spc="-5">
                <a:latin typeface="Trebuchet MS"/>
                <a:cs typeface="Trebuchet MS"/>
              </a:rPr>
              <a:t>to rely on his/her own</a:t>
            </a:r>
            <a:endParaRPr sz="2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dirty="0" sz="2800" spc="-10">
                <a:latin typeface="Trebuchet MS"/>
                <a:cs typeface="Trebuchet MS"/>
              </a:rPr>
              <a:t>experience.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dirty="0" sz="2800" spc="-20">
                <a:latin typeface="Trebuchet MS"/>
                <a:cs typeface="Trebuchet MS"/>
              </a:rPr>
              <a:t>Resistance </a:t>
            </a:r>
            <a:r>
              <a:rPr dirty="0" sz="2800" spc="-5">
                <a:latin typeface="Trebuchet MS"/>
                <a:cs typeface="Trebuchet MS"/>
              </a:rPr>
              <a:t>to </a:t>
            </a:r>
            <a:r>
              <a:rPr dirty="0" sz="2800" spc="-10">
                <a:latin typeface="Trebuchet MS"/>
                <a:cs typeface="Trebuchet MS"/>
              </a:rPr>
              <a:t>work together </a:t>
            </a:r>
            <a:r>
              <a:rPr dirty="0" sz="2800" spc="-5">
                <a:latin typeface="Trebuchet MS"/>
                <a:cs typeface="Trebuchet MS"/>
              </a:rPr>
              <a:t>openly</a:t>
            </a:r>
            <a:r>
              <a:rPr dirty="0" sz="2800" spc="50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dirty="0" sz="2800" spc="-10">
                <a:latin typeface="Trebuchet MS"/>
                <a:cs typeface="Trebuchet MS"/>
              </a:rPr>
              <a:t>Hesitate </a:t>
            </a:r>
            <a:r>
              <a:rPr dirty="0" sz="2800" spc="-5">
                <a:latin typeface="Trebuchet MS"/>
                <a:cs typeface="Trebuchet MS"/>
              </a:rPr>
              <a:t>to </a:t>
            </a:r>
            <a:r>
              <a:rPr dirty="0" sz="2800" spc="-10">
                <a:latin typeface="Trebuchet MS"/>
                <a:cs typeface="Trebuchet MS"/>
              </a:rPr>
              <a:t>express new ideas and</a:t>
            </a:r>
            <a:r>
              <a:rPr dirty="0" sz="2800" spc="114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opinions.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dirty="0" sz="2800" spc="-10">
                <a:latin typeface="Trebuchet MS"/>
                <a:cs typeface="Trebuchet MS"/>
              </a:rPr>
              <a:t>Interpersonal </a:t>
            </a:r>
            <a:r>
              <a:rPr dirty="0" sz="2800" spc="-5">
                <a:latin typeface="Trebuchet MS"/>
                <a:cs typeface="Trebuchet MS"/>
              </a:rPr>
              <a:t>disagreement </a:t>
            </a:r>
            <a:r>
              <a:rPr dirty="0" sz="2800" spc="-10">
                <a:latin typeface="Trebuchet MS"/>
                <a:cs typeface="Trebuchet MS"/>
              </a:rPr>
              <a:t>and</a:t>
            </a:r>
            <a:r>
              <a:rPr dirty="0" sz="2800" spc="6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conflicts.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dirty="0" sz="2800" spc="-25">
                <a:latin typeface="Trebuchet MS"/>
                <a:cs typeface="Trebuchet MS"/>
              </a:rPr>
              <a:t>Personal </a:t>
            </a:r>
            <a:r>
              <a:rPr dirty="0" sz="2800" spc="-5">
                <a:latin typeface="Trebuchet MS"/>
                <a:cs typeface="Trebuchet MS"/>
              </a:rPr>
              <a:t>goals rather </a:t>
            </a:r>
            <a:r>
              <a:rPr dirty="0" sz="2800" spc="-10">
                <a:latin typeface="Trebuchet MS"/>
                <a:cs typeface="Trebuchet MS"/>
              </a:rPr>
              <a:t>than team </a:t>
            </a:r>
            <a:r>
              <a:rPr dirty="0" sz="2800" spc="-5">
                <a:latin typeface="Trebuchet MS"/>
                <a:cs typeface="Trebuchet MS"/>
              </a:rPr>
              <a:t>goal</a:t>
            </a:r>
            <a:r>
              <a:rPr dirty="0" sz="2800" spc="65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860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/>
              <a:t>Stages of </a:t>
            </a:r>
            <a:r>
              <a:rPr dirty="0" spc="-5"/>
              <a:t>team</a:t>
            </a:r>
            <a:r>
              <a:rPr dirty="0" spc="-95"/>
              <a:t> </a:t>
            </a:r>
            <a:r>
              <a:rPr dirty="0" spc="-5"/>
              <a:t>building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017521"/>
            <a:ext cx="8091805" cy="4277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 u="heavy">
                <a:latin typeface="Trebuchet MS"/>
                <a:cs typeface="Trebuchet MS"/>
              </a:rPr>
              <a:t>Norming </a:t>
            </a:r>
            <a:r>
              <a:rPr dirty="0" sz="2800" spc="-10" b="1" u="heavy">
                <a:latin typeface="Trebuchet MS"/>
                <a:cs typeface="Trebuchet MS"/>
              </a:rPr>
              <a:t>Stage</a:t>
            </a:r>
            <a:r>
              <a:rPr dirty="0" sz="2800" spc="-50" b="1" u="heavy">
                <a:latin typeface="Trebuchet MS"/>
                <a:cs typeface="Trebuchet MS"/>
              </a:rPr>
              <a:t> </a:t>
            </a:r>
            <a:r>
              <a:rPr dirty="0" sz="2800" spc="-5" b="1" u="heavy"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800" spc="-5">
                <a:latin typeface="Trebuchet MS"/>
                <a:cs typeface="Trebuchet MS"/>
              </a:rPr>
              <a:t>Start to know </a:t>
            </a:r>
            <a:r>
              <a:rPr dirty="0" sz="2800" spc="-10">
                <a:latin typeface="Trebuchet MS"/>
                <a:cs typeface="Trebuchet MS"/>
              </a:rPr>
              <a:t>each</a:t>
            </a:r>
            <a:r>
              <a:rPr dirty="0" sz="2800" spc="-25">
                <a:latin typeface="Trebuchet MS"/>
                <a:cs typeface="Trebuchet MS"/>
              </a:rPr>
              <a:t> </a:t>
            </a:r>
            <a:r>
              <a:rPr dirty="0" sz="2800" spc="-70">
                <a:latin typeface="Trebuchet MS"/>
                <a:cs typeface="Trebuchet MS"/>
              </a:rPr>
              <a:t>other.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800" spc="-5">
                <a:latin typeface="Trebuchet MS"/>
                <a:cs typeface="Trebuchet MS"/>
              </a:rPr>
              <a:t>Start to </a:t>
            </a:r>
            <a:r>
              <a:rPr dirty="0" sz="2800" spc="-10">
                <a:latin typeface="Trebuchet MS"/>
                <a:cs typeface="Trebuchet MS"/>
              </a:rPr>
              <a:t>accept each </a:t>
            </a:r>
            <a:r>
              <a:rPr dirty="0" sz="2800" spc="-5">
                <a:latin typeface="Trebuchet MS"/>
                <a:cs typeface="Trebuchet MS"/>
              </a:rPr>
              <a:t>others </a:t>
            </a:r>
            <a:r>
              <a:rPr dirty="0" sz="2800" spc="-10">
                <a:latin typeface="Trebuchet MS"/>
                <a:cs typeface="Trebuchet MS"/>
              </a:rPr>
              <a:t>ideas and</a:t>
            </a:r>
            <a:r>
              <a:rPr dirty="0" sz="2800" spc="85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opinions.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800" spc="-10">
                <a:latin typeface="Trebuchet MS"/>
                <a:cs typeface="Trebuchet MS"/>
              </a:rPr>
              <a:t>Understand </a:t>
            </a:r>
            <a:r>
              <a:rPr dirty="0" sz="2800" spc="-5">
                <a:latin typeface="Trebuchet MS"/>
                <a:cs typeface="Trebuchet MS"/>
              </a:rPr>
              <a:t>the strengths </a:t>
            </a:r>
            <a:r>
              <a:rPr dirty="0" sz="2800" spc="-10">
                <a:latin typeface="Trebuchet MS"/>
                <a:cs typeface="Trebuchet MS"/>
              </a:rPr>
              <a:t>and weaknesses </a:t>
            </a:r>
            <a:r>
              <a:rPr dirty="0" sz="2800" spc="-5">
                <a:latin typeface="Trebuchet MS"/>
                <a:cs typeface="Trebuchet MS"/>
              </a:rPr>
              <a:t>of</a:t>
            </a:r>
            <a:r>
              <a:rPr dirty="0" sz="2800" spc="10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the</a:t>
            </a:r>
            <a:endParaRPr sz="2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dirty="0" sz="2800" spc="-10">
                <a:latin typeface="Trebuchet MS"/>
                <a:cs typeface="Trebuchet MS"/>
              </a:rPr>
              <a:t>team.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5600" algn="l"/>
              </a:tabLst>
            </a:pPr>
            <a:r>
              <a:rPr dirty="0" sz="2800" spc="-10">
                <a:latin typeface="Trebuchet MS"/>
                <a:cs typeface="Trebuchet MS"/>
              </a:rPr>
              <a:t>Members become </a:t>
            </a:r>
            <a:r>
              <a:rPr dirty="0" sz="2800" spc="-5">
                <a:latin typeface="Trebuchet MS"/>
                <a:cs typeface="Trebuchet MS"/>
              </a:rPr>
              <a:t>friendly to </a:t>
            </a:r>
            <a:r>
              <a:rPr dirty="0" sz="2800" spc="-10">
                <a:latin typeface="Trebuchet MS"/>
                <a:cs typeface="Trebuchet MS"/>
              </a:rPr>
              <a:t>each</a:t>
            </a:r>
            <a:r>
              <a:rPr dirty="0" sz="2800" spc="60">
                <a:latin typeface="Trebuchet MS"/>
                <a:cs typeface="Trebuchet MS"/>
              </a:rPr>
              <a:t> </a:t>
            </a:r>
            <a:r>
              <a:rPr dirty="0" sz="2800" spc="-70">
                <a:latin typeface="Trebuchet MS"/>
                <a:cs typeface="Trebuchet MS"/>
              </a:rPr>
              <a:t>other.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5600" algn="l"/>
              </a:tabLst>
            </a:pPr>
            <a:r>
              <a:rPr dirty="0" sz="2800" spc="-35">
                <a:latin typeface="Trebuchet MS"/>
                <a:cs typeface="Trebuchet MS"/>
              </a:rPr>
              <a:t>Work </a:t>
            </a:r>
            <a:r>
              <a:rPr dirty="0" sz="2800" spc="-10">
                <a:latin typeface="Trebuchet MS"/>
                <a:cs typeface="Trebuchet MS"/>
              </a:rPr>
              <a:t>together </a:t>
            </a:r>
            <a:r>
              <a:rPr dirty="0" sz="2800" spc="-5">
                <a:latin typeface="Trebuchet MS"/>
                <a:cs typeface="Trebuchet MS"/>
              </a:rPr>
              <a:t>to overcome</a:t>
            </a:r>
            <a:r>
              <a:rPr dirty="0" sz="2800" spc="3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personal</a:t>
            </a:r>
            <a:endParaRPr sz="2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dirty="0" sz="2800" spc="-5">
                <a:latin typeface="Trebuchet MS"/>
                <a:cs typeface="Trebuchet MS"/>
              </a:rPr>
              <a:t>disagreement</a:t>
            </a:r>
            <a:r>
              <a:rPr dirty="0" sz="2800" spc="-80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 startAt="6"/>
              <a:tabLst>
                <a:tab pos="355600" algn="l"/>
              </a:tabLst>
            </a:pPr>
            <a:r>
              <a:rPr dirty="0" sz="2800" spc="-5">
                <a:latin typeface="Trebuchet MS"/>
                <a:cs typeface="Trebuchet MS"/>
              </a:rPr>
              <a:t>Share </a:t>
            </a:r>
            <a:r>
              <a:rPr dirty="0" sz="2800" spc="-10">
                <a:latin typeface="Trebuchet MS"/>
                <a:cs typeface="Trebuchet MS"/>
              </a:rPr>
              <a:t>responsibilities and help each</a:t>
            </a:r>
            <a:r>
              <a:rPr dirty="0" sz="2800" spc="90">
                <a:latin typeface="Trebuchet MS"/>
                <a:cs typeface="Trebuchet MS"/>
              </a:rPr>
              <a:t> </a:t>
            </a:r>
            <a:r>
              <a:rPr dirty="0" sz="2800" spc="-65">
                <a:latin typeface="Trebuchet MS"/>
                <a:cs typeface="Trebuchet MS"/>
              </a:rPr>
              <a:t>other.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860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/>
              <a:t>Stages of </a:t>
            </a:r>
            <a:r>
              <a:rPr dirty="0" spc="-5"/>
              <a:t>team</a:t>
            </a:r>
            <a:r>
              <a:rPr dirty="0" spc="-95"/>
              <a:t> </a:t>
            </a:r>
            <a:r>
              <a:rPr dirty="0" spc="-5"/>
              <a:t>building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433320"/>
            <a:ext cx="8244840" cy="2570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b="1" u="heavy">
                <a:latin typeface="Trebuchet MS"/>
                <a:cs typeface="Trebuchet MS"/>
              </a:rPr>
              <a:t>Performing</a:t>
            </a:r>
            <a:r>
              <a:rPr dirty="0" sz="2800" spc="-90" b="1" u="heavy">
                <a:latin typeface="Trebuchet MS"/>
                <a:cs typeface="Trebuchet MS"/>
              </a:rPr>
              <a:t> </a:t>
            </a:r>
            <a:r>
              <a:rPr dirty="0" sz="2800" spc="-10" b="1" u="heavy">
                <a:latin typeface="Trebuchet MS"/>
                <a:cs typeface="Trebuchet MS"/>
              </a:rPr>
              <a:t>Stage: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800" spc="-10">
                <a:latin typeface="Trebuchet MS"/>
                <a:cs typeface="Trebuchet MS"/>
              </a:rPr>
              <a:t>Member </a:t>
            </a:r>
            <a:r>
              <a:rPr dirty="0" sz="2800" spc="-5">
                <a:latin typeface="Trebuchet MS"/>
                <a:cs typeface="Trebuchet MS"/>
              </a:rPr>
              <a:t>are </a:t>
            </a:r>
            <a:r>
              <a:rPr dirty="0" sz="2800" spc="-10">
                <a:latin typeface="Trebuchet MS"/>
                <a:cs typeface="Trebuchet MS"/>
              </a:rPr>
              <a:t>satisfied with </a:t>
            </a:r>
            <a:r>
              <a:rPr dirty="0" sz="2800" spc="-5">
                <a:latin typeface="Trebuchet MS"/>
                <a:cs typeface="Trebuchet MS"/>
              </a:rPr>
              <a:t>the </a:t>
            </a:r>
            <a:r>
              <a:rPr dirty="0" sz="2800" spc="-10">
                <a:latin typeface="Trebuchet MS"/>
                <a:cs typeface="Trebuchet MS"/>
              </a:rPr>
              <a:t>team</a:t>
            </a:r>
            <a:r>
              <a:rPr dirty="0" sz="2800" spc="13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progress.</a:t>
            </a:r>
            <a:endParaRPr sz="2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800" spc="-10">
                <a:latin typeface="Trebuchet MS"/>
                <a:cs typeface="Trebuchet MS"/>
              </a:rPr>
              <a:t>Members are capable </a:t>
            </a:r>
            <a:r>
              <a:rPr dirty="0" sz="2800" spc="-5">
                <a:latin typeface="Trebuchet MS"/>
                <a:cs typeface="Trebuchet MS"/>
              </a:rPr>
              <a:t>to </a:t>
            </a:r>
            <a:r>
              <a:rPr dirty="0" sz="2800" spc="-10">
                <a:latin typeface="Trebuchet MS"/>
                <a:cs typeface="Trebuchet MS"/>
              </a:rPr>
              <a:t>deal with any task based  </a:t>
            </a:r>
            <a:r>
              <a:rPr dirty="0" sz="2800" spc="-5">
                <a:latin typeface="Trebuchet MS"/>
                <a:cs typeface="Trebuchet MS"/>
              </a:rPr>
              <a:t>on </a:t>
            </a:r>
            <a:r>
              <a:rPr dirty="0" sz="2800" spc="-10">
                <a:latin typeface="Trebuchet MS"/>
                <a:cs typeface="Trebuchet MS"/>
              </a:rPr>
              <a:t>their </a:t>
            </a:r>
            <a:r>
              <a:rPr dirty="0" sz="2800" spc="-5">
                <a:latin typeface="Trebuchet MS"/>
                <a:cs typeface="Trebuchet MS"/>
              </a:rPr>
              <a:t>strength </a:t>
            </a:r>
            <a:r>
              <a:rPr dirty="0" sz="2800" spc="-10">
                <a:latin typeface="Trebuchet MS"/>
                <a:cs typeface="Trebuchet MS"/>
              </a:rPr>
              <a:t>and weaknesses</a:t>
            </a:r>
            <a:r>
              <a:rPr dirty="0" sz="2800" spc="40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800" spc="-35">
                <a:latin typeface="Trebuchet MS"/>
                <a:cs typeface="Trebuchet MS"/>
              </a:rPr>
              <a:t>Work </a:t>
            </a:r>
            <a:r>
              <a:rPr dirty="0" sz="2800" spc="-10">
                <a:latin typeface="Trebuchet MS"/>
                <a:cs typeface="Trebuchet MS"/>
              </a:rPr>
              <a:t>together </a:t>
            </a:r>
            <a:r>
              <a:rPr dirty="0" sz="2800" spc="-5">
                <a:latin typeface="Trebuchet MS"/>
                <a:cs typeface="Trebuchet MS"/>
              </a:rPr>
              <a:t>to </a:t>
            </a:r>
            <a:r>
              <a:rPr dirty="0" sz="2800" spc="-10">
                <a:latin typeface="Trebuchet MS"/>
                <a:cs typeface="Trebuchet MS"/>
              </a:rPr>
              <a:t>achieve </a:t>
            </a:r>
            <a:r>
              <a:rPr dirty="0" sz="2800" spc="-5">
                <a:latin typeface="Trebuchet MS"/>
                <a:cs typeface="Trebuchet MS"/>
              </a:rPr>
              <a:t>the </a:t>
            </a:r>
            <a:r>
              <a:rPr dirty="0" sz="2800" spc="-10">
                <a:latin typeface="Trebuchet MS"/>
                <a:cs typeface="Trebuchet MS"/>
              </a:rPr>
              <a:t>team</a:t>
            </a:r>
            <a:r>
              <a:rPr dirty="0" sz="2800" spc="70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goals.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4876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sz="4000" spc="-5"/>
              <a:t>Objective</a:t>
            </a:r>
            <a:r>
              <a:rPr dirty="0" sz="4000" spc="-75"/>
              <a:t> </a:t>
            </a:r>
            <a:r>
              <a:rPr dirty="0" sz="4000" spc="-5"/>
              <a:t>: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Understand the importance </a:t>
            </a:r>
            <a:r>
              <a:rPr dirty="0" spc="-5"/>
              <a:t>of </a:t>
            </a:r>
            <a:r>
              <a:rPr dirty="0" spc="-10"/>
              <a:t>teamwork </a:t>
            </a:r>
            <a:r>
              <a:rPr dirty="0" spc="-5"/>
              <a:t>in health</a:t>
            </a:r>
            <a:r>
              <a:rPr dirty="0" spc="335"/>
              <a:t> </a:t>
            </a:r>
            <a:r>
              <a:rPr dirty="0" spc="-10"/>
              <a:t>care;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pc="-30"/>
              <a:t>Know </a:t>
            </a:r>
            <a:r>
              <a:rPr dirty="0" spc="-10"/>
              <a:t>how </a:t>
            </a:r>
            <a:r>
              <a:rPr dirty="0" spc="-5"/>
              <a:t>to be an </a:t>
            </a:r>
            <a:r>
              <a:rPr dirty="0" spc="-10"/>
              <a:t>effective team</a:t>
            </a:r>
            <a:r>
              <a:rPr dirty="0" spc="280"/>
              <a:t> </a:t>
            </a:r>
            <a:r>
              <a:rPr dirty="0" spc="-10"/>
              <a:t>player;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Identify teams type and</a:t>
            </a:r>
            <a:r>
              <a:rPr dirty="0" spc="235"/>
              <a:t> </a:t>
            </a:r>
            <a:r>
              <a:rPr dirty="0" spc="-10"/>
              <a:t>nature;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Differentiate between the </a:t>
            </a:r>
            <a:r>
              <a:rPr dirty="0" spc="-5"/>
              <a:t>stages of </a:t>
            </a:r>
            <a:r>
              <a:rPr dirty="0" spc="-10"/>
              <a:t>team</a:t>
            </a:r>
            <a:r>
              <a:rPr dirty="0" spc="330"/>
              <a:t> </a:t>
            </a:r>
            <a:r>
              <a:rPr dirty="0" spc="-10"/>
              <a:t>development;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25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Assess </a:t>
            </a:r>
            <a:r>
              <a:rPr dirty="0" spc="-5"/>
              <a:t>the </a:t>
            </a:r>
            <a:r>
              <a:rPr dirty="0" spc="-10"/>
              <a:t>successful</a:t>
            </a:r>
            <a:r>
              <a:rPr dirty="0" spc="204"/>
              <a:t> </a:t>
            </a:r>
            <a:r>
              <a:rPr dirty="0" spc="-10"/>
              <a:t>teams;</a:t>
            </a: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690"/>
              </a:lnSpc>
              <a:spcBef>
                <a:spcPts val="975"/>
              </a:spcBef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pc="-10"/>
              <a:t>Utilize different tools </a:t>
            </a:r>
            <a:r>
              <a:rPr dirty="0" spc="-5"/>
              <a:t>to </a:t>
            </a:r>
            <a:r>
              <a:rPr dirty="0" spc="-10"/>
              <a:t>promote communication and the  performance </a:t>
            </a:r>
            <a:r>
              <a:rPr dirty="0" spc="-5"/>
              <a:t>of </a:t>
            </a:r>
            <a:r>
              <a:rPr dirty="0" spc="-10"/>
              <a:t>the</a:t>
            </a:r>
            <a:r>
              <a:rPr dirty="0" spc="-15"/>
              <a:t> </a:t>
            </a:r>
            <a:r>
              <a:rPr dirty="0" spc="-10"/>
              <a:t>team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834" y="643890"/>
            <a:ext cx="7515859" cy="9848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Trebuchet MS"/>
                <a:cs typeface="Trebuchet MS"/>
              </a:rPr>
              <a:t>How </a:t>
            </a:r>
            <a:r>
              <a:rPr dirty="0" sz="3200" spc="-5" b="1">
                <a:latin typeface="Trebuchet MS"/>
                <a:cs typeface="Trebuchet MS"/>
              </a:rPr>
              <a:t>to move </a:t>
            </a:r>
            <a:r>
              <a:rPr dirty="0" sz="3200" b="1">
                <a:latin typeface="Trebuchet MS"/>
                <a:cs typeface="Trebuchet MS"/>
              </a:rPr>
              <a:t>from storming </a:t>
            </a:r>
            <a:r>
              <a:rPr dirty="0" sz="3200" spc="-5" b="1">
                <a:latin typeface="Trebuchet MS"/>
                <a:cs typeface="Trebuchet MS"/>
              </a:rPr>
              <a:t>to</a:t>
            </a:r>
            <a:r>
              <a:rPr dirty="0" sz="3200" spc="-6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norming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200" b="1">
                <a:latin typeface="Trebuchet MS"/>
                <a:cs typeface="Trebuchet MS"/>
              </a:rPr>
              <a:t>stage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195829"/>
            <a:ext cx="8295640" cy="3632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800" spc="-95">
                <a:solidFill>
                  <a:srgbClr val="404040"/>
                </a:solidFill>
                <a:latin typeface="Trebuchet MS"/>
                <a:cs typeface="Trebuchet MS"/>
              </a:rPr>
              <a:t>Team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members should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be introduce to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each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other  in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dirty="0" sz="2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details.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225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404040"/>
                </a:solidFill>
                <a:latin typeface="Trebuchet MS"/>
                <a:cs typeface="Trebuchet MS"/>
              </a:rPr>
              <a:t>Responsibilities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must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assigned</a:t>
            </a:r>
            <a:r>
              <a:rPr dirty="0" sz="2800" spc="25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35">
                <a:solidFill>
                  <a:srgbClr val="404040"/>
                </a:solidFill>
                <a:latin typeface="Trebuchet MS"/>
                <a:cs typeface="Trebuchet MS"/>
              </a:rPr>
              <a:t>accordingly.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Clear</a:t>
            </a:r>
            <a:r>
              <a:rPr dirty="0" sz="2800" spc="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communication.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25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Social</a:t>
            </a:r>
            <a:r>
              <a:rPr dirty="0" sz="2800" spc="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activities.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800" spc="-30">
                <a:solidFill>
                  <a:srgbClr val="404040"/>
                </a:solidFill>
                <a:latin typeface="Trebuchet MS"/>
                <a:cs typeface="Trebuchet MS"/>
              </a:rPr>
              <a:t>Role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should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be in</a:t>
            </a:r>
            <a:r>
              <a:rPr dirty="0" sz="2800" spc="1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rotation.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Everyone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should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treated</a:t>
            </a:r>
            <a:r>
              <a:rPr dirty="0" sz="2800" spc="2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50">
                <a:solidFill>
                  <a:srgbClr val="404040"/>
                </a:solidFill>
                <a:latin typeface="Trebuchet MS"/>
                <a:cs typeface="Trebuchet MS"/>
              </a:rPr>
              <a:t>equally.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834" y="644905"/>
            <a:ext cx="7478395" cy="5575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87470" algn="l"/>
              </a:tabLst>
            </a:pPr>
            <a:r>
              <a:rPr dirty="0" spc="-10" b="1">
                <a:latin typeface="Trebuchet MS"/>
                <a:cs typeface="Trebuchet MS"/>
              </a:rPr>
              <a:t>Characteristics</a:t>
            </a:r>
            <a:r>
              <a:rPr dirty="0" spc="-20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of	</a:t>
            </a:r>
            <a:r>
              <a:rPr dirty="0" spc="-5" b="1">
                <a:latin typeface="Trebuchet MS"/>
                <a:cs typeface="Trebuchet MS"/>
              </a:rPr>
              <a:t>successful</a:t>
            </a:r>
            <a:r>
              <a:rPr dirty="0" spc="-85" b="1">
                <a:latin typeface="Trebuchet MS"/>
                <a:cs typeface="Trebuchet MS"/>
              </a:rPr>
              <a:t> </a:t>
            </a:r>
            <a:r>
              <a:rPr dirty="0" spc="-5" b="1">
                <a:latin typeface="Trebuchet MS"/>
                <a:cs typeface="Trebuchet MS"/>
              </a:rPr>
              <a:t>teams</a:t>
            </a:r>
          </a:p>
        </p:txBody>
      </p:sp>
      <p:sp>
        <p:nvSpPr>
          <p:cNvPr id="3" name="object 3"/>
          <p:cNvSpPr/>
          <p:nvPr/>
        </p:nvSpPr>
        <p:spPr>
          <a:xfrm>
            <a:off x="4369308" y="1507236"/>
            <a:ext cx="2014727" cy="2154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55641" y="2300477"/>
            <a:ext cx="1179195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marR="5080" indent="-318770">
              <a:lnSpc>
                <a:spcPts val="1989"/>
              </a:lnSpc>
            </a:pP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Meas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urable  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5644" y="1595627"/>
            <a:ext cx="1908048" cy="218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96870" y="2373884"/>
            <a:ext cx="1014730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515" marR="5080" indent="-44450">
              <a:lnSpc>
                <a:spcPts val="2210"/>
              </a:lnSpc>
            </a:pPr>
            <a:r>
              <a:rPr dirty="0" sz="2000" spc="-5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000" spc="-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2000" spc="-5">
                <a:solidFill>
                  <a:srgbClr val="FFFFFF"/>
                </a:solidFill>
                <a:latin typeface="Trebuchet MS"/>
                <a:cs typeface="Trebuchet MS"/>
              </a:rPr>
              <a:t>purpose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03676" y="3268979"/>
            <a:ext cx="1908048" cy="2182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14902" y="4049267"/>
            <a:ext cx="1089660" cy="538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ts val="2075"/>
              </a:lnSpc>
            </a:pPr>
            <a:r>
              <a:rPr dirty="0" sz="1800" spc="-10">
                <a:latin typeface="Trebuchet MS"/>
                <a:cs typeface="Trebuchet MS"/>
              </a:rPr>
              <a:t>Effective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2075"/>
              </a:lnSpc>
            </a:pPr>
            <a:r>
              <a:rPr dirty="0" sz="1800" spc="-5">
                <a:latin typeface="Trebuchet MS"/>
                <a:cs typeface="Trebuchet MS"/>
              </a:rPr>
              <a:t>leadership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1911" y="3172967"/>
            <a:ext cx="1912619" cy="2182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53555" y="1545336"/>
            <a:ext cx="1909572" cy="2182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723001" y="3818254"/>
            <a:ext cx="1275080" cy="833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800" spc="-5" i="1">
                <a:solidFill>
                  <a:srgbClr val="FFFFFF"/>
                </a:solidFill>
                <a:latin typeface="Trebuchet MS"/>
                <a:cs typeface="Trebuchet MS"/>
              </a:rPr>
              <a:t>Effective  </a:t>
            </a:r>
            <a:r>
              <a:rPr dirty="0" sz="1800" i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800" spc="-10" i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800" i="1">
                <a:solidFill>
                  <a:srgbClr val="FFFFFF"/>
                </a:solidFill>
                <a:latin typeface="Trebuchet MS"/>
                <a:cs typeface="Trebuchet MS"/>
              </a:rPr>
              <a:t>mm</a:t>
            </a:r>
            <a:r>
              <a:rPr dirty="0" sz="1800" spc="-10" i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800" spc="-5" i="1">
                <a:solidFill>
                  <a:srgbClr val="FFFFFF"/>
                </a:solidFill>
                <a:latin typeface="Trebuchet MS"/>
                <a:cs typeface="Trebuchet MS"/>
              </a:rPr>
              <a:t>nicat  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05778" y="2533269"/>
            <a:ext cx="1397635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i="1">
                <a:solidFill>
                  <a:srgbClr val="FFFFFF"/>
                </a:solidFill>
                <a:latin typeface="Trebuchet MS"/>
                <a:cs typeface="Trebuchet MS"/>
              </a:rPr>
              <a:t>Mutual</a:t>
            </a:r>
            <a:r>
              <a:rPr dirty="0" sz="1600" spc="-9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5" i="1">
                <a:solidFill>
                  <a:srgbClr val="FFFFFF"/>
                </a:solidFill>
                <a:latin typeface="Trebuchet MS"/>
                <a:cs typeface="Trebuchet MS"/>
              </a:rPr>
              <a:t>respect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189B3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7834" y="643890"/>
            <a:ext cx="8593455" cy="984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4189B3"/>
                </a:solidFill>
                <a:latin typeface="Trebuchet MS"/>
                <a:cs typeface="Trebuchet MS"/>
              </a:rPr>
              <a:t>How the use </a:t>
            </a:r>
            <a:r>
              <a:rPr dirty="0" sz="3200">
                <a:solidFill>
                  <a:srgbClr val="4189B3"/>
                </a:solidFill>
                <a:latin typeface="Trebuchet MS"/>
                <a:cs typeface="Trebuchet MS"/>
              </a:rPr>
              <a:t>of </a:t>
            </a:r>
            <a:r>
              <a:rPr dirty="0" sz="3200" spc="-5">
                <a:solidFill>
                  <a:srgbClr val="4189B3"/>
                </a:solidFill>
                <a:latin typeface="Trebuchet MS"/>
                <a:cs typeface="Trebuchet MS"/>
              </a:rPr>
              <a:t>team improves patient</a:t>
            </a:r>
            <a:r>
              <a:rPr dirty="0" sz="3200" spc="45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3200" spc="-5">
                <a:solidFill>
                  <a:srgbClr val="4189B3"/>
                </a:solidFill>
                <a:latin typeface="Trebuchet MS"/>
                <a:cs typeface="Trebuchet MS"/>
              </a:rPr>
              <a:t>care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200" spc="-10">
                <a:solidFill>
                  <a:srgbClr val="4189B3"/>
                </a:solidFill>
                <a:latin typeface="Trebuchet MS"/>
                <a:cs typeface="Trebuchet MS"/>
              </a:rPr>
              <a:t>(</a:t>
            </a:r>
            <a:r>
              <a:rPr dirty="0" sz="3200" spc="-10" b="1">
                <a:solidFill>
                  <a:srgbClr val="4189B3"/>
                </a:solidFill>
                <a:latin typeface="Trebuchet MS"/>
                <a:cs typeface="Trebuchet MS"/>
              </a:rPr>
              <a:t>Measurable </a:t>
            </a:r>
            <a:r>
              <a:rPr dirty="0" sz="3200" b="1">
                <a:solidFill>
                  <a:srgbClr val="4189B3"/>
                </a:solidFill>
                <a:latin typeface="Trebuchet MS"/>
                <a:cs typeface="Trebuchet MS"/>
              </a:rPr>
              <a:t>outcome of effective</a:t>
            </a:r>
            <a:r>
              <a:rPr dirty="0" sz="3200" spc="-100" b="1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3200" spc="-5" b="1">
                <a:solidFill>
                  <a:srgbClr val="4189B3"/>
                </a:solidFill>
                <a:latin typeface="Trebuchet MS"/>
                <a:cs typeface="Trebuchet MS"/>
              </a:rPr>
              <a:t>teamwork</a:t>
            </a:r>
            <a:r>
              <a:rPr dirty="0" sz="3200" spc="-5">
                <a:solidFill>
                  <a:srgbClr val="4189B3"/>
                </a:solidFill>
                <a:latin typeface="Trebuchet MS"/>
                <a:cs typeface="Trebuchet MS"/>
              </a:rPr>
              <a:t>)</a:t>
            </a:r>
            <a:endParaRPr sz="32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1512" y="2154173"/>
          <a:ext cx="8615680" cy="4280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030"/>
                <a:gridCol w="2149094"/>
                <a:gridCol w="2149093"/>
                <a:gridCol w="2149094"/>
              </a:tblGrid>
              <a:tr h="640206">
                <a:tc>
                  <a:txBody>
                    <a:bodyPr/>
                    <a:lstStyle/>
                    <a:p>
                      <a:pPr marL="85090" marR="5308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800" spc="-10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1800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ganizati</a:t>
                      </a:r>
                      <a:r>
                        <a:rPr dirty="0" sz="1800" spc="-10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800" spc="-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nal </a:t>
                      </a:r>
                      <a:r>
                        <a:rPr dirty="0" sz="1800" spc="-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benefits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60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Team</a:t>
                      </a:r>
                      <a:r>
                        <a:rPr dirty="0" sz="1800" spc="-7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benefits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Patients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60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Team</a:t>
                      </a:r>
                      <a:r>
                        <a:rPr dirty="0" sz="1800" spc="-70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members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85090" marR="819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 spc="-15">
                          <a:latin typeface="Trebuchet MS"/>
                          <a:cs typeface="Trebuchet MS"/>
                        </a:rPr>
                        <a:t>Reduced 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hospitalization 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time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costs</a:t>
                      </a:r>
                      <a:r>
                        <a:rPr dirty="0" sz="20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of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3054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 spc="-5">
                          <a:latin typeface="Trebuchet MS"/>
                          <a:cs typeface="Trebuchet MS"/>
                        </a:rPr>
                        <a:t>Improved 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coordination</a:t>
                      </a:r>
                      <a:r>
                        <a:rPr dirty="0" sz="2000" spc="-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of  care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536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 spc="-5">
                          <a:latin typeface="Trebuchet MS"/>
                          <a:cs typeface="Trebuchet MS"/>
                        </a:rPr>
                        <a:t>Enhanced  satisfaction</a:t>
                      </a:r>
                      <a:r>
                        <a:rPr dirty="0" sz="2000" spc="-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with 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care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2000" spc="-5">
                          <a:latin typeface="Trebuchet MS"/>
                          <a:cs typeface="Trebuchet MS"/>
                        </a:rPr>
                        <a:t>Enhanced</a:t>
                      </a:r>
                      <a:r>
                        <a:rPr dirty="0" sz="2000" spc="-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job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rebuchet MS"/>
                          <a:cs typeface="Trebuchet MS"/>
                        </a:rPr>
                        <a:t>satisfaction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</a:tr>
              <a:tr h="1005713">
                <a:tc>
                  <a:txBody>
                    <a:bodyPr/>
                    <a:lstStyle/>
                    <a:p>
                      <a:pPr marL="85090" marR="46418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15">
                          <a:latin typeface="Trebuchet MS"/>
                          <a:cs typeface="Trebuchet MS"/>
                        </a:rPr>
                        <a:t>Reduced 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unantic</a:t>
                      </a:r>
                      <a:r>
                        <a:rPr dirty="0" sz="2000" spc="5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ted 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admissions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3105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>
                          <a:latin typeface="Trebuchet MS"/>
                          <a:cs typeface="Trebuchet MS"/>
                        </a:rPr>
                        <a:t>Efficient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use</a:t>
                      </a:r>
                      <a:r>
                        <a:rPr dirty="0" sz="2000" spc="-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health-care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4222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5">
                          <a:latin typeface="Trebuchet MS"/>
                          <a:cs typeface="Trebuchet MS"/>
                        </a:rPr>
                        <a:t>Acceptance</a:t>
                      </a:r>
                      <a:r>
                        <a:rPr dirty="0" sz="20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treatment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638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5">
                          <a:latin typeface="Trebuchet MS"/>
                          <a:cs typeface="Trebuchet MS"/>
                        </a:rPr>
                        <a:t>Greater</a:t>
                      </a:r>
                      <a:r>
                        <a:rPr dirty="0" sz="2000" spc="-1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role 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clarity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</a:tr>
              <a:tr h="1615503">
                <a:tc>
                  <a:txBody>
                    <a:bodyPr/>
                    <a:lstStyle/>
                    <a:p>
                      <a:pPr marL="85090" marR="24955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Trebuchet MS"/>
                          <a:cs typeface="Trebuchet MS"/>
                        </a:rPr>
                        <a:t>Better 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accessibility</a:t>
                      </a:r>
                      <a:r>
                        <a:rPr dirty="0" sz="2000" spc="-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for 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patients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984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spc="-5">
                          <a:latin typeface="Trebuchet MS"/>
                          <a:cs typeface="Trebuchet MS"/>
                        </a:rPr>
                        <a:t>Enhanced 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2000" spc="5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2000" spc="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uni</a:t>
                      </a:r>
                      <a:r>
                        <a:rPr dirty="0" sz="2000" spc="-1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ation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06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>
                          <a:latin typeface="Trebuchet MS"/>
                          <a:cs typeface="Trebuchet MS"/>
                        </a:rPr>
                        <a:t>Improved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health 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outcomes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and  quality </a:t>
                      </a:r>
                      <a:r>
                        <a:rPr dirty="0" sz="2000">
                          <a:latin typeface="Trebuchet MS"/>
                          <a:cs typeface="Trebuchet MS"/>
                        </a:rPr>
                        <a:t>of care  </a:t>
                      </a:r>
                      <a:r>
                        <a:rPr dirty="0" sz="2000" spc="-15">
                          <a:latin typeface="Trebuchet MS"/>
                          <a:cs typeface="Trebuchet MS"/>
                        </a:rPr>
                        <a:t>Reduced</a:t>
                      </a:r>
                      <a:r>
                        <a:rPr dirty="0" sz="2000" spc="-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medical  errors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060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000" spc="-5">
                          <a:latin typeface="Trebuchet MS"/>
                          <a:cs typeface="Trebuchet MS"/>
                        </a:rPr>
                        <a:t>Enhanced</a:t>
                      </a:r>
                      <a:r>
                        <a:rPr dirty="0" sz="2000" spc="-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5">
                          <a:latin typeface="Trebuchet MS"/>
                          <a:cs typeface="Trebuchet MS"/>
                        </a:rPr>
                        <a:t>well-  being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8488" rIns="0" bIns="0" rtlCol="0" vert="horz">
            <a:spAutoFit/>
          </a:bodyPr>
          <a:lstStyle/>
          <a:p>
            <a:pPr marL="160655">
              <a:lnSpc>
                <a:spcPct val="100000"/>
              </a:lnSpc>
            </a:pPr>
            <a:r>
              <a:rPr dirty="0" i="1">
                <a:latin typeface="Trebuchet MS"/>
                <a:cs typeface="Trebuchet MS"/>
              </a:rPr>
              <a:t>Effective</a:t>
            </a:r>
            <a:r>
              <a:rPr dirty="0" spc="-114" i="1">
                <a:latin typeface="Trebuchet MS"/>
                <a:cs typeface="Trebuchet MS"/>
              </a:rPr>
              <a:t> </a:t>
            </a:r>
            <a:r>
              <a:rPr dirty="0" spc="-5" i="1">
                <a:latin typeface="Trebuchet MS"/>
                <a:cs typeface="Trebuchet MS"/>
              </a:rPr>
              <a:t>leadership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598" y="2470150"/>
            <a:ext cx="8084820" cy="282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marR="128905" indent="-342900">
              <a:lnSpc>
                <a:spcPct val="100000"/>
              </a:lnSpc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800" spc="-80">
                <a:solidFill>
                  <a:srgbClr val="404040"/>
                </a:solidFill>
                <a:latin typeface="Trebuchet MS"/>
                <a:cs typeface="Trebuchet MS"/>
              </a:rPr>
              <a:t>Teams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require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effective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leadership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set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and  maintain structures, manage conflict,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listen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to  members and trust and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support</a:t>
            </a:r>
            <a:r>
              <a:rPr dirty="0" sz="2800" spc="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members.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2135"/>
              </a:spcBef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Effective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leadership is a key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characteristic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an  effective</a:t>
            </a:r>
            <a:r>
              <a:rPr dirty="0" sz="28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team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860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i="1">
                <a:latin typeface="Trebuchet MS"/>
                <a:cs typeface="Trebuchet MS"/>
              </a:rPr>
              <a:t>Effective</a:t>
            </a:r>
            <a:r>
              <a:rPr dirty="0" spc="-114" i="1">
                <a:latin typeface="Trebuchet MS"/>
                <a:cs typeface="Trebuchet MS"/>
              </a:rPr>
              <a:t> </a:t>
            </a:r>
            <a:r>
              <a:rPr dirty="0" i="1">
                <a:latin typeface="Trebuchet MS"/>
                <a:cs typeface="Trebuchet MS"/>
              </a:rPr>
              <a:t>communication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599057"/>
            <a:ext cx="8235950" cy="4486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91440" indent="-342900">
              <a:lnSpc>
                <a:spcPct val="100000"/>
              </a:lnSpc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He following strategies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can assist team members 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in sharing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r>
              <a:rPr dirty="0" sz="28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accurately</a:t>
            </a:r>
            <a:endParaRPr sz="2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36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Trebuchet MS"/>
                <a:cs typeface="Trebuchet MS"/>
              </a:rPr>
              <a:t>SBAR</a:t>
            </a:r>
            <a:endParaRPr sz="2800">
              <a:latin typeface="Trebuchet MS"/>
              <a:cs typeface="Trebuchet MS"/>
            </a:endParaRPr>
          </a:p>
          <a:p>
            <a:pPr marL="926465">
              <a:lnSpc>
                <a:spcPct val="100000"/>
              </a:lnSpc>
              <a:spcBef>
                <a:spcPts val="994"/>
              </a:spcBef>
            </a:pPr>
            <a:r>
              <a:rPr dirty="0" sz="225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Situation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What is going on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dirty="0" sz="28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patient?</a:t>
            </a:r>
            <a:endParaRPr sz="2800">
              <a:latin typeface="Trebuchet MS"/>
              <a:cs typeface="Trebuchet MS"/>
            </a:endParaRPr>
          </a:p>
          <a:p>
            <a:pPr marL="1155065" marR="5080" indent="-228600">
              <a:lnSpc>
                <a:spcPct val="100000"/>
              </a:lnSpc>
              <a:spcBef>
                <a:spcPts val="994"/>
              </a:spcBef>
            </a:pPr>
            <a:r>
              <a:rPr dirty="0" sz="225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Background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What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the clinical background 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dirty="0" sz="280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context?</a:t>
            </a:r>
            <a:endParaRPr sz="2800">
              <a:latin typeface="Trebuchet MS"/>
              <a:cs typeface="Trebuchet MS"/>
            </a:endParaRPr>
          </a:p>
          <a:p>
            <a:pPr marL="926465">
              <a:lnSpc>
                <a:spcPct val="100000"/>
              </a:lnSpc>
              <a:spcBef>
                <a:spcPts val="1010"/>
              </a:spcBef>
            </a:pPr>
            <a:r>
              <a:rPr dirty="0" sz="225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Assessment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What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do I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think the problem</a:t>
            </a:r>
            <a:r>
              <a:rPr dirty="0" sz="2800" spc="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is?</a:t>
            </a:r>
            <a:endParaRPr sz="2800">
              <a:latin typeface="Trebuchet MS"/>
              <a:cs typeface="Trebuchet MS"/>
            </a:endParaRPr>
          </a:p>
          <a:p>
            <a:pPr marL="926465">
              <a:lnSpc>
                <a:spcPct val="100000"/>
              </a:lnSpc>
              <a:spcBef>
                <a:spcPts val="994"/>
              </a:spcBef>
            </a:pPr>
            <a:r>
              <a:rPr dirty="0" sz="225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Recommendation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What would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I do</a:t>
            </a:r>
            <a:r>
              <a:rPr dirty="0" sz="2800" spc="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endParaRPr sz="2800">
              <a:latin typeface="Trebuchet MS"/>
              <a:cs typeface="Trebuchet MS"/>
            </a:endParaRPr>
          </a:p>
          <a:p>
            <a:pPr marL="1155065">
              <a:lnSpc>
                <a:spcPct val="100000"/>
              </a:lnSpc>
            </a:pP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correct</a:t>
            </a:r>
            <a:r>
              <a:rPr dirty="0" sz="28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it?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860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i="1">
                <a:latin typeface="Trebuchet MS"/>
                <a:cs typeface="Trebuchet MS"/>
              </a:rPr>
              <a:t>Effective</a:t>
            </a:r>
            <a:r>
              <a:rPr dirty="0" spc="-114" i="1">
                <a:latin typeface="Trebuchet MS"/>
                <a:cs typeface="Trebuchet MS"/>
              </a:rPr>
              <a:t> </a:t>
            </a:r>
            <a:r>
              <a:rPr dirty="0" i="1">
                <a:latin typeface="Trebuchet MS"/>
                <a:cs typeface="Trebuchet MS"/>
              </a:rPr>
              <a:t>communication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3510" y="1600072"/>
            <a:ext cx="7980045" cy="4767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7020">
              <a:lnSpc>
                <a:spcPct val="90000"/>
              </a:lnSpc>
            </a:pPr>
            <a:r>
              <a:rPr dirty="0" sz="2050" spc="2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050" spc="2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0000"/>
                </a:solidFill>
                <a:latin typeface="Trebuchet MS"/>
                <a:cs typeface="Trebuchet MS"/>
              </a:rPr>
              <a:t>Call-out: </a:t>
            </a:r>
            <a:r>
              <a:rPr dirty="0" sz="2600" spc="-5">
                <a:latin typeface="Trebuchet MS"/>
                <a:cs typeface="Trebuchet MS"/>
              </a:rPr>
              <a:t>Call-out is </a:t>
            </a:r>
            <a:r>
              <a:rPr dirty="0" sz="2600">
                <a:latin typeface="Trebuchet MS"/>
                <a:cs typeface="Trebuchet MS"/>
              </a:rPr>
              <a:t>a strategy </a:t>
            </a:r>
            <a:r>
              <a:rPr dirty="0" sz="2600" spc="-5">
                <a:latin typeface="Trebuchet MS"/>
                <a:cs typeface="Trebuchet MS"/>
              </a:rPr>
              <a:t>to communicate  </a:t>
            </a:r>
            <a:r>
              <a:rPr dirty="0" sz="2600">
                <a:latin typeface="Trebuchet MS"/>
                <a:cs typeface="Trebuchet MS"/>
              </a:rPr>
              <a:t>important or </a:t>
            </a:r>
            <a:r>
              <a:rPr dirty="0" sz="2600" spc="-5">
                <a:latin typeface="Trebuchet MS"/>
                <a:cs typeface="Trebuchet MS"/>
              </a:rPr>
              <a:t>critical information </a:t>
            </a:r>
            <a:r>
              <a:rPr dirty="0" sz="2600">
                <a:latin typeface="Trebuchet MS"/>
                <a:cs typeface="Trebuchet MS"/>
              </a:rPr>
              <a:t>to </a:t>
            </a:r>
            <a:r>
              <a:rPr dirty="0" sz="2600" spc="-5">
                <a:latin typeface="Trebuchet MS"/>
                <a:cs typeface="Trebuchet MS"/>
              </a:rPr>
              <a:t>inform all team  members simultaneously during emergent  situations. </a:t>
            </a:r>
            <a:r>
              <a:rPr dirty="0" sz="2600">
                <a:latin typeface="Trebuchet MS"/>
                <a:cs typeface="Trebuchet MS"/>
              </a:rPr>
              <a:t>Such </a:t>
            </a:r>
            <a:r>
              <a:rPr dirty="0" sz="2600" spc="-5">
                <a:latin typeface="Trebuchet MS"/>
                <a:cs typeface="Trebuchet MS"/>
              </a:rPr>
              <a:t>as CPR</a:t>
            </a:r>
            <a:r>
              <a:rPr dirty="0" sz="2600" spc="-5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announcement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050" spc="2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050" spc="-14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0000"/>
                </a:solidFill>
                <a:latin typeface="Trebuchet MS"/>
                <a:cs typeface="Trebuchet MS"/>
              </a:rPr>
              <a:t>Check-back/read-back</a:t>
            </a:r>
            <a:endParaRPr sz="2600">
              <a:latin typeface="Trebuchet MS"/>
              <a:cs typeface="Trebuchet MS"/>
            </a:endParaRPr>
          </a:p>
          <a:p>
            <a:pPr marL="469265" marR="1974214">
              <a:lnSpc>
                <a:spcPct val="121900"/>
              </a:lnSpc>
            </a:pPr>
            <a:r>
              <a:rPr dirty="0" sz="2600" spc="-5">
                <a:latin typeface="Trebuchet MS"/>
                <a:cs typeface="Trebuchet MS"/>
              </a:rPr>
              <a:t>Doctor: Give </a:t>
            </a:r>
            <a:r>
              <a:rPr dirty="0" sz="2600">
                <a:latin typeface="Trebuchet MS"/>
                <a:cs typeface="Trebuchet MS"/>
              </a:rPr>
              <a:t>25 mg Benadryl </a:t>
            </a:r>
            <a:r>
              <a:rPr dirty="0" sz="2600" spc="-10">
                <a:latin typeface="Trebuchet MS"/>
                <a:cs typeface="Trebuchet MS"/>
              </a:rPr>
              <a:t>IV </a:t>
            </a:r>
            <a:r>
              <a:rPr dirty="0" sz="2600" spc="-5">
                <a:latin typeface="Trebuchet MS"/>
                <a:cs typeface="Trebuchet MS"/>
              </a:rPr>
              <a:t>push.  Nurse: </a:t>
            </a:r>
            <a:r>
              <a:rPr dirty="0" sz="2600">
                <a:latin typeface="Trebuchet MS"/>
                <a:cs typeface="Trebuchet MS"/>
              </a:rPr>
              <a:t>25 mg Benadryl </a:t>
            </a:r>
            <a:r>
              <a:rPr dirty="0" sz="2600" spc="-5">
                <a:latin typeface="Trebuchet MS"/>
                <a:cs typeface="Trebuchet MS"/>
              </a:rPr>
              <a:t>IV</a:t>
            </a:r>
            <a:r>
              <a:rPr dirty="0" sz="2600" spc="-6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push?</a:t>
            </a:r>
            <a:endParaRPr sz="2600">
              <a:latin typeface="Trebuchet MS"/>
              <a:cs typeface="Trebuchet MS"/>
            </a:endParaRPr>
          </a:p>
          <a:p>
            <a:pPr marL="469265">
              <a:lnSpc>
                <a:spcPct val="100000"/>
              </a:lnSpc>
              <a:spcBef>
                <a:spcPts val="695"/>
              </a:spcBef>
            </a:pPr>
            <a:r>
              <a:rPr dirty="0" sz="2600" spc="-5">
                <a:latin typeface="Trebuchet MS"/>
                <a:cs typeface="Trebuchet MS"/>
              </a:rPr>
              <a:t>Doctor: </a:t>
            </a:r>
            <a:r>
              <a:rPr dirty="0" sz="2600" spc="-30">
                <a:latin typeface="Trebuchet MS"/>
                <a:cs typeface="Trebuchet MS"/>
              </a:rPr>
              <a:t>That’s</a:t>
            </a:r>
            <a:r>
              <a:rPr dirty="0" sz="2600" spc="-110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correct.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22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rebuchet MS"/>
                <a:cs typeface="Trebuchet MS"/>
              </a:rPr>
              <a:t>Video,</a:t>
            </a:r>
            <a:r>
              <a:rPr dirty="0" sz="2800" spc="-345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SBAR: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3195"/>
              </a:lnSpc>
              <a:spcBef>
                <a:spcPts val="660"/>
              </a:spcBef>
            </a:pPr>
            <a:r>
              <a:rPr dirty="0" sz="2800" spc="-15">
                <a:solidFill>
                  <a:srgbClr val="006FC0"/>
                </a:solidFill>
                <a:latin typeface="Trebuchet MS"/>
                <a:cs typeface="Trebuchet MS"/>
              </a:rPr>
              <a:t>htt</a:t>
            </a:r>
            <a:r>
              <a:rPr dirty="0" sz="2800" spc="-15">
                <a:solidFill>
                  <a:srgbClr val="006FC0"/>
                </a:solidFill>
                <a:latin typeface="Trebuchet MS"/>
                <a:cs typeface="Trebuchet MS"/>
                <a:hlinkClick r:id="rId2"/>
              </a:rPr>
              <a:t>ps://www.youtube.com/watch?v=4SdyKnjPG7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3195"/>
              </a:lnSpc>
            </a:pPr>
            <a:r>
              <a:rPr dirty="0" sz="2800" spc="-5">
                <a:solidFill>
                  <a:srgbClr val="006FC0"/>
                </a:solidFill>
                <a:latin typeface="Trebuchet MS"/>
                <a:cs typeface="Trebuchet MS"/>
              </a:rPr>
              <a:t>8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6311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spc="-5" i="1">
                <a:latin typeface="Trebuchet MS"/>
                <a:cs typeface="Trebuchet MS"/>
              </a:rPr>
              <a:t>Common</a:t>
            </a:r>
            <a:r>
              <a:rPr dirty="0" spc="-95" i="1">
                <a:latin typeface="Trebuchet MS"/>
                <a:cs typeface="Trebuchet MS"/>
              </a:rPr>
              <a:t> </a:t>
            </a:r>
            <a:r>
              <a:rPr dirty="0" spc="-5" i="1">
                <a:latin typeface="Trebuchet MS"/>
                <a:cs typeface="Trebuchet MS"/>
              </a:rPr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3671" y="1507871"/>
            <a:ext cx="8108315" cy="4486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420"/>
              </a:lnSpc>
            </a:pPr>
            <a:r>
              <a:rPr dirty="0" sz="3000" spc="-100">
                <a:solidFill>
                  <a:srgbClr val="404040"/>
                </a:solidFill>
                <a:latin typeface="Trebuchet MS"/>
                <a:cs typeface="Trebuchet MS"/>
              </a:rPr>
              <a:t>Team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members generate </a:t>
            </a:r>
            <a:r>
              <a:rPr dirty="0" sz="300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common and</a:t>
            </a:r>
            <a:r>
              <a:rPr dirty="0" sz="3000" spc="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clearly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ts val="3420"/>
              </a:lnSpc>
            </a:pP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defined purpose that</a:t>
            </a:r>
            <a:r>
              <a:rPr dirty="0" sz="30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includes</a:t>
            </a:r>
            <a:endParaRPr sz="3000">
              <a:latin typeface="Trebuchet MS"/>
              <a:cs typeface="Trebuchet MS"/>
            </a:endParaRPr>
          </a:p>
          <a:p>
            <a:pPr marL="12700" marR="403860">
              <a:lnSpc>
                <a:spcPts val="3240"/>
              </a:lnSpc>
              <a:spcBef>
                <a:spcPts val="1045"/>
              </a:spcBef>
            </a:pP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collective </a:t>
            </a:r>
            <a:r>
              <a:rPr dirty="0" sz="3000" spc="-10">
                <a:solidFill>
                  <a:srgbClr val="404040"/>
                </a:solidFill>
                <a:latin typeface="Trebuchet MS"/>
                <a:cs typeface="Trebuchet MS"/>
              </a:rPr>
              <a:t>interests and </a:t>
            </a:r>
            <a:r>
              <a:rPr dirty="0" sz="3000" spc="-5">
                <a:solidFill>
                  <a:srgbClr val="404040"/>
                </a:solidFill>
                <a:latin typeface="Trebuchet MS"/>
                <a:cs typeface="Trebuchet MS"/>
              </a:rPr>
              <a:t>demonstrates </a:t>
            </a:r>
            <a:r>
              <a:rPr dirty="0" sz="3000">
                <a:solidFill>
                  <a:srgbClr val="404040"/>
                </a:solidFill>
                <a:latin typeface="Trebuchet MS"/>
                <a:cs typeface="Trebuchet MS"/>
              </a:rPr>
              <a:t>shared  ownership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300" spc="-5" i="1">
                <a:solidFill>
                  <a:srgbClr val="4189B3"/>
                </a:solidFill>
                <a:latin typeface="Trebuchet MS"/>
                <a:cs typeface="Trebuchet MS"/>
              </a:rPr>
              <a:t>Measurable</a:t>
            </a:r>
            <a:r>
              <a:rPr dirty="0" sz="3300" spc="-40" i="1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3300" i="1">
                <a:solidFill>
                  <a:srgbClr val="4189B3"/>
                </a:solidFill>
                <a:latin typeface="Trebuchet MS"/>
                <a:cs typeface="Trebuchet MS"/>
              </a:rPr>
              <a:t>goals</a:t>
            </a:r>
            <a:endParaRPr sz="3300">
              <a:latin typeface="Trebuchet MS"/>
              <a:cs typeface="Trebuchet MS"/>
            </a:endParaRPr>
          </a:p>
          <a:p>
            <a:pPr marL="12700">
              <a:lnSpc>
                <a:spcPts val="4220"/>
              </a:lnSpc>
              <a:spcBef>
                <a:spcPts val="550"/>
              </a:spcBef>
            </a:pPr>
            <a:r>
              <a:rPr dirty="0" sz="3700" spc="-100">
                <a:solidFill>
                  <a:srgbClr val="404040"/>
                </a:solidFill>
                <a:latin typeface="Trebuchet MS"/>
                <a:cs typeface="Trebuchet MS"/>
              </a:rPr>
              <a:t>Teams </a:t>
            </a:r>
            <a:r>
              <a:rPr dirty="0" sz="3700" spc="-5">
                <a:solidFill>
                  <a:srgbClr val="404040"/>
                </a:solidFill>
                <a:latin typeface="Trebuchet MS"/>
                <a:cs typeface="Trebuchet MS"/>
              </a:rPr>
              <a:t>set goals </a:t>
            </a:r>
            <a:r>
              <a:rPr dirty="0" sz="3700" spc="-10">
                <a:solidFill>
                  <a:srgbClr val="404040"/>
                </a:solidFill>
                <a:latin typeface="Trebuchet MS"/>
                <a:cs typeface="Trebuchet MS"/>
              </a:rPr>
              <a:t>that are</a:t>
            </a:r>
            <a:r>
              <a:rPr dirty="0" sz="3700" spc="1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700" spc="-10">
                <a:solidFill>
                  <a:srgbClr val="404040"/>
                </a:solidFill>
                <a:latin typeface="Trebuchet MS"/>
                <a:cs typeface="Trebuchet MS"/>
              </a:rPr>
              <a:t>measurable</a:t>
            </a:r>
            <a:endParaRPr sz="3700">
              <a:latin typeface="Trebuchet MS"/>
              <a:cs typeface="Trebuchet MS"/>
            </a:endParaRPr>
          </a:p>
          <a:p>
            <a:pPr marL="12700">
              <a:lnSpc>
                <a:spcPts val="4220"/>
              </a:lnSpc>
            </a:pPr>
            <a:r>
              <a:rPr dirty="0" sz="3700" spc="-5">
                <a:solidFill>
                  <a:srgbClr val="404040"/>
                </a:solidFill>
                <a:latin typeface="Trebuchet MS"/>
                <a:cs typeface="Trebuchet MS"/>
              </a:rPr>
              <a:t>and focused on the </a:t>
            </a:r>
            <a:r>
              <a:rPr dirty="0" sz="3700" spc="-45">
                <a:solidFill>
                  <a:srgbClr val="404040"/>
                </a:solidFill>
                <a:latin typeface="Trebuchet MS"/>
                <a:cs typeface="Trebuchet MS"/>
              </a:rPr>
              <a:t>team’s</a:t>
            </a:r>
            <a:r>
              <a:rPr dirty="0" sz="37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700" spc="-5">
                <a:solidFill>
                  <a:srgbClr val="404040"/>
                </a:solidFill>
                <a:latin typeface="Trebuchet MS"/>
                <a:cs typeface="Trebuchet MS"/>
              </a:rPr>
              <a:t>task.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0992" rIns="0" bIns="0" rtlCol="0" vert="horz">
            <a:spAutoFit/>
          </a:bodyPr>
          <a:lstStyle/>
          <a:p>
            <a:pPr marL="424180">
              <a:lnSpc>
                <a:spcPct val="100000"/>
              </a:lnSpc>
            </a:pPr>
            <a:r>
              <a:rPr dirty="0" spc="-5" i="1">
                <a:latin typeface="Trebuchet MS"/>
                <a:cs typeface="Trebuchet MS"/>
              </a:rPr>
              <a:t>Good</a:t>
            </a:r>
            <a:r>
              <a:rPr dirty="0" spc="-90" i="1">
                <a:latin typeface="Trebuchet MS"/>
                <a:cs typeface="Trebuchet MS"/>
              </a:rPr>
              <a:t> </a:t>
            </a:r>
            <a:r>
              <a:rPr dirty="0" i="1">
                <a:latin typeface="Trebuchet MS"/>
                <a:cs typeface="Trebuchet MS"/>
              </a:rPr>
              <a:t>cohesion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774" y="1488440"/>
            <a:ext cx="8414385" cy="432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8575">
              <a:lnSpc>
                <a:spcPct val="100000"/>
              </a:lnSpc>
            </a:pP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Cohesive teams have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unique and identifiable team 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spirit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and commitment and have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greater longevity  as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team members want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continue working  together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spc="-5" i="1">
                <a:solidFill>
                  <a:srgbClr val="4189B3"/>
                </a:solidFill>
                <a:latin typeface="Trebuchet MS"/>
                <a:cs typeface="Trebuchet MS"/>
              </a:rPr>
              <a:t>Mutual</a:t>
            </a:r>
            <a:r>
              <a:rPr dirty="0" sz="3200" spc="-65" i="1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3200" i="1">
                <a:solidFill>
                  <a:srgbClr val="4189B3"/>
                </a:solidFill>
                <a:latin typeface="Trebuchet MS"/>
                <a:cs typeface="Trebuchet MS"/>
              </a:rPr>
              <a:t>respect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00200"/>
              </a:lnSpc>
              <a:spcBef>
                <a:spcPts val="990"/>
              </a:spcBef>
            </a:pP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Effective teams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have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members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who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respect 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each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others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talents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beliefs,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addition to  their professional contributions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834" y="641858"/>
            <a:ext cx="4947920" cy="11093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 b="1">
                <a:latin typeface="Trebuchet MS"/>
                <a:cs typeface="Trebuchet MS"/>
              </a:rPr>
              <a:t>Challenges to effective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pc="-5" b="1">
                <a:latin typeface="Trebuchet MS"/>
                <a:cs typeface="Trebuchet MS"/>
              </a:rPr>
              <a:t>teamwork</a:t>
            </a:r>
          </a:p>
        </p:txBody>
      </p:sp>
      <p:sp>
        <p:nvSpPr>
          <p:cNvPr id="3" name="object 3"/>
          <p:cNvSpPr/>
          <p:nvPr/>
        </p:nvSpPr>
        <p:spPr>
          <a:xfrm>
            <a:off x="1716023" y="2145792"/>
            <a:ext cx="3453384" cy="2106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01214" y="3003422"/>
            <a:ext cx="168465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Trebuchet MS"/>
                <a:cs typeface="Trebuchet MS"/>
              </a:rPr>
              <a:t>Changing</a:t>
            </a:r>
            <a:r>
              <a:rPr dirty="0" sz="2000" spc="-8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roles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54396" y="2144267"/>
            <a:ext cx="3450336" cy="2104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72327" y="3000628"/>
            <a:ext cx="201993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Trebuchet MS"/>
                <a:cs typeface="Trebuchet MS"/>
              </a:rPr>
              <a:t>Changing</a:t>
            </a:r>
            <a:r>
              <a:rPr dirty="0" sz="2000" spc="-7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settings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16023" y="4504944"/>
            <a:ext cx="3453384" cy="2104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90673" y="5362244"/>
            <a:ext cx="270637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Trebuchet MS"/>
                <a:cs typeface="Trebuchet MS"/>
              </a:rPr>
              <a:t>Health-care</a:t>
            </a:r>
            <a:r>
              <a:rPr dirty="0" sz="2000" spc="-30">
                <a:latin typeface="Trebuchet MS"/>
                <a:cs typeface="Trebuchet MS"/>
              </a:rPr>
              <a:t> </a:t>
            </a:r>
            <a:r>
              <a:rPr dirty="0" sz="2000" spc="-5">
                <a:latin typeface="Trebuchet MS"/>
                <a:cs typeface="Trebuchet MS"/>
              </a:rPr>
              <a:t>hierarchies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23915" y="4504944"/>
            <a:ext cx="3450336" cy="2104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705347" y="5413146"/>
            <a:ext cx="288861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Individualistic nature </a:t>
            </a:r>
            <a:r>
              <a:rPr dirty="0" sz="1400">
                <a:latin typeface="Trebuchet MS"/>
                <a:cs typeface="Trebuchet MS"/>
              </a:rPr>
              <a:t>of </a:t>
            </a:r>
            <a:r>
              <a:rPr dirty="0" sz="1400" spc="-5">
                <a:latin typeface="Trebuchet MS"/>
                <a:cs typeface="Trebuchet MS"/>
              </a:rPr>
              <a:t>health</a:t>
            </a:r>
            <a:r>
              <a:rPr dirty="0" sz="1400" spc="-3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care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91756" y="348995"/>
            <a:ext cx="2081783" cy="1581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4098" rIns="0" bIns="0" rtlCol="0" vert="horz">
            <a:spAutoFit/>
          </a:bodyPr>
          <a:lstStyle/>
          <a:p>
            <a:pPr marL="325120">
              <a:lnSpc>
                <a:spcPct val="100000"/>
              </a:lnSpc>
            </a:pPr>
            <a:r>
              <a:rPr dirty="0" b="1">
                <a:latin typeface="Trebuchet MS"/>
                <a:cs typeface="Trebuchet MS"/>
              </a:rPr>
              <a:t>Changing</a:t>
            </a:r>
            <a:r>
              <a:rPr dirty="0" spc="-110" b="1">
                <a:latin typeface="Trebuchet MS"/>
                <a:cs typeface="Trebuchet MS"/>
              </a:rPr>
              <a:t> </a:t>
            </a:r>
            <a:r>
              <a:rPr dirty="0" spc="-5" b="1">
                <a:latin typeface="Trebuchet MS"/>
                <a:cs typeface="Trebuchet MS"/>
              </a:rPr>
              <a:t>roles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0019" y="1182115"/>
            <a:ext cx="8418195" cy="4934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2075">
              <a:lnSpc>
                <a:spcPct val="100000"/>
              </a:lnSpc>
            </a:pP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many health-care environments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there </a:t>
            </a:r>
            <a:r>
              <a:rPr dirty="0" sz="2800" spc="-15">
                <a:solidFill>
                  <a:srgbClr val="404040"/>
                </a:solidFill>
                <a:latin typeface="Trebuchet MS"/>
                <a:cs typeface="Trebuchet MS"/>
              </a:rPr>
              <a:t>is 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considerable change and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overlap in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roles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played 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by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different health-care</a:t>
            </a:r>
            <a:r>
              <a:rPr dirty="0" sz="2800" spc="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professionals.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600" spc="-5" b="1">
                <a:solidFill>
                  <a:srgbClr val="4189B3"/>
                </a:solidFill>
                <a:latin typeface="Trebuchet MS"/>
                <a:cs typeface="Trebuchet MS"/>
              </a:rPr>
              <a:t>Changing</a:t>
            </a:r>
            <a:r>
              <a:rPr dirty="0" sz="3600" spc="-75" b="1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4189B3"/>
                </a:solidFill>
                <a:latin typeface="Trebuchet MS"/>
                <a:cs typeface="Trebuchet MS"/>
              </a:rPr>
              <a:t>settings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00099"/>
              </a:lnSpc>
              <a:spcBef>
                <a:spcPts val="1010"/>
              </a:spcBef>
            </a:pP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nature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health care is changing in many 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ways,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including increased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delivery of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care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for 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chronic conditions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community care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settings 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and the transfer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many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surgical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procedures  to outpatient</a:t>
            </a:r>
            <a:r>
              <a:rPr dirty="0" sz="32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centers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5892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sz="3200"/>
              <a:t>Successful Outcome </a:t>
            </a:r>
            <a:r>
              <a:rPr dirty="0" sz="3200" spc="-5"/>
              <a:t>Using </a:t>
            </a:r>
            <a:r>
              <a:rPr dirty="0" sz="3200" spc="-100"/>
              <a:t>Team</a:t>
            </a:r>
            <a:r>
              <a:rPr dirty="0" sz="3200" spc="-90"/>
              <a:t> </a:t>
            </a:r>
            <a:r>
              <a:rPr dirty="0" sz="3200" spc="-45"/>
              <a:t>Techniques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3813" y="3405251"/>
            <a:ext cx="532892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u="heavy">
                <a:solidFill>
                  <a:srgbClr val="F59E00"/>
                </a:solidFill>
                <a:latin typeface="Trebuchet MS"/>
                <a:cs typeface="Trebuchet MS"/>
                <a:hlinkClick r:id="rId2"/>
              </a:rPr>
              <a:t>https://www.youtube.com/watch?v=yWd56QVL1VQ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189B3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2729" y="341884"/>
            <a:ext cx="8426450" cy="534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4189B3"/>
                </a:solidFill>
                <a:latin typeface="Trebuchet MS"/>
                <a:cs typeface="Trebuchet MS"/>
              </a:rPr>
              <a:t>Health-care</a:t>
            </a:r>
            <a:r>
              <a:rPr dirty="0" sz="3200" spc="-105" b="1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3200" spc="-10" b="1">
                <a:solidFill>
                  <a:srgbClr val="4189B3"/>
                </a:solidFill>
                <a:latin typeface="Trebuchet MS"/>
                <a:cs typeface="Trebuchet MS"/>
              </a:rPr>
              <a:t>hierarchies</a:t>
            </a:r>
            <a:endParaRPr sz="3200">
              <a:latin typeface="Trebuchet MS"/>
              <a:cs typeface="Trebuchet MS"/>
            </a:endParaRPr>
          </a:p>
          <a:p>
            <a:pPr marL="12700" marR="78105">
              <a:lnSpc>
                <a:spcPct val="90000"/>
              </a:lnSpc>
              <a:spcBef>
                <a:spcPts val="994"/>
              </a:spcBef>
            </a:pP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Health care is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strongly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hierarchical in nature,  which can be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counterproductive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well  functioning and effective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teams where all 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members’ views should be</a:t>
            </a:r>
            <a:r>
              <a:rPr dirty="0" sz="3200" spc="-1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considered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263515" algn="l"/>
              </a:tabLst>
            </a:pPr>
            <a:r>
              <a:rPr dirty="0" sz="3600" b="1">
                <a:solidFill>
                  <a:srgbClr val="4189B3"/>
                </a:solidFill>
                <a:latin typeface="Trebuchet MS"/>
                <a:cs typeface="Trebuchet MS"/>
              </a:rPr>
              <a:t>Individualistic</a:t>
            </a:r>
            <a:r>
              <a:rPr dirty="0" sz="3600" spc="15" b="1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3600" spc="-5" b="1">
                <a:solidFill>
                  <a:srgbClr val="4189B3"/>
                </a:solidFill>
                <a:latin typeface="Trebuchet MS"/>
                <a:cs typeface="Trebuchet MS"/>
              </a:rPr>
              <a:t>nature</a:t>
            </a:r>
            <a:r>
              <a:rPr dirty="0" sz="3600" spc="15" b="1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4189B3"/>
                </a:solidFill>
                <a:latin typeface="Trebuchet MS"/>
                <a:cs typeface="Trebuchet MS"/>
              </a:rPr>
              <a:t>of	health</a:t>
            </a:r>
            <a:r>
              <a:rPr dirty="0" sz="3600" spc="-110" b="1">
                <a:solidFill>
                  <a:srgbClr val="4189B3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4189B3"/>
                </a:solidFill>
                <a:latin typeface="Trebuchet MS"/>
                <a:cs typeface="Trebuchet MS"/>
              </a:rPr>
              <a:t>care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90100"/>
              </a:lnSpc>
              <a:spcBef>
                <a:spcPts val="1005"/>
              </a:spcBef>
            </a:pP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Many health-care professions,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such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as  nursing, dentistry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medicine, are based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on 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the autonomous one-to-one relationship 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between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the provider and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patient.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860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spc="-5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199641"/>
            <a:ext cx="9044305" cy="526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454659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900" spc="1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effective teamwork in health-care delivery can</a:t>
            </a:r>
            <a:r>
              <a:rPr dirty="0" sz="2400" spc="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an  immediate and positive impact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patient</a:t>
            </a:r>
            <a:r>
              <a:rPr dirty="0" sz="24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safety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1035685" algn="l"/>
              </a:tabLst>
            </a:pPr>
            <a:r>
              <a:rPr dirty="0" sz="1900" spc="1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effective teamwork is essential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2400" spc="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minimizing adverse  events caused by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miscommunication,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associated with improved  and	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reduced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medical</a:t>
            </a:r>
            <a:r>
              <a:rPr dirty="0" sz="24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errors</a:t>
            </a:r>
            <a:endParaRPr sz="2400">
              <a:latin typeface="Trebuchet MS"/>
              <a:cs typeface="Trebuchet MS"/>
            </a:endParaRPr>
          </a:p>
          <a:p>
            <a:pPr marL="355600" marR="247015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900" spc="1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teamwork can have benefits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2400" spc="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individual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practitioners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in the team and the team as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whole, as well as  the</a:t>
            </a:r>
            <a:r>
              <a:rPr dirty="0" sz="240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organization</a:t>
            </a:r>
            <a:endParaRPr sz="2400">
              <a:latin typeface="Trebuchet MS"/>
              <a:cs typeface="Trebuchet MS"/>
            </a:endParaRPr>
          </a:p>
          <a:p>
            <a:pPr marL="355600" marR="90487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1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Characteristics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the effective team</a:t>
            </a:r>
            <a:r>
              <a:rPr dirty="0" sz="2400" spc="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:Common  purpose, Measurable goals, Effective leadership( the key  element),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Effective</a:t>
            </a:r>
            <a:r>
              <a:rPr dirty="0" sz="24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communication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1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SBAR ,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Call-out, Check-back are strategies can assist</a:t>
            </a:r>
            <a:r>
              <a:rPr dirty="0" sz="2400" spc="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team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members in accurately sharing</a:t>
            </a:r>
            <a:r>
              <a:rPr dirty="0" sz="2400" spc="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information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189B3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91411" y="1164336"/>
            <a:ext cx="7587996" cy="4693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6908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spc="-5"/>
              <a:t>What is </a:t>
            </a:r>
            <a:r>
              <a:rPr dirty="0"/>
              <a:t>a</a:t>
            </a:r>
            <a:r>
              <a:rPr dirty="0" spc="-95"/>
              <a:t> </a:t>
            </a:r>
            <a:r>
              <a:rPr dirty="0" spc="-5"/>
              <a:t>team?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724" y="1648714"/>
            <a:ext cx="7440930" cy="3771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" marR="5080">
              <a:lnSpc>
                <a:spcPct val="100000"/>
              </a:lnSpc>
            </a:pP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team is 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group 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two 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or 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more 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individuals 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(have limited lifespan 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of  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membership)</a:t>
            </a:r>
            <a:r>
              <a:rPr dirty="0" sz="1800" spc="-6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who</a:t>
            </a:r>
            <a:r>
              <a:rPr dirty="0" sz="180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400" spc="3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400" spc="30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Interact</a:t>
            </a:r>
            <a:r>
              <a:rPr dirty="0" sz="18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dynamically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40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400" spc="-10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Have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common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goal/objective/mission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45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450" spc="-10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Have been assigned 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specific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tasks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400" spc="-1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400" spc="-10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Possess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specialized and complementary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skill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58300" y="4279391"/>
            <a:ext cx="2340863" cy="1711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73540" y="2609088"/>
            <a:ext cx="2310765" cy="1681480"/>
          </a:xfrm>
          <a:custGeom>
            <a:avLst/>
            <a:gdLst/>
            <a:ahLst/>
            <a:cxnLst/>
            <a:rect l="l" t="t" r="r" b="b"/>
            <a:pathLst>
              <a:path w="2310765" h="1681479">
                <a:moveTo>
                  <a:pt x="2165857" y="0"/>
                </a:moveTo>
                <a:lnTo>
                  <a:pt x="144399" y="0"/>
                </a:lnTo>
                <a:lnTo>
                  <a:pt x="98755" y="7360"/>
                </a:lnTo>
                <a:lnTo>
                  <a:pt x="59115" y="27858"/>
                </a:lnTo>
                <a:lnTo>
                  <a:pt x="27858" y="59115"/>
                </a:lnTo>
                <a:lnTo>
                  <a:pt x="7360" y="98755"/>
                </a:lnTo>
                <a:lnTo>
                  <a:pt x="0" y="144399"/>
                </a:lnTo>
                <a:lnTo>
                  <a:pt x="0" y="1536445"/>
                </a:lnTo>
                <a:lnTo>
                  <a:pt x="7360" y="1582151"/>
                </a:lnTo>
                <a:lnTo>
                  <a:pt x="27858" y="1621828"/>
                </a:lnTo>
                <a:lnTo>
                  <a:pt x="59115" y="1653105"/>
                </a:lnTo>
                <a:lnTo>
                  <a:pt x="98755" y="1673610"/>
                </a:lnTo>
                <a:lnTo>
                  <a:pt x="144399" y="1680972"/>
                </a:lnTo>
                <a:lnTo>
                  <a:pt x="2165857" y="1680972"/>
                </a:lnTo>
                <a:lnTo>
                  <a:pt x="2211563" y="1673610"/>
                </a:lnTo>
                <a:lnTo>
                  <a:pt x="2251240" y="1653105"/>
                </a:lnTo>
                <a:lnTo>
                  <a:pt x="2282517" y="1621828"/>
                </a:lnTo>
                <a:lnTo>
                  <a:pt x="2303022" y="1582151"/>
                </a:lnTo>
                <a:lnTo>
                  <a:pt x="2310383" y="1536445"/>
                </a:lnTo>
                <a:lnTo>
                  <a:pt x="2310383" y="144399"/>
                </a:lnTo>
                <a:lnTo>
                  <a:pt x="2303022" y="98755"/>
                </a:lnTo>
                <a:lnTo>
                  <a:pt x="2282517" y="59115"/>
                </a:lnTo>
                <a:lnTo>
                  <a:pt x="2251240" y="27858"/>
                </a:lnTo>
                <a:lnTo>
                  <a:pt x="2211563" y="7360"/>
                </a:lnTo>
                <a:lnTo>
                  <a:pt x="216585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73540" y="2609088"/>
            <a:ext cx="2310383" cy="1680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3860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spc="-5"/>
              <a:t>What is </a:t>
            </a:r>
            <a:r>
              <a:rPr dirty="0"/>
              <a:t>a</a:t>
            </a:r>
            <a:r>
              <a:rPr dirty="0" spc="-95"/>
              <a:t> </a:t>
            </a:r>
            <a:r>
              <a:rPr dirty="0" spc="-5"/>
              <a:t>team?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200909"/>
            <a:ext cx="8373745" cy="3759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400" spc="3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400" spc="30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dirty="0" sz="1800" spc="-5">
                <a:solidFill>
                  <a:srgbClr val="FF0000"/>
                </a:solidFill>
                <a:latin typeface="Trebuchet MS"/>
                <a:cs typeface="Trebuchet MS"/>
              </a:rPr>
              <a:t>team </a:t>
            </a:r>
            <a:r>
              <a:rPr dirty="0" sz="1800">
                <a:solidFill>
                  <a:srgbClr val="FF0000"/>
                </a:solidFill>
                <a:latin typeface="Trebuchet MS"/>
                <a:cs typeface="Trebuchet MS"/>
              </a:rPr>
              <a:t>might be</a:t>
            </a:r>
            <a:r>
              <a:rPr dirty="0" sz="1800" spc="-10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  </a:t>
            </a:r>
            <a:r>
              <a:rPr dirty="0" sz="2000" spc="-5">
                <a:solidFill>
                  <a:srgbClr val="FF0000"/>
                </a:solidFill>
                <a:latin typeface="Trebuchet MS"/>
                <a:cs typeface="Trebuchet MS"/>
              </a:rPr>
              <a:t>Multidisciplinary team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(OR team), VS </a:t>
            </a:r>
            <a:r>
              <a:rPr dirty="0" sz="2000" spc="-5">
                <a:solidFill>
                  <a:srgbClr val="FF0000"/>
                </a:solidFill>
                <a:latin typeface="Trebuchet MS"/>
                <a:cs typeface="Trebuchet MS"/>
              </a:rPr>
              <a:t>Intact team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( same</a:t>
            </a:r>
            <a:r>
              <a:rPr dirty="0" sz="2000" spc="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discipline</a:t>
            </a:r>
            <a:endParaRPr sz="20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e,g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IV</a:t>
            </a:r>
            <a:r>
              <a:rPr dirty="0" sz="20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team)</a:t>
            </a:r>
            <a:endParaRPr sz="20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  <a:tabLst>
                <a:tab pos="2357755" algn="l"/>
              </a:tabLst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Trebuchet MS"/>
                <a:cs typeface="Trebuchet MS"/>
              </a:rPr>
              <a:t>Single</a:t>
            </a:r>
            <a:r>
              <a:rPr dirty="0" sz="2000" spc="-1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FF0000"/>
                </a:solidFill>
                <a:latin typeface="Trebuchet MS"/>
                <a:cs typeface="Trebuchet MS"/>
              </a:rPr>
              <a:t>owner	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VS </a:t>
            </a:r>
            <a:r>
              <a:rPr dirty="0" sz="2000" b="1">
                <a:solidFill>
                  <a:srgbClr val="FF0000"/>
                </a:solidFill>
                <a:latin typeface="Trebuchet MS"/>
                <a:cs typeface="Trebuchet MS"/>
              </a:rPr>
              <a:t>different</a:t>
            </a:r>
            <a:r>
              <a:rPr dirty="0" sz="2000" spc="-9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Trebuchet MS"/>
                <a:cs typeface="Trebuchet MS"/>
              </a:rPr>
              <a:t>owner</a:t>
            </a:r>
            <a:endParaRPr sz="20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0000"/>
                </a:solidFill>
                <a:latin typeface="Trebuchet MS"/>
                <a:cs typeface="Trebuchet MS"/>
              </a:rPr>
              <a:t>Fixed </a:t>
            </a:r>
            <a:r>
              <a:rPr dirty="0" sz="2000" spc="-5">
                <a:solidFill>
                  <a:srgbClr val="FF0000"/>
                </a:solidFill>
                <a:latin typeface="Trebuchet MS"/>
                <a:cs typeface="Trebuchet MS"/>
              </a:rPr>
              <a:t>team, </a:t>
            </a:r>
            <a:r>
              <a:rPr dirty="0" sz="200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dirty="0" sz="2000">
                <a:latin typeface="Trebuchet MS"/>
                <a:cs typeface="Trebuchet MS"/>
              </a:rPr>
              <a:t>A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constant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set of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members) VS </a:t>
            </a:r>
            <a:r>
              <a:rPr dirty="0" sz="2000">
                <a:solidFill>
                  <a:srgbClr val="FF0000"/>
                </a:solidFill>
                <a:latin typeface="Trebuchet MS"/>
                <a:cs typeface="Trebuchet MS"/>
              </a:rPr>
              <a:t>Fluid </a:t>
            </a:r>
            <a:r>
              <a:rPr dirty="0" sz="2000" spc="-5">
                <a:solidFill>
                  <a:srgbClr val="FF0000"/>
                </a:solidFill>
                <a:latin typeface="Trebuchet MS"/>
                <a:cs typeface="Trebuchet MS"/>
              </a:rPr>
              <a:t>team</a:t>
            </a:r>
            <a:r>
              <a:rPr dirty="0" sz="2000" spc="-16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(the</a:t>
            </a:r>
            <a:endParaRPr sz="200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memberships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may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change</a:t>
            </a:r>
            <a:r>
              <a:rPr dirty="0" sz="20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frequently)</a:t>
            </a:r>
            <a:endParaRPr sz="2000">
              <a:latin typeface="Trebuchet MS"/>
              <a:cs typeface="Trebuchet MS"/>
            </a:endParaRPr>
          </a:p>
          <a:p>
            <a:pPr marL="756285" marR="207010" indent="-287020">
              <a:lnSpc>
                <a:spcPct val="100000"/>
              </a:lnSpc>
              <a:spcBef>
                <a:spcPts val="994"/>
              </a:spcBef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000" spc="-30" b="1">
                <a:solidFill>
                  <a:srgbClr val="FF0000"/>
                </a:solidFill>
                <a:latin typeface="Trebuchet MS"/>
                <a:cs typeface="Trebuchet MS"/>
              </a:rPr>
              <a:t>Temporary </a:t>
            </a:r>
            <a:r>
              <a:rPr dirty="0" sz="2000" spc="-5" b="1">
                <a:solidFill>
                  <a:srgbClr val="FF0000"/>
                </a:solidFill>
                <a:latin typeface="Trebuchet MS"/>
                <a:cs typeface="Trebuchet MS"/>
              </a:rPr>
              <a:t>teams </a:t>
            </a:r>
            <a:r>
              <a:rPr dirty="0" sz="2000" b="1">
                <a:solidFill>
                  <a:srgbClr val="404040"/>
                </a:solidFill>
                <a:latin typeface="Trebuchet MS"/>
                <a:cs typeface="Trebuchet MS"/>
              </a:rPr>
              <a:t>VS </a:t>
            </a:r>
            <a:r>
              <a:rPr dirty="0" sz="2000" spc="-10" b="1">
                <a:solidFill>
                  <a:srgbClr val="FF0000"/>
                </a:solidFill>
                <a:latin typeface="Trebuchet MS"/>
                <a:cs typeface="Trebuchet MS"/>
              </a:rPr>
              <a:t>Permanent </a:t>
            </a:r>
            <a:r>
              <a:rPr dirty="0" sz="2000" spc="-5" b="1">
                <a:solidFill>
                  <a:srgbClr val="FF0000"/>
                </a:solidFill>
                <a:latin typeface="Trebuchet MS"/>
                <a:cs typeface="Trebuchet MS"/>
              </a:rPr>
              <a:t>teams </a:t>
            </a:r>
            <a:r>
              <a:rPr dirty="0" sz="2000" spc="-5" b="1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human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resources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team, 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operation</a:t>
            </a:r>
            <a:r>
              <a:rPr dirty="0" sz="20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team)</a:t>
            </a:r>
            <a:endParaRPr sz="20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  <a:tabLst>
                <a:tab pos="2480945" algn="l"/>
              </a:tabLst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Trebuchet MS"/>
                <a:cs typeface="Trebuchet MS"/>
              </a:rPr>
              <a:t>Physical</a:t>
            </a:r>
            <a:r>
              <a:rPr dirty="0" sz="2000" spc="-6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65">
                <a:solidFill>
                  <a:srgbClr val="FF0000"/>
                </a:solidFill>
                <a:latin typeface="Trebuchet MS"/>
                <a:cs typeface="Trebuchet MS"/>
              </a:rPr>
              <a:t>Team	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VS </a:t>
            </a:r>
            <a:r>
              <a:rPr dirty="0" sz="2000" spc="-10">
                <a:solidFill>
                  <a:srgbClr val="FF0000"/>
                </a:solidFill>
                <a:latin typeface="Trebuchet MS"/>
                <a:cs typeface="Trebuchet MS"/>
              </a:rPr>
              <a:t>Virtual</a:t>
            </a:r>
            <a:r>
              <a:rPr dirty="0" sz="2000" spc="-10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Trebuchet MS"/>
                <a:cs typeface="Trebuchet MS"/>
              </a:rPr>
              <a:t>team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082" y="2193290"/>
            <a:ext cx="8279130" cy="11061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67585" marR="5080" indent="-2255520">
              <a:lnSpc>
                <a:spcPct val="100000"/>
              </a:lnSpc>
              <a:tabLst>
                <a:tab pos="2833370" algn="l"/>
              </a:tabLst>
            </a:pPr>
            <a:r>
              <a:rPr dirty="0" b="1">
                <a:latin typeface="Trebuchet MS"/>
                <a:cs typeface="Trebuchet MS"/>
              </a:rPr>
              <a:t>Why </a:t>
            </a:r>
            <a:r>
              <a:rPr dirty="0" spc="-5" b="1">
                <a:latin typeface="Trebuchet MS"/>
                <a:cs typeface="Trebuchet MS"/>
              </a:rPr>
              <a:t>teamwork is </a:t>
            </a:r>
            <a:r>
              <a:rPr dirty="0" b="1">
                <a:latin typeface="Trebuchet MS"/>
                <a:cs typeface="Trebuchet MS"/>
              </a:rPr>
              <a:t>an </a:t>
            </a:r>
            <a:r>
              <a:rPr dirty="0" spc="-5" b="1">
                <a:latin typeface="Trebuchet MS"/>
                <a:cs typeface="Trebuchet MS"/>
              </a:rPr>
              <a:t>essential element  </a:t>
            </a:r>
            <a:r>
              <a:rPr dirty="0" b="1">
                <a:latin typeface="Trebuchet MS"/>
                <a:cs typeface="Trebuchet MS"/>
              </a:rPr>
              <a:t>of	patient</a:t>
            </a:r>
            <a:r>
              <a:rPr dirty="0" spc="-105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safety?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="1">
                <a:latin typeface="Trebuchet MS"/>
                <a:cs typeface="Trebuchet MS"/>
              </a:rPr>
              <a:t>Why </a:t>
            </a:r>
            <a:r>
              <a:rPr dirty="0" spc="-5" b="1">
                <a:latin typeface="Trebuchet MS"/>
                <a:cs typeface="Trebuchet MS"/>
              </a:rPr>
              <a:t>teamwork is </a:t>
            </a:r>
            <a:r>
              <a:rPr dirty="0" b="1">
                <a:latin typeface="Trebuchet MS"/>
                <a:cs typeface="Trebuchet MS"/>
              </a:rPr>
              <a:t>an </a:t>
            </a:r>
            <a:r>
              <a:rPr dirty="0" spc="-5" b="1">
                <a:latin typeface="Trebuchet MS"/>
                <a:cs typeface="Trebuchet MS"/>
              </a:rPr>
              <a:t>essential</a:t>
            </a:r>
            <a:r>
              <a:rPr dirty="0" spc="15" b="1">
                <a:latin typeface="Trebuchet MS"/>
                <a:cs typeface="Trebuchet MS"/>
              </a:rPr>
              <a:t> </a:t>
            </a:r>
            <a:r>
              <a:rPr dirty="0" spc="-10" b="1">
                <a:latin typeface="Trebuchet MS"/>
                <a:cs typeface="Trebuchet MS"/>
              </a:rPr>
              <a:t>element</a:t>
            </a:r>
          </a:p>
          <a:p>
            <a:pPr marL="12700">
              <a:lnSpc>
                <a:spcPts val="4280"/>
              </a:lnSpc>
              <a:spcBef>
                <a:spcPts val="25"/>
              </a:spcBef>
            </a:pPr>
            <a:r>
              <a:rPr dirty="0" b="1">
                <a:latin typeface="Trebuchet MS"/>
                <a:cs typeface="Trebuchet MS"/>
              </a:rPr>
              <a:t>of patient</a:t>
            </a:r>
            <a:r>
              <a:rPr dirty="0" spc="-90" b="1">
                <a:latin typeface="Trebuchet MS"/>
                <a:cs typeface="Trebuchet MS"/>
              </a:rPr>
              <a:t> </a:t>
            </a:r>
            <a:r>
              <a:rPr dirty="0" spc="-5" b="1">
                <a:latin typeface="Trebuchet MS"/>
                <a:cs typeface="Trebuchet MS"/>
              </a:rPr>
              <a:t>safety?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465" y="1362455"/>
            <a:ext cx="8936990" cy="523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" marR="140970">
              <a:lnSpc>
                <a:spcPts val="2160"/>
              </a:lnSpc>
            </a:pPr>
            <a:r>
              <a:rPr dirty="0" sz="200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dirty="0" sz="2000" spc="-5">
                <a:solidFill>
                  <a:srgbClr val="FF0000"/>
                </a:solidFill>
                <a:latin typeface="Trebuchet MS"/>
                <a:cs typeface="Trebuchet MS"/>
              </a:rPr>
              <a:t>importance </a:t>
            </a:r>
            <a:r>
              <a:rPr dirty="0" sz="200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dirty="0" sz="2000" spc="-5">
                <a:solidFill>
                  <a:srgbClr val="FF0000"/>
                </a:solidFill>
                <a:latin typeface="Trebuchet MS"/>
                <a:cs typeface="Trebuchet MS"/>
              </a:rPr>
              <a:t>effective teams in health </a:t>
            </a:r>
            <a:r>
              <a:rPr dirty="0" sz="2000">
                <a:solidFill>
                  <a:srgbClr val="FF0000"/>
                </a:solidFill>
                <a:latin typeface="Trebuchet MS"/>
                <a:cs typeface="Trebuchet MS"/>
              </a:rPr>
              <a:t>care </a:t>
            </a:r>
            <a:r>
              <a:rPr dirty="0" sz="2000" spc="-5">
                <a:solidFill>
                  <a:srgbClr val="FF0000"/>
                </a:solidFill>
                <a:latin typeface="Trebuchet MS"/>
                <a:cs typeface="Trebuchet MS"/>
              </a:rPr>
              <a:t>is increasing due to </a:t>
            </a:r>
            <a:r>
              <a:rPr dirty="0" sz="2000">
                <a:solidFill>
                  <a:srgbClr val="FF0000"/>
                </a:solidFill>
                <a:latin typeface="Trebuchet MS"/>
                <a:cs typeface="Trebuchet MS"/>
              </a:rPr>
              <a:t>factors  such as</a:t>
            </a:r>
            <a:r>
              <a:rPr dirty="0" sz="2000" spc="-13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The increased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incidence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complexity and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specialization of</a:t>
            </a:r>
            <a:r>
              <a:rPr dirty="0" sz="2000" spc="-1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care</a:t>
            </a:r>
            <a:endParaRPr sz="2000">
              <a:latin typeface="Trebuchet MS"/>
              <a:cs typeface="Trebuchet MS"/>
            </a:endParaRPr>
          </a:p>
          <a:p>
            <a:pPr marL="756285" marR="212090" indent="-287020">
              <a:lnSpc>
                <a:spcPct val="140000"/>
              </a:lnSpc>
              <a:spcBef>
                <a:spcPts val="1005"/>
              </a:spcBef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Example :a pregnant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woman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with diabetes who develops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pulmonary 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embolus</a:t>
            </a:r>
            <a:endParaRPr sz="2000">
              <a:latin typeface="Trebuchet MS"/>
              <a:cs typeface="Trebuchet MS"/>
            </a:endParaRPr>
          </a:p>
          <a:p>
            <a:pPr marL="756285" marR="5080" indent="-287020">
              <a:lnSpc>
                <a:spcPct val="140000"/>
              </a:lnSpc>
              <a:spcBef>
                <a:spcPts val="1000"/>
              </a:spcBef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health-care team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might include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nurses,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midwife, an obstetrician,  an endocrinologist and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a respiratory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physician, as well as the</a:t>
            </a:r>
            <a:r>
              <a:rPr dirty="0" sz="20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patient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Increasing</a:t>
            </a:r>
            <a:r>
              <a:rPr dirty="0" sz="20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co-morbidities;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Increasing incidence chronic</a:t>
            </a:r>
            <a:r>
              <a:rPr dirty="0" sz="20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disease;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Global workforce</a:t>
            </a:r>
            <a:r>
              <a:rPr dirty="0" sz="20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shortages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5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4189B3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Initiatives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for safe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working</a:t>
            </a:r>
            <a:r>
              <a:rPr dirty="0" sz="2000" spc="-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hours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19259" y="4980430"/>
            <a:ext cx="2872740" cy="187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34500" y="3086100"/>
            <a:ext cx="2857500" cy="1905000"/>
          </a:xfrm>
          <a:custGeom>
            <a:avLst/>
            <a:gdLst/>
            <a:ahLst/>
            <a:cxnLst/>
            <a:rect l="l" t="t" r="r" b="b"/>
            <a:pathLst>
              <a:path w="2857500" h="1905000">
                <a:moveTo>
                  <a:pt x="2693797" y="0"/>
                </a:moveTo>
                <a:lnTo>
                  <a:pt x="163702" y="0"/>
                </a:lnTo>
                <a:lnTo>
                  <a:pt x="120179" y="5846"/>
                </a:lnTo>
                <a:lnTo>
                  <a:pt x="81073" y="22347"/>
                </a:lnTo>
                <a:lnTo>
                  <a:pt x="47942" y="47942"/>
                </a:lnTo>
                <a:lnTo>
                  <a:pt x="22347" y="81073"/>
                </a:lnTo>
                <a:lnTo>
                  <a:pt x="5846" y="120179"/>
                </a:lnTo>
                <a:lnTo>
                  <a:pt x="0" y="163702"/>
                </a:lnTo>
                <a:lnTo>
                  <a:pt x="0" y="1741297"/>
                </a:lnTo>
                <a:lnTo>
                  <a:pt x="5846" y="1784820"/>
                </a:lnTo>
                <a:lnTo>
                  <a:pt x="22347" y="1823926"/>
                </a:lnTo>
                <a:lnTo>
                  <a:pt x="47942" y="1857057"/>
                </a:lnTo>
                <a:lnTo>
                  <a:pt x="81073" y="1882652"/>
                </a:lnTo>
                <a:lnTo>
                  <a:pt x="120179" y="1899153"/>
                </a:lnTo>
                <a:lnTo>
                  <a:pt x="163702" y="1905000"/>
                </a:lnTo>
                <a:lnTo>
                  <a:pt x="2693797" y="1905000"/>
                </a:lnTo>
                <a:lnTo>
                  <a:pt x="2737320" y="1899153"/>
                </a:lnTo>
                <a:lnTo>
                  <a:pt x="2776426" y="1882652"/>
                </a:lnTo>
                <a:lnTo>
                  <a:pt x="2809557" y="1857057"/>
                </a:lnTo>
                <a:lnTo>
                  <a:pt x="2835152" y="1823926"/>
                </a:lnTo>
                <a:lnTo>
                  <a:pt x="2851653" y="1784820"/>
                </a:lnTo>
                <a:lnTo>
                  <a:pt x="2857500" y="1741297"/>
                </a:lnTo>
                <a:lnTo>
                  <a:pt x="2857500" y="163702"/>
                </a:lnTo>
                <a:lnTo>
                  <a:pt x="2851653" y="120179"/>
                </a:lnTo>
                <a:lnTo>
                  <a:pt x="2835152" y="81073"/>
                </a:lnTo>
                <a:lnTo>
                  <a:pt x="2809557" y="47942"/>
                </a:lnTo>
                <a:lnTo>
                  <a:pt x="2776426" y="22347"/>
                </a:lnTo>
                <a:lnTo>
                  <a:pt x="2737320" y="5846"/>
                </a:lnTo>
                <a:lnTo>
                  <a:pt x="269379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34500" y="3086100"/>
            <a:ext cx="28575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363" rIns="0" bIns="0" rtlCol="0" vert="horz">
            <a:spAutoFit/>
          </a:bodyPr>
          <a:lstStyle/>
          <a:p>
            <a:pPr marL="61594">
              <a:lnSpc>
                <a:spcPct val="100000"/>
              </a:lnSpc>
            </a:pPr>
            <a:r>
              <a:rPr dirty="0" spc="-80" b="1">
                <a:latin typeface="Trebuchet MS"/>
                <a:cs typeface="Trebuchet MS"/>
              </a:rPr>
              <a:t>Teams </a:t>
            </a:r>
            <a:r>
              <a:rPr dirty="0" b="1">
                <a:latin typeface="Trebuchet MS"/>
                <a:cs typeface="Trebuchet MS"/>
              </a:rPr>
              <a:t>found </a:t>
            </a:r>
            <a:r>
              <a:rPr dirty="0" spc="-5" b="1">
                <a:latin typeface="Trebuchet MS"/>
                <a:cs typeface="Trebuchet MS"/>
              </a:rPr>
              <a:t>in </a:t>
            </a:r>
            <a:r>
              <a:rPr dirty="0" b="1">
                <a:latin typeface="Trebuchet MS"/>
                <a:cs typeface="Trebuchet MS"/>
              </a:rPr>
              <a:t>health</a:t>
            </a:r>
            <a:r>
              <a:rPr dirty="0" spc="-30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care: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629155"/>
            <a:ext cx="2772155" cy="1696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09294" y="2213864"/>
            <a:ext cx="1825625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FFFFFF"/>
                </a:solidFill>
                <a:latin typeface="Trebuchet MS"/>
                <a:cs typeface="Trebuchet MS"/>
              </a:rPr>
              <a:t>Core</a:t>
            </a:r>
            <a:r>
              <a:rPr dirty="0" sz="28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rebuchet MS"/>
                <a:cs typeface="Trebuchet MS"/>
              </a:rPr>
              <a:t>teams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22903" y="1645920"/>
            <a:ext cx="2772155" cy="169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84803" y="2088769"/>
            <a:ext cx="1762125" cy="71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760"/>
              </a:lnSpc>
            </a:pP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rdi</a:t>
            </a:r>
            <a:r>
              <a:rPr dirty="0" sz="2400" spc="-1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ati</a:t>
            </a:r>
            <a:r>
              <a:rPr dirty="0" sz="2400" spc="-1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ts val="2760"/>
              </a:lnSpc>
            </a:pP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0611" y="1638300"/>
            <a:ext cx="2769108" cy="1694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748653" y="2283205"/>
            <a:ext cx="211455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Trebuchet MS"/>
                <a:cs typeface="Trebuchet MS"/>
              </a:rPr>
              <a:t>Ancillary</a:t>
            </a:r>
            <a:r>
              <a:rPr dirty="0" sz="20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5" b="1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540" y="3517391"/>
            <a:ext cx="2769108" cy="1696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02588" y="3961510"/>
            <a:ext cx="1697355" cy="71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760"/>
              </a:lnSpc>
            </a:pP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Con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ency</a:t>
            </a:r>
            <a:endParaRPr sz="2400">
              <a:latin typeface="Trebuchet MS"/>
              <a:cs typeface="Trebuchet MS"/>
            </a:endParaRPr>
          </a:p>
          <a:p>
            <a:pPr algn="ctr" marL="1270">
              <a:lnSpc>
                <a:spcPts val="2760"/>
              </a:lnSpc>
            </a:pP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teams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4052" y="3517391"/>
            <a:ext cx="2772155" cy="16962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723259" y="4137659"/>
            <a:ext cx="225806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20611" y="3517391"/>
            <a:ext cx="2769108" cy="1696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794372" y="4137659"/>
            <a:ext cx="203009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Administration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6908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b="1">
                <a:latin typeface="Trebuchet MS"/>
                <a:cs typeface="Trebuchet MS"/>
              </a:rPr>
              <a:t>Core</a:t>
            </a:r>
            <a:r>
              <a:rPr dirty="0" spc="-100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teams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453769"/>
            <a:ext cx="8154034" cy="305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" marR="5080">
              <a:lnSpc>
                <a:spcPct val="100000"/>
              </a:lnSpc>
            </a:pP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Core teams consist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team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leaders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and 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members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who are </a:t>
            </a:r>
            <a:r>
              <a:rPr dirty="0" sz="3200" spc="-5">
                <a:solidFill>
                  <a:srgbClr val="FF0000"/>
                </a:solidFill>
                <a:latin typeface="Trebuchet MS"/>
                <a:cs typeface="Trebuchet MS"/>
              </a:rPr>
              <a:t>directly involved in caring  </a:t>
            </a:r>
            <a:r>
              <a:rPr dirty="0" sz="3200">
                <a:solidFill>
                  <a:srgbClr val="FF0000"/>
                </a:solidFill>
                <a:latin typeface="Trebuchet MS"/>
                <a:cs typeface="Trebuchet MS"/>
              </a:rPr>
              <a:t>for </a:t>
            </a:r>
            <a:r>
              <a:rPr dirty="0" sz="3200" spc="-5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3200" spc="-7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200" spc="-5">
                <a:solidFill>
                  <a:srgbClr val="FF0000"/>
                </a:solidFill>
                <a:latin typeface="Trebuchet MS"/>
                <a:cs typeface="Trebuchet MS"/>
              </a:rPr>
              <a:t>patient</a:t>
            </a:r>
            <a:endParaRPr sz="3200">
              <a:latin typeface="Trebuchet MS"/>
              <a:cs typeface="Trebuchet MS"/>
            </a:endParaRPr>
          </a:p>
          <a:p>
            <a:pPr marL="355600" marR="697230" indent="-342900">
              <a:lnSpc>
                <a:spcPct val="100200"/>
              </a:lnSpc>
              <a:spcBef>
                <a:spcPts val="990"/>
              </a:spcBef>
            </a:pPr>
            <a:r>
              <a:rPr dirty="0" sz="2550">
                <a:solidFill>
                  <a:srgbClr val="4189B3"/>
                </a:solidFill>
                <a:latin typeface="Wingdings 3"/>
                <a:cs typeface="Wingdings 3"/>
              </a:rPr>
              <a:t></a:t>
            </a:r>
            <a:r>
              <a:rPr dirty="0" sz="2550">
                <a:solidFill>
                  <a:srgbClr val="4189B3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Include direct care providers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such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as  nurses, pharmacists, doctors, dentists,  assistants and,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course,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dirty="0" sz="3200" spc="-5">
                <a:solidFill>
                  <a:srgbClr val="404040"/>
                </a:solidFill>
                <a:latin typeface="Trebuchet MS"/>
                <a:cs typeface="Trebuchet MS"/>
              </a:rPr>
              <a:t>patient</a:t>
            </a:r>
            <a:r>
              <a:rPr dirty="0" sz="3200" spc="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51035" y="3989832"/>
            <a:ext cx="3140964" cy="2110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66276" y="1920239"/>
            <a:ext cx="3126105" cy="2080260"/>
          </a:xfrm>
          <a:custGeom>
            <a:avLst/>
            <a:gdLst/>
            <a:ahLst/>
            <a:cxnLst/>
            <a:rect l="l" t="t" r="r" b="b"/>
            <a:pathLst>
              <a:path w="3126104" h="2080260">
                <a:moveTo>
                  <a:pt x="2946907" y="0"/>
                </a:moveTo>
                <a:lnTo>
                  <a:pt x="178816" y="0"/>
                </a:lnTo>
                <a:lnTo>
                  <a:pt x="131262" y="6384"/>
                </a:lnTo>
                <a:lnTo>
                  <a:pt x="88542" y="24402"/>
                </a:lnTo>
                <a:lnTo>
                  <a:pt x="52355" y="52355"/>
                </a:lnTo>
                <a:lnTo>
                  <a:pt x="24402" y="88542"/>
                </a:lnTo>
                <a:lnTo>
                  <a:pt x="6384" y="131262"/>
                </a:lnTo>
                <a:lnTo>
                  <a:pt x="0" y="178815"/>
                </a:lnTo>
                <a:lnTo>
                  <a:pt x="0" y="1901444"/>
                </a:lnTo>
                <a:lnTo>
                  <a:pt x="6384" y="1948997"/>
                </a:lnTo>
                <a:lnTo>
                  <a:pt x="24402" y="1991717"/>
                </a:lnTo>
                <a:lnTo>
                  <a:pt x="52355" y="2027904"/>
                </a:lnTo>
                <a:lnTo>
                  <a:pt x="88542" y="2055857"/>
                </a:lnTo>
                <a:lnTo>
                  <a:pt x="131262" y="2073875"/>
                </a:lnTo>
                <a:lnTo>
                  <a:pt x="178816" y="2080260"/>
                </a:lnTo>
                <a:lnTo>
                  <a:pt x="2946907" y="2080260"/>
                </a:lnTo>
                <a:lnTo>
                  <a:pt x="2994461" y="2073875"/>
                </a:lnTo>
                <a:lnTo>
                  <a:pt x="3037181" y="2055857"/>
                </a:lnTo>
                <a:lnTo>
                  <a:pt x="3073368" y="2027904"/>
                </a:lnTo>
                <a:lnTo>
                  <a:pt x="3101321" y="1991717"/>
                </a:lnTo>
                <a:lnTo>
                  <a:pt x="3119339" y="1948997"/>
                </a:lnTo>
                <a:lnTo>
                  <a:pt x="3125724" y="1901444"/>
                </a:lnTo>
                <a:lnTo>
                  <a:pt x="3125724" y="178815"/>
                </a:lnTo>
                <a:lnTo>
                  <a:pt x="3119339" y="131262"/>
                </a:lnTo>
                <a:lnTo>
                  <a:pt x="3101321" y="88542"/>
                </a:lnTo>
                <a:lnTo>
                  <a:pt x="3073368" y="52355"/>
                </a:lnTo>
                <a:lnTo>
                  <a:pt x="3037181" y="24402"/>
                </a:lnTo>
                <a:lnTo>
                  <a:pt x="2994461" y="6384"/>
                </a:lnTo>
                <a:lnTo>
                  <a:pt x="294690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66276" y="1920239"/>
            <a:ext cx="3125724" cy="2080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nada</dc:creator>
  <dc:title>Being effective team player</dc:title>
  <dcterms:created xsi:type="dcterms:W3CDTF">2017-05-07T10:35:58Z</dcterms:created>
  <dcterms:modified xsi:type="dcterms:W3CDTF">2017-05-07T10:35:58Z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2017-05-07T00:00:00Z</vt:filetime>
  </property>
</Properties>
</file>