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85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B9E8CC-29E1-4FDE-8D87-360BC5406700}" type="datetimeFigureOut">
              <a:rPr lang="en-GB" smtClean="0"/>
              <a:pPr/>
              <a:t>06/12/2016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73E444-2BAD-40AB-9FF8-87C8A33875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80114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A145558D-9466-4D7E-88DE-5B70AE26BDA4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A2BF4789-9F30-474D-A953-DB1BDE2D6EF2}" type="slidenum">
              <a:rPr lang="en-US" altLang="en-US" smtClean="0"/>
              <a:pPr eaLnBrk="1" hangingPunct="1"/>
              <a:t>19</a:t>
            </a:fld>
            <a:endParaRPr lang="en-US" alt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A62F256E-4664-40B5-A09E-CA1749D71594}" type="slidenum">
              <a:rPr lang="en-US" altLang="en-US" smtClean="0"/>
              <a:pPr eaLnBrk="1" hangingPunct="1"/>
              <a:t>20</a:t>
            </a:fld>
            <a:endParaRPr lang="en-US" alt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8C463CB9-F5CB-4CED-BEF4-D4BE9857AC68}" type="slidenum">
              <a:rPr lang="en-US" altLang="en-US" smtClean="0"/>
              <a:pPr eaLnBrk="1" hangingPunct="1"/>
              <a:t>21</a:t>
            </a:fld>
            <a:endParaRPr lang="en-US" alt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142B2F42-35F4-488D-9B4D-DC04CF0F72D1}" type="slidenum">
              <a:rPr lang="en-US" altLang="en-US" smtClean="0"/>
              <a:pPr eaLnBrk="1" hangingPunct="1"/>
              <a:t>22</a:t>
            </a:fld>
            <a:endParaRPr lang="en-US" alt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5627A1D8-BBC0-4BC7-8EE9-234C3E6CC934}" type="slidenum">
              <a:rPr lang="en-US" altLang="en-US" smtClean="0"/>
              <a:pPr eaLnBrk="1" hangingPunct="1"/>
              <a:t>23</a:t>
            </a:fld>
            <a:endParaRPr lang="en-US" alt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95CE0735-1BC1-4746-B667-21E0876909EA}" type="slidenum">
              <a:rPr lang="en-US" altLang="en-US" smtClean="0"/>
              <a:pPr eaLnBrk="1" hangingPunct="1"/>
              <a:t>26</a:t>
            </a:fld>
            <a:endParaRPr lang="en-US" alt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449E8C6C-7035-4580-8FB5-9811DBF4D145}" type="slidenum">
              <a:rPr lang="en-US" altLang="en-US" smtClean="0"/>
              <a:pPr eaLnBrk="1" hangingPunct="1"/>
              <a:t>27</a:t>
            </a:fld>
            <a:endParaRPr lang="en-US" alt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5F78C203-6364-4868-B81B-D57741CB6A99}" type="slidenum">
              <a:rPr lang="en-US" altLang="en-US" smtClean="0"/>
              <a:pPr eaLnBrk="1" hangingPunct="1"/>
              <a:t>4</a:t>
            </a:fld>
            <a:endParaRPr lang="en-US" alt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9D266130-244A-4562-8C93-1090D756A7A1}" type="slidenum">
              <a:rPr lang="en-US" altLang="en-US" smtClean="0"/>
              <a:pPr eaLnBrk="1" hangingPunct="1"/>
              <a:t>5</a:t>
            </a:fld>
            <a:endParaRPr lang="en-US" alt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72B8F317-9F31-4337-95B0-5265BA97C309}" type="slidenum">
              <a:rPr lang="en-US" altLang="en-US" smtClean="0"/>
              <a:pPr eaLnBrk="1" hangingPunct="1"/>
              <a:t>10</a:t>
            </a:fld>
            <a:endParaRPr lang="en-US" alt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A066AD6E-557E-4351-B6A7-E5B96CB85815}" type="slidenum">
              <a:rPr lang="en-US" altLang="en-US" smtClean="0"/>
              <a:pPr eaLnBrk="1" hangingPunct="1"/>
              <a:t>12</a:t>
            </a:fld>
            <a:endParaRPr lang="en-US" alt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69CB2A0F-599A-481C-A3C0-51D89726D0DB}" type="slidenum">
              <a:rPr lang="en-GB" altLang="en-US" smtClean="0">
                <a:latin typeface="Arial" pitchFamily="34" charset="0"/>
              </a:rPr>
              <a:pPr eaLnBrk="1" hangingPunct="1"/>
              <a:t>14</a:t>
            </a:fld>
            <a:endParaRPr lang="en-GB" altLang="en-US" smtClean="0">
              <a:latin typeface="Arial" pitchFamily="34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F7C3E67A-C257-4B4B-818C-A53AF5072D91}" type="slidenum">
              <a:rPr lang="en-GB" altLang="en-US" smtClean="0">
                <a:latin typeface="Arial" pitchFamily="34" charset="0"/>
              </a:rPr>
              <a:pPr eaLnBrk="1" hangingPunct="1"/>
              <a:t>16</a:t>
            </a:fld>
            <a:endParaRPr lang="en-GB" altLang="en-US" smtClean="0">
              <a:latin typeface="Arial" pitchFamily="34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664AEEDE-563B-4705-9342-42BEB8B4D042}" type="slidenum">
              <a:rPr lang="en-US" altLang="en-US" smtClean="0"/>
              <a:pPr eaLnBrk="1" hangingPunct="1"/>
              <a:t>17</a:t>
            </a:fld>
            <a:endParaRPr lang="en-US" alt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D42F41C7-95E4-4451-BA5E-EA5B848DD491}" type="slidenum">
              <a:rPr lang="en-US" altLang="en-US" smtClean="0"/>
              <a:pPr eaLnBrk="1" hangingPunct="1"/>
              <a:t>18</a:t>
            </a:fld>
            <a:endParaRPr lang="en-US" alt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16F18-16AC-4FA9-A3AC-158B9D922B4B}" type="datetimeFigureOut">
              <a:rPr lang="en-GB" smtClean="0"/>
              <a:pPr/>
              <a:t>06/12/2016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75AC-37C5-4EE0-BBA1-FB36A39498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10877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16F18-16AC-4FA9-A3AC-158B9D922B4B}" type="datetimeFigureOut">
              <a:rPr lang="en-GB" smtClean="0"/>
              <a:pPr/>
              <a:t>06/12/2016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75AC-37C5-4EE0-BBA1-FB36A39498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17883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16F18-16AC-4FA9-A3AC-158B9D922B4B}" type="datetimeFigureOut">
              <a:rPr lang="en-GB" smtClean="0"/>
              <a:pPr/>
              <a:t>06/12/2016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75AC-37C5-4EE0-BBA1-FB36A39498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38759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30725"/>
          </a:xfrm>
        </p:spPr>
        <p:txBody>
          <a:bodyPr>
            <a:normAutofit/>
          </a:bodyPr>
          <a:lstStyle/>
          <a:p>
            <a:pPr lvl="0"/>
            <a:endParaRPr lang="ar-S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B7E1C-17A9-4179-B293-24886E3A4DCE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0789702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16F18-16AC-4FA9-A3AC-158B9D922B4B}" type="datetimeFigureOut">
              <a:rPr lang="en-GB" smtClean="0"/>
              <a:pPr/>
              <a:t>06/12/2016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75AC-37C5-4EE0-BBA1-FB36A39498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42707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16F18-16AC-4FA9-A3AC-158B9D922B4B}" type="datetimeFigureOut">
              <a:rPr lang="en-GB" smtClean="0"/>
              <a:pPr/>
              <a:t>06/12/2016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75AC-37C5-4EE0-BBA1-FB36A39498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7551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16F18-16AC-4FA9-A3AC-158B9D922B4B}" type="datetimeFigureOut">
              <a:rPr lang="en-GB" smtClean="0"/>
              <a:pPr/>
              <a:t>06/12/2016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75AC-37C5-4EE0-BBA1-FB36A39498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6271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16F18-16AC-4FA9-A3AC-158B9D922B4B}" type="datetimeFigureOut">
              <a:rPr lang="en-GB" smtClean="0"/>
              <a:pPr/>
              <a:t>06/12/2016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75AC-37C5-4EE0-BBA1-FB36A39498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35475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16F18-16AC-4FA9-A3AC-158B9D922B4B}" type="datetimeFigureOut">
              <a:rPr lang="en-GB" smtClean="0"/>
              <a:pPr/>
              <a:t>06/12/2016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75AC-37C5-4EE0-BBA1-FB36A39498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67746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16F18-16AC-4FA9-A3AC-158B9D922B4B}" type="datetimeFigureOut">
              <a:rPr lang="en-GB" smtClean="0"/>
              <a:pPr/>
              <a:t>06/12/2016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75AC-37C5-4EE0-BBA1-FB36A39498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83803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16F18-16AC-4FA9-A3AC-158B9D922B4B}" type="datetimeFigureOut">
              <a:rPr lang="en-GB" smtClean="0"/>
              <a:pPr/>
              <a:t>06/12/2016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75AC-37C5-4EE0-BBA1-FB36A39498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0471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16F18-16AC-4FA9-A3AC-158B9D922B4B}" type="datetimeFigureOut">
              <a:rPr lang="en-GB" smtClean="0"/>
              <a:pPr/>
              <a:t>06/12/2016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75AC-37C5-4EE0-BBA1-FB36A39498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35861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16F18-16AC-4FA9-A3AC-158B9D922B4B}" type="datetimeFigureOut">
              <a:rPr lang="en-GB" smtClean="0"/>
              <a:pPr/>
              <a:t>06/12/2016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375AC-37C5-4EE0-BBA1-FB36A39498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538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google.com.sa/imgres?q=ALL+THE+BEST&amp;hl=en&amp;safe=active&amp;biw=1152&amp;bih=566&amp;gbv=2&amp;tbm=isch&amp;tbnid=fnRg7fl4vZNbcM:&amp;imgrefurl=http://qiscetmca09.blogspot.com/2010/11/all-best.html&amp;docid=f2nEVg6EopIWKM&amp;w=400&amp;h=353&amp;ei=rb15To2xJMz1sgastcnfDw&amp;zoom=1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xmlns="" val="9400886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59055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FFFF00"/>
                </a:solidFill>
                <a:cs typeface="Times New Roman" pitchFamily="18" charset="0"/>
              </a:rPr>
              <a:t>Communication: Why?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504238" cy="4953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 2" pitchFamily="18" charset="2"/>
              <a:buNone/>
              <a:defRPr/>
            </a:pPr>
            <a:endParaRPr lang="en-US" sz="2800" b="1" dirty="0" smtClean="0">
              <a:solidFill>
                <a:srgbClr val="00B050"/>
              </a:solidFill>
              <a:latin typeface="+mj-lt"/>
              <a:ea typeface="+mn-ea"/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 2" pitchFamily="18" charset="2"/>
              <a:buNone/>
              <a:defRPr/>
            </a:pPr>
            <a:r>
              <a:rPr lang="en-US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  <a:cs typeface="Times New Roman" pitchFamily="18" charset="0"/>
              </a:rPr>
              <a:t>Effective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  <a:cs typeface="Times New Roman" pitchFamily="18" charset="0"/>
              </a:rPr>
              <a:t> communication is the </a:t>
            </a:r>
            <a:r>
              <a:rPr lang="en-US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  <a:cs typeface="Times New Roman" pitchFamily="18" charset="0"/>
              </a:rPr>
              <a:t>basis of mutual understanding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  <a:cs typeface="Times New Roman" pitchFamily="18" charset="0"/>
              </a:rPr>
              <a:t> &amp; trust.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 2"/>
              <a:buNone/>
              <a:defRPr/>
            </a:pP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n-ea"/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 2" pitchFamily="18" charset="2"/>
              <a:buNone/>
              <a:defRPr/>
            </a:pP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n-ea"/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 2" pitchFamily="18" charset="2"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  <a:cs typeface="Times New Roman" pitchFamily="18" charset="0"/>
              </a:rPr>
              <a:t>    Poor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  <a:cs typeface="Times New Roman" pitchFamily="18" charset="0"/>
              </a:rPr>
              <a:t>communication causes </a:t>
            </a:r>
            <a:r>
              <a:rPr lang="en-US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  <a:cs typeface="Times New Roman" pitchFamily="18" charset="0"/>
              </a:rPr>
              <a:t>a lot of misunderstanding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  <a:cs typeface="Times New Roman" pitchFamily="18" charset="0"/>
              </a:rPr>
              <a:t>&amp; hinders work &amp; productivity</a:t>
            </a:r>
            <a:r>
              <a:rPr lang="en-US" sz="2400" b="1" dirty="0" smtClean="0">
                <a:latin typeface="+mj-lt"/>
                <a:ea typeface="+mn-ea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4363264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solidFill>
                  <a:srgbClr val="FFFF00"/>
                </a:solidFill>
                <a:cs typeface="Times New Roman" pitchFamily="18" charset="0"/>
              </a:rPr>
              <a:t>Communication: Why? 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229600" cy="4953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dirty="0" smtClean="0"/>
          </a:p>
          <a:p>
            <a:r>
              <a:rPr lang="en-GB" sz="2800" dirty="0" smtClean="0"/>
              <a:t>To develop relationships </a:t>
            </a:r>
          </a:p>
          <a:p>
            <a:pPr marL="0" indent="0">
              <a:buNone/>
            </a:pPr>
            <a:endParaRPr lang="en-GB" sz="2800" dirty="0" smtClean="0"/>
          </a:p>
          <a:p>
            <a:r>
              <a:rPr lang="en-GB" sz="2800" dirty="0" smtClean="0"/>
              <a:t>To increase our knowledge </a:t>
            </a:r>
          </a:p>
          <a:p>
            <a:pPr marL="0" indent="0">
              <a:buNone/>
            </a:pPr>
            <a:endParaRPr lang="en-GB" sz="2800" dirty="0" smtClean="0"/>
          </a:p>
          <a:p>
            <a:r>
              <a:rPr lang="en-GB" sz="2800" dirty="0" smtClean="0"/>
              <a:t>To make our feelings and thoughts known</a:t>
            </a:r>
          </a:p>
          <a:p>
            <a:pPr marL="0" indent="0">
              <a:buNone/>
            </a:pPr>
            <a:endParaRPr lang="en-GB" sz="2800" dirty="0" smtClean="0"/>
          </a:p>
          <a:p>
            <a:r>
              <a:rPr lang="en-GB" sz="2800" dirty="0" smtClean="0"/>
              <a:t>To find out about people </a:t>
            </a:r>
          </a:p>
          <a:p>
            <a:pPr marL="0" indent="0">
              <a:buNone/>
            </a:pPr>
            <a:endParaRPr lang="en-GB" sz="2800" dirty="0" smtClean="0"/>
          </a:p>
          <a:p>
            <a:r>
              <a:rPr lang="en-GB" sz="2800" dirty="0" smtClean="0"/>
              <a:t>To find out information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5915048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742950"/>
          </a:xfrm>
        </p:spPr>
        <p:txBody>
          <a:bodyPr/>
          <a:lstStyle/>
          <a:p>
            <a:pPr algn="ctr" eaLnBrk="1" hangingPunct="1"/>
            <a:r>
              <a:rPr lang="en-US" altLang="en-US" sz="3600" b="1" smtClean="0">
                <a:solidFill>
                  <a:srgbClr val="FFFF00"/>
                </a:solidFill>
                <a:cs typeface="Times New Roman" pitchFamily="18" charset="0"/>
              </a:rPr>
              <a:t>Communication &amp; Medicine</a:t>
            </a:r>
            <a:endParaRPr lang="cs-CZ" altLang="en-US" sz="3600" b="1" smtClean="0">
              <a:solidFill>
                <a:srgbClr val="FFFF00"/>
              </a:solidFill>
              <a:cs typeface="Times New Roman" pitchFamily="18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381000"/>
            <a:ext cx="8686800" cy="5638800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Georgia" pitchFamily="18" charset="0"/>
              <a:buChar char="●"/>
              <a:defRPr/>
            </a:pPr>
            <a:endParaRPr lang="en-US" dirty="0" smtClean="0">
              <a:latin typeface="Calibri" pitchFamily="34" charset="0"/>
              <a:ea typeface="+mn-ea"/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Georgia" pitchFamily="18" charset="0"/>
              <a:buChar char="●"/>
              <a:defRPr/>
            </a:pPr>
            <a:r>
              <a:rPr lang="en-US" sz="3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Times New Roman" pitchFamily="18" charset="0"/>
              </a:rPr>
              <a:t>H</a:t>
            </a:r>
            <a:r>
              <a:rPr lang="cs-CZ" sz="3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Times New Roman" pitchFamily="18" charset="0"/>
              </a:rPr>
              <a:t>istorically</a:t>
            </a:r>
            <a:r>
              <a:rPr lang="en-US" sz="3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Times New Roman" pitchFamily="18" charset="0"/>
              </a:rPr>
              <a:t> 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Times New Roman" pitchFamily="18" charset="0"/>
              </a:rPr>
              <a:t>the </a:t>
            </a:r>
            <a:r>
              <a:rPr lang="cs-CZ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Times New Roman" pitchFamily="18" charset="0"/>
              </a:rPr>
              <a:t>emphasis 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Times New Roman" pitchFamily="18" charset="0"/>
              </a:rPr>
              <a:t>was </a:t>
            </a:r>
            <a:r>
              <a:rPr lang="cs-CZ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Times New Roman" pitchFamily="18" charset="0"/>
              </a:rPr>
              <a:t>on the biomedical model in medical training 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Times New Roman" pitchFamily="18" charset="0"/>
              </a:rPr>
              <a:t>which </a:t>
            </a:r>
            <a:r>
              <a:rPr lang="cs-CZ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Times New Roman" pitchFamily="18" charset="0"/>
              </a:rPr>
              <a:t>places more value on technical proficiency than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Times New Roman" pitchFamily="18" charset="0"/>
              </a:rPr>
              <a:t> </a:t>
            </a:r>
            <a:r>
              <a:rPr lang="cs-CZ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Times New Roman" pitchFamily="18" charset="0"/>
              </a:rPr>
              <a:t>on communication skills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Times New Roman" pitchFamily="18" charset="0"/>
              </a:rPr>
              <a:t>.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Georgia" pitchFamily="18" charset="0"/>
              <a:buChar char="●"/>
              <a:defRPr/>
            </a:pPr>
            <a:r>
              <a:rPr lang="en-US" sz="3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Times New Roman" pitchFamily="18" charset="0"/>
              </a:rPr>
              <a:t>Recently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Times New Roman" pitchFamily="18" charset="0"/>
              </a:rPr>
              <a:t> learning communication skills &amp; evidence based practice become the corner stones of modern medicine.</a:t>
            </a:r>
            <a:endParaRPr lang="cs-CZ" sz="3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90986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143000"/>
          </a:xfrm>
        </p:spPr>
        <p:txBody>
          <a:bodyPr/>
          <a:lstStyle/>
          <a:p>
            <a:r>
              <a:rPr lang="en-US" sz="5400" b="1" dirty="0" smtClean="0">
                <a:solidFill>
                  <a:srgbClr val="FFFF00"/>
                </a:solidFill>
                <a:cs typeface="Times New Roman" pitchFamily="18" charset="0"/>
              </a:rPr>
              <a:t>Communication </a:t>
            </a:r>
            <a:r>
              <a:rPr lang="en-US" sz="5400" b="1" dirty="0">
                <a:solidFill>
                  <a:srgbClr val="FFFF00"/>
                </a:solidFill>
                <a:cs typeface="Times New Roman" pitchFamily="18" charset="0"/>
              </a:rPr>
              <a:t>in medicine</a:t>
            </a:r>
            <a:endParaRPr lang="en-GB" sz="5400" b="1" dirty="0">
              <a:solidFill>
                <a:srgbClr val="FFFF00"/>
              </a:solidFill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Increases </a:t>
            </a:r>
            <a:r>
              <a:rPr lang="en-GB" dirty="0"/>
              <a:t>patient </a:t>
            </a:r>
            <a:r>
              <a:rPr lang="en-GB" dirty="0" smtClean="0"/>
              <a:t>satisfaction </a:t>
            </a:r>
            <a:r>
              <a:rPr lang="en-GB" dirty="0"/>
              <a:t>and health outcomes (</a:t>
            </a:r>
            <a:r>
              <a:rPr lang="en-GB" dirty="0" err="1"/>
              <a:t>Barlett</a:t>
            </a:r>
            <a:r>
              <a:rPr lang="en-GB" dirty="0"/>
              <a:t>, Grayson et al., 1984) 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 Reduces the risk of complaint and litigation (</a:t>
            </a:r>
            <a:r>
              <a:rPr lang="en-GB" dirty="0" err="1"/>
              <a:t>Beckmam</a:t>
            </a:r>
            <a:r>
              <a:rPr lang="en-GB" dirty="0"/>
              <a:t> 1994) </a:t>
            </a:r>
            <a:endParaRPr lang="en-GB" dirty="0" smtClean="0"/>
          </a:p>
          <a:p>
            <a:endParaRPr lang="en-GB" dirty="0"/>
          </a:p>
          <a:p>
            <a:r>
              <a:rPr lang="en-GB" dirty="0"/>
              <a:t> Higher levels of job satisfaction (Kramer et al., </a:t>
            </a:r>
            <a:r>
              <a:rPr lang="en-GB" dirty="0" err="1"/>
              <a:t>Suchman</a:t>
            </a:r>
            <a:r>
              <a:rPr lang="en-GB" dirty="0"/>
              <a:t> et al., 1993)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4562030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FFFF00"/>
                </a:solidFill>
                <a:cs typeface="Times New Roman" pitchFamily="18" charset="0"/>
              </a:rPr>
              <a:t>From the doctors</a:t>
            </a:r>
            <a:r>
              <a:rPr lang="ar-SA" sz="3600" b="1" dirty="0" smtClean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FFFF00"/>
                </a:solidFill>
                <a:cs typeface="Times New Roman" pitchFamily="18" charset="0"/>
              </a:rPr>
              <a:t> What is required</a:t>
            </a:r>
            <a:br>
              <a:rPr lang="en-US" sz="3600" b="1" dirty="0" smtClean="0">
                <a:solidFill>
                  <a:srgbClr val="FFFF00"/>
                </a:solidFill>
                <a:cs typeface="Times New Roman" pitchFamily="18" charset="0"/>
              </a:rPr>
            </a:br>
            <a:r>
              <a:rPr lang="en-US" sz="3600" b="1" i="1" dirty="0" smtClean="0">
                <a:solidFill>
                  <a:srgbClr val="FFC000"/>
                </a:solidFill>
                <a:cs typeface="Times New Roman" pitchFamily="18" charset="0"/>
              </a:rPr>
              <a:t>Towards the </a:t>
            </a:r>
            <a:r>
              <a:rPr lang="en-US" sz="4000" b="1" i="1" u="sng" dirty="0" smtClean="0">
                <a:cs typeface="Times New Roman" pitchFamily="18" charset="0"/>
              </a:rPr>
              <a:t>patients</a:t>
            </a:r>
            <a:endParaRPr lang="en-GB" sz="4000" b="1" i="1" u="sng" dirty="0" smtClean="0">
              <a:cs typeface="Times New Roman" pitchFamily="18" charset="0"/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301625" y="1490663"/>
            <a:ext cx="8613775" cy="4681537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Georgia" pitchFamily="18" charset="0"/>
              <a:buChar char="●"/>
              <a:defRPr/>
            </a:pPr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</a:rPr>
              <a:t>Listen to patients and respond to their concerns and preferences.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Georgia" pitchFamily="18" charset="0"/>
              <a:buChar char="●"/>
              <a:defRPr/>
            </a:pPr>
            <a:endParaRPr lang="en-GB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n-ea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Georgia" pitchFamily="18" charset="0"/>
              <a:buChar char="●"/>
              <a:defRPr/>
            </a:pPr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</a:rPr>
              <a:t>Give patients information in way they can understand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Georgia" pitchFamily="18" charset="0"/>
              <a:buChar char="●"/>
              <a:defRPr/>
            </a:pPr>
            <a:endParaRPr lang="en-GB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n-ea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Georgia" pitchFamily="18" charset="0"/>
              <a:buChar char="●"/>
              <a:defRPr/>
            </a:pPr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</a:rPr>
              <a:t>Taking patient’s views into consideration when assessing their condition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Georgia" pitchFamily="18" charset="0"/>
              <a:buChar char="●"/>
              <a:defRPr/>
            </a:pPr>
            <a:endParaRPr lang="en-GB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n-ea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Georgia" pitchFamily="18" charset="0"/>
              <a:buChar char="●"/>
              <a:defRPr/>
            </a:pPr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</a:rPr>
              <a:t>Respond to patients questions , keep them informed &amp; share  information </a:t>
            </a:r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.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800600" y="1490663"/>
            <a:ext cx="4038600" cy="468153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Georgia" pitchFamily="18" charset="0"/>
              <a:buChar char="●"/>
              <a:defRPr/>
            </a:pPr>
            <a:r>
              <a:rPr lang="en-GB" sz="2000" dirty="0" smtClean="0">
                <a:ea typeface="+mn-ea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595331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97155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FFFF00"/>
                </a:solidFill>
                <a:cs typeface="Times New Roman" pitchFamily="18" charset="0"/>
              </a:rPr>
              <a:t>From the doctors</a:t>
            </a:r>
            <a:r>
              <a:rPr lang="ar-SA" sz="3600" b="1" dirty="0" smtClean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FFFF00"/>
                </a:solidFill>
                <a:cs typeface="Times New Roman" pitchFamily="18" charset="0"/>
              </a:rPr>
              <a:t> What is required (cont: )</a:t>
            </a:r>
            <a:br>
              <a:rPr lang="en-US" sz="3600" b="1" dirty="0" smtClean="0">
                <a:solidFill>
                  <a:srgbClr val="FFFF00"/>
                </a:solidFill>
                <a:cs typeface="Times New Roman" pitchFamily="18" charset="0"/>
              </a:rPr>
            </a:br>
            <a:r>
              <a:rPr lang="en-US" sz="3600" b="1" i="1" dirty="0" smtClean="0">
                <a:solidFill>
                  <a:srgbClr val="FFC000"/>
                </a:solidFill>
                <a:cs typeface="Times New Roman" pitchFamily="18" charset="0"/>
              </a:rPr>
              <a:t>Towards your </a:t>
            </a:r>
            <a:r>
              <a:rPr lang="en-US" sz="4000" b="1" i="1" u="sng" dirty="0" smtClean="0">
                <a:cs typeface="Times New Roman" pitchFamily="18" charset="0"/>
              </a:rPr>
              <a:t>patients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2133600"/>
            <a:ext cx="8915400" cy="443547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16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Georgia" pitchFamily="18" charset="0"/>
              <a:buChar char="●"/>
              <a:defRPr/>
            </a:pPr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</a:rPr>
              <a:t>You must make sure, wherever practical, that arrangements are made to meet patient’s language and communication needs.</a:t>
            </a:r>
          </a:p>
          <a:p>
            <a:pPr marL="274320" indent="-274320" eaLnBrk="1" fontAlgn="auto" hangingPunct="1">
              <a:lnSpc>
                <a:spcPct val="16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Georgia" pitchFamily="18" charset="0"/>
              <a:buChar char="●"/>
              <a:defRPr/>
            </a:pPr>
            <a:endParaRPr lang="en-GB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+mn-ea"/>
            </a:endParaRPr>
          </a:p>
          <a:p>
            <a:pPr marL="274320" indent="-274320" eaLnBrk="1" fontAlgn="auto" hangingPunct="1">
              <a:lnSpc>
                <a:spcPct val="16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Georgia" pitchFamily="18" charset="0"/>
              <a:buChar char="●"/>
              <a:defRPr/>
            </a:pPr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</a:rPr>
              <a:t>You must be considerate to relatives, carers and partners in providing information and support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11788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sz="3600" b="1" smtClean="0">
                <a:solidFill>
                  <a:srgbClr val="FFFF00"/>
                </a:solidFill>
                <a:cs typeface="Times New Roman" pitchFamily="18" charset="0"/>
              </a:rPr>
              <a:t>From the doctors</a:t>
            </a:r>
            <a:r>
              <a:rPr lang="ar-SA" altLang="en-US" sz="3600" b="1" smtClean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en-US" altLang="en-US" sz="3600" b="1" smtClean="0">
                <a:solidFill>
                  <a:srgbClr val="FFFF00"/>
                </a:solidFill>
                <a:cs typeface="Times New Roman" pitchFamily="18" charset="0"/>
              </a:rPr>
              <a:t> What is required (cont: )</a:t>
            </a:r>
            <a:br>
              <a:rPr lang="en-US" altLang="en-US" sz="3600" b="1" smtClean="0">
                <a:solidFill>
                  <a:srgbClr val="FFFF00"/>
                </a:solidFill>
                <a:cs typeface="Times New Roman" pitchFamily="18" charset="0"/>
              </a:rPr>
            </a:br>
            <a:r>
              <a:rPr lang="en-US" altLang="en-US" sz="3600" b="1" i="1" smtClean="0">
                <a:solidFill>
                  <a:srgbClr val="FFC000"/>
                </a:solidFill>
                <a:cs typeface="Times New Roman" pitchFamily="18" charset="0"/>
              </a:rPr>
              <a:t>Towards your </a:t>
            </a:r>
            <a:r>
              <a:rPr lang="en-US" altLang="en-US" sz="3600" b="1" i="1" u="sng" smtClean="0">
                <a:solidFill>
                  <a:srgbClr val="66FF66"/>
                </a:solidFill>
                <a:cs typeface="Times New Roman" pitchFamily="18" charset="0"/>
              </a:rPr>
              <a:t>colleagues </a:t>
            </a:r>
            <a:endParaRPr lang="en-GB" altLang="en-US" sz="3600" b="1" i="1" u="sng" smtClean="0">
              <a:solidFill>
                <a:srgbClr val="66FF66"/>
              </a:solidFill>
              <a:cs typeface="Times New Roman" pitchFamily="18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301625" y="2438400"/>
            <a:ext cx="8504238" cy="4572000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Georgia" pitchFamily="18" charset="0"/>
              <a:buChar char="●"/>
              <a:defRPr/>
            </a:pPr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  <a:cs typeface="Times New Roman" pitchFamily="18" charset="0"/>
              </a:rPr>
              <a:t>Communicate effectively with colleagues within and outside the team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Georgia" pitchFamily="18" charset="0"/>
              <a:buChar char="●"/>
              <a:defRPr/>
            </a:pPr>
            <a:endParaRPr lang="en-GB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n-ea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Georgia" pitchFamily="18" charset="0"/>
              <a:buChar char="●"/>
              <a:defRPr/>
            </a:pPr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  <a:cs typeface="Times New Roman" pitchFamily="18" charset="0"/>
              </a:rPr>
              <a:t>Make sure your colleagues understand your role and responsibilities in the team and who is responsible for each aspect of patient care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Georgia" pitchFamily="18" charset="0"/>
              <a:buChar char="●"/>
              <a:defRPr/>
            </a:pPr>
            <a:endParaRPr lang="en-GB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n-ea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Georgia" pitchFamily="18" charset="0"/>
              <a:buChar char="●"/>
              <a:defRPr/>
            </a:pPr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  <a:cs typeface="Times New Roman" pitchFamily="18" charset="0"/>
              </a:rPr>
              <a:t>You must treat your colleagues fairly and with respect</a:t>
            </a:r>
          </a:p>
        </p:txBody>
      </p:sp>
    </p:spTree>
    <p:extLst>
      <p:ext uri="{BB962C8B-B14F-4D97-AF65-F5344CB8AC3E}">
        <p14:creationId xmlns:p14="http://schemas.microsoft.com/office/powerpoint/2010/main" xmlns="" val="31340594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0"/>
            <a:ext cx="91440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sz="3600" b="1" smtClean="0">
                <a:solidFill>
                  <a:srgbClr val="FFFF00"/>
                </a:solidFill>
                <a:cs typeface="Times New Roman" pitchFamily="18" charset="0"/>
              </a:rPr>
              <a:t>Why do the doctors need to practice good communication?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057400"/>
            <a:ext cx="8504238" cy="4572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Times New Roman" pitchFamily="18" charset="0"/>
              <a:buChar char="●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Times New Roman" pitchFamily="18" charset="0"/>
              </a:rPr>
              <a:t>Doctors need to learn essentials of good communication more than other professionals because patients are humans with sensitive needs.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Times New Roman" pitchFamily="18" charset="0"/>
              <a:buChar char="●"/>
              <a:defRPr/>
            </a:pP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+mn-ea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Times New Roman" pitchFamily="18" charset="0"/>
              <a:buChar char="●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Times New Roman" pitchFamily="18" charset="0"/>
              </a:rPr>
              <a:t>Doctors cannot practice medicine without effective communication skills.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Times New Roman" pitchFamily="18" charset="0"/>
              <a:buChar char="●"/>
              <a:defRPr/>
            </a:pP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+mn-ea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Times New Roman" pitchFamily="18" charset="0"/>
              <a:buChar char="●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Times New Roman" pitchFamily="18" charset="0"/>
              </a:rPr>
              <a:t>Poor communication causes a lot of medico-legal and ethical problems. </a:t>
            </a:r>
          </a:p>
        </p:txBody>
      </p:sp>
    </p:spTree>
    <p:extLst>
      <p:ext uri="{BB962C8B-B14F-4D97-AF65-F5344CB8AC3E}">
        <p14:creationId xmlns:p14="http://schemas.microsoft.com/office/powerpoint/2010/main" xmlns="" val="39149509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altLang="en-US" sz="3600" b="1" smtClean="0">
                <a:solidFill>
                  <a:srgbClr val="FFFF00"/>
                </a:solidFill>
                <a:cs typeface="Times New Roman" pitchFamily="18" charset="0"/>
              </a:rPr>
              <a:t>Communication: With whom?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600200"/>
            <a:ext cx="8839200" cy="49530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Times New Roman" pitchFamily="18" charset="0"/>
              <a:buChar char="●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Times New Roman" pitchFamily="18" charset="0"/>
              </a:rPr>
              <a:t>Patients &amp; care-givers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Times New Roman" pitchFamily="18" charset="0"/>
              <a:buChar char="●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Times New Roman" pitchFamily="18" charset="0"/>
              </a:rPr>
              <a:t>Nurses &amp; auxiliary staff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Times New Roman" pitchFamily="18" charset="0"/>
              <a:buChar char="●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Times New Roman" pitchFamily="18" charset="0"/>
              </a:rPr>
              <a:t>Colleagues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Times New Roman" pitchFamily="18" charset="0"/>
              <a:buChar char="●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Times New Roman" pitchFamily="18" charset="0"/>
              </a:rPr>
              <a:t>Administrators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Times New Roman" pitchFamily="18" charset="0"/>
              <a:buChar char="●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Times New Roman" pitchFamily="18" charset="0"/>
              </a:rPr>
              <a:t>Reporting research findings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Times New Roman" pitchFamily="18" charset="0"/>
              <a:buChar char="●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Times New Roman" pitchFamily="18" charset="0"/>
              </a:rPr>
              <a:t>Talking to the media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Times New Roman" pitchFamily="18" charset="0"/>
              <a:buChar char="●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Times New Roman" pitchFamily="18" charset="0"/>
              </a:rPr>
              <a:t>Public &amp; legislature</a:t>
            </a:r>
          </a:p>
        </p:txBody>
      </p:sp>
    </p:spTree>
    <p:extLst>
      <p:ext uri="{BB962C8B-B14F-4D97-AF65-F5344CB8AC3E}">
        <p14:creationId xmlns:p14="http://schemas.microsoft.com/office/powerpoint/2010/main" xmlns="" val="34729640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sz="3600" b="1" smtClean="0">
                <a:solidFill>
                  <a:srgbClr val="FFFF00"/>
                </a:solidFill>
                <a:cs typeface="Times New Roman" pitchFamily="18" charset="0"/>
              </a:rPr>
              <a:t>Where to apply our Communication skills 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990600"/>
            <a:ext cx="8991600" cy="6019800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 2"/>
              <a:buChar char=""/>
              <a:defRPr/>
            </a:pP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+mn-ea"/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 2"/>
              <a:buChar char="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Times New Roman" pitchFamily="18" charset="0"/>
              </a:rPr>
              <a:t>The medical interview is the usual communication encounter between the doctor and the patient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 2"/>
              <a:buChar char=""/>
              <a:defRPr/>
            </a:pPr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+mn-ea"/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 2"/>
              <a:buChar char="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Times New Roman" pitchFamily="18" charset="0"/>
              </a:rPr>
              <a:t>It can be classified according to the purpose of the interview into 4 types:</a:t>
            </a: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SzTx/>
              <a:buFont typeface="Wingdings 2"/>
              <a:buNone/>
              <a:defRPr/>
            </a:pPr>
            <a:endParaRPr lang="en-US" sz="32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+mn-ea"/>
              <a:cs typeface="Times New Roman" pitchFamily="18" charset="0"/>
            </a:endParaRP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SzTx/>
              <a:buFont typeface="Wingdings 2"/>
              <a:buNone/>
              <a:defRPr/>
            </a:pPr>
            <a:r>
              <a:rPr lang="en-US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Times New Roman" pitchFamily="18" charset="0"/>
              </a:rPr>
              <a:t>1. History taking                      2.  Consultations</a:t>
            </a: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SzTx/>
              <a:buFont typeface="Wingdings 2"/>
              <a:buNone/>
              <a:defRPr/>
            </a:pPr>
            <a:endParaRPr lang="en-US" sz="32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+mn-ea"/>
              <a:cs typeface="Times New Roman" pitchFamily="18" charset="0"/>
            </a:endParaRP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SzTx/>
              <a:buFont typeface="Wingdings 2"/>
              <a:buNone/>
              <a:defRPr/>
            </a:pPr>
            <a:r>
              <a:rPr lang="en-US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Times New Roman" pitchFamily="18" charset="0"/>
              </a:rPr>
              <a:t>3.Obtaining informed             4. Breaking bad news</a:t>
            </a: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SzTx/>
              <a:buFont typeface="Wingdings 2"/>
              <a:buNone/>
              <a:defRPr/>
            </a:pPr>
            <a:r>
              <a:rPr lang="en-US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Times New Roman" pitchFamily="18" charset="0"/>
              </a:rPr>
              <a:t>Consent</a:t>
            </a: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SzTx/>
              <a:buFont typeface="Wingdings 2"/>
              <a:buNone/>
              <a:defRPr/>
            </a:pPr>
            <a:endParaRPr lang="en-US" sz="3200" b="1" dirty="0" smtClean="0">
              <a:solidFill>
                <a:srgbClr val="FFC000"/>
              </a:solidFill>
              <a:latin typeface="Calibri" pitchFamily="34" charset="0"/>
              <a:ea typeface="+mn-ea"/>
              <a:cs typeface="Times New Roman" pitchFamily="18" charset="0"/>
            </a:endParaRP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SzTx/>
              <a:buFont typeface="Wingdings 2"/>
              <a:buNone/>
              <a:defRPr/>
            </a:pPr>
            <a:endParaRPr lang="en-US" sz="3200" b="1" dirty="0" smtClean="0">
              <a:solidFill>
                <a:srgbClr val="FFC000"/>
              </a:solidFill>
              <a:latin typeface="Calibri" pitchFamily="34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0106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304800"/>
            <a:ext cx="7851648" cy="5410200"/>
          </a:xfrm>
          <a:ln>
            <a:miter lim="800000"/>
            <a:headEnd/>
            <a:tailEnd/>
          </a:ln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Concept of Communication Skills in Medicine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819400"/>
          </a:xfrm>
        </p:spPr>
        <p:txBody>
          <a:bodyPr>
            <a:normAutofit/>
          </a:bodyPr>
          <a:lstStyle/>
          <a:p>
            <a:pPr marR="0" eaLnBrk="1" hangingPunct="1">
              <a:defRPr/>
            </a:pPr>
            <a:endParaRPr lang="en-US" sz="2400" dirty="0" smtClean="0">
              <a:cs typeface="Majalla UI"/>
            </a:endParaRPr>
          </a:p>
          <a:p>
            <a:pPr marR="0" algn="ctr" eaLnBrk="1" hangingPunct="1">
              <a:defRPr/>
            </a:pP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Majalla UI"/>
            </a:endParaRPr>
          </a:p>
          <a:p>
            <a:pPr marR="0" eaLnBrk="1" hangingPunct="1">
              <a:defRPr/>
            </a:pPr>
            <a:endParaRPr lang="en-US" sz="2400" dirty="0" smtClean="0"/>
          </a:p>
          <a:p>
            <a:pPr marR="0" eaLnBrk="1" hangingPunct="1">
              <a:defRPr/>
            </a:pPr>
            <a:r>
              <a:rPr lang="en-US" sz="2400" dirty="0" smtClean="0"/>
              <a:t>DR-MAHA M </a:t>
            </a:r>
            <a:r>
              <a:rPr lang="en-US" sz="2400" dirty="0" smtClean="0"/>
              <a:t>ALMOHIZEA</a:t>
            </a:r>
          </a:p>
          <a:p>
            <a:pPr marR="0" eaLnBrk="1" hangingPunct="1">
              <a:defRPr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4579996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229600" cy="914400"/>
          </a:xfrm>
        </p:spPr>
        <p:txBody>
          <a:bodyPr/>
          <a:lstStyle/>
          <a:p>
            <a:pPr algn="ctr" eaLnBrk="1" hangingPunct="1"/>
            <a:r>
              <a:rPr lang="en-US" altLang="en-US" sz="3600" b="1" smtClean="0">
                <a:solidFill>
                  <a:srgbClr val="FFFF00"/>
                </a:solidFill>
                <a:cs typeface="Times New Roman" pitchFamily="18" charset="0"/>
              </a:rPr>
              <a:t>Effective communication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066800"/>
            <a:ext cx="8839200" cy="5791200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Times New Roman" pitchFamily="18" charset="0"/>
              <a:buChar char="●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Times New Roman" pitchFamily="18" charset="0"/>
              </a:rPr>
              <a:t>Ensures good working relationship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Times New Roman" pitchFamily="18" charset="0"/>
              <a:buChar char="●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Times New Roman" pitchFamily="18" charset="0"/>
              </a:rPr>
              <a:t>Increases patients satisfaction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Times New Roman" pitchFamily="18" charset="0"/>
              <a:buChar char="●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Times New Roman" pitchFamily="18" charset="0"/>
              </a:rPr>
              <a:t>Increases patients understanding of illness &amp; management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Times New Roman" pitchFamily="18" charset="0"/>
              <a:buChar char="●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Times New Roman" pitchFamily="18" charset="0"/>
              </a:rPr>
              <a:t>Improves patients compliance with treatment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Times New Roman" pitchFamily="18" charset="0"/>
              <a:buChar char="●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Times New Roman" pitchFamily="18" charset="0"/>
              </a:rPr>
              <a:t>Reduce medico-legal problems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Times New Roman" pitchFamily="18" charset="0"/>
              <a:buChar char="●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Times New Roman" pitchFamily="18" charset="0"/>
              </a:rPr>
              <a:t>Reduce uncertainty	</a:t>
            </a:r>
            <a:r>
              <a:rPr lang="en-US" sz="3200" dirty="0" smtClean="0">
                <a:latin typeface="Calibri" pitchFamily="34" charset="0"/>
                <a:ea typeface="+mn-ea"/>
                <a:cs typeface="Times New Roman" pitchFamily="18" charset="0"/>
              </a:rPr>
              <a:t>				</a:t>
            </a:r>
            <a:r>
              <a:rPr lang="en-US" sz="2400" dirty="0" smtClean="0">
                <a:latin typeface="Calibri" pitchFamily="34" charset="0"/>
                <a:ea typeface="+mn-ea"/>
                <a:cs typeface="Times New Roman" pitchFamily="18" charset="0"/>
              </a:rPr>
              <a:t>												</a:t>
            </a:r>
          </a:p>
        </p:txBody>
      </p:sp>
    </p:spTree>
    <p:extLst>
      <p:ext uri="{BB962C8B-B14F-4D97-AF65-F5344CB8AC3E}">
        <p14:creationId xmlns:p14="http://schemas.microsoft.com/office/powerpoint/2010/main" xmlns="" val="42366713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457200"/>
            <a:ext cx="8991600" cy="1447800"/>
          </a:xfrm>
        </p:spPr>
        <p:txBody>
          <a:bodyPr/>
          <a:lstStyle/>
          <a:p>
            <a:pPr algn="ctr" eaLnBrk="1" hangingPunct="1"/>
            <a:r>
              <a:rPr lang="en-US" altLang="en-US" sz="3600" b="1" smtClean="0">
                <a:solidFill>
                  <a:srgbClr val="FFFF00"/>
                </a:solidFill>
                <a:cs typeface="Times New Roman" pitchFamily="18" charset="0"/>
              </a:rPr>
              <a:t>Principles of effective communication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0" y="1371600"/>
            <a:ext cx="9144000" cy="5181600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Times New Roman" pitchFamily="18" charset="0"/>
              <a:buChar char="●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Times New Roman" pitchFamily="18" charset="0"/>
              </a:rPr>
              <a:t>Planning</a:t>
            </a:r>
          </a:p>
          <a:p>
            <a:pPr marL="274320" indent="-274320" eaLnBrk="1" fontAlgn="auto" hangingPunct="1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Times New Roman" pitchFamily="18" charset="0"/>
              <a:buChar char="●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Times New Roman" pitchFamily="18" charset="0"/>
              </a:rPr>
              <a:t>Interaction rather than a direct transmission</a:t>
            </a:r>
          </a:p>
          <a:p>
            <a:pPr marL="274320" indent="-274320" eaLnBrk="1" fontAlgn="auto" hangingPunct="1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Times New Roman" pitchFamily="18" charset="0"/>
              <a:buChar char="●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Times New Roman" pitchFamily="18" charset="0"/>
              </a:rPr>
              <a:t>Flexibility in relation to different individuals and contexts.</a:t>
            </a:r>
          </a:p>
          <a:p>
            <a:pPr marL="274320" indent="-274320" eaLnBrk="1" fontAlgn="auto" hangingPunct="1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Times New Roman" pitchFamily="18" charset="0"/>
              <a:buChar char="●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Times New Roman" pitchFamily="18" charset="0"/>
              </a:rPr>
              <a:t>Ability to handle emotional outbreaks</a:t>
            </a:r>
          </a:p>
        </p:txBody>
      </p:sp>
    </p:spTree>
    <p:extLst>
      <p:ext uri="{BB962C8B-B14F-4D97-AF65-F5344CB8AC3E}">
        <p14:creationId xmlns:p14="http://schemas.microsoft.com/office/powerpoint/2010/main" xmlns="" val="42940594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51435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FFFF00"/>
                </a:solidFill>
                <a:cs typeface="Times New Roman" pitchFamily="18" charset="0"/>
              </a:rPr>
              <a:t>Communication with peers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295400"/>
            <a:ext cx="8504238" cy="4572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Georgia" pitchFamily="18" charset="0"/>
              <a:buChar char="●"/>
              <a:defRPr/>
            </a:pPr>
            <a:endParaRPr lang="en-US" sz="2800" dirty="0" smtClean="0">
              <a:latin typeface="Calibri" pitchFamily="34" charset="0"/>
              <a:ea typeface="+mn-ea"/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 2"/>
              <a:buNone/>
              <a:defRPr/>
            </a:pPr>
            <a:r>
              <a:rPr lang="en-US" sz="2800" dirty="0" smtClean="0">
                <a:latin typeface="Calibri" pitchFamily="34" charset="0"/>
                <a:ea typeface="+mn-ea"/>
                <a:cs typeface="Times New Roman" pitchFamily="18" charset="0"/>
              </a:rPr>
              <a:t>          </a:t>
            </a:r>
            <a:r>
              <a:rPr lang="en-US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Times New Roman" pitchFamily="18" charset="0"/>
              </a:rPr>
              <a:t>Mutual trust &amp; respect</a:t>
            </a:r>
          </a:p>
          <a:p>
            <a:pPr marL="274320" indent="-274320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 2"/>
              <a:buNone/>
              <a:defRPr/>
            </a:pPr>
            <a:r>
              <a:rPr lang="en-US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Times New Roman" pitchFamily="18" charset="0"/>
              </a:rPr>
              <a:t>    </a:t>
            </a:r>
          </a:p>
          <a:p>
            <a:pPr marL="274320" indent="-274320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 2"/>
              <a:buNone/>
              <a:defRPr/>
            </a:pPr>
            <a:r>
              <a:rPr lang="en-US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Times New Roman" pitchFamily="18" charset="0"/>
              </a:rPr>
              <a:t>                                        Exchange information</a:t>
            </a:r>
          </a:p>
          <a:p>
            <a:pPr marL="274320" indent="-274320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 2"/>
              <a:buNone/>
              <a:defRPr/>
            </a:pPr>
            <a:r>
              <a:rPr lang="en-US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Times New Roman" pitchFamily="18" charset="0"/>
              </a:rPr>
              <a:t>             </a:t>
            </a:r>
          </a:p>
          <a:p>
            <a:pPr marL="274320" indent="-274320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 2"/>
              <a:buNone/>
              <a:defRPr/>
            </a:pPr>
            <a:r>
              <a:rPr lang="en-US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Times New Roman" pitchFamily="18" charset="0"/>
              </a:rPr>
              <a:t>                                                                   Ask your seniors</a:t>
            </a:r>
          </a:p>
        </p:txBody>
      </p:sp>
    </p:spTree>
    <p:extLst>
      <p:ext uri="{BB962C8B-B14F-4D97-AF65-F5344CB8AC3E}">
        <p14:creationId xmlns:p14="http://schemas.microsoft.com/office/powerpoint/2010/main" xmlns="" val="7703999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610600" cy="990600"/>
          </a:xfrm>
        </p:spPr>
        <p:txBody>
          <a:bodyPr/>
          <a:lstStyle/>
          <a:p>
            <a:pPr algn="ctr" eaLnBrk="1" hangingPunct="1"/>
            <a:r>
              <a:rPr lang="en-US" altLang="en-US" sz="3600" b="1" smtClean="0">
                <a:solidFill>
                  <a:srgbClr val="FFFF00"/>
                </a:solidFill>
                <a:cs typeface="Times New Roman" pitchFamily="18" charset="0"/>
              </a:rPr>
              <a:t>Communication &amp; Medical care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52400" y="914400"/>
            <a:ext cx="8991600" cy="5715000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90000"/>
              <a:buFont typeface="Times New Roman" pitchFamily="18" charset="0"/>
              <a:buChar char="●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Times New Roman" pitchFamily="18" charset="0"/>
              </a:rPr>
              <a:t>Good communication should be established  between the patient , the family and the treating multidisciplinary team.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90000"/>
              <a:buFont typeface="Times New Roman" pitchFamily="18" charset="0"/>
              <a:buChar char="●"/>
              <a:defRPr/>
            </a:pP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+mn-ea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90000"/>
              <a:buFont typeface="Times New Roman" pitchFamily="18" charset="0"/>
              <a:buChar char="●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Times New Roman" pitchFamily="18" charset="0"/>
              </a:rPr>
              <a:t>Patient &amp; family should be encouraged to participate and verbalize in the  ward round discussion about:</a:t>
            </a: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 2" pitchFamily="18" charset="2"/>
              <a:buChar char="P"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Times New Roman" pitchFamily="18" charset="0"/>
              </a:rPr>
              <a:t>Offered medical care &amp; treatment            </a:t>
            </a: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 2" pitchFamily="18" charset="2"/>
              <a:buChar char="P"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Times New Roman" pitchFamily="18" charset="0"/>
              </a:rPr>
              <a:t>Rehabilitation                   </a:t>
            </a: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 2" pitchFamily="18" charset="2"/>
              <a:buChar char="P"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Times New Roman" pitchFamily="18" charset="0"/>
              </a:rPr>
              <a:t>Follow- up/re-admission plans</a:t>
            </a: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 2" pitchFamily="18" charset="2"/>
              <a:buChar char="P"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Times New Roman" pitchFamily="18" charset="0"/>
              </a:rPr>
              <a:t>Doubts &amp; worries.     </a:t>
            </a: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 2" pitchFamily="18" charset="2"/>
              <a:buChar char="P"/>
              <a:defRPr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+mn-ea"/>
              <a:cs typeface="Times New Roman" pitchFamily="18" charset="0"/>
            </a:endParaRPr>
          </a:p>
          <a:p>
            <a:pPr marL="640080" lvl="1" indent="-246888" algn="ctr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 2" pitchFamily="18" charset="2"/>
              <a:buChar char="P"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Times New Roman" pitchFamily="18" charset="0"/>
              </a:rPr>
              <a:t>     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Times New Roman" pitchFamily="18" charset="0"/>
              </a:rPr>
              <a:t>Proper information to patient and family regarding services available and how they can utilize them. </a:t>
            </a:r>
          </a:p>
          <a:p>
            <a:pPr marL="640080" lvl="1" indent="-246888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 2" pitchFamily="18" charset="2"/>
              <a:buChar char="P"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Times New Roman" pitchFamily="18" charset="0"/>
              </a:rPr>
              <a:t>              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Times New Roman" pitchFamily="18" charset="0"/>
              <a:buChar char="●"/>
              <a:defRPr/>
            </a:pPr>
            <a:endParaRPr lang="en-US" sz="2400" dirty="0" smtClean="0">
              <a:latin typeface="Calibri" pitchFamily="34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67213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GB" altLang="en-US" sz="3600" b="1" dirty="0" smtClean="0">
                <a:solidFill>
                  <a:srgbClr val="FFFF00"/>
                </a:solidFill>
                <a:cs typeface="Traditional Arabic" pitchFamily="18" charset="-78"/>
              </a:rPr>
              <a:t>Communication skills: Some techniques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5486400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Times New Roman" pitchFamily="18" charset="0"/>
              <a:buChar char="●"/>
              <a:defRPr/>
            </a:pPr>
            <a:endParaRPr lang="en-GB" sz="2400" dirty="0" smtClean="0">
              <a:latin typeface="Calibri" pitchFamily="34" charset="0"/>
              <a:ea typeface="+mn-ea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Times New Roman" pitchFamily="18" charset="0"/>
              <a:buChar char="●"/>
              <a:defRPr/>
            </a:pPr>
            <a:r>
              <a:rPr lang="en-GB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Times New Roman" pitchFamily="18" charset="0"/>
              </a:rPr>
              <a:t>PRACTICE</a:t>
            </a:r>
            <a:r>
              <a:rPr lang="en-GB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Times New Roman" pitchFamily="18" charset="0"/>
              </a:rPr>
              <a:t>- fluent dialogue with patient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Times New Roman" pitchFamily="18" charset="0"/>
              <a:buChar char="●"/>
              <a:defRPr/>
            </a:pPr>
            <a:endParaRPr lang="en-GB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+mn-ea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Times New Roman" pitchFamily="18" charset="0"/>
              <a:buChar char="●"/>
              <a:defRPr/>
            </a:pPr>
            <a:r>
              <a:rPr lang="en-GB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Times New Roman" pitchFamily="18" charset="0"/>
              </a:rPr>
              <a:t>USE</a:t>
            </a:r>
            <a:r>
              <a:rPr lang="en-GB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Times New Roman" pitchFamily="18" charset="0"/>
              </a:rPr>
              <a:t>- silence effectively, allowing patient enough time to express thoughts or feelings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Times New Roman" pitchFamily="18" charset="0"/>
              <a:buChar char="●"/>
              <a:defRPr/>
            </a:pPr>
            <a:endParaRPr lang="en-GB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+mn-ea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Times New Roman" pitchFamily="18" charset="0"/>
              <a:buChar char="●"/>
              <a:defRPr/>
            </a:pPr>
            <a:r>
              <a:rPr lang="en-GB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Times New Roman" pitchFamily="18" charset="0"/>
              </a:rPr>
              <a:t>ENCOURAGE</a:t>
            </a:r>
            <a:r>
              <a:rPr lang="en-GB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Times New Roman" pitchFamily="18" charset="0"/>
              </a:rPr>
              <a:t>- patients with your supportive words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Times New Roman" pitchFamily="18" charset="0"/>
              <a:buChar char="●"/>
              <a:defRPr/>
            </a:pPr>
            <a:endParaRPr lang="en-GB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+mn-ea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Times New Roman" pitchFamily="18" charset="0"/>
              <a:buChar char="●"/>
              <a:defRPr/>
            </a:pPr>
            <a:r>
              <a:rPr lang="en-GB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Times New Roman" pitchFamily="18" charset="0"/>
              </a:rPr>
              <a:t>UTILIZE</a:t>
            </a:r>
            <a:r>
              <a:rPr lang="en-GB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Times New Roman" pitchFamily="18" charset="0"/>
              </a:rPr>
              <a:t> - non-verbal communication </a:t>
            </a:r>
          </a:p>
        </p:txBody>
      </p:sp>
    </p:spTree>
    <p:extLst>
      <p:ext uri="{BB962C8B-B14F-4D97-AF65-F5344CB8AC3E}">
        <p14:creationId xmlns:p14="http://schemas.microsoft.com/office/powerpoint/2010/main" xmlns="" val="39678909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 lIns="92075" tIns="46038" rIns="92075" bIns="46038"/>
          <a:lstStyle/>
          <a:p>
            <a:pPr algn="ctr" eaLnBrk="1" hangingPunct="1"/>
            <a:r>
              <a:rPr lang="en-AU" altLang="en-US" sz="3600" b="1" smtClean="0">
                <a:solidFill>
                  <a:srgbClr val="FFC000"/>
                </a:solidFill>
                <a:cs typeface="Times New Roman" pitchFamily="18" charset="0"/>
              </a:rPr>
              <a:t>Listening vs Hearing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389438"/>
          </a:xfrm>
        </p:spPr>
        <p:txBody>
          <a:bodyPr lIns="92075" tIns="46038" rIns="92075" bIns="46038"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Times New Roman" pitchFamily="18" charset="0"/>
              <a:buChar char="●"/>
              <a:defRPr/>
            </a:pPr>
            <a:r>
              <a:rPr lang="en-AU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Times New Roman" pitchFamily="18" charset="0"/>
              </a:rPr>
              <a:t>Hearing</a:t>
            </a:r>
            <a:r>
              <a:rPr lang="en-A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Times New Roman" pitchFamily="18" charset="0"/>
              </a:rPr>
              <a:t> </a:t>
            </a:r>
            <a:r>
              <a:rPr lang="en-A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Times New Roman" pitchFamily="18" charset="0"/>
              </a:rPr>
              <a:t>- a passive activity; no effort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Times New Roman" pitchFamily="18" charset="0"/>
              <a:buChar char="●"/>
              <a:defRPr/>
            </a:pPr>
            <a:endParaRPr lang="en-A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+mn-ea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Times New Roman" pitchFamily="18" charset="0"/>
              <a:buChar char="●"/>
              <a:defRPr/>
            </a:pPr>
            <a:r>
              <a:rPr lang="en-AU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Times New Roman" pitchFamily="18" charset="0"/>
              </a:rPr>
              <a:t>Listening</a:t>
            </a:r>
            <a:endParaRPr lang="en-A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+mn-ea"/>
              <a:cs typeface="Times New Roman" pitchFamily="18" charset="0"/>
            </a:endParaRP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 2" pitchFamily="18" charset="2"/>
              <a:buChar char="P"/>
              <a:defRPr/>
            </a:pPr>
            <a:r>
              <a:rPr lang="en-A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Times New Roman" pitchFamily="18" charset="0"/>
              </a:rPr>
              <a:t>Attention</a:t>
            </a: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 2" pitchFamily="18" charset="2"/>
              <a:buChar char="P"/>
              <a:defRPr/>
            </a:pPr>
            <a:r>
              <a:rPr lang="en-A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Times New Roman" pitchFamily="18" charset="0"/>
              </a:rPr>
              <a:t>Active involvement, </a:t>
            </a: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 2" pitchFamily="18" charset="2"/>
              <a:buChar char="P"/>
              <a:defRPr/>
            </a:pPr>
            <a:r>
              <a:rPr lang="en-A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Times New Roman" pitchFamily="18" charset="0"/>
              </a:rPr>
              <a:t>Full understanding</a:t>
            </a: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 2" pitchFamily="18" charset="2"/>
              <a:buChar char="P"/>
              <a:defRPr/>
            </a:pPr>
            <a:r>
              <a:rPr lang="en-A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Times New Roman" pitchFamily="18" charset="0"/>
              </a:rPr>
              <a:t>Takes time and effort</a:t>
            </a:r>
          </a:p>
        </p:txBody>
      </p:sp>
    </p:spTree>
    <p:extLst>
      <p:ext uri="{BB962C8B-B14F-4D97-AF65-F5344CB8AC3E}">
        <p14:creationId xmlns:p14="http://schemas.microsoft.com/office/powerpoint/2010/main" xmlns="" val="7813506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-457200"/>
            <a:ext cx="8991600" cy="1447800"/>
          </a:xfrm>
        </p:spPr>
        <p:txBody>
          <a:bodyPr/>
          <a:lstStyle/>
          <a:p>
            <a:pPr algn="ctr" eaLnBrk="1" hangingPunct="1"/>
            <a:r>
              <a:rPr lang="en-US" altLang="en-US" sz="3600" b="1" dirty="0" smtClean="0">
                <a:solidFill>
                  <a:srgbClr val="FFFF00"/>
                </a:solidFill>
                <a:cs typeface="Times New Roman" pitchFamily="18" charset="0"/>
              </a:rPr>
              <a:t>Barriers to effective communication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990600"/>
            <a:ext cx="7772400" cy="54864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Times New Roman" pitchFamily="18" charset="0"/>
              <a:buChar char="●"/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Times New Roman" pitchFamily="18" charset="0"/>
              </a:rPr>
              <a:t>Personal attitudes</a:t>
            </a: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Times New Roman" pitchFamily="18" charset="0"/>
              <a:buChar char="●"/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Times New Roman" pitchFamily="18" charset="0"/>
              </a:rPr>
              <a:t>Ignorance</a:t>
            </a: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Times New Roman" pitchFamily="18" charset="0"/>
              <a:buChar char="●"/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Times New Roman" pitchFamily="18" charset="0"/>
              </a:rPr>
              <a:t>Human failings (tiredness, stress) </a:t>
            </a: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Times New Roman" pitchFamily="18" charset="0"/>
              <a:buChar char="●"/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Times New Roman" pitchFamily="18" charset="0"/>
              </a:rPr>
              <a:t>Language</a:t>
            </a: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Times New Roman" pitchFamily="18" charset="0"/>
              <a:buChar char="●"/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Times New Roman" pitchFamily="18" charset="0"/>
              </a:rPr>
              <a:t>Poor time management</a:t>
            </a: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Times New Roman" pitchFamily="18" charset="0"/>
              <a:buChar char="●"/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Times New Roman" pitchFamily="18" charset="0"/>
              </a:rPr>
              <a:t>Strenuous working environment</a:t>
            </a:r>
          </a:p>
        </p:txBody>
      </p:sp>
    </p:spTree>
    <p:extLst>
      <p:ext uri="{BB962C8B-B14F-4D97-AF65-F5344CB8AC3E}">
        <p14:creationId xmlns:p14="http://schemas.microsoft.com/office/powerpoint/2010/main" xmlns="" val="2388897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algn="ctr" eaLnBrk="1" hangingPunct="1"/>
            <a:r>
              <a:rPr lang="en-US" altLang="en-US" sz="3600" b="1" dirty="0" smtClean="0">
                <a:solidFill>
                  <a:srgbClr val="FFFF00"/>
                </a:solidFill>
                <a:cs typeface="Times New Roman" pitchFamily="18" charset="0"/>
              </a:rPr>
              <a:t>Conclusion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90600"/>
            <a:ext cx="8763000" cy="4572000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SzTx/>
              <a:buFont typeface="Times New Roman" pitchFamily="18" charset="0"/>
              <a:buChar char="●"/>
              <a:defRPr/>
            </a:pPr>
            <a:endParaRPr lang="en-US" sz="3600" dirty="0" smtClean="0">
              <a:latin typeface="Calibri" pitchFamily="34" charset="0"/>
              <a:ea typeface="+mn-ea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SzTx/>
              <a:buFont typeface="Times New Roman" pitchFamily="18" charset="0"/>
              <a:buChar char="●"/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Times New Roman" pitchFamily="18" charset="0"/>
              </a:rPr>
              <a:t>Effective communication is the </a:t>
            </a:r>
            <a:r>
              <a:rPr lang="en-US" sz="3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Times New Roman" pitchFamily="18" charset="0"/>
              </a:rPr>
              <a:t>key to success in professional career.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SzTx/>
              <a:buFont typeface="Times New Roman" pitchFamily="18" charset="0"/>
              <a:buChar char="●"/>
              <a:defRPr/>
            </a:pP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+mn-ea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SzTx/>
              <a:buFont typeface="Times New Roman" pitchFamily="18" charset="0"/>
              <a:buChar char="●"/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Times New Roman" pitchFamily="18" charset="0"/>
              </a:rPr>
              <a:t>Good communication is essential for proper doctor-patient relationship and </a:t>
            </a:r>
            <a:r>
              <a:rPr lang="en-US" sz="3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Times New Roman" pitchFamily="18" charset="0"/>
              </a:rPr>
              <a:t>help avoids problems of misunderstanding.</a:t>
            </a:r>
          </a:p>
        </p:txBody>
      </p:sp>
    </p:spTree>
    <p:extLst>
      <p:ext uri="{BB962C8B-B14F-4D97-AF65-F5344CB8AC3E}">
        <p14:creationId xmlns:p14="http://schemas.microsoft.com/office/powerpoint/2010/main" xmlns="" val="14217414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229600" cy="762000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rgbClr val="FFFF00"/>
                </a:solidFill>
                <a:cs typeface="Times New Roman" pitchFamily="18" charset="0"/>
              </a:rPr>
              <a:t>Further reading</a:t>
            </a:r>
            <a:endParaRPr lang="en-GB" sz="3600" b="1" dirty="0">
              <a:solidFill>
                <a:srgbClr val="FFFF00"/>
              </a:solidFill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Faulkner, A (2001) Effective Interact Interaction with Patients, 2nd Ed. Churchill Livingstone, London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7396436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1447800"/>
          </a:xfrm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THANK YOU VERY MUCH 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ln>
            <a:miter lim="800000"/>
            <a:headEnd/>
            <a:tailEnd/>
          </a:ln>
        </p:spPr>
        <p:txBody>
          <a:bodyPr>
            <a:normAutofit fontScale="32500" lnSpcReduction="20000"/>
          </a:bodyPr>
          <a:lstStyle/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                                </a:t>
            </a:r>
          </a:p>
          <a:p>
            <a:pPr eaLnBrk="1" hangingPunct="1">
              <a:defRPr/>
            </a:pPr>
            <a:endParaRPr lang="en-US" sz="6000" dirty="0" smtClean="0"/>
          </a:p>
          <a:p>
            <a:pPr eaLnBrk="1" hangingPunct="1">
              <a:defRPr/>
            </a:pPr>
            <a:endParaRPr lang="en-US" sz="6000" dirty="0" smtClean="0"/>
          </a:p>
          <a:p>
            <a:pPr eaLnBrk="1" hangingPunct="1">
              <a:defRPr/>
            </a:pPr>
            <a:r>
              <a:rPr lang="en-US" sz="6000" dirty="0" smtClean="0"/>
              <a:t> &amp;             </a:t>
            </a:r>
            <a:r>
              <a:rPr lang="en-US" sz="6000" dirty="0" smtClean="0">
                <a:solidFill>
                  <a:srgbClr val="FFFF00"/>
                </a:solidFill>
              </a:rPr>
              <a:t>&amp;</a:t>
            </a:r>
          </a:p>
          <a:p>
            <a:pPr lvl="8">
              <a:defRPr/>
            </a:pPr>
            <a:r>
              <a:rPr lang="en-US" sz="4600" dirty="0" smtClean="0"/>
              <a:t>            </a:t>
            </a:r>
            <a:r>
              <a:rPr lang="en-US" dirty="0" smtClean="0"/>
              <a:t> </a:t>
            </a:r>
          </a:p>
        </p:txBody>
      </p:sp>
      <p:pic>
        <p:nvPicPr>
          <p:cNvPr id="27652" name="rg_hi" descr="http://t0.gstatic.com/images?q=tbn:ANd9GcQtZVqWJQm8I5qn16DBMp1tM_xSAGaLvtiRqXen13CAGRTwGzXB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76400"/>
            <a:ext cx="38100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3" name="Picture 2" descr="C:\Users\Kamran\Pictures\imagesCAXJJY1Z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676400"/>
            <a:ext cx="382905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732650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8534400" cy="457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FF00"/>
                </a:solidFill>
              </a:rPr>
              <a:t>OBJECTIVES 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0" y="1935163"/>
            <a:ext cx="9067800" cy="4389437"/>
          </a:xfrm>
        </p:spPr>
        <p:txBody>
          <a:bodyPr>
            <a:normAutofit fontScale="85000" lnSpcReduction="10000"/>
          </a:bodyPr>
          <a:lstStyle/>
          <a:p>
            <a:pPr algn="ctr" eaLnBrk="1" hangingPunct="1">
              <a:defRPr/>
            </a:pP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Majalla UI"/>
              </a:rPr>
              <a:t>At the end of today’s session students should be able to;</a:t>
            </a:r>
          </a:p>
          <a:p>
            <a:pPr marL="0" indent="0" algn="ctr" eaLnBrk="1" hangingPunct="1">
              <a:buNone/>
              <a:defRPr/>
            </a:pPr>
            <a:endParaRPr lang="en-US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Majalla UI"/>
            </a:endParaRPr>
          </a:p>
          <a:p>
            <a:pPr eaLnBrk="1" hangingPunct="1">
              <a:lnSpc>
                <a:spcPct val="150000"/>
              </a:lnSpc>
              <a:buClr>
                <a:srgbClr val="FFFF00"/>
              </a:buClr>
              <a:buFont typeface="Wingdings" pitchFamily="2" charset="2"/>
              <a:buChar char="q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Majalla UI"/>
              </a:rPr>
              <a:t>Define communication, its theory and  types. </a:t>
            </a:r>
          </a:p>
          <a:p>
            <a:pPr eaLnBrk="1" hangingPunct="1">
              <a:lnSpc>
                <a:spcPct val="150000"/>
              </a:lnSpc>
              <a:buClr>
                <a:srgbClr val="FFFF00"/>
              </a:buClr>
              <a:buFont typeface="Wingdings" pitchFamily="2" charset="2"/>
              <a:buChar char="q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Majalla UI"/>
              </a:rPr>
              <a:t>Discuss importance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Majalla UI"/>
              </a:rPr>
              <a:t>of communication in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Majalla UI"/>
              </a:rPr>
              <a:t>medicine. </a:t>
            </a:r>
          </a:p>
          <a:p>
            <a:pPr eaLnBrk="1" hangingPunct="1">
              <a:lnSpc>
                <a:spcPct val="150000"/>
              </a:lnSpc>
              <a:buClr>
                <a:srgbClr val="FFFF00"/>
              </a:buClr>
              <a:buFont typeface="Wingdings" pitchFamily="2" charset="2"/>
              <a:buChar char="q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Majalla UI"/>
              </a:rPr>
              <a:t>Demonstrate effective communication in day to day practice.</a:t>
            </a:r>
          </a:p>
          <a:p>
            <a:pPr eaLnBrk="1" hangingPunct="1">
              <a:lnSpc>
                <a:spcPct val="150000"/>
              </a:lnSpc>
              <a:buClr>
                <a:srgbClr val="FFFF00"/>
              </a:buClr>
              <a:buFont typeface="Wingdings" pitchFamily="2" charset="2"/>
              <a:buChar char="q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Majalla UI"/>
              </a:rPr>
              <a:t>Overcome barriers to effective communication.</a:t>
            </a:r>
            <a:endParaRPr lang="en-US" dirty="0" smtClean="0">
              <a:latin typeface="Calibri" pitchFamily="34" charset="0"/>
              <a:cs typeface="Majalla U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20208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229600" cy="914400"/>
          </a:xfrm>
        </p:spPr>
        <p:txBody>
          <a:bodyPr/>
          <a:lstStyle/>
          <a:p>
            <a:pPr algn="ctr" eaLnBrk="1" hangingPunct="1"/>
            <a:r>
              <a:rPr lang="en-US" altLang="en-US" sz="3600" b="1" dirty="0" smtClean="0">
                <a:solidFill>
                  <a:srgbClr val="FFFF00"/>
                </a:solidFill>
                <a:cs typeface="Times New Roman" pitchFamily="18" charset="0"/>
              </a:rPr>
              <a:t>What is Communication?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14400"/>
            <a:ext cx="8686800" cy="54102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Times New Roman" pitchFamily="18" charset="0"/>
              <a:buChar char="●"/>
              <a:defRPr/>
            </a:pPr>
            <a:endParaRPr lang="en-US" sz="2800" dirty="0" smtClean="0">
              <a:latin typeface="Calibri" pitchFamily="34" charset="0"/>
              <a:ea typeface="+mn-ea"/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Times New Roman" pitchFamily="18" charset="0"/>
              <a:buChar char="●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Times New Roman" pitchFamily="18" charset="0"/>
              </a:rPr>
              <a:t>The act by which information is shared.</a:t>
            </a:r>
          </a:p>
          <a:p>
            <a:pPr marL="274320" indent="-274320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 2"/>
              <a:buNone/>
              <a:defRPr/>
            </a:pP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+mn-ea"/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Times New Roman" pitchFamily="18" charset="0"/>
              <a:buChar char="●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Times New Roman" pitchFamily="18" charset="0"/>
              </a:rPr>
              <a:t>It is the process by which we relate and interact with other people.</a:t>
            </a:r>
          </a:p>
          <a:p>
            <a:pPr marL="274320" indent="-274320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 2"/>
              <a:buNone/>
              <a:defRPr/>
            </a:pP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+mn-ea"/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Times New Roman" pitchFamily="18" charset="0"/>
              <a:buChar char="●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Times New Roman" pitchFamily="18" charset="0"/>
              </a:rPr>
              <a:t>It includes listening &amp; understanding with passion &amp; respect as well as expressing views &amp; ideas and passing information to others in a clear manner.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14400" y="990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endParaRPr lang="en-US" sz="3200" b="1" kern="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0621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742950"/>
          </a:xfrm>
        </p:spPr>
        <p:txBody>
          <a:bodyPr/>
          <a:lstStyle/>
          <a:p>
            <a:pPr algn="ctr" eaLnBrk="1" hangingPunct="1"/>
            <a:r>
              <a:rPr lang="en-US" altLang="en-US" sz="3600" b="1" smtClean="0">
                <a:solidFill>
                  <a:srgbClr val="FFFF00"/>
                </a:solidFill>
                <a:cs typeface="Times New Roman" pitchFamily="18" charset="0"/>
              </a:rPr>
              <a:t>COMMUNICATION THEORY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0" y="1524000"/>
            <a:ext cx="9144000" cy="51054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Georgia" pitchFamily="18" charset="0"/>
              <a:buChar char="●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Communication is a learned skill based on 3 pillars: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 2"/>
              <a:buNone/>
              <a:defRPr/>
            </a:pP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640080" lvl="1" indent="-246888" eaLnBrk="1" fontAlgn="auto" hangingPunct="1">
              <a:lnSpc>
                <a:spcPct val="150000"/>
              </a:lnSpc>
              <a:spcAft>
                <a:spcPts val="0"/>
              </a:spcAft>
              <a:buClr>
                <a:srgbClr val="FFFF00"/>
              </a:buClr>
              <a:buSzTx/>
              <a:buFont typeface="Wingdings" pitchFamily="2" charset="2"/>
              <a:buChar char="Ø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Accuracy</a:t>
            </a:r>
          </a:p>
          <a:p>
            <a:pPr marL="640080" lvl="1" indent="-246888" eaLnBrk="1" fontAlgn="auto" hangingPunct="1">
              <a:lnSpc>
                <a:spcPct val="150000"/>
              </a:lnSpc>
              <a:spcAft>
                <a:spcPts val="0"/>
              </a:spcAft>
              <a:buClr>
                <a:srgbClr val="FFFF00"/>
              </a:buClr>
              <a:buSzTx/>
              <a:buFont typeface="Wingdings" pitchFamily="2" charset="2"/>
              <a:buChar char="Ø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Efficiency</a:t>
            </a:r>
          </a:p>
          <a:p>
            <a:pPr marL="640080" lvl="1" indent="-246888" eaLnBrk="1" fontAlgn="auto" hangingPunct="1">
              <a:lnSpc>
                <a:spcPct val="150000"/>
              </a:lnSpc>
              <a:spcAft>
                <a:spcPts val="0"/>
              </a:spcAft>
              <a:buClr>
                <a:srgbClr val="FFFF00"/>
              </a:buClr>
              <a:buSzTx/>
              <a:buFont typeface="Wingdings" pitchFamily="2" charset="2"/>
              <a:buChar char="Ø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Supportiveness </a:t>
            </a:r>
          </a:p>
          <a:p>
            <a:pPr marL="640080" lvl="1" indent="-246888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Tx/>
              <a:buFont typeface="Wingdings" pitchFamily="2" charset="2"/>
              <a:buChar char="ü"/>
              <a:defRPr/>
            </a:pP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640080" lvl="1" indent="-246888" algn="ctr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66FF66"/>
              </a:buClr>
              <a:buSzTx/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Times New Roman" pitchFamily="18" charset="0"/>
              </a:rPr>
              <a:t>All of the above combine to contribute to effectiveness of communication</a:t>
            </a:r>
          </a:p>
        </p:txBody>
      </p:sp>
    </p:spTree>
    <p:extLst>
      <p:ext uri="{BB962C8B-B14F-4D97-AF65-F5344CB8AC3E}">
        <p14:creationId xmlns:p14="http://schemas.microsoft.com/office/powerpoint/2010/main" xmlns="" val="7565580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 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Non-Verbal</a:t>
            </a:r>
            <a:r>
              <a:rPr lang="en-US" dirty="0" smtClean="0"/>
              <a:t>            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Verbal 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195" name="Picture 2" descr="E:\Desktop\communication 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609600" y="4495800"/>
            <a:ext cx="3276600" cy="2362200"/>
          </a:xfrm>
          <a:noFill/>
        </p:spPr>
      </p:pic>
      <p:pic>
        <p:nvPicPr>
          <p:cNvPr id="8196" name="Picture 3" descr="E:\Desktop\communication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2057400"/>
            <a:ext cx="3352800" cy="237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5" descr="E:\Desktop\communication 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981200"/>
            <a:ext cx="3505200" cy="225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6" descr="E:\Desktop\communication 4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343400"/>
            <a:ext cx="35052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6389980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1915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Verbal</a:t>
            </a:r>
            <a:r>
              <a:rPr lang="en-US" dirty="0" smtClean="0"/>
              <a:t> </a:t>
            </a:r>
            <a:r>
              <a:rPr lang="en-US" sz="3200" dirty="0"/>
              <a:t>(</a:t>
            </a:r>
            <a:r>
              <a:rPr lang="en-US" sz="3200" dirty="0" smtClean="0"/>
              <a:t>mainly focuses on questioning)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Open</a:t>
            </a:r>
            <a:r>
              <a:rPr lang="en-US" dirty="0" smtClean="0"/>
              <a:t> (broad) – gives control to respondent, allows disclosure.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Open</a:t>
            </a:r>
            <a:r>
              <a:rPr lang="en-US" dirty="0" smtClean="0"/>
              <a:t> (focused) – gives control to respondent within a given area, encourages disclosure of feelings.</a:t>
            </a:r>
          </a:p>
          <a:p>
            <a:pPr marL="0" indent="0">
              <a:buNone/>
            </a:pPr>
            <a:endParaRPr lang="en-US" sz="1400" dirty="0" smtClean="0"/>
          </a:p>
          <a:p>
            <a:r>
              <a:rPr 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Closed</a:t>
            </a:r>
            <a:r>
              <a:rPr lang="en-US" dirty="0" smtClean="0"/>
              <a:t> – control is with interviewer, checks information.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Leading </a:t>
            </a:r>
            <a:r>
              <a:rPr lang="en-US" dirty="0" smtClean="0"/>
              <a:t>– control with interviewer, suggests desired response.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9824138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6629400" cy="5334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sz="3600" b="1" dirty="0" smtClean="0">
                <a:solidFill>
                  <a:srgbClr val="FFFF00"/>
                </a:solidFill>
                <a:cs typeface="Times New Roman" pitchFamily="18" charset="0"/>
              </a:rPr>
              <a:t>Verbal Communication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838200"/>
            <a:ext cx="8382000" cy="5791200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 2"/>
              <a:buChar char=""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Times New Roman" pitchFamily="18" charset="0"/>
              </a:rPr>
              <a:t>Speaking to the person</a:t>
            </a:r>
          </a:p>
          <a:p>
            <a:pPr marL="548958" lvl="1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 2" pitchFamily="18" charset="2"/>
              <a:buChar char=""/>
              <a:defRPr/>
            </a:pP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Times New Roman" pitchFamily="18" charset="0"/>
              </a:rPr>
              <a:t>Look straight in the eye </a:t>
            </a:r>
          </a:p>
          <a:p>
            <a:pPr marL="548958" lvl="1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 2" pitchFamily="18" charset="2"/>
              <a:buChar char=""/>
              <a:defRPr/>
            </a:pP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Times New Roman" pitchFamily="18" charset="0"/>
              </a:rPr>
              <a:t>make eye contact</a:t>
            </a:r>
          </a:p>
          <a:p>
            <a:pPr marL="548958" lvl="1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 2" pitchFamily="18" charset="2"/>
              <a:buChar char=""/>
              <a:defRPr/>
            </a:pP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Times New Roman" pitchFamily="18" charset="0"/>
              </a:rPr>
              <a:t>Show respect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 2"/>
              <a:buChar char=""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Times New Roman" pitchFamily="18" charset="0"/>
              </a:rPr>
              <a:t>Clear message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Times New Roman" pitchFamily="18" charset="0"/>
              </a:rPr>
              <a:t> </a:t>
            </a:r>
          </a:p>
          <a:p>
            <a:pPr marL="548958" lvl="1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 2" pitchFamily="18" charset="2"/>
              <a:buChar char=""/>
              <a:defRPr/>
            </a:pP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Times New Roman" pitchFamily="18" charset="0"/>
              </a:rPr>
              <a:t>Relevant</a:t>
            </a:r>
          </a:p>
          <a:p>
            <a:pPr marL="548958" lvl="1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 2" pitchFamily="18" charset="2"/>
              <a:buChar char=""/>
              <a:defRPr/>
            </a:pP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Times New Roman" pitchFamily="18" charset="0"/>
              </a:rPr>
              <a:t>Use understandable language</a:t>
            </a:r>
          </a:p>
          <a:p>
            <a:pPr marL="548958" lvl="1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 2" pitchFamily="18" charset="2"/>
              <a:buChar char=""/>
              <a:defRPr/>
            </a:pP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Times New Roman" pitchFamily="18" charset="0"/>
              </a:rPr>
              <a:t>Support by illustrations if needed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 2"/>
              <a:buChar char=""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Times New Roman" pitchFamily="18" charset="0"/>
              </a:rPr>
              <a:t>Good listener</a:t>
            </a:r>
          </a:p>
          <a:p>
            <a:pPr marL="548958" lvl="1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 2" pitchFamily="18" charset="2"/>
              <a:buChar char="P"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Times New Roman" pitchFamily="18" charset="0"/>
              </a:rPr>
              <a:t>Allow others to understand the message and reply</a:t>
            </a:r>
          </a:p>
          <a:p>
            <a:pPr marL="548958" lvl="1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 2" pitchFamily="18" charset="2"/>
              <a:buChar char="P"/>
              <a:defRPr/>
            </a:pP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Times New Roman" pitchFamily="18" charset="0"/>
              </a:rPr>
              <a:t>Listen carefully</a:t>
            </a:r>
          </a:p>
          <a:p>
            <a:pPr marL="548958" lvl="1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 2" pitchFamily="18" charset="2"/>
              <a:buChar char="P"/>
              <a:defRPr/>
            </a:pP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Times New Roman" pitchFamily="18" charset="0"/>
              </a:rPr>
              <a:t>Make a dialogue ant not one way instruction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US" sz="2400" dirty="0" smtClean="0">
              <a:latin typeface="Calibri" pitchFamily="34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94468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571" y="274638"/>
            <a:ext cx="8229600" cy="65621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 VERBAL </a:t>
            </a:r>
            <a:endParaRPr lang="en-GB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105" y="1025308"/>
            <a:ext cx="8839200" cy="5451692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Listening (active and passive) 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Silence 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Touch </a:t>
            </a:r>
            <a:endParaRPr lang="en-GB" dirty="0"/>
          </a:p>
          <a:p>
            <a:pPr>
              <a:buFont typeface="Wingdings" panose="05000000000000000000" pitchFamily="2" charset="2"/>
              <a:buChar char="§"/>
            </a:pPr>
            <a:endParaRPr lang="en-GB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Hand </a:t>
            </a:r>
            <a:r>
              <a:rPr lang="en-GB" dirty="0"/>
              <a:t>gestures </a:t>
            </a:r>
            <a:endParaRPr lang="en-GB" dirty="0" smtClean="0"/>
          </a:p>
          <a:p>
            <a:pPr>
              <a:buFont typeface="Wingdings" panose="05000000000000000000" pitchFamily="2" charset="2"/>
              <a:buChar char="§"/>
            </a:pPr>
            <a:endParaRPr lang="en-GB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Eye </a:t>
            </a:r>
            <a:r>
              <a:rPr lang="en-GB" dirty="0"/>
              <a:t>contact </a:t>
            </a:r>
            <a:endParaRPr lang="en-GB" dirty="0" smtClean="0"/>
          </a:p>
          <a:p>
            <a:pPr>
              <a:buFont typeface="Wingdings" panose="05000000000000000000" pitchFamily="2" charset="2"/>
              <a:buChar char="§"/>
            </a:pPr>
            <a:endParaRPr lang="en-GB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Posture </a:t>
            </a:r>
            <a:endParaRPr lang="en-GB" dirty="0"/>
          </a:p>
          <a:p>
            <a:pPr>
              <a:buFont typeface="Wingdings" panose="05000000000000000000" pitchFamily="2" charset="2"/>
              <a:buChar char="§"/>
            </a:pPr>
            <a:endParaRPr lang="en-GB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Facial </a:t>
            </a:r>
            <a:r>
              <a:rPr lang="en-GB" dirty="0"/>
              <a:t>expression</a:t>
            </a:r>
          </a:p>
        </p:txBody>
      </p:sp>
      <p:pic>
        <p:nvPicPr>
          <p:cNvPr id="1026" name="Picture 2" descr="C:\Users\Dr. Kamran\Desktop\listenin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72075" y="823910"/>
            <a:ext cx="2143125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r. Kamran\Desktop\silenc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72075" y="1680403"/>
            <a:ext cx="2143125" cy="569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Dr. Kamran\Desktop\touch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72075" y="2438400"/>
            <a:ext cx="2143125" cy="643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Dr. Kamran\Desktop\hand gesture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37439" y="3155373"/>
            <a:ext cx="2177761" cy="730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Dr. Kamran\Desktop\eye contact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053968"/>
            <a:ext cx="2177761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Dr. Kamran\Desktop\body language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88309" y="4952999"/>
            <a:ext cx="2203091" cy="609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Dr. Kamran\Desktop\facial expression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90695" y="5791200"/>
            <a:ext cx="2200705" cy="887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900119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</TotalTime>
  <Words>959</Words>
  <Application>Microsoft Office PowerPoint</Application>
  <PresentationFormat>On-screen Show (4:3)</PresentationFormat>
  <Paragraphs>218</Paragraphs>
  <Slides>29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Slide 1</vt:lpstr>
      <vt:lpstr>The Concept of Communication Skills in Medicine</vt:lpstr>
      <vt:lpstr>OBJECTIVES </vt:lpstr>
      <vt:lpstr>What is Communication?</vt:lpstr>
      <vt:lpstr>COMMUNICATION THEORY</vt:lpstr>
      <vt:lpstr>   Non-Verbal             Verbal </vt:lpstr>
      <vt:lpstr>Verbal (mainly focuses on questioning)</vt:lpstr>
      <vt:lpstr>Verbal Communication</vt:lpstr>
      <vt:lpstr>NON VERBAL </vt:lpstr>
      <vt:lpstr>Communication: Why?</vt:lpstr>
      <vt:lpstr>Communication: Why? Cont.</vt:lpstr>
      <vt:lpstr>Communication &amp; Medicine</vt:lpstr>
      <vt:lpstr>Communication in medicine</vt:lpstr>
      <vt:lpstr>From the doctors  What is required Towards the patients</vt:lpstr>
      <vt:lpstr>From the doctors  What is required (cont: ) Towards your patients </vt:lpstr>
      <vt:lpstr>From the doctors  What is required (cont: ) Towards your colleagues </vt:lpstr>
      <vt:lpstr>Why do the doctors need to practice good communication?</vt:lpstr>
      <vt:lpstr>Communication: With whom?</vt:lpstr>
      <vt:lpstr>Where to apply our Communication skills ?</vt:lpstr>
      <vt:lpstr>Effective communication</vt:lpstr>
      <vt:lpstr>Principles of effective communication</vt:lpstr>
      <vt:lpstr>Communication with peers</vt:lpstr>
      <vt:lpstr>Communication &amp; Medical care</vt:lpstr>
      <vt:lpstr>Communication skills: Some techniques</vt:lpstr>
      <vt:lpstr>Listening vs Hearing</vt:lpstr>
      <vt:lpstr>Barriers to effective communication</vt:lpstr>
      <vt:lpstr>Conclusion</vt:lpstr>
      <vt:lpstr>Further reading</vt:lpstr>
      <vt:lpstr>THANK YOU VERY MUCH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Kamran</dc:creator>
  <cp:lastModifiedBy>DR.MAHA</cp:lastModifiedBy>
  <cp:revision>10</cp:revision>
  <dcterms:created xsi:type="dcterms:W3CDTF">2016-12-04T07:46:30Z</dcterms:created>
  <dcterms:modified xsi:type="dcterms:W3CDTF">2016-12-06T12:38:41Z</dcterms:modified>
</cp:coreProperties>
</file>