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1"/>
  </p:notesMasterIdLst>
  <p:sldIdLst>
    <p:sldId id="256" r:id="rId2"/>
    <p:sldId id="361" r:id="rId3"/>
    <p:sldId id="311" r:id="rId4"/>
    <p:sldId id="312" r:id="rId5"/>
    <p:sldId id="313" r:id="rId6"/>
    <p:sldId id="375" r:id="rId7"/>
    <p:sldId id="376" r:id="rId8"/>
    <p:sldId id="315" r:id="rId9"/>
    <p:sldId id="377" r:id="rId10"/>
    <p:sldId id="320" r:id="rId11"/>
    <p:sldId id="321" r:id="rId12"/>
    <p:sldId id="322" r:id="rId13"/>
    <p:sldId id="330" r:id="rId14"/>
    <p:sldId id="325" r:id="rId15"/>
    <p:sldId id="326" r:id="rId16"/>
    <p:sldId id="328" r:id="rId17"/>
    <p:sldId id="329" r:id="rId18"/>
    <p:sldId id="331" r:id="rId19"/>
    <p:sldId id="332" r:id="rId20"/>
    <p:sldId id="333" r:id="rId21"/>
    <p:sldId id="334" r:id="rId22"/>
    <p:sldId id="340" r:id="rId23"/>
    <p:sldId id="342" r:id="rId24"/>
    <p:sldId id="347" r:id="rId25"/>
    <p:sldId id="348" r:id="rId26"/>
    <p:sldId id="349" r:id="rId27"/>
    <p:sldId id="350" r:id="rId28"/>
    <p:sldId id="351" r:id="rId29"/>
    <p:sldId id="352" r:id="rId30"/>
    <p:sldId id="381" r:id="rId31"/>
    <p:sldId id="380" r:id="rId32"/>
    <p:sldId id="387" r:id="rId33"/>
    <p:sldId id="391" r:id="rId34"/>
    <p:sldId id="388" r:id="rId35"/>
    <p:sldId id="389" r:id="rId36"/>
    <p:sldId id="277" r:id="rId37"/>
    <p:sldId id="382" r:id="rId38"/>
    <p:sldId id="383" r:id="rId39"/>
    <p:sldId id="28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3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1B1AA-F831-47CA-8AE2-2172E3A54140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7DF853-EB13-4BFB-B17F-530AE64E76E8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28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Genetic</a:t>
          </a:r>
          <a:endParaRPr lang="en-US" sz="28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9BE6D6-875B-4AA5-A48B-1272F067DD17}" type="parTrans" cxnId="{AE1ED3C0-079D-4FD0-9828-1F4A6A5F24EE}">
      <dgm:prSet/>
      <dgm:spPr/>
      <dgm:t>
        <a:bodyPr/>
        <a:lstStyle/>
        <a:p>
          <a:endParaRPr lang="en-US"/>
        </a:p>
      </dgm:t>
    </dgm:pt>
    <dgm:pt modelId="{CC10BF4A-7561-4DCA-B319-33CB07770359}" type="sibTrans" cxnId="{AE1ED3C0-079D-4FD0-9828-1F4A6A5F24EE}">
      <dgm:prSet/>
      <dgm:spPr/>
      <dgm:t>
        <a:bodyPr/>
        <a:lstStyle/>
        <a:p>
          <a:endParaRPr lang="en-US"/>
        </a:p>
      </dgm:t>
    </dgm:pt>
    <dgm:pt modelId="{D4AFD1AF-93B2-49FA-AB30-A5E8E753561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6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</a:t>
          </a:r>
          <a:endParaRPr lang="en-US" sz="60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65AFC4-928D-42D0-91A5-31A5023B922B}" type="parTrans" cxnId="{5D0AF1C3-CF4B-446A-A9A7-F1A0966F0594}">
      <dgm:prSet/>
      <dgm:spPr/>
      <dgm:t>
        <a:bodyPr/>
        <a:lstStyle/>
        <a:p>
          <a:endParaRPr lang="en-US"/>
        </a:p>
      </dgm:t>
    </dgm:pt>
    <dgm:pt modelId="{264C8F21-B32D-4909-A418-BEC6A7AE2C83}" type="sibTrans" cxnId="{5D0AF1C3-CF4B-446A-A9A7-F1A0966F0594}">
      <dgm:prSet/>
      <dgm:spPr/>
      <dgm:t>
        <a:bodyPr/>
        <a:lstStyle/>
        <a:p>
          <a:endParaRPr lang="en-US"/>
        </a:p>
      </dgm:t>
    </dgm:pt>
    <dgm:pt modelId="{5C49F958-B88F-40B0-ADB0-C9CE831610F6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Psychological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4B3A51-57FD-4180-831B-3C8FF2856DCC}" type="parTrans" cxnId="{E22C6666-E387-45CE-8E45-BF1A08226BF3}">
      <dgm:prSet/>
      <dgm:spPr/>
      <dgm:t>
        <a:bodyPr/>
        <a:lstStyle/>
        <a:p>
          <a:endParaRPr lang="en-US"/>
        </a:p>
      </dgm:t>
    </dgm:pt>
    <dgm:pt modelId="{4CB6DD4A-C8AA-416A-B12C-B9547394A1ED}" type="sibTrans" cxnId="{E22C6666-E387-45CE-8E45-BF1A08226BF3}">
      <dgm:prSet/>
      <dgm:spPr/>
      <dgm:t>
        <a:bodyPr/>
        <a:lstStyle/>
        <a:p>
          <a:endParaRPr lang="en-US"/>
        </a:p>
      </dgm:t>
    </dgm:pt>
    <dgm:pt modelId="{D60896BF-605E-4BA6-A571-8FBF2451F8C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Environmental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D0CB12-1FCB-48D4-8B0E-2D4DABDFFF8B}" type="parTrans" cxnId="{5A7A804F-8235-4BE2-85A8-445B456E6EBA}">
      <dgm:prSet/>
      <dgm:spPr/>
      <dgm:t>
        <a:bodyPr/>
        <a:lstStyle/>
        <a:p>
          <a:endParaRPr lang="en-US"/>
        </a:p>
      </dgm:t>
    </dgm:pt>
    <dgm:pt modelId="{4B39D800-D244-4DB6-A736-54E7236483ED}" type="sibTrans" cxnId="{5A7A804F-8235-4BE2-85A8-445B456E6EBA}">
      <dgm:prSet/>
      <dgm:spPr/>
      <dgm:t>
        <a:bodyPr/>
        <a:lstStyle/>
        <a:p>
          <a:endParaRPr lang="en-US"/>
        </a:p>
      </dgm:t>
    </dgm:pt>
    <dgm:pt modelId="{3F03274F-E646-427C-9F69-116AEB30F1EC}" type="pres">
      <dgm:prSet presAssocID="{5121B1AA-F831-47CA-8AE2-2172E3A5414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B8F9B46-3D3E-4B71-8A76-CA5AE635FCF4}" type="pres">
      <dgm:prSet presAssocID="{5121B1AA-F831-47CA-8AE2-2172E3A54140}" presName="diamond" presStyleLbl="bgShp" presStyleIdx="0" presStyleCnt="1"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E8508EE-F6D5-4C2C-9FF4-0CD8D14F21C1}" type="pres">
      <dgm:prSet presAssocID="{5121B1AA-F831-47CA-8AE2-2172E3A54140}" presName="quad1" presStyleLbl="node1" presStyleIdx="0" presStyleCnt="4" custScaleX="155940" custScaleY="108634" custLinFactNeighborX="-28416" custLinFactNeighborY="25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202E6-9C82-4DC0-B4CD-D91F61F497AE}" type="pres">
      <dgm:prSet presAssocID="{5121B1AA-F831-47CA-8AE2-2172E3A54140}" presName="quad2" presStyleLbl="node1" presStyleIdx="1" presStyleCnt="4" custScaleX="159018" custScaleY="107214" custLinFactNeighborX="29476" custLinFactNeighborY="3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7D3B3EC-050B-402D-B0FB-2CD4B587A207}" type="pres">
      <dgm:prSet presAssocID="{5121B1AA-F831-47CA-8AE2-2172E3A54140}" presName="quad3" presStyleLbl="node1" presStyleIdx="2" presStyleCnt="4" custScaleX="161035" custLinFactNeighborX="-30186" custLinFactNeighborY="34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1A8B5-5CF7-4359-BBCC-A6782E8D22A3}" type="pres">
      <dgm:prSet presAssocID="{5121B1AA-F831-47CA-8AE2-2172E3A54140}" presName="quad4" presStyleLbl="node1" presStyleIdx="3" presStyleCnt="4" custScaleX="157835" custScaleY="98580" custLinFactNeighborX="29594" custLinFactNeighborY="34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D9776F-A580-4652-9EE8-A2CF288BA4E7}" type="presOf" srcId="{D4AFD1AF-93B2-49FA-AB30-A5E8E7535611}" destId="{FD1202E6-9C82-4DC0-B4CD-D91F61F497AE}" srcOrd="0" destOrd="0" presId="urn:microsoft.com/office/officeart/2005/8/layout/matrix3"/>
    <dgm:cxn modelId="{AE1ED3C0-079D-4FD0-9828-1F4A6A5F24EE}" srcId="{5121B1AA-F831-47CA-8AE2-2172E3A54140}" destId="{347DF853-EB13-4BFB-B17F-530AE64E76E8}" srcOrd="0" destOrd="0" parTransId="{AE9BE6D6-875B-4AA5-A48B-1272F067DD17}" sibTransId="{CC10BF4A-7561-4DCA-B319-33CB07770359}"/>
    <dgm:cxn modelId="{F49631F0-93A0-43E4-B024-493C0365FB6E}" type="presOf" srcId="{D60896BF-605E-4BA6-A571-8FBF2451F8C7}" destId="{91E1A8B5-5CF7-4359-BBCC-A6782E8D22A3}" srcOrd="0" destOrd="0" presId="urn:microsoft.com/office/officeart/2005/8/layout/matrix3"/>
    <dgm:cxn modelId="{04CCC606-CF04-4C46-AE0E-0BD7D2F5386C}" type="presOf" srcId="{5121B1AA-F831-47CA-8AE2-2172E3A54140}" destId="{3F03274F-E646-427C-9F69-116AEB30F1EC}" srcOrd="0" destOrd="0" presId="urn:microsoft.com/office/officeart/2005/8/layout/matrix3"/>
    <dgm:cxn modelId="{E22C6666-E387-45CE-8E45-BF1A08226BF3}" srcId="{5121B1AA-F831-47CA-8AE2-2172E3A54140}" destId="{5C49F958-B88F-40B0-ADB0-C9CE831610F6}" srcOrd="2" destOrd="0" parTransId="{7B4B3A51-57FD-4180-831B-3C8FF2856DCC}" sibTransId="{4CB6DD4A-C8AA-416A-B12C-B9547394A1ED}"/>
    <dgm:cxn modelId="{851700D3-332F-4205-9BEF-CD30A0B4DCAF}" type="presOf" srcId="{347DF853-EB13-4BFB-B17F-530AE64E76E8}" destId="{DE8508EE-F6D5-4C2C-9FF4-0CD8D14F21C1}" srcOrd="0" destOrd="0" presId="urn:microsoft.com/office/officeart/2005/8/layout/matrix3"/>
    <dgm:cxn modelId="{5A7A804F-8235-4BE2-85A8-445B456E6EBA}" srcId="{5121B1AA-F831-47CA-8AE2-2172E3A54140}" destId="{D60896BF-605E-4BA6-A571-8FBF2451F8C7}" srcOrd="3" destOrd="0" parTransId="{13D0CB12-1FCB-48D4-8B0E-2D4DABDFFF8B}" sibTransId="{4B39D800-D244-4DB6-A736-54E7236483ED}"/>
    <dgm:cxn modelId="{E1452CC7-287E-4410-8F23-6011932D0AEF}" type="presOf" srcId="{5C49F958-B88F-40B0-ADB0-C9CE831610F6}" destId="{57D3B3EC-050B-402D-B0FB-2CD4B587A207}" srcOrd="0" destOrd="0" presId="urn:microsoft.com/office/officeart/2005/8/layout/matrix3"/>
    <dgm:cxn modelId="{5D0AF1C3-CF4B-446A-A9A7-F1A0966F0594}" srcId="{5121B1AA-F831-47CA-8AE2-2172E3A54140}" destId="{D4AFD1AF-93B2-49FA-AB30-A5E8E7535611}" srcOrd="1" destOrd="0" parTransId="{3065AFC4-928D-42D0-91A5-31A5023B922B}" sibTransId="{264C8F21-B32D-4909-A418-BEC6A7AE2C83}"/>
    <dgm:cxn modelId="{7AEC2A98-AD06-47A8-B876-BEF93915BB55}" type="presParOf" srcId="{3F03274F-E646-427C-9F69-116AEB30F1EC}" destId="{CB8F9B46-3D3E-4B71-8A76-CA5AE635FCF4}" srcOrd="0" destOrd="0" presId="urn:microsoft.com/office/officeart/2005/8/layout/matrix3"/>
    <dgm:cxn modelId="{37172EF2-A918-4BC9-A463-477E54E01E1B}" type="presParOf" srcId="{3F03274F-E646-427C-9F69-116AEB30F1EC}" destId="{DE8508EE-F6D5-4C2C-9FF4-0CD8D14F21C1}" srcOrd="1" destOrd="0" presId="urn:microsoft.com/office/officeart/2005/8/layout/matrix3"/>
    <dgm:cxn modelId="{3B824151-B62C-4A3E-9BD7-C8E01E69326E}" type="presParOf" srcId="{3F03274F-E646-427C-9F69-116AEB30F1EC}" destId="{FD1202E6-9C82-4DC0-B4CD-D91F61F497AE}" srcOrd="2" destOrd="0" presId="urn:microsoft.com/office/officeart/2005/8/layout/matrix3"/>
    <dgm:cxn modelId="{50DFD0C8-56F9-4873-8D80-12CE4B88EB68}" type="presParOf" srcId="{3F03274F-E646-427C-9F69-116AEB30F1EC}" destId="{57D3B3EC-050B-402D-B0FB-2CD4B587A207}" srcOrd="3" destOrd="0" presId="urn:microsoft.com/office/officeart/2005/8/layout/matrix3"/>
    <dgm:cxn modelId="{02A05EB4-CDDF-4B89-B8F0-F6B7172745AB}" type="presParOf" srcId="{3F03274F-E646-427C-9F69-116AEB30F1EC}" destId="{91E1A8B5-5CF7-4359-BBCC-A6782E8D22A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DAB03-1123-4D9A-A235-0110D9E8966C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E850C-6F10-4794-8BBA-3EFA81CFA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7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B2C8CD-E62D-4880-B525-1DB1E529A804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C0DBD7-2FA6-42B3-81A5-7D93169E9DA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search?tbo=p&amp;tbm=bks&amp;q=inauthor:%22Marc+A.+Musick%22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www.google.com.sa/search?tbo=p&amp;tbm=bks&amp;q=subject:%22Social+Science%22&amp;source=gbs_ge_summary_r&amp;cad=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books.google.com.sa/books?id=u8Tabf5HcRcC&amp;sitesec=reviews" TargetMode="External"/><Relationship Id="rId4" Type="http://schemas.openxmlformats.org/officeDocument/2006/relationships/hyperlink" Target="http://www.google.com.sa/search?tbo=p&amp;tbm=bks&amp;q=inauthor:%22John+Wilson%2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343400"/>
          </a:xfrm>
        </p:spPr>
        <p:txBody>
          <a:bodyPr>
            <a:normAutofit/>
          </a:bodyPr>
          <a:lstStyle/>
          <a:p>
            <a:pPr algn="ctr"/>
            <a:r>
              <a:rPr lang="fr-CA" sz="4000" dirty="0" smtClean="0">
                <a:solidFill>
                  <a:schemeClr val="accent4"/>
                </a:solidFill>
              </a:rPr>
              <a:t>Concept </a:t>
            </a:r>
            <a:br>
              <a:rPr lang="fr-CA" sz="4000" dirty="0" smtClean="0">
                <a:solidFill>
                  <a:schemeClr val="accent4"/>
                </a:solidFill>
              </a:rPr>
            </a:br>
            <a:r>
              <a:rPr lang="fr-CA" sz="4000" dirty="0" smtClean="0">
                <a:solidFill>
                  <a:schemeClr val="accent4"/>
                </a:solidFill>
              </a:rPr>
              <a:t>of </a:t>
            </a:r>
            <a:r>
              <a:rPr lang="fr-CA" sz="4400" dirty="0" smtClean="0">
                <a:solidFill>
                  <a:schemeClr val="accent4"/>
                </a:solidFill>
              </a:rPr>
              <a:t/>
            </a:r>
            <a:br>
              <a:rPr lang="fr-CA" sz="4400" dirty="0" smtClean="0">
                <a:solidFill>
                  <a:schemeClr val="accent4"/>
                </a:solidFill>
              </a:rPr>
            </a:br>
            <a:r>
              <a:rPr lang="fr-CA" sz="7300" dirty="0" smtClean="0">
                <a:solidFill>
                  <a:schemeClr val="accent4"/>
                </a:solidFill>
              </a:rPr>
              <a:t>COMMUNITY SERVICES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9144000" cy="2286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KAMRAN SATTAR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PROF.HANAN HABIB</a:t>
            </a:r>
          </a:p>
        </p:txBody>
      </p:sp>
      <p:pic>
        <p:nvPicPr>
          <p:cNvPr id="6" name="Picture 2" descr="C:\Users\vista\Pictures\MM9002971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486400"/>
            <a:ext cx="1981200" cy="1371600"/>
          </a:xfrm>
          <a:prstGeom prst="rect">
            <a:avLst/>
          </a:prstGeom>
          <a:noFill/>
        </p:spPr>
      </p:pic>
      <p:pic>
        <p:nvPicPr>
          <p:cNvPr id="2052" name="Picture 4" descr="C:\Users\vista\Pictures\imagesCA1192V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486400"/>
            <a:ext cx="1981200" cy="1371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839200" cy="1371600"/>
          </a:xfrm>
        </p:spPr>
        <p:txBody>
          <a:bodyPr>
            <a:noAutofit/>
          </a:bodyPr>
          <a:lstStyle/>
          <a:p>
            <a:pPr algn="l"/>
            <a:r>
              <a:rPr lang="fr-CA" sz="4000" dirty="0" smtClean="0">
                <a:solidFill>
                  <a:schemeClr val="tx1"/>
                </a:solidFill>
              </a:rPr>
              <a:t/>
            </a:r>
            <a:br>
              <a:rPr lang="fr-CA" sz="4000" dirty="0" smtClean="0">
                <a:solidFill>
                  <a:schemeClr val="tx1"/>
                </a:solidFill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i="1" dirty="0" smtClean="0">
                <a:solidFill>
                  <a:schemeClr val="tx1"/>
                </a:solidFill>
              </a:rPr>
              <a:t> </a:t>
            </a:r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Why to carry out community service</a:t>
            </a:r>
            <a:r>
              <a:rPr lang="fr-CA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?</a:t>
            </a:r>
            <a:r>
              <a:rPr lang="en-US" sz="4000" i="1" dirty="0" smtClean="0">
                <a:solidFill>
                  <a:schemeClr val="bg1"/>
                </a:solidFill>
              </a:rPr>
              <a:t/>
            </a:r>
            <a:br>
              <a:rPr lang="en-US" sz="4000" i="1" dirty="0" smtClean="0">
                <a:solidFill>
                  <a:schemeClr val="bg1"/>
                </a:solidFill>
              </a:rPr>
            </a:br>
            <a:endParaRPr lang="fr-CA" sz="48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49530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Benefits the community  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dirty="0" smtClean="0"/>
              <a:t>The volunteers in the activities also gain</a:t>
            </a:r>
          </a:p>
          <a:p>
            <a:pPr algn="l">
              <a:buClr>
                <a:srgbClr val="FFFF00"/>
              </a:buClr>
            </a:pPr>
            <a:r>
              <a:rPr lang="en-US" sz="2800" dirty="0" smtClean="0"/>
              <a:t>   a sense of accomplishment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Better social communication skills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800" dirty="0" smtClean="0"/>
              <a:t>Exposure to new peoples and cultures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2500" dirty="0" smtClean="0"/>
              <a:t>Overall improved mental health</a:t>
            </a:r>
          </a:p>
          <a:p>
            <a:pPr lvl="1"/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cease to make a contribution, you begin to die.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2800" b="1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Anna Eleanor Roosevelt</a:t>
            </a:r>
          </a:p>
          <a:p>
            <a:pPr lvl="1"/>
            <a:r>
              <a:rPr lang="en-US" sz="2000" dirty="0" smtClean="0"/>
              <a:t>(October 11, 1884 – November 7, 1962)</a:t>
            </a:r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229600" cy="9144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886200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Physicians are members of the 	community.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Affect it and are affected by it.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Responsibilities of physicians are 	not limited to those within the 	hospital and clinical care.</a:t>
            </a:r>
          </a:p>
          <a:p>
            <a:pPr marL="514350" indent="-514350" algn="l">
              <a:buNone/>
            </a:pP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E35C06"/>
                </a:solidFill>
              </a:rPr>
              <a:t> </a:t>
            </a:r>
            <a:r>
              <a:rPr lang="en-US" sz="53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3733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the focus is on the physician - patient relation.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broader sense of responsibility of physicians is towards their  community</a:t>
            </a:r>
            <a:endParaRPr lang="fr-C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8382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Physicians and the community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54696" cy="48768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Physicians role in the community extends to: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Health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of illnesses   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roles 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health care access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Setting policies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Assurance of competence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Aid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 raising</a:t>
            </a:r>
            <a:endParaRPr lang="fr-C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CA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9144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Broad understanding of Health</a:t>
            </a:r>
            <a:r>
              <a:rPr lang="fr-CA" sz="5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31242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sz="3200" b="1" i="1" dirty="0" smtClean="0"/>
              <a:t>Health depends not only on medical care but also on other factors including: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/>
              <a:t> </a:t>
            </a:r>
            <a:r>
              <a:rPr lang="en-US" sz="3200" b="1" i="1" dirty="0" smtClean="0">
                <a:solidFill>
                  <a:srgbClr val="FFFF00"/>
                </a:solidFill>
              </a:rPr>
              <a:t>1.Individual behavior 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</a:rPr>
              <a:t>2.Genetic makeup</a:t>
            </a:r>
          </a:p>
          <a:p>
            <a:pPr marL="914400" lvl="1" indent="-514350" algn="l">
              <a:lnSpc>
                <a:spcPct val="150000"/>
              </a:lnSpc>
            </a:pPr>
            <a:r>
              <a:rPr lang="en-US" sz="3200" b="1" i="1" dirty="0" smtClean="0">
                <a:solidFill>
                  <a:srgbClr val="FFFF00"/>
                </a:solidFill>
              </a:rPr>
              <a:t>3.Social and economic conditions</a:t>
            </a:r>
          </a:p>
          <a:p>
            <a:endParaRPr lang="fr-CA" sz="3600" dirty="0" smtClean="0">
              <a:solidFill>
                <a:srgbClr val="E35C06"/>
              </a:solidFill>
            </a:endParaRPr>
          </a:p>
          <a:p>
            <a:endParaRPr lang="fr-CA" sz="3600" dirty="0" smtClean="0">
              <a:solidFill>
                <a:srgbClr val="E35C0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55626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FFFF00"/>
                </a:solidFill>
              </a:rPr>
              <a:t>		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Individual health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23320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 framework for improvement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342900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entities in the community share the responsibility of maintaining and improving its health. </a:t>
            </a:r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763000" cy="9144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Who are health Stakeholders?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3505200"/>
          </a:xfrm>
        </p:spPr>
        <p:txBody>
          <a:bodyPr>
            <a:noAutofit/>
          </a:bodyPr>
          <a:lstStyle/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care providers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health agencies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Community organizations  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agencies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Schools</a:t>
            </a:r>
          </a:p>
          <a:p>
            <a:pPr marL="514350" indent="-51435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 services organizations  </a:t>
            </a:r>
          </a:p>
          <a:p>
            <a:pPr marL="514350" indent="-514350" algn="l">
              <a:buClr>
                <a:srgbClr val="FFFF00"/>
              </a:buClr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8991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10 Essential services of </a:t>
            </a:r>
            <a:r>
              <a:rPr lang="fr-CA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stackholders</a:t>
            </a:r>
            <a:endParaRPr lang="fr-CA" sz="5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854696" cy="4724400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status to identify community health problems.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 and investigate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problems and health hazards in the community.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Inform, educate, and empower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about health issues.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partnerships to identify and solve health problems. 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policies and plans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support individual and community health efforts.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839200" cy="685800"/>
          </a:xfrm>
        </p:spPr>
        <p:txBody>
          <a:bodyPr>
            <a:no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10 Essential services of </a:t>
            </a:r>
            <a:r>
              <a:rPr lang="fr-CA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stackholders</a:t>
            </a:r>
            <a:endParaRPr lang="fr-CA" sz="5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696" cy="4495800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Enforce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and regulations that protect health and ensure safety.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to needed personal health services and assure the provision of health care when otherwise unavailable.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Assure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competent public and personal health care workforce.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effectiveness, accessibility and quality of personal and population-based health services. </a:t>
            </a:r>
          </a:p>
          <a:p>
            <a:pPr marL="457200" lvl="0" indent="-457200" algn="l">
              <a:buFont typeface="+mj-lt"/>
              <a:buAutoNum type="arabicPeriod" startAt="6"/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new insights and innovative solutions to health problems.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OBJECTIVES</a:t>
            </a:r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students should be able to understand and describe;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083296" cy="41148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community service.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q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social, public and community responsibilities of a professional.</a:t>
            </a:r>
          </a:p>
          <a:p>
            <a:pPr lvl="0" algn="l">
              <a:buClr>
                <a:srgbClr val="FFFF00"/>
              </a:buClr>
              <a:buFont typeface="Wingdings" pitchFamily="2" charset="2"/>
              <a:buChar char="q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volunteering</a:t>
            </a:r>
            <a:r>
              <a:rPr lang="en-US" sz="36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851648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Public Health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7854696" cy="41910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 -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science and practice of preventing diseases and promoting health in populations 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-It depends largely on epidemiology.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-Largely performed by governmental organizations.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851648" cy="762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Public Health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3733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objective: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control communicable diseases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 of water and food supply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Response to national disasters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51648" cy="838200"/>
          </a:xfrm>
        </p:spPr>
        <p:txBody>
          <a:bodyPr>
            <a:normAutofit fontScale="90000"/>
          </a:bodyPr>
          <a:lstStyle/>
          <a:p>
            <a:pPr lvl="1" algn="ctr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Educational role</a:t>
            </a:r>
            <a:r>
              <a:rPr lang="fr-CA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public </a:t>
            </a:r>
            <a:r>
              <a:rPr lang="fr-CA" sz="54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health</a:t>
            </a:r>
            <a:r>
              <a:rPr lang="fr-CA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3434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Educating the public about: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illness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Preventive measures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Predisposing factors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Courier New" pitchFamily="49" charset="0"/>
              <a:buChar char="o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lifestyle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0668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Improving health access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772400" cy="42672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dirty="0" smtClean="0"/>
              <a:t> 	</a:t>
            </a:r>
          </a:p>
          <a:p>
            <a:pPr marL="514350" indent="-514350" algn="l">
              <a:lnSpc>
                <a:spcPct val="200000"/>
              </a:lnSpc>
            </a:pP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the level and ease of access of individuals to health care services by reducing inequalities.</a:t>
            </a:r>
          </a:p>
          <a:p>
            <a:pPr marL="514350" indent="-514350" algn="l"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fr-CA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686800" cy="914400"/>
          </a:xfrm>
        </p:spPr>
        <p:txBody>
          <a:bodyPr>
            <a:norm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International Aid</a:t>
            </a:r>
            <a:r>
              <a:rPr lang="fr-CA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876800"/>
          </a:xfrm>
        </p:spPr>
        <p:txBody>
          <a:bodyPr>
            <a:noAutofit/>
          </a:bodyPr>
          <a:lstStyle/>
          <a:p>
            <a:pPr algn="l"/>
            <a:r>
              <a:rPr lang="en-US" sz="3900" dirty="0" smtClean="0"/>
              <a:t>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some areas of the world, health care is very limited and almost non- existent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-Most people suffer from diseases such as Malaria, Tuberculosis, Typhoid, and AIDS.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-Many of the illnesses can be improved or eliminated by basic medical care and other measures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685800"/>
          </a:xfrm>
        </p:spPr>
        <p:txBody>
          <a:bodyPr>
            <a:noAutofit/>
          </a:bodyPr>
          <a:lstStyle/>
          <a:p>
            <a:pPr lvl="1"/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International community services</a:t>
            </a:r>
            <a:r>
              <a:rPr lang="fr-CA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7854696" cy="4495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 through: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Organizations providing 	humanitarian needs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Organizations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Ø"/>
            </a:pPr>
            <a:endParaRPr lang="en-US" sz="36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851648" cy="762000"/>
          </a:xfrm>
        </p:spPr>
        <p:txBody>
          <a:bodyPr>
            <a:normAutofit/>
          </a:bodyPr>
          <a:lstStyle/>
          <a:p>
            <a:pPr lvl="1"/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General Organizations</a:t>
            </a:r>
            <a:r>
              <a:rPr lang="fr-CA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4648200"/>
          </a:xfrm>
        </p:spPr>
        <p:txBody>
          <a:bodyPr>
            <a:noAutofit/>
          </a:bodyPr>
          <a:lstStyle/>
          <a:p>
            <a:pPr lvl="0"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provide:</a:t>
            </a:r>
          </a:p>
          <a:p>
            <a:pPr lvl="0" algn="l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water supplies</a:t>
            </a: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Clothing </a:t>
            </a:r>
          </a:p>
          <a:p>
            <a:pPr lvl="1" algn="l">
              <a:buClr>
                <a:srgbClr val="FFFF00"/>
              </a:buClr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851648" cy="685800"/>
          </a:xfrm>
        </p:spPr>
        <p:txBody>
          <a:bodyPr>
            <a:no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Medical Organizations</a:t>
            </a:r>
            <a:r>
              <a:rPr lang="fr-CA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4572000"/>
          </a:xfrm>
        </p:spPr>
        <p:txBody>
          <a:bodyPr>
            <a:noAutofit/>
          </a:bodyPr>
          <a:lstStyle/>
          <a:p>
            <a:pPr lvl="0"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teams provide: 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care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Immunizations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supplies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 communities about nutrition and preventive measures</a:t>
            </a:r>
          </a:p>
          <a:p>
            <a:pPr marL="971550" lvl="1" indent="-514350" algn="l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of local health care providers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851648" cy="838200"/>
          </a:xfrm>
        </p:spPr>
        <p:txBody>
          <a:bodyPr>
            <a:normAutofit/>
          </a:bodyPr>
          <a:lstStyle/>
          <a:p>
            <a:pPr lvl="1"/>
            <a:r>
              <a:rPr lang="en-US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Governments</a:t>
            </a:r>
            <a:r>
              <a:rPr lang="fr-C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854696" cy="4648200"/>
          </a:xfrm>
        </p:spPr>
        <p:txBody>
          <a:bodyPr>
            <a:noAutofit/>
          </a:bodyPr>
          <a:lstStyle/>
          <a:p>
            <a:pPr lvl="0" algn="l"/>
            <a:r>
              <a:rPr lang="en-US" dirty="0" smtClean="0"/>
              <a:t>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Aid to other countries during time of 	need.</a:t>
            </a:r>
          </a:p>
          <a:p>
            <a:pPr lvl="0"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include sending: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professionals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equipments</a:t>
            </a:r>
          </a:p>
          <a:p>
            <a:pPr lvl="1"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</a:t>
            </a:r>
          </a:p>
          <a:p>
            <a:pPr lvl="0"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851648" cy="838200"/>
          </a:xfrm>
        </p:spPr>
        <p:txBody>
          <a:bodyPr>
            <a:norm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Fund raising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54696" cy="2743200"/>
          </a:xfrm>
        </p:spPr>
        <p:txBody>
          <a:bodyPr>
            <a:noAutofit/>
          </a:bodyPr>
          <a:lstStyle/>
          <a:p>
            <a:pPr lvl="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59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not apply locally since health care services are provided by the governments.</a:t>
            </a:r>
          </a:p>
          <a:p>
            <a:pPr lvl="0" algn="l"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Funds may be raised to help those individuals who cannot afford to purchase medications or  medical equipments.</a:t>
            </a:r>
          </a:p>
          <a:p>
            <a:pPr lvl="1">
              <a:buClr>
                <a:srgbClr val="FFFF00"/>
              </a:buClr>
              <a:buNone/>
            </a:pPr>
            <a:endParaRPr lang="en-US" sz="40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lvl="0">
              <a:buNone/>
            </a:pP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lvl="0">
              <a:buNone/>
            </a:pPr>
            <a:endParaRPr lang="en-US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fr-CA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8382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Definition of Community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114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/>
              <a:t>The word "community" is derived from the </a:t>
            </a:r>
            <a:r>
              <a:rPr lang="en-US" sz="3600" dirty="0" smtClean="0">
                <a:solidFill>
                  <a:srgbClr val="FFFF00"/>
                </a:solidFill>
              </a:rPr>
              <a:t>old French </a:t>
            </a:r>
            <a:r>
              <a:rPr lang="en-US" sz="3600" i="1" dirty="0" smtClean="0">
                <a:solidFill>
                  <a:srgbClr val="FFFF00"/>
                </a:solidFill>
              </a:rPr>
              <a:t>communité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which is derived from the </a:t>
            </a:r>
            <a:r>
              <a:rPr lang="en-US" sz="3600" dirty="0" smtClean="0">
                <a:solidFill>
                  <a:srgbClr val="FFFF00"/>
                </a:solidFill>
              </a:rPr>
              <a:t>Latin communitas </a:t>
            </a:r>
            <a:r>
              <a:rPr lang="en-US" sz="3600" dirty="0" smtClean="0"/>
              <a:t>(</a:t>
            </a:r>
            <a:r>
              <a:rPr lang="en-US" sz="3600" i="1" dirty="0" smtClean="0"/>
              <a:t>cum</a:t>
            </a:r>
            <a:r>
              <a:rPr lang="en-US" sz="3600" dirty="0" smtClean="0"/>
              <a:t>, "with/together" + </a:t>
            </a:r>
            <a:r>
              <a:rPr lang="en-US" sz="3600" i="1" dirty="0" smtClean="0"/>
              <a:t>munus</a:t>
            </a:r>
            <a:r>
              <a:rPr lang="en-US" sz="3600" dirty="0" smtClean="0"/>
              <a:t>, "gift"), a broad term for fellowship or organized society</a:t>
            </a:r>
            <a:r>
              <a:rPr lang="en-US" dirty="0" smtClean="0"/>
              <a:t>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(Oxford University Press)</a:t>
            </a:r>
          </a:p>
          <a:p>
            <a:pPr algn="l"/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610600" cy="12954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Volunteering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686800" cy="47244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Volunteering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generally considered an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altruistic</a:t>
            </a: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activity, intended to improve human </a:t>
            </a:r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of life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sz="4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8537448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53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people volunteer ?</a:t>
            </a:r>
            <a:r>
              <a:rPr lang="en-US" sz="5300" dirty="0" smtClean="0"/>
              <a:t/>
            </a:r>
            <a:br>
              <a:rPr lang="en-US" sz="5300" dirty="0" smtClean="0"/>
            </a:b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their own skill development.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solve problems when needed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contacts for possible employment.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 others and earn respect and favor.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benefit of spare time.</a:t>
            </a: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endParaRPr lang="ar-SA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variety of other reasons. 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Types of volunteering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 –based volunteering </a:t>
            </a:r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3200" dirty="0" smtClean="0"/>
              <a:t>  e.g. special skills required.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 &amp; virtual- volunteering 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   e.g. off-site tasks done by internet . Completed in certain time .May need application process or training, </a:t>
            </a:r>
            <a:r>
              <a:rPr lang="en-US" sz="3200" dirty="0" err="1" smtClean="0"/>
              <a:t>eg</a:t>
            </a:r>
            <a:r>
              <a:rPr lang="en-US" sz="3200" dirty="0" smtClean="0"/>
              <a:t>. </a:t>
            </a:r>
            <a:r>
              <a:rPr lang="en-US" sz="3200" dirty="0" err="1" smtClean="0"/>
              <a:t>telemonitoring</a:t>
            </a:r>
            <a:r>
              <a:rPr lang="en-US" sz="3200" dirty="0" smtClean="0"/>
              <a:t> ,</a:t>
            </a:r>
            <a:r>
              <a:rPr lang="en-US" sz="3200" dirty="0" err="1" smtClean="0"/>
              <a:t>teletutoring</a:t>
            </a:r>
            <a:r>
              <a:rPr lang="en-US" sz="3200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Types of volunteering (cont:)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72000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volunteering</a:t>
            </a:r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</a:t>
            </a:r>
            <a:r>
              <a:rPr lang="en-US" sz="3200" dirty="0" smtClean="0"/>
              <a:t>e.g. Protecting animals, education about natural environment.</a:t>
            </a:r>
          </a:p>
          <a:p>
            <a:endParaRPr lang="en-US" sz="3200" dirty="0" smtClean="0"/>
          </a:p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Emergency volunteering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e.g. During natural disasters..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volunteering: </a:t>
            </a:r>
          </a:p>
          <a:p>
            <a:pPr>
              <a:buNone/>
            </a:pPr>
            <a:r>
              <a:rPr lang="en-US" sz="3200" dirty="0" smtClean="0"/>
              <a:t>  e.g. Additional teaching for students.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Types of volunteering (cont:)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79720"/>
          </a:xfrm>
        </p:spPr>
        <p:txBody>
          <a:bodyPr>
            <a:normAutofit fontScale="92500" lnSpcReduction="20000"/>
          </a:bodyPr>
          <a:lstStyle/>
          <a:p>
            <a:endParaRPr lang="en-US" sz="3200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volunteering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for orphanages, widows, mosques, blood donation, during Hajj and  Ramadan,..etc.</a:t>
            </a:r>
          </a:p>
          <a:p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work –camps </a:t>
            </a:r>
            <a:r>
              <a:rPr lang="en-US" b="1" dirty="0" smtClean="0"/>
              <a:t>: 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Environmental conservation, rural developments.</a:t>
            </a:r>
          </a:p>
          <a:p>
            <a:pPr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Volunteering can be daily ,for hours ,weekly or when needed . </a:t>
            </a:r>
          </a:p>
          <a:p>
            <a:pPr marL="514350" indent="-514350"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be done through: money, donations, work effort, or relations 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Volunteering in Islam</a:t>
            </a:r>
            <a:endParaRPr lang="en-US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endParaRPr lang="en-US" b="1" dirty="0" smtClean="0"/>
          </a:p>
          <a:p>
            <a:pPr algn="r">
              <a:buNone/>
            </a:pPr>
            <a:r>
              <a:rPr lang="ar-SA" sz="3200" b="1" dirty="0" smtClean="0"/>
              <a:t>قال تعالى</a:t>
            </a:r>
            <a:r>
              <a:rPr lang="ar-SA" sz="3200" dirty="0" smtClean="0"/>
              <a:t>: ( يا أيها الناس اركعوا واسجدوا واعبدوا ربكم وافعلوا الخير لعلكم تفلحون( ( الحج).</a:t>
            </a:r>
          </a:p>
          <a:p>
            <a:pPr algn="r">
              <a:buNone/>
            </a:pPr>
            <a:r>
              <a:rPr lang="ar-SA" sz="3200" dirty="0" smtClean="0"/>
              <a:t>( فاستبقوا الخيرات إلى الله مرجعكم جميعاً فينبئكم بما كنتم فيه تختلفون ) (المائدة)</a:t>
            </a:r>
          </a:p>
          <a:p>
            <a:pPr algn="r">
              <a:buNone/>
            </a:pPr>
            <a:r>
              <a:rPr lang="ar-SA" sz="3200" b="1" dirty="0" smtClean="0"/>
              <a:t>قال الرسول عليه الصلاة والسلام</a:t>
            </a:r>
            <a:r>
              <a:rPr lang="ar-SA" sz="3200" dirty="0" smtClean="0"/>
              <a:t>: (مثل المؤمنين في توادهم وتراحمهم وتعاطفهم كمثل الجسد الواحد إذا اشتكى منه عضو تداعى له سائر الجسد </a:t>
            </a:r>
          </a:p>
          <a:p>
            <a:pPr algn="r">
              <a:buNone/>
            </a:pPr>
            <a:r>
              <a:rPr lang="ar-SA" sz="3600" dirty="0" smtClean="0"/>
              <a:t> بالسهر والحمى)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5334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Doctors are to be committed to 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5257800" cy="1447800"/>
          </a:xfrm>
        </p:spPr>
        <p:txBody>
          <a:bodyPr anchor="ctr">
            <a:noAutofit/>
          </a:bodyPr>
          <a:lstStyle/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Integrity			     2. Compassion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Altruism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Continuous improvement</a:t>
            </a:r>
          </a:p>
          <a:p>
            <a:pPr algn="l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Excellence ,as well as ;</a:t>
            </a:r>
          </a:p>
          <a:p>
            <a:pPr algn="l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48768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in partnership with members of the other health care teams</a:t>
            </a:r>
            <a:r>
              <a:rPr lang="en-US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990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 summary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915400" cy="3581400"/>
          </a:xfrm>
        </p:spPr>
        <p:txBody>
          <a:bodyPr>
            <a:noAutofit/>
          </a:bodyPr>
          <a:lstStyle/>
          <a:p>
            <a:pPr lvl="0" algn="l">
              <a:lnSpc>
                <a:spcPct val="200000"/>
              </a:lnSpc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broader concept of physician role should be adopted to go past the individual and include the community as well.</a:t>
            </a:r>
          </a:p>
          <a:p>
            <a:pPr lvl="0" algn="l"/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676400"/>
          </a:xfrm>
        </p:spPr>
        <p:txBody>
          <a:bodyPr>
            <a:noAutofit/>
          </a:bodyPr>
          <a:lstStyle/>
          <a:p>
            <a:pPr lvl="0"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Take home message </a:t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038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been given this life but once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it,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all the good that you can do 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all the people you can do </a:t>
            </a: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as long as you can do .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Ceccere</a:t>
            </a:r>
          </a:p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685800"/>
            <a:ext cx="6327648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FOR YOUR READING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915400" cy="5105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1. An Introduction to Community Health</a:t>
            </a:r>
          </a:p>
          <a:p>
            <a:pPr algn="l"/>
            <a:r>
              <a:rPr lang="en-US" sz="2000" dirty="0" smtClean="0">
                <a:solidFill>
                  <a:srgbClr val="FFFF00"/>
                </a:solidFill>
              </a:rPr>
              <a:t>James F. McKenzie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400" b="1" dirty="0" smtClean="0"/>
              <a:t>2. Community Health and Wellness: </a:t>
            </a:r>
          </a:p>
          <a:p>
            <a:pPr algn="l"/>
            <a:r>
              <a:rPr lang="en-US" sz="2000" dirty="0" smtClean="0"/>
              <a:t>Primary Health Care in Practice Anne McMurray and Jill Clendon 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400" b="1" dirty="0" smtClean="0"/>
              <a:t>3. Volunteers: </a:t>
            </a:r>
            <a:r>
              <a:rPr lang="en-US" sz="2400" dirty="0" smtClean="0"/>
              <a:t>a social profile</a:t>
            </a:r>
          </a:p>
          <a:p>
            <a:pPr algn="l"/>
            <a:r>
              <a:rPr lang="en-US" sz="2000" dirty="0" smtClean="0"/>
              <a:t>Indiana University Press, 2008 - </a:t>
            </a:r>
            <a:r>
              <a:rPr lang="en-US" sz="2000" dirty="0" smtClean="0">
                <a:hlinkClick r:id="rId2"/>
              </a:rPr>
              <a:t>Social Science</a:t>
            </a:r>
            <a:endParaRPr lang="en-US" sz="2000" dirty="0" smtClean="0"/>
          </a:p>
          <a:p>
            <a:pPr algn="l"/>
            <a:r>
              <a:rPr lang="en-US" sz="2000" dirty="0" smtClean="0">
                <a:hlinkClick r:id="rId3"/>
              </a:rPr>
              <a:t>Marc A. </a:t>
            </a:r>
            <a:r>
              <a:rPr lang="en-US" sz="2000" dirty="0" err="1" smtClean="0">
                <a:hlinkClick r:id="rId3"/>
              </a:rPr>
              <a:t>Musick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/>
              </a:rPr>
              <a:t>John Wilson</a:t>
            </a:r>
            <a:r>
              <a:rPr lang="en-US" sz="2000" dirty="0" smtClean="0">
                <a:hlinkClick r:id="rId5"/>
              </a:rPr>
              <a:t>32 Reviews</a:t>
            </a:r>
            <a:r>
              <a:rPr lang="en-US" sz="2000" dirty="0" smtClean="0"/>
              <a:t>http://books.google.com.sa/books/about/Volunteers.html?id=u8Tabf5HcRcC Indiana University Press, 2008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smtClean="0"/>
              <a:t> </a:t>
            </a:r>
            <a:endParaRPr lang="en-US" sz="2000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:\Users\Kamran\Pictures\imagesCAVUHZ3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1676400"/>
            <a:ext cx="2743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Kamran\Pictures\imagesCARXZE6K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3657600"/>
            <a:ext cx="2819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Definition of community (cont.)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marL="514350" indent="-514350" algn="l">
              <a:buClr>
                <a:srgbClr val="FFFF00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Community is a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interacting people, living in some proximity (i.e., in space, time, or relationship). </a:t>
            </a:r>
          </a:p>
          <a:p>
            <a:pPr marL="514350" indent="-514350" algn="l">
              <a:buClr>
                <a:srgbClr val="FFFF00"/>
              </a:buClr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>
              <a:buClr>
                <a:srgbClr val="FFFF00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usually refers to a social unit larger than a household that shares common values and has social cohesion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3" descr="C:\Users\vista\Pictures\imagesCAXP6U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0"/>
            <a:ext cx="2133600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9906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Service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39624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3900" dirty="0" smtClean="0"/>
              <a:t>Community service is defined as 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donated service or activity that is performed by someone or a group of people for the benefit of the public or its institutions.</a:t>
            </a:r>
            <a:endParaRPr lang="fr-CA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2192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Community Service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854696" cy="47244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people associate community service with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punishment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since it is often offered to small-time offenders as an alternative to fines or jail time.</a:t>
            </a:r>
          </a:p>
          <a:p>
            <a:pPr algn="l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However, community service can also be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altruistic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it is a vital part of many small communities.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3716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Service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40386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</a:pP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Basically anything which benefits the society in any way can be considered as a community service project or activity. </a:t>
            </a: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CA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914400"/>
          </a:xfrm>
        </p:spPr>
        <p:txBody>
          <a:bodyPr>
            <a:norm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 servise 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7854696" cy="5029200"/>
          </a:xfrm>
        </p:spPr>
        <p:txBody>
          <a:bodyPr>
            <a:noAutofit/>
          </a:bodyPr>
          <a:lstStyle/>
          <a:p>
            <a:pPr marL="914400" lvl="1" indent="-514350" algn="l">
              <a:lnSpc>
                <a:spcPct val="200000"/>
              </a:lnSpc>
              <a:buClr>
                <a:srgbClr val="FFFF00"/>
              </a:buClr>
            </a:pP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all cases, community service work is performed by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volunteers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paid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their time. </a:t>
            </a:r>
          </a:p>
          <a:p>
            <a:pPr marL="914400" lvl="1" indent="-514350" algn="l">
              <a:buClr>
                <a:srgbClr val="FFFF00"/>
              </a:buClr>
            </a:pPr>
            <a:endParaRPr lang="en-US" sz="36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CA" dirty="0" smtClean="0">
                <a:solidFill>
                  <a:srgbClr val="E35C06"/>
                </a:solidFill>
              </a:rPr>
              <a:t> </a:t>
            </a:r>
          </a:p>
          <a:p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219200"/>
          </a:xfrm>
        </p:spPr>
        <p:txBody>
          <a:bodyPr>
            <a:noAutofit/>
          </a:bodyPr>
          <a:lstStyle/>
          <a:p>
            <a:pPr algn="l"/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Examples of </a:t>
            </a:r>
            <a:r>
              <a:rPr lang="fr-CA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Community</a:t>
            </a:r>
            <a:r>
              <a:rPr lang="fr-CA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Service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41910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/>
              <a:t>Community Service includes: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Visiting and spending time with lonely elderly  .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Tutoring needy students in their studies for free.</a:t>
            </a:r>
          </a:p>
          <a:p>
            <a:pPr marL="914400" lvl="1" indent="-514350" algn="l">
              <a:buClr>
                <a:srgbClr val="FFFF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FF00"/>
                </a:solidFill>
              </a:rPr>
              <a:t>Helping out at organizations such as libraries.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CA" dirty="0" smtClean="0">
              <a:solidFill>
                <a:srgbClr val="E35C0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1142</Words>
  <Application>Microsoft Office PowerPoint</Application>
  <PresentationFormat>On-screen Show (4:3)</PresentationFormat>
  <Paragraphs>256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Calibri</vt:lpstr>
      <vt:lpstr>Constantia</vt:lpstr>
      <vt:lpstr>Courier New</vt:lpstr>
      <vt:lpstr>Majalla UI</vt:lpstr>
      <vt:lpstr>Wingdings</vt:lpstr>
      <vt:lpstr>Wingdings 2</vt:lpstr>
      <vt:lpstr>Flow</vt:lpstr>
      <vt:lpstr>Concept  of  COMMUNITY SERVICES </vt:lpstr>
      <vt:lpstr>OBJECTIVES students should be able to understand and describe;</vt:lpstr>
      <vt:lpstr>Definition of Community</vt:lpstr>
      <vt:lpstr>Definition of community (cont.)</vt:lpstr>
      <vt:lpstr>Community Service</vt:lpstr>
      <vt:lpstr> Community Service</vt:lpstr>
      <vt:lpstr>Community Service</vt:lpstr>
      <vt:lpstr>Community servise </vt:lpstr>
      <vt:lpstr>Examples of Community Service</vt:lpstr>
      <vt:lpstr>   Why to carry out community service? </vt:lpstr>
      <vt:lpstr>Physicians and the community</vt:lpstr>
      <vt:lpstr> Physicians and the community</vt:lpstr>
      <vt:lpstr>Physicians and the community </vt:lpstr>
      <vt:lpstr>Broad understanding of Health  </vt:lpstr>
      <vt:lpstr>Individual health</vt:lpstr>
      <vt:lpstr> A framework for improvement  </vt:lpstr>
      <vt:lpstr>Who are health Stakeholders?</vt:lpstr>
      <vt:lpstr>10 Essential services of stackholders</vt:lpstr>
      <vt:lpstr>10 Essential services of stackholders</vt:lpstr>
      <vt:lpstr>Public Health  </vt:lpstr>
      <vt:lpstr>Public Health  </vt:lpstr>
      <vt:lpstr>Educational role of public health </vt:lpstr>
      <vt:lpstr> Improving health access </vt:lpstr>
      <vt:lpstr>International Aid  </vt:lpstr>
      <vt:lpstr>International community services </vt:lpstr>
      <vt:lpstr>General Organizations  </vt:lpstr>
      <vt:lpstr>Medical Organizations  </vt:lpstr>
      <vt:lpstr>Governments  </vt:lpstr>
      <vt:lpstr>Fund raising</vt:lpstr>
      <vt:lpstr>The concept of Volunteering</vt:lpstr>
      <vt:lpstr>     Why do people volunteer ? </vt:lpstr>
      <vt:lpstr>Types of volunteering</vt:lpstr>
      <vt:lpstr>Types of volunteering (cont:)</vt:lpstr>
      <vt:lpstr>Types of volunteering (cont:)</vt:lpstr>
      <vt:lpstr>Volunteering in Islam</vt:lpstr>
      <vt:lpstr>Doctors are to be committed to </vt:lpstr>
      <vt:lpstr>In summary </vt:lpstr>
      <vt:lpstr>  Take home message  </vt:lpstr>
      <vt:lpstr>FOR YOUR READING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course</dc:title>
  <dc:creator>DR. KAMRAN SATTAR</dc:creator>
  <cp:lastModifiedBy>Manal ALNuaim</cp:lastModifiedBy>
  <cp:revision>284</cp:revision>
  <dcterms:created xsi:type="dcterms:W3CDTF">2010-08-08T09:51:51Z</dcterms:created>
  <dcterms:modified xsi:type="dcterms:W3CDTF">2017-02-11T06:10:27Z</dcterms:modified>
</cp:coreProperties>
</file>