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64" r:id="rId3"/>
    <p:sldId id="282" r:id="rId4"/>
    <p:sldId id="283" r:id="rId5"/>
    <p:sldId id="284" r:id="rId6"/>
    <p:sldId id="273" r:id="rId7"/>
    <p:sldId id="277" r:id="rId8"/>
    <p:sldId id="287" r:id="rId9"/>
    <p:sldId id="289" r:id="rId10"/>
    <p:sldId id="292" r:id="rId11"/>
    <p:sldId id="290" r:id="rId12"/>
    <p:sldId id="291" r:id="rId13"/>
    <p:sldId id="288" r:id="rId14"/>
    <p:sldId id="293" r:id="rId15"/>
    <p:sldId id="294" r:id="rId16"/>
    <p:sldId id="270" r:id="rId17"/>
    <p:sldId id="271" r:id="rId18"/>
    <p:sldId id="295" r:id="rId19"/>
    <p:sldId id="296" r:id="rId20"/>
    <p:sldId id="297" r:id="rId21"/>
    <p:sldId id="298" r:id="rId22"/>
    <p:sldId id="301" r:id="rId23"/>
    <p:sldId id="272" r:id="rId24"/>
    <p:sldId id="299" r:id="rId25"/>
    <p:sldId id="300" r:id="rId26"/>
    <p:sldId id="308" r:id="rId27"/>
    <p:sldId id="268" r:id="rId28"/>
    <p:sldId id="280" r:id="rId29"/>
    <p:sldId id="306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CC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9F3DCF8-1A56-4789-8FFA-AB0C17388CD8}" type="datetimeFigureOut">
              <a:rPr lang="en-US" smtClean="0"/>
              <a:pPr/>
              <a:t>3/2/2017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F614085-E277-4034-8CE2-E202CD46D50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amazon.com/Lois-J.-Zachary/e/B001KC7THE/ref=ntt_athr_dp_pel_1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3.jpe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3creek.com/resources/booklets/MenteeGuide.pdf" TargetMode="Externa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hyperlink" Target="http://www.google.com.sa/imgres?q=ALL+THE+BEST&amp;hl=en&amp;safe=active&amp;biw=1152&amp;bih=566&amp;gbv=2&amp;tbm=isch&amp;tbnid=fnRg7fl4vZNbcM:&amp;imgrefurl=http://qiscetmca09.blogspot.com/2010/11/all-best.html&amp;docid=f2nEVg6EopIWKM&amp;w=400&amp;h=353&amp;ei=rb15To2xJMz1sgastcnfDw&amp;zoom=1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6.gif"/><Relationship Id="rId4" Type="http://schemas.openxmlformats.org/officeDocument/2006/relationships/image" Target="../media/image15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057400"/>
            <a:ext cx="9144000" cy="2743200"/>
          </a:xfrm>
        </p:spPr>
        <p:txBody>
          <a:bodyPr>
            <a:normAutofit/>
          </a:bodyPr>
          <a:lstStyle/>
          <a:p>
            <a:pPr algn="l"/>
            <a:r>
              <a:rPr lang="en-US" sz="4000" dirty="0"/>
              <a:t>  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28600"/>
            <a:ext cx="9144000" cy="4495800"/>
          </a:xfrm>
          <a:effectLst>
            <a:glow rad="228600">
              <a:schemeClr val="accent6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txBody>
          <a:bodyPr>
            <a:noAutofit/>
          </a:bodyPr>
          <a:lstStyle/>
          <a:p>
            <a:pPr algn="ctr"/>
            <a:r>
              <a:rPr lang="en-US" sz="72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Professionalism</a:t>
            </a:r>
            <a:r>
              <a:rPr lang="en-US" sz="66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ctr"/>
            <a:r>
              <a:rPr lang="en-US" sz="54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through</a:t>
            </a:r>
          </a:p>
          <a:p>
            <a:pPr algn="ctr"/>
            <a:r>
              <a:rPr lang="en-US" sz="10800" b="1" dirty="0">
                <a:ln w="11430"/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Mentoring</a:t>
            </a:r>
            <a:r>
              <a:rPr lang="en-US" sz="5400" b="1" dirty="0">
                <a:ln w="11430"/>
                <a:gradFill>
                  <a:gsLst>
                    <a:gs pos="0">
                      <a:schemeClr val="accent6">
                        <a:tint val="90000"/>
                        <a:satMod val="120000"/>
                      </a:schemeClr>
                    </a:gs>
                    <a:gs pos="25000">
                      <a:schemeClr val="accent6">
                        <a:tint val="93000"/>
                        <a:satMod val="120000"/>
                      </a:schemeClr>
                    </a:gs>
                    <a:gs pos="50000">
                      <a:schemeClr val="accent6">
                        <a:shade val="89000"/>
                        <a:satMod val="110000"/>
                      </a:schemeClr>
                    </a:gs>
                    <a:gs pos="75000">
                      <a:schemeClr val="accent6">
                        <a:tint val="93000"/>
                        <a:satMod val="120000"/>
                      </a:schemeClr>
                    </a:gs>
                    <a:gs pos="100000">
                      <a:schemeClr val="accent6">
                        <a:tint val="90000"/>
                        <a:satMod val="120000"/>
                      </a:schemeClr>
                    </a:gs>
                  </a:gsLst>
                  <a:lin ang="5400000"/>
                </a:gradFill>
                <a:effectLst>
                  <a:outerShdw blurRad="80000" dist="40000" dir="5040000" algn="tl">
                    <a:srgbClr val="000000">
                      <a:alpha val="30000"/>
                    </a:srgbClr>
                  </a:outerShdw>
                </a:effectLst>
              </a:rPr>
              <a:t> </a:t>
            </a:r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ctr"/>
            <a:r>
              <a:rPr lang="en-US" b="1" i="1" u="sng" dirty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/>
          </a:p>
          <a:p>
            <a:pPr algn="l"/>
            <a:endParaRPr lang="en-US" b="1" i="1" u="sng" dirty="0"/>
          </a:p>
        </p:txBody>
      </p:sp>
      <p:sp>
        <p:nvSpPr>
          <p:cNvPr id="5" name="Rectangle 4"/>
          <p:cNvSpPr/>
          <p:nvPr/>
        </p:nvSpPr>
        <p:spPr>
          <a:xfrm>
            <a:off x="0" y="4800601"/>
            <a:ext cx="9144000" cy="25237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DR. KAMRAN SATTAR</a:t>
            </a:r>
            <a:endParaRPr lang="en-US" sz="32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MBBS. PGD MedEd </a:t>
            </a:r>
            <a:r>
              <a:rPr lang="en-US" b="1" dirty="0"/>
              <a:t>UoD ( UK )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/>
              <a:t>FAcadMEd - AoME (UK)</a:t>
            </a:r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US" b="1" dirty="0"/>
              <a:t>(MMed UoD ( UK )</a:t>
            </a:r>
          </a:p>
          <a:p>
            <a:r>
              <a:rPr lang="en-US" b="1" dirty="0"/>
              <a:t>	Co-Chair</a:t>
            </a:r>
            <a:endParaRPr lang="en-US" dirty="0"/>
          </a:p>
          <a:p>
            <a:r>
              <a:rPr lang="en-US" b="1" dirty="0"/>
              <a:t>	Professionalism Block</a:t>
            </a:r>
            <a:endParaRPr lang="en-US" dirty="0"/>
          </a:p>
          <a:p>
            <a:endParaRPr 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Users\vista\Pictures\guid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81800" y="4343400"/>
            <a:ext cx="2362200" cy="2514600"/>
          </a:xfrm>
          <a:prstGeom prst="rect">
            <a:avLst/>
          </a:prstGeom>
          <a:noFill/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</p:pic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0"/>
            <a:ext cx="9144000" cy="5486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dirty="0">
                <a:solidFill>
                  <a:schemeClr val="tx1"/>
                </a:solidFill>
              </a:rPr>
              <a:t> </a:t>
            </a: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Teacher 				   Advisor</a:t>
            </a:r>
            <a:br>
              <a:rPr lang="en-US" sz="6600" dirty="0">
                <a:solidFill>
                  <a:schemeClr val="tx1"/>
                </a:solidFill>
              </a:rPr>
            </a:br>
            <a:br>
              <a:rPr lang="en-US" sz="4800" dirty="0"/>
            </a:br>
            <a:r>
              <a:rPr lang="en-US" sz="4800" dirty="0"/>
              <a:t>		</a:t>
            </a:r>
            <a:br>
              <a:rPr lang="en-US" sz="4800" dirty="0"/>
            </a:br>
            <a:br>
              <a:rPr lang="en-US" sz="3600" dirty="0"/>
            </a:br>
            <a:br>
              <a:rPr lang="en-US" sz="3600" dirty="0"/>
            </a:br>
            <a:r>
              <a:rPr lang="en-US" sz="3600" dirty="0">
                <a:solidFill>
                  <a:schemeClr val="tx1"/>
                </a:solidFill>
              </a:rPr>
              <a:t> </a:t>
            </a:r>
            <a:br>
              <a:rPr lang="en-US" sz="3600" dirty="0"/>
            </a:br>
            <a:r>
              <a:rPr lang="en-US" sz="3600" dirty="0"/>
              <a:t> </a:t>
            </a:r>
            <a:r>
              <a:rPr lang="en-US" sz="4000" dirty="0">
                <a:solidFill>
                  <a:schemeClr val="tx1"/>
                </a:solidFill>
              </a:rPr>
              <a:t>Role model</a:t>
            </a:r>
            <a:r>
              <a:rPr lang="en-US" sz="3600" dirty="0">
                <a:solidFill>
                  <a:schemeClr val="tx1"/>
                </a:solidFill>
              </a:rPr>
              <a:t> 			     </a:t>
            </a:r>
            <a:r>
              <a:rPr lang="en-US" sz="4000" dirty="0">
                <a:solidFill>
                  <a:schemeClr val="tx1"/>
                </a:solidFill>
              </a:rPr>
              <a:t>Friend </a:t>
            </a:r>
            <a:br>
              <a:rPr lang="en-US" sz="3600" dirty="0"/>
            </a:br>
            <a:r>
              <a:rPr lang="en-US" sz="3600" dirty="0"/>
              <a:t> 						</a:t>
            </a:r>
            <a:r>
              <a:rPr lang="en-US" sz="3600" dirty="0">
                <a:solidFill>
                  <a:schemeClr val="tx1"/>
                </a:solidFill>
              </a:rPr>
              <a:t> </a:t>
            </a:r>
            <a:br>
              <a:rPr lang="en-US" sz="4800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609600"/>
            <a:ext cx="5638800" cy="1143000"/>
          </a:xfrm>
        </p:spPr>
        <p:txBody>
          <a:bodyPr>
            <a:noAutofit/>
          </a:bodyPr>
          <a:lstStyle/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l"/>
            <a:endParaRPr lang="en-US" sz="5400" b="1" dirty="0"/>
          </a:p>
          <a:p>
            <a:pPr algn="ctr"/>
            <a:r>
              <a:rPr lang="en-US" b="1" i="1" u="sng" dirty="0">
                <a:solidFill>
                  <a:srgbClr val="00B0F0"/>
                </a:solidFill>
              </a:rPr>
              <a:t> </a:t>
            </a:r>
          </a:p>
          <a:p>
            <a:pPr algn="l"/>
            <a:endParaRPr lang="en-US" b="1" i="1" u="sng" dirty="0"/>
          </a:p>
          <a:p>
            <a:pPr algn="l"/>
            <a:endParaRPr lang="en-US" b="1" i="1" u="sng" dirty="0"/>
          </a:p>
        </p:txBody>
      </p:sp>
      <p:pic>
        <p:nvPicPr>
          <p:cNvPr id="1027" name="Picture 3" descr="C:\Users\vista\Pictures\MB90007085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200" y="4648200"/>
            <a:ext cx="2286000" cy="2057400"/>
          </a:xfrm>
          <a:prstGeom prst="rect">
            <a:avLst/>
          </a:prstGeom>
          <a:noFill/>
        </p:spPr>
      </p:pic>
      <p:pic>
        <p:nvPicPr>
          <p:cNvPr id="1028" name="Picture 4" descr="C:\Users\vista\Pictures\mentor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1905000"/>
            <a:ext cx="2057401" cy="2057399"/>
          </a:xfrm>
          <a:prstGeom prst="rect">
            <a:avLst/>
          </a:prstGeom>
          <a:noFill/>
        </p:spPr>
      </p:pic>
      <p:pic>
        <p:nvPicPr>
          <p:cNvPr id="1029" name="Picture 5" descr="C:\Users\vista\Pictures\teacher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4600" y="1981200"/>
            <a:ext cx="2057400" cy="2057400"/>
          </a:xfrm>
          <a:prstGeom prst="rect">
            <a:avLst/>
          </a:prstGeom>
          <a:noFill/>
        </p:spPr>
      </p:pic>
      <p:pic>
        <p:nvPicPr>
          <p:cNvPr id="1030" name="Picture 6" descr="C:\Users\vista\Pictures\role model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2200" y="4724400"/>
            <a:ext cx="2209800" cy="1981200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381000" y="381001"/>
            <a:ext cx="7924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FFFF00"/>
                </a:solidFill>
              </a:rPr>
              <a:t>Who is  a MENTOR? </a:t>
            </a:r>
            <a:endParaRPr lang="en-US" sz="6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Who is a </a:t>
            </a:r>
            <a:r>
              <a:rPr lang="en-US" sz="6700" dirty="0">
                <a:solidFill>
                  <a:srgbClr val="FFFF00"/>
                </a:solidFill>
              </a:rPr>
              <a:t>MENTOR</a:t>
            </a:r>
            <a:r>
              <a:rPr lang="en-US" dirty="0">
                <a:solidFill>
                  <a:srgbClr val="FFFF00"/>
                </a:solidFill>
              </a:rPr>
              <a:t> ? Cont: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905000"/>
            <a:ext cx="8991600" cy="4953000"/>
          </a:xfrm>
        </p:spPr>
        <p:txBody>
          <a:bodyPr>
            <a:noAutofit/>
          </a:bodyPr>
          <a:lstStyle/>
          <a:p>
            <a:pPr algn="ctr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 descr="C:\Users\Dr. Kamran\Pictures\mentoring 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47800"/>
            <a:ext cx="9144000" cy="5410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86800" cy="1905000"/>
          </a:xfrm>
        </p:spPr>
        <p:txBody>
          <a:bodyPr>
            <a:normAutofit/>
          </a:bodyPr>
          <a:lstStyle/>
          <a:p>
            <a:pPr algn="ctr"/>
            <a:r>
              <a:rPr lang="en-US" sz="6000" dirty="0">
                <a:solidFill>
                  <a:srgbClr val="FFFF00"/>
                </a:solidFill>
              </a:rPr>
              <a:t>Who is a MENTOR ?</a:t>
            </a:r>
            <a:br>
              <a:rPr lang="en-US" sz="6000" dirty="0">
                <a:solidFill>
                  <a:srgbClr val="FFFF00"/>
                </a:solidFill>
              </a:rPr>
            </a:br>
            <a:r>
              <a:rPr lang="en-US" sz="6000" dirty="0">
                <a:solidFill>
                  <a:srgbClr val="FFFF00"/>
                </a:solidFill>
              </a:rPr>
              <a:t>Cont: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Although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there is no consistent definition of mentor, most emphasize</a:t>
            </a:r>
          </a:p>
          <a:p>
            <a:pPr algn="ctr"/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teaching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personal guidance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</a:t>
            </a:r>
          </a:p>
          <a:p>
            <a:pPr algn="ctr"/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sponsorship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role modeling</a:t>
            </a:r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and </a:t>
            </a:r>
            <a:r>
              <a:rPr lang="en-US" sz="48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socialization</a:t>
            </a:r>
          </a:p>
          <a:p>
            <a:pPr algn="ctr"/>
            <a:r>
              <a:rPr lang="en-US" sz="4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into a profession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14478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Good mentoring 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COMMON FOR GOOD MENTORS  </a:t>
            </a:r>
          </a:p>
          <a:p>
            <a:pPr algn="ctr"/>
            <a:r>
              <a:rPr lang="en-US" sz="4000" dirty="0"/>
              <a:t>A good mentor is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4572000" y="4038600"/>
            <a:ext cx="43434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>
                <a:solidFill>
                  <a:srgbClr val="FFFF00"/>
                </a:solidFill>
              </a:rPr>
              <a:t>APPROACHABLE</a:t>
            </a:r>
            <a:r>
              <a:rPr lang="en-US" sz="4000" dirty="0"/>
              <a:t> 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6200" y="4038600"/>
            <a:ext cx="4267200" cy="13716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 </a:t>
            </a:r>
            <a:r>
              <a:rPr lang="en-US" sz="4000" dirty="0">
                <a:solidFill>
                  <a:srgbClr val="FFFF00"/>
                </a:solidFill>
              </a:rPr>
              <a:t>AVAILABLE</a:t>
            </a:r>
          </a:p>
        </p:txBody>
      </p:sp>
      <p:sp>
        <p:nvSpPr>
          <p:cNvPr id="8" name="Rounded Rectangle 7"/>
          <p:cNvSpPr/>
          <p:nvPr/>
        </p:nvSpPr>
        <p:spPr>
          <a:xfrm>
            <a:off x="1752600" y="5715000"/>
            <a:ext cx="55626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>
                <a:solidFill>
                  <a:srgbClr val="FFFF00"/>
                </a:solidFill>
              </a:rPr>
              <a:t>SOCIABLE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24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8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/>
          <p:cNvSpPr>
            <a:spLocks noGrp="1"/>
          </p:cNvSpPr>
          <p:nvPr>
            <p:ph type="ctrTitle"/>
          </p:nvPr>
        </p:nvSpPr>
        <p:spPr>
          <a:xfrm>
            <a:off x="2590800" y="2819400"/>
            <a:ext cx="4038600" cy="12192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Autofit/>
          </a:bodyPr>
          <a:lstStyle/>
          <a:p>
            <a:pPr algn="ctr"/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a </a:t>
            </a:r>
            <a:r>
              <a:rPr lang="en-US" sz="4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  <a:r>
              <a:rPr lang="en-US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should  do 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5105400"/>
            <a:ext cx="7854696" cy="1752600"/>
          </a:xfrm>
        </p:spPr>
        <p:txBody>
          <a:bodyPr>
            <a:normAutofit fontScale="62500" lnSpcReduction="20000"/>
          </a:bodyPr>
          <a:lstStyle/>
          <a:p>
            <a:pPr algn="l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Working in partnership programme 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creating capacity in general practice</a:t>
            </a:r>
          </a:p>
          <a:p>
            <a:pPr algn="l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NHS</a:t>
            </a:r>
          </a:p>
        </p:txBody>
      </p:sp>
      <p:sp>
        <p:nvSpPr>
          <p:cNvPr id="8" name="Oval 7"/>
          <p:cNvSpPr/>
          <p:nvPr/>
        </p:nvSpPr>
        <p:spPr>
          <a:xfrm>
            <a:off x="0" y="304800"/>
            <a:ext cx="2743200" cy="2209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Address  their</a:t>
            </a:r>
          </a:p>
          <a:p>
            <a:pPr algn="ctr"/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educational needs </a:t>
            </a:r>
          </a:p>
        </p:txBody>
      </p:sp>
      <p:sp>
        <p:nvSpPr>
          <p:cNvPr id="10" name="Oval 9"/>
          <p:cNvSpPr/>
          <p:nvPr/>
        </p:nvSpPr>
        <p:spPr>
          <a:xfrm>
            <a:off x="6477000" y="304800"/>
            <a:ext cx="26670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Explore options </a:t>
            </a:r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with their mentee</a:t>
            </a:r>
          </a:p>
        </p:txBody>
      </p:sp>
      <p:sp>
        <p:nvSpPr>
          <p:cNvPr id="11" name="Oval 10"/>
          <p:cNvSpPr/>
          <p:nvPr/>
        </p:nvSpPr>
        <p:spPr>
          <a:xfrm>
            <a:off x="3200400" y="4800600"/>
            <a:ext cx="2971800" cy="1447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Encourage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Reflection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3" name="Oval 12"/>
          <p:cNvSpPr/>
          <p:nvPr/>
        </p:nvSpPr>
        <p:spPr>
          <a:xfrm>
            <a:off x="3276600" y="0"/>
            <a:ext cx="28194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/>
              <a:t>Identify their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strengths </a:t>
            </a:r>
            <a:r>
              <a:rPr lang="en-US" sz="2400" dirty="0"/>
              <a:t>and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weaknesses</a:t>
            </a:r>
          </a:p>
        </p:txBody>
      </p:sp>
      <p:sp>
        <p:nvSpPr>
          <p:cNvPr id="14" name="Oval 13"/>
          <p:cNvSpPr/>
          <p:nvPr/>
        </p:nvSpPr>
        <p:spPr>
          <a:xfrm>
            <a:off x="6629400" y="3962400"/>
            <a:ext cx="2514600" cy="2057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Act as a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challenger</a:t>
            </a:r>
          </a:p>
        </p:txBody>
      </p:sp>
      <p:sp>
        <p:nvSpPr>
          <p:cNvPr id="15" name="Oval 14"/>
          <p:cNvSpPr/>
          <p:nvPr/>
        </p:nvSpPr>
        <p:spPr>
          <a:xfrm>
            <a:off x="0" y="4038600"/>
            <a:ext cx="2667000" cy="16002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</a:t>
            </a:r>
            <a:r>
              <a:rPr lang="en-US" sz="2400" b="1" i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  <p:sp>
        <p:nvSpPr>
          <p:cNvPr id="19" name="Right Arrow 18"/>
          <p:cNvSpPr/>
          <p:nvPr/>
        </p:nvSpPr>
        <p:spPr>
          <a:xfrm rot="13131820">
            <a:off x="1605823" y="2359548"/>
            <a:ext cx="119012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ight Arrow 19"/>
          <p:cNvSpPr/>
          <p:nvPr/>
        </p:nvSpPr>
        <p:spPr>
          <a:xfrm rot="16200000">
            <a:off x="4052317" y="2119884"/>
            <a:ext cx="1219200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 rot="18937451">
            <a:off x="6229480" y="2324836"/>
            <a:ext cx="1320924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ight Arrow 21"/>
          <p:cNvSpPr/>
          <p:nvPr/>
        </p:nvSpPr>
        <p:spPr>
          <a:xfrm rot="5400000">
            <a:off x="4014218" y="4291585"/>
            <a:ext cx="129539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ight Arrow 22"/>
          <p:cNvSpPr/>
          <p:nvPr/>
        </p:nvSpPr>
        <p:spPr>
          <a:xfrm rot="8846382">
            <a:off x="1794414" y="3990070"/>
            <a:ext cx="1139768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 rot="2493167">
            <a:off x="6193604" y="3963854"/>
            <a:ext cx="1107277" cy="484632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0" grpId="0" animBg="1"/>
      <p:bldP spid="11" grpId="0" animBg="1"/>
      <p:bldP spid="13" grpId="0" animBg="1"/>
      <p:bldP spid="14" grpId="0" animBg="1"/>
      <p:bldP spid="15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81000"/>
            <a:ext cx="91440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What is achieved by a Mentor?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05000"/>
            <a:ext cx="8763000" cy="4800600"/>
          </a:xfrm>
        </p:spPr>
        <p:txBody>
          <a:bodyPr>
            <a:normAutofit/>
          </a:bodyPr>
          <a:lstStyle/>
          <a:p>
            <a:pPr algn="l"/>
            <a:endParaRPr lang="en-US" dirty="0"/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	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		</a:t>
            </a:r>
          </a:p>
          <a:p>
            <a:pPr algn="l"/>
            <a:endParaRPr lang="en-US" sz="3600" dirty="0"/>
          </a:p>
          <a:p>
            <a:pPr algn="l"/>
            <a:r>
              <a:rPr lang="en-US" sz="3600" dirty="0"/>
              <a:t>			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3200400" y="2514600"/>
            <a:ext cx="4572000" cy="1524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Satisfaction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2133600" y="4114800"/>
            <a:ext cx="5715000" cy="1447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Personal development</a:t>
            </a:r>
          </a:p>
        </p:txBody>
      </p:sp>
      <p:sp>
        <p:nvSpPr>
          <p:cNvPr id="9" name="Rectangle 8"/>
          <p:cNvSpPr/>
          <p:nvPr/>
        </p:nvSpPr>
        <p:spPr>
          <a:xfrm>
            <a:off x="2057400" y="5638800"/>
            <a:ext cx="11079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	</a:t>
            </a:r>
          </a:p>
        </p:txBody>
      </p:sp>
      <p:sp>
        <p:nvSpPr>
          <p:cNvPr id="10" name="Up Arrow 9"/>
          <p:cNvSpPr/>
          <p:nvPr/>
        </p:nvSpPr>
        <p:spPr>
          <a:xfrm>
            <a:off x="7391400" y="1524000"/>
            <a:ext cx="1752600" cy="5334000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914400" y="5791200"/>
            <a:ext cx="6934200" cy="10668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/>
              <a:t>Experience Contribution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 animBg="1"/>
      <p:bldP spid="7" grpId="0" build="allAtOnce" animBg="1"/>
      <p:bldP spid="10" grpId="0" animBg="1"/>
      <p:bldP spid="11" grpId="0" build="p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0"/>
            <a:ext cx="7851648" cy="1371600"/>
          </a:xfrm>
        </p:spPr>
        <p:txBody>
          <a:bodyPr>
            <a:normAutofit fontScale="90000"/>
          </a:bodyPr>
          <a:lstStyle/>
          <a:p>
            <a:pPr algn="l"/>
            <a:r>
              <a:rPr lang="en-US" sz="6000" dirty="0">
                <a:solidFill>
                  <a:schemeClr val="tx1"/>
                </a:solidFill>
              </a:rPr>
              <a:t> </a:t>
            </a:r>
            <a:r>
              <a:rPr lang="en-US" sz="6000" dirty="0">
                <a:solidFill>
                  <a:srgbClr val="FFFF00"/>
                </a:solidFill>
              </a:rPr>
              <a:t>who is MENTEE/PROTÉGÉ</a:t>
            </a:r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600" y="2057400"/>
            <a:ext cx="8915400" cy="4800600"/>
          </a:xfrm>
        </p:spPr>
        <p:txBody>
          <a:bodyPr/>
          <a:lstStyle/>
          <a:p>
            <a:pPr algn="l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(male), a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protégée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(female)</a:t>
            </a:r>
          </a:p>
          <a:p>
            <a:pPr algn="l"/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Now a days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 both male &amp; female )</a:t>
            </a: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Users\vista\Pictures\mente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3352800"/>
            <a:ext cx="3505200" cy="2971800"/>
          </a:xfrm>
          <a:prstGeom prst="rect">
            <a:avLst/>
          </a:prstGeom>
          <a:noFill/>
        </p:spPr>
      </p:pic>
      <p:sp>
        <p:nvSpPr>
          <p:cNvPr id="5" name="Right Arrow 4"/>
          <p:cNvSpPr/>
          <p:nvPr/>
        </p:nvSpPr>
        <p:spPr>
          <a:xfrm rot="20862898">
            <a:off x="301440" y="4991143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</a:p>
        </p:txBody>
      </p:sp>
      <p:sp>
        <p:nvSpPr>
          <p:cNvPr id="8" name="Right Arrow 7"/>
          <p:cNvSpPr/>
          <p:nvPr/>
        </p:nvSpPr>
        <p:spPr>
          <a:xfrm rot="20936040">
            <a:off x="448670" y="3625015"/>
            <a:ext cx="3733800" cy="10668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610600" cy="10668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What a </a:t>
            </a:r>
            <a:r>
              <a:rPr lang="en-US" i="1" dirty="0">
                <a:solidFill>
                  <a:schemeClr val="tx1"/>
                </a:solidFill>
              </a:rPr>
              <a:t>MENTEE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should  be?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752600"/>
            <a:ext cx="8915400" cy="51054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Strategic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</a:t>
            </a:r>
            <a:r>
              <a:rPr 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Tactical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					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“WHAT 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“HOW”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WHY”</a:t>
            </a:r>
          </a:p>
          <a:p>
            <a:pPr algn="l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0" y="1809750"/>
            <a:ext cx="3295650" cy="504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0"/>
            <a:ext cx="8915400" cy="19050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What a </a:t>
            </a:r>
            <a:r>
              <a:rPr lang="en-US" i="1" dirty="0">
                <a:solidFill>
                  <a:schemeClr val="tx1"/>
                </a:solidFill>
              </a:rPr>
              <a:t>MENTEE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should  have?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057400"/>
            <a:ext cx="9144000" cy="4800600"/>
          </a:xfrm>
        </p:spPr>
        <p:txBody>
          <a:bodyPr/>
          <a:lstStyle/>
          <a:p>
            <a:pPr algn="l"/>
            <a:endParaRPr lang="en-US" dirty="0"/>
          </a:p>
          <a:p>
            <a:pPr algn="l"/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0" y="1828800"/>
            <a:ext cx="9144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RESPECT</a:t>
            </a:r>
            <a:r>
              <a:rPr lang="en-US" sz="44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r>
              <a:rPr lang="en-US" sz="4000" dirty="0"/>
              <a:t> Mutual respect is the starting and sustaining aspect of a successful mentoring relationship. Professional and personal appreciation of one another is core to enhancing learning. </a:t>
            </a:r>
          </a:p>
          <a:p>
            <a:endParaRPr lang="en-US" sz="2800" b="1" u="sng" dirty="0"/>
          </a:p>
          <a:p>
            <a:r>
              <a:rPr lang="en-US" sz="2800" b="1" u="sng" dirty="0">
                <a:solidFill>
                  <a:srgbClr val="FFFF00"/>
                </a:solidFill>
              </a:rPr>
              <a:t>3 Vital signs </a:t>
            </a:r>
            <a:r>
              <a:rPr lang="en-US" sz="2800" b="1" u="sng" dirty="0"/>
              <a:t>by “Triple Creek Associates</a:t>
            </a:r>
            <a:r>
              <a:rPr lang="en-US" sz="2800" dirty="0"/>
              <a:t>”</a:t>
            </a:r>
          </a:p>
          <a:p>
            <a:endParaRPr lang="en-US" sz="4000" dirty="0"/>
          </a:p>
          <a:p>
            <a:endParaRPr lang="en-US" sz="40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52400" y="0"/>
            <a:ext cx="8991600" cy="20574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What a </a:t>
            </a:r>
            <a:r>
              <a:rPr lang="en-US" i="1" dirty="0">
                <a:solidFill>
                  <a:schemeClr val="tx1"/>
                </a:solidFill>
              </a:rPr>
              <a:t>MENTEE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should  have?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438400"/>
            <a:ext cx="9144000" cy="4419600"/>
          </a:xfrm>
        </p:spPr>
        <p:txBody>
          <a:bodyPr>
            <a:normAutofit/>
          </a:bodyPr>
          <a:lstStyle/>
          <a:p>
            <a:pPr algn="l"/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RESPONSIVENESS</a:t>
            </a:r>
            <a:r>
              <a:rPr lang="en-US" sz="4400" dirty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Your willingness to learn from your mentor and your mentor’s willingness to respond to your learning needs are important for successful collaboration.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05000"/>
          </a:xfrm>
        </p:spPr>
        <p:txBody>
          <a:bodyPr>
            <a:noAutofit/>
          </a:bodyPr>
          <a:lstStyle/>
          <a:p>
            <a:pPr algn="ctr"/>
            <a:br>
              <a:rPr lang="en-US" sz="6000" dirty="0">
                <a:solidFill>
                  <a:schemeClr val="tx1"/>
                </a:solidFill>
              </a:rPr>
            </a:br>
            <a:r>
              <a:rPr lang="en-US" sz="4400" dirty="0">
                <a:solidFill>
                  <a:srgbClr val="FFFF00"/>
                </a:solidFill>
              </a:rPr>
              <a:t>Objectives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S</a:t>
            </a:r>
            <a:r>
              <a:rPr lang="en-US" sz="3200" dirty="0">
                <a:solidFill>
                  <a:schemeClr val="tx1"/>
                </a:solidFill>
              </a:rPr>
              <a:t>tudents should be able to  understand and describe; </a:t>
            </a:r>
            <a:br>
              <a:rPr lang="en-US" sz="6000" dirty="0">
                <a:solidFill>
                  <a:schemeClr val="tx1"/>
                </a:solidFill>
              </a:rPr>
            </a:br>
            <a:endParaRPr lang="en-US" sz="3600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4953000"/>
          </a:xfrm>
        </p:spPr>
        <p:txBody>
          <a:bodyPr>
            <a:noAutofit/>
          </a:bodyPr>
          <a:lstStyle/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concept of Mentoring.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roles of Mentor and Mentee.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to be expected from  Mentoring?</a:t>
            </a:r>
          </a:p>
          <a:p>
            <a:pPr lvl="1" algn="l">
              <a:lnSpc>
                <a:spcPct val="20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Professionalism through Mentoring.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7526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What a </a:t>
            </a:r>
            <a:r>
              <a:rPr lang="en-US" i="1" dirty="0">
                <a:solidFill>
                  <a:schemeClr val="tx1"/>
                </a:solidFill>
              </a:rPr>
              <a:t>MENTEE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should  have?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209800"/>
            <a:ext cx="9144000" cy="4648200"/>
          </a:xfrm>
        </p:spPr>
        <p:txBody>
          <a:bodyPr>
            <a:noAutofit/>
          </a:bodyPr>
          <a:lstStyle/>
          <a:p>
            <a:pPr algn="l"/>
            <a:r>
              <a:rPr lang="en-US" sz="4400" b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ACCOUNTABILITY</a:t>
            </a:r>
            <a:r>
              <a:rPr lang="en-US" sz="4400" dirty="0">
                <a:solidFill>
                  <a:srgbClr val="FFFF00"/>
                </a:solidFill>
              </a:rPr>
              <a:t>: </a:t>
            </a:r>
          </a:p>
          <a:p>
            <a:pPr algn="l"/>
            <a:r>
              <a:rPr lang="en-US" sz="4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 you and your mentor establish mutually held goals and expectations, keeping your agreements strengthens trust and helps maintain a positive relationship.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-152400"/>
            <a:ext cx="8915400" cy="2895600"/>
          </a:xfrm>
        </p:spPr>
        <p:txBody>
          <a:bodyPr>
            <a:normAutofit fontScale="90000"/>
          </a:bodyPr>
          <a:lstStyle/>
          <a:p>
            <a:pPr algn="l"/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What a </a:t>
            </a:r>
            <a:r>
              <a:rPr lang="en-US" i="1" dirty="0">
                <a:solidFill>
                  <a:schemeClr val="tx1"/>
                </a:solidFill>
              </a:rPr>
              <a:t>MENTEE</a:t>
            </a:r>
            <a:r>
              <a:rPr lang="en-US" i="1" dirty="0">
                <a:solidFill>
                  <a:srgbClr val="FFFF00"/>
                </a:solidFill>
              </a:rPr>
              <a:t> </a:t>
            </a:r>
            <a:r>
              <a:rPr lang="en-US" dirty="0">
                <a:solidFill>
                  <a:srgbClr val="FFFF00"/>
                </a:solidFill>
              </a:rPr>
              <a:t>should  consider?</a:t>
            </a:r>
            <a:br>
              <a:rPr lang="en-US" dirty="0">
                <a:solidFill>
                  <a:srgbClr val="FFFF00"/>
                </a:solidFill>
              </a:rPr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133600"/>
            <a:ext cx="9144000" cy="47244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2133600"/>
            <a:ext cx="8534400" cy="3505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Students are obliged to recognize the multiple demands on a mentor's time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8" name="Isosceles Triangle 7"/>
          <p:cNvSpPr/>
          <p:nvPr/>
        </p:nvSpPr>
        <p:spPr>
          <a:xfrm>
            <a:off x="762000" y="5715000"/>
            <a:ext cx="7467600" cy="1143000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MOST IMPORTANTLY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52400"/>
            <a:ext cx="9144000" cy="1676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Professionalism Through Mentoring 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14300" y="1752600"/>
            <a:ext cx="9144000" cy="4876800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Professional Excellence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INTERPERSONAL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742950" indent="-742950" algn="ctr">
              <a:buClr>
                <a:srgbClr val="FFFF00"/>
              </a:buClr>
            </a:pPr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SOCIETAL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  <a:p>
            <a:pPr marL="742950" indent="-742950" algn="ctr">
              <a:buClr>
                <a:srgbClr val="FFFF00"/>
              </a:buClr>
            </a:pP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742950" indent="-742950" algn="ctr">
              <a:buClr>
                <a:srgbClr val="FFFF00"/>
              </a:buClr>
            </a:pPr>
            <a:r>
              <a:rPr lang="en-US" sz="2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ABIM foundation </a:t>
            </a:r>
          </a:p>
        </p:txBody>
      </p:sp>
      <p:sp>
        <p:nvSpPr>
          <p:cNvPr id="7" name="5-Point Star 6"/>
          <p:cNvSpPr/>
          <p:nvPr/>
        </p:nvSpPr>
        <p:spPr>
          <a:xfrm>
            <a:off x="1524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5-Point Star 7"/>
          <p:cNvSpPr/>
          <p:nvPr/>
        </p:nvSpPr>
        <p:spPr>
          <a:xfrm>
            <a:off x="6858000" y="2667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5-Point Star 8"/>
          <p:cNvSpPr/>
          <p:nvPr/>
        </p:nvSpPr>
        <p:spPr>
          <a:xfrm>
            <a:off x="61722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5-Point Star 9"/>
          <p:cNvSpPr/>
          <p:nvPr/>
        </p:nvSpPr>
        <p:spPr>
          <a:xfrm>
            <a:off x="2286000" y="45720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5-Point Star 10"/>
          <p:cNvSpPr/>
          <p:nvPr/>
        </p:nvSpPr>
        <p:spPr>
          <a:xfrm>
            <a:off x="7620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5-Point Star 11"/>
          <p:cNvSpPr/>
          <p:nvPr/>
        </p:nvSpPr>
        <p:spPr>
          <a:xfrm>
            <a:off x="7696200" y="4114800"/>
            <a:ext cx="914400" cy="9144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5-Point Star 12"/>
          <p:cNvSpPr/>
          <p:nvPr/>
        </p:nvSpPr>
        <p:spPr>
          <a:xfrm>
            <a:off x="152400" y="6096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5-Point Star 14"/>
          <p:cNvSpPr/>
          <p:nvPr/>
        </p:nvSpPr>
        <p:spPr>
          <a:xfrm>
            <a:off x="228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5-Point Star 15"/>
          <p:cNvSpPr/>
          <p:nvPr/>
        </p:nvSpPr>
        <p:spPr>
          <a:xfrm>
            <a:off x="0" y="4495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5-Point Star 16"/>
          <p:cNvSpPr/>
          <p:nvPr/>
        </p:nvSpPr>
        <p:spPr>
          <a:xfrm>
            <a:off x="1752600" y="3886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5-Point Star 17"/>
          <p:cNvSpPr/>
          <p:nvPr/>
        </p:nvSpPr>
        <p:spPr>
          <a:xfrm>
            <a:off x="1676400" y="57912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5-Point Star 18"/>
          <p:cNvSpPr/>
          <p:nvPr/>
        </p:nvSpPr>
        <p:spPr>
          <a:xfrm>
            <a:off x="86106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5-Point Star 19"/>
          <p:cNvSpPr/>
          <p:nvPr/>
        </p:nvSpPr>
        <p:spPr>
          <a:xfrm>
            <a:off x="7162800" y="6019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5-Point Star 20"/>
          <p:cNvSpPr/>
          <p:nvPr/>
        </p:nvSpPr>
        <p:spPr>
          <a:xfrm>
            <a:off x="7010400" y="38100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5-Point Star 21"/>
          <p:cNvSpPr/>
          <p:nvPr/>
        </p:nvSpPr>
        <p:spPr>
          <a:xfrm>
            <a:off x="8610600" y="2590800"/>
            <a:ext cx="533400" cy="609600"/>
          </a:xfrm>
          <a:prstGeom prst="star5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5" grpId="0" animBg="1"/>
      <p:bldP spid="18" grpId="0" animBg="1"/>
      <p:bldP spid="20" grpId="0" animBg="1"/>
      <p:bldP spid="22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438400"/>
          </a:xfrm>
        </p:spPr>
        <p:txBody>
          <a:bodyPr>
            <a:noAutofit/>
          </a:bodyPr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What is to be expected from GOOD mentoring?</a:t>
            </a:r>
            <a:br>
              <a:rPr lang="en-US" dirty="0">
                <a:solidFill>
                  <a:schemeClr val="tx1"/>
                </a:solidFill>
              </a:rPr>
            </a:b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676400"/>
            <a:ext cx="8991600" cy="5181600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/>
              <a:t>Mentoring flourishes behavioral, motivational and career outcomes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/>
              <a:t> It is an effective way of helping people</a:t>
            </a:r>
            <a:br>
              <a:rPr lang="en-US" sz="4000" dirty="0"/>
            </a:br>
            <a:r>
              <a:rPr lang="en-US" sz="4000" dirty="0"/>
              <a:t>to progress in their careers. </a:t>
            </a:r>
          </a:p>
          <a:p>
            <a:pPr algn="l">
              <a:lnSpc>
                <a:spcPct val="150000"/>
              </a:lnSpc>
              <a:buClr>
                <a:srgbClr val="FFFF00"/>
              </a:buClr>
              <a:buFont typeface="Wingdings" pitchFamily="2" charset="2"/>
              <a:buChar char="Ø"/>
            </a:pP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228600" y="228600"/>
            <a:ext cx="8915400" cy="14478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Characteristics of  GOOD mentoring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1981200"/>
            <a:ext cx="8915400" cy="4876800"/>
          </a:xfrm>
        </p:spPr>
        <p:txBody>
          <a:bodyPr>
            <a:normAutofit lnSpcReduction="10000"/>
          </a:bodyPr>
          <a:lstStyle/>
          <a:p>
            <a:pPr algn="l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1.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an open communication system with reciprocal feedback</a:t>
            </a:r>
          </a:p>
          <a:p>
            <a:pPr algn="l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2.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Set standards, goals, and expectations</a:t>
            </a:r>
          </a:p>
          <a:p>
            <a:pPr algn="l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3.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Establish trust</a:t>
            </a:r>
          </a:p>
          <a:p>
            <a:pPr algn="l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4.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Care for and enjoy each other</a:t>
            </a:r>
          </a:p>
          <a:p>
            <a:pPr algn="l"/>
            <a:r>
              <a:rPr lang="en-US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5.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Allow mistakes</a:t>
            </a:r>
          </a:p>
          <a:p>
            <a:pPr algn="l"/>
            <a:r>
              <a:rPr lang="en-US" sz="4000" dirty="0"/>
              <a:t>(Allen &amp; Poteet, 1999).</a:t>
            </a:r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0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228600"/>
            <a:ext cx="8382000" cy="1981200"/>
          </a:xfrm>
        </p:spPr>
        <p:txBody>
          <a:bodyPr/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What is to be expected from a GOOD mentoring?</a:t>
            </a:r>
            <a:r>
              <a:rPr lang="en-US" dirty="0"/>
              <a:t>  </a:t>
            </a:r>
            <a:r>
              <a:rPr lang="en-US" dirty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667000"/>
            <a:ext cx="8915400" cy="419100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6.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Participate willingly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7.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Demonstrate flexibility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 constraints to mentoring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9.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 from others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Work on common tasks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11.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 open and comfortable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7851648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SUMMARY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838200"/>
            <a:ext cx="9144000" cy="5715000"/>
          </a:xfrm>
        </p:spPr>
        <p:txBody>
          <a:bodyPr>
            <a:normAutofit fontScale="92500" lnSpcReduction="20000"/>
          </a:bodyPr>
          <a:lstStyle/>
          <a:p>
            <a:pPr algn="l"/>
            <a:endParaRPr lang="en-US" dirty="0"/>
          </a:p>
          <a:p>
            <a:pPr algn="ctr"/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MENTOR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SHOUD HAVE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desire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help – you should be willing to spend time helping someone else, and remain positive throughout.</a:t>
            </a:r>
          </a:p>
          <a:p>
            <a:pPr algn="l"/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ability to challenge </a:t>
            </a: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 in a non-threatening way.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Provide Feedback</a:t>
            </a:r>
            <a:r>
              <a:rPr lang="en-US" sz="36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  <a:p>
            <a:pPr algn="l"/>
            <a:endParaRPr lang="en-US" dirty="0">
              <a:latin typeface="Aharoni" pitchFamily="2" charset="-79"/>
              <a:cs typeface="Aharoni" pitchFamily="2" charset="-79"/>
            </a:endParaRPr>
          </a:p>
          <a:p>
            <a:pPr algn="ctr"/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AS A </a:t>
            </a:r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MENTEE</a:t>
            </a:r>
            <a:r>
              <a:rPr lang="en-US" sz="39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haroni" pitchFamily="2" charset="-79"/>
                <a:cs typeface="Aharoni" pitchFamily="2" charset="-79"/>
              </a:rPr>
              <a:t> YOU SHOULD HAVE </a:t>
            </a:r>
          </a:p>
          <a:p>
            <a:pPr algn="l"/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Motivation</a:t>
            </a:r>
            <a:r>
              <a:rPr lang="en-US" sz="390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9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continue developing and growing and </a:t>
            </a:r>
            <a:r>
              <a:rPr lang="en-US" sz="3900" dirty="0"/>
              <a:t> </a:t>
            </a:r>
            <a:r>
              <a:rPr lang="en-US" sz="39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Listen actively </a:t>
            </a:r>
            <a:endParaRPr lang="en-US" sz="3900" b="1" dirty="0"/>
          </a:p>
          <a:p>
            <a:pPr algn="l"/>
            <a:r>
              <a:rPr lang="en-US" dirty="0"/>
              <a:t> </a:t>
            </a:r>
          </a:p>
          <a:p>
            <a:pPr algn="l"/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dirty="0"/>
          </a:p>
          <a:p>
            <a:pPr algn="l"/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rgbClr val="FFFF00"/>
                </a:solidFill>
              </a:rPr>
              <a:t>FOR YOUR READING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600200"/>
            <a:ext cx="9144000" cy="5257800"/>
          </a:xfrm>
        </p:spPr>
        <p:txBody>
          <a:bodyPr>
            <a:noAutofit/>
          </a:bodyPr>
          <a:lstStyle/>
          <a:p>
            <a:pPr algn="l"/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Mentee's Guide: </a:t>
            </a: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Making Mentoring Work for You 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Lois J. Zachary</a:t>
            </a:r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</a:p>
          <a:p>
            <a:pPr algn="l"/>
            <a:r>
              <a: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 action="ppaction://hlinkfile"/>
              </a:rPr>
              <a:t>Dr. Kamran Sattar</a:t>
            </a:r>
          </a:p>
          <a:p>
            <a:pPr algn="l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linkClick r:id="rId2" action="ppaction://hlinkfile"/>
            </a:endParaRPr>
          </a:p>
        </p:txBody>
      </p:sp>
      <p:pic>
        <p:nvPicPr>
          <p:cNvPr id="2050" name="Picture 2" descr="C:\Users\vista\Pictures\boodk , mentee's guide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77000" y="990600"/>
            <a:ext cx="1828800" cy="1828800"/>
          </a:xfrm>
          <a:prstGeom prst="rect">
            <a:avLst/>
          </a:prstGeom>
          <a:noFill/>
        </p:spPr>
      </p:pic>
      <p:pic>
        <p:nvPicPr>
          <p:cNvPr id="1026" name="Picture 2" descr="C:\Users\Kamran\Desktop\cover-jlumh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400800" y="3505200"/>
            <a:ext cx="1905000" cy="20097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90600"/>
          </a:xfrm>
        </p:spPr>
        <p:txBody>
          <a:bodyPr>
            <a:normAutofit/>
          </a:bodyPr>
          <a:lstStyle/>
          <a:p>
            <a:pPr algn="l"/>
            <a:r>
              <a:rPr lang="en-US" dirty="0">
                <a:solidFill>
                  <a:schemeClr val="tx1"/>
                </a:solidFill>
              </a:rPr>
              <a:t>References</a:t>
            </a:r>
            <a:r>
              <a:rPr lang="en-US" dirty="0"/>
              <a:t>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52400" y="1371600"/>
            <a:ext cx="8839200" cy="5486400"/>
          </a:xfrm>
        </p:spPr>
        <p:txBody>
          <a:bodyPr>
            <a:noAutofit/>
          </a:bodyPr>
          <a:lstStyle/>
          <a:p>
            <a:pPr algn="l">
              <a:buFont typeface="Wingdings" pitchFamily="2" charset="2"/>
              <a:buChar char="v"/>
            </a:pP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Kamran Sattar</a:t>
            </a:r>
          </a:p>
          <a:p>
            <a:pPr algn="l"/>
            <a:r>
              <a:rPr lang="en-US" sz="2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http://www.lumhs.edu.pk/jlumhs/Vol09No03/pdfs/v9n3ra01.pdf</a:t>
            </a:r>
            <a:endParaRPr lang="en-US" sz="2000" dirty="0"/>
          </a:p>
          <a:p>
            <a:pPr algn="l">
              <a:buFont typeface="Wingdings" pitchFamily="2" charset="2"/>
              <a:buChar char="v"/>
            </a:pPr>
            <a:r>
              <a:rPr lang="en-US" sz="2000" dirty="0" err="1"/>
              <a:t>Sackett</a:t>
            </a:r>
            <a:r>
              <a:rPr lang="en-US" sz="2000" dirty="0"/>
              <a:t> DL. On the determinants of academic</a:t>
            </a:r>
          </a:p>
          <a:p>
            <a:pPr algn="l"/>
            <a:r>
              <a:rPr lang="en-US" sz="2000" dirty="0"/>
              <a:t>success as a clinician-scientist. </a:t>
            </a:r>
            <a:r>
              <a:rPr lang="en-US" sz="2000" dirty="0" err="1"/>
              <a:t>Clin</a:t>
            </a:r>
            <a:r>
              <a:rPr lang="en-US" sz="2000" dirty="0"/>
              <a:t> Invest Med.</a:t>
            </a:r>
          </a:p>
          <a:p>
            <a:pPr algn="l"/>
            <a:r>
              <a:rPr lang="en-US" sz="2000" dirty="0"/>
              <a:t>2001;24:94-100.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/>
              <a:t>Larson EB. Academic mentorship: an important</a:t>
            </a:r>
          </a:p>
          <a:p>
            <a:pPr algn="l"/>
            <a:r>
              <a:rPr lang="en-US" sz="2000" dirty="0"/>
              <a:t>ingredient for our survival. J Gen Intern Med.</a:t>
            </a:r>
          </a:p>
          <a:p>
            <a:pPr algn="l"/>
            <a:r>
              <a:rPr lang="en-US" sz="2000" dirty="0"/>
              <a:t>1992;7:255. 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dirty="0"/>
              <a:t>Triple Creek Associates, Inc. (2007) Mentoring guide for mentees, second edition. Retrieved December 27, 2009,</a:t>
            </a:r>
            <a:br>
              <a:rPr lang="en-US" sz="2000" dirty="0"/>
            </a:br>
            <a:r>
              <a:rPr lang="en-US" sz="2000" dirty="0"/>
              <a:t>from </a:t>
            </a:r>
            <a:r>
              <a:rPr lang="en-US" sz="2000" dirty="0">
                <a:hlinkClick r:id="rId2"/>
              </a:rPr>
              <a:t>http://www.3creek.com/resources/booklets/MenteeGuide.pdf</a:t>
            </a:r>
            <a:endParaRPr lang="en-US" sz="2000" dirty="0"/>
          </a:p>
          <a:p>
            <a:pPr algn="l">
              <a:buFont typeface="Wingdings" pitchFamily="2" charset="2"/>
              <a:buChar char="v"/>
            </a:pPr>
            <a:r>
              <a:rPr lang="en-US" sz="2000" dirty="0"/>
              <a:t>Allen, T. D., &amp; Poteet, M. L. (1999). Developing effective mentoring relationships: Strategies from the mentor’s</a:t>
            </a:r>
            <a:br>
              <a:rPr lang="en-US" sz="2000" dirty="0"/>
            </a:br>
            <a:r>
              <a:rPr lang="en-US" sz="2000" dirty="0"/>
              <a:t>viewpoint. The Career Development Quarterly, 48, 59-73.</a:t>
            </a:r>
          </a:p>
          <a:p>
            <a:pPr algn="l">
              <a:buFont typeface="Wingdings" pitchFamily="2" charset="2"/>
              <a:buChar char="v"/>
            </a:pPr>
            <a:r>
              <a:rPr lang="en-US" sz="2000" b="1" dirty="0"/>
              <a:t>Judi Clements YouTube good coach vs. bad coach </a:t>
            </a:r>
            <a:endParaRPr lang="en-US" sz="20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  <a:p>
            <a:pPr algn="l"/>
            <a:endParaRPr lang="en-US" sz="24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066800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FF00"/>
                </a:solidFill>
              </a:rPr>
              <a:t>THANK YOU VERY MUCH </a:t>
            </a:r>
            <a:r>
              <a:rPr lang="en-US" dirty="0"/>
              <a:t>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0000" lnSpcReduction="20000"/>
          </a:bodyPr>
          <a:lstStyle/>
          <a:p>
            <a:endParaRPr lang="en-US" dirty="0"/>
          </a:p>
          <a:p>
            <a:r>
              <a:rPr lang="en-US" dirty="0"/>
              <a:t>                                </a:t>
            </a:r>
          </a:p>
          <a:p>
            <a:endParaRPr lang="en-US" sz="6000" dirty="0"/>
          </a:p>
          <a:p>
            <a:endParaRPr lang="en-US" sz="6000" dirty="0"/>
          </a:p>
          <a:p>
            <a:r>
              <a:rPr lang="en-US" sz="6000" dirty="0"/>
              <a:t> &amp;             </a:t>
            </a:r>
            <a:r>
              <a:rPr lang="en-US" sz="6000" dirty="0">
                <a:solidFill>
                  <a:srgbClr val="FFFF00"/>
                </a:solidFill>
              </a:rPr>
              <a:t>&amp;</a:t>
            </a:r>
          </a:p>
          <a:p>
            <a:pPr lvl="8">
              <a:buNone/>
            </a:pPr>
            <a:r>
              <a:rPr lang="en-US" sz="4600" dirty="0"/>
              <a:t>            </a:t>
            </a:r>
            <a:r>
              <a:rPr lang="en-US" dirty="0"/>
              <a:t> </a:t>
            </a:r>
          </a:p>
        </p:txBody>
      </p:sp>
      <p:pic>
        <p:nvPicPr>
          <p:cNvPr id="4" name="rg_hi" descr="http://t0.gstatic.com/images?q=tbn:ANd9GcQtZVqWJQm8I5qn16DBMp1tM_xSAGaLvtiRqXen13CAGRTwGzXB">
            <a:hlinkClick r:id="rId2"/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1676400"/>
            <a:ext cx="38100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6" name="Picture 2" descr="C:\Users\Kamran\Pictures\imagesCAXJJY1Z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76800" y="1676400"/>
            <a:ext cx="3829050" cy="3657600"/>
          </a:xfrm>
          <a:prstGeom prst="rect">
            <a:avLst/>
          </a:prstGeom>
          <a:noFill/>
        </p:spPr>
      </p:pic>
      <p:pic>
        <p:nvPicPr>
          <p:cNvPr id="6" name="Picture 2" descr="C:\Users\vista\Pictures\MM900284065[1].GIF"/>
          <p:cNvPicPr>
            <a:picLocks noChangeAspect="1" noChangeArrowheads="1" noCrop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572000"/>
            <a:ext cx="1676400" cy="2286000"/>
          </a:xfrm>
          <a:prstGeom prst="rect">
            <a:avLst/>
          </a:prstGeom>
          <a:noFill/>
        </p:spPr>
      </p:pic>
    </p:spTree>
  </p:cSld>
  <p:clrMapOvr>
    <a:masterClrMapping/>
  </p:clrMapOvr>
  <p:transition>
    <p:pull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3048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What is </a:t>
            </a:r>
            <a:r>
              <a:rPr lang="en-US" sz="6700" dirty="0">
                <a:solidFill>
                  <a:srgbClr val="FFFF00"/>
                </a:solidFill>
              </a:rPr>
              <a:t>MENTORING</a:t>
            </a:r>
            <a:r>
              <a:rPr lang="en-US" dirty="0">
                <a:solidFill>
                  <a:srgbClr val="FFFF00"/>
                </a:solidFill>
              </a:rPr>
              <a:t> 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609600" y="1905000"/>
            <a:ext cx="7854696" cy="4953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“It is a professional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relationship</a:t>
            </a:r>
            <a:r>
              <a:rPr lang="en-US" sz="40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built within an organization that is intended to target and focus the </a:t>
            </a:r>
            <a:r>
              <a:rPr lang="en-US" sz="4000" b="1" i="1" u="sng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individuals”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19050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What is </a:t>
            </a:r>
            <a:r>
              <a:rPr lang="en-US" sz="6700" dirty="0">
                <a:solidFill>
                  <a:srgbClr val="FFFF00"/>
                </a:solidFill>
              </a:rPr>
              <a:t>MENTORING</a:t>
            </a:r>
            <a:r>
              <a:rPr lang="en-US" dirty="0">
                <a:solidFill>
                  <a:srgbClr val="FFFF00"/>
                </a:solidFill>
              </a:rPr>
              <a:t> ?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Cont: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905000"/>
            <a:ext cx="9144000" cy="381000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"Mentoring is to support and encourage people to manage their own learning in order that they may maximise their </a:t>
            </a:r>
            <a:r>
              <a:rPr lang="en-US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potential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develop their </a:t>
            </a:r>
            <a:r>
              <a:rPr lang="en-US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skills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improve their </a:t>
            </a:r>
            <a:r>
              <a:rPr lang="en-US" sz="3200" b="1" i="1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performance</a:t>
            </a:r>
            <a:r>
              <a:rPr lang="en-U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and become the person they want to be.”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Eric Parsloe, </a:t>
            </a:r>
          </a:p>
          <a:p>
            <a:pPr algn="ctr"/>
            <a:r>
              <a:rPr lang="en-US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Oxford School of Coaching &amp; Mentoring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851648" cy="1828800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>
                <a:solidFill>
                  <a:srgbClr val="FFFF00"/>
                </a:solidFill>
              </a:rPr>
              <a:t>What is </a:t>
            </a:r>
            <a:r>
              <a:rPr lang="en-US" sz="6700" dirty="0">
                <a:solidFill>
                  <a:srgbClr val="FFFF00"/>
                </a:solidFill>
              </a:rPr>
              <a:t>MENTORING</a:t>
            </a:r>
            <a:r>
              <a:rPr lang="en-US" dirty="0">
                <a:solidFill>
                  <a:srgbClr val="FFFF00"/>
                </a:solidFill>
              </a:rPr>
              <a:t> ? 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Cont: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228600" y="2438400"/>
            <a:ext cx="8915400" cy="4419600"/>
          </a:xfrm>
        </p:spPr>
        <p:txBody>
          <a:bodyPr>
            <a:normAutofit/>
          </a:bodyPr>
          <a:lstStyle/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It is a relationship that involves interaction between two people ( mentor and mentee) normally working in a similar field or sharing similar experiences .</a:t>
            </a:r>
            <a:r>
              <a:rPr 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[1]</a:t>
            </a:r>
          </a:p>
          <a:p>
            <a:pPr algn="l"/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Significant benefits are associated with mentorship. Effective mentorship  is crucial to career success in </a:t>
            </a:r>
            <a:r>
              <a:rPr lang="en-US" sz="36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academic medicine</a:t>
            </a:r>
            <a:r>
              <a:rPr lang="en-US" sz="36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[2,3] </a:t>
            </a:r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381000"/>
            <a:ext cx="7851648" cy="2971800"/>
          </a:xfrm>
        </p:spPr>
        <p:txBody>
          <a:bodyPr>
            <a:normAutofit fontScale="90000"/>
          </a:bodyPr>
          <a:lstStyle/>
          <a:p>
            <a:pPr algn="ctr"/>
            <a:br>
              <a:rPr lang="en-US" dirty="0">
                <a:solidFill>
                  <a:schemeClr val="tx1"/>
                </a:solidFill>
              </a:rPr>
            </a:br>
            <a:br>
              <a:rPr lang="en-US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rgbClr val="FFFF00"/>
                </a:solidFill>
              </a:rPr>
              <a:t>MENTORING </a:t>
            </a:r>
            <a:br>
              <a:rPr lang="en-US" sz="4000" dirty="0">
                <a:solidFill>
                  <a:schemeClr val="tx1"/>
                </a:solidFill>
              </a:rPr>
            </a:br>
            <a:r>
              <a:rPr lang="en-US" sz="4000" dirty="0">
                <a:solidFill>
                  <a:schemeClr val="tx1"/>
                </a:solidFill>
              </a:rPr>
              <a:t> </a:t>
            </a:r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CAREER DEVELOPMENT TOOL</a:t>
            </a:r>
            <a:br>
              <a:rPr lang="en-US" sz="6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/>
            </a:b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2362200"/>
            <a:ext cx="9144000" cy="4495800"/>
          </a:xfrm>
        </p:spPr>
        <p:txBody>
          <a:bodyPr/>
          <a:lstStyle/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C:\Users\Dr. Kamran\Pictures\mentoring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10400" y="5105400"/>
            <a:ext cx="2133600" cy="1752600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981200"/>
            <a:ext cx="91440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/>
              <a:t>Do you want to build a  career ? </a:t>
            </a:r>
          </a:p>
          <a:p>
            <a:pPr>
              <a:buClr>
                <a:srgbClr val="FFC000"/>
              </a:buClr>
              <a:buFont typeface="Wingdings" pitchFamily="2" charset="2"/>
              <a:buChar char="Ø"/>
            </a:pPr>
            <a:r>
              <a:rPr lang="en-US" sz="4000" dirty="0"/>
              <a:t>Do you want to develop your  skills and help others learn, grow, and improve their skills? </a:t>
            </a:r>
          </a:p>
          <a:p>
            <a:pPr>
              <a:buClr>
                <a:srgbClr val="FFFF00"/>
              </a:buClr>
              <a:buFont typeface="Wingdings" pitchFamily="2" charset="2"/>
              <a:buChar char="Ø"/>
            </a:pPr>
            <a:r>
              <a:rPr lang="en-US" sz="4000" dirty="0"/>
              <a:t>Or would you like to have someone help you do these things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20588211">
            <a:off x="152400" y="228600"/>
            <a:ext cx="8839200" cy="1219200"/>
          </a:xfrm>
        </p:spPr>
        <p:txBody>
          <a:bodyPr>
            <a:normAutofit/>
          </a:bodyPr>
          <a:lstStyle/>
          <a:p>
            <a:pPr algn="l"/>
            <a:r>
              <a:rPr lang="en-US" sz="6000" dirty="0">
                <a:solidFill>
                  <a:srgbClr val="FFFF00"/>
                </a:solidFill>
              </a:rPr>
              <a:t>         An Exercise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type="subTitle" idx="1"/>
          </p:nvPr>
        </p:nvSpPr>
        <p:spPr>
          <a:xfrm rot="20581657">
            <a:off x="0" y="1371600"/>
            <a:ext cx="9144000" cy="5486400"/>
          </a:xfrm>
        </p:spPr>
        <p:txBody>
          <a:bodyPr>
            <a:normAutofit/>
          </a:bodyPr>
          <a:lstStyle/>
          <a:p>
            <a:pPr algn="ctr"/>
            <a:r>
              <a:rPr lang="en-US" sz="7200" dirty="0"/>
              <a:t>Please write </a:t>
            </a:r>
            <a:r>
              <a:rPr lang="en-US" sz="7200" i="1" u="sng" dirty="0"/>
              <a:t>a one sentence </a:t>
            </a:r>
            <a:r>
              <a:rPr lang="en-US" sz="7200" dirty="0"/>
              <a:t>definition of MENTORING </a:t>
            </a:r>
          </a:p>
        </p:txBody>
      </p:sp>
      <p:pic>
        <p:nvPicPr>
          <p:cNvPr id="5122" name="Picture 2" descr="C:\Users\Dr. Kamran\Pictures\writtin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20648480">
            <a:off x="4532605" y="4273267"/>
            <a:ext cx="4419600" cy="2019300"/>
          </a:xfrm>
          <a:prstGeom prst="rect">
            <a:avLst/>
          </a:prstGeom>
          <a:noFill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152400"/>
            <a:ext cx="7851648" cy="914400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Good mentoring 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1295400"/>
            <a:ext cx="9144000" cy="5562600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en-US" sz="4000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One size doesn’t fit all </a:t>
            </a:r>
          </a:p>
          <a:p>
            <a:pPr algn="l"/>
            <a:r>
              <a:rPr lang="en-US" sz="40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nature of a mentoring relationship varies with the level of students and Mentor</a:t>
            </a:r>
          </a:p>
          <a:p>
            <a:pPr algn="l"/>
            <a:endParaRPr lang="en-US" sz="4000" dirty="0"/>
          </a:p>
          <a:p>
            <a:pPr algn="l"/>
            <a:r>
              <a:rPr lang="en-US" sz="6400" dirty="0"/>
              <a:t>Different human relationships </a:t>
            </a:r>
          </a:p>
          <a:p>
            <a:pPr algn="l"/>
            <a:endParaRPr lang="en-US" sz="5700" dirty="0"/>
          </a:p>
          <a:p>
            <a:pPr algn="l"/>
            <a:r>
              <a:rPr lang="en-US" sz="6400" dirty="0"/>
              <a:t>Different learning needs </a:t>
            </a:r>
          </a:p>
          <a:p>
            <a:pPr algn="l"/>
            <a:endParaRPr lang="en-US" sz="4000" dirty="0"/>
          </a:p>
          <a:p>
            <a:pPr algn="l"/>
            <a:r>
              <a:rPr lang="en-US" sz="6400" dirty="0"/>
              <a:t>D</a:t>
            </a:r>
            <a:r>
              <a:rPr lang="en-US" sz="7300" dirty="0"/>
              <a:t>ifferent styles of mentoring </a:t>
            </a:r>
          </a:p>
          <a:p>
            <a:pPr algn="l"/>
            <a:endParaRPr lang="en-US" sz="4000" dirty="0"/>
          </a:p>
          <a:p>
            <a:pPr algn="l"/>
            <a:endParaRPr lang="en-US" sz="4000" dirty="0"/>
          </a:p>
          <a:p>
            <a:pPr algn="l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US" sz="4000" dirty="0"/>
          </a:p>
          <a:p>
            <a:pPr algn="l"/>
            <a:endParaRPr lang="en-US" dirty="0"/>
          </a:p>
          <a:p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3810000" y="38862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own Arrow 6"/>
          <p:cNvSpPr/>
          <p:nvPr/>
        </p:nvSpPr>
        <p:spPr>
          <a:xfrm>
            <a:off x="3810000" y="5181600"/>
            <a:ext cx="3048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533400" y="0"/>
            <a:ext cx="8305800" cy="121920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FFFF00"/>
                </a:solidFill>
              </a:rPr>
              <a:t>Who is involved?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1447800" y="1981200"/>
            <a:ext cx="6019800" cy="4495800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 </a:t>
            </a:r>
          </a:p>
          <a:p>
            <a:pPr algn="l"/>
            <a:endParaRPr lang="en-US" sz="3600" dirty="0"/>
          </a:p>
          <a:p>
            <a:pPr algn="l"/>
            <a:endParaRPr lang="en-US" sz="4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2" name="Group 6"/>
          <p:cNvGrpSpPr/>
          <p:nvPr/>
        </p:nvGrpSpPr>
        <p:grpSpPr>
          <a:xfrm>
            <a:off x="0" y="1600200"/>
            <a:ext cx="3362136" cy="3352800"/>
            <a:chOff x="685802" y="263553"/>
            <a:chExt cx="3362136" cy="2971800"/>
          </a:xfrm>
        </p:grpSpPr>
        <p:sp>
          <p:nvSpPr>
            <p:cNvPr id="8" name="Rounded Rectangle 7"/>
            <p:cNvSpPr/>
            <p:nvPr/>
          </p:nvSpPr>
          <p:spPr>
            <a:xfrm>
              <a:off x="685802" y="263553"/>
              <a:ext cx="3362136" cy="297180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r>
                <a:rPr lang="en-US" sz="36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</a:t>
              </a:r>
            </a:p>
            <a:p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TEACHER</a:t>
              </a:r>
            </a:p>
            <a:p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ADVISOR</a:t>
              </a:r>
            </a:p>
            <a:p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ROLEMODEL</a:t>
              </a:r>
            </a:p>
            <a:p>
              <a:r>
                <a:rPr lang="en-US" sz="32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FRIEND</a:t>
              </a:r>
            </a:p>
          </p:txBody>
        </p:sp>
        <p:sp>
          <p:nvSpPr>
            <p:cNvPr id="9" name="Rounded Rectangle 4"/>
            <p:cNvSpPr/>
            <p:nvPr/>
          </p:nvSpPr>
          <p:spPr>
            <a:xfrm>
              <a:off x="1389008" y="492241"/>
              <a:ext cx="2565324" cy="173031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06680" tIns="106680" rIns="106680" bIns="106680" numCol="1" spcCol="1270" anchor="ctr" anchorCtr="0">
              <a:noAutofit/>
            </a:bodyPr>
            <a:lstStyle/>
            <a:p>
              <a:pPr lvl="0" algn="ctr" defTabSz="12446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2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7" name="Rounded Rectangle 16"/>
          <p:cNvSpPr/>
          <p:nvPr/>
        </p:nvSpPr>
        <p:spPr>
          <a:xfrm>
            <a:off x="5849994" y="3657600"/>
            <a:ext cx="3370206" cy="3200400"/>
          </a:xfrm>
          <a:prstGeom prst="roundRect">
            <a:avLst/>
          </a:prstGeom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hemeClr val="accent5">
              <a:hueOff val="0"/>
              <a:satOff val="0"/>
              <a:lumOff val="0"/>
              <a:alphaOff val="0"/>
            </a:schemeClr>
          </a:fillRef>
          <a:effectRef idx="0">
            <a:schemeClr val="accent5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  <a:p>
            <a:endParaRPr lang="en-US" dirty="0"/>
          </a:p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MENTEE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STUDENT</a:t>
            </a:r>
          </a:p>
          <a:p>
            <a:pPr algn="ctr"/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LEARNER</a:t>
            </a:r>
          </a:p>
          <a:p>
            <a:pPr algn="ctr"/>
            <a:endParaRPr lang="en-US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3" name="Group 18"/>
          <p:cNvGrpSpPr/>
          <p:nvPr/>
        </p:nvGrpSpPr>
        <p:grpSpPr>
          <a:xfrm>
            <a:off x="2590800" y="2825155"/>
            <a:ext cx="3962400" cy="3118445"/>
            <a:chOff x="2699239" y="3019226"/>
            <a:chExt cx="2892670" cy="2966045"/>
          </a:xfrm>
        </p:grpSpPr>
        <p:sp>
          <p:nvSpPr>
            <p:cNvPr id="20" name="Oval 19"/>
            <p:cNvSpPr/>
            <p:nvPr/>
          </p:nvSpPr>
          <p:spPr>
            <a:xfrm>
              <a:off x="2699239" y="3242071"/>
              <a:ext cx="2892670" cy="2743200"/>
            </a:xfrm>
            <a:prstGeom prst="ellipse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-1837137"/>
                <a:satOff val="270"/>
                <a:lumOff val="-6471"/>
                <a:alphaOff val="0"/>
              </a:schemeClr>
            </a:fillRef>
            <a:effectRef idx="0">
              <a:schemeClr val="accent5">
                <a:hueOff val="-1837137"/>
                <a:satOff val="270"/>
                <a:lumOff val="-6471"/>
                <a:alphaOff val="0"/>
              </a:schemeClr>
            </a:effectRef>
            <a:fontRef idx="minor">
              <a:schemeClr val="lt1"/>
            </a:fontRef>
          </p:style>
          <p:txBody>
            <a:bodyPr/>
            <a:lstStyle/>
            <a:p>
              <a:endParaRPr lang="en-US" sz="2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>
                <a:lnSpc>
                  <a:spcPct val="150000"/>
                </a:lnSpc>
              </a:pPr>
              <a:r>
                <a:rPr lang="en-US" sz="32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MENTORING</a:t>
              </a:r>
            </a:p>
            <a:p>
              <a:pPr>
                <a:lnSpc>
                  <a:spcPct val="150000"/>
                </a:lnSpc>
              </a:pPr>
              <a:r>
                <a:rPr lang="en-US" sz="2400" b="1" dirty="0">
                  <a:solidFill>
                    <a:schemeClr val="tx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  RELATIONSHIP</a:t>
              </a:r>
              <a:r>
                <a:rPr lang="en-US" sz="2400" dirty="0"/>
                <a:t> </a:t>
              </a:r>
            </a:p>
          </p:txBody>
        </p:sp>
        <p:sp>
          <p:nvSpPr>
            <p:cNvPr id="21" name="Oval 4"/>
            <p:cNvSpPr/>
            <p:nvPr/>
          </p:nvSpPr>
          <p:spPr>
            <a:xfrm>
              <a:off x="3260833" y="3019226"/>
              <a:ext cx="1707932" cy="1207690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8016" tIns="128016" rIns="128016" bIns="128016" numCol="1" spcCol="1270" anchor="ctr" anchorCtr="0">
              <a:noAutofit/>
            </a:bodyPr>
            <a:lstStyle/>
            <a:p>
              <a:pPr lvl="0" algn="ctr" defTabSz="8001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800" kern="1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781</TotalTime>
  <Words>799</Words>
  <Application>Microsoft Office PowerPoint</Application>
  <PresentationFormat>On-screen Show (4:3)</PresentationFormat>
  <Paragraphs>208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5" baseType="lpstr">
      <vt:lpstr>Aharoni</vt:lpstr>
      <vt:lpstr>Calibri</vt:lpstr>
      <vt:lpstr>Constantia</vt:lpstr>
      <vt:lpstr>Wingdings</vt:lpstr>
      <vt:lpstr>Wingdings 2</vt:lpstr>
      <vt:lpstr>Flow</vt:lpstr>
      <vt:lpstr>   </vt:lpstr>
      <vt:lpstr> Objectives Students should be able to  understand and describe;  </vt:lpstr>
      <vt:lpstr>What is MENTORING ?</vt:lpstr>
      <vt:lpstr>   What is MENTORING ?  Cont:</vt:lpstr>
      <vt:lpstr>What is MENTORING ?  Cont:</vt:lpstr>
      <vt:lpstr>  MENTORING   A CAREER DEVELOPMENT TOOL  </vt:lpstr>
      <vt:lpstr>         An Exercise </vt:lpstr>
      <vt:lpstr>Good mentoring </vt:lpstr>
      <vt:lpstr>Who is involved?</vt:lpstr>
      <vt:lpstr>        Teacher        Advisor          Role model         Friend           </vt:lpstr>
      <vt:lpstr>Who is a MENTOR ? Cont:</vt:lpstr>
      <vt:lpstr>Who is a MENTOR ? Cont:</vt:lpstr>
      <vt:lpstr>Good mentoring </vt:lpstr>
      <vt:lpstr>What a MENTOR should  do ?</vt:lpstr>
      <vt:lpstr>What is achieved by a Mentor?</vt:lpstr>
      <vt:lpstr> who is MENTEE/PROTÉGÉ</vt:lpstr>
      <vt:lpstr>What a MENTEE should  be? </vt:lpstr>
      <vt:lpstr>What a MENTEE should  have? </vt:lpstr>
      <vt:lpstr>What a MENTEE should  have? Cont:</vt:lpstr>
      <vt:lpstr>What a MENTEE should  have? Cont:</vt:lpstr>
      <vt:lpstr>      What a MENTEE should  consider? </vt:lpstr>
      <vt:lpstr>Professionalism Through Mentoring </vt:lpstr>
      <vt:lpstr>   What is to be expected from GOOD mentoring? </vt:lpstr>
      <vt:lpstr>Characteristics of  GOOD mentoring </vt:lpstr>
      <vt:lpstr>What is to be expected from a GOOD mentoring?  Cont:</vt:lpstr>
      <vt:lpstr>SUMMARY </vt:lpstr>
      <vt:lpstr>FOR YOUR READING </vt:lpstr>
      <vt:lpstr>References </vt:lpstr>
      <vt:lpstr>THANK YOU VERY MUCH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vista</dc:creator>
  <cp:lastModifiedBy>2ta t</cp:lastModifiedBy>
  <cp:revision>100</cp:revision>
  <dcterms:created xsi:type="dcterms:W3CDTF">2012-02-23T16:13:05Z</dcterms:created>
  <dcterms:modified xsi:type="dcterms:W3CDTF">2017-03-02T04:49:26Z</dcterms:modified>
</cp:coreProperties>
</file>