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3" autoAdjust="0"/>
    <p:restoredTop sz="87637" autoAdjust="0"/>
  </p:normalViewPr>
  <p:slideViewPr>
    <p:cSldViewPr>
      <p:cViewPr>
        <p:scale>
          <a:sx n="110" d="100"/>
          <a:sy n="110" d="100"/>
        </p:scale>
        <p:origin x="5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 smtClean="0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 smtClean="0"/>
            <a:t>Hemorrhagic</a:t>
          </a:r>
          <a:endParaRPr lang="en-US" dirty="0"/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 smtClean="0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 smtClean="0"/>
            <a:t>Subarachnoid</a:t>
          </a:r>
          <a:endParaRPr lang="en-US" dirty="0"/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 smtClean="0"/>
            <a:t>Ischemic</a:t>
          </a:r>
          <a:endParaRPr lang="en-US" dirty="0"/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 smtClean="0"/>
            <a:t>Thrombotic</a:t>
          </a:r>
          <a:endParaRPr lang="en-US" dirty="0"/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 smtClean="0"/>
            <a:t>Embolic</a:t>
          </a:r>
          <a:endParaRPr lang="en-US" dirty="0"/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8F622-0FF9-45C3-A819-955665ED38B5}" type="pres">
      <dgm:prSet presAssocID="{6CB5965A-123D-4948-A266-D7D5EF28F3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3F98EF-93BF-4BE2-962C-B1DA966C6092}" type="pres">
      <dgm:prSet presAssocID="{CF7C295F-60CA-453C-8FD2-E392D4685C3B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A3547-AF3C-4018-80EF-AE1FDF7ED5D9}" type="pres">
      <dgm:prSet presAssocID="{620449F1-9887-4A56-BEA2-5698DE9F3DEB}" presName="rootConnector" presStyleLbl="node3" presStyleIdx="0" presStyleCnt="4"/>
      <dgm:spPr/>
      <dgm:t>
        <a:bodyPr/>
        <a:lstStyle/>
        <a:p>
          <a:endParaRPr lang="en-US"/>
        </a:p>
      </dgm:t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7A90C-B328-46FF-899C-7D9B4D4CBC63}" type="pres">
      <dgm:prSet presAssocID="{E753CC84-D3A9-4FF9-B4A5-B80CF671E427}" presName="rootConnector" presStyleLbl="node3" presStyleIdx="1" presStyleCnt="4"/>
      <dgm:spPr/>
      <dgm:t>
        <a:bodyPr/>
        <a:lstStyle/>
        <a:p>
          <a:endParaRPr lang="en-US"/>
        </a:p>
      </dgm:t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C30F3-3A67-4BBE-AC58-B02471DF4F87}" type="pres">
      <dgm:prSet presAssocID="{701811DD-87FC-4279-B353-495A8BBEE2C9}" presName="rootConnector" presStyleLbl="node2" presStyleIdx="1" presStyleCnt="2"/>
      <dgm:spPr/>
      <dgm:t>
        <a:bodyPr/>
        <a:lstStyle/>
        <a:p>
          <a:endParaRPr lang="en-US"/>
        </a:p>
      </dgm:t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4634F-3187-4DA6-8611-031C347C95BC}" type="pres">
      <dgm:prSet presAssocID="{9FB0F436-7B0F-48D9-B1A7-E7DE475D8FBD}" presName="rootConnector" presStyleLbl="node3" presStyleIdx="2" presStyleCnt="4"/>
      <dgm:spPr/>
      <dgm:t>
        <a:bodyPr/>
        <a:lstStyle/>
        <a:p>
          <a:endParaRPr lang="en-US"/>
        </a:p>
      </dgm:t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  <dgm:t>
        <a:bodyPr/>
        <a:lstStyle/>
        <a:p>
          <a:endParaRPr lang="en-US"/>
        </a:p>
      </dgm:t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DC4F5-5E4B-434B-9830-C3C260937D9E}" type="pres">
      <dgm:prSet presAssocID="{745A8998-5169-472F-BC52-2C16180080A5}" presName="rootConnector" presStyleLbl="node3" presStyleIdx="3" presStyleCnt="4"/>
      <dgm:spPr/>
      <dgm:t>
        <a:bodyPr/>
        <a:lstStyle/>
        <a:p>
          <a:endParaRPr lang="en-US"/>
        </a:p>
      </dgm:t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C02B-BD62-447A-8EAD-73462664A6B9}">
      <dsp:nvSpPr>
        <dsp:cNvPr id="0" name=""/>
        <dsp:cNvSpPr/>
      </dsp:nvSpPr>
      <dsp:spPr>
        <a:xfrm>
          <a:off x="3171527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118F-F484-4C7E-9E86-BCB98885C766}">
      <dsp:nvSpPr>
        <dsp:cNvPr id="0" name=""/>
        <dsp:cNvSpPr/>
      </dsp:nvSpPr>
      <dsp:spPr>
        <a:xfrm>
          <a:off x="3171527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651B-6B17-491E-B892-33A30754305B}">
      <dsp:nvSpPr>
        <dsp:cNvPr id="0" name=""/>
        <dsp:cNvSpPr/>
      </dsp:nvSpPr>
      <dsp:spPr>
        <a:xfrm>
          <a:off x="2854988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29"/>
              </a:lnTo>
              <a:lnTo>
                <a:pt x="934175" y="162129"/>
              </a:lnTo>
              <a:lnTo>
                <a:pt x="934175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0D44-EAB8-4A9B-B80E-171F5702755A}">
      <dsp:nvSpPr>
        <dsp:cNvPr id="0" name=""/>
        <dsp:cNvSpPr/>
      </dsp:nvSpPr>
      <dsp:spPr>
        <a:xfrm>
          <a:off x="1303176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0B43-9EF9-4D4E-B5F3-18160CD20D1D}">
      <dsp:nvSpPr>
        <dsp:cNvPr id="0" name=""/>
        <dsp:cNvSpPr/>
      </dsp:nvSpPr>
      <dsp:spPr>
        <a:xfrm>
          <a:off x="1303176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61093-5C74-480F-87F1-A8E0EEE8FA07}">
      <dsp:nvSpPr>
        <dsp:cNvPr id="0" name=""/>
        <dsp:cNvSpPr/>
      </dsp:nvSpPr>
      <dsp:spPr>
        <a:xfrm>
          <a:off x="1920812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934175" y="0"/>
              </a:moveTo>
              <a:lnTo>
                <a:pt x="934175" y="162129"/>
              </a:lnTo>
              <a:lnTo>
                <a:pt x="0" y="162129"/>
              </a:lnTo>
              <a:lnTo>
                <a:pt x="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4FF8-306B-4CD7-8D37-2EE9BFF232A4}">
      <dsp:nvSpPr>
        <dsp:cNvPr id="0" name=""/>
        <dsp:cNvSpPr/>
      </dsp:nvSpPr>
      <dsp:spPr>
        <a:xfrm>
          <a:off x="2082942" y="151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Stroke</a:t>
          </a:r>
          <a:endParaRPr lang="en-US" sz="1900" kern="1200" dirty="0"/>
        </a:p>
      </dsp:txBody>
      <dsp:txXfrm>
        <a:off x="2082942" y="1519"/>
        <a:ext cx="1544091" cy="772045"/>
      </dsp:txXfrm>
    </dsp:sp>
    <dsp:sp modelId="{C10ECF17-BEAD-4190-AC90-86BE03DF586E}">
      <dsp:nvSpPr>
        <dsp:cNvPr id="0" name=""/>
        <dsp:cNvSpPr/>
      </dsp:nvSpPr>
      <dsp:spPr>
        <a:xfrm>
          <a:off x="1148767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Hemorrhagic</a:t>
          </a:r>
          <a:endParaRPr lang="en-US" sz="1900" kern="1200" dirty="0"/>
        </a:p>
      </dsp:txBody>
      <dsp:txXfrm>
        <a:off x="1148767" y="1097824"/>
        <a:ext cx="1544091" cy="772045"/>
      </dsp:txXfrm>
    </dsp:sp>
    <dsp:sp modelId="{11D84DDB-D928-4556-A8C4-547C653162C9}">
      <dsp:nvSpPr>
        <dsp:cNvPr id="0" name=""/>
        <dsp:cNvSpPr/>
      </dsp:nvSpPr>
      <dsp:spPr>
        <a:xfrm>
          <a:off x="1534790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Intracerebral</a:t>
          </a:r>
          <a:endParaRPr lang="en-US" sz="1900" kern="1200" dirty="0"/>
        </a:p>
      </dsp:txBody>
      <dsp:txXfrm>
        <a:off x="1534790" y="2194129"/>
        <a:ext cx="1544091" cy="772045"/>
      </dsp:txXfrm>
    </dsp:sp>
    <dsp:sp modelId="{A57B2D84-0EFD-46F1-A46B-8BBFB33A2765}">
      <dsp:nvSpPr>
        <dsp:cNvPr id="0" name=""/>
        <dsp:cNvSpPr/>
      </dsp:nvSpPr>
      <dsp:spPr>
        <a:xfrm>
          <a:off x="1534790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Subarachnoid</a:t>
          </a:r>
          <a:endParaRPr lang="en-US" sz="1900" kern="1200" dirty="0"/>
        </a:p>
      </dsp:txBody>
      <dsp:txXfrm>
        <a:off x="1534790" y="3290434"/>
        <a:ext cx="1544091" cy="772045"/>
      </dsp:txXfrm>
    </dsp:sp>
    <dsp:sp modelId="{DE23082D-BAA0-4695-9AC7-8FAC8259AA82}">
      <dsp:nvSpPr>
        <dsp:cNvPr id="0" name=""/>
        <dsp:cNvSpPr/>
      </dsp:nvSpPr>
      <dsp:spPr>
        <a:xfrm>
          <a:off x="3017118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Ischemic</a:t>
          </a:r>
          <a:endParaRPr lang="en-US" sz="1900" kern="1200" dirty="0"/>
        </a:p>
      </dsp:txBody>
      <dsp:txXfrm>
        <a:off x="3017118" y="1097824"/>
        <a:ext cx="1544091" cy="772045"/>
      </dsp:txXfrm>
    </dsp:sp>
    <dsp:sp modelId="{14CD9A3E-9B35-4FC7-B613-F6781FC981C0}">
      <dsp:nvSpPr>
        <dsp:cNvPr id="0" name=""/>
        <dsp:cNvSpPr/>
      </dsp:nvSpPr>
      <dsp:spPr>
        <a:xfrm>
          <a:off x="3403141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Thrombotic</a:t>
          </a:r>
          <a:endParaRPr lang="en-US" sz="1900" kern="1200" dirty="0"/>
        </a:p>
      </dsp:txBody>
      <dsp:txXfrm>
        <a:off x="3403141" y="2194129"/>
        <a:ext cx="1544091" cy="772045"/>
      </dsp:txXfrm>
    </dsp:sp>
    <dsp:sp modelId="{6A08874E-431B-4551-9A25-51F684A28E9B}">
      <dsp:nvSpPr>
        <dsp:cNvPr id="0" name=""/>
        <dsp:cNvSpPr/>
      </dsp:nvSpPr>
      <dsp:spPr>
        <a:xfrm>
          <a:off x="3403141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Embolic</a:t>
          </a:r>
          <a:endParaRPr lang="en-US" sz="1900" kern="1200" dirty="0"/>
        </a:p>
      </dsp:txBody>
      <dsp:txXfrm>
        <a:off x="3403141" y="3290434"/>
        <a:ext cx="1544091" cy="77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Relationship Id="rId5" Type="http://schemas.openxmlformats.org/officeDocument/2006/relationships/hyperlink" Target="http://www.uptodate.com/contents/stroke-symptoms-and-diagnosis-beyond-the-basic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Infarction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&amp; Molecular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</a:t>
            </a: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formation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(ROS or RNS)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Identify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of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r>
              <a:rPr lang="en-US" sz="20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edition, Unit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2,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Chapter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Pages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145-156.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‪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Role of Oxidative Stress in Chronic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Diseases (Book).‏‬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Injury (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Book, Page 36).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www.uptodate.com/contents/stroke-symptoms-and-diagnosis-beyond-the-basics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Dietrich, Pathophysiology of Cerebral Ischemia and Brain Trauma: Similarities and Differences, Journal of Cerebral Blood Flow and Metabolism, 2004, 24: 133-150 </a:t>
            </a:r>
            <a:endParaRPr lang="en-US" altLang="en-US" sz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4:461–470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risk of one type of stroke (hemorrhagic or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risk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of both types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Occasionally,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strokes occur in people who have no risk factors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 smtClean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</a:rPr>
              <a:t>Hemorrhagic </a:t>
            </a: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2776</TotalTime>
  <Words>2209</Words>
  <Application>Microsoft Macintosh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Garamond</vt:lpstr>
      <vt:lpstr>Symbol</vt:lpstr>
      <vt:lpstr>Times New Roman</vt:lpstr>
      <vt:lpstr>Wingdings</vt:lpstr>
      <vt:lpstr>Arial</vt:lpstr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Khalid Akkour</cp:lastModifiedBy>
  <cp:revision>92</cp:revision>
  <dcterms:created xsi:type="dcterms:W3CDTF">2010-10-11T16:41:44Z</dcterms:created>
  <dcterms:modified xsi:type="dcterms:W3CDTF">2016-10-13T04:24:07Z</dcterms:modified>
</cp:coreProperties>
</file>