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56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57" r:id="rId12"/>
    <p:sldId id="266" r:id="rId13"/>
    <p:sldId id="277" r:id="rId14"/>
    <p:sldId id="273" r:id="rId15"/>
    <p:sldId id="275" r:id="rId16"/>
    <p:sldId id="278" r:id="rId17"/>
    <p:sldId id="274" r:id="rId18"/>
    <p:sldId id="279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custShowLst>
    <p:custShow name="Custom Show 2" id="0">
      <p:sldLst>
        <p:sld r:id="rId2"/>
        <p:sld r:id="rId12"/>
        <p:sld r:id="rId3"/>
        <p:sld r:id="rId4"/>
        <p:sld r:id="rId5"/>
        <p:sld r:id="rId6"/>
        <p:sld r:id="rId7"/>
        <p:sld r:id="rId8"/>
        <p:sld r:id="rId9"/>
        <p:sld r:id="rId10"/>
        <p:sld r:id="rId13"/>
      </p:sldLst>
    </p:custShow>
  </p:custShow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3D7"/>
    <a:srgbClr val="3921EB"/>
    <a:srgbClr val="E8D918"/>
    <a:srgbClr val="FDF7DB"/>
    <a:srgbClr val="4015AB"/>
    <a:srgbClr val="33CC33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01" autoAdjust="0"/>
    <p:restoredTop sz="86481" autoAdjust="0"/>
  </p:normalViewPr>
  <p:slideViewPr>
    <p:cSldViewPr>
      <p:cViewPr varScale="1">
        <p:scale>
          <a:sx n="59" d="100"/>
          <a:sy n="59" d="100"/>
        </p:scale>
        <p:origin x="6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4FA5ED-C74A-47D6-84D1-5EFB24F68DF5}" type="datetimeFigureOut">
              <a:rPr lang="ar-SA" smtClean="0"/>
              <a:pPr/>
              <a:t>01/02/1438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23B97C-0786-4645-A278-EDE665F77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D289-DBEE-4FD7-B22D-5D20FEC3B2CD}" type="datetimeFigureOut">
              <a:rPr lang="ar-SA" smtClean="0"/>
              <a:pPr/>
              <a:t>01/02/1438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72819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2"/>
                </a:solidFill>
                <a:latin typeface="Cambria" pitchFamily="18" charset="0"/>
              </a:rPr>
              <a:t>CEREBRAL TB AND OTHER CHRONIC                                CEREBRAL BACTERIAL INFECTION  </a:t>
            </a:r>
            <a:endParaRPr lang="ar-SA" sz="4000" i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latin typeface="Cambria" pitchFamily="18" charset="0"/>
              </a:rPr>
              <a:t>Dr. </a:t>
            </a:r>
            <a:r>
              <a:rPr lang="en-US" i="1" dirty="0" err="1" smtClean="0">
                <a:latin typeface="Cambria" pitchFamily="18" charset="0"/>
              </a:rPr>
              <a:t>Fawzia</a:t>
            </a:r>
            <a:r>
              <a:rPr lang="en-US" i="1" dirty="0" smtClean="0">
                <a:latin typeface="Cambria" pitchFamily="18" charset="0"/>
              </a:rPr>
              <a:t>  Al-</a:t>
            </a:r>
            <a:r>
              <a:rPr lang="en-US" i="1" dirty="0" err="1" smtClean="0">
                <a:latin typeface="Cambria" pitchFamily="18" charset="0"/>
              </a:rPr>
              <a:t>Otaibi</a:t>
            </a:r>
            <a:endParaRPr lang="en-US" i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6048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Baskerville Old Face" panose="02020602080505020303" pitchFamily="18" charset="0"/>
              </a:rPr>
              <a:t>                                   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Classification of CNS tuberculosis</a:t>
            </a:r>
            <a:endParaRPr lang="en-US" sz="2000" b="1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Intracranial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meningitis (TBM)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TBM with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miliary</a:t>
            </a:r>
            <a:r>
              <a:rPr lang="en-US" sz="2000" dirty="0" smtClean="0">
                <a:latin typeface="Baskerville Old Face" panose="02020602080505020303" pitchFamily="18" charset="0"/>
              </a:rPr>
              <a:t> tuberculosis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encephalopathy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vasculopathy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space-occupying lesions: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tuberculoma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(single or multiple); multiple small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tuberculoma</a:t>
            </a:r>
            <a:r>
              <a:rPr lang="en-US" sz="2000" dirty="0" smtClean="0">
                <a:latin typeface="Baskerville Old Face" panose="02020602080505020303" pitchFamily="18" charset="0"/>
              </a:rPr>
              <a:t> with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miliary</a:t>
            </a:r>
            <a:r>
              <a:rPr lang="en-US" sz="2000" dirty="0" smtClean="0">
                <a:latin typeface="Baskerville Old Face" panose="02020602080505020303" pitchFamily="18" charset="0"/>
              </a:rPr>
              <a:t> tuberculosis;</a:t>
            </a:r>
          </a:p>
          <a:p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abscess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Spinal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Pott’s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spine and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Pott’s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paraplegia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tuberculous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arachnoiditis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smtClean="0">
                <a:latin typeface="Baskerville Old Face" panose="02020602080505020303" pitchFamily="18" charset="0"/>
              </a:rPr>
              <a:t>(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myeloradiculopathy</a:t>
            </a:r>
            <a:r>
              <a:rPr lang="en-US" sz="2000" dirty="0" smtClean="0">
                <a:latin typeface="Baskerville Old Face" panose="02020602080505020303" pitchFamily="18" charset="0"/>
              </a:rPr>
              <a:t>)</a:t>
            </a: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non-osseous spinal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tuberculoma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spinal meningitis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Chronic cerebral and meningeal infection can produce:-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04056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Neurological disability and, may be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Fatal if not treated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usually have:-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Slow insidious on set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with progression of signs and symptoms over  a period of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differ from those of acute infection which have</a:t>
            </a:r>
            <a:r>
              <a:rPr lang="en-US" sz="8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Rapid on set of symptoms and signs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are usually diagnosed ,if the neurological syndrome exists for &gt; 4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008000"/>
                </a:solidFill>
                <a:latin typeface="Century Gothic" pitchFamily="34" charset="0"/>
              </a:rPr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of chronic cerebral and meningeal infections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32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History</a:t>
            </a:r>
            <a:r>
              <a:rPr lang="en-US" b="1" dirty="0" smtClean="0">
                <a:latin typeface="Book Antiqua" pitchFamily="18" charset="0"/>
              </a:rPr>
              <a:t> for Brucellosis and Tuberculosis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Clinical examination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Imaging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- </a:t>
            </a:r>
            <a:r>
              <a:rPr lang="en-US" b="1" dirty="0">
                <a:latin typeface="Book Antiqua" pitchFamily="18" charset="0"/>
              </a:rPr>
              <a:t>X</a:t>
            </a:r>
            <a:r>
              <a:rPr lang="en-US" b="1" dirty="0" smtClean="0">
                <a:latin typeface="Book Antiqua" pitchFamily="18" charset="0"/>
              </a:rPr>
              <a:t>- ray or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MRI</a:t>
            </a:r>
            <a:r>
              <a:rPr lang="en-US" b="1" dirty="0" smtClean="0">
                <a:latin typeface="Book Antiqua" pitchFamily="18" charset="0"/>
              </a:rPr>
              <a:t> or ultrasound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Laboratory findings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  <a:noFill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None/>
            </a:pPr>
            <a:r>
              <a:rPr lang="en-US" sz="2000" b="1" dirty="0" smtClean="0">
                <a:ln/>
                <a:solidFill>
                  <a:schemeClr val="accent3"/>
                </a:solidFill>
              </a:rPr>
              <a:t>                    </a:t>
            </a:r>
            <a:r>
              <a:rPr lang="en-US" b="1" dirty="0" smtClean="0">
                <a:ln/>
                <a:solidFill>
                  <a:srgbClr val="7030A0"/>
                </a:solidFill>
                <a:latin typeface="Bodoni MT Condensed" pitchFamily="18" charset="0"/>
                <a:cs typeface="Aharoni" pitchFamily="2" charset="-79"/>
              </a:rPr>
              <a:t>Diagnostic features of  </a:t>
            </a:r>
            <a:r>
              <a:rPr lang="en-US" b="1" dirty="0" err="1" smtClean="0">
                <a:ln/>
                <a:solidFill>
                  <a:srgbClr val="7030A0"/>
                </a:solidFill>
                <a:latin typeface="Bodoni MT Condensed" pitchFamily="18" charset="0"/>
                <a:cs typeface="Aharoni" pitchFamily="2" charset="-79"/>
              </a:rPr>
              <a:t>tuberculous</a:t>
            </a:r>
            <a:r>
              <a:rPr lang="en-US" b="1" dirty="0" smtClean="0">
                <a:ln/>
                <a:solidFill>
                  <a:srgbClr val="7030A0"/>
                </a:solidFill>
                <a:latin typeface="Bodoni MT Condensed" pitchFamily="18" charset="0"/>
                <a:cs typeface="Aharoni" pitchFamily="2" charset="-79"/>
              </a:rPr>
              <a:t>  meningitis</a:t>
            </a:r>
            <a:endParaRPr lang="en-US" sz="2000" b="1" dirty="0" smtClean="0">
              <a:ln/>
              <a:solidFill>
                <a:srgbClr val="7030A0"/>
              </a:solidFill>
              <a:latin typeface="Bodoni MT Condensed" pitchFamily="18" charset="0"/>
              <a:cs typeface="Aharoni" pitchFamily="2" charset="-79"/>
            </a:endParaRPr>
          </a:p>
          <a:p>
            <a:pPr>
              <a:buNone/>
            </a:pPr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ln/>
                <a:solidFill>
                  <a:schemeClr val="accent3"/>
                </a:solidFill>
              </a:rPr>
              <a:t>Clinical</a:t>
            </a:r>
          </a:p>
          <a:p>
            <a:r>
              <a:rPr lang="en-US" sz="1800" b="1" dirty="0" smtClean="0">
                <a:ln/>
              </a:rPr>
              <a:t>    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fever and headache </a:t>
            </a:r>
            <a:r>
              <a:rPr lang="en-US" sz="1800" b="1" dirty="0" smtClean="0">
                <a:ln/>
              </a:rPr>
              <a:t>(for more than 14  days)</a:t>
            </a:r>
          </a:p>
          <a:p>
            <a:r>
              <a:rPr lang="en-US" sz="1800" b="1" dirty="0" smtClean="0">
                <a:ln/>
              </a:rPr>
              <a:t>    vomiting</a:t>
            </a:r>
          </a:p>
          <a:p>
            <a:r>
              <a:rPr lang="en-US" sz="1800" b="1" dirty="0" smtClean="0">
                <a:ln/>
              </a:rPr>
              <a:t>    altered </a:t>
            </a:r>
            <a:r>
              <a:rPr lang="en-US" sz="1800" b="1" dirty="0" err="1" smtClean="0">
                <a:ln/>
              </a:rPr>
              <a:t>sensorium</a:t>
            </a:r>
            <a:r>
              <a:rPr lang="en-US" sz="1800" b="1" dirty="0" smtClean="0">
                <a:ln/>
              </a:rPr>
              <a:t> or focal neurological deficit</a:t>
            </a:r>
          </a:p>
          <a:p>
            <a:pPr marL="0" indent="0">
              <a:buNone/>
            </a:pP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u="sng" dirty="0" smtClean="0">
                <a:ln/>
                <a:solidFill>
                  <a:schemeClr val="accent3"/>
                </a:solidFill>
              </a:rPr>
              <a:t>CSF</a:t>
            </a:r>
          </a:p>
          <a:p>
            <a:r>
              <a:rPr lang="en-US" sz="2000" b="1" dirty="0" smtClean="0">
                <a:ln/>
              </a:rPr>
              <a:t>      </a:t>
            </a:r>
            <a:r>
              <a:rPr lang="en-US" sz="1800" b="1" dirty="0" err="1" smtClean="0">
                <a:ln/>
              </a:rPr>
              <a:t>pleocytosis</a:t>
            </a:r>
            <a:r>
              <a:rPr lang="en-US" sz="1800" b="1" dirty="0" smtClean="0">
                <a:ln/>
              </a:rPr>
              <a:t> (more than 20 cells, more than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60% lymphocytes</a:t>
            </a:r>
            <a:r>
              <a:rPr lang="en-US" sz="1800" b="1" dirty="0" smtClean="0">
                <a:ln/>
              </a:rPr>
              <a:t>)</a:t>
            </a:r>
          </a:p>
          <a:p>
            <a:r>
              <a:rPr lang="en-US" sz="1800" b="1" dirty="0" smtClean="0">
                <a:ln/>
              </a:rPr>
              <a:t>     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increased proteins </a:t>
            </a:r>
            <a:r>
              <a:rPr lang="en-US" sz="1800" b="1" dirty="0" smtClean="0">
                <a:ln/>
              </a:rPr>
              <a:t>(more than 100 mg/dl)</a:t>
            </a:r>
          </a:p>
          <a:p>
            <a:r>
              <a:rPr lang="en-US" sz="1800" b="1" dirty="0" smtClean="0">
                <a:ln/>
              </a:rPr>
              <a:t>     </a:t>
            </a:r>
            <a:r>
              <a:rPr 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low sugar </a:t>
            </a:r>
            <a:r>
              <a:rPr lang="en-US" sz="1800" b="1" dirty="0" smtClean="0">
                <a:ln/>
              </a:rPr>
              <a:t>(less than 60% of corresponding blood sugar)</a:t>
            </a:r>
          </a:p>
          <a:p>
            <a:r>
              <a:rPr lang="en-US" sz="1800" b="1" dirty="0" smtClean="0">
                <a:ln/>
              </a:rPr>
              <a:t>      India ink studies and microscopy for Cryptococcus </a:t>
            </a:r>
            <a:r>
              <a:rPr lang="en-US" sz="1800" b="1" dirty="0" err="1" smtClean="0">
                <a:ln/>
              </a:rPr>
              <a:t>neoformans</a:t>
            </a:r>
            <a:r>
              <a:rPr lang="en-US" sz="1800" b="1" dirty="0" smtClean="0">
                <a:ln/>
              </a:rPr>
              <a:t>  </a:t>
            </a:r>
          </a:p>
          <a:p>
            <a:r>
              <a:rPr lang="en-US" sz="1800" b="1" dirty="0" smtClean="0">
                <a:ln/>
              </a:rPr>
              <a:t>      malignant cells should be negative</a:t>
            </a:r>
          </a:p>
          <a:p>
            <a:pPr marL="0" indent="0">
              <a:buNone/>
            </a:pPr>
            <a:r>
              <a:rPr lang="en-US" sz="2000" b="1" u="sng" dirty="0" smtClean="0">
                <a:ln/>
                <a:solidFill>
                  <a:schemeClr val="accent3"/>
                </a:solidFill>
              </a:rPr>
              <a:t>Imaging</a:t>
            </a:r>
          </a:p>
          <a:p>
            <a:r>
              <a:rPr lang="en-US" sz="2000" b="1" dirty="0" smtClean="0">
                <a:ln/>
              </a:rPr>
              <a:t>      </a:t>
            </a:r>
            <a:r>
              <a:rPr lang="en-US" sz="1800" b="1" dirty="0" smtClean="0">
                <a:ln/>
              </a:rPr>
              <a:t> exudates in basal cisterns or in </a:t>
            </a:r>
            <a:r>
              <a:rPr lang="en-US" sz="1800" b="1" dirty="0" err="1" smtClean="0">
                <a:ln/>
              </a:rPr>
              <a:t>sylvian</a:t>
            </a:r>
            <a:r>
              <a:rPr lang="en-US" sz="1800" b="1" dirty="0" smtClean="0">
                <a:ln/>
              </a:rPr>
              <a:t> fissure hydrocephalus</a:t>
            </a:r>
          </a:p>
          <a:p>
            <a:r>
              <a:rPr lang="en-US" sz="1800" b="1" dirty="0" smtClean="0">
                <a:ln/>
              </a:rPr>
              <a:t>       infarcts (basal </a:t>
            </a:r>
            <a:r>
              <a:rPr lang="en-US" sz="1800" b="1" dirty="0" err="1" smtClean="0">
                <a:ln/>
              </a:rPr>
              <a:t>ganglionic</a:t>
            </a:r>
            <a:r>
              <a:rPr lang="en-US" sz="1800" b="1" dirty="0" smtClean="0">
                <a:ln/>
              </a:rPr>
              <a:t>)</a:t>
            </a:r>
          </a:p>
          <a:p>
            <a:r>
              <a:rPr lang="en-US" sz="1800" b="1" dirty="0" smtClean="0">
                <a:ln/>
              </a:rPr>
              <a:t>       </a:t>
            </a:r>
            <a:r>
              <a:rPr lang="en-US" sz="1800" b="1" dirty="0" err="1" smtClean="0">
                <a:ln/>
              </a:rPr>
              <a:t>gyral</a:t>
            </a:r>
            <a:r>
              <a:rPr lang="en-US" sz="1800" b="1" dirty="0" smtClean="0">
                <a:ln/>
              </a:rPr>
              <a:t> enhancement</a:t>
            </a:r>
          </a:p>
          <a:p>
            <a:r>
              <a:rPr lang="en-US" sz="1800" b="1" dirty="0" smtClean="0">
                <a:ln/>
              </a:rPr>
              <a:t>       </a:t>
            </a:r>
            <a:r>
              <a:rPr lang="en-US" sz="1800" b="1" dirty="0" err="1" smtClean="0">
                <a:ln/>
              </a:rPr>
              <a:t>tuberculoma</a:t>
            </a:r>
            <a:r>
              <a:rPr lang="en-US" sz="1800" b="1" dirty="0" smtClean="0">
                <a:ln/>
              </a:rPr>
              <a:t> form</a:t>
            </a:r>
            <a:r>
              <a:rPr lang="en-US" sz="2000" b="1" dirty="0" smtClean="0">
                <a:ln/>
              </a:rPr>
              <a:t>ation</a:t>
            </a:r>
            <a:endParaRPr lang="en-US" sz="2000" b="1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683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63688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 smtClean="0"/>
              <a:t>intense enhancement of the basal subarachnoid</a:t>
            </a:r>
          </a:p>
          <a:p>
            <a:pPr algn="l"/>
            <a:r>
              <a:rPr lang="en-US" sz="1600" dirty="0" smtClean="0"/>
              <a:t>cisterns in acute/</a:t>
            </a:r>
            <a:r>
              <a:rPr lang="en-US" sz="1600" dirty="0" err="1" smtClean="0"/>
              <a:t>subacute</a:t>
            </a:r>
            <a:r>
              <a:rPr lang="en-US" sz="1600" dirty="0" smtClean="0"/>
              <a:t> TB meningitis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5637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51920" y="188640"/>
            <a:ext cx="5040560" cy="59046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400" b="1" u="sng" dirty="0" smtClean="0">
                <a:ln w="0"/>
                <a:solidFill>
                  <a:srgbClr val="2A13D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Case report: disseminated tuberculosis</a:t>
            </a:r>
          </a:p>
          <a:p>
            <a:pPr marL="0" indent="0" algn="just">
              <a:buNone/>
            </a:pPr>
            <a:endParaRPr lang="en-US" b="1" dirty="0" smtClean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 A 30-year-old woman presented with headache, vomiting and fever (104°F) and of not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oriented and attentive, for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6 days duration. She was conscious, had lateral rectus palsy along with bilateral </a:t>
            </a:r>
            <a:r>
              <a:rPr lang="en-US" dirty="0" err="1" smtClean="0">
                <a:latin typeface="Baskerville Old Face" panose="02020602080505020303" pitchFamily="18" charset="0"/>
              </a:rPr>
              <a:t>papilloedema</a:t>
            </a:r>
            <a:r>
              <a:rPr lang="en-US" dirty="0" smtClean="0">
                <a:latin typeface="Baskerville Old Face" panose="02020602080505020303" pitchFamily="18" charset="0"/>
              </a:rPr>
              <a:t>. Left plantar was extensor. Neck rigidity and </a:t>
            </a:r>
            <a:r>
              <a:rPr lang="en-US" dirty="0" err="1" smtClean="0">
                <a:latin typeface="Baskerville Old Face" panose="02020602080505020303" pitchFamily="18" charset="0"/>
              </a:rPr>
              <a:t>Kernig’s</a:t>
            </a:r>
            <a:r>
              <a:rPr lang="en-US" dirty="0" smtClean="0">
                <a:latin typeface="Baskerville Old Face" panose="02020602080505020303" pitchFamily="18" charset="0"/>
              </a:rPr>
              <a:t> sign were present. Other systemic and general examinations were normal. All </a:t>
            </a:r>
            <a:r>
              <a:rPr lang="en-US" dirty="0" err="1" smtClean="0">
                <a:latin typeface="Baskerville Old Face" panose="02020602080505020303" pitchFamily="18" charset="0"/>
              </a:rPr>
              <a:t>haematological</a:t>
            </a:r>
            <a:r>
              <a:rPr lang="en-US" dirty="0" smtClean="0">
                <a:latin typeface="Baskerville Old Face" panose="02020602080505020303" pitchFamily="18" charset="0"/>
              </a:rPr>
              <a:t> and serum biochemical parameters, including liver function tests, were normal. Chest X-ray showed </a:t>
            </a:r>
            <a:r>
              <a:rPr lang="en-US" dirty="0" err="1" smtClean="0">
                <a:latin typeface="Baskerville Old Face" panose="02020602080505020303" pitchFamily="18" charset="0"/>
              </a:rPr>
              <a:t>miliary</a:t>
            </a:r>
            <a:r>
              <a:rPr lang="en-US" dirty="0" smtClean="0">
                <a:latin typeface="Baskerville Old Face" panose="02020602080505020303" pitchFamily="18" charset="0"/>
              </a:rPr>
              <a:t> shadows in both lungs (figure)  CSF revealed elevated opening </a:t>
            </a:r>
            <a:r>
              <a:rPr lang="fr-FR" dirty="0" smtClean="0">
                <a:latin typeface="Baskerville Old Face" panose="02020602080505020303" pitchFamily="18" charset="0"/>
              </a:rPr>
              <a:t>pressure, </a:t>
            </a:r>
            <a:r>
              <a:rPr lang="fr-FR" dirty="0" err="1" smtClean="0">
                <a:latin typeface="Baskerville Old Face" panose="02020602080505020303" pitchFamily="18" charset="0"/>
              </a:rPr>
              <a:t>proteins</a:t>
            </a:r>
            <a:r>
              <a:rPr lang="fr-FR" dirty="0" smtClean="0">
                <a:latin typeface="Baskerville Old Face" panose="02020602080505020303" pitchFamily="18" charset="0"/>
              </a:rPr>
              <a:t> 248 mg/dl, </a:t>
            </a:r>
            <a:r>
              <a:rPr lang="fr-FR" dirty="0" err="1" smtClean="0">
                <a:latin typeface="Baskerville Old Face" panose="02020602080505020303" pitchFamily="18" charset="0"/>
              </a:rPr>
              <a:t>sugar</a:t>
            </a:r>
            <a:r>
              <a:rPr lang="fr-FR" dirty="0" smtClean="0">
                <a:latin typeface="Baskerville Old Face" panose="02020602080505020303" pitchFamily="18" charset="0"/>
              </a:rPr>
              <a:t> 34 </a:t>
            </a:r>
            <a:r>
              <a:rPr lang="en-US" dirty="0" smtClean="0">
                <a:latin typeface="Baskerville Old Face" panose="02020602080505020303" pitchFamily="18" charset="0"/>
              </a:rPr>
              <a:t>mg/dl (corresponding blood sugar was 98 mg/dl); 204 cells/ml, 15% polymorphs , 85 % lymphocytes. CT head showed multiple small enhancing lesions in brain parenchyma (figure B). The patient was given </a:t>
            </a:r>
            <a:r>
              <a:rPr lang="en-US" dirty="0" err="1" smtClean="0">
                <a:latin typeface="Baskerville Old Face" panose="02020602080505020303" pitchFamily="18" charset="0"/>
              </a:rPr>
              <a:t>antituberculous</a:t>
            </a:r>
            <a:r>
              <a:rPr lang="en-US" dirty="0" smtClean="0">
                <a:latin typeface="Baskerville Old Face" panose="02020602080505020303" pitchFamily="18" charset="0"/>
              </a:rPr>
              <a:t> treatment and corticosteroids. She showed significant</a:t>
            </a:r>
          </a:p>
          <a:p>
            <a:pPr marL="0" indent="0" algn="just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improvement in all her symptoms after 15 days.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587727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bertus" pitchFamily="34" charset="0"/>
              </a:rPr>
              <a:t>CT demonstrating </a:t>
            </a:r>
            <a:r>
              <a:rPr lang="en-US" sz="2400" dirty="0" err="1" smtClean="0">
                <a:latin typeface="Albertus" pitchFamily="34" charset="0"/>
              </a:rPr>
              <a:t>tuberculoma</a:t>
            </a:r>
            <a:endParaRPr lang="en-US" sz="2400" dirty="0">
              <a:latin typeface="Albertu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3242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133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08012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mbria" pitchFamily="18" charset="0"/>
              </a:rPr>
              <a:t>A lumbar </a:t>
            </a:r>
            <a:r>
              <a:rPr lang="en-US" sz="1800" dirty="0" err="1" smtClean="0">
                <a:latin typeface="Cambria" pitchFamily="18" charset="0"/>
              </a:rPr>
              <a:t>myelogram</a:t>
            </a:r>
            <a:r>
              <a:rPr lang="en-US" sz="1800" dirty="0" smtClean="0">
                <a:latin typeface="Cambria" pitchFamily="18" charset="0"/>
              </a:rPr>
              <a:t> showing</a:t>
            </a:r>
            <a:br>
              <a:rPr lang="en-US" sz="1800" dirty="0" smtClean="0">
                <a:latin typeface="Cambria" pitchFamily="18" charset="0"/>
              </a:rPr>
            </a:br>
            <a:r>
              <a:rPr lang="en-US" sz="1800" dirty="0" smtClean="0">
                <a:latin typeface="Cambria" pitchFamily="18" charset="0"/>
              </a:rPr>
              <a:t>spinal block at the level of T9 vertebra,</a:t>
            </a:r>
            <a:r>
              <a:rPr lang="en-US" sz="1800" dirty="0" smtClean="0"/>
              <a:t> </a:t>
            </a:r>
            <a:r>
              <a:rPr lang="en-US" sz="1800" dirty="0" err="1" smtClean="0"/>
              <a:t>aparaspinal</a:t>
            </a:r>
            <a:r>
              <a:rPr lang="en-US" sz="1800" dirty="0" smtClean="0"/>
              <a:t> abscess producing spinal block</a:t>
            </a:r>
            <a:br>
              <a:rPr lang="en-US" sz="1800" dirty="0" smtClean="0"/>
            </a:br>
            <a:r>
              <a:rPr lang="en-US" sz="1800" dirty="0" err="1" smtClean="0"/>
              <a:t>paraspinal</a:t>
            </a:r>
            <a:r>
              <a:rPr lang="en-US" sz="1800" dirty="0" smtClean="0"/>
              <a:t> abscess compressing</a:t>
            </a:r>
            <a:br>
              <a:rPr lang="en-US" sz="1800" dirty="0" smtClean="0"/>
            </a:br>
            <a:r>
              <a:rPr lang="en-US" sz="1800" dirty="0" smtClean="0"/>
              <a:t>the spinal cord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17802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46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3960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latin typeface="Book Antiqua" pitchFamily="18" charset="0"/>
              </a:rPr>
              <a:t>Laboratory Findings</a:t>
            </a:r>
            <a:endParaRPr lang="en-US" sz="40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  <a:noFill/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/>
              <a:t>        </a:t>
            </a:r>
            <a:r>
              <a:rPr lang="en-US" sz="7200" b="1" dirty="0" smtClean="0">
                <a:latin typeface="Book Antiqua" pitchFamily="18" charset="0"/>
              </a:rPr>
              <a:t>   </a:t>
            </a:r>
            <a:r>
              <a:rPr lang="en-US" sz="6400" b="1" dirty="0" smtClean="0">
                <a:latin typeface="Book Antiqua" pitchFamily="18" charset="0"/>
              </a:rPr>
              <a:t>Mainly related to the laboratory examination of cerebrospinal fluid including:-</a:t>
            </a:r>
            <a:endParaRPr lang="en-US" sz="72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6400" b="1" dirty="0" smtClean="0">
                <a:latin typeface="Book Antiqua" pitchFamily="18" charset="0"/>
              </a:rPr>
              <a:t>a-Collect of 2-5 ml of CSF and checking for the pressure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6400" b="1" dirty="0" smtClean="0">
                <a:latin typeface="Book Antiqua" pitchFamily="18" charset="0"/>
              </a:rPr>
              <a:t>b- </a:t>
            </a:r>
            <a:r>
              <a:rPr lang="en-US" sz="7200" b="1" dirty="0" smtClean="0">
                <a:latin typeface="Book Antiqua" pitchFamily="18" charset="0"/>
              </a:rPr>
              <a:t>Bio chemical investigation for </a:t>
            </a:r>
            <a:r>
              <a:rPr lang="en-US" sz="6400" b="1" dirty="0" smtClean="0">
                <a:latin typeface="Book Antiqua" pitchFamily="18" charset="0"/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1- Total protein 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2- Glucose level in comparison to the  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serum glucose level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7200" b="1" dirty="0" smtClean="0">
                <a:latin typeface="Book Antiqua" pitchFamily="18" charset="0"/>
              </a:rPr>
              <a:t>c- Microscopy: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</a:t>
            </a:r>
            <a:r>
              <a:rPr lang="en-US" sz="5600" b="1" dirty="0" smtClean="0">
                <a:latin typeface="Book Antiqua" pitchFamily="18" charset="0"/>
              </a:rPr>
              <a:t>1- </a:t>
            </a:r>
            <a:r>
              <a:rPr lang="en-US" sz="6400" b="1" dirty="0" smtClean="0">
                <a:latin typeface="Book Antiqua" pitchFamily="18" charset="0"/>
              </a:rPr>
              <a:t>Presence of organism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2- Total white cell count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3- Differential count mainly for:-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                         a- Polymorphic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                         b- Lymphocytes</a:t>
            </a:r>
            <a:endParaRPr lang="en-US" sz="6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5940" cy="17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Symptoms and signs of chronic cerebral and meningetic infection: </a:t>
            </a:r>
            <a:r>
              <a:rPr lang="en-US" sz="2800" i="1" u="sng" dirty="0" smtClean="0">
                <a:latin typeface="Book Antiqua" pitchFamily="18" charset="0"/>
              </a:rPr>
              <a:t>overlong period </a:t>
            </a:r>
            <a:r>
              <a:rPr lang="en-US" sz="2800" i="1" dirty="0" smtClean="0">
                <a:latin typeface="Book Antiqua" pitchFamily="18" charset="0"/>
              </a:rPr>
              <a:t>or can be </a:t>
            </a:r>
            <a:r>
              <a:rPr lang="en-US" sz="2800" i="1" u="sng" dirty="0" smtClean="0">
                <a:latin typeface="Book Antiqua" pitchFamily="18" charset="0"/>
              </a:rPr>
              <a:t>recurrent</a:t>
            </a:r>
            <a:endParaRPr lang="en-US" sz="2800" i="1" u="sng" dirty="0"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034" y="1714488"/>
            <a:ext cx="4040188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SYMPTOM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Chronic head ache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Neck or back pain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Change in personality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Facial weakness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Double vision ,visual loss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Arm and leg weakness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clumsiness</a:t>
            </a:r>
            <a:endParaRPr lang="en-US" sz="2200" b="1" dirty="0">
              <a:latin typeface="Book Antiqu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14488"/>
            <a:ext cx="4114800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Century Gothic" pitchFamily="34" charset="0"/>
              </a:rPr>
              <a:t>SIGN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+/-</a:t>
            </a:r>
            <a:r>
              <a:rPr lang="en-US" sz="2000" b="1" u="sng" dirty="0" smtClean="0">
                <a:latin typeface="Book Antiqua" pitchFamily="18" charset="0"/>
              </a:rPr>
              <a:t>Papilloedema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latin typeface="Book Antiqua" pitchFamily="18" charset="0"/>
              </a:rPr>
              <a:t>Brud</a:t>
            </a:r>
            <a:r>
              <a:rPr lang="en-US" sz="2000" b="1" dirty="0" smtClean="0">
                <a:latin typeface="Book Antiqua" pitchFamily="18" charset="0"/>
              </a:rPr>
              <a:t> Zinc or Kerning 'positive sign of meningeal irritation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Altered mental status, </a:t>
            </a:r>
            <a:r>
              <a:rPr lang="en-US" sz="2000" b="1" u="sng" dirty="0" smtClean="0">
                <a:latin typeface="Book Antiqua" pitchFamily="18" charset="0"/>
              </a:rPr>
              <a:t>memory loss, etc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Seventh 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3,4,6 th,Nerve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Ataxia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>
                <a:latin typeface="Book Antiqua" pitchFamily="18" charset="0"/>
              </a:rPr>
              <a:t>Hydrocephalus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en-US" sz="2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latin typeface="Book Antiqua" pitchFamily="18" charset="0"/>
              </a:rPr>
              <a:t>As in acute pyogenic infections, in chronic cerebral and meningeal infections the following CSF finding will be as follows</a:t>
            </a:r>
            <a:endParaRPr lang="ar-SA" sz="2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a- Increased CSF pressure indicating increased intra cranial pressure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b- Increased protein level due to presence of inflammatory substance, dead organism, protein and WBC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c- Reduced glucose level ( Normally is 2/3 of serum glucose level)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d- Increased local white cell count but in chronic infection the differential shows </a:t>
            </a:r>
            <a:r>
              <a:rPr lang="en-US" sz="2100" b="1" i="1" u="sng" dirty="0" err="1" smtClean="0">
                <a:latin typeface="Book Antiqua" pitchFamily="18" charset="0"/>
              </a:rPr>
              <a:t>lymphocytosis</a:t>
            </a:r>
            <a:r>
              <a:rPr lang="en-US" sz="2100" b="1" dirty="0" smtClean="0">
                <a:latin typeface="Book Antiqua" pitchFamily="18" charset="0"/>
              </a:rPr>
              <a:t> while in acute infections there is increased % of polymorph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e- Gram stain can same time rarely shows causative organism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f- Z-N  Stain can show AFB of T.B while modified Z-N can show </a:t>
            </a:r>
            <a:r>
              <a:rPr lang="en-US" sz="2100" b="1" dirty="0" err="1" smtClean="0">
                <a:latin typeface="Book Antiqua" pitchFamily="18" charset="0"/>
              </a:rPr>
              <a:t>Nocardia</a:t>
            </a:r>
            <a:r>
              <a:rPr lang="en-US" sz="2100" b="1" dirty="0" smtClean="0">
                <a:latin typeface="Book Antiqua" pitchFamily="18" charset="0"/>
              </a:rPr>
              <a:t>  </a:t>
            </a:r>
          </a:p>
          <a:p>
            <a:pPr>
              <a:buNone/>
            </a:pPr>
            <a:endParaRPr lang="ar-SA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</p:spPr>
        <p:txBody>
          <a:bodyPr/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continued </a:t>
            </a:r>
            <a:endParaRPr lang="ar-SA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g- VDRL and other serological  causes  for syphilis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h- Wet preparation of CSF for fungal and parasite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- India ink for Cryptococcus neoforman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j- Culture for CSF for </a:t>
            </a:r>
            <a:r>
              <a:rPr lang="en-US" b="1" i="1" dirty="0" err="1" smtClean="0">
                <a:latin typeface="Book Antiqua" pitchFamily="18" charset="0"/>
              </a:rPr>
              <a:t>Brucella</a:t>
            </a:r>
            <a:r>
              <a:rPr lang="en-US" b="1" dirty="0" err="1" smtClean="0">
                <a:latin typeface="Book Antiqua" pitchFamily="18" charset="0"/>
              </a:rPr>
              <a:t>,T.B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i="1" dirty="0" smtClean="0">
                <a:latin typeface="Book Antiqua" pitchFamily="18" charset="0"/>
              </a:rPr>
              <a:t>Mycobacterium tuberculosis</a:t>
            </a:r>
            <a:r>
              <a:rPr lang="en-US" b="1" dirty="0" smtClean="0">
                <a:latin typeface="Book Antiqua" pitchFamily="18" charset="0"/>
              </a:rPr>
              <a:t>, </a:t>
            </a:r>
            <a:r>
              <a:rPr lang="en-US" b="1" i="1" dirty="0" err="1" smtClean="0">
                <a:latin typeface="Book Antiqua" pitchFamily="18" charset="0"/>
              </a:rPr>
              <a:t>Leplospira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other Bacteria</a:t>
            </a:r>
            <a:endParaRPr lang="ar-SA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Book Antiqua" pitchFamily="18" charset="0"/>
              </a:rPr>
              <a:t>Laboratory diagnosis of cerebral and </a:t>
            </a:r>
            <a:r>
              <a:rPr lang="en-US" sz="3200" i="1" dirty="0" err="1" smtClean="0">
                <a:latin typeface="Book Antiqua" pitchFamily="18" charset="0"/>
              </a:rPr>
              <a:t>meningetic</a:t>
            </a:r>
            <a:r>
              <a:rPr lang="en-US" sz="3200" i="1" dirty="0" smtClean="0">
                <a:latin typeface="Book Antiqua" pitchFamily="18" charset="0"/>
              </a:rPr>
              <a:t> Tuberculosis and Brucellosis</a:t>
            </a:r>
            <a:endParaRPr lang="ar-SA" sz="32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3600" b="1" dirty="0" smtClean="0">
                <a:latin typeface="Book Antiqua" pitchFamily="18" charset="0"/>
              </a:rPr>
              <a:t>a) </a:t>
            </a:r>
            <a:r>
              <a:rPr lang="en-US" sz="3600" b="1" dirty="0" err="1" smtClean="0">
                <a:latin typeface="Book Antiqua" pitchFamily="18" charset="0"/>
              </a:rPr>
              <a:t>Mantoux</a:t>
            </a:r>
            <a:r>
              <a:rPr lang="en-US" sz="3600" b="1" dirty="0" smtClean="0">
                <a:latin typeface="Book Antiqua" pitchFamily="18" charset="0"/>
              </a:rPr>
              <a:t> test, Tuberculin skin test(TST)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b)Chest x-ray for primary focus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c) CSF microscopy for AFB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d) CSF culture an solid medium L.J or fluid  medium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e) PCR or other molecular biopsy test for presence of bacterial element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 f) Culture of CSF for Brucella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g) Serology for Brucella</a:t>
            </a:r>
          </a:p>
          <a:p>
            <a:pPr>
              <a:lnSpc>
                <a:spcPct val="16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Combination of these finding with clinical history and examination finding</a:t>
            </a:r>
            <a:endParaRPr lang="ar-SA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ook Antiqua" pitchFamily="18" charset="0"/>
              </a:rPr>
              <a:t>Treatment for cerebral and </a:t>
            </a:r>
            <a:r>
              <a:rPr lang="en-US" sz="3600" dirty="0" err="1" smtClean="0">
                <a:latin typeface="Book Antiqua" pitchFamily="18" charset="0"/>
              </a:rPr>
              <a:t>meningeal</a:t>
            </a:r>
            <a:r>
              <a:rPr lang="en-US" sz="3600" dirty="0" smtClean="0">
                <a:latin typeface="Book Antiqua" pitchFamily="18" charset="0"/>
              </a:rPr>
              <a:t> Tuberculosis and Brucellosis</a:t>
            </a:r>
            <a:endParaRPr lang="ar-SA" sz="3600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sz="2400" b="1" u="sng" dirty="0" smtClean="0">
                <a:latin typeface="Book Antiqua" pitchFamily="18" charset="0"/>
              </a:rPr>
              <a:t>Tuberculosis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Century Gothic" pitchFamily="34" charset="0"/>
              </a:rPr>
              <a:t>4 </a:t>
            </a:r>
            <a:r>
              <a:rPr lang="en-US" sz="2100" b="1" dirty="0" smtClean="0">
                <a:latin typeface="Book Antiqua" pitchFamily="18" charset="0"/>
              </a:rPr>
              <a:t>Drugs are used there are:-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1-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2- </a:t>
            </a:r>
            <a:r>
              <a:rPr lang="en-US" sz="2100" b="1" dirty="0" err="1" smtClean="0">
                <a:latin typeface="Book Antiqua" pitchFamily="18" charset="0"/>
              </a:rPr>
              <a:t>Isonized</a:t>
            </a:r>
            <a:r>
              <a:rPr lang="en-US" sz="2100" b="1" dirty="0" smtClean="0">
                <a:latin typeface="Book Antiqua" pitchFamily="18" charset="0"/>
              </a:rPr>
              <a:t>(INH)                         for 2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3- Ethambutol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4-Pyrazinamide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Book Antiqua" pitchFamily="18" charset="0"/>
              </a:rPr>
              <a:t>     Then,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</a:t>
            </a:r>
            <a:r>
              <a:rPr lang="en-US" sz="2100" b="1" dirty="0" err="1" smtClean="0">
                <a:latin typeface="Book Antiqua" pitchFamily="18" charset="0"/>
              </a:rPr>
              <a:t>Rifampicin</a:t>
            </a:r>
            <a:r>
              <a:rPr lang="en-US" sz="2100" b="1" dirty="0" smtClean="0">
                <a:latin typeface="Book Antiqua" pitchFamily="18" charset="0"/>
              </a:rPr>
              <a:t>                             for 4-6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      INH                 </a:t>
            </a:r>
            <a:endParaRPr lang="ar-SA" sz="2100" b="1" dirty="0">
              <a:latin typeface="Book Antiqua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63888" y="2420888"/>
            <a:ext cx="648072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ight Brace 6"/>
          <p:cNvSpPr/>
          <p:nvPr/>
        </p:nvSpPr>
        <p:spPr>
          <a:xfrm>
            <a:off x="3707904" y="4869160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Book Antiqua" pitchFamily="18" charset="0"/>
              </a:rPr>
              <a:t>Brucellosis Treatment</a:t>
            </a:r>
            <a:endParaRPr lang="ar-SA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     Two of the following 3 drugs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a- Tetracycline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b-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c- Cotrimoxazole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Usually Rifampicin and Cotrimoxazole are preferred as they have good penetration power in the  blood brain- barrier </a:t>
            </a:r>
            <a:endParaRPr lang="ar-SA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101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Microbiological Causes Of Chronic Cerebral Infection And Meningitis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6024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600" b="1" u="sng" dirty="0" smtClean="0">
                <a:solidFill>
                  <a:srgbClr val="4015AB"/>
                </a:solidFill>
                <a:latin typeface="Century Gothic" pitchFamily="34" charset="0"/>
              </a:rPr>
              <a:t>A –Bacterial, Most important</a:t>
            </a:r>
          </a:p>
          <a:p>
            <a:pPr>
              <a:buNone/>
            </a:pPr>
            <a:endParaRPr lang="en-US" sz="5500" b="1" u="sng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a)Tuberculosis                          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b)Brucellosis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c) Partially treated acute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d) Syphilis-caused by </a:t>
            </a:r>
            <a:r>
              <a:rPr lang="en-US" sz="5500" b="1" i="1" dirty="0" smtClean="0">
                <a:latin typeface="Book Antiqua" pitchFamily="18" charset="0"/>
              </a:rPr>
              <a:t>Treponema </a:t>
            </a:r>
            <a:r>
              <a:rPr lang="en-US" sz="5500" b="1" i="1" dirty="0" err="1" smtClean="0">
                <a:latin typeface="Book Antiqua" pitchFamily="18" charset="0"/>
              </a:rPr>
              <a:t>Pallidium</a:t>
            </a:r>
            <a:endParaRPr lang="en-US" sz="5500" b="1" i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E) </a:t>
            </a:r>
            <a:r>
              <a:rPr lang="en-US" sz="5500" b="1" dirty="0" err="1" smtClean="0">
                <a:latin typeface="Book Antiqua" pitchFamily="18" charset="0"/>
              </a:rPr>
              <a:t>Liptosporosis</a:t>
            </a:r>
            <a:r>
              <a:rPr lang="en-US" sz="5500" b="1" dirty="0" smtClean="0">
                <a:latin typeface="Book Antiqua" pitchFamily="18" charset="0"/>
              </a:rPr>
              <a:t>- caused by </a:t>
            </a:r>
            <a:r>
              <a:rPr lang="en-US" sz="5500" b="1" i="1" dirty="0" err="1" smtClean="0">
                <a:latin typeface="Book Antiqua" pitchFamily="18" charset="0"/>
              </a:rPr>
              <a:t>L.Icter</a:t>
            </a:r>
            <a:r>
              <a:rPr lang="en-US" sz="5500" b="1" i="1" dirty="0" smtClean="0">
                <a:latin typeface="Book Antiqua" pitchFamily="18" charset="0"/>
              </a:rPr>
              <a:t> haemorraghia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F) Lyme disease-caused by </a:t>
            </a:r>
            <a:r>
              <a:rPr lang="en-US" sz="5500" b="1" i="1" dirty="0" err="1" smtClean="0">
                <a:latin typeface="Book Antiqua" pitchFamily="18" charset="0"/>
              </a:rPr>
              <a:t>Borrelia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i="1" dirty="0" err="1" smtClean="0">
                <a:latin typeface="Book Antiqua" pitchFamily="18" charset="0"/>
              </a:rPr>
              <a:t>burgdorferi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dirty="0" smtClean="0">
                <a:latin typeface="Book Antiqua" pitchFamily="18" charset="0"/>
              </a:rPr>
              <a:t>not common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g)</a:t>
            </a:r>
            <a:r>
              <a:rPr lang="en-US" sz="5500" b="1" dirty="0" err="1" smtClean="0">
                <a:latin typeface="Book Antiqua" pitchFamily="18" charset="0"/>
              </a:rPr>
              <a:t>Nocardiosis</a:t>
            </a:r>
            <a:r>
              <a:rPr lang="en-US" sz="5500" b="1" dirty="0" smtClean="0">
                <a:latin typeface="Book Antiqua" pitchFamily="18" charset="0"/>
              </a:rPr>
              <a:t>-caused by Nocardia speciese.g </a:t>
            </a:r>
            <a:r>
              <a:rPr lang="en-US" sz="5500" b="1" i="1" dirty="0" smtClean="0">
                <a:latin typeface="Book Antiqua" pitchFamily="18" charset="0"/>
              </a:rPr>
              <a:t>N. Asteroids </a:t>
            </a:r>
            <a:endParaRPr lang="en-US" sz="55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h) Cerebral abscesses can also same -----preferred as chronic infection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419872" y="2420888"/>
            <a:ext cx="285752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noFill/>
          <a:effectLst/>
        </p:spPr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i="1" dirty="0" smtClean="0"/>
              <a:t>B- </a:t>
            </a:r>
            <a:r>
              <a:rPr lang="en-US" i="1" dirty="0" smtClean="0">
                <a:latin typeface="Book Antiqua" pitchFamily="18" charset="0"/>
              </a:rPr>
              <a:t> Fungal Causes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733754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a- </a:t>
            </a:r>
            <a:r>
              <a:rPr lang="en-US" b="1" i="1" dirty="0" smtClean="0">
                <a:latin typeface="Book Antiqua" pitchFamily="18" charset="0"/>
              </a:rPr>
              <a:t>Cryptococcus </a:t>
            </a:r>
            <a:r>
              <a:rPr lang="en-US" b="1" i="1" dirty="0" err="1" smtClean="0">
                <a:latin typeface="Book Antiqua" pitchFamily="18" charset="0"/>
              </a:rPr>
              <a:t>neoformans</a:t>
            </a:r>
            <a:endParaRPr lang="en-US" b="1" i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b-Candida species in Saudi Arabia species mainly Candida </a:t>
            </a:r>
            <a:r>
              <a:rPr lang="en-US" b="1" dirty="0" err="1" smtClean="0">
                <a:latin typeface="Book Antiqua" pitchFamily="18" charset="0"/>
              </a:rPr>
              <a:t>albicans</a:t>
            </a:r>
            <a:r>
              <a:rPr lang="en-US" b="1" dirty="0" smtClean="0">
                <a:latin typeface="Book Antiqua" pitchFamily="18" charset="0"/>
              </a:rPr>
              <a:t> in immunocompromised patients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c- </a:t>
            </a:r>
            <a:r>
              <a:rPr lang="en-US" b="1" dirty="0" err="1" smtClean="0">
                <a:latin typeface="Book Antiqua" pitchFamily="18" charset="0"/>
              </a:rPr>
              <a:t>Aspergillus</a:t>
            </a:r>
            <a:r>
              <a:rPr lang="en-US" b="1" dirty="0" smtClean="0">
                <a:latin typeface="Book Antiqua" pitchFamily="18" charset="0"/>
              </a:rPr>
              <a:t> species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d- </a:t>
            </a:r>
            <a:r>
              <a:rPr lang="en-US" b="1" i="1" dirty="0" err="1" smtClean="0">
                <a:latin typeface="Book Antiqua" pitchFamily="18" charset="0"/>
              </a:rPr>
              <a:t>Histoplasma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i="1" dirty="0" err="1" smtClean="0">
                <a:latin typeface="Book Antiqua" pitchFamily="18" charset="0"/>
              </a:rPr>
              <a:t>capsulatum</a:t>
            </a:r>
            <a:endParaRPr lang="en-US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C- Parasitic</a:t>
            </a:r>
            <a:endParaRPr lang="en-US" sz="4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a- Toxoplasma </a:t>
            </a:r>
            <a:r>
              <a:rPr lang="en-US" sz="3200" b="1" dirty="0" err="1" smtClean="0">
                <a:latin typeface="Book Antiqua" pitchFamily="18" charset="0"/>
              </a:rPr>
              <a:t>gonodii</a:t>
            </a:r>
            <a:r>
              <a:rPr lang="en-US" sz="3200" b="1" dirty="0" smtClean="0">
                <a:latin typeface="Book Antiqua" pitchFamily="18" charset="0"/>
              </a:rPr>
              <a:t>(most common)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b- Trypanosoiasis:caused by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latin typeface="Book Antiqua" pitchFamily="18" charset="0"/>
              </a:rPr>
              <a:t>      </a:t>
            </a:r>
            <a:r>
              <a:rPr lang="en-US" sz="3200" b="1" dirty="0" err="1" smtClean="0">
                <a:latin typeface="Book Antiqua" pitchFamily="18" charset="0"/>
              </a:rPr>
              <a:t>T.gambiense</a:t>
            </a:r>
            <a:endParaRPr lang="en-US" sz="3200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c- Rare causes  Acanthamoeba spp</a:t>
            </a:r>
            <a:endParaRPr lang="en-US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latin typeface="Book Antiqua" pitchFamily="18" charset="0"/>
              </a:rPr>
              <a:t>D- Virus</a:t>
            </a:r>
            <a:endParaRPr lang="en-US" sz="48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latin typeface="Book Antiqua" pitchFamily="18" charset="0"/>
              </a:rPr>
              <a:t>Some virus can some present as chronic meningitis these include: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a- Mumps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b-Herpes simplex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c- HIV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The most important causes of chronic bacterial cerebral and </a:t>
            </a:r>
            <a:r>
              <a:rPr lang="en-US" sz="2800" i="1" dirty="0" err="1" smtClean="0">
                <a:latin typeface="Book Antiqua" pitchFamily="18" charset="0"/>
              </a:rPr>
              <a:t>meningetic</a:t>
            </a:r>
            <a:r>
              <a:rPr lang="en-US" sz="2800" i="1" dirty="0" smtClean="0">
                <a:latin typeface="Book Antiqua" pitchFamily="18" charset="0"/>
              </a:rPr>
              <a:t> infection in Saudi Arabia are 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473375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1- Tuberculosis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2- Brucellosis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4015AB"/>
                </a:solidFill>
                <a:latin typeface="Book Antiqua" pitchFamily="18" charset="0"/>
              </a:rPr>
              <a:t>They should differentiated on the basis of: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a- Clinical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 Occupations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c- Clinical symptoms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d- Clinical signs in other organism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e- Cerebrospinal fluid findings</a:t>
            </a:r>
            <a:endParaRPr lang="en-US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Brucellosis</a:t>
            </a:r>
            <a:endParaRPr lang="en-US" sz="4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>Is common disease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It affect people who are in contact with domestic animals or those who consume raw milk and milk products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It usually presents with Pyrexia( fever) of unknown organism of intermittent nature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The fever is accompanied by night sweating, in between the attacks of fever the patient is not very ill.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Same reasons it can caused chronic cerebral infection and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The commonest causes in Saudi Arabia is </a:t>
            </a:r>
            <a:r>
              <a:rPr lang="en-US" sz="2000" b="1" i="1" dirty="0" smtClean="0">
                <a:latin typeface="Book Antiqua" pitchFamily="18" charset="0"/>
              </a:rPr>
              <a:t>Br.melitensis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200" i="1" dirty="0" smtClean="0">
                <a:latin typeface="Book Antiqua" pitchFamily="18" charset="0"/>
              </a:rPr>
              <a:t>Tuberculosis</a:t>
            </a:r>
            <a:endParaRPr lang="en-US" sz="42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noFill/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Is caused by </a:t>
            </a:r>
            <a:r>
              <a:rPr lang="en-US" sz="3600" b="1" i="1" dirty="0" smtClean="0">
                <a:latin typeface="Book Antiqua" pitchFamily="18" charset="0"/>
              </a:rPr>
              <a:t>Mycobacterium tuberculosis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Which infect one third of human race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The patient usually presents with fever of long duration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Symptoms of cough and coughing of blood (</a:t>
            </a:r>
            <a:r>
              <a:rPr lang="en-US" sz="3600" b="1" dirty="0" err="1" smtClean="0">
                <a:latin typeface="Book Antiqua" pitchFamily="18" charset="0"/>
              </a:rPr>
              <a:t>Haemoptoysis</a:t>
            </a:r>
            <a:r>
              <a:rPr lang="en-US" sz="3600" b="1" dirty="0" smtClean="0">
                <a:latin typeface="Book Antiqua" pitchFamily="18" charset="0"/>
              </a:rPr>
              <a:t>) when the chest is affected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It some cases present as meningitis and cerebral infection presenting chronic neurological symptoms and signs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err="1" smtClean="0">
                <a:latin typeface="Book Antiqua" pitchFamily="18" charset="0"/>
              </a:rPr>
              <a:t>Parenchymal</a:t>
            </a:r>
            <a:r>
              <a:rPr lang="en-US" sz="3600" b="1" dirty="0" smtClean="0">
                <a:latin typeface="Book Antiqua" pitchFamily="18" charset="0"/>
              </a:rPr>
              <a:t> CNS involvement can occur in the form of </a:t>
            </a:r>
            <a:r>
              <a:rPr lang="en-US" sz="3600" b="1" dirty="0" err="1" smtClean="0">
                <a:latin typeface="Book Antiqua" pitchFamily="18" charset="0"/>
              </a:rPr>
              <a:t>tuberculoma</a:t>
            </a:r>
            <a:r>
              <a:rPr lang="en-US" sz="3600" b="1" dirty="0" smtClean="0">
                <a:latin typeface="Book Antiqua" pitchFamily="18" charset="0"/>
              </a:rPr>
              <a:t> or, more rarely, abscess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spinal meningitis, </a:t>
            </a:r>
            <a:r>
              <a:rPr lang="en-US" sz="3600" b="1" dirty="0" err="1" smtClean="0">
                <a:latin typeface="Book Antiqua" pitchFamily="18" charset="0"/>
              </a:rPr>
              <a:t>radiculomyelitis</a:t>
            </a:r>
            <a:r>
              <a:rPr lang="en-US" sz="3600" b="1" dirty="0" smtClean="0">
                <a:latin typeface="Book Antiqua" pitchFamily="18" charset="0"/>
              </a:rPr>
              <a:t>, </a:t>
            </a:r>
            <a:r>
              <a:rPr lang="en-US" sz="3600" b="1" dirty="0" err="1" smtClean="0">
                <a:latin typeface="Book Antiqua" pitchFamily="18" charset="0"/>
              </a:rPr>
              <a:t>spondylitis</a:t>
            </a:r>
            <a:r>
              <a:rPr lang="en-US" sz="3600" b="1" dirty="0" smtClean="0">
                <a:latin typeface="Book Antiqua" pitchFamily="18" charset="0"/>
              </a:rPr>
              <a:t>, or spinal cord infarction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      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spine and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paraplegia.</a:t>
            </a:r>
          </a:p>
          <a:p>
            <a:pPr>
              <a:lnSpc>
                <a:spcPct val="150000"/>
              </a:lnSpc>
              <a:buNone/>
            </a:pPr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1255</Words>
  <Application>Microsoft Office PowerPoint</Application>
  <PresentationFormat>On-screen Show (4:3)</PresentationFormat>
  <Paragraphs>186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37" baseType="lpstr">
      <vt:lpstr>Aharoni</vt:lpstr>
      <vt:lpstr>Albertus</vt:lpstr>
      <vt:lpstr>Arial</vt:lpstr>
      <vt:lpstr>Baskerville Old Face</vt:lpstr>
      <vt:lpstr>Bodoni MT Condensed</vt:lpstr>
      <vt:lpstr>Book Antiqua</vt:lpstr>
      <vt:lpstr>Calibri</vt:lpstr>
      <vt:lpstr>Cambria</vt:lpstr>
      <vt:lpstr>Century Gothic</vt:lpstr>
      <vt:lpstr>Times New Roman</vt:lpstr>
      <vt:lpstr>Wingdings</vt:lpstr>
      <vt:lpstr>Office Theme</vt:lpstr>
      <vt:lpstr>CEREBRAL TB AND OTHER CHRONIC                                CEREBRAL BACTERIAL INFECTION  </vt:lpstr>
      <vt:lpstr>Symptoms and signs of chronic cerebral and meningetic infection: overlong period or can be recurrent</vt:lpstr>
      <vt:lpstr>Microbiological Causes Of Chronic Cerebral Infection And Meningitis</vt:lpstr>
      <vt:lpstr>    B-  Fungal Causes</vt:lpstr>
      <vt:lpstr>C- Parasitic</vt:lpstr>
      <vt:lpstr>D- Virus</vt:lpstr>
      <vt:lpstr>The most important causes of chronic bacterial cerebral and meningetic infection in Saudi Arabia are </vt:lpstr>
      <vt:lpstr>Brucellosis</vt:lpstr>
      <vt:lpstr>Tuberculosis</vt:lpstr>
      <vt:lpstr>PowerPoint Presentation</vt:lpstr>
      <vt:lpstr>Chronic cerebral and meningeal infection can produce:-</vt:lpstr>
      <vt:lpstr>Diagnosis of chronic cerebral and meningeal infections</vt:lpstr>
      <vt:lpstr>PowerPoint Presentation</vt:lpstr>
      <vt:lpstr>PowerPoint Presentation</vt:lpstr>
      <vt:lpstr>PowerPoint Presentation</vt:lpstr>
      <vt:lpstr>PowerPoint Presentation</vt:lpstr>
      <vt:lpstr>CT demonstrating tuberculoma</vt:lpstr>
      <vt:lpstr>A lumbar myelogram showing spinal block at the level of T9 vertebra, aparaspinal abscess producing spinal block paraspinal abscess compressing the spinal cord</vt:lpstr>
      <vt:lpstr>Laboratory Findings</vt:lpstr>
      <vt:lpstr>As in acute pyogenic infections, in chronic cerebral and meningeal infections the following CSF finding will be as follows</vt:lpstr>
      <vt:lpstr>Diagnosis continued </vt:lpstr>
      <vt:lpstr>Laboratory diagnosis of cerebral and meningetic Tuberculosis and Brucellosis</vt:lpstr>
      <vt:lpstr>Treatment for cerebral and meningeal Tuberculosis and Brucellosis</vt:lpstr>
      <vt:lpstr>       Brucellosis Treatment</vt:lpstr>
      <vt:lpstr>Custom Show 2</vt:lpstr>
    </vt:vector>
  </TitlesOfParts>
  <Company>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TB AND OTHER CHRONIC CEREBRAL BACTERIAL INFECTION</dc:title>
  <dc:creator>SHAKILA</dc:creator>
  <cp:lastModifiedBy>A0 - 057T</cp:lastModifiedBy>
  <cp:revision>57</cp:revision>
  <dcterms:created xsi:type="dcterms:W3CDTF">2010-08-27T04:07:46Z</dcterms:created>
  <dcterms:modified xsi:type="dcterms:W3CDTF">2016-11-01T12:49:34Z</dcterms:modified>
</cp:coreProperties>
</file>