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89"/>
  </p:notesMasterIdLst>
  <p:sldIdLst>
    <p:sldId id="256" r:id="rId2"/>
    <p:sldId id="559" r:id="rId3"/>
    <p:sldId id="560" r:id="rId4"/>
    <p:sldId id="489" r:id="rId5"/>
    <p:sldId id="257" r:id="rId6"/>
    <p:sldId id="540" r:id="rId7"/>
    <p:sldId id="527" r:id="rId8"/>
    <p:sldId id="294" r:id="rId9"/>
    <p:sldId id="296" r:id="rId10"/>
    <p:sldId id="520" r:id="rId11"/>
    <p:sldId id="529" r:id="rId12"/>
    <p:sldId id="530" r:id="rId13"/>
    <p:sldId id="528" r:id="rId14"/>
    <p:sldId id="258" r:id="rId15"/>
    <p:sldId id="460" r:id="rId16"/>
    <p:sldId id="455" r:id="rId17"/>
    <p:sldId id="521" r:id="rId18"/>
    <p:sldId id="504" r:id="rId19"/>
    <p:sldId id="505" r:id="rId20"/>
    <p:sldId id="522" r:id="rId21"/>
    <p:sldId id="551" r:id="rId22"/>
    <p:sldId id="458" r:id="rId23"/>
    <p:sldId id="524" r:id="rId24"/>
    <p:sldId id="466" r:id="rId25"/>
    <p:sldId id="462" r:id="rId26"/>
    <p:sldId id="464" r:id="rId27"/>
    <p:sldId id="463" r:id="rId28"/>
    <p:sldId id="465" r:id="rId29"/>
    <p:sldId id="502" r:id="rId30"/>
    <p:sldId id="526" r:id="rId31"/>
    <p:sldId id="471" r:id="rId32"/>
    <p:sldId id="468" r:id="rId33"/>
    <p:sldId id="531" r:id="rId34"/>
    <p:sldId id="532" r:id="rId35"/>
    <p:sldId id="558" r:id="rId36"/>
    <p:sldId id="512" r:id="rId37"/>
    <p:sldId id="509" r:id="rId38"/>
    <p:sldId id="533" r:id="rId39"/>
    <p:sldId id="513" r:id="rId40"/>
    <p:sldId id="493" r:id="rId41"/>
    <p:sldId id="476" r:id="rId42"/>
    <p:sldId id="473" r:id="rId43"/>
    <p:sldId id="506" r:id="rId44"/>
    <p:sldId id="534" r:id="rId45"/>
    <p:sldId id="535" r:id="rId46"/>
    <p:sldId id="538" r:id="rId47"/>
    <p:sldId id="494" r:id="rId48"/>
    <p:sldId id="490" r:id="rId49"/>
    <p:sldId id="483" r:id="rId50"/>
    <p:sldId id="478" r:id="rId51"/>
    <p:sldId id="541" r:id="rId52"/>
    <p:sldId id="549" r:id="rId53"/>
    <p:sldId id="542" r:id="rId54"/>
    <p:sldId id="479" r:id="rId55"/>
    <p:sldId id="360" r:id="rId56"/>
    <p:sldId id="400" r:id="rId57"/>
    <p:sldId id="496" r:id="rId58"/>
    <p:sldId id="544" r:id="rId59"/>
    <p:sldId id="545" r:id="rId60"/>
    <p:sldId id="546" r:id="rId61"/>
    <p:sldId id="361" r:id="rId62"/>
    <p:sldId id="547" r:id="rId63"/>
    <p:sldId id="488" r:id="rId64"/>
    <p:sldId id="485" r:id="rId65"/>
    <p:sldId id="548" r:id="rId66"/>
    <p:sldId id="517" r:id="rId67"/>
    <p:sldId id="550" r:id="rId68"/>
    <p:sldId id="518" r:id="rId69"/>
    <p:sldId id="497" r:id="rId70"/>
    <p:sldId id="370" r:id="rId71"/>
    <p:sldId id="412" r:id="rId72"/>
    <p:sldId id="422" r:id="rId73"/>
    <p:sldId id="272" r:id="rId74"/>
    <p:sldId id="557" r:id="rId75"/>
    <p:sldId id="552" r:id="rId76"/>
    <p:sldId id="425" r:id="rId77"/>
    <p:sldId id="452" r:id="rId78"/>
    <p:sldId id="444" r:id="rId79"/>
    <p:sldId id="539" r:id="rId80"/>
    <p:sldId id="445" r:id="rId81"/>
    <p:sldId id="553" r:id="rId82"/>
    <p:sldId id="447" r:id="rId83"/>
    <p:sldId id="554" r:id="rId84"/>
    <p:sldId id="555" r:id="rId85"/>
    <p:sldId id="448" r:id="rId86"/>
    <p:sldId id="449" r:id="rId87"/>
    <p:sldId id="556"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CC3300"/>
    <a:srgbClr val="66FF33"/>
    <a:srgbClr val="9A2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19" autoAdjust="0"/>
    <p:restoredTop sz="89242" autoAdjust="0"/>
  </p:normalViewPr>
  <p:slideViewPr>
    <p:cSldViewPr>
      <p:cViewPr varScale="1">
        <p:scale>
          <a:sx n="60" d="100"/>
          <a:sy n="60" d="100"/>
        </p:scale>
        <p:origin x="-116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2CCF7-C4FC-46A6-9BD9-3115A0B719D8}" type="datetimeFigureOut">
              <a:rPr lang="en-US" smtClean="0"/>
              <a:pPr/>
              <a:t>9/26/2017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3B7FA-5726-430D-96E3-BF842E64FAAC}" type="slidenum">
              <a:rPr lang="en-US" smtClean="0"/>
              <a:pPr/>
              <a:t>‹#›</a:t>
            </a:fld>
            <a:endParaRPr lang="en-US"/>
          </a:p>
        </p:txBody>
      </p:sp>
    </p:spTree>
    <p:extLst>
      <p:ext uri="{BB962C8B-B14F-4D97-AF65-F5344CB8AC3E}">
        <p14:creationId xmlns:p14="http://schemas.microsoft.com/office/powerpoint/2010/main" val="5189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563E7-1E58-4BD4-864D-2205F1D08775}" type="slidenum">
              <a:rPr lang="en-US"/>
              <a:pPr/>
              <a:t>8</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256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14A47-81CF-45E5-AF13-D6A346608BF2}" type="slidenum">
              <a:rPr lang="en-US"/>
              <a:pPr/>
              <a:t>9</a:t>
            </a:fld>
            <a:endParaRPr lang="en-US"/>
          </a:p>
        </p:txBody>
      </p:sp>
      <p:sp>
        <p:nvSpPr>
          <p:cNvPr id="6092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9283" name="Rectangle 3"/>
          <p:cNvSpPr>
            <a:spLocks noGrp="1" noChangeArrowheads="1"/>
          </p:cNvSpPr>
          <p:nvPr>
            <p:ph type="body" idx="1"/>
          </p:nvPr>
        </p:nvSpPr>
        <p:spPr bwMode="auto">
          <a:xfrm>
            <a:off x="685800" y="4344025"/>
            <a:ext cx="5486400" cy="4114488"/>
          </a:xfrm>
          <a:prstGeom prst="rect">
            <a:avLst/>
          </a:prstGeom>
          <a:solidFill>
            <a:srgbClr val="FFFFFF"/>
          </a:solidFill>
          <a:ln>
            <a:miter lim="800000"/>
            <a:headEnd/>
            <a:tailEnd/>
          </a:ln>
        </p:spPr>
        <p:txBody>
          <a:bodyPr/>
          <a:lstStyle/>
          <a:p>
            <a:endParaRPr lang="en-US" dirty="0"/>
          </a:p>
        </p:txBody>
      </p:sp>
    </p:spTree>
    <p:extLst>
      <p:ext uri="{BB962C8B-B14F-4D97-AF65-F5344CB8AC3E}">
        <p14:creationId xmlns:p14="http://schemas.microsoft.com/office/powerpoint/2010/main" val="150808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992BD8-E424-4346-B74B-AA26DE4A6795}"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340334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Mass at the </a:t>
            </a:r>
            <a:r>
              <a:rPr lang="en-US" dirty="0" err="1" smtClean="0"/>
              <a:t>cerebello-pontine</a:t>
            </a:r>
            <a:r>
              <a:rPr lang="en-US" dirty="0" smtClean="0"/>
              <a:t> angle .</a:t>
            </a:r>
            <a:endParaRPr lang="en-US" dirty="0"/>
          </a:p>
        </p:txBody>
      </p:sp>
      <p:sp>
        <p:nvSpPr>
          <p:cNvPr id="4" name="Slide Number Placeholder 3"/>
          <p:cNvSpPr>
            <a:spLocks noGrp="1"/>
          </p:cNvSpPr>
          <p:nvPr>
            <p:ph type="sldNum" sz="quarter" idx="10"/>
          </p:nvPr>
        </p:nvSpPr>
        <p:spPr/>
        <p:txBody>
          <a:bodyPr/>
          <a:lstStyle/>
          <a:p>
            <a:fld id="{6703B7FA-5726-430D-96E3-BF842E64FAAC}" type="slidenum">
              <a:rPr lang="en-US" smtClean="0"/>
              <a:pPr/>
              <a:t>43</a:t>
            </a:fld>
            <a:endParaRPr lang="en-US"/>
          </a:p>
        </p:txBody>
      </p:sp>
    </p:spTree>
    <p:extLst>
      <p:ext uri="{BB962C8B-B14F-4D97-AF65-F5344CB8AC3E}">
        <p14:creationId xmlns:p14="http://schemas.microsoft.com/office/powerpoint/2010/main" val="144322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noTextEdit="1"/>
          </p:cNvSpPr>
          <p:nvPr>
            <p:ph type="sldImg"/>
          </p:nvPr>
        </p:nvSpPr>
        <p:spPr bwMode="auto">
          <a:noFill/>
          <a:ln>
            <a:solidFill>
              <a:srgbClr val="000000"/>
            </a:solidFill>
            <a:miter lim="800000"/>
            <a:headEnd/>
            <a:tailEnd/>
          </a:ln>
        </p:spPr>
      </p:sp>
      <p:sp>
        <p:nvSpPr>
          <p:cNvPr id="596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6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FAF7C9-CABB-4F8C-B4B0-2629AFC1FBD8}" type="slidenum">
              <a:rPr lang="en-US"/>
              <a:pPr fontAlgn="base">
                <a:spcBef>
                  <a:spcPct val="0"/>
                </a:spcBef>
                <a:spcAft>
                  <a:spcPct val="0"/>
                </a:spcAft>
              </a:pPr>
              <a:t>73</a:t>
            </a:fld>
            <a:endParaRPr lang="en-US"/>
          </a:p>
        </p:txBody>
      </p:sp>
    </p:spTree>
    <p:extLst>
      <p:ext uri="{BB962C8B-B14F-4D97-AF65-F5344CB8AC3E}">
        <p14:creationId xmlns:p14="http://schemas.microsoft.com/office/powerpoint/2010/main" val="423685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02F5A-1104-474A-A4EA-66113EB58223}" type="slidenum">
              <a:rPr lang="en-US"/>
              <a:pPr/>
              <a:t>80</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04486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1BCD3-7F9B-4802-A2D9-58EDA3FB4C41}" type="slidenum">
              <a:rPr lang="en-US"/>
              <a:pPr/>
              <a:t>82</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43390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4C956F4E-4AEA-4A98-95C2-596473DBB59D}"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9/26/2017</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9/26/2017</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958A3C-D1C1-4E9C-9A5E-3EFC012A8914}" type="datetimeFigureOut">
              <a:rPr lang="en-US" smtClean="0"/>
              <a:pPr/>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958A3C-D1C1-4E9C-9A5E-3EFC012A8914}" type="datetimeFigureOut">
              <a:rPr lang="en-US" smtClean="0"/>
              <a:pPr/>
              <a:t>9/26/2017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958A3C-D1C1-4E9C-9A5E-3EFC012A8914}" type="datetimeFigureOut">
              <a:rPr lang="en-US" smtClean="0"/>
              <a:pPr/>
              <a:t>9/26/2017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58A3C-D1C1-4E9C-9A5E-3EFC012A8914}" type="datetimeFigureOut">
              <a:rPr lang="en-US" smtClean="0"/>
              <a:pPr/>
              <a:t>9/26/2017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958A3C-D1C1-4E9C-9A5E-3EFC012A8914}" type="datetimeFigureOut">
              <a:rPr lang="en-US" smtClean="0"/>
              <a:pPr/>
              <a:t>9/26/2017</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www.google.com.sa/url?sa=i&amp;rct=j&amp;q=neuron&amp;source=images&amp;cd=&amp;cad=rja&amp;docid=4CLQHszDuKpFVM&amp;tbnid=ZRqVaAKRFmrliM:&amp;ved=0CAUQjRw&amp;url=http://www.enchantedlearning.com/subjects/anatomy/brain/Neuron.shtml&amp;ei=FnRCUbW4BIW-PJu2gcAC&amp;psig=AFQjCNHZsVkOk4Q0fzmlUMZHpuoiEVY2MQ&amp;ust=1363395959470193"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sa/url?sa=i&amp;rct=j&amp;q=Normal+brain,+microscopic&amp;source=images&amp;cd=&amp;cad=rja&amp;docid=Js17tNhkuZ49gM&amp;tbnid=Bai0dhZY9TxTuM:&amp;ved=0CAUQjRw&amp;url=http://path.upmc.edu/divisions/neuropath/bpath/cases/case4/micro.html&amp;ei=zfRBUbP2IIirOsS8gYAF&amp;psig=AFQjCNEOoZvBB9qwX-CMiVXGMJgyNbiopw&amp;ust=1363362958422199"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sa/url?sa=i&amp;rct=j&amp;q=meningioma+gross&amp;source=images&amp;cd=&amp;cad=rja&amp;docid=vQ1r1I8Qt2fvrM&amp;tbnid=n8hIvrmwbHADtM:&amp;ved=0CAUQjRw&amp;url=http://www.aboutcancer.com/meningioma_images.htm&amp;ei=ZaY_UfjaFcG2O66QgMAI&amp;psig=AFQjCNFqUEQSW32u7PUTpRxdxJOY6UnfLg&amp;ust=136321155258062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www.google.com.sa/url?sa=i&amp;rct=j&amp;q=hydrocephalus&amp;source=images&amp;cd=&amp;cad=rja&amp;docid=89-p0Zigoc1iYM&amp;tbnid=oaQl-fOfoW7XrM:&amp;ved=0CAUQjRw&amp;url=http://www.schrf.org/images/hydrocephalus/pages/hydrocephalus1_JPG.htm&amp;ei=y3lCUYH3FMWxO6DHgKAG&amp;psig=AFQjCNHClCQ_BHq_S2QK8XvjLQkcLI3aGw&amp;ust=1363397343084435" TargetMode="External"/><Relationship Id="rId1" Type="http://schemas.openxmlformats.org/officeDocument/2006/relationships/slideLayout" Target="../slideLayouts/slideLayout2.xml"/><Relationship Id="rId6" Type="http://schemas.openxmlformats.org/officeDocument/2006/relationships/hyperlink" Target="http://www.google.com.sa/url?sa=i&amp;rct=j&amp;q=hydrocephalus&amp;source=images&amp;cd=&amp;cad=rja&amp;docid=0f4J_Af1ma5HWM&amp;tbnid=aN13RN8qI3DiwM:&amp;ved=0CAUQjRw&amp;url=http://www.j24worldchampionship2009.com/category/child-care&amp;ei=bnpCUaSZNsfxOv7pgNAO&amp;psig=AFQjCNHClCQ_BHq_S2QK8XvjLQkcLI3aGw&amp;ust=1363397343084435" TargetMode="External"/><Relationship Id="rId5" Type="http://schemas.openxmlformats.org/officeDocument/2006/relationships/image" Target="../media/image33.jpeg"/><Relationship Id="rId4" Type="http://schemas.openxmlformats.org/officeDocument/2006/relationships/hyperlink" Target="http://www.google.com.sa/url?sa=i&amp;rct=j&amp;q=hydrocephalus&amp;source=images&amp;cd=&amp;cad=rja&amp;docid=0f4J_Af1ma5HWM&amp;tbnid=aN13RN8qI3DiwM:&amp;ved=0CAUQjRw&amp;url=http://www.grahamstowne.com/2010_06_01_archive.html&amp;ei=L3pCUdTvMYO1PMmHgZgB&amp;psig=AFQjCNHClCQ_BHq_S2QK8XvjLQkcLI3aGw&amp;ust=1363397343084435"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lz.org/braintour/images/alzheimer_brain.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066800"/>
            <a:ext cx="6120680" cy="2500330"/>
          </a:xfrm>
        </p:spPr>
        <p:txBody>
          <a:bodyPr>
            <a:noAutofit/>
          </a:bodyPr>
          <a:lstStyle/>
          <a:p>
            <a:pPr algn="ctr"/>
            <a:r>
              <a:rPr lang="en-US" sz="60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Central Nervous System</a:t>
            </a:r>
            <a: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a:r>
            <a:b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br>
            <a:endParaRPr lang="en-US" sz="36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514600" y="3810000"/>
            <a:ext cx="5825559" cy="830997"/>
          </a:xfrm>
          <a:prstGeom prst="rect">
            <a:avLst/>
          </a:prstGeom>
        </p:spPr>
        <p:txBody>
          <a:bodyPr wrap="square">
            <a:sp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ea typeface="+mj-ea"/>
                <a:cs typeface="+mj-cs"/>
              </a:rPr>
              <a:t>Pathology Practicals</a:t>
            </a:r>
            <a:endParaRPr lang="en-US" sz="2000" dirty="0">
              <a:solidFill>
                <a:schemeClr val="accent6">
                  <a:lumMod val="75000"/>
                </a:schemeClr>
              </a:solidFill>
            </a:endParaRPr>
          </a:p>
        </p:txBody>
      </p:sp>
      <p:sp>
        <p:nvSpPr>
          <p:cNvPr id="6" name="TextBox 7"/>
          <p:cNvSpPr txBox="1"/>
          <p:nvPr/>
        </p:nvSpPr>
        <p:spPr>
          <a:xfrm>
            <a:off x="3886200" y="5726668"/>
            <a:ext cx="158871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t>Prepared by:</a:t>
            </a:r>
            <a:endParaRPr lang="en-US" sz="1600" dirty="0"/>
          </a:p>
        </p:txBody>
      </p:sp>
      <p:sp>
        <p:nvSpPr>
          <p:cNvPr id="7" name="TextBox 8"/>
          <p:cNvSpPr txBox="1"/>
          <p:nvPr/>
        </p:nvSpPr>
        <p:spPr>
          <a:xfrm>
            <a:off x="5638800" y="5486400"/>
            <a:ext cx="1755946"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8" name="Rectangle 7"/>
          <p:cNvSpPr/>
          <p:nvPr/>
        </p:nvSpPr>
        <p:spPr>
          <a:xfrm>
            <a:off x="4114800" y="6421650"/>
            <a:ext cx="482719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t>Head of Pathology </a:t>
            </a:r>
            <a:r>
              <a:rPr lang="en-US" sz="1400" b="1" i="1" dirty="0" smtClean="0"/>
              <a:t>Department  Dr</a:t>
            </a:r>
            <a:r>
              <a:rPr lang="en-US" sz="1400" b="1" i="1" dirty="0"/>
              <a:t>. Hisham Al Khalidi</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6" name="Picture 2" descr="http://www.enchantedlearning.com/subjects/anatomy/brain/gifs/Neuron.GIF">
            <a:hlinkClick r:id="rId2"/>
          </p:cNvPr>
          <p:cNvPicPr>
            <a:picLocks noChangeAspect="1" noChangeArrowheads="1"/>
          </p:cNvPicPr>
          <p:nvPr/>
        </p:nvPicPr>
        <p:blipFill>
          <a:blip r:embed="rId3" cstate="print"/>
          <a:srcRect/>
          <a:stretch>
            <a:fillRect/>
          </a:stretch>
        </p:blipFill>
        <p:spPr bwMode="auto">
          <a:xfrm>
            <a:off x="453844" y="692696"/>
            <a:ext cx="7934580" cy="4936735"/>
          </a:xfrm>
          <a:prstGeom prst="rect">
            <a:avLst/>
          </a:prstGeom>
          <a:noFill/>
        </p:spPr>
      </p:pic>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path.upmc.edu/divisions/neuropath/bpath/cases/case4/images/micro2.jpg">
            <a:hlinkClick r:id="rId2"/>
          </p:cNvPr>
          <p:cNvPicPr>
            <a:picLocks noChangeAspect="1" noChangeArrowheads="1"/>
          </p:cNvPicPr>
          <p:nvPr/>
        </p:nvPicPr>
        <p:blipFill>
          <a:blip r:embed="rId3" cstate="print"/>
          <a:srcRect/>
          <a:stretch>
            <a:fillRect/>
          </a:stretch>
        </p:blipFill>
        <p:spPr bwMode="auto">
          <a:xfrm>
            <a:off x="1259632" y="980728"/>
            <a:ext cx="6368777" cy="4767484"/>
          </a:xfrm>
          <a:prstGeom prst="rect">
            <a:avLst/>
          </a:prstGeom>
          <a:noFill/>
          <a:ln w="12700">
            <a:solidFill>
              <a:schemeClr val="tx1"/>
            </a:solidFill>
          </a:ln>
        </p:spPr>
      </p:pic>
      <p:sp>
        <p:nvSpPr>
          <p:cNvPr id="3" name="Rectangle 2"/>
          <p:cNvSpPr/>
          <p:nvPr/>
        </p:nvSpPr>
        <p:spPr>
          <a:xfrm>
            <a:off x="1259632" y="5818038"/>
            <a:ext cx="6408712" cy="923330"/>
          </a:xfrm>
          <a:prstGeom prst="rect">
            <a:avLst/>
          </a:prstGeom>
        </p:spPr>
        <p:txBody>
          <a:bodyPr wrap="square">
            <a:spAutoFit/>
          </a:bodyPr>
          <a:lstStyle/>
          <a:p>
            <a:pPr algn="ctr"/>
            <a:r>
              <a:rPr lang="en-US" b="1" i="1" dirty="0" smtClean="0"/>
              <a:t>H&amp;E stained sections reveal that at low power (40x) there is no obvious increase in cellularity and that the tissue resembles normal brain parenchyma</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LPF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path.upmc.edu/divisions/neuropath/bpath/cases/case4/images/micro4.jpg"/>
          <p:cNvPicPr>
            <a:picLocks noChangeAspect="1" noChangeArrowheads="1"/>
          </p:cNvPicPr>
          <p:nvPr/>
        </p:nvPicPr>
        <p:blipFill>
          <a:blip r:embed="rId2" cstate="print"/>
          <a:srcRect/>
          <a:stretch>
            <a:fillRect/>
          </a:stretch>
        </p:blipFill>
        <p:spPr bwMode="auto">
          <a:xfrm>
            <a:off x="1259632" y="1017926"/>
            <a:ext cx="6461373" cy="4828167"/>
          </a:xfrm>
          <a:prstGeom prst="rect">
            <a:avLst/>
          </a:prstGeom>
          <a:noFill/>
          <a:ln w="12700">
            <a:solidFill>
              <a:schemeClr val="tx1"/>
            </a:solidFill>
          </a:ln>
        </p:spPr>
      </p:pic>
      <p:sp>
        <p:nvSpPr>
          <p:cNvPr id="3" name="Rectangle 2"/>
          <p:cNvSpPr/>
          <p:nvPr/>
        </p:nvSpPr>
        <p:spPr>
          <a:xfrm>
            <a:off x="1187624" y="5934670"/>
            <a:ext cx="6624736" cy="646331"/>
          </a:xfrm>
          <a:prstGeom prst="rect">
            <a:avLst/>
          </a:prstGeom>
        </p:spPr>
        <p:txBody>
          <a:bodyPr wrap="square">
            <a:spAutoFit/>
          </a:bodyPr>
          <a:lstStyle/>
          <a:p>
            <a:pPr algn="ctr"/>
            <a:r>
              <a:rPr lang="en-US" b="1" i="1" dirty="0" smtClean="0"/>
              <a:t>The great variety in the size and shape of the neurons is better appreciated at higher magnification (200x)</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2" cstate="print"/>
          <a:srcRect/>
          <a:stretch>
            <a:fillRect/>
          </a:stretch>
        </p:blipFill>
        <p:spPr bwMode="auto">
          <a:xfrm>
            <a:off x="1259632" y="1052736"/>
            <a:ext cx="6437414" cy="4464495"/>
          </a:xfrm>
          <a:prstGeom prst="rect">
            <a:avLst/>
          </a:prstGeom>
          <a:noFill/>
          <a:ln w="12700">
            <a:solidFill>
              <a:schemeClr val="tx1"/>
            </a:solidFill>
            <a:miter lim="800000"/>
            <a:headEnd/>
            <a:tailEnd/>
          </a:ln>
        </p:spPr>
      </p:pic>
      <p:sp>
        <p:nvSpPr>
          <p:cNvPr id="4" name="Rectangle 3"/>
          <p:cNvSpPr/>
          <p:nvPr/>
        </p:nvSpPr>
        <p:spPr>
          <a:xfrm>
            <a:off x="1259632" y="5613047"/>
            <a:ext cx="6408712" cy="1200329"/>
          </a:xfrm>
          <a:prstGeom prst="rect">
            <a:avLst/>
          </a:prstGeom>
        </p:spPr>
        <p:txBody>
          <a:bodyPr wrap="square">
            <a:spAutoFit/>
          </a:bodyPr>
          <a:lstStyle/>
          <a:p>
            <a:pPr algn="ctr"/>
            <a:r>
              <a:rPr lang="en-US" b="1" i="1" dirty="0" smtClean="0"/>
              <a:t>Light micrograph of a section cut through human nervous tissue showing nerve cells in gray matter of the brain. Nerve cells are seen as cell bodies (brown) with round central nucleus.</a:t>
            </a:r>
            <a:endParaRPr lang="en-US" b="1" i="1" dirty="0"/>
          </a:p>
        </p:txBody>
      </p:sp>
      <p:sp>
        <p:nvSpPr>
          <p:cNvPr id="5" name="Rounded Rectangle 4"/>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3" y="3047999"/>
            <a:ext cx="6947127" cy="1354667"/>
          </a:xfrm>
        </p:spPr>
        <p:txBody>
          <a:bodyPr>
            <a:normAutofit/>
          </a:bodyPr>
          <a:lstStyle/>
          <a:p>
            <a:pPr algn="ctr"/>
            <a:r>
              <a:rPr lang="en-US" sz="4000" b="1" i="1" dirty="0" smtClean="0">
                <a:solidFill>
                  <a:schemeClr val="accent6">
                    <a:lumMod val="75000"/>
                  </a:schemeClr>
                </a:solidFill>
                <a:effectLst>
                  <a:outerShdw blurRad="38100" dist="38100" dir="2700000" algn="tl">
                    <a:srgbClr val="000000">
                      <a:alpha val="43137"/>
                    </a:srgbClr>
                  </a:outerShdw>
                </a:effectLst>
              </a:rPr>
              <a:t>Gross and microscopic findings of selected CNS diseases</a:t>
            </a:r>
            <a:endParaRPr lang="en-US" sz="40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62200" y="2895600"/>
            <a:ext cx="5310336" cy="1080120"/>
          </a:xfrm>
        </p:spPr>
        <p:txBody>
          <a:bodyPr>
            <a:normAutofit/>
          </a:bodyPr>
          <a:lstStyle/>
          <a:p>
            <a:pPr algn="ctr"/>
            <a:r>
              <a:rPr lang="en-US"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Meningioma</a:t>
            </a:r>
            <a:endParaRPr lang="en-US"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1627082"/>
            <a:ext cx="8175852" cy="4373686"/>
          </a:xfrm>
        </p:spPr>
        <p:txBody>
          <a:bodyPr>
            <a:normAutofit/>
          </a:bodyPr>
          <a:lstStyle/>
          <a:p>
            <a:pPr>
              <a:buNone/>
            </a:pPr>
            <a:r>
              <a:rPr lang="en-US" sz="3200" b="1" i="1" dirty="0" smtClean="0"/>
              <a:t> A 43- year old female complained of headache and two attacks of seizures in the past 4 months . Brain MRI revealed a 3 cm extra-axial mass in the parietal region. It was dural- based with mild edema in the surrounding brain tissue. </a:t>
            </a:r>
          </a:p>
          <a:p>
            <a:endParaRPr lang="en-US" sz="3200" dirty="0" smtClean="0"/>
          </a:p>
          <a:p>
            <a:r>
              <a:rPr lang="en-US" sz="3200" b="1" i="1" dirty="0" smtClean="0">
                <a:solidFill>
                  <a:srgbClr val="000099"/>
                </a:solidFill>
              </a:rPr>
              <a:t>What is your provisional diagnosis?</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
        <p:nvSpPr>
          <p:cNvPr id="6" name="Rectangle 5"/>
          <p:cNvSpPr/>
          <p:nvPr/>
        </p:nvSpPr>
        <p:spPr>
          <a:xfrm>
            <a:off x="996671" y="785794"/>
            <a:ext cx="1670329" cy="584775"/>
          </a:xfrm>
          <a:prstGeom prst="rect">
            <a:avLst/>
          </a:prstGeom>
        </p:spPr>
        <p:txBody>
          <a:bodyPr wrap="none">
            <a:spAutoFit/>
          </a:bodyPr>
          <a:lstStyle/>
          <a:p>
            <a:pPr marL="438912" lvl="0" indent="-320040">
              <a:buClr>
                <a:srgbClr val="F0AD00"/>
              </a:buClr>
              <a:buSzPct val="80000"/>
            </a:pPr>
            <a:r>
              <a:rPr lang="en-US" sz="3200" b="1" i="1" u="sng" dirty="0" smtClean="0">
                <a:solidFill>
                  <a:schemeClr val="accent1">
                    <a:lumMod val="75000"/>
                  </a:schemeClr>
                </a:solidFill>
                <a:effectLst>
                  <a:outerShdw blurRad="38100" dist="38100" dir="2700000" algn="tl">
                    <a:srgbClr val="000000">
                      <a:alpha val="43137"/>
                    </a:srgbClr>
                  </a:outerShdw>
                </a:effectLst>
              </a:rPr>
              <a:t>CASE 1:</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www.aboutcancer.com/meningioma_gross_path_large.jpg">
            <a:hlinkClick r:id="rId2"/>
          </p:cNvPr>
          <p:cNvPicPr>
            <a:picLocks noChangeAspect="1" noChangeArrowheads="1"/>
          </p:cNvPicPr>
          <p:nvPr/>
        </p:nvPicPr>
        <p:blipFill>
          <a:blip r:embed="rId3" cstate="print"/>
          <a:srcRect/>
          <a:stretch>
            <a:fillRect/>
          </a:stretch>
        </p:blipFill>
        <p:spPr bwMode="auto">
          <a:xfrm>
            <a:off x="1331640" y="1124744"/>
            <a:ext cx="6556226" cy="5112567"/>
          </a:xfrm>
          <a:prstGeom prst="rect">
            <a:avLst/>
          </a:prstGeom>
          <a:noFill/>
        </p:spPr>
      </p:pic>
      <p:sp>
        <p:nvSpPr>
          <p:cNvPr id="5" name="Rounded Rectangle 4"/>
          <p:cNvSpPr/>
          <p:nvPr/>
        </p:nvSpPr>
        <p:spPr>
          <a:xfrm>
            <a:off x="1979712" y="332656"/>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vs  Normal Brain </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Documents and Settings\Mr. Amer Shafie\My Documents\My Pictures\meniwngioma.jpg"/>
          <p:cNvPicPr>
            <a:picLocks noGrp="1" noChangeAspect="1" noChangeArrowheads="1"/>
          </p:cNvPicPr>
          <p:nvPr>
            <p:ph idx="1"/>
          </p:nvPr>
        </p:nvPicPr>
        <p:blipFill>
          <a:blip r:embed="rId2" cstate="print"/>
          <a:stretch>
            <a:fillRect/>
          </a:stretch>
        </p:blipFill>
        <p:spPr bwMode="auto">
          <a:xfrm>
            <a:off x="1187624" y="1052736"/>
            <a:ext cx="6531883" cy="4427218"/>
          </a:xfrm>
          <a:prstGeom prst="rect">
            <a:avLst/>
          </a:prstGeom>
          <a:noFill/>
        </p:spPr>
      </p:pic>
      <p:sp>
        <p:nvSpPr>
          <p:cNvPr id="4" name="Rounded Rectangle 3"/>
          <p:cNvSpPr/>
          <p:nvPr/>
        </p:nvSpPr>
        <p:spPr>
          <a:xfrm>
            <a:off x="2411760" y="332656"/>
            <a:ext cx="4248472"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611560" y="5589240"/>
            <a:ext cx="7776864" cy="1015663"/>
          </a:xfrm>
          <a:prstGeom prst="rect">
            <a:avLst/>
          </a:prstGeom>
        </p:spPr>
        <p:txBody>
          <a:bodyPr wrap="square">
            <a:spAutoFit/>
          </a:bodyPr>
          <a:lstStyle/>
          <a:p>
            <a:pPr algn="ctr"/>
            <a:r>
              <a:rPr lang="en-US" sz="2000" b="1" i="1" dirty="0" smtClean="0"/>
              <a:t>Note how this meningioma beneath the dura has compressed the underlying cerebral hemisphere. Rarely, meningiomas can be more aggressive and invade</a:t>
            </a:r>
            <a:endParaRPr lang="en-US" sz="2000"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ttp://library.med.utah.edu/WebPath/jpeg5/CNS115.jpg"/>
          <p:cNvPicPr>
            <a:picLocks noChangeAspect="1" noChangeArrowheads="1"/>
          </p:cNvPicPr>
          <p:nvPr/>
        </p:nvPicPr>
        <p:blipFill>
          <a:blip r:embed="rId2" cstate="print"/>
          <a:srcRect/>
          <a:stretch>
            <a:fillRect/>
          </a:stretch>
        </p:blipFill>
        <p:spPr bwMode="auto">
          <a:xfrm>
            <a:off x="1355576" y="980728"/>
            <a:ext cx="6384776" cy="4612556"/>
          </a:xfrm>
          <a:prstGeom prst="rect">
            <a:avLst/>
          </a:prstGeom>
          <a:noFill/>
        </p:spPr>
      </p:pic>
      <p:sp>
        <p:nvSpPr>
          <p:cNvPr id="5" name="Rectangle 4"/>
          <p:cNvSpPr/>
          <p:nvPr/>
        </p:nvSpPr>
        <p:spPr>
          <a:xfrm>
            <a:off x="1043608" y="5657671"/>
            <a:ext cx="7056784" cy="1015663"/>
          </a:xfrm>
          <a:prstGeom prst="rect">
            <a:avLst/>
          </a:prstGeom>
        </p:spPr>
        <p:txBody>
          <a:bodyPr wrap="square">
            <a:spAutoFit/>
          </a:bodyPr>
          <a:lstStyle/>
          <a:p>
            <a:pPr algn="ctr"/>
            <a:r>
              <a:rPr lang="en-US" sz="2000" b="1" i="1" dirty="0" smtClean="0"/>
              <a:t>Here is another benign meningioma beneath the dura. These neoplasms are slow growing, but may reach a large size before symptoms lead to detection.</a:t>
            </a:r>
            <a:endParaRPr lang="en-US" sz="2000" b="1" i="1" dirty="0"/>
          </a:p>
        </p:txBody>
      </p:sp>
      <p:sp>
        <p:nvSpPr>
          <p:cNvPr id="7" name="Rounded Rectangle 6"/>
          <p:cNvSpPr/>
          <p:nvPr/>
        </p:nvSpPr>
        <p:spPr>
          <a:xfrm>
            <a:off x="2339752"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0"/>
            <a:ext cx="7696201" cy="6857999"/>
          </a:xfrm>
        </p:spPr>
        <p:txBody>
          <a:bodyPr>
            <a:normAutofit fontScale="90000"/>
          </a:bodyPr>
          <a:lstStyle/>
          <a:p>
            <a:pPr algn="l"/>
            <a:r>
              <a:rPr lang="en-US" b="1" u="sng" dirty="0" smtClean="0"/>
              <a:t/>
            </a:r>
            <a:br>
              <a:rPr lang="en-US" b="1" u="sng" dirty="0" smtClean="0"/>
            </a:br>
            <a:r>
              <a:rPr lang="en-US" b="1" u="sng" dirty="0" smtClean="0">
                <a:solidFill>
                  <a:srgbClr val="000099"/>
                </a:solidFill>
              </a:rPr>
              <a:t>OBJECTIVES</a:t>
            </a:r>
            <a:r>
              <a:rPr lang="en-US" b="1" dirty="0">
                <a:solidFill>
                  <a:srgbClr val="000099"/>
                </a:solidFill>
              </a:rPr>
              <a:t>:</a:t>
            </a:r>
            <a:r>
              <a:rPr lang="en-US" dirty="0"/>
              <a:t/>
            </a:r>
            <a:br>
              <a:rPr lang="en-US" dirty="0"/>
            </a:br>
            <a:r>
              <a:rPr lang="en-US" b="1" dirty="0"/>
              <a:t> </a:t>
            </a:r>
            <a:r>
              <a:rPr lang="en-US" dirty="0"/>
              <a:t/>
            </a:r>
            <a:br>
              <a:rPr lang="en-US" dirty="0"/>
            </a:br>
            <a:r>
              <a:rPr lang="en-US" dirty="0"/>
              <a:t>At the end of this practical sessions, the students will be able </a:t>
            </a:r>
            <a:r>
              <a:rPr lang="en-US" dirty="0" smtClean="0"/>
              <a:t>to:</a:t>
            </a:r>
            <a:r>
              <a:rPr lang="en-US" b="1" dirty="0" smtClean="0"/>
              <a:t/>
            </a:r>
            <a:br>
              <a:rPr lang="en-US" b="1" dirty="0" smtClean="0"/>
            </a:br>
            <a:r>
              <a:rPr lang="en-US" sz="3600" dirty="0" smtClean="0"/>
              <a:t>-  Recognize</a:t>
            </a:r>
            <a:r>
              <a:rPr lang="en-US" sz="3600" dirty="0"/>
              <a:t>, describe and understand the morphological appearance (both macroscopic and microscopic) of some of the common diseases and disorders of the CNS. </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306526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1043608" y="1124744"/>
            <a:ext cx="6957478" cy="4536504"/>
          </a:xfrm>
          <a:prstGeom prst="rect">
            <a:avLst/>
          </a:prstGeom>
          <a:noFill/>
          <a:ln w="12700">
            <a:solidFill>
              <a:schemeClr val="tx1"/>
            </a:solidFill>
            <a:miter lim="800000"/>
            <a:headEnd/>
            <a:tailEnd/>
          </a:ln>
        </p:spPr>
      </p:pic>
      <p:sp>
        <p:nvSpPr>
          <p:cNvPr id="5" name="Rectangle 4"/>
          <p:cNvSpPr/>
          <p:nvPr/>
        </p:nvSpPr>
        <p:spPr>
          <a:xfrm>
            <a:off x="1115616" y="5889466"/>
            <a:ext cx="6912768" cy="707886"/>
          </a:xfrm>
          <a:prstGeom prst="rect">
            <a:avLst/>
          </a:prstGeom>
        </p:spPr>
        <p:txBody>
          <a:bodyPr wrap="square">
            <a:spAutoFit/>
          </a:bodyPr>
          <a:lstStyle/>
          <a:p>
            <a:pPr algn="ctr"/>
            <a:r>
              <a:rPr lang="en-US" sz="2000" b="1" i="1" dirty="0" smtClean="0">
                <a:ea typeface="LM Typewriter Proportional 10pt" charset="0"/>
                <a:cs typeface="LM Typewriter Proportional 10pt" charset="0"/>
                <a:sym typeface="LM Typewriter Proportional 10pt" charset="0"/>
              </a:rPr>
              <a:t>Parasagittal multilobular meningioma attached to the dura with compression of underlying brain.</a:t>
            </a:r>
            <a:endParaRPr lang="en-US" sz="2000" i="1" dirty="0"/>
          </a:p>
        </p:txBody>
      </p:sp>
      <p:sp>
        <p:nvSpPr>
          <p:cNvPr id="6" name="Rounded Rectangle 5"/>
          <p:cNvSpPr/>
          <p:nvPr/>
        </p:nvSpPr>
        <p:spPr>
          <a:xfrm>
            <a:off x="1691680" y="332656"/>
            <a:ext cx="568863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Parasagittal Meningioma - Gross</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5/CNS287.jpg"/>
          <p:cNvPicPr>
            <a:picLocks noChangeAspect="1" noChangeArrowheads="1"/>
          </p:cNvPicPr>
          <p:nvPr/>
        </p:nvPicPr>
        <p:blipFill>
          <a:blip r:embed="rId2" cstate="print"/>
          <a:srcRect/>
          <a:stretch>
            <a:fillRect/>
          </a:stretch>
        </p:blipFill>
        <p:spPr bwMode="auto">
          <a:xfrm>
            <a:off x="1619672" y="980728"/>
            <a:ext cx="5849466" cy="4248472"/>
          </a:xfrm>
          <a:prstGeom prst="rect">
            <a:avLst/>
          </a:prstGeom>
          <a:noFill/>
        </p:spPr>
      </p:pic>
      <p:sp>
        <p:nvSpPr>
          <p:cNvPr id="5" name="Rectangle 4"/>
          <p:cNvSpPr/>
          <p:nvPr/>
        </p:nvSpPr>
        <p:spPr>
          <a:xfrm>
            <a:off x="1835696" y="5336048"/>
            <a:ext cx="5616624" cy="1477328"/>
          </a:xfrm>
          <a:prstGeom prst="rect">
            <a:avLst/>
          </a:prstGeom>
        </p:spPr>
        <p:txBody>
          <a:bodyPr wrap="square">
            <a:spAutoFit/>
          </a:bodyPr>
          <a:lstStyle/>
          <a:p>
            <a:pPr algn="ctr"/>
            <a:r>
              <a:rPr lang="en-US" b="1" i="1" dirty="0" smtClean="0"/>
              <a:t>This is an MRI scan demonstrating a discreet mass along the lateral convexity and extending from a dural base impinging upon the cerebral hemisphere. This is consistent with a meningioma</a:t>
            </a:r>
            <a:endParaRPr lang="en-US" b="1" i="1" dirty="0"/>
          </a:p>
        </p:txBody>
      </p:sp>
      <p:sp>
        <p:nvSpPr>
          <p:cNvPr id="6" name="Rounded Rectangle 5"/>
          <p:cNvSpPr/>
          <p:nvPr/>
        </p:nvSpPr>
        <p:spPr>
          <a:xfrm>
            <a:off x="1763688" y="332656"/>
            <a:ext cx="5400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MRI view</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20000"/>
          </a:blip>
          <a:srcRect/>
          <a:stretch>
            <a:fillRect/>
          </a:stretch>
        </p:blipFill>
        <p:spPr>
          <a:xfrm>
            <a:off x="1259632" y="1124744"/>
            <a:ext cx="6336704" cy="4173072"/>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115616" y="5417929"/>
            <a:ext cx="6768752" cy="1323439"/>
          </a:xfrm>
          <a:prstGeom prst="rect">
            <a:avLst/>
          </a:prstGeom>
        </p:spPr>
        <p:txBody>
          <a:bodyPr wrap="square">
            <a:spAutoFit/>
          </a:bodyPr>
          <a:lstStyle/>
          <a:p>
            <a:pPr marL="533400" indent="-533400" algn="ctr"/>
            <a:r>
              <a:rPr lang="en-US" sz="2000" b="1" i="1" dirty="0" smtClean="0"/>
              <a:t>Whorls of fibrocellular tissue. Cells are oval, spindle shape or elongated and lack mitosis. </a:t>
            </a:r>
          </a:p>
          <a:p>
            <a:pPr marL="533400" indent="-533400" algn="ctr"/>
            <a:r>
              <a:rPr lang="en-US" sz="2000" b="1" i="1" dirty="0" smtClean="0"/>
              <a:t>Psammoma bodies (spherical calcified particles) are also seen within the tumour</a:t>
            </a:r>
            <a:endParaRPr lang="en-US" sz="2000" b="1" i="1" dirty="0"/>
          </a:p>
        </p:txBody>
      </p:sp>
      <p:sp>
        <p:nvSpPr>
          <p:cNvPr id="6" name="Rounded Rectangle 5"/>
          <p:cNvSpPr/>
          <p:nvPr/>
        </p:nvSpPr>
        <p:spPr>
          <a:xfrm>
            <a:off x="1403648" y="332656"/>
            <a:ext cx="612068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LPF</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library.med.utah.edu/WebPath/jpeg5/CNS200.jpg"/>
          <p:cNvPicPr>
            <a:picLocks noChangeAspect="1" noChangeArrowheads="1"/>
          </p:cNvPicPr>
          <p:nvPr/>
        </p:nvPicPr>
        <p:blipFill>
          <a:blip r:embed="rId2" cstate="print"/>
          <a:srcRect/>
          <a:stretch>
            <a:fillRect/>
          </a:stretch>
        </p:blipFill>
        <p:spPr bwMode="auto">
          <a:xfrm>
            <a:off x="1403648" y="1124744"/>
            <a:ext cx="6024736" cy="4100737"/>
          </a:xfrm>
          <a:prstGeom prst="rect">
            <a:avLst/>
          </a:prstGeom>
          <a:noFill/>
          <a:ln w="12700">
            <a:solidFill>
              <a:schemeClr val="tx1"/>
            </a:solidFill>
          </a:ln>
        </p:spPr>
      </p:pic>
      <p:sp>
        <p:nvSpPr>
          <p:cNvPr id="4" name="Rounded Rectangle 3"/>
          <p:cNvSpPr/>
          <p:nvPr/>
        </p:nvSpPr>
        <p:spPr>
          <a:xfrm>
            <a:off x="1259632" y="332656"/>
            <a:ext cx="633670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HPF</a:t>
            </a:r>
          </a:p>
        </p:txBody>
      </p:sp>
      <p:sp>
        <p:nvSpPr>
          <p:cNvPr id="5" name="Rectangle 4"/>
          <p:cNvSpPr/>
          <p:nvPr/>
        </p:nvSpPr>
        <p:spPr>
          <a:xfrm>
            <a:off x="1403648" y="5397023"/>
            <a:ext cx="6048672" cy="1200329"/>
          </a:xfrm>
          <a:prstGeom prst="rect">
            <a:avLst/>
          </a:prstGeom>
        </p:spPr>
        <p:txBody>
          <a:bodyPr wrap="square">
            <a:spAutoFit/>
          </a:bodyPr>
          <a:lstStyle/>
          <a:p>
            <a:pPr algn="ctr"/>
            <a:r>
              <a:rPr lang="en-US" b="1" i="1" dirty="0" smtClean="0"/>
              <a:t>At high magnification, this meningioma has plump pink cells. A small amount of brown granular hemosiderin is present. Meningiomas may also have psammoma bodies.</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38400" y="2743200"/>
            <a:ext cx="5040560" cy="1761728"/>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Glioblastoma Multiforme</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904" y="714356"/>
            <a:ext cx="8064896" cy="4873752"/>
          </a:xfrm>
        </p:spPr>
        <p:txBody>
          <a:bodyPr>
            <a:normAutofit lnSpcReduction="10000"/>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2 :</a:t>
            </a:r>
          </a:p>
          <a:p>
            <a:pPr>
              <a:buNone/>
            </a:pPr>
            <a:endParaRPr lang="en-US" sz="2800" b="1" i="1" u="sng" dirty="0" smtClean="0">
              <a:effectLst>
                <a:outerShdw blurRad="38100" dist="38100" dir="2700000" algn="tl">
                  <a:srgbClr val="000000">
                    <a:alpha val="43137"/>
                  </a:srgbClr>
                </a:outerShdw>
              </a:effectLst>
            </a:endParaRPr>
          </a:p>
          <a:p>
            <a:pPr>
              <a:lnSpc>
                <a:spcPct val="150000"/>
              </a:lnSpc>
            </a:pPr>
            <a:r>
              <a:rPr lang="en-US" sz="2800" b="1" i="1" dirty="0" smtClean="0"/>
              <a:t>A 55 years old man complained of headache for the last 2 months . Brain MRI reveals a </a:t>
            </a:r>
          </a:p>
          <a:p>
            <a:pPr>
              <a:lnSpc>
                <a:spcPct val="150000"/>
              </a:lnSpc>
              <a:buNone/>
            </a:pPr>
            <a:r>
              <a:rPr lang="en-US" sz="2800" b="1" i="1" dirty="0" smtClean="0"/>
              <a:t>   3 cm  frontal intra - parenchymal space occupying lesion with rim enhancement on contrast studies.</a:t>
            </a:r>
          </a:p>
          <a:p>
            <a:endParaRPr lang="en-US" sz="2800" dirty="0" smtClean="0"/>
          </a:p>
          <a:p>
            <a:r>
              <a:rPr lang="en-US" sz="3000" b="1" i="1" dirty="0" smtClean="0">
                <a:solidFill>
                  <a:srgbClr val="000099"/>
                </a:solidFill>
              </a:rPr>
              <a:t>What is your provisional diagnosis ?</a:t>
            </a:r>
            <a:endParaRPr lang="en-US" sz="30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000232" y="332656"/>
            <a:ext cx="514353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Gross </a:t>
            </a:r>
            <a:endParaRPr lang="en-US" sz="2400" dirty="0"/>
          </a:p>
        </p:txBody>
      </p:sp>
      <p:pic>
        <p:nvPicPr>
          <p:cNvPr id="2051" name="Picture 3"/>
          <p:cNvPicPr>
            <a:picLocks noChangeAspect="1" noChangeArrowheads="1"/>
          </p:cNvPicPr>
          <p:nvPr/>
        </p:nvPicPr>
        <p:blipFill>
          <a:blip r:embed="rId2" cstate="print"/>
          <a:srcRect/>
          <a:stretch>
            <a:fillRect/>
          </a:stretch>
        </p:blipFill>
        <p:spPr bwMode="auto">
          <a:xfrm>
            <a:off x="1907704" y="1052736"/>
            <a:ext cx="5328592" cy="4104456"/>
          </a:xfrm>
          <a:prstGeom prst="rect">
            <a:avLst/>
          </a:prstGeom>
          <a:noFill/>
          <a:ln w="9525">
            <a:noFill/>
            <a:miter lim="800000"/>
            <a:headEnd/>
            <a:tailEnd/>
          </a:ln>
        </p:spPr>
      </p:pic>
      <p:sp>
        <p:nvSpPr>
          <p:cNvPr id="8" name="Rectangle 7"/>
          <p:cNvSpPr/>
          <p:nvPr/>
        </p:nvSpPr>
        <p:spPr>
          <a:xfrm>
            <a:off x="1331640" y="5229200"/>
            <a:ext cx="6480720" cy="1477328"/>
          </a:xfrm>
          <a:prstGeom prst="rect">
            <a:avLst/>
          </a:prstGeom>
        </p:spPr>
        <p:txBody>
          <a:bodyPr wrap="square">
            <a:spAutoFit/>
          </a:bodyPr>
          <a:lstStyle/>
          <a:p>
            <a:pPr algn="ctr"/>
            <a:r>
              <a:rPr lang="en-US" b="1" i="1" dirty="0" smtClean="0"/>
              <a:t>This is the worst possible form of Glioma—</a:t>
            </a:r>
          </a:p>
          <a:p>
            <a:pPr algn="ctr"/>
            <a:r>
              <a:rPr lang="en-US" b="1" i="1" dirty="0" smtClean="0"/>
              <a:t>a Glioblastoma multiforme (GBM). These neoplasms are quite vascular with prominent areas of necrosis and hemorrhage. Note how this one has crossed the midline to the opposite hemisphere</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15616" y="5805264"/>
            <a:ext cx="6984776"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Computed tomographic (CT) scan of a large tumor in the cerebral hemisphere showing signal enhancement with contrast material and pronounced peritumoral edema.</a:t>
            </a:r>
            <a:endParaRPr lang="en-US" b="1" i="1" dirty="0">
              <a:ea typeface="LM Typewriter Proportional 10pt" charset="0"/>
              <a:cs typeface="LM Typewriter Proportional 10pt" charset="0"/>
              <a:sym typeface="LM Typewriter Proportional 10pt" charset="0"/>
            </a:endParaRPr>
          </a:p>
        </p:txBody>
      </p:sp>
      <p:pic>
        <p:nvPicPr>
          <p:cNvPr id="1026" name="Picture 2"/>
          <p:cNvPicPr>
            <a:picLocks noChangeAspect="1" noChangeArrowheads="1"/>
          </p:cNvPicPr>
          <p:nvPr/>
        </p:nvPicPr>
        <p:blipFill>
          <a:blip r:embed="rId2" cstate="print"/>
          <a:srcRect/>
          <a:stretch>
            <a:fillRect/>
          </a:stretch>
        </p:blipFill>
        <p:spPr bwMode="auto">
          <a:xfrm>
            <a:off x="2123728" y="1196752"/>
            <a:ext cx="4896544" cy="4470980"/>
          </a:xfrm>
          <a:prstGeom prst="rect">
            <a:avLst/>
          </a:prstGeom>
          <a:noFill/>
          <a:ln w="12700">
            <a:solidFill>
              <a:schemeClr val="tx1"/>
            </a:solidFill>
            <a:miter lim="800000"/>
            <a:headEnd/>
            <a:tailEnd/>
          </a:ln>
        </p:spPr>
      </p:pic>
      <p:sp>
        <p:nvSpPr>
          <p:cNvPr id="6" name="Rounded Rectangle 5"/>
          <p:cNvSpPr/>
          <p:nvPr/>
        </p:nvSpPr>
        <p:spPr>
          <a:xfrm>
            <a:off x="1928794" y="332656"/>
            <a:ext cx="507209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CT scan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03648" y="5589240"/>
            <a:ext cx="640871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Glioblastoma.  Foci of necrosis with pseudopalisading of malignant nuclei </a:t>
            </a:r>
            <a:r>
              <a:rPr lang="en-US" b="1" i="1" dirty="0" smtClean="0"/>
              <a:t>and endothelial cell proliferation</a:t>
            </a: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3074" name="Picture 2"/>
          <p:cNvPicPr>
            <a:picLocks noChangeAspect="1" noChangeArrowheads="1"/>
          </p:cNvPicPr>
          <p:nvPr/>
        </p:nvPicPr>
        <p:blipFill>
          <a:blip r:embed="rId2" cstate="print"/>
          <a:srcRect/>
          <a:stretch>
            <a:fillRect/>
          </a:stretch>
        </p:blipFill>
        <p:spPr bwMode="auto">
          <a:xfrm>
            <a:off x="1403648" y="1196752"/>
            <a:ext cx="6264696" cy="4176464"/>
          </a:xfrm>
          <a:prstGeom prst="rect">
            <a:avLst/>
          </a:prstGeom>
          <a:noFill/>
          <a:ln w="12700">
            <a:solidFill>
              <a:schemeClr val="tx1"/>
            </a:solidFill>
            <a:miter lim="800000"/>
            <a:headEnd/>
            <a:tailEnd/>
          </a:ln>
        </p:spPr>
      </p:pic>
      <p:sp>
        <p:nvSpPr>
          <p:cNvPr id="6" name="Rounded Rectangle 5"/>
          <p:cNvSpPr/>
          <p:nvPr/>
        </p:nvSpPr>
        <p:spPr>
          <a:xfrm>
            <a:off x="1428728" y="404664"/>
            <a:ext cx="621510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LPF Microscopy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library.med.utah.edu/WebPath/jpeg5/CNS138.jpg"/>
          <p:cNvPicPr>
            <a:picLocks noChangeAspect="1" noChangeArrowheads="1"/>
          </p:cNvPicPr>
          <p:nvPr/>
        </p:nvPicPr>
        <p:blipFill>
          <a:blip r:embed="rId2" cstate="print"/>
          <a:srcRect/>
          <a:stretch>
            <a:fillRect/>
          </a:stretch>
        </p:blipFill>
        <p:spPr bwMode="auto">
          <a:xfrm>
            <a:off x="1346042" y="1124744"/>
            <a:ext cx="6178286" cy="4151362"/>
          </a:xfrm>
          <a:prstGeom prst="rect">
            <a:avLst/>
          </a:prstGeom>
          <a:noFill/>
          <a:ln w="12700">
            <a:solidFill>
              <a:schemeClr val="tx1"/>
            </a:solidFill>
          </a:ln>
        </p:spPr>
      </p:pic>
      <p:sp>
        <p:nvSpPr>
          <p:cNvPr id="5" name="Rounded Rectangle 4"/>
          <p:cNvSpPr/>
          <p:nvPr/>
        </p:nvSpPr>
        <p:spPr>
          <a:xfrm>
            <a:off x="1285852" y="332656"/>
            <a:ext cx="628654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043608" y="5336048"/>
            <a:ext cx="6840760" cy="1477328"/>
          </a:xfrm>
          <a:prstGeom prst="rect">
            <a:avLst/>
          </a:prstGeom>
        </p:spPr>
        <p:txBody>
          <a:bodyPr wrap="square">
            <a:spAutoFit/>
          </a:bodyPr>
          <a:lstStyle/>
          <a:p>
            <a:pPr algn="ctr"/>
            <a:r>
              <a:rPr lang="en-US" b="1" i="1" dirty="0" smtClean="0"/>
              <a:t>This glioblastoma multiforme (GBM) demonstrates marked cellularity with marked hyperchromatism and pleomorphism. Note the prominent vascularity as well as the area of necrosis at the left with neoplastic cells palisading around it.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2133" y="304800"/>
            <a:ext cx="7704667" cy="5181600"/>
          </a:xfrm>
        </p:spPr>
        <p:txBody>
          <a:bodyPr>
            <a:normAutofit lnSpcReduction="10000"/>
          </a:bodyPr>
          <a:lstStyle/>
          <a:p>
            <a:r>
              <a:rPr lang="en-US" sz="3200" b="1" u="sng" dirty="0">
                <a:solidFill>
                  <a:srgbClr val="000099"/>
                </a:solidFill>
                <a:effectLst>
                  <a:outerShdw blurRad="38100" dist="38100" dir="2700000" algn="tl">
                    <a:srgbClr val="000000">
                      <a:alpha val="43137"/>
                    </a:srgbClr>
                  </a:outerShdw>
                </a:effectLst>
              </a:rPr>
              <a:t>CONTENTS:</a:t>
            </a:r>
            <a:endParaRPr lang="en-US" sz="3200" b="1" dirty="0">
              <a:solidFill>
                <a:srgbClr val="000099"/>
              </a:solidFill>
              <a:effectLst>
                <a:outerShdw blurRad="38100" dist="38100" dir="2700000" algn="tl">
                  <a:srgbClr val="000000">
                    <a:alpha val="43137"/>
                  </a:srgbClr>
                </a:outerShdw>
              </a:effectLst>
            </a:endParaRPr>
          </a:p>
          <a:p>
            <a:pPr marL="0" indent="0">
              <a:buNone/>
            </a:pPr>
            <a:r>
              <a:rPr lang="en-US" dirty="0"/>
              <a:t> </a:t>
            </a:r>
          </a:p>
          <a:p>
            <a:pPr marL="0" indent="0">
              <a:buNone/>
            </a:pPr>
            <a:r>
              <a:rPr lang="en-US" sz="2800" dirty="0"/>
              <a:t>Study of the macroscopic and microscopic features through case studies of the following CNS diseases:</a:t>
            </a:r>
          </a:p>
          <a:p>
            <a:pPr marL="0" indent="0">
              <a:buNone/>
            </a:pPr>
            <a:r>
              <a:rPr lang="en-US" dirty="0"/>
              <a:t> </a:t>
            </a:r>
          </a:p>
          <a:p>
            <a:pPr marL="0" lvl="0" indent="0">
              <a:buNone/>
            </a:pPr>
            <a:r>
              <a:rPr lang="en-US" dirty="0" smtClean="0"/>
              <a:t>- Meningioma</a:t>
            </a:r>
            <a:r>
              <a:rPr lang="en-US" dirty="0"/>
              <a:t>.				</a:t>
            </a:r>
            <a:r>
              <a:rPr lang="en-US" dirty="0" smtClean="0"/>
              <a:t>- Meningitis</a:t>
            </a:r>
            <a:r>
              <a:rPr lang="en-US" dirty="0"/>
              <a:t>.</a:t>
            </a:r>
          </a:p>
          <a:p>
            <a:pPr marL="0" lvl="0" indent="0">
              <a:buNone/>
            </a:pPr>
            <a:r>
              <a:rPr lang="en-US" dirty="0" smtClean="0"/>
              <a:t>- Glioblastoma </a:t>
            </a:r>
            <a:r>
              <a:rPr lang="en-US" dirty="0" err="1"/>
              <a:t>multiforme</a:t>
            </a:r>
            <a:r>
              <a:rPr lang="en-US" dirty="0"/>
              <a:t>.	</a:t>
            </a:r>
            <a:r>
              <a:rPr lang="en-US" dirty="0" smtClean="0"/>
              <a:t>- Brain </a:t>
            </a:r>
            <a:r>
              <a:rPr lang="en-US" dirty="0"/>
              <a:t>abscess.</a:t>
            </a:r>
          </a:p>
          <a:p>
            <a:pPr marL="0" lvl="0" indent="0">
              <a:buNone/>
            </a:pPr>
            <a:r>
              <a:rPr lang="en-US" dirty="0" smtClean="0"/>
              <a:t>- Multiple </a:t>
            </a:r>
            <a:r>
              <a:rPr lang="en-US" dirty="0"/>
              <a:t>sclerosis.			</a:t>
            </a:r>
            <a:r>
              <a:rPr lang="en-US" dirty="0" smtClean="0"/>
              <a:t>- Brain </a:t>
            </a:r>
            <a:r>
              <a:rPr lang="en-US" dirty="0"/>
              <a:t>hemorrhage.</a:t>
            </a:r>
          </a:p>
          <a:p>
            <a:pPr marL="0" lvl="0" indent="0">
              <a:buNone/>
            </a:pPr>
            <a:r>
              <a:rPr lang="en-US" dirty="0" smtClean="0"/>
              <a:t>- </a:t>
            </a:r>
            <a:r>
              <a:rPr lang="en-US" dirty="0" err="1" smtClean="0"/>
              <a:t>Schwannoma</a:t>
            </a:r>
            <a:r>
              <a:rPr lang="en-US" dirty="0"/>
              <a:t>.			</a:t>
            </a:r>
            <a:r>
              <a:rPr lang="en-US" dirty="0" smtClean="0"/>
              <a:t>        - Alzheimer's </a:t>
            </a:r>
            <a:r>
              <a:rPr lang="en-US" dirty="0"/>
              <a:t>disease.</a:t>
            </a:r>
          </a:p>
          <a:p>
            <a:pPr marL="0" lvl="0" indent="0">
              <a:buNone/>
            </a:pPr>
            <a:r>
              <a:rPr lang="en-US" dirty="0" smtClean="0"/>
              <a:t>- Hydrocephalus</a:t>
            </a:r>
            <a:r>
              <a:rPr lang="en-US" dirty="0"/>
              <a:t>.</a:t>
            </a:r>
          </a:p>
          <a:p>
            <a:endParaRPr lang="en-US" dirty="0"/>
          </a:p>
        </p:txBody>
      </p:sp>
      <p:sp>
        <p:nvSpPr>
          <p:cNvPr id="4" name="TextBox 3"/>
          <p:cNvSpPr txBox="1"/>
          <p:nvPr/>
        </p:nvSpPr>
        <p:spPr>
          <a:xfrm>
            <a:off x="1143000" y="5638800"/>
            <a:ext cx="7620000" cy="646331"/>
          </a:xfrm>
          <a:prstGeom prst="rect">
            <a:avLst/>
          </a:prstGeom>
          <a:noFill/>
        </p:spPr>
        <p:txBody>
          <a:bodyPr wrap="square" rtlCol="0">
            <a:spAutoFit/>
          </a:bodyPr>
          <a:lstStyle/>
          <a:p>
            <a:r>
              <a:rPr lang="en-US" b="1" u="sng" dirty="0">
                <a:solidFill>
                  <a:srgbClr val="000099"/>
                </a:solidFill>
              </a:rPr>
              <a:t>REFERENCE</a:t>
            </a:r>
            <a:r>
              <a:rPr lang="en-US" b="1" dirty="0">
                <a:solidFill>
                  <a:srgbClr val="0000FF"/>
                </a:solidFill>
              </a:rPr>
              <a:t>:   Robbin's Basic Pathology, 9</a:t>
            </a:r>
            <a:r>
              <a:rPr lang="en-US" b="1" baseline="30000" dirty="0">
                <a:solidFill>
                  <a:srgbClr val="0000FF"/>
                </a:solidFill>
              </a:rPr>
              <a:t>th</a:t>
            </a:r>
            <a:r>
              <a:rPr lang="en-US" b="1" dirty="0">
                <a:solidFill>
                  <a:srgbClr val="0000FF"/>
                </a:solidFill>
              </a:rPr>
              <a:t> edition by Vinay Kumar, et al. </a:t>
            </a:r>
            <a:endParaRPr lang="en-US" dirty="0">
              <a:solidFill>
                <a:srgbClr val="0000FF"/>
              </a:solidFill>
            </a:endParaRPr>
          </a:p>
          <a:p>
            <a:r>
              <a:rPr lang="en-US" b="1" dirty="0">
                <a:solidFill>
                  <a:srgbClr val="0000FF"/>
                </a:solidFill>
              </a:rPr>
              <a:t> </a:t>
            </a:r>
            <a:endParaRPr lang="en-US" dirty="0">
              <a:solidFill>
                <a:srgbClr val="0000FF"/>
              </a:solidFill>
            </a:endParaRPr>
          </a:p>
        </p:txBody>
      </p:sp>
    </p:spTree>
    <p:extLst>
      <p:ext uri="{BB962C8B-B14F-4D97-AF65-F5344CB8AC3E}">
        <p14:creationId xmlns:p14="http://schemas.microsoft.com/office/powerpoint/2010/main" val="2053691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1618" name="Picture 2" descr="http://library.med.utah.edu/WebPath/jpeg5/CNS139.jpg"/>
          <p:cNvPicPr>
            <a:picLocks noChangeAspect="1" noChangeArrowheads="1"/>
          </p:cNvPicPr>
          <p:nvPr/>
        </p:nvPicPr>
        <p:blipFill>
          <a:blip r:embed="rId2" cstate="print"/>
          <a:srcRect/>
          <a:stretch>
            <a:fillRect/>
          </a:stretch>
        </p:blipFill>
        <p:spPr bwMode="auto">
          <a:xfrm>
            <a:off x="1259632" y="1052736"/>
            <a:ext cx="6456784" cy="4227656"/>
          </a:xfrm>
          <a:prstGeom prst="rect">
            <a:avLst/>
          </a:prstGeom>
          <a:noFill/>
          <a:ln w="12700">
            <a:solidFill>
              <a:schemeClr val="tx1"/>
            </a:solidFill>
          </a:ln>
        </p:spPr>
      </p:pic>
      <p:sp>
        <p:nvSpPr>
          <p:cNvPr id="5" name="Rounded Rectangle 4"/>
          <p:cNvSpPr/>
          <p:nvPr/>
        </p:nvSpPr>
        <p:spPr>
          <a:xfrm>
            <a:off x="1285852" y="332656"/>
            <a:ext cx="642942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187624" y="5336048"/>
            <a:ext cx="6624736" cy="1477328"/>
          </a:xfrm>
          <a:prstGeom prst="rect">
            <a:avLst/>
          </a:prstGeom>
        </p:spPr>
        <p:txBody>
          <a:bodyPr wrap="square">
            <a:spAutoFit/>
          </a:bodyPr>
          <a:lstStyle/>
          <a:p>
            <a:pPr algn="ctr"/>
            <a:r>
              <a:rPr lang="en-US" b="1" i="1" dirty="0" smtClean="0"/>
              <a:t>Here is another example of pseudopalisading necrosis of neoplastic cells in a glioblastoma multiforme (GBM). The cells of a GBM can infiltrate widely, particularly along white matter tracts, and even through the CSF.</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95600"/>
            <a:ext cx="6172200" cy="1284762"/>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Multiple Sclerosis</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381000"/>
            <a:ext cx="7467600" cy="5791200"/>
          </a:xfrm>
        </p:spPr>
        <p:txBody>
          <a:bodyPr>
            <a:noAutofit/>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3 :</a:t>
            </a:r>
          </a:p>
          <a:p>
            <a:pPr>
              <a:buNone/>
            </a:pPr>
            <a:endParaRPr lang="en-US" sz="100" b="1" i="1" u="sng" dirty="0" smtClean="0">
              <a:solidFill>
                <a:srgbClr val="C00000"/>
              </a:solidFill>
            </a:endParaRPr>
          </a:p>
          <a:p>
            <a:pPr>
              <a:lnSpc>
                <a:spcPct val="150000"/>
              </a:lnSpc>
            </a:pPr>
            <a:r>
              <a:rPr lang="en-US" sz="2800" dirty="0" smtClean="0"/>
              <a:t> </a:t>
            </a:r>
            <a:r>
              <a:rPr lang="en-US" sz="2800" b="1" i="1" dirty="0" smtClean="0"/>
              <a:t>A 27 years old woman presents with a sudden onset of right sided blindness and weakness in her left leg. There is no history of trauma. However, she experienced a similar episode 8 months ago and was diagnosed as aseptic meningitis.</a:t>
            </a:r>
          </a:p>
          <a:p>
            <a:endParaRPr lang="en-US" sz="800" dirty="0" smtClean="0"/>
          </a:p>
          <a:p>
            <a:pPr>
              <a:buNone/>
            </a:pPr>
            <a:r>
              <a:rPr lang="en-US" sz="2800" b="1" i="1" dirty="0" smtClean="0">
                <a:solidFill>
                  <a:srgbClr val="000099"/>
                </a:solidFill>
              </a:rPr>
              <a:t>What is your provisional diagnosis?</a:t>
            </a:r>
          </a:p>
          <a:p>
            <a:endParaRPr lang="en-US" sz="2800"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5/CNS085.jpg"/>
          <p:cNvPicPr>
            <a:picLocks noChangeAspect="1" noChangeArrowheads="1"/>
          </p:cNvPicPr>
          <p:nvPr/>
        </p:nvPicPr>
        <p:blipFill>
          <a:blip r:embed="rId2" cstate="print"/>
          <a:srcRect/>
          <a:stretch>
            <a:fillRect/>
          </a:stretch>
        </p:blipFill>
        <p:spPr bwMode="auto">
          <a:xfrm>
            <a:off x="1259632" y="908720"/>
            <a:ext cx="6552728" cy="4104456"/>
          </a:xfrm>
          <a:prstGeom prst="rect">
            <a:avLst/>
          </a:prstGeom>
          <a:noFill/>
        </p:spPr>
      </p:pic>
      <p:sp>
        <p:nvSpPr>
          <p:cNvPr id="5" name="Rectangle 4"/>
          <p:cNvSpPr/>
          <p:nvPr/>
        </p:nvSpPr>
        <p:spPr>
          <a:xfrm>
            <a:off x="827584" y="5059050"/>
            <a:ext cx="7200800" cy="1754326"/>
          </a:xfrm>
          <a:prstGeom prst="rect">
            <a:avLst/>
          </a:prstGeom>
        </p:spPr>
        <p:txBody>
          <a:bodyPr wrap="square">
            <a:spAutoFit/>
          </a:bodyPr>
          <a:lstStyle/>
          <a:p>
            <a:pPr algn="ctr"/>
            <a:r>
              <a:rPr lang="en-US" b="1" i="1" dirty="0" smtClean="0"/>
              <a:t>A large "plaque" of demyelination in the white matter. </a:t>
            </a:r>
          </a:p>
          <a:p>
            <a:pPr algn="ctr"/>
            <a:r>
              <a:rPr lang="en-US" b="1" i="1" dirty="0" smtClean="0"/>
              <a:t>The plaque has a grey-tan appearance. Such plaques are typical for multiple sclerosis (MS). These plaques lead to the clinical appearance of transient or progressive loss of neurological function. The disease is multifocal and the lesions appear over time.</a:t>
            </a:r>
            <a:endParaRPr lang="en-US" b="1" i="1" dirty="0"/>
          </a:p>
        </p:txBody>
      </p:sp>
      <p:sp>
        <p:nvSpPr>
          <p:cNvPr id="6" name="Rounded Rectangle 5"/>
          <p:cNvSpPr/>
          <p:nvPr/>
        </p:nvSpPr>
        <p:spPr>
          <a:xfrm>
            <a:off x="2267744" y="260648"/>
            <a:ext cx="468052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5/CNS086.jpg"/>
          <p:cNvPicPr>
            <a:picLocks noChangeAspect="1" noChangeArrowheads="1"/>
          </p:cNvPicPr>
          <p:nvPr/>
        </p:nvPicPr>
        <p:blipFill>
          <a:blip r:embed="rId2" cstate="print"/>
          <a:srcRect/>
          <a:stretch>
            <a:fillRect/>
          </a:stretch>
        </p:blipFill>
        <p:spPr bwMode="auto">
          <a:xfrm>
            <a:off x="1331640" y="980728"/>
            <a:ext cx="6230286" cy="4104456"/>
          </a:xfrm>
          <a:prstGeom prst="rect">
            <a:avLst/>
          </a:prstGeom>
          <a:noFill/>
          <a:ln w="12700">
            <a:solidFill>
              <a:schemeClr val="tx1"/>
            </a:solidFill>
          </a:ln>
        </p:spPr>
      </p:pic>
      <p:sp>
        <p:nvSpPr>
          <p:cNvPr id="5" name="Rectangle 4"/>
          <p:cNvSpPr/>
          <p:nvPr/>
        </p:nvSpPr>
        <p:spPr>
          <a:xfrm>
            <a:off x="1259632" y="5131058"/>
            <a:ext cx="6336704" cy="1754326"/>
          </a:xfrm>
          <a:prstGeom prst="rect">
            <a:avLst/>
          </a:prstGeom>
        </p:spPr>
        <p:txBody>
          <a:bodyPr wrap="square">
            <a:spAutoFit/>
          </a:bodyPr>
          <a:lstStyle/>
          <a:p>
            <a:pPr algn="ctr"/>
            <a:r>
              <a:rPr lang="en-US" b="1" i="1" dirty="0" smtClean="0"/>
              <a:t>Here is a demyelinated plaque in a patient with multiple sclerosis (MS). The lesions can be seen with MRI scans, but the appearance in the CSF of increased protein from </a:t>
            </a:r>
            <a:r>
              <a:rPr lang="en-US" b="1" i="1" dirty="0" err="1" smtClean="0"/>
              <a:t>IgG</a:t>
            </a:r>
            <a:r>
              <a:rPr lang="en-US" b="1" i="1" dirty="0" smtClean="0"/>
              <a:t> that demonstrates oligoclonal bands on electrophoresis is very consistent with this diagnosis.</a:t>
            </a:r>
            <a:endParaRPr lang="en-US" b="1" i="1" dirty="0"/>
          </a:p>
        </p:txBody>
      </p:sp>
      <p:sp>
        <p:nvSpPr>
          <p:cNvPr id="6" name="Rounded Rectangle 5"/>
          <p:cNvSpPr/>
          <p:nvPr/>
        </p:nvSpPr>
        <p:spPr>
          <a:xfrm>
            <a:off x="1691680" y="260648"/>
            <a:ext cx="547260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5" name="Picture 1" descr="http://missinglink.ucsf.edu/lm/ids_104_Demyelination/Figures/MS_early%20_les_LFB.jpg"/>
          <p:cNvPicPr>
            <a:picLocks noChangeAspect="1" noChangeArrowheads="1"/>
          </p:cNvPicPr>
          <p:nvPr/>
        </p:nvPicPr>
        <p:blipFill>
          <a:blip r:embed="rId2" cstate="print"/>
          <a:srcRect/>
          <a:stretch>
            <a:fillRect/>
          </a:stretch>
        </p:blipFill>
        <p:spPr bwMode="auto">
          <a:xfrm>
            <a:off x="971600" y="1004664"/>
            <a:ext cx="7128792" cy="4800600"/>
          </a:xfrm>
          <a:prstGeom prst="rect">
            <a:avLst/>
          </a:prstGeom>
          <a:noFill/>
        </p:spPr>
      </p:pic>
      <p:sp>
        <p:nvSpPr>
          <p:cNvPr id="3" name="Rectangle 2"/>
          <p:cNvSpPr/>
          <p:nvPr/>
        </p:nvSpPr>
        <p:spPr>
          <a:xfrm>
            <a:off x="1187624" y="5890046"/>
            <a:ext cx="6912768" cy="923330"/>
          </a:xfrm>
          <a:prstGeom prst="rect">
            <a:avLst/>
          </a:prstGeom>
        </p:spPr>
        <p:txBody>
          <a:bodyPr wrap="square">
            <a:spAutoFit/>
          </a:bodyPr>
          <a:lstStyle/>
          <a:p>
            <a:pPr algn="ctr"/>
            <a:r>
              <a:rPr lang="en-US" b="1" dirty="0" smtClean="0"/>
              <a:t>This is a myelin stain (luxol fast blue/PAS) of an early lesion. The lesion is centered around a small vein (arrow) which is surrounded by inflammatory cells. </a:t>
            </a:r>
            <a:endParaRPr lang="en-US" b="1" dirty="0"/>
          </a:p>
        </p:txBody>
      </p:sp>
      <p:sp>
        <p:nvSpPr>
          <p:cNvPr id="4" name="Rounded Rectangle 3"/>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extLst>
      <p:ext uri="{BB962C8B-B14F-4D97-AF65-F5344CB8AC3E}">
        <p14:creationId xmlns:p14="http://schemas.microsoft.com/office/powerpoint/2010/main" val="3917405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missinglink.ucsf.edu/lm/ids_104_Demyelination/Figures/MSOlderLesionHnE.jpg"/>
          <p:cNvPicPr>
            <a:picLocks noChangeAspect="1" noChangeArrowheads="1"/>
          </p:cNvPicPr>
          <p:nvPr/>
        </p:nvPicPr>
        <p:blipFill>
          <a:blip r:embed="rId2" cstate="print"/>
          <a:srcRect/>
          <a:stretch>
            <a:fillRect/>
          </a:stretch>
        </p:blipFill>
        <p:spPr bwMode="auto">
          <a:xfrm>
            <a:off x="1115616" y="980728"/>
            <a:ext cx="6768752" cy="3888432"/>
          </a:xfrm>
          <a:prstGeom prst="rect">
            <a:avLst/>
          </a:prstGeom>
          <a:noFill/>
          <a:ln w="12700">
            <a:solidFill>
              <a:schemeClr val="tx1"/>
            </a:solidFill>
          </a:ln>
        </p:spPr>
      </p:pic>
      <p:sp>
        <p:nvSpPr>
          <p:cNvPr id="3" name="Rectangle 2"/>
          <p:cNvSpPr/>
          <p:nvPr/>
        </p:nvSpPr>
        <p:spPr>
          <a:xfrm>
            <a:off x="899592" y="5013176"/>
            <a:ext cx="7200800" cy="1754326"/>
          </a:xfrm>
          <a:prstGeom prst="rect">
            <a:avLst/>
          </a:prstGeom>
        </p:spPr>
        <p:txBody>
          <a:bodyPr wrap="square">
            <a:spAutoFit/>
          </a:bodyPr>
          <a:lstStyle/>
          <a:p>
            <a:pPr algn="ctr"/>
            <a:r>
              <a:rPr lang="en-US" b="1" i="1" dirty="0" smtClean="0"/>
              <a:t>This is an H&amp;E stained sections from a patient with long-standing MS. This lesion is centered on a vein. In this older lesion, however, there is very little inflammation around the vein. You can see the loss of myelin even without a special stain: it is lighter pink than the normal white matter surrounding it. </a:t>
            </a:r>
            <a:endParaRPr lang="en-US" b="1" i="1" dirty="0"/>
          </a:p>
        </p:txBody>
      </p:sp>
      <p:sp>
        <p:nvSpPr>
          <p:cNvPr id="4" name="Rounded Rectangle 3"/>
          <p:cNvSpPr/>
          <p:nvPr/>
        </p:nvSpPr>
        <p:spPr>
          <a:xfrm>
            <a:off x="1403648" y="332656"/>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pic>
        <p:nvPicPr>
          <p:cNvPr id="60418" name="Picture 2" descr="http://radiology.uchc.edu/eatlas/images/CNS/5619b.gif"/>
          <p:cNvPicPr>
            <a:picLocks noChangeAspect="1" noChangeArrowheads="1"/>
          </p:cNvPicPr>
          <p:nvPr/>
        </p:nvPicPr>
        <p:blipFill>
          <a:blip r:embed="rId2" cstate="print"/>
          <a:srcRect/>
          <a:stretch>
            <a:fillRect/>
          </a:stretch>
        </p:blipFill>
        <p:spPr bwMode="auto">
          <a:xfrm>
            <a:off x="1403648" y="1052736"/>
            <a:ext cx="6120680" cy="4194466"/>
          </a:xfrm>
          <a:prstGeom prst="rect">
            <a:avLst/>
          </a:prstGeom>
          <a:noFill/>
          <a:ln w="12700">
            <a:solidFill>
              <a:schemeClr val="tx1"/>
            </a:solidFill>
          </a:ln>
        </p:spPr>
      </p:pic>
      <p:sp>
        <p:nvSpPr>
          <p:cNvPr id="6" name="Rectangle 5"/>
          <p:cNvSpPr/>
          <p:nvPr/>
        </p:nvSpPr>
        <p:spPr>
          <a:xfrm>
            <a:off x="1187624" y="5301208"/>
            <a:ext cx="6552728" cy="1477328"/>
          </a:xfrm>
          <a:prstGeom prst="rect">
            <a:avLst/>
          </a:prstGeom>
        </p:spPr>
        <p:txBody>
          <a:bodyPr wrap="square">
            <a:spAutoFit/>
          </a:bodyPr>
          <a:lstStyle/>
          <a:p>
            <a:pPr algn="ctr"/>
            <a:r>
              <a:rPr lang="en-US" b="1" i="1" dirty="0" smtClean="0"/>
              <a:t>A high power photomicrograph of the MS plaque showing the pallor of the plaque almost devoid of myelin. There is a decrease in oligodendroglial nuclei and an increase of astrocyte nuclei characteristic of an older MS plaque. </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403648" y="260648"/>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7" name="Rectangle 6"/>
          <p:cNvSpPr/>
          <p:nvPr/>
        </p:nvSpPr>
        <p:spPr>
          <a:xfrm>
            <a:off x="1115616" y="5301208"/>
            <a:ext cx="6768752" cy="1477328"/>
          </a:xfrm>
          <a:prstGeom prst="rect">
            <a:avLst/>
          </a:prstGeom>
        </p:spPr>
        <p:txBody>
          <a:bodyPr wrap="square">
            <a:spAutoFit/>
          </a:bodyPr>
          <a:lstStyle/>
          <a:p>
            <a:pPr algn="ctr"/>
            <a:r>
              <a:rPr lang="en-US" b="1" i="1" dirty="0" smtClean="0"/>
              <a:t>Inactive demyelinated plaque from a brain with MS. There is no active demyelination going on in this plaque. In this image, we see the border between the plaque – pale (red arrow) and normal neuropil – darker (green arrow). Pale plaque indicates</a:t>
            </a:r>
          </a:p>
          <a:p>
            <a:pPr algn="ctr"/>
            <a:r>
              <a:rPr lang="en-US" b="1" i="1" dirty="0" smtClean="0"/>
              <a:t> a lack of myelin.</a:t>
            </a:r>
            <a:endParaRPr lang="en-US" b="1" i="1" dirty="0"/>
          </a:p>
        </p:txBody>
      </p:sp>
      <p:pic>
        <p:nvPicPr>
          <p:cNvPr id="115721" name="Picture 9" descr="http://frontalcortex.com/gallery/pics/gliageek_bsplaque.jpg"/>
          <p:cNvPicPr>
            <a:picLocks noChangeAspect="1" noChangeArrowheads="1"/>
          </p:cNvPicPr>
          <p:nvPr/>
        </p:nvPicPr>
        <p:blipFill>
          <a:blip r:embed="rId2" cstate="print"/>
          <a:srcRect/>
          <a:stretch>
            <a:fillRect/>
          </a:stretch>
        </p:blipFill>
        <p:spPr bwMode="auto">
          <a:xfrm>
            <a:off x="2123728" y="908720"/>
            <a:ext cx="4824536" cy="4320480"/>
          </a:xfrm>
          <a:prstGeom prst="rect">
            <a:avLst/>
          </a:prstGeom>
          <a:noFill/>
          <a:ln w="12700">
            <a:solidFill>
              <a:schemeClr val="tx1"/>
            </a:solidFill>
          </a:ln>
        </p:spPr>
      </p:pic>
      <p:cxnSp>
        <p:nvCxnSpPr>
          <p:cNvPr id="11" name="Straight Arrow Connector 10"/>
          <p:cNvCxnSpPr/>
          <p:nvPr/>
        </p:nvCxnSpPr>
        <p:spPr>
          <a:xfrm flipH="1">
            <a:off x="3779912" y="2636912"/>
            <a:ext cx="432048" cy="5760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32040" y="2924944"/>
            <a:ext cx="432048" cy="576064"/>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83904" y="381000"/>
            <a:ext cx="6264696" cy="1031776"/>
          </a:xfrm>
          <a:prstGeom prst="round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dirty="0" smtClean="0">
                <a:solidFill>
                  <a:schemeClr val="bg1"/>
                </a:solidFill>
                <a:effectLst>
                  <a:outerShdw blurRad="38100" dist="38100" dir="2700000" algn="tl">
                    <a:srgbClr val="000000">
                      <a:alpha val="43137"/>
                    </a:srgbClr>
                  </a:outerShdw>
                </a:effectLst>
              </a:rPr>
              <a:t>The key microscopic features of Multiple Sclerosis are: </a:t>
            </a:r>
          </a:p>
        </p:txBody>
      </p:sp>
      <p:sp>
        <p:nvSpPr>
          <p:cNvPr id="2" name="Rectangle 1"/>
          <p:cNvSpPr/>
          <p:nvPr/>
        </p:nvSpPr>
        <p:spPr>
          <a:xfrm>
            <a:off x="1146920" y="1866304"/>
            <a:ext cx="7920880" cy="4401205"/>
          </a:xfrm>
          <a:prstGeom prst="rect">
            <a:avLst/>
          </a:prstGeom>
        </p:spPr>
        <p:txBody>
          <a:bodyPr wrap="square">
            <a:spAutoFit/>
          </a:bodyPr>
          <a:lstStyle/>
          <a:p>
            <a:pPr>
              <a:buFont typeface="Arial" pitchFamily="34" charset="0"/>
              <a:buChar char="•"/>
            </a:pPr>
            <a:r>
              <a:rPr lang="en-US" sz="2800" b="1" i="1" dirty="0" smtClean="0"/>
              <a:t>  Perivenous mononuclear inflammation            </a:t>
            </a:r>
          </a:p>
          <a:p>
            <a:r>
              <a:rPr lang="en-US" sz="2800" b="1" i="1" dirty="0" smtClean="0"/>
              <a:t>   (lymphocytes, plasma cells and macrophages).</a:t>
            </a:r>
          </a:p>
          <a:p>
            <a:r>
              <a:rPr lang="en-US" sz="2800" b="1" i="1" dirty="0" smtClean="0"/>
              <a:t> </a:t>
            </a:r>
          </a:p>
          <a:p>
            <a:pPr>
              <a:buFont typeface="Arial" pitchFamily="34" charset="0"/>
              <a:buChar char="•"/>
            </a:pPr>
            <a:r>
              <a:rPr lang="en-US" sz="2800" b="1" i="1" dirty="0" smtClean="0"/>
              <a:t>  Loss of myelin and variable loss of        </a:t>
            </a:r>
          </a:p>
          <a:p>
            <a:r>
              <a:rPr lang="en-US" sz="2800" b="1" i="1" dirty="0" smtClean="0"/>
              <a:t>   oligodendrocytes. </a:t>
            </a:r>
          </a:p>
          <a:p>
            <a:pPr>
              <a:buFont typeface="Arial" pitchFamily="34" charset="0"/>
              <a:buChar char="•"/>
            </a:pPr>
            <a:endParaRPr lang="en-US" sz="2800" b="1" i="1" dirty="0" smtClean="0"/>
          </a:p>
          <a:p>
            <a:pPr>
              <a:buFont typeface="Arial" pitchFamily="34" charset="0"/>
              <a:buChar char="•"/>
            </a:pPr>
            <a:r>
              <a:rPr lang="en-US" sz="2800" b="1" i="1" dirty="0" smtClean="0"/>
              <a:t>  Relative preservation of axons.</a:t>
            </a:r>
          </a:p>
          <a:p>
            <a:r>
              <a:rPr lang="en-US" sz="2800" b="1" i="1" dirty="0" smtClean="0"/>
              <a:t> </a:t>
            </a:r>
          </a:p>
          <a:p>
            <a:pPr>
              <a:buFont typeface="Arial" pitchFamily="34" charset="0"/>
              <a:buChar char="•"/>
            </a:pPr>
            <a:r>
              <a:rPr lang="en-US" sz="2800" b="1" i="1" dirty="0" smtClean="0"/>
              <a:t>  Reactive astrogliosis (sclerosis). </a:t>
            </a:r>
          </a:p>
          <a:p>
            <a:pPr>
              <a:buFont typeface="Arial" pitchFamily="34" charset="0"/>
              <a:buChar char="•"/>
            </a:pPr>
            <a:endParaRPr lang="en-US" sz="2800" b="1" i="1" dirty="0" smtClean="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76400" y="2209800"/>
            <a:ext cx="6858048" cy="1928826"/>
          </a:xfrm>
          <a:noFill/>
          <a:ln>
            <a:noFill/>
          </a:ln>
        </p:spPr>
        <p:txBody>
          <a:bodyPr>
            <a:no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rPr>
              <a:t>First </a:t>
            </a:r>
            <a:br>
              <a:rPr lang="en-US" sz="4800" b="1" i="1" dirty="0" smtClean="0">
                <a:solidFill>
                  <a:schemeClr val="accent6">
                    <a:lumMod val="75000"/>
                  </a:schemeClr>
                </a:solidFill>
                <a:effectLst>
                  <a:outerShdw blurRad="38100" dist="38100" dir="2700000" algn="tl">
                    <a:srgbClr val="000000">
                      <a:alpha val="43137"/>
                    </a:srgbClr>
                  </a:outerShdw>
                </a:effectLst>
              </a:rPr>
            </a:br>
            <a:r>
              <a:rPr lang="en-US" sz="4800" b="1" i="1" dirty="0" smtClean="0">
                <a:solidFill>
                  <a:schemeClr val="accent6">
                    <a:lumMod val="75000"/>
                  </a:schemeClr>
                </a:solidFill>
                <a:effectLst>
                  <a:outerShdw blurRad="38100" dist="38100" dir="2700000" algn="tl">
                    <a:srgbClr val="000000">
                      <a:alpha val="43137"/>
                    </a:srgbClr>
                  </a:outerShdw>
                </a:effectLst>
              </a:rPr>
              <a:t>Practical Session</a:t>
            </a:r>
            <a:endParaRPr lang="en-US" sz="48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66800"/>
            <a:ext cx="8001000" cy="5576910"/>
          </a:xfrm>
        </p:spPr>
        <p:txBody>
          <a:bodyPr>
            <a:noAutofit/>
          </a:bodyPr>
          <a:lstStyle/>
          <a:p>
            <a:pPr>
              <a:buFont typeface="Wingdings" pitchFamily="2" charset="2"/>
              <a:buChar char="Ø"/>
            </a:pPr>
            <a:r>
              <a:rPr lang="en-US" sz="2400" b="1" i="1" dirty="0" err="1" smtClean="0">
                <a:solidFill>
                  <a:srgbClr val="000099"/>
                </a:solidFill>
              </a:rPr>
              <a:t>Perivascular</a:t>
            </a:r>
            <a:r>
              <a:rPr lang="en-US" sz="2400" b="1" i="1" dirty="0" smtClean="0">
                <a:solidFill>
                  <a:srgbClr val="000099"/>
                </a:solidFill>
              </a:rPr>
              <a:t> and parenchymal infiltration by        </a:t>
            </a:r>
          </a:p>
          <a:p>
            <a:pPr>
              <a:buNone/>
            </a:pPr>
            <a:r>
              <a:rPr lang="en-US" sz="2400" b="1" i="1" dirty="0" smtClean="0">
                <a:solidFill>
                  <a:srgbClr val="000099"/>
                </a:solidFill>
              </a:rPr>
              <a:t>    inflammatory mononuclear cells, and myelin        </a:t>
            </a:r>
          </a:p>
          <a:p>
            <a:pPr>
              <a:buNone/>
            </a:pPr>
            <a:r>
              <a:rPr lang="en-US" sz="2400" b="1" i="1" dirty="0" smtClean="0">
                <a:solidFill>
                  <a:srgbClr val="000099"/>
                </a:solidFill>
              </a:rPr>
              <a:t>    breakdown and phagocytosis by macrophages.</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Astrogliosis is not yet profound and axons are relatively preserved. </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 As the lesion progresses, there are fewer inflammatory cells and more astrogliosis.</a:t>
            </a:r>
          </a:p>
          <a:p>
            <a:endParaRPr lang="en-US" sz="500" b="1" i="1" dirty="0" smtClean="0"/>
          </a:p>
          <a:p>
            <a:r>
              <a:rPr lang="en-US" sz="3200" b="1" i="1" u="sng" dirty="0" smtClean="0">
                <a:solidFill>
                  <a:srgbClr val="C00000"/>
                </a:solidFill>
                <a:effectLst>
                  <a:outerShdw blurRad="38100" dist="38100" dir="2700000" algn="tl">
                    <a:srgbClr val="000000">
                      <a:alpha val="43137"/>
                    </a:srgbClr>
                  </a:outerShdw>
                </a:effectLst>
              </a:rPr>
              <a:t>Chronic lesions have few mononuclear cells</a:t>
            </a:r>
            <a:r>
              <a:rPr lang="en-US" sz="2400" b="1" i="1" dirty="0" smtClean="0"/>
              <a:t>, almost complete demyelination, and severe astrogliosis. There can be oligodendrocyte loss and some secondary axonal loss in advanced cases. </a:t>
            </a:r>
          </a:p>
          <a:p>
            <a:endParaRPr lang="en-US" sz="2400" dirty="0"/>
          </a:p>
        </p:txBody>
      </p:sp>
      <p:sp>
        <p:nvSpPr>
          <p:cNvPr id="4" name="Rectangle 3"/>
          <p:cNvSpPr/>
          <p:nvPr/>
        </p:nvSpPr>
        <p:spPr>
          <a:xfrm>
            <a:off x="852463" y="152400"/>
            <a:ext cx="8215337" cy="584775"/>
          </a:xfrm>
          <a:prstGeom prst="rect">
            <a:avLst/>
          </a:prstGeom>
        </p:spPr>
        <p:txBody>
          <a:bodyPr wrap="square">
            <a:spAutoFit/>
          </a:bodyPr>
          <a:lstStyle/>
          <a:p>
            <a:pPr marL="438912" lvl="0" indent="-320040">
              <a:buClr>
                <a:srgbClr val="F0AD00"/>
              </a:buClr>
              <a:buSzPct val="80000"/>
              <a:buFont typeface="Wingdings 2"/>
              <a:buChar char=""/>
            </a:pPr>
            <a:r>
              <a:rPr lang="en-US" sz="3200" b="1" i="1" u="sng" dirty="0" smtClean="0">
                <a:solidFill>
                  <a:srgbClr val="CC3300"/>
                </a:solidFill>
                <a:effectLst>
                  <a:outerShdw blurRad="38100" dist="38100" dir="2700000" algn="tl">
                    <a:srgbClr val="000000">
                      <a:alpha val="43137"/>
                    </a:srgbClr>
                  </a:outerShdw>
                </a:effectLst>
              </a:rPr>
              <a:t>Early (acute) lesions are characterized by</a:t>
            </a:r>
            <a:r>
              <a:rPr lang="en-US" sz="3200" b="1" i="1" dirty="0" smtClean="0">
                <a:solidFill>
                  <a:srgbClr val="CC3300"/>
                </a:solidFill>
                <a:effectLst>
                  <a:outerShdw blurRad="38100" dist="38100" dir="2700000" algn="tl">
                    <a:srgbClr val="000000">
                      <a:alpha val="43137"/>
                    </a:srgbClr>
                  </a:outerShdw>
                </a:effectLst>
              </a:rPr>
              <a:t>: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3352800"/>
            <a:ext cx="5072608" cy="797474"/>
          </a:xfrm>
        </p:spPr>
        <p:txBody>
          <a:bodyPr>
            <a:noAutofit/>
          </a:bodyPr>
          <a:lstStyle/>
          <a:p>
            <a:pPr algn="ctr"/>
            <a:r>
              <a:rPr lang="en-US" b="1" i="1" dirty="0" smtClean="0">
                <a:solidFill>
                  <a:srgbClr val="CC3300"/>
                </a:solidFill>
                <a:effectLst>
                  <a:outerShdw blurRad="38100" dist="38100" dir="2700000" algn="tl">
                    <a:srgbClr val="000000">
                      <a:alpha val="43137"/>
                    </a:srgbClr>
                  </a:outerShdw>
                </a:effectLst>
                <a:latin typeface="Aharoni" pitchFamily="2" charset="-79"/>
                <a:cs typeface="Aharoni" pitchFamily="2" charset="-79"/>
              </a:rPr>
              <a:t> Schwannoma</a:t>
            </a:r>
            <a:endParaRPr lang="en-US" b="1" i="1" dirty="0">
              <a:solidFill>
                <a:srgbClr val="CC33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8192" y="764704"/>
            <a:ext cx="7787208" cy="5328592"/>
          </a:xfrm>
        </p:spPr>
        <p:txBody>
          <a:bodyPr>
            <a:normAutofit fontScale="77500" lnSpcReduction="20000"/>
          </a:bodyPr>
          <a:lstStyle/>
          <a:p>
            <a:pPr>
              <a:buNone/>
            </a:pPr>
            <a:r>
              <a:rPr lang="en-US" sz="3600" b="1" i="1" u="sng" dirty="0" smtClean="0">
                <a:solidFill>
                  <a:srgbClr val="CC3300"/>
                </a:solidFill>
                <a:effectLst>
                  <a:outerShdw blurRad="38100" dist="38100" dir="2700000" algn="tl">
                    <a:srgbClr val="000000">
                      <a:alpha val="43137"/>
                    </a:srgbClr>
                  </a:outerShdw>
                </a:effectLst>
              </a:rPr>
              <a:t>CASE 4:</a:t>
            </a:r>
          </a:p>
          <a:p>
            <a:pPr>
              <a:buNone/>
            </a:pPr>
            <a:endParaRPr lang="en-US" sz="2800" b="1" i="1" u="sng" dirty="0" smtClean="0">
              <a:solidFill>
                <a:srgbClr val="C00000"/>
              </a:solidFill>
            </a:endParaRPr>
          </a:p>
          <a:p>
            <a:pPr>
              <a:lnSpc>
                <a:spcPct val="160000"/>
              </a:lnSpc>
            </a:pPr>
            <a:r>
              <a:rPr lang="en-US" sz="3100" b="1" i="1" dirty="0" smtClean="0"/>
              <a:t>A 39 years old man complains that he had noticed a progressive hearing loss over a 2 years period. Except for occasional headache, he has no other complaints . Evaluation discloses severe sensorineural hearing loss of the left side . MRI shows 1.5 cm. mass at the left cerebellopontine angle .                     </a:t>
            </a:r>
          </a:p>
          <a:p>
            <a:pPr>
              <a:buNone/>
            </a:pPr>
            <a:endParaRPr lang="en-US" sz="4000" b="1" i="1" dirty="0" smtClean="0"/>
          </a:p>
          <a:p>
            <a:pPr>
              <a:buNone/>
            </a:pPr>
            <a:r>
              <a:rPr lang="en-US" sz="3600" b="1" i="1" dirty="0" smtClean="0">
                <a:solidFill>
                  <a:srgbClr val="000099"/>
                </a:solidFill>
              </a:rPr>
              <a:t>What is your provisional diagnosis ?</a:t>
            </a:r>
            <a:endParaRPr lang="en-US" sz="21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y Pictures\097acoustneur.jpg"/>
          <p:cNvPicPr>
            <a:picLocks noChangeAspect="1" noChangeArrowheads="1"/>
          </p:cNvPicPr>
          <p:nvPr/>
        </p:nvPicPr>
        <p:blipFill>
          <a:blip r:embed="rId3" cstate="print"/>
          <a:srcRect/>
          <a:stretch>
            <a:fillRect/>
          </a:stretch>
        </p:blipFill>
        <p:spPr bwMode="auto">
          <a:xfrm>
            <a:off x="1331640" y="980728"/>
            <a:ext cx="6408712" cy="4032448"/>
          </a:xfrm>
          <a:prstGeom prst="rect">
            <a:avLst/>
          </a:prstGeom>
          <a:noFill/>
          <a:ln w="12700">
            <a:solidFill>
              <a:schemeClr val="tx1"/>
            </a:solidFill>
          </a:ln>
        </p:spPr>
      </p:pic>
      <p:sp>
        <p:nvSpPr>
          <p:cNvPr id="3" name="Rectangle 2"/>
          <p:cNvSpPr/>
          <p:nvPr/>
        </p:nvSpPr>
        <p:spPr>
          <a:xfrm>
            <a:off x="1143000" y="5059050"/>
            <a:ext cx="6858000" cy="1477328"/>
          </a:xfrm>
          <a:prstGeom prst="rect">
            <a:avLst/>
          </a:prstGeom>
        </p:spPr>
        <p:txBody>
          <a:bodyPr wrap="square">
            <a:spAutoFit/>
          </a:bodyPr>
          <a:lstStyle/>
          <a:p>
            <a:pPr algn="ctr"/>
            <a:r>
              <a:rPr lang="en-US" b="1" i="1" dirty="0" smtClean="0"/>
              <a:t>Schwannoma : A nerve sheath tumor that seen most frequently on the eighth nerve (acoustic neuromas), in which case, they occupy the cerebello- pontine angle ( arrows). </a:t>
            </a:r>
          </a:p>
          <a:p>
            <a:pPr algn="ctr"/>
            <a:r>
              <a:rPr lang="en-US" b="1" i="1" dirty="0" smtClean="0"/>
              <a:t>Acoustic tumors can be removed, but usually not without damaging the eighth nerve and sometimes the facial nerve and brain stem.</a:t>
            </a:r>
            <a:endParaRPr lang="en-US" b="1" i="1" dirty="0"/>
          </a:p>
        </p:txBody>
      </p:sp>
      <p:sp>
        <p:nvSpPr>
          <p:cNvPr id="4" name="Rounded Rectangle 3"/>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160.jpg"/>
          <p:cNvPicPr>
            <a:picLocks noChangeAspect="1" noChangeArrowheads="1"/>
          </p:cNvPicPr>
          <p:nvPr/>
        </p:nvPicPr>
        <p:blipFill>
          <a:blip r:embed="rId2" cstate="print"/>
          <a:srcRect/>
          <a:stretch>
            <a:fillRect/>
          </a:stretch>
        </p:blipFill>
        <p:spPr bwMode="auto">
          <a:xfrm>
            <a:off x="1547664" y="1052736"/>
            <a:ext cx="5904656" cy="4104457"/>
          </a:xfrm>
          <a:prstGeom prst="rect">
            <a:avLst/>
          </a:prstGeom>
          <a:noFill/>
        </p:spPr>
      </p:pic>
      <p:sp>
        <p:nvSpPr>
          <p:cNvPr id="5" name="Rectangle 4"/>
          <p:cNvSpPr/>
          <p:nvPr/>
        </p:nvSpPr>
        <p:spPr>
          <a:xfrm>
            <a:off x="1475656" y="5264040"/>
            <a:ext cx="6048672" cy="1477328"/>
          </a:xfrm>
          <a:prstGeom prst="rect">
            <a:avLst/>
          </a:prstGeom>
        </p:spPr>
        <p:txBody>
          <a:bodyPr wrap="square">
            <a:spAutoFit/>
          </a:bodyPr>
          <a:lstStyle/>
          <a:p>
            <a:pPr algn="ctr"/>
            <a:r>
              <a:rPr lang="en-US" b="1" i="1" dirty="0" smtClean="0"/>
              <a:t>Acoustic Schwannoma: The mass lesion here is arising in the acoustic (eighth cranial) nerve at the cerebellopontine angle. Patients may present with hearing loss. These benign neoplasms can be removed.</a:t>
            </a:r>
            <a:endParaRPr lang="en-US" b="1" i="1" dirty="0"/>
          </a:p>
        </p:txBody>
      </p:sp>
      <p:sp>
        <p:nvSpPr>
          <p:cNvPr id="6" name="Rounded Rectangle 5"/>
          <p:cNvSpPr/>
          <p:nvPr/>
        </p:nvSpPr>
        <p:spPr>
          <a:xfrm>
            <a:off x="2195736"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cxnSp>
        <p:nvCxnSpPr>
          <p:cNvPr id="8" name="Straight Arrow Connector 7"/>
          <p:cNvCxnSpPr/>
          <p:nvPr/>
        </p:nvCxnSpPr>
        <p:spPr>
          <a:xfrm flipV="1">
            <a:off x="3203848" y="2204864"/>
            <a:ext cx="360040" cy="2160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23928" y="2780928"/>
            <a:ext cx="144016" cy="43204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11960" y="1628800"/>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72000" y="1980456"/>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11" name="TextBox 10"/>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333.jpg"/>
          <p:cNvPicPr>
            <a:picLocks noChangeAspect="1" noChangeArrowheads="1"/>
          </p:cNvPicPr>
          <p:nvPr/>
        </p:nvPicPr>
        <p:blipFill>
          <a:blip r:embed="rId2" cstate="print"/>
          <a:srcRect/>
          <a:stretch>
            <a:fillRect/>
          </a:stretch>
        </p:blipFill>
        <p:spPr bwMode="auto">
          <a:xfrm>
            <a:off x="1403648" y="980728"/>
            <a:ext cx="6221674" cy="4608512"/>
          </a:xfrm>
          <a:prstGeom prst="rect">
            <a:avLst/>
          </a:prstGeom>
          <a:noFill/>
        </p:spPr>
      </p:pic>
      <p:sp>
        <p:nvSpPr>
          <p:cNvPr id="5" name="Rectangle 4"/>
          <p:cNvSpPr/>
          <p:nvPr/>
        </p:nvSpPr>
        <p:spPr>
          <a:xfrm>
            <a:off x="1403648" y="5746030"/>
            <a:ext cx="6192688" cy="923330"/>
          </a:xfrm>
          <a:prstGeom prst="rect">
            <a:avLst/>
          </a:prstGeom>
        </p:spPr>
        <p:txBody>
          <a:bodyPr wrap="square">
            <a:spAutoFit/>
          </a:bodyPr>
          <a:lstStyle/>
          <a:p>
            <a:pPr algn="ctr"/>
            <a:r>
              <a:rPr lang="en-US" b="1" i="1" dirty="0" smtClean="0"/>
              <a:t>The cut surface of a schwannoma is similar to that of many mesenchymal neoplasms, with a "fish flesh" soft tan appearance.</a:t>
            </a:r>
            <a:endParaRPr lang="en-US" b="1" i="1" dirty="0"/>
          </a:p>
        </p:txBody>
      </p:sp>
      <p:sp>
        <p:nvSpPr>
          <p:cNvPr id="6" name="Rounded Rectangle 5"/>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Cut Section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0834" name="Picture 2" descr="http://library.med.utah.edu/WebPath/jpeg5/CNS187.jpg"/>
          <p:cNvPicPr>
            <a:picLocks noChangeAspect="1" noChangeArrowheads="1"/>
          </p:cNvPicPr>
          <p:nvPr/>
        </p:nvPicPr>
        <p:blipFill>
          <a:blip r:embed="rId2" cstate="print"/>
          <a:srcRect/>
          <a:stretch>
            <a:fillRect/>
          </a:stretch>
        </p:blipFill>
        <p:spPr bwMode="auto">
          <a:xfrm>
            <a:off x="1187625" y="936662"/>
            <a:ext cx="6644044" cy="4065942"/>
          </a:xfrm>
          <a:prstGeom prst="rect">
            <a:avLst/>
          </a:prstGeom>
          <a:noFill/>
          <a:ln w="12700">
            <a:solidFill>
              <a:schemeClr val="tx1"/>
            </a:solidFill>
          </a:ln>
        </p:spPr>
      </p:pic>
      <p:sp>
        <p:nvSpPr>
          <p:cNvPr id="5" name="Rectangle 4"/>
          <p:cNvSpPr/>
          <p:nvPr/>
        </p:nvSpPr>
        <p:spPr>
          <a:xfrm>
            <a:off x="1115616" y="5059050"/>
            <a:ext cx="6552728" cy="1754326"/>
          </a:xfrm>
          <a:prstGeom prst="rect">
            <a:avLst/>
          </a:prstGeom>
        </p:spPr>
        <p:txBody>
          <a:bodyPr wrap="square">
            <a:spAutoFit/>
          </a:bodyPr>
          <a:lstStyle/>
          <a:p>
            <a:pPr algn="ctr"/>
            <a:r>
              <a:rPr lang="en-US" b="1" i="1" dirty="0" smtClean="0"/>
              <a:t>These are the classic microscopic appearances of </a:t>
            </a:r>
          </a:p>
          <a:p>
            <a:pPr algn="ctr"/>
            <a:r>
              <a:rPr lang="en-US" b="1" i="1" dirty="0" smtClean="0"/>
              <a:t>a schwannoma, which is benign. Note the more cellular "Antoni A" pattern on the left with palisading nuclei surrounding pink areas (Verocay bodies). On the right is the "Antoni B" pattern with a looser stroma, fewer cells, and myxoid change.</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LPF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http://library.med.utah.edu/WebPath/jpeg5/CNS129.jpg"/>
          <p:cNvPicPr>
            <a:picLocks noChangeAspect="1" noChangeArrowheads="1"/>
          </p:cNvPicPr>
          <p:nvPr/>
        </p:nvPicPr>
        <p:blipFill>
          <a:blip r:embed="rId2" cstate="print"/>
          <a:srcRect/>
          <a:stretch>
            <a:fillRect/>
          </a:stretch>
        </p:blipFill>
        <p:spPr bwMode="auto">
          <a:xfrm>
            <a:off x="1403648" y="1124744"/>
            <a:ext cx="6312768" cy="4608512"/>
          </a:xfrm>
          <a:prstGeom prst="rect">
            <a:avLst/>
          </a:prstGeom>
          <a:noFill/>
          <a:ln w="12700">
            <a:solidFill>
              <a:schemeClr val="tx1"/>
            </a:solidFill>
          </a:ln>
        </p:spPr>
      </p:pic>
      <p:sp>
        <p:nvSpPr>
          <p:cNvPr id="5" name="Rectangle 4"/>
          <p:cNvSpPr/>
          <p:nvPr/>
        </p:nvSpPr>
        <p:spPr>
          <a:xfrm>
            <a:off x="1403648" y="5879013"/>
            <a:ext cx="6336704" cy="646331"/>
          </a:xfrm>
          <a:prstGeom prst="rect">
            <a:avLst/>
          </a:prstGeom>
        </p:spPr>
        <p:txBody>
          <a:bodyPr wrap="square">
            <a:spAutoFit/>
          </a:bodyPr>
          <a:lstStyle/>
          <a:p>
            <a:pPr algn="ctr"/>
            <a:r>
              <a:rPr lang="en-US" b="1" i="1" dirty="0" smtClean="0"/>
              <a:t>The schwannoma is seen here at higher magnification.</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HPF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14554"/>
            <a:ext cx="6929486" cy="2143140"/>
          </a:xfrm>
          <a:noFill/>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rPr>
              <a:t>Second </a:t>
            </a:r>
            <a:br>
              <a:rPr lang="en-US" b="1" i="1" dirty="0" smtClean="0">
                <a:solidFill>
                  <a:schemeClr val="accent6">
                    <a:lumMod val="75000"/>
                  </a:schemeClr>
                </a:solidFill>
                <a:effectLst>
                  <a:outerShdw blurRad="38100" dist="38100" dir="2700000" algn="tl">
                    <a:srgbClr val="000000">
                      <a:alpha val="43137"/>
                    </a:srgbClr>
                  </a:outerShdw>
                </a:effectLst>
              </a:rPr>
            </a:br>
            <a:r>
              <a:rPr lang="en-US" b="1" i="1" dirty="0" smtClean="0">
                <a:solidFill>
                  <a:schemeClr val="accent6">
                    <a:lumMod val="75000"/>
                  </a:schemeClr>
                </a:solidFill>
                <a:effectLst>
                  <a:outerShdw blurRad="38100" dist="38100" dir="2700000" algn="tl">
                    <a:srgbClr val="000000">
                      <a:alpha val="43137"/>
                    </a:srgbClr>
                  </a:outerShdw>
                </a:effectLst>
              </a:rPr>
              <a:t>Practical Session</a:t>
            </a:r>
            <a:endParaRPr lang="en-US"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3124200"/>
            <a:ext cx="6096000" cy="86409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Hydrocephalus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57430"/>
            <a:ext cx="7191348" cy="1673352"/>
          </a:xfrm>
        </p:spPr>
        <p:txBody>
          <a:bodyPr>
            <a:normAutofit/>
          </a:bodyPr>
          <a:lstStyle/>
          <a:p>
            <a:pPr algn="ctr"/>
            <a:r>
              <a:rPr lang="en-US" sz="4000" b="1" i="1" dirty="0" smtClean="0">
                <a:solidFill>
                  <a:schemeClr val="accent1">
                    <a:lumMod val="75000"/>
                  </a:schemeClr>
                </a:solidFill>
                <a:effectLst>
                  <a:outerShdw blurRad="38100" dist="38100" dir="2700000" algn="tl">
                    <a:srgbClr val="000000">
                      <a:alpha val="43137"/>
                    </a:srgbClr>
                  </a:outerShdw>
                </a:effectLst>
              </a:rPr>
              <a:t>Brief review of normal anatomy and histology of nervous tissues</a:t>
            </a:r>
            <a:endParaRPr lang="en-US" sz="4000" b="1" i="1" dirty="0">
              <a:solidFill>
                <a:schemeClr val="accent1">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4704"/>
            <a:ext cx="7467600" cy="4873752"/>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1:</a:t>
            </a:r>
          </a:p>
          <a:p>
            <a:pPr>
              <a:buNone/>
            </a:pPr>
            <a:endParaRPr lang="en-US" b="1" i="1" u="sng" dirty="0" smtClean="0">
              <a:solidFill>
                <a:srgbClr val="C00000"/>
              </a:solidFill>
            </a:endParaRPr>
          </a:p>
          <a:p>
            <a:pPr>
              <a:lnSpc>
                <a:spcPct val="150000"/>
              </a:lnSpc>
            </a:pPr>
            <a:r>
              <a:rPr lang="en-US" b="1" i="1" dirty="0" smtClean="0"/>
              <a:t>A 9 months infant was suffering from enlarged head size and admitted to hospital with convulsions, went into coma and died. Autopsy was done and the brain was large  with dilated ventricles </a:t>
            </a:r>
            <a:r>
              <a:rPr lang="en-US" dirty="0" smtClean="0"/>
              <a:t>.                                           </a:t>
            </a:r>
          </a:p>
          <a:p>
            <a:endParaRPr lang="en-US" dirty="0" smtClean="0"/>
          </a:p>
          <a:p>
            <a:r>
              <a:rPr lang="en-US" sz="2800" b="1" i="1" dirty="0" smtClean="0">
                <a:solidFill>
                  <a:srgbClr val="000099"/>
                </a:solidFill>
              </a:rPr>
              <a:t>What is your provisional diagnosis?</a:t>
            </a:r>
            <a:endParaRPr lang="en-US" sz="28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www.schrf.org/images/hydrocephalus/images/hydrocephalus1_JPG.jpg">
            <a:hlinkClick r:id="rId2"/>
          </p:cNvPr>
          <p:cNvPicPr>
            <a:picLocks noChangeAspect="1" noChangeArrowheads="1"/>
          </p:cNvPicPr>
          <p:nvPr/>
        </p:nvPicPr>
        <p:blipFill>
          <a:blip r:embed="rId3" cstate="print"/>
          <a:srcRect/>
          <a:stretch>
            <a:fillRect/>
          </a:stretch>
        </p:blipFill>
        <p:spPr bwMode="auto">
          <a:xfrm>
            <a:off x="3275856" y="1556792"/>
            <a:ext cx="2720772" cy="2952328"/>
          </a:xfrm>
          <a:prstGeom prst="rect">
            <a:avLst/>
          </a:prstGeom>
          <a:noFill/>
        </p:spPr>
      </p:pic>
      <p:pic>
        <p:nvPicPr>
          <p:cNvPr id="123908" name="Picture 4" descr="http://3.bp.blogspot.com/_fcysetNa1YU/TCjd4eq_dHI/AAAAAAAAAEw/ztC_Kmu_W_w/s1600/DSC_0373.JPG">
            <a:hlinkClick r:id="rId4"/>
          </p:cNvPr>
          <p:cNvPicPr>
            <a:picLocks noChangeAspect="1" noChangeArrowheads="1"/>
          </p:cNvPicPr>
          <p:nvPr/>
        </p:nvPicPr>
        <p:blipFill>
          <a:blip r:embed="rId5" cstate="print"/>
          <a:srcRect/>
          <a:stretch>
            <a:fillRect/>
          </a:stretch>
        </p:blipFill>
        <p:spPr bwMode="auto">
          <a:xfrm>
            <a:off x="179512" y="1556792"/>
            <a:ext cx="2952328" cy="2960229"/>
          </a:xfrm>
          <a:prstGeom prst="rect">
            <a:avLst/>
          </a:prstGeom>
          <a:noFill/>
        </p:spPr>
      </p:pic>
      <p:pic>
        <p:nvPicPr>
          <p:cNvPr id="123910" name="Picture 6" descr="http://byebyedoctor.com/wp-content/uploads/2011/08/hydrocephalus-pictures.jpg">
            <a:hlinkClick r:id="rId6"/>
          </p:cNvPr>
          <p:cNvPicPr>
            <a:picLocks noChangeAspect="1" noChangeArrowheads="1"/>
          </p:cNvPicPr>
          <p:nvPr/>
        </p:nvPicPr>
        <p:blipFill>
          <a:blip r:embed="rId7" cstate="print"/>
          <a:srcRect/>
          <a:stretch>
            <a:fillRect/>
          </a:stretch>
        </p:blipFill>
        <p:spPr bwMode="auto">
          <a:xfrm>
            <a:off x="6156176" y="1556792"/>
            <a:ext cx="2455234" cy="2952327"/>
          </a:xfrm>
          <a:prstGeom prst="rect">
            <a:avLst/>
          </a:prstGeom>
          <a:noFill/>
        </p:spPr>
      </p:pic>
      <p:sp>
        <p:nvSpPr>
          <p:cNvPr id="7" name="Rounded Rectangle 6"/>
          <p:cNvSpPr/>
          <p:nvPr/>
        </p:nvSpPr>
        <p:spPr>
          <a:xfrm>
            <a:off x="2843808" y="548680"/>
            <a:ext cx="345638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Gross</a:t>
            </a:r>
            <a:endParaRPr lang="en-US" sz="2400" dirty="0"/>
          </a:p>
        </p:txBody>
      </p:sp>
      <p:pic>
        <p:nvPicPr>
          <p:cNvPr id="120834" name="Picture 2" descr="http://library.med.utah.edu/WebPath/jpeg5/CNS072.jpg"/>
          <p:cNvPicPr>
            <a:picLocks noChangeAspect="1" noChangeArrowheads="1"/>
          </p:cNvPicPr>
          <p:nvPr/>
        </p:nvPicPr>
        <p:blipFill>
          <a:blip r:embed="rId2" cstate="print"/>
          <a:srcRect/>
          <a:stretch>
            <a:fillRect/>
          </a:stretch>
        </p:blipFill>
        <p:spPr bwMode="auto">
          <a:xfrm>
            <a:off x="1447792" y="1124744"/>
            <a:ext cx="6268624" cy="4248472"/>
          </a:xfrm>
          <a:prstGeom prst="rect">
            <a:avLst/>
          </a:prstGeom>
          <a:noFill/>
        </p:spPr>
      </p:pic>
      <p:sp>
        <p:nvSpPr>
          <p:cNvPr id="6" name="Rectangle 5"/>
          <p:cNvSpPr/>
          <p:nvPr/>
        </p:nvSpPr>
        <p:spPr>
          <a:xfrm>
            <a:off x="1475656" y="5541039"/>
            <a:ext cx="6264696" cy="1200329"/>
          </a:xfrm>
          <a:prstGeom prst="rect">
            <a:avLst/>
          </a:prstGeom>
        </p:spPr>
        <p:txBody>
          <a:bodyPr wrap="square">
            <a:spAutoFit/>
          </a:bodyPr>
          <a:lstStyle/>
          <a:p>
            <a:pPr algn="ctr"/>
            <a:r>
              <a:rPr lang="en-US" b="1" i="1" dirty="0" smtClean="0"/>
              <a:t>This is hydrocephalus. Note the marked dilation of the cerebral ventricles. Hydrocephalus can be due to lack of absorption of CSF or due to an obstruction to flow of CSF.</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4" name="Picture 6" descr="Hydrocephalus normal, non-normal MRI scans"/>
          <p:cNvPicPr>
            <a:picLocks noChangeAspect="1" noChangeArrowheads="1"/>
          </p:cNvPicPr>
          <p:nvPr/>
        </p:nvPicPr>
        <p:blipFill>
          <a:blip r:embed="rId2" cstate="print"/>
          <a:srcRect/>
          <a:stretch>
            <a:fillRect/>
          </a:stretch>
        </p:blipFill>
        <p:spPr bwMode="auto">
          <a:xfrm>
            <a:off x="1166287" y="1124744"/>
            <a:ext cx="6718081" cy="4453754"/>
          </a:xfrm>
          <a:prstGeom prst="rect">
            <a:avLst/>
          </a:prstGeom>
          <a:noFill/>
        </p:spPr>
      </p:pic>
      <p:sp>
        <p:nvSpPr>
          <p:cNvPr id="8" name="Rectangle 7"/>
          <p:cNvSpPr/>
          <p:nvPr/>
        </p:nvSpPr>
        <p:spPr>
          <a:xfrm>
            <a:off x="1115616" y="5674022"/>
            <a:ext cx="6768752" cy="923330"/>
          </a:xfrm>
          <a:prstGeom prst="rect">
            <a:avLst/>
          </a:prstGeom>
        </p:spPr>
        <p:txBody>
          <a:bodyPr wrap="square">
            <a:spAutoFit/>
          </a:bodyPr>
          <a:lstStyle/>
          <a:p>
            <a:pPr algn="ctr"/>
            <a:r>
              <a:rPr lang="en-US" b="1" i="1" dirty="0" smtClean="0"/>
              <a:t>An MRI scan of a brain with hydrocephalus (left) and </a:t>
            </a:r>
          </a:p>
          <a:p>
            <a:pPr algn="ctr"/>
            <a:r>
              <a:rPr lang="en-US" b="1" i="1" dirty="0" smtClean="0"/>
              <a:t>a normal MRI scan (right). The large dark area on the left is the ventricles, made bigger by a build-up of CSF</a:t>
            </a:r>
            <a:endParaRPr lang="en-US" b="1" i="1" dirty="0"/>
          </a:p>
        </p:txBody>
      </p:sp>
      <p:sp>
        <p:nvSpPr>
          <p:cNvPr id="9" name="Rounded Rectangle 8"/>
          <p:cNvSpPr/>
          <p:nvPr/>
        </p:nvSpPr>
        <p:spPr>
          <a:xfrm>
            <a:off x="1187624" y="332656"/>
            <a:ext cx="662473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r>
              <a:rPr lang="en-US" sz="2400" b="1" i="1" dirty="0" err="1" smtClean="0">
                <a:ea typeface="LM Typewriter Proportional 10pt" charset="0"/>
                <a:cs typeface="LM Typewriter Proportional 10pt" charset="0"/>
                <a:sym typeface="LM Typewriter Proportional 10pt" charset="0"/>
              </a:rPr>
              <a:t>vs</a:t>
            </a:r>
            <a:r>
              <a:rPr lang="en-US" sz="2400" b="1" i="1" dirty="0" smtClean="0">
                <a:ea typeface="LM Typewriter Proportional 10pt" charset="0"/>
                <a:cs typeface="LM Typewriter Proportional 10pt" charset="0"/>
                <a:sym typeface="LM Typewriter Proportional 10pt" charset="0"/>
              </a:rPr>
              <a:t> Normal  – MRI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2411760" y="1124744"/>
            <a:ext cx="4248472" cy="4464496"/>
          </a:xfrm>
          <a:prstGeom prst="rect">
            <a:avLst/>
          </a:prstGeom>
          <a:noFill/>
          <a:ln w="9525">
            <a:noFill/>
            <a:miter lim="800000"/>
            <a:headEnd/>
            <a:tailEnd/>
          </a:ln>
        </p:spPr>
      </p:pic>
      <p:sp>
        <p:nvSpPr>
          <p:cNvPr id="5" name="Rectangle 4"/>
          <p:cNvSpPr/>
          <p:nvPr/>
        </p:nvSpPr>
        <p:spPr>
          <a:xfrm>
            <a:off x="2411760" y="5674022"/>
            <a:ext cx="424847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Mid Sagittal MRI of a child with communicating hydrocephalus,</a:t>
            </a:r>
          </a:p>
          <a:p>
            <a:pPr algn="ctr"/>
            <a:r>
              <a:rPr lang="en-US" b="1" i="1" dirty="0" smtClean="0">
                <a:ea typeface="LM Typewriter Proportional 10pt" charset="0"/>
                <a:cs typeface="LM Typewriter Proportional 10pt" charset="0"/>
                <a:sym typeface="LM Typewriter Proportional 10pt" charset="0"/>
              </a:rPr>
              <a:t> involving all ventricles</a:t>
            </a:r>
            <a:r>
              <a:rPr lang="en-US" b="1" i="1" dirty="0" smtClean="0">
                <a:solidFill>
                  <a:srgbClr val="FFCF49"/>
                </a:solidFill>
                <a:ea typeface="LM Typewriter Proportional 10pt" charset="0"/>
                <a:cs typeface="LM Typewriter Proportional 10pt" charset="0"/>
                <a:sym typeface="LM Typewriter Proportional 10pt" charset="0"/>
              </a:rPr>
              <a:t>.</a:t>
            </a:r>
            <a:endParaRPr lang="en-US" b="1" i="1" dirty="0">
              <a:solidFill>
                <a:srgbClr val="FFCF49"/>
              </a:solidFill>
              <a:ea typeface="LM Typewriter Proportional 10pt" charset="0"/>
              <a:cs typeface="LM Typewriter Proportional 10pt" charset="0"/>
              <a:sym typeface="LM Typewriter Proportional 10pt" charset="0"/>
            </a:endParaRPr>
          </a:p>
        </p:txBody>
      </p:sp>
      <p:sp>
        <p:nvSpPr>
          <p:cNvPr id="6" name="Rounded Rectangle 5"/>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MRI view</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819400"/>
            <a:ext cx="7139880" cy="187643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Pyogenic (Bacterial ) Meningitis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3956" y="812772"/>
            <a:ext cx="8103844" cy="5616624"/>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2 :</a:t>
            </a:r>
          </a:p>
          <a:p>
            <a:pPr>
              <a:lnSpc>
                <a:spcPct val="150000"/>
              </a:lnSpc>
            </a:pPr>
            <a:r>
              <a:rPr lang="en-US" sz="2600" b="1" i="1" dirty="0" smtClean="0"/>
              <a:t>4 years old child who was treated from otitis media and suddenly complained from headache, vomiting, fever and stiff neck. CSF was found to be clouded with abnormal increase of neutrophils, increased protein and absence of sugar. Gram stain of the CSF fluid showed meningococci .                                                              </a:t>
            </a:r>
            <a:r>
              <a:rPr lang="en-US" sz="3200" b="1" i="1" dirty="0" smtClean="0">
                <a:solidFill>
                  <a:srgbClr val="0000FF"/>
                </a:solidFill>
              </a:rPr>
              <a:t>What is your diagnosis ?    </a:t>
            </a:r>
            <a:endParaRPr lang="en-US" sz="4000" b="1" i="1" dirty="0">
              <a:solidFill>
                <a:srgbClr val="0000FF"/>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http://neuropathology-web.org/chapter5/images5/5-4l.jpg"/>
          <p:cNvPicPr>
            <a:picLocks noChangeAspect="1" noChangeArrowheads="1"/>
          </p:cNvPicPr>
          <p:nvPr/>
        </p:nvPicPr>
        <p:blipFill>
          <a:blip r:embed="rId2" cstate="print"/>
          <a:srcRect/>
          <a:stretch>
            <a:fillRect/>
          </a:stretch>
        </p:blipFill>
        <p:spPr bwMode="auto">
          <a:xfrm>
            <a:off x="1403649" y="1196752"/>
            <a:ext cx="6264696" cy="4248472"/>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331640" y="5517232"/>
            <a:ext cx="6408712" cy="1200329"/>
          </a:xfrm>
          <a:prstGeom prst="rect">
            <a:avLst/>
          </a:prstGeom>
        </p:spPr>
        <p:txBody>
          <a:bodyPr wrap="square">
            <a:spAutoFit/>
          </a:bodyPr>
          <a:lstStyle/>
          <a:p>
            <a:pPr algn="ctr"/>
            <a:r>
              <a:rPr lang="en-US" b="1" i="1" dirty="0" smtClean="0"/>
              <a:t>Bacterial meningitis is the infection of the arachnoid membrane, subarachnoid space, and cerebrospinal fluid by bacteria. A creamy purulent exudate covers the cerebral hemispheres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neuropathology-web.org/chapter5/images5/5-5l.jpg"/>
          <p:cNvPicPr>
            <a:picLocks noChangeAspect="1" noChangeArrowheads="1"/>
          </p:cNvPicPr>
          <p:nvPr/>
        </p:nvPicPr>
        <p:blipFill>
          <a:blip r:embed="rId2" cstate="print"/>
          <a:srcRect/>
          <a:stretch>
            <a:fillRect/>
          </a:stretch>
        </p:blipFill>
        <p:spPr bwMode="auto">
          <a:xfrm>
            <a:off x="1403648" y="1268760"/>
            <a:ext cx="6344526" cy="4250833"/>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827584" y="5661248"/>
            <a:ext cx="7200800" cy="923330"/>
          </a:xfrm>
          <a:prstGeom prst="rect">
            <a:avLst/>
          </a:prstGeom>
        </p:spPr>
        <p:txBody>
          <a:bodyPr wrap="square">
            <a:spAutoFit/>
          </a:bodyPr>
          <a:lstStyle/>
          <a:p>
            <a:pPr algn="ctr"/>
            <a:r>
              <a:rPr lang="en-US" b="1" i="1" dirty="0" smtClean="0"/>
              <a:t>A creamy purulent exudate covers the cerebral hemispheres and settles along the base of the brain, around cranial nerves and the openings of the fourth ventricle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064.jpg"/>
          <p:cNvPicPr>
            <a:picLocks noChangeAspect="1" noChangeArrowheads="1"/>
          </p:cNvPicPr>
          <p:nvPr/>
        </p:nvPicPr>
        <p:blipFill>
          <a:blip r:embed="rId2" cstate="print"/>
          <a:srcRect/>
          <a:stretch>
            <a:fillRect/>
          </a:stretch>
        </p:blipFill>
        <p:spPr bwMode="auto">
          <a:xfrm>
            <a:off x="1331640" y="1124744"/>
            <a:ext cx="6552728" cy="4176464"/>
          </a:xfrm>
          <a:prstGeom prst="rect">
            <a:avLst/>
          </a:prstGeom>
          <a:noFill/>
          <a:ln w="12700">
            <a:solidFill>
              <a:schemeClr val="tx1"/>
            </a:solidFill>
          </a:ln>
        </p:spPr>
      </p:pic>
      <p:sp>
        <p:nvSpPr>
          <p:cNvPr id="3" name="Rounded Rectangle 2"/>
          <p:cNvSpPr/>
          <p:nvPr/>
        </p:nvSpPr>
        <p:spPr>
          <a:xfrm>
            <a:off x="1547664" y="404664"/>
            <a:ext cx="619268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Bacterial Meningitis – Gross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331640" y="5336048"/>
            <a:ext cx="6552728" cy="1477328"/>
          </a:xfrm>
          <a:prstGeom prst="rect">
            <a:avLst/>
          </a:prstGeom>
        </p:spPr>
        <p:txBody>
          <a:bodyPr wrap="square">
            <a:spAutoFit/>
          </a:bodyPr>
          <a:lstStyle/>
          <a:p>
            <a:pPr algn="ctr"/>
            <a:r>
              <a:rPr lang="en-US" b="1" i="1" dirty="0" smtClean="0"/>
              <a:t>Here is another example of an acute meningitis from bacterial infection. The cerebrospinal fluid (CSF) in such cases typically has a low glucose, high protein, and many PMN's. A gram stain should be done to identify organisms.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973454" y="1034076"/>
            <a:ext cx="7126938" cy="5419260"/>
          </a:xfrm>
          <a:prstGeom prst="rect">
            <a:avLst/>
          </a:prstGeom>
          <a:noFill/>
          <a:ln w="9525">
            <a:noFill/>
            <a:miter lim="800000"/>
            <a:headEnd/>
            <a:tailEnd/>
          </a:ln>
        </p:spPr>
      </p:pic>
      <p:sp>
        <p:nvSpPr>
          <p:cNvPr id="6" name="Rounded Rectangle 5"/>
          <p:cNvSpPr/>
          <p:nvPr/>
        </p:nvSpPr>
        <p:spPr>
          <a:xfrm>
            <a:off x="1115616" y="332656"/>
            <a:ext cx="669674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Sagittal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190.jpg"/>
          <p:cNvPicPr>
            <a:picLocks noChangeAspect="1" noChangeArrowheads="1"/>
          </p:cNvPicPr>
          <p:nvPr/>
        </p:nvPicPr>
        <p:blipFill>
          <a:blip r:embed="rId2" cstate="print"/>
          <a:srcRect/>
          <a:stretch>
            <a:fillRect/>
          </a:stretch>
        </p:blipFill>
        <p:spPr bwMode="auto">
          <a:xfrm>
            <a:off x="1331640" y="1194701"/>
            <a:ext cx="6552728" cy="3962491"/>
          </a:xfrm>
          <a:prstGeom prst="rect">
            <a:avLst/>
          </a:prstGeom>
          <a:noFill/>
          <a:ln w="12700">
            <a:solidFill>
              <a:schemeClr val="tx1"/>
            </a:solidFill>
          </a:ln>
        </p:spPr>
      </p:pic>
      <p:sp>
        <p:nvSpPr>
          <p:cNvPr id="3" name="Rounded Rectangle 2"/>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187624" y="5229200"/>
            <a:ext cx="6768752" cy="1477328"/>
          </a:xfrm>
          <a:prstGeom prst="rect">
            <a:avLst/>
          </a:prstGeom>
        </p:spPr>
        <p:txBody>
          <a:bodyPr wrap="square">
            <a:spAutoFit/>
          </a:bodyPr>
          <a:lstStyle/>
          <a:p>
            <a:pPr algn="ctr"/>
            <a:r>
              <a:rPr lang="en-US" b="1" i="1" dirty="0" smtClean="0"/>
              <a:t>A neutrophilic exudate is seen involving the meningees at the left, with prominent dilated vessels. There is edema and focal inflammation (extending down via the Virchow-Robin space) in the cortex to the right. This acute meningitis is typical for bacterial infection</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Picture 2" descr="http://neuropathology-web.org/chapter5/images5/5-3l.jpg"/>
          <p:cNvPicPr>
            <a:picLocks noChangeAspect="1" noChangeArrowheads="1"/>
          </p:cNvPicPr>
          <p:nvPr/>
        </p:nvPicPr>
        <p:blipFill>
          <a:blip r:embed="rId2" cstate="print"/>
          <a:srcRect/>
          <a:stretch>
            <a:fillRect/>
          </a:stretch>
        </p:blipFill>
        <p:spPr bwMode="auto">
          <a:xfrm>
            <a:off x="1349363" y="1196752"/>
            <a:ext cx="6535005" cy="4247753"/>
          </a:xfrm>
          <a:prstGeom prst="rect">
            <a:avLst/>
          </a:prstGeom>
          <a:noFill/>
          <a:ln w="12700">
            <a:solidFill>
              <a:schemeClr val="tx1"/>
            </a:solidFill>
          </a:ln>
        </p:spPr>
      </p:pic>
      <p:sp>
        <p:nvSpPr>
          <p:cNvPr id="4" name="Rounded Rectangle 3"/>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15616" y="5517232"/>
            <a:ext cx="6984776" cy="1200329"/>
          </a:xfrm>
          <a:prstGeom prst="rect">
            <a:avLst/>
          </a:prstGeom>
        </p:spPr>
        <p:txBody>
          <a:bodyPr wrap="square">
            <a:spAutoFit/>
          </a:bodyPr>
          <a:lstStyle/>
          <a:p>
            <a:pPr algn="ctr"/>
            <a:r>
              <a:rPr lang="en-US" b="1" i="1" dirty="0" smtClean="0"/>
              <a:t>Neutrophils in the subarachnoid space infiltrate and damage cranial nerves resulting in cranial nerve deficits, and invade </a:t>
            </a:r>
            <a:r>
              <a:rPr lang="en-US" b="1" i="1" dirty="0" err="1" smtClean="0"/>
              <a:t>leptomeningeal</a:t>
            </a:r>
            <a:r>
              <a:rPr lang="en-US" b="1" i="1" dirty="0" smtClean="0"/>
              <a:t> vessels causing phlebitis and arteritis with thrombosis and ischemic infarction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descr="http://library.med.utah.edu/WebPath/jpeg5/CNS191.jpg"/>
          <p:cNvPicPr>
            <a:picLocks noChangeAspect="1" noChangeArrowheads="1"/>
          </p:cNvPicPr>
          <p:nvPr/>
        </p:nvPicPr>
        <p:blipFill>
          <a:blip r:embed="rId2" cstate="print"/>
          <a:srcRect/>
          <a:stretch>
            <a:fillRect/>
          </a:stretch>
        </p:blipFill>
        <p:spPr bwMode="auto">
          <a:xfrm>
            <a:off x="1259632" y="1124744"/>
            <a:ext cx="6480720" cy="4110977"/>
          </a:xfrm>
          <a:prstGeom prst="rect">
            <a:avLst/>
          </a:prstGeom>
          <a:noFill/>
          <a:ln w="12700">
            <a:solidFill>
              <a:schemeClr val="tx1"/>
            </a:solidFill>
          </a:ln>
        </p:spPr>
      </p:pic>
      <p:sp>
        <p:nvSpPr>
          <p:cNvPr id="5" name="Rounded Rectangle 4"/>
          <p:cNvSpPr/>
          <p:nvPr/>
        </p:nvSpPr>
        <p:spPr>
          <a:xfrm>
            <a:off x="1187624" y="404664"/>
            <a:ext cx="6624736"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CSF  Gram stain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259632" y="5457998"/>
            <a:ext cx="6480720" cy="923330"/>
          </a:xfrm>
          <a:prstGeom prst="rect">
            <a:avLst/>
          </a:prstGeom>
        </p:spPr>
        <p:txBody>
          <a:bodyPr wrap="square">
            <a:spAutoFit/>
          </a:bodyPr>
          <a:lstStyle/>
          <a:p>
            <a:pPr algn="ctr"/>
            <a:r>
              <a:rPr lang="en-US" b="1" i="1" dirty="0" smtClean="0"/>
              <a:t>Microscopically, a gram stain of CSF sample reveals gram negative diplococci within a neutrophil, typical for Neisseria meningitidis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048672" cy="720080"/>
          </a:xfrm>
        </p:spPr>
        <p:txBody>
          <a:bodyPr>
            <a:noAutofit/>
          </a:bodyPr>
          <a:lstStyle/>
          <a:p>
            <a:pPr algn="ctr"/>
            <a:r>
              <a:rPr lang="en-US"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Cerebral Abscess</a:t>
            </a:r>
            <a:endParaRPr lang="en-US"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034" y="907580"/>
            <a:ext cx="8186766" cy="5378940"/>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3:</a:t>
            </a:r>
          </a:p>
          <a:p>
            <a:pPr>
              <a:lnSpc>
                <a:spcPct val="150000"/>
              </a:lnSpc>
            </a:pPr>
            <a:r>
              <a:rPr lang="en-US" b="1" i="1" dirty="0" smtClean="0"/>
              <a:t>A 35 years old lady complains from otitis media . Suddenly she suffers from headache and convulsions. Brain MRI reveals 5 cm. fluid filled cavity in the temporal lobe. Examination of the CSF shows increased pressure with lymphocytes and increased protein but there is no change of sugar content.                          </a:t>
            </a:r>
          </a:p>
          <a:p>
            <a:pPr>
              <a:lnSpc>
                <a:spcPct val="150000"/>
              </a:lnSpc>
            </a:pPr>
            <a:r>
              <a:rPr lang="en-US" sz="3200" b="1" i="1" dirty="0" smtClean="0">
                <a:solidFill>
                  <a:srgbClr val="000099"/>
                </a:solidFill>
              </a:rPr>
              <a:t>What is your diagnosis ? </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pic>
        <p:nvPicPr>
          <p:cNvPr id="119810" name="Picture 2" descr="http://library.med.utah.edu/WebPath/jpeg5/CNS070.jpg"/>
          <p:cNvPicPr>
            <a:picLocks noChangeAspect="1" noChangeArrowheads="1"/>
          </p:cNvPicPr>
          <p:nvPr/>
        </p:nvPicPr>
        <p:blipFill>
          <a:blip r:embed="rId2" cstate="print"/>
          <a:srcRect/>
          <a:stretch>
            <a:fillRect/>
          </a:stretch>
        </p:blipFill>
        <p:spPr bwMode="auto">
          <a:xfrm>
            <a:off x="1259632" y="1124745"/>
            <a:ext cx="6552728" cy="4176464"/>
          </a:xfrm>
          <a:prstGeom prst="rect">
            <a:avLst/>
          </a:prstGeom>
          <a:noFill/>
          <a:ln w="12700">
            <a:solidFill>
              <a:schemeClr val="tx1"/>
            </a:solidFill>
          </a:ln>
        </p:spPr>
      </p:pic>
      <p:sp>
        <p:nvSpPr>
          <p:cNvPr id="6" name="Rectangle 5"/>
          <p:cNvSpPr/>
          <p:nvPr/>
        </p:nvSpPr>
        <p:spPr>
          <a:xfrm>
            <a:off x="1187624" y="5336048"/>
            <a:ext cx="6768752" cy="1477328"/>
          </a:xfrm>
          <a:prstGeom prst="rect">
            <a:avLst/>
          </a:prstGeom>
        </p:spPr>
        <p:txBody>
          <a:bodyPr wrap="square">
            <a:spAutoFit/>
          </a:bodyPr>
          <a:lstStyle/>
          <a:p>
            <a:pPr algn="ctr"/>
            <a:r>
              <a:rPr lang="en-US" b="1" i="1" dirty="0" smtClean="0"/>
              <a:t>This is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C:\Documents and Settings\Mr. Amer Shafie\My Documents\My Pictures\5-abscess2.jpg"/>
          <p:cNvPicPr>
            <a:picLocks noGrp="1" noChangeAspect="1" noChangeArrowheads="1"/>
          </p:cNvPicPr>
          <p:nvPr>
            <p:ph idx="4294967295"/>
          </p:nvPr>
        </p:nvPicPr>
        <p:blipFill>
          <a:blip r:embed="rId2" cstate="print"/>
          <a:srcRect/>
          <a:stretch>
            <a:fillRect/>
          </a:stretch>
        </p:blipFill>
        <p:spPr bwMode="auto">
          <a:xfrm>
            <a:off x="0" y="1341438"/>
            <a:ext cx="4032250" cy="3743325"/>
          </a:xfrm>
          <a:prstGeom prst="rect">
            <a:avLst/>
          </a:prstGeom>
          <a:noFill/>
        </p:spPr>
      </p:pic>
      <p:pic>
        <p:nvPicPr>
          <p:cNvPr id="3" name="Picture 2" descr="C:\Documents and Settings\Mr. Amer Shafie\My Documents\My Pictures\5-abscess.jpg"/>
          <p:cNvPicPr>
            <a:picLocks noChangeAspect="1" noChangeArrowheads="1"/>
          </p:cNvPicPr>
          <p:nvPr/>
        </p:nvPicPr>
        <p:blipFill>
          <a:blip r:embed="rId3" cstate="print"/>
          <a:srcRect/>
          <a:stretch>
            <a:fillRect/>
          </a:stretch>
        </p:blipFill>
        <p:spPr bwMode="auto">
          <a:xfrm>
            <a:off x="4572000" y="1340768"/>
            <a:ext cx="3960440" cy="3744416"/>
          </a:xfrm>
          <a:prstGeom prst="rect">
            <a:avLst/>
          </a:prstGeom>
          <a:noFill/>
        </p:spPr>
      </p:pic>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http://library.med.utah.edu/WebPath/jpeg5/CNS319.jpg"/>
          <p:cNvPicPr>
            <a:picLocks noChangeAspect="1" noChangeArrowheads="1"/>
          </p:cNvPicPr>
          <p:nvPr/>
        </p:nvPicPr>
        <p:blipFill>
          <a:blip r:embed="rId2" cstate="print"/>
          <a:srcRect/>
          <a:stretch>
            <a:fillRect/>
          </a:stretch>
        </p:blipFill>
        <p:spPr bwMode="auto">
          <a:xfrm>
            <a:off x="1691680" y="1124744"/>
            <a:ext cx="5832648" cy="4464496"/>
          </a:xfrm>
          <a:prstGeom prst="rect">
            <a:avLst/>
          </a:prstGeom>
          <a:noFill/>
        </p:spPr>
      </p:pic>
      <p:sp>
        <p:nvSpPr>
          <p:cNvPr id="3" name="Rounded Rectangle 2"/>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CT scan</a:t>
            </a:r>
            <a:endParaRPr lang="en-US" sz="2400" b="1" i="1" dirty="0"/>
          </a:p>
        </p:txBody>
      </p:sp>
      <p:sp>
        <p:nvSpPr>
          <p:cNvPr id="4" name="Rectangle 3"/>
          <p:cNvSpPr/>
          <p:nvPr/>
        </p:nvSpPr>
        <p:spPr>
          <a:xfrm>
            <a:off x="1547664" y="5746030"/>
            <a:ext cx="6120680" cy="923330"/>
          </a:xfrm>
          <a:prstGeom prst="rect">
            <a:avLst/>
          </a:prstGeom>
        </p:spPr>
        <p:txBody>
          <a:bodyPr wrap="square">
            <a:spAutoFit/>
          </a:bodyPr>
          <a:lstStyle/>
          <a:p>
            <a:pPr algn="ctr"/>
            <a:r>
              <a:rPr lang="en-US" b="1" i="1" dirty="0" smtClean="0"/>
              <a:t>This CT scan of the head in transverse view demonstrates an abscess in the brain (red arrow) in a patient who had septicemia.</a:t>
            </a:r>
            <a:endParaRPr lang="en-US" b="1" i="1" dirty="0"/>
          </a:p>
        </p:txBody>
      </p:sp>
      <p:cxnSp>
        <p:nvCxnSpPr>
          <p:cNvPr id="6" name="Straight Arrow Connector 5"/>
          <p:cNvCxnSpPr/>
          <p:nvPr/>
        </p:nvCxnSpPr>
        <p:spPr>
          <a:xfrm flipV="1">
            <a:off x="5004048" y="4509120"/>
            <a:ext cx="72008"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2" descr="http://library.med.utah.edu/WebPath/jpeg5/CNS323.jpg"/>
          <p:cNvPicPr>
            <a:picLocks noChangeAspect="1" noChangeArrowheads="1"/>
          </p:cNvPicPr>
          <p:nvPr/>
        </p:nvPicPr>
        <p:blipFill>
          <a:blip r:embed="rId2" cstate="print"/>
          <a:srcRect/>
          <a:stretch>
            <a:fillRect/>
          </a:stretch>
        </p:blipFill>
        <p:spPr bwMode="auto">
          <a:xfrm>
            <a:off x="2051720" y="1144890"/>
            <a:ext cx="5196054" cy="4300334"/>
          </a:xfrm>
          <a:prstGeom prst="rect">
            <a:avLst/>
          </a:prstGeom>
          <a:noFill/>
        </p:spPr>
      </p:pic>
      <p:sp>
        <p:nvSpPr>
          <p:cNvPr id="4" name="Rounded Rectangle 3"/>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MRI scan</a:t>
            </a:r>
            <a:endParaRPr lang="en-US" sz="2400" b="1" i="1" dirty="0"/>
          </a:p>
        </p:txBody>
      </p:sp>
      <p:sp>
        <p:nvSpPr>
          <p:cNvPr id="5" name="Rectangle 4"/>
          <p:cNvSpPr/>
          <p:nvPr/>
        </p:nvSpPr>
        <p:spPr>
          <a:xfrm>
            <a:off x="2195736" y="5541039"/>
            <a:ext cx="5256584" cy="1200329"/>
          </a:xfrm>
          <a:prstGeom prst="rect">
            <a:avLst/>
          </a:prstGeom>
        </p:spPr>
        <p:txBody>
          <a:bodyPr wrap="square">
            <a:spAutoFit/>
          </a:bodyPr>
          <a:lstStyle/>
          <a:p>
            <a:pPr algn="ctr"/>
            <a:r>
              <a:rPr lang="en-US" b="1" i="1" dirty="0" smtClean="0"/>
              <a:t>This  MRI scan of the head in transverse (axial) view demonstrates a small abscess in the brain (Red arrow) in a patient who had septicemia</a:t>
            </a:r>
            <a:endParaRPr lang="en-US" b="1" i="1" dirty="0"/>
          </a:p>
        </p:txBody>
      </p:sp>
      <p:cxnSp>
        <p:nvCxnSpPr>
          <p:cNvPr id="7" name="Straight Arrow Connector 6"/>
          <p:cNvCxnSpPr/>
          <p:nvPr/>
        </p:nvCxnSpPr>
        <p:spPr>
          <a:xfrm flipH="1" flipV="1">
            <a:off x="4067944" y="4509120"/>
            <a:ext cx="72008"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2" descr="http://library.med.utah.edu/WebPath/jpeg5/CNS071.jpg"/>
          <p:cNvPicPr>
            <a:picLocks noChangeAspect="1" noChangeArrowheads="1"/>
          </p:cNvPicPr>
          <p:nvPr/>
        </p:nvPicPr>
        <p:blipFill>
          <a:blip r:embed="rId2" cstate="print"/>
          <a:srcRect/>
          <a:stretch>
            <a:fillRect/>
          </a:stretch>
        </p:blipFill>
        <p:spPr bwMode="auto">
          <a:xfrm>
            <a:off x="1187624" y="1124744"/>
            <a:ext cx="6528792" cy="4359766"/>
          </a:xfrm>
          <a:prstGeom prst="rect">
            <a:avLst/>
          </a:prstGeom>
          <a:noFill/>
          <a:ln w="12700">
            <a:solidFill>
              <a:schemeClr val="tx1"/>
            </a:solidFill>
          </a:ln>
        </p:spPr>
      </p:pic>
      <p:sp>
        <p:nvSpPr>
          <p:cNvPr id="5" name="Rounded Rectangle 4"/>
          <p:cNvSpPr/>
          <p:nvPr/>
        </p:nvSpPr>
        <p:spPr>
          <a:xfrm>
            <a:off x="1475656" y="332656"/>
            <a:ext cx="604867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–Microscopic view</a:t>
            </a:r>
            <a:endParaRPr lang="en-US" sz="2400" b="1" i="1" dirty="0"/>
          </a:p>
        </p:txBody>
      </p:sp>
      <p:sp>
        <p:nvSpPr>
          <p:cNvPr id="6" name="Rectangle 5"/>
          <p:cNvSpPr/>
          <p:nvPr/>
        </p:nvSpPr>
        <p:spPr>
          <a:xfrm>
            <a:off x="1187624" y="5541039"/>
            <a:ext cx="6552728" cy="1200329"/>
          </a:xfrm>
          <a:prstGeom prst="rect">
            <a:avLst/>
          </a:prstGeom>
        </p:spPr>
        <p:txBody>
          <a:bodyPr wrap="square">
            <a:spAutoFit/>
          </a:bodyPr>
          <a:lstStyle/>
          <a:p>
            <a:pPr algn="ctr"/>
            <a:r>
              <a:rPr lang="en-US" b="1" i="1" dirty="0" smtClean="0"/>
              <a:t>This trichrome stain demonstrates the light blue connective tissue in the wall of an organizing cerebral abscess. Normal brain is at the right and the center of the abscess at the left.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42" name="Picture 2" descr="http://www.stonybrookmedicalcenter.org/sbumcfiles/images/IMG_0005_highlightedsmall.jpg"/>
          <p:cNvPicPr>
            <a:picLocks noChangeAspect="1" noChangeArrowheads="1"/>
          </p:cNvPicPr>
          <p:nvPr/>
        </p:nvPicPr>
        <p:blipFill>
          <a:blip r:embed="rId2" cstate="print"/>
          <a:srcRect/>
          <a:stretch>
            <a:fillRect/>
          </a:stretch>
        </p:blipFill>
        <p:spPr bwMode="auto">
          <a:xfrm>
            <a:off x="1547664" y="978170"/>
            <a:ext cx="6057496" cy="5222907"/>
          </a:xfrm>
          <a:prstGeom prst="rect">
            <a:avLst/>
          </a:prstGeom>
          <a:noFill/>
        </p:spPr>
      </p:pic>
      <p:sp>
        <p:nvSpPr>
          <p:cNvPr id="5" name="Rounded Rectangle 4"/>
          <p:cNvSpPr/>
          <p:nvPr/>
        </p:nvSpPr>
        <p:spPr>
          <a:xfrm>
            <a:off x="2195736" y="332656"/>
            <a:ext cx="482453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Cut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2428868"/>
            <a:ext cx="8286776" cy="2597674"/>
          </a:xfrm>
        </p:spPr>
        <p:txBody>
          <a:bodyPr>
            <a:noAutofit/>
          </a:bodyPr>
          <a:lstStyle/>
          <a:p>
            <a:pPr algn="ctr"/>
            <a:r>
              <a:rPr lang="en-US" sz="4800"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Ruptured Berry Aneurysm causing subarachnoid hemorrhage</a:t>
            </a:r>
            <a:endParaRPr lang="en-US" sz="4800"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132" y="685800"/>
            <a:ext cx="8167468" cy="5525236"/>
          </a:xfrm>
        </p:spPr>
        <p:txBody>
          <a:bodyPr>
            <a:normAutofit fontScale="85000" lnSpcReduction="10000"/>
          </a:bodyPr>
          <a:lstStyle/>
          <a:p>
            <a:pPr>
              <a:buNone/>
            </a:pPr>
            <a:endParaRPr lang="en-US" sz="3200" b="1" i="1" dirty="0" smtClean="0">
              <a:solidFill>
                <a:srgbClr val="FF0000"/>
              </a:solidFill>
              <a:effectLst>
                <a:outerShdw blurRad="38100" dist="38100" dir="2700000" algn="tl">
                  <a:srgbClr val="000000">
                    <a:alpha val="43137"/>
                  </a:srgbClr>
                </a:outerShdw>
              </a:effectLst>
            </a:endParaRPr>
          </a:p>
          <a:p>
            <a:pPr>
              <a:lnSpc>
                <a:spcPct val="150000"/>
              </a:lnSpc>
            </a:pPr>
            <a:r>
              <a:rPr lang="en-US" sz="2800" b="1" i="1" dirty="0" smtClean="0"/>
              <a:t>A previously healthy 31-year-old woman experiences a severe headache and loses consciousness within an hour.    An emergent head CT scan reveals extensive subarachnoid hemorrhage at the base of the brain. She is a febrile. A lumbar puncture yields cerebrospinal fluid with many red blood cells, but no white blood cells. The CSF protein is slightly increased, but the glucose is normal</a:t>
            </a:r>
            <a:r>
              <a:rPr lang="en-US" sz="2800" dirty="0" smtClean="0"/>
              <a:t>. </a:t>
            </a:r>
          </a:p>
          <a:p>
            <a:pPr>
              <a:lnSpc>
                <a:spcPct val="150000"/>
              </a:lnSpc>
              <a:buNone/>
            </a:pPr>
            <a:endParaRPr lang="en-US" sz="1200" b="1" i="1" dirty="0" smtClean="0">
              <a:solidFill>
                <a:srgbClr val="000099"/>
              </a:solidFill>
            </a:endParaRPr>
          </a:p>
          <a:p>
            <a:pPr>
              <a:lnSpc>
                <a:spcPct val="150000"/>
              </a:lnSpc>
              <a:buNone/>
            </a:pPr>
            <a:r>
              <a:rPr lang="en-US" sz="3500" b="1" i="1" dirty="0" smtClean="0">
                <a:solidFill>
                  <a:srgbClr val="000099"/>
                </a:solidFill>
              </a:rPr>
              <a:t>    What is your provisional diagnosis ?</a:t>
            </a:r>
            <a:endParaRPr lang="en-US" sz="3000" b="1" i="1" dirty="0">
              <a:solidFill>
                <a:srgbClr val="000099"/>
              </a:solidFill>
            </a:endParaRPr>
          </a:p>
        </p:txBody>
      </p:sp>
      <p:sp>
        <p:nvSpPr>
          <p:cNvPr id="4" name="Rectangle 3"/>
          <p:cNvSpPr/>
          <p:nvPr/>
        </p:nvSpPr>
        <p:spPr>
          <a:xfrm>
            <a:off x="929230" y="714356"/>
            <a:ext cx="1585370"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4:</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339752" y="5877272"/>
            <a:ext cx="4572000" cy="369332"/>
          </a:xfrm>
          <a:prstGeom prst="rect">
            <a:avLst/>
          </a:prstGeom>
        </p:spPr>
        <p:txBody>
          <a:bodyPr>
            <a:spAutoFit/>
          </a:bodyPr>
          <a:lstStyle/>
          <a:p>
            <a:pPr algn="ct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20483" name="Picture 3" descr="http://www.aafp.org/afp/2002/0815/afp20020815p601-f1.jpg"/>
          <p:cNvPicPr>
            <a:picLocks noChangeAspect="1" noChangeArrowheads="1"/>
          </p:cNvPicPr>
          <p:nvPr/>
        </p:nvPicPr>
        <p:blipFill>
          <a:blip r:embed="rId2" cstate="print"/>
          <a:srcRect/>
          <a:stretch>
            <a:fillRect/>
          </a:stretch>
        </p:blipFill>
        <p:spPr bwMode="auto">
          <a:xfrm>
            <a:off x="1835696" y="1196752"/>
            <a:ext cx="5440982" cy="4392488"/>
          </a:xfrm>
          <a:prstGeom prst="rect">
            <a:avLst/>
          </a:prstGeom>
          <a:noFill/>
        </p:spPr>
      </p:pic>
      <p:sp>
        <p:nvSpPr>
          <p:cNvPr id="7" name="Rounded Rectangle 6"/>
          <p:cNvSpPr/>
          <p:nvPr/>
        </p:nvSpPr>
        <p:spPr>
          <a:xfrm>
            <a:off x="1763688" y="260648"/>
            <a:ext cx="5328592" cy="792088"/>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Common locations of intracranial aneurysms</a:t>
            </a:r>
            <a:endParaRPr lang="en-US" sz="2400" b="1" i="1" dirty="0"/>
          </a:p>
        </p:txBody>
      </p:sp>
      <p:sp>
        <p:nvSpPr>
          <p:cNvPr id="8" name="Rectangle 7"/>
          <p:cNvSpPr/>
          <p:nvPr/>
        </p:nvSpPr>
        <p:spPr>
          <a:xfrm>
            <a:off x="1547664" y="5589240"/>
            <a:ext cx="5832648" cy="1200329"/>
          </a:xfrm>
          <a:prstGeom prst="rect">
            <a:avLst/>
          </a:prstGeom>
        </p:spPr>
        <p:txBody>
          <a:bodyPr wrap="square">
            <a:spAutoFit/>
          </a:bodyPr>
          <a:lstStyle/>
          <a:p>
            <a:pPr algn="ctr"/>
            <a:r>
              <a:rPr lang="en-US" b="1" i="1" dirty="0" smtClean="0"/>
              <a:t>Saccular aneurysms most frequently form in first- and second-order arteries originating from the cerebral arterial circle (circle of Willis) at the base of the brain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library.med.utah.edu/WebPath/jpeg5/CNS144.jpg"/>
          <p:cNvPicPr>
            <a:picLocks noChangeAspect="1" noChangeArrowheads="1"/>
          </p:cNvPicPr>
          <p:nvPr/>
        </p:nvPicPr>
        <p:blipFill>
          <a:blip r:embed="rId3" cstate="print"/>
          <a:srcRect/>
          <a:stretch>
            <a:fillRect/>
          </a:stretch>
        </p:blipFill>
        <p:spPr bwMode="auto">
          <a:xfrm>
            <a:off x="2051720" y="908720"/>
            <a:ext cx="5112568" cy="4824536"/>
          </a:xfrm>
          <a:prstGeom prst="rect">
            <a:avLst/>
          </a:prstGeom>
          <a:noFill/>
        </p:spPr>
      </p:pic>
      <p:sp>
        <p:nvSpPr>
          <p:cNvPr id="4" name="Rectangle 3"/>
          <p:cNvSpPr/>
          <p:nvPr/>
        </p:nvSpPr>
        <p:spPr>
          <a:xfrm>
            <a:off x="1403648" y="5890046"/>
            <a:ext cx="6336704" cy="923330"/>
          </a:xfrm>
          <a:prstGeom prst="rect">
            <a:avLst/>
          </a:prstGeom>
        </p:spPr>
        <p:txBody>
          <a:bodyPr wrap="square">
            <a:spAutoFit/>
          </a:bodyPr>
          <a:lstStyle/>
          <a:p>
            <a:pPr algn="ctr"/>
            <a:r>
              <a:rPr lang="en-US" b="1" i="1" dirty="0" smtClean="0"/>
              <a:t>The circle of Willis has been dissected, and three berry aneurysms are seen. Multiple aneurysms are seen in about 20-30% of cases of berry aneurysm. </a:t>
            </a:r>
            <a:endParaRPr lang="en-US" b="1" i="1" dirty="0"/>
          </a:p>
        </p:txBody>
      </p:sp>
      <p:sp>
        <p:nvSpPr>
          <p:cNvPr id="5" name="Rounded Rectangle 4"/>
          <p:cNvSpPr/>
          <p:nvPr/>
        </p:nvSpPr>
        <p:spPr>
          <a:xfrm>
            <a:off x="1691680" y="260648"/>
            <a:ext cx="5616624"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Circle of Willis – Berry aneurysms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336048"/>
            <a:ext cx="7344816" cy="1477328"/>
          </a:xfrm>
          <a:prstGeom prst="rect">
            <a:avLst/>
          </a:prstGeom>
        </p:spPr>
        <p:txBody>
          <a:bodyPr wrap="square">
            <a:spAutoFit/>
          </a:bodyPr>
          <a:lstStyle/>
          <a:p>
            <a:pPr algn="ctr"/>
            <a:r>
              <a:rPr lang="en-US" b="1" i="1" dirty="0" smtClean="0"/>
              <a:t>Circle of Willis: Berry Aneurysm Ruptured- Gross natural color close-up view of base of brain showing subarachnoid hemorrhage over anterior surface of </a:t>
            </a:r>
            <a:r>
              <a:rPr lang="en-US" b="1" i="1" dirty="0" err="1" smtClean="0"/>
              <a:t>pons</a:t>
            </a:r>
            <a:r>
              <a:rPr lang="en-US" b="1" i="1" dirty="0" smtClean="0"/>
              <a:t> and a large aneurysm at top of photo which is located in the right internal carotid artery</a:t>
            </a:r>
            <a:endParaRPr lang="en-US" b="1" i="1" dirty="0"/>
          </a:p>
        </p:txBody>
      </p:sp>
      <p:pic>
        <p:nvPicPr>
          <p:cNvPr id="5" name="Picture 2" descr="https://www.meducation.net/media_files/26627/high_quality.jpg"/>
          <p:cNvPicPr>
            <a:picLocks noChangeAspect="1" noChangeArrowheads="1"/>
          </p:cNvPicPr>
          <p:nvPr/>
        </p:nvPicPr>
        <p:blipFill>
          <a:blip r:embed="rId2" cstate="print"/>
          <a:srcRect/>
          <a:stretch>
            <a:fillRect/>
          </a:stretch>
        </p:blipFill>
        <p:spPr bwMode="auto">
          <a:xfrm>
            <a:off x="755576" y="928464"/>
            <a:ext cx="7488832" cy="4372744"/>
          </a:xfrm>
          <a:prstGeom prst="rect">
            <a:avLst/>
          </a:prstGeom>
          <a:noFill/>
          <a:ln w="12700">
            <a:solidFill>
              <a:schemeClr val="accent1"/>
            </a:solidFill>
          </a:ln>
        </p:spPr>
      </p:pic>
      <p:sp>
        <p:nvSpPr>
          <p:cNvPr id="6" name="Rounded Rectangle 5"/>
          <p:cNvSpPr/>
          <p:nvPr/>
        </p:nvSpPr>
        <p:spPr>
          <a:xfrm>
            <a:off x="785786" y="260648"/>
            <a:ext cx="7429552"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5/CNS025.jpg"/>
          <p:cNvPicPr>
            <a:picLocks noChangeAspect="1" noChangeArrowheads="1"/>
          </p:cNvPicPr>
          <p:nvPr/>
        </p:nvPicPr>
        <p:blipFill>
          <a:blip r:embed="rId2" cstate="print"/>
          <a:srcRect/>
          <a:stretch>
            <a:fillRect/>
          </a:stretch>
        </p:blipFill>
        <p:spPr bwMode="auto">
          <a:xfrm>
            <a:off x="971600" y="980728"/>
            <a:ext cx="7128792" cy="4608512"/>
          </a:xfrm>
          <a:prstGeom prst="rect">
            <a:avLst/>
          </a:prstGeom>
          <a:noFill/>
          <a:ln w="12700">
            <a:solidFill>
              <a:schemeClr val="tx1"/>
            </a:solidFill>
          </a:ln>
        </p:spPr>
      </p:pic>
      <p:sp>
        <p:nvSpPr>
          <p:cNvPr id="5" name="Rectangle 4"/>
          <p:cNvSpPr/>
          <p:nvPr/>
        </p:nvSpPr>
        <p:spPr>
          <a:xfrm>
            <a:off x="1259632" y="5746030"/>
            <a:ext cx="6552728" cy="923330"/>
          </a:xfrm>
          <a:prstGeom prst="rect">
            <a:avLst/>
          </a:prstGeom>
        </p:spPr>
        <p:txBody>
          <a:bodyPr wrap="square">
            <a:spAutoFit/>
          </a:bodyPr>
          <a:lstStyle/>
          <a:p>
            <a:pPr algn="ctr"/>
            <a:r>
              <a:rPr lang="en-US" b="1" i="1" dirty="0" smtClean="0"/>
              <a:t>The subarachnoid hemorrhage from a ruptured aneurysm is more of an irritant producing vasospasm than a mass lesion.</a:t>
            </a:r>
            <a:endParaRPr lang="en-US" b="1" i="1" dirty="0"/>
          </a:p>
        </p:txBody>
      </p:sp>
      <p:sp>
        <p:nvSpPr>
          <p:cNvPr id="7" name="Rounded Rectangle 6"/>
          <p:cNvSpPr/>
          <p:nvPr/>
        </p:nvSpPr>
        <p:spPr>
          <a:xfrm>
            <a:off x="1000100" y="260648"/>
            <a:ext cx="714380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267744" y="332656"/>
            <a:ext cx="468052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Berry Aneurysm </a:t>
            </a:r>
            <a:r>
              <a:rPr lang="en-US" sz="2400" b="1" i="1" dirty="0" smtClean="0">
                <a:ea typeface="LM Typewriter Proportional 10pt" charset="0"/>
                <a:cs typeface="LM Typewriter Proportional 10pt" charset="0"/>
                <a:sym typeface="LM Typewriter Proportional 10pt" charset="0"/>
              </a:rPr>
              <a:t>- LPF </a:t>
            </a:r>
            <a:endParaRPr lang="en-US" sz="2400" dirty="0"/>
          </a:p>
        </p:txBody>
      </p:sp>
      <p:sp>
        <p:nvSpPr>
          <p:cNvPr id="16386" name="AutoShape 2" descr="Brain: Berry Aneurysm: Micro Low Mag H&amp;E Section Of Basilar Artery And Adjacent ..."/>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88" name="Picture 4" descr="Brain: Berry Aneurysm: Micro Low Mag H&amp;E Section Of Basilar Artery And Adjacent ..."/>
          <p:cNvPicPr>
            <a:picLocks noChangeAspect="1" noChangeArrowheads="1"/>
          </p:cNvPicPr>
          <p:nvPr/>
        </p:nvPicPr>
        <p:blipFill>
          <a:blip r:embed="rId2" cstate="print"/>
          <a:srcRect/>
          <a:stretch>
            <a:fillRect/>
          </a:stretch>
        </p:blipFill>
        <p:spPr bwMode="auto">
          <a:xfrm>
            <a:off x="1115616" y="1124744"/>
            <a:ext cx="6840760" cy="4320480"/>
          </a:xfrm>
          <a:prstGeom prst="rect">
            <a:avLst/>
          </a:prstGeom>
          <a:noFill/>
          <a:ln w="12700">
            <a:solidFill>
              <a:schemeClr val="tx1"/>
            </a:solidFill>
          </a:ln>
        </p:spPr>
      </p:pic>
      <p:sp>
        <p:nvSpPr>
          <p:cNvPr id="7" name="Rectangle 6"/>
          <p:cNvSpPr/>
          <p:nvPr/>
        </p:nvSpPr>
        <p:spPr>
          <a:xfrm>
            <a:off x="971600" y="5541039"/>
            <a:ext cx="7056784" cy="1200329"/>
          </a:xfrm>
          <a:prstGeom prst="rect">
            <a:avLst/>
          </a:prstGeom>
        </p:spPr>
        <p:txBody>
          <a:bodyPr wrap="square">
            <a:spAutoFit/>
          </a:bodyPr>
          <a:lstStyle/>
          <a:p>
            <a:pPr algn="ctr"/>
            <a:r>
              <a:rPr lang="en-US" b="1" i="1" dirty="0" smtClean="0"/>
              <a:t>Berry Aneurysm: Micro low mag H&amp;E section of basilar artery and adjacent a portion of the aneurysm which was at the posterior inferior </a:t>
            </a:r>
            <a:r>
              <a:rPr lang="en-US" b="1" i="1" dirty="0" err="1" smtClean="0"/>
              <a:t>cerebellar</a:t>
            </a:r>
            <a:r>
              <a:rPr lang="en-US" b="1" i="1" dirty="0" smtClean="0"/>
              <a:t> artery good photo to show lack of medial structures in wall of aneurysm</a:t>
            </a:r>
            <a:endParaRPr lang="en-US" b="1" i="1" dirty="0"/>
          </a:p>
        </p:txBody>
      </p: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7400" y="3048000"/>
            <a:ext cx="6172200" cy="990600"/>
          </a:xfrm>
        </p:spPr>
        <p:txBody>
          <a:bodyPr>
            <a:normAutofit fontScale="90000"/>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Alzheimer disease</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762000"/>
            <a:ext cx="8175852" cy="5544616"/>
          </a:xfrm>
        </p:spPr>
        <p:txBody>
          <a:bodyPr>
            <a:normAutofit/>
          </a:bodyPr>
          <a:lstStyle/>
          <a:p>
            <a:pPr>
              <a:lnSpc>
                <a:spcPct val="150000"/>
              </a:lnSpc>
            </a:pPr>
            <a:r>
              <a:rPr lang="en-US" b="1" i="1" dirty="0" smtClean="0"/>
              <a:t>A 85 years old man complains of progressive loss of memory, disorientation and alterations in mood and behavior since 20 years. He was admitted to hospital because he was disabled and immobile and he died in hospital after one week of admission. Autopsy was done and the brain cortex  was found to be atrophied. </a:t>
            </a:r>
          </a:p>
          <a:p>
            <a:pPr>
              <a:lnSpc>
                <a:spcPct val="150000"/>
              </a:lnSpc>
            </a:pPr>
            <a:endParaRPr lang="en-US" sz="100" b="1" i="1" dirty="0" smtClean="0"/>
          </a:p>
          <a:p>
            <a:pPr>
              <a:lnSpc>
                <a:spcPct val="150000"/>
              </a:lnSpc>
            </a:pPr>
            <a:r>
              <a:rPr lang="en-US" sz="3500" b="1" i="1" dirty="0" smtClean="0">
                <a:solidFill>
                  <a:srgbClr val="000099"/>
                </a:solidFill>
              </a:rPr>
              <a:t>    </a:t>
            </a:r>
            <a:r>
              <a:rPr lang="en-US" sz="3200" b="1" i="1" dirty="0" smtClean="0">
                <a:solidFill>
                  <a:srgbClr val="000099"/>
                </a:solidFill>
              </a:rPr>
              <a:t>What is your diagnosis ? </a:t>
            </a:r>
            <a:endParaRPr lang="en-US" sz="3500" b="1" i="1" dirty="0">
              <a:solidFill>
                <a:srgbClr val="000099"/>
              </a:solidFill>
            </a:endParaRPr>
          </a:p>
        </p:txBody>
      </p:sp>
      <p:sp>
        <p:nvSpPr>
          <p:cNvPr id="4" name="Rectangle 3"/>
          <p:cNvSpPr/>
          <p:nvPr/>
        </p:nvSpPr>
        <p:spPr>
          <a:xfrm>
            <a:off x="939016" y="701085"/>
            <a:ext cx="1721625"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5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In an article written on July 24, 2012, a new class of drugs was developed to solve issues concerning Alzheimer&amp;#8217;s disease, Parkinson&amp;#8217;s disease, multiple sclerosis, and traumatic brain injury by reducing the inflamation caused by these problems in the brain. This neuroinflammation is highly believed to be a major factor of many degenerative brain conditions. Studies show that this new class of drugs, referred to as MW151 and MW189, can prevent the full-blown development of Alzheimer&amp;#8217;s disease in a mouse that was genetically engineered to develop this disease if taken early enough. Results showed that cytokine levels returned to normal and brain synapses were functioning properly in laboratory mice when the drugs were taken before Alzheimer&amp;#8217;s memory changes are at a late stage. &#10;MW151 and MW189 works by preventing the overproduction of proinflammatory cytokines, a type of brain protein. The overproduction of cytokine can cause the synapses of the brain to misfire, thus damaging the cortex and hippocampus responsible for memory storage and decision-making. &#10;In previous studies, the same drug reduced the damage caused by traumatic brain injury and prevented the development of multiple sclerosis. Multiple sclerosis is caused by the damage of protective covering of nerve cells called the myelin sheath when the body&amp;#8217;s own immune cells attack the nervous system, which then leads to the inflammation of anywhere on the brain, optic nerve, or spinal cord. In the case with multiple sclerosis, MW151 successfully inhibited the development of the disease in laboratory mice when taken orally. Now there are ongoing studies using lab mice to determine if MW151 can also prevent multiple sclerosis from reoccurring. &#10;With traumatic brain injury, the glial cells in the brain become hyperactive over time and release a continuous stream of proinflammatory cytokines that eventually lead to epilepsy and cognitive impairment. However, researchers found that if MW151 is given three to six hours after the injury, it inhibits glial activation, preventing the uncontrollable release of proinflammatory cytokines. This in turn minimizes the risk of epileptic seizures. &#10;This new class of drugs have shown promising results and a possible solution for preventing brain-related diseases and injuries in humans from developing or becoming worse. This may bring us closer to finding a permanent solution - a cure for these neurological problems. ">
            <a:hlinkClick r:id="rId2"/>
          </p:cNvPr>
          <p:cNvPicPr>
            <a:picLocks noChangeAspect="1" noChangeArrowheads="1"/>
          </p:cNvPicPr>
          <p:nvPr/>
        </p:nvPicPr>
        <p:blipFill>
          <a:blip r:embed="rId3" cstate="print"/>
          <a:srcRect/>
          <a:stretch>
            <a:fillRect/>
          </a:stretch>
        </p:blipFill>
        <p:spPr bwMode="auto">
          <a:xfrm>
            <a:off x="1691680" y="1124744"/>
            <a:ext cx="5400600" cy="5302411"/>
          </a:xfrm>
          <a:prstGeom prst="rect">
            <a:avLst/>
          </a:prstGeom>
          <a:noFill/>
        </p:spPr>
      </p:pic>
      <p:sp>
        <p:nvSpPr>
          <p:cNvPr id="3" name="Rounded Rectangle 2"/>
          <p:cNvSpPr/>
          <p:nvPr/>
        </p:nvSpPr>
        <p:spPr>
          <a:xfrm>
            <a:off x="1331640" y="260648"/>
            <a:ext cx="590465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1910" name="Picture 1030" descr="meninges3"/>
          <p:cNvPicPr>
            <a:picLocks noGrp="1" noChangeAspect="1" noChangeArrowheads="1"/>
          </p:cNvPicPr>
          <p:nvPr>
            <p:ph idx="1"/>
          </p:nvPr>
        </p:nvPicPr>
        <p:blipFill>
          <a:blip r:embed="rId3" cstate="print"/>
          <a:srcRect/>
          <a:stretch>
            <a:fillRect/>
          </a:stretch>
        </p:blipFill>
        <p:spPr>
          <a:xfrm>
            <a:off x="1547664" y="908720"/>
            <a:ext cx="6003032" cy="5760640"/>
          </a:xfrm>
          <a:noFill/>
          <a:ln/>
        </p:spPr>
      </p:pic>
      <p:sp>
        <p:nvSpPr>
          <p:cNvPr id="5" name="Rounded Rectangle 4"/>
          <p:cNvSpPr/>
          <p:nvPr/>
        </p:nvSpPr>
        <p:spPr>
          <a:xfrm>
            <a:off x="2843808" y="260648"/>
            <a:ext cx="3312368" cy="576064"/>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Meningees</a:t>
            </a:r>
            <a:endParaRPr lang="en-US" sz="2800" b="1" i="1"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611560" y="980728"/>
            <a:ext cx="7704856" cy="4594076"/>
          </a:xfrm>
          <a:prstGeom prst="rect">
            <a:avLst/>
          </a:prstGeom>
          <a:noFill/>
          <a:ln w="9525">
            <a:noFill/>
            <a:miter lim="800000"/>
            <a:headEnd/>
            <a:tailEnd/>
          </a:ln>
        </p:spPr>
      </p:pic>
      <p:sp>
        <p:nvSpPr>
          <p:cNvPr id="4" name="TextBox 3"/>
          <p:cNvSpPr txBox="1"/>
          <p:nvPr/>
        </p:nvSpPr>
        <p:spPr>
          <a:xfrm>
            <a:off x="755576" y="5746030"/>
            <a:ext cx="7200800" cy="923330"/>
          </a:xfrm>
          <a:prstGeom prst="rect">
            <a:avLst/>
          </a:prstGeom>
          <a:noFill/>
        </p:spPr>
        <p:txBody>
          <a:bodyPr wrap="square" rtlCol="0">
            <a:spAutoFit/>
          </a:bodyPr>
          <a:lstStyle/>
          <a:p>
            <a:pPr algn="ctr"/>
            <a:r>
              <a:rPr lang="en-US" b="1" i="1" dirty="0" smtClean="0"/>
              <a:t>Alzheimer disease: A. Normal Brain – B. The brain of a patient with Alzheimer shows cortical atrophy with thin </a:t>
            </a:r>
            <a:r>
              <a:rPr lang="en-US" b="1" i="1" dirty="0" err="1" smtClean="0"/>
              <a:t>gyri</a:t>
            </a:r>
            <a:r>
              <a:rPr lang="en-US" b="1" i="1" dirty="0" smtClean="0"/>
              <a:t> and prominent </a:t>
            </a:r>
            <a:r>
              <a:rPr lang="en-US" b="1" i="1" dirty="0" err="1" smtClean="0"/>
              <a:t>sulci</a:t>
            </a:r>
            <a:r>
              <a:rPr lang="en-US" b="1" i="1" dirty="0" smtClean="0"/>
              <a:t> </a:t>
            </a:r>
            <a:endParaRPr lang="en-US" b="1" i="1" dirty="0"/>
          </a:p>
        </p:txBody>
      </p:sp>
      <p:sp>
        <p:nvSpPr>
          <p:cNvPr id="5" name="Rounded Rectangle 4"/>
          <p:cNvSpPr/>
          <p:nvPr/>
        </p:nvSpPr>
        <p:spPr>
          <a:xfrm>
            <a:off x="1043608" y="260648"/>
            <a:ext cx="698477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5/CNS088.jpg"/>
          <p:cNvPicPr>
            <a:picLocks noChangeAspect="1" noChangeArrowheads="1"/>
          </p:cNvPicPr>
          <p:nvPr/>
        </p:nvPicPr>
        <p:blipFill>
          <a:blip r:embed="rId2" cstate="print"/>
          <a:srcRect/>
          <a:stretch>
            <a:fillRect/>
          </a:stretch>
        </p:blipFill>
        <p:spPr bwMode="auto">
          <a:xfrm>
            <a:off x="1475656" y="980728"/>
            <a:ext cx="6096744" cy="4176464"/>
          </a:xfrm>
          <a:prstGeom prst="rect">
            <a:avLst/>
          </a:prstGeom>
          <a:noFill/>
        </p:spPr>
      </p:pic>
      <p:sp>
        <p:nvSpPr>
          <p:cNvPr id="5" name="Rounded Rectangle 4"/>
          <p:cNvSpPr/>
          <p:nvPr/>
        </p:nvSpPr>
        <p:spPr>
          <a:xfrm>
            <a:off x="2339752" y="260648"/>
            <a:ext cx="453650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Alzheimer’s Brain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475656" y="5264040"/>
            <a:ext cx="6192688" cy="1477328"/>
          </a:xfrm>
          <a:prstGeom prst="rect">
            <a:avLst/>
          </a:prstGeom>
        </p:spPr>
        <p:txBody>
          <a:bodyPr wrap="square">
            <a:spAutoFit/>
          </a:bodyPr>
          <a:lstStyle/>
          <a:p>
            <a:pPr algn="ctr"/>
            <a:r>
              <a:rPr lang="en-US" b="1" i="1" dirty="0" smtClean="0"/>
              <a:t>The cerebral atrophy seen here mainly in the frontal and parietal regions is characterized by narrowed </a:t>
            </a:r>
            <a:r>
              <a:rPr lang="en-US" b="1" i="1" dirty="0" err="1" smtClean="0"/>
              <a:t>gyri</a:t>
            </a:r>
            <a:r>
              <a:rPr lang="en-US" b="1" i="1" dirty="0" smtClean="0"/>
              <a:t> and widened </a:t>
            </a:r>
            <a:r>
              <a:rPr lang="en-US" b="1" i="1" dirty="0" err="1" smtClean="0"/>
              <a:t>sulci</a:t>
            </a:r>
            <a:r>
              <a:rPr lang="en-US" b="1" i="1" dirty="0" smtClean="0"/>
              <a:t>. The atrophy seen here was due to senile dementia of the Alzheimer's type (Alzheimer's disease).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287560" y="1052736"/>
            <a:ext cx="6452792" cy="4686275"/>
          </a:xfrm>
          <a:prstGeom prst="rect">
            <a:avLst/>
          </a:prstGeom>
          <a:noFill/>
          <a:ln w="12700">
            <a:solidFill>
              <a:schemeClr val="tx1"/>
            </a:solidFill>
            <a:miter lim="800000"/>
            <a:headEnd/>
            <a:tailEnd/>
          </a:ln>
        </p:spPr>
      </p:pic>
      <p:sp>
        <p:nvSpPr>
          <p:cNvPr id="5" name="TextBox 4"/>
          <p:cNvSpPr txBox="1"/>
          <p:nvPr/>
        </p:nvSpPr>
        <p:spPr>
          <a:xfrm>
            <a:off x="1475656" y="5949280"/>
            <a:ext cx="6192688" cy="369332"/>
          </a:xfrm>
          <a:prstGeom prst="rect">
            <a:avLst/>
          </a:prstGeom>
          <a:noFill/>
        </p:spPr>
        <p:txBody>
          <a:bodyPr wrap="square" rtlCol="0">
            <a:spAutoFit/>
          </a:bodyPr>
          <a:lstStyle/>
          <a:p>
            <a:pPr algn="ctr"/>
            <a:r>
              <a:rPr lang="en-US" b="1" i="1" dirty="0" smtClean="0"/>
              <a:t>Microscopic lesions of Alzheimer disease</a:t>
            </a:r>
            <a:endParaRPr lang="en-US" b="1" i="1" dirty="0"/>
          </a:p>
        </p:txBody>
      </p:sp>
      <p:sp>
        <p:nvSpPr>
          <p:cNvPr id="6" name="Rounded Rectangle 5"/>
          <p:cNvSpPr/>
          <p:nvPr/>
        </p:nvSpPr>
        <p:spPr>
          <a:xfrm>
            <a:off x="1691680" y="332656"/>
            <a:ext cx="561662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 Illustration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5/CNS090.jpg"/>
          <p:cNvPicPr>
            <a:picLocks noChangeAspect="1" noChangeArrowheads="1"/>
          </p:cNvPicPr>
          <p:nvPr/>
        </p:nvPicPr>
        <p:blipFill>
          <a:blip r:embed="rId2" cstate="print"/>
          <a:srcRect/>
          <a:stretch>
            <a:fillRect/>
          </a:stretch>
        </p:blipFill>
        <p:spPr bwMode="auto">
          <a:xfrm>
            <a:off x="1331640" y="1124744"/>
            <a:ext cx="6408712" cy="3888432"/>
          </a:xfrm>
          <a:prstGeom prst="rect">
            <a:avLst/>
          </a:prstGeom>
          <a:noFill/>
          <a:ln w="12700">
            <a:solidFill>
              <a:schemeClr val="tx1"/>
            </a:solidFill>
          </a:ln>
        </p:spPr>
      </p:pic>
      <p:sp>
        <p:nvSpPr>
          <p:cNvPr id="3" name="Rectangle 2"/>
          <p:cNvSpPr/>
          <p:nvPr/>
        </p:nvSpPr>
        <p:spPr>
          <a:xfrm>
            <a:off x="1331640" y="5059050"/>
            <a:ext cx="6480720" cy="1754326"/>
          </a:xfrm>
          <a:prstGeom prst="rect">
            <a:avLst/>
          </a:prstGeom>
        </p:spPr>
        <p:txBody>
          <a:bodyPr wrap="square">
            <a:spAutoFit/>
          </a:bodyPr>
          <a:lstStyle/>
          <a:p>
            <a:pPr algn="ctr"/>
            <a:r>
              <a:rPr lang="en-US" b="1" i="1" dirty="0" smtClean="0"/>
              <a:t>The characteristic microscopic findings of Alzheimer's disease include "senile plaques" which are collections of degenerative presynaptic endings along with astrocytes and microglia. These plaques are best seen with a silver stain, as seen here in </a:t>
            </a:r>
          </a:p>
          <a:p>
            <a:pPr algn="ctr"/>
            <a:r>
              <a:rPr lang="en-US" b="1" i="1" dirty="0" smtClean="0"/>
              <a:t>a case with many plaques of varying size.</a:t>
            </a:r>
            <a:endParaRPr lang="en-US" b="1" i="1" dirty="0"/>
          </a:p>
        </p:txBody>
      </p:sp>
      <p:sp>
        <p:nvSpPr>
          <p:cNvPr id="5" name="Rounded Rectangle 4"/>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library.med.utah.edu/WebPath/jpeg5/CNS091.jpg"/>
          <p:cNvPicPr>
            <a:picLocks noChangeAspect="1" noChangeArrowheads="1"/>
          </p:cNvPicPr>
          <p:nvPr/>
        </p:nvPicPr>
        <p:blipFill>
          <a:blip r:embed="rId2" cstate="print"/>
          <a:srcRect/>
          <a:stretch>
            <a:fillRect/>
          </a:stretch>
        </p:blipFill>
        <p:spPr bwMode="auto">
          <a:xfrm>
            <a:off x="1331640" y="1196752"/>
            <a:ext cx="6408712" cy="3863330"/>
          </a:xfrm>
          <a:prstGeom prst="rect">
            <a:avLst/>
          </a:prstGeom>
          <a:noFill/>
          <a:ln w="12700">
            <a:solidFill>
              <a:schemeClr val="tx1"/>
            </a:solidFill>
          </a:ln>
        </p:spPr>
      </p:pic>
      <p:sp>
        <p:nvSpPr>
          <p:cNvPr id="3" name="Rectangle 2"/>
          <p:cNvSpPr/>
          <p:nvPr/>
        </p:nvSpPr>
        <p:spPr>
          <a:xfrm>
            <a:off x="1475656" y="5157192"/>
            <a:ext cx="6264696" cy="1477328"/>
          </a:xfrm>
          <a:prstGeom prst="rect">
            <a:avLst/>
          </a:prstGeom>
        </p:spPr>
        <p:txBody>
          <a:bodyPr wrap="square">
            <a:spAutoFit/>
          </a:bodyPr>
          <a:lstStyle/>
          <a:p>
            <a:pPr algn="ctr"/>
            <a:r>
              <a:rPr lang="en-US" b="1" i="1" dirty="0" smtClean="0"/>
              <a:t>The plaques of Alzheimer's disease are seen here with a silver stain. Such </a:t>
            </a:r>
            <a:r>
              <a:rPr lang="en-US" b="1" i="1" dirty="0" smtClean="0">
                <a:ea typeface="Optima" charset="0"/>
                <a:cs typeface="Optima" charset="0"/>
                <a:sym typeface="Optima" charset="0"/>
              </a:rPr>
              <a:t>neuritic (senile) </a:t>
            </a:r>
            <a:r>
              <a:rPr lang="en-US" b="1" i="1" dirty="0" smtClean="0"/>
              <a:t>plaques are most numerous in the cerebral cortex and hippocampus. This dementia is marked mainly by progressive memory loss.</a:t>
            </a:r>
            <a:endParaRPr lang="en-US" b="1" i="1" dirty="0"/>
          </a:p>
        </p:txBody>
      </p:sp>
      <p:sp>
        <p:nvSpPr>
          <p:cNvPr id="6" name="Rounded Rectangle 5"/>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691680" y="5661248"/>
            <a:ext cx="6120680"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A neuritic (senile)  plaque with a rim of dystrophic neurites surrounding an amyloid core.</a:t>
            </a:r>
            <a:endParaRPr lang="en-US" b="1" i="1" dirty="0">
              <a:ea typeface="LM Typewriter Proportional 10pt" charset="0"/>
              <a:cs typeface="LM Typewriter Proportional 10pt" charset="0"/>
              <a:sym typeface="LM Typewriter Proportional 10pt" charset="0"/>
            </a:endParaRPr>
          </a:p>
        </p:txBody>
      </p:sp>
      <p:pic>
        <p:nvPicPr>
          <p:cNvPr id="6145" name="Picture 1"/>
          <p:cNvPicPr>
            <a:picLocks noChangeAspect="1" noChangeArrowheads="1"/>
          </p:cNvPicPr>
          <p:nvPr/>
        </p:nvPicPr>
        <p:blipFill>
          <a:blip r:embed="rId2" cstate="print"/>
          <a:srcRect/>
          <a:stretch>
            <a:fillRect/>
          </a:stretch>
        </p:blipFill>
        <p:spPr bwMode="auto">
          <a:xfrm>
            <a:off x="1451997" y="1340768"/>
            <a:ext cx="6144339" cy="4104457"/>
          </a:xfrm>
          <a:prstGeom prst="rect">
            <a:avLst/>
          </a:prstGeom>
          <a:noFill/>
          <a:ln w="12700">
            <a:solidFill>
              <a:schemeClr val="tx1"/>
            </a:solidFill>
            <a:miter lim="800000"/>
            <a:headEnd/>
            <a:tailEnd/>
          </a:ln>
        </p:spPr>
      </p:pic>
      <p:sp>
        <p:nvSpPr>
          <p:cNvPr id="8" name="Rounded Rectangle 7"/>
          <p:cNvSpPr/>
          <p:nvPr/>
        </p:nvSpPr>
        <p:spPr>
          <a:xfrm>
            <a:off x="2195736" y="332656"/>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09192" y="5373216"/>
            <a:ext cx="7272808"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Neurofibrillary tangles (arrows) are present within the neurons.</a:t>
            </a:r>
            <a:r>
              <a:rPr lang="en-US" dirty="0" smtClean="0"/>
              <a:t> </a:t>
            </a:r>
            <a:r>
              <a:rPr lang="en-US" b="1" i="1" dirty="0" smtClean="0"/>
              <a:t>They are composed of cytoskeletal intermediate filaments.</a:t>
            </a:r>
            <a:endParaRPr lang="en-US" b="1" i="1" dirty="0">
              <a:ea typeface="LM Typewriter Proportional 10pt" charset="0"/>
              <a:cs typeface="LM Typewriter Proportional 10pt" charset="0"/>
              <a:sym typeface="LM Typewriter Proportional 10pt" charset="0"/>
            </a:endParaRPr>
          </a:p>
        </p:txBody>
      </p:sp>
      <p:pic>
        <p:nvPicPr>
          <p:cNvPr id="5121" name="Picture 1"/>
          <p:cNvPicPr>
            <a:picLocks noChangeAspect="1" noChangeArrowheads="1"/>
          </p:cNvPicPr>
          <p:nvPr/>
        </p:nvPicPr>
        <p:blipFill>
          <a:blip r:embed="rId2" cstate="print"/>
          <a:srcRect/>
          <a:stretch>
            <a:fillRect/>
          </a:stretch>
        </p:blipFill>
        <p:spPr bwMode="auto">
          <a:xfrm>
            <a:off x="4716016" y="1124744"/>
            <a:ext cx="3888432" cy="3960439"/>
          </a:xfrm>
          <a:prstGeom prst="rect">
            <a:avLst/>
          </a:prstGeom>
          <a:noFill/>
          <a:ln w="12700">
            <a:solidFill>
              <a:schemeClr val="tx1"/>
            </a:solidFill>
            <a:miter lim="800000"/>
            <a:headEnd/>
            <a:tailEnd/>
          </a:ln>
        </p:spPr>
      </p:pic>
      <p:sp>
        <p:nvSpPr>
          <p:cNvPr id="6" name="Rounded Rectangle 5"/>
          <p:cNvSpPr/>
          <p:nvPr/>
        </p:nvSpPr>
        <p:spPr>
          <a:xfrm>
            <a:off x="1979712" y="188640"/>
            <a:ext cx="511256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ea typeface="LM Typewriter Proportional 10pt" charset="0"/>
                <a:cs typeface="LM Typewriter Proportional 10pt" charset="0"/>
                <a:sym typeface="LM Typewriter Proportional 10pt" charset="0"/>
              </a:rPr>
              <a:t>Neurofibrillary tangles</a:t>
            </a:r>
            <a:r>
              <a:rPr lang="en-US" sz="2400" b="1" i="1" dirty="0" smtClean="0"/>
              <a:t> - HPF</a:t>
            </a:r>
            <a:endParaRPr lang="en-US" sz="2400" dirty="0"/>
          </a:p>
        </p:txBody>
      </p:sp>
      <p:pic>
        <p:nvPicPr>
          <p:cNvPr id="5123" name="Picture 3" descr="http://library.med.utah.edu/WebPath/jpeg5/CNS094.jpg"/>
          <p:cNvPicPr>
            <a:picLocks noChangeAspect="1" noChangeArrowheads="1"/>
          </p:cNvPicPr>
          <p:nvPr/>
        </p:nvPicPr>
        <p:blipFill>
          <a:blip r:embed="rId3" cstate="print"/>
          <a:srcRect/>
          <a:stretch>
            <a:fillRect/>
          </a:stretch>
        </p:blipFill>
        <p:spPr bwMode="auto">
          <a:xfrm>
            <a:off x="571472" y="1124744"/>
            <a:ext cx="4000528" cy="3935338"/>
          </a:xfrm>
          <a:prstGeom prst="rect">
            <a:avLst/>
          </a:prstGeom>
          <a:noFill/>
          <a:ln w="12700">
            <a:solidFill>
              <a:schemeClr val="tx1"/>
            </a:solidFill>
          </a:ln>
        </p:spPr>
      </p:pic>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08920"/>
            <a:ext cx="3816424" cy="1143000"/>
          </a:xfrm>
        </p:spPr>
        <p:txBody>
          <a:bodyPr>
            <a:normAutofit/>
          </a:bodyPr>
          <a:lstStyle/>
          <a:p>
            <a:pPr algn="ctr"/>
            <a:r>
              <a:rPr lang="en-US" sz="4800" b="1" i="1" dirty="0" smtClean="0">
                <a:solidFill>
                  <a:srgbClr val="000099"/>
                </a:solidFill>
                <a:effectLst>
                  <a:outerShdw blurRad="38100" dist="38100" dir="2700000" algn="tl">
                    <a:srgbClr val="000000">
                      <a:alpha val="43137"/>
                    </a:srgbClr>
                  </a:outerShdw>
                </a:effectLst>
              </a:rPr>
              <a:t>THE END</a:t>
            </a:r>
            <a:endParaRPr lang="en-US" sz="4800" b="1" i="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Rectangle 3"/>
          <p:cNvSpPr>
            <a:spLocks noGrp="1" noChangeArrowheads="1"/>
          </p:cNvSpPr>
          <p:nvPr>
            <p:ph idx="1"/>
          </p:nvPr>
        </p:nvSpPr>
        <p:spPr>
          <a:xfrm>
            <a:off x="923868" y="1219200"/>
            <a:ext cx="8143932" cy="5138758"/>
          </a:xfrm>
        </p:spPr>
        <p:txBody>
          <a:bodyPr>
            <a:noAutofit/>
          </a:bodyPr>
          <a:lstStyle/>
          <a:p>
            <a:r>
              <a:rPr lang="en-US" sz="3600" b="1" i="1" dirty="0">
                <a:effectLst>
                  <a:outerShdw blurRad="38100" dist="38100" dir="2700000" algn="tl">
                    <a:srgbClr val="000000">
                      <a:alpha val="43137"/>
                    </a:srgbClr>
                  </a:outerShdw>
                </a:effectLst>
              </a:rPr>
              <a:t>Two cell </a:t>
            </a:r>
            <a:r>
              <a:rPr lang="en-US" sz="3600" b="1" i="1" dirty="0" smtClean="0">
                <a:effectLst>
                  <a:outerShdw blurRad="38100" dist="38100" dir="2700000" algn="tl">
                    <a:srgbClr val="000000">
                      <a:alpha val="43137"/>
                    </a:srgbClr>
                  </a:outerShdw>
                </a:effectLst>
              </a:rPr>
              <a:t>types:</a:t>
            </a:r>
            <a:endParaRPr lang="en-US" sz="3600" b="1" i="1" dirty="0">
              <a:effectLst>
                <a:outerShdw blurRad="38100" dist="38100" dir="2700000" algn="tl">
                  <a:srgbClr val="000000">
                    <a:alpha val="43137"/>
                  </a:srgbClr>
                </a:outerShdw>
              </a:effectLst>
            </a:endParaRPr>
          </a:p>
          <a:p>
            <a:pPr lvl="1"/>
            <a:r>
              <a:rPr lang="en-US" sz="3200" b="1" dirty="0" smtClean="0">
                <a:solidFill>
                  <a:srgbClr val="FF0000"/>
                </a:solidFill>
              </a:rPr>
              <a:t>Neuron:</a:t>
            </a:r>
            <a:endParaRPr lang="en-US" sz="3200" b="1" dirty="0">
              <a:solidFill>
                <a:srgbClr val="FF0000"/>
              </a:solidFill>
            </a:endParaRPr>
          </a:p>
          <a:p>
            <a:pPr lvl="2"/>
            <a:r>
              <a:rPr lang="en-US" sz="2800" dirty="0"/>
              <a:t>Conducts nerve impulses</a:t>
            </a:r>
          </a:p>
          <a:p>
            <a:pPr lvl="2"/>
            <a:r>
              <a:rPr lang="en-US" sz="2800" dirty="0"/>
              <a:t>Cannot be replaced if destroyed</a:t>
            </a:r>
          </a:p>
          <a:p>
            <a:pPr lvl="1"/>
            <a:endParaRPr lang="en-US" sz="3200" b="1" dirty="0" smtClean="0"/>
          </a:p>
          <a:p>
            <a:pPr lvl="1"/>
            <a:r>
              <a:rPr lang="en-US" sz="3200" b="1" dirty="0" smtClean="0">
                <a:solidFill>
                  <a:srgbClr val="FF0000"/>
                </a:solidFill>
              </a:rPr>
              <a:t>Neuroglial cells:</a:t>
            </a:r>
            <a:endParaRPr lang="en-US" sz="3200" b="1" dirty="0">
              <a:solidFill>
                <a:srgbClr val="FF0000"/>
              </a:solidFill>
            </a:endParaRPr>
          </a:p>
          <a:p>
            <a:pPr lvl="2"/>
            <a:r>
              <a:rPr lang="en-US" sz="2800" dirty="0" smtClean="0"/>
              <a:t>Support, nourish, </a:t>
            </a:r>
            <a:r>
              <a:rPr lang="en-US" sz="2800" dirty="0"/>
              <a:t>and </a:t>
            </a:r>
            <a:r>
              <a:rPr lang="en-US" sz="2800" dirty="0" smtClean="0"/>
              <a:t>protect </a:t>
            </a:r>
            <a:r>
              <a:rPr lang="en-US" sz="2800" dirty="0"/>
              <a:t>the neurons</a:t>
            </a:r>
          </a:p>
          <a:p>
            <a:pPr lvl="2"/>
            <a:r>
              <a:rPr lang="en-US" sz="2800" dirty="0" smtClean="0"/>
              <a:t>Include </a:t>
            </a:r>
            <a:r>
              <a:rPr lang="en-US" sz="2800" dirty="0"/>
              <a:t>astrocytes, oligodendrocytes</a:t>
            </a:r>
            <a:r>
              <a:rPr lang="en-US" sz="2800" dirty="0" smtClean="0"/>
              <a:t>, ependymal cells and microcytes</a:t>
            </a:r>
            <a:endParaRPr lang="en-US" sz="2800" dirty="0"/>
          </a:p>
        </p:txBody>
      </p:sp>
      <p:sp>
        <p:nvSpPr>
          <p:cNvPr id="4" name="Rounded Rectangle 3"/>
          <p:cNvSpPr/>
          <p:nvPr/>
        </p:nvSpPr>
        <p:spPr>
          <a:xfrm>
            <a:off x="3131840" y="476672"/>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accent1">
                    <a:lumMod val="75000"/>
                  </a:schemeClr>
                </a:solidFill>
                <a:effectLst>
                  <a:outerShdw blurRad="38100" dist="38100" dir="2700000" algn="tl">
                    <a:srgbClr val="000000">
                      <a:alpha val="43137"/>
                    </a:srgbClr>
                  </a:outerShdw>
                </a:effectLst>
              </a:rPr>
              <a:t>CNS Cells</a:t>
            </a:r>
            <a:endParaRPr lang="en-US" sz="4400" b="1" i="1" dirty="0">
              <a:solidFill>
                <a:schemeClr val="accent1">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1901</TotalTime>
  <Words>3205</Words>
  <Application>Microsoft Office PowerPoint</Application>
  <PresentationFormat>On-screen Show (4:3)</PresentationFormat>
  <Paragraphs>397</Paragraphs>
  <Slides>87</Slides>
  <Notes>7</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Theme2</vt:lpstr>
      <vt:lpstr>Central Nervous System </vt:lpstr>
      <vt:lpstr> OBJECTIVES:   At the end of this practical sessions, the students will be able to: -  Recognize, describe and understand the morphological appearance (both macroscopic and microscopic) of some of the common diseases and disorders of the CNS.   </vt:lpstr>
      <vt:lpstr>PowerPoint Presentation</vt:lpstr>
      <vt:lpstr>First  Practical Session</vt:lpstr>
      <vt:lpstr>Brief review of normal anatomy and histology of nervous tissues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microscopic findings of selected CNS diseases</vt:lpstr>
      <vt:lpstr> Meningioma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Glioblastoma Multiforme</vt:lpstr>
      <vt:lpstr>PowerPoint Presentation</vt:lpstr>
      <vt:lpstr>PowerPoint Presentation</vt:lpstr>
      <vt:lpstr>PowerPoint Presentation</vt:lpstr>
      <vt:lpstr>PowerPoint Presentation</vt:lpstr>
      <vt:lpstr>PowerPoint Presentation</vt:lpstr>
      <vt:lpstr>PowerPoint Presentation</vt:lpstr>
      <vt:lpstr> Multiple Sclerosis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Schwannoma</vt:lpstr>
      <vt:lpstr>PowerPoint Presentation</vt:lpstr>
      <vt:lpstr>PowerPoint Presentation</vt:lpstr>
      <vt:lpstr>PowerPoint Presentation</vt:lpstr>
      <vt:lpstr>PowerPoint Presentation</vt:lpstr>
      <vt:lpstr>PowerPoint Presentation</vt:lpstr>
      <vt:lpstr>PowerPoint Presentation</vt:lpstr>
      <vt:lpstr>Second  Practical Session</vt:lpstr>
      <vt:lpstr> Hydrocephalus</vt:lpstr>
      <vt:lpstr>PowerPoint Presentation</vt:lpstr>
      <vt:lpstr>PowerPoint Presentation</vt:lpstr>
      <vt:lpstr>PowerPoint Presentation</vt:lpstr>
      <vt:lpstr>PowerPoint Presentation</vt:lpstr>
      <vt:lpstr>PowerPoint Presentation</vt:lpstr>
      <vt:lpstr>Pyogenic (Bacterial ) Meningitis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Cerebral Abscess</vt:lpstr>
      <vt:lpstr>PowerPoint Presentation</vt:lpstr>
      <vt:lpstr>PowerPoint Presentation</vt:lpstr>
      <vt:lpstr>PowerPoint Presentation</vt:lpstr>
      <vt:lpstr>PowerPoint Presentation</vt:lpstr>
      <vt:lpstr>PowerPoint Presentation</vt:lpstr>
      <vt:lpstr>PowerPoint Presentation</vt:lpstr>
      <vt:lpstr>Ruptured Berry Aneurysm causing subarachnoid hemorrhage</vt:lpstr>
      <vt:lpstr>PowerPoint Presentation</vt:lpstr>
      <vt:lpstr>PowerPoint Presentation</vt:lpstr>
      <vt:lpstr>PowerPoint Presentation</vt:lpstr>
      <vt:lpstr>PowerPoint Presentation</vt:lpstr>
      <vt:lpstr>PowerPoint Presentation</vt:lpstr>
      <vt:lpstr>PowerPoint Presentation</vt:lpstr>
      <vt:lpstr> Alzheimer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nervous system          practical block</dc:title>
  <dc:creator>Dr. Sayed Esawy</dc:creator>
  <cp:lastModifiedBy>ksu</cp:lastModifiedBy>
  <cp:revision>199</cp:revision>
  <dcterms:created xsi:type="dcterms:W3CDTF">2010-06-22T08:46:56Z</dcterms:created>
  <dcterms:modified xsi:type="dcterms:W3CDTF">2017-09-26T08:29:53Z</dcterms:modified>
</cp:coreProperties>
</file>