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71" r:id="rId2"/>
    <p:sldId id="283" r:id="rId3"/>
    <p:sldId id="286" r:id="rId4"/>
    <p:sldId id="282" r:id="rId5"/>
    <p:sldId id="284" r:id="rId6"/>
    <p:sldId id="287" r:id="rId7"/>
    <p:sldId id="259" r:id="rId8"/>
    <p:sldId id="288" r:id="rId9"/>
    <p:sldId id="260" r:id="rId10"/>
    <p:sldId id="258" r:id="rId11"/>
    <p:sldId id="257" r:id="rId12"/>
    <p:sldId id="273" r:id="rId13"/>
    <p:sldId id="280" r:id="rId14"/>
    <p:sldId id="289" r:id="rId15"/>
    <p:sldId id="290" r:id="rId16"/>
    <p:sldId id="281" r:id="rId17"/>
    <p:sldId id="291" r:id="rId18"/>
    <p:sldId id="277" r:id="rId19"/>
    <p:sldId id="278" r:id="rId20"/>
    <p:sldId id="292" r:id="rId21"/>
    <p:sldId id="279" r:id="rId22"/>
    <p:sldId id="293" r:id="rId23"/>
    <p:sldId id="274" r:id="rId24"/>
    <p:sldId id="275" r:id="rId25"/>
    <p:sldId id="276" r:id="rId26"/>
    <p:sldId id="268" r:id="rId27"/>
    <p:sldId id="262" r:id="rId28"/>
    <p:sldId id="294" r:id="rId29"/>
    <p:sldId id="296" r:id="rId30"/>
    <p:sldId id="295" r:id="rId31"/>
    <p:sldId id="266" r:id="rId32"/>
    <p:sldId id="285" r:id="rId33"/>
    <p:sldId id="297" r:id="rId34"/>
    <p:sldId id="264" r:id="rId35"/>
    <p:sldId id="300" r:id="rId36"/>
    <p:sldId id="299" r:id="rId37"/>
    <p:sldId id="265" r:id="rId38"/>
    <p:sldId id="267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99" autoAdjust="0"/>
  </p:normalViewPr>
  <p:slideViewPr>
    <p:cSldViewPr>
      <p:cViewPr>
        <p:scale>
          <a:sx n="60" d="100"/>
          <a:sy n="60" d="100"/>
        </p:scale>
        <p:origin x="1460" y="2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5F56-0644-4FC6-8C5C-77C47FE507C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9149-3BCB-4B64-884D-6DC233180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3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6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6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4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5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9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6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4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4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60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0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68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71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2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6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09ED-C2F7-4C57-A9AF-FC78D686325A}" type="datetime1">
              <a:rPr lang="en-US" smtClean="0"/>
              <a:t>10/23/2017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5FA1-1268-4207-9876-2423838EF734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1EDA-3298-452A-BFA5-C75A782B8A48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01-CD91-4883-94E3-D85BF6175A15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C0A-5DCE-4764-8361-BB821F226BE9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73FC-C668-4C0C-A3AB-CAF7F2E8E6E7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9AD6-8548-4F66-A08D-7D56B436B28D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B656-340C-4FEE-A4A7-56B2C11A75D4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D022-2B4E-4399-93C8-5C862C7AD32C}" type="datetime1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F8BD-962F-41C0-9675-19DB40EAE313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F2C5-20AE-4C84-A138-B3E13C32CCE9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0D14BB-58BD-4FF2-900C-CA5D5BB8181E}" type="datetime1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amsu-health-6r.wikispaces.com/file/view/opium.jpg/33529899/opium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Relationship Id="rId4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www.withdrawal-ease.com/wp-content/uploads/2009/05/receptors_hires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www.withdrawal-ease.com/wp-content/uploads/2009/05/receptors_hires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24384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038600"/>
            <a:ext cx="4953000" cy="169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Dr. </a:t>
            </a:r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Aliah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Alshanwani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2000" cap="small" normalizeH="1" dirty="0">
                <a:solidFill>
                  <a:srgbClr val="FF0000"/>
                </a:solidFill>
                <a:latin typeface="Algerian" pitchFamily="82" charset="0"/>
              </a:rPr>
              <a:t>Medical Pharmacology</a:t>
            </a:r>
          </a:p>
          <a:p>
            <a:pPr algn="ctr"/>
            <a:r>
              <a:rPr lang="en-US" sz="2000" cap="small" normalizeH="1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cap="small" normalizeH="1" dirty="0">
                <a:solidFill>
                  <a:srgbClr val="FF0000"/>
                </a:solidFill>
                <a:latin typeface="Algerian" pitchFamily="82" charset="0"/>
              </a:rPr>
              <a:t>October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900518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40164"/>
            <a:ext cx="5029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 &amp; remove the concomitants of pain such as anxiety, fear,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9318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OPioids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4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042118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dirty="0">
                <a:solidFill>
                  <a:srgbClr val="FF0000"/>
                </a:solidFill>
              </a:rPr>
              <a:t>ndogenous opioid peptides,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e.g. Endorphins, </a:t>
            </a:r>
            <a:r>
              <a:rPr lang="en-US" sz="2800" dirty="0" err="1">
                <a:solidFill>
                  <a:srgbClr val="FF0000"/>
                </a:solidFill>
              </a:rPr>
              <a:t>enkephalins</a:t>
            </a:r>
            <a:r>
              <a:rPr lang="en-US" sz="2800" dirty="0">
                <a:solidFill>
                  <a:srgbClr val="FF0000"/>
                </a:solidFill>
              </a:rPr>
              <a:t> &amp; </a:t>
            </a:r>
            <a:r>
              <a:rPr lang="en-US" sz="2800" dirty="0" err="1">
                <a:solidFill>
                  <a:srgbClr val="FF0000"/>
                </a:solidFill>
              </a:rPr>
              <a:t>dynorphins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opium &amp; semisynthetic &amp;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natural</a:t>
            </a:r>
            <a:r>
              <a:rPr lang="en-US" sz="2800" dirty="0">
                <a:solidFill>
                  <a:srgbClr val="FF0000"/>
                </a:solidFill>
              </a:rPr>
              <a:t> products include </a:t>
            </a:r>
            <a:r>
              <a:rPr lang="en-US" sz="2800" i="1" dirty="0">
                <a:solidFill>
                  <a:srgbClr val="FF0000"/>
                </a:solidFill>
              </a:rPr>
              <a:t>morphine, codeine, </a:t>
            </a:r>
            <a:r>
              <a:rPr lang="en-US" sz="2800" i="1" dirty="0" err="1">
                <a:solidFill>
                  <a:srgbClr val="FF0000"/>
                </a:solidFill>
              </a:rPr>
              <a:t>papaverine</a:t>
            </a:r>
            <a:r>
              <a:rPr lang="en-US" sz="2800" dirty="0">
                <a:solidFill>
                  <a:srgbClr val="FF0000"/>
                </a:solidFill>
              </a:rPr>
              <a:t> &amp; </a:t>
            </a:r>
            <a:r>
              <a:rPr lang="en-US" sz="2800" i="1" dirty="0" err="1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Opium is derived from the 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09547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3953" y="281423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202938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Nociceptin</a:t>
            </a:r>
            <a:r>
              <a:rPr lang="en-US" sz="2800" b="1" dirty="0">
                <a:solidFill>
                  <a:srgbClr val="FF0000"/>
                </a:solidFill>
              </a:rPr>
              <a:t> ligand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043284"/>
            <a:ext cx="152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ORL-1 </a:t>
            </a:r>
            <a:r>
              <a:rPr lang="en-US" sz="2800" b="1" dirty="0">
                <a:solidFill>
                  <a:srgbClr val="FF0000"/>
                </a:solidFill>
              </a:rPr>
              <a:t>receptor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997391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are typical 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3" y="967024"/>
            <a:ext cx="852569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Anatomical distribution in brain, spinal cord, &amp; the periphery</a:t>
            </a:r>
            <a:r>
              <a:rPr lang="en-US" sz="3200" dirty="0"/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8091" y="6292011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386" y="1588810"/>
            <a:ext cx="6881614" cy="33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75112" y="2725416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5112" y="3753545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422044"/>
            <a:ext cx="34506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0" grpId="0" animBg="1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8747" y="4013479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Natural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Heroin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Morphine, Codeine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3183" y="64008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Natural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14146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Pure antagonist</a:t>
            </a:r>
            <a:r>
              <a:rPr lang="en-US" sz="2800" dirty="0">
                <a:solidFill>
                  <a:srgbClr val="FF0000"/>
                </a:solidFill>
              </a:rPr>
              <a:t>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662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Mixed agonist /antagonist</a:t>
            </a:r>
            <a:r>
              <a:rPr lang="en-US" sz="2800" dirty="0">
                <a:solidFill>
                  <a:srgbClr val="FF0000"/>
                </a:solidFill>
              </a:rPr>
              <a:t>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715" y="3421372"/>
            <a:ext cx="448540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Agonists</a:t>
            </a:r>
            <a:r>
              <a:rPr lang="en-US" sz="2800" dirty="0">
                <a:solidFill>
                  <a:srgbClr val="FF0000"/>
                </a:solidFill>
              </a:rPr>
              <a:t>; Morphine, Codeine, </a:t>
            </a:r>
            <a:r>
              <a:rPr lang="en-US" sz="2800" dirty="0" err="1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577" y="2219281"/>
            <a:ext cx="571948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agonistic/antagonistic 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3183" y="64008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Natural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715" y="3421372"/>
            <a:ext cx="448540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Agonists</a:t>
            </a:r>
            <a:r>
              <a:rPr lang="en-US" sz="2800" dirty="0">
                <a:solidFill>
                  <a:srgbClr val="FF0000"/>
                </a:solidFill>
              </a:rPr>
              <a:t>; Morphine, Codeine, </a:t>
            </a:r>
            <a:r>
              <a:rPr lang="en-US" sz="2800" dirty="0" err="1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577" y="2219281"/>
            <a:ext cx="571948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agonistic/antagonistic 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47" y="343546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action on receptors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577" y="4559633"/>
            <a:ext cx="666205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Morphine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codeine, heroin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-receptor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252" y="5511225"/>
            <a:ext cx="861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–receptors &amp; antagonist at µ-receptors.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3183" y="64008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5" grpId="0" animBg="1"/>
      <p:bldP spid="15" grpId="1" animBg="1"/>
      <p:bldP spid="16" grpId="0" animBg="1"/>
      <p:bldP spid="17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" y="4495800"/>
            <a:ext cx="59436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postsynaptic receptors    opening of K channels                                neuronal excitability.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  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  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  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98525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51BEB-0B70-4B68-8249-D80562CF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78903-9DA1-4BAE-80A1-9081AFF287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596537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1" y="2895600"/>
            <a:ext cx="41147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2860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676400"/>
            <a:ext cx="3124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Euphoria &amp; sedation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143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888" y="191513"/>
            <a:ext cx="861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Actions of Morphine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1" y="3429000"/>
            <a:ext cx="4419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pupil (</a:t>
            </a:r>
            <a:r>
              <a:rPr lang="en-US" sz="2800" dirty="0" err="1">
                <a:solidFill>
                  <a:srgbClr val="FF0000"/>
                </a:solidFill>
              </a:rPr>
              <a:t>miosis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5720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805190"/>
            <a:ext cx="3429000" cy="326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4445" y="4020115"/>
            <a:ext cx="2062715" cy="11026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199" y="5181600"/>
            <a:ext cx="8560961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Effects 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 motility  severe constipation. 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Constriction of biliary sphincter  pressure in the biliary tract &amp; biliary colic.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Depress renal function &amp; contract gall bladder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7161" y="627792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81862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0041" y="3741548"/>
            <a:ext cx="584070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&amp;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362200"/>
            <a:ext cx="5791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occurs rapidly with </a:t>
            </a:r>
            <a:r>
              <a:rPr lang="en-GB" sz="28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opioids</a:t>
            </a:r>
            <a:r>
              <a:rPr lang="en-GB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(with morphine 12–24 hours)</a:t>
            </a:r>
            <a:endParaRPr lang="en-US" sz="28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535" y="212129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 doctor administered increasing doses of 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>
                <a:solidFill>
                  <a:srgbClr val="FF0000"/>
                </a:solidFill>
              </a:rPr>
              <a:t> 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413" y="3478237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>
                <a:solidFill>
                  <a:srgbClr val="FF0000"/>
                </a:solidFill>
              </a:rPr>
              <a:t>Schur</a:t>
            </a:r>
            <a:r>
              <a:rPr lang="en-US" sz="2800" dirty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433127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 cancer of the jaw was causing him increasingly severe 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>
                <a:solidFill>
                  <a:srgbClr val="FF0000"/>
                </a:solidFill>
              </a:rPr>
              <a:t> &amp;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1449573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Freud,</a:t>
            </a:r>
            <a:r>
              <a:rPr lang="en-US" sz="2800" dirty="0">
                <a:solidFill>
                  <a:srgbClr val="FF0000"/>
                </a:solidFill>
              </a:rPr>
              <a:t> the father 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157" y="895097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6096000"/>
            <a:ext cx="8763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349" y="4595952"/>
            <a:ext cx="5867401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Lasting for a few days (8-10 days) 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gooseflesh,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049051"/>
            <a:ext cx="5791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dependence (abstinence) 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81862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535" y="212129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5958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2260658"/>
            <a:ext cx="4953000" cy="198195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It is slowly &amp; erratically absorbed orally (bioavailability 20-40%). </a:t>
            </a:r>
          </a:p>
          <a:p>
            <a:pPr lvl="0" indent="-34290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-Medically given by SC, IM or IV injection.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5994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635" y="5358889"/>
            <a:ext cx="5638800" cy="12381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Undergoes </a:t>
            </a:r>
            <a:r>
              <a:rPr lang="en-US" sz="3200" dirty="0" err="1">
                <a:solidFill>
                  <a:srgbClr val="FF0000"/>
                </a:solidFill>
              </a:rPr>
              <a:t>enterohepatic</a:t>
            </a:r>
            <a:r>
              <a:rPr lang="en-US" sz="3200" dirty="0">
                <a:solidFill>
                  <a:srgbClr val="FF0000"/>
                </a:solidFill>
              </a:rPr>
              <a:t> recycling, </a:t>
            </a:r>
          </a:p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-crosses placenta.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7291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Metabolized by conjugation with </a:t>
            </a:r>
            <a:r>
              <a:rPr lang="en-US" sz="3200" dirty="0" err="1">
                <a:solidFill>
                  <a:srgbClr val="FF0000"/>
                </a:solidFill>
              </a:rPr>
              <a:t>glucuronic</a:t>
            </a:r>
            <a:r>
              <a:rPr lang="en-US" sz="3200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4098" y="6340929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98081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4BF9F1-5C2E-4778-8A83-986265DC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488B64A-259F-42A7-9C74-7BDD4F8C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78" y="6858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92094C-DD04-42E9-BE83-F73418F8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4648200" y="1447800"/>
            <a:ext cx="4303422" cy="334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59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565" y="1858428"/>
            <a:ext cx="3107751" cy="491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798" y="4511731"/>
            <a:ext cx="577283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Non painful conditions e.g. heart failure (to relieve distress)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334" y="3759420"/>
            <a:ext cx="5100918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816" y="3020263"/>
            <a:ext cx="5105400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816" y="896112"/>
            <a:ext cx="6086602" cy="208249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trauma, Severe visceral pain (not renal/biliary </a:t>
            </a:r>
            <a:r>
              <a:rPr lang="en-US" sz="30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, acute pancreatitis)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190347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334" y="6043871"/>
            <a:ext cx="5220133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Pre-anesthetic medication.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auseia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, vomiting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tching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onstipation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242352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edation.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754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3203" y="3880627"/>
            <a:ext cx="6934433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Elderly are more sensitive;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3200" dirty="0">
                <a:solidFill>
                  <a:srgbClr val="FF0000"/>
                </a:solidFill>
              </a:rPr>
              <a:t>metabolism, lean body mass &amp; 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03" y="3200400"/>
            <a:ext cx="5571797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Biliary colic &amp; pancreatic pain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03" y="2251142"/>
            <a:ext cx="5190797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203" y="1651382"/>
            <a:ext cx="5266997" cy="48474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0556" y="465889"/>
            <a:ext cx="4953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Contraindications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57" y="4799680"/>
            <a:ext cx="5190797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203" y="5396699"/>
            <a:ext cx="8314997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Not given infants, neonates or during child birth 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 </a:t>
            </a:r>
            <a:r>
              <a:rPr lang="en-US" sz="3200" dirty="0">
                <a:solidFill>
                  <a:srgbClr val="FF0000"/>
                </a:solidFill>
              </a:rPr>
              <a:t>conjugating capacity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80117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733800"/>
            <a:ext cx="4796118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Used in mild &amp; moderate pain, cough, diarrhea.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736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73654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 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333367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codeine</a:t>
            </a: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3027" y="4518630"/>
            <a:ext cx="1981200" cy="23149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62851" y="6319804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76" y="444830"/>
            <a:ext cx="288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2864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56337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more oral 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28897"/>
            <a:ext cx="4800600" cy="6622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&amp; 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13086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agonist 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46448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2864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136944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46448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141" y="4598075"/>
            <a:ext cx="64008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-Seizures (not in epileptics), Nausea 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-Less adverse effects on respiratory &amp; C.V.S.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632010"/>
            <a:ext cx="18288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134813"/>
            <a:ext cx="6786282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-Mild - moderate acute &amp; chronic visceral pain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-During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765" y="4796630"/>
            <a:ext cx="7611035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(Smooth muscle relaxant)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374320"/>
            <a:ext cx="853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analgesic, constipating, depressant 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45798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more 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1100" y="321580"/>
            <a:ext cx="49149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(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177042"/>
            <a:ext cx="44958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No cough suppressant effect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0578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83641-0144-45C0-B9C3-B495595B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2E28A-623E-4640-A98D-65BBA7D19C6C}"/>
              </a:ext>
            </a:extLst>
          </p:cNvPr>
          <p:cNvSpPr txBox="1"/>
          <p:nvPr/>
        </p:nvSpPr>
        <p:spPr>
          <a:xfrm>
            <a:off x="990600" y="3581400"/>
            <a:ext cx="3886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Euthenasia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629EA-4204-4A00-B123-88E32B76977A}"/>
              </a:ext>
            </a:extLst>
          </p:cNvPr>
          <p:cNvSpPr txBox="1"/>
          <p:nvPr/>
        </p:nvSpPr>
        <p:spPr>
          <a:xfrm>
            <a:off x="685800" y="1676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9812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45798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more 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1100" y="321580"/>
            <a:ext cx="49149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(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836" y="3932795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indications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292" y="5251634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292" y="4642547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medication (better)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0578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3" grpId="0" animBg="1"/>
      <p:bldP spid="16" grpId="0" animBg="1"/>
      <p:bldP spid="16" grpId="1" animBg="1"/>
      <p:bldP spid="20" grpId="0" animBg="1"/>
      <p:bldP spid="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9812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45798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more 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1100" y="321580"/>
            <a:ext cx="49149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(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5867" y="5361916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indications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5922210"/>
            <a:ext cx="92202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biliary </a:t>
            </a:r>
            <a:r>
              <a:rPr lang="en-US" sz="2800" b="1" u="sng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(sm. relaxant).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4402426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3796" y="3859348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28365" y="490479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0578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3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312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967" y="2725738"/>
            <a:ext cx="2982433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767" y="2725738"/>
            <a:ext cx="27432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8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4724400"/>
            <a:ext cx="4876800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heart]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464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Analgesic supplement during anesthesia, (IV or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7267" y="813375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6167" y="1516105"/>
            <a:ext cx="3886200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Respiratory depression (most serious) </a:t>
            </a:r>
          </a:p>
          <a:p>
            <a:r>
              <a:rPr lang="en-US" sz="2800" b="1" dirty="0">
                <a:latin typeface="Arial Narrow" pitchFamily="34" charset="0"/>
              </a:rPr>
              <a:t>CV effects are less</a:t>
            </a:r>
          </a:p>
          <a:p>
            <a:r>
              <a:rPr lang="en-US" sz="2800" b="1" dirty="0">
                <a:latin typeface="Arial Narrow" pitchFamily="34" charset="0"/>
              </a:rPr>
              <a:t>Bradycardia may still occur.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48768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(transdermal patch changed every 72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).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Clinical uses</a:t>
            </a:r>
          </a:p>
        </p:txBody>
      </p:sp>
    </p:spTree>
    <p:extLst>
      <p:ext uri="{BB962C8B-B14F-4D97-AF65-F5344CB8AC3E}">
        <p14:creationId xmlns:p14="http://schemas.microsoft.com/office/powerpoint/2010/main" val="22604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4" grpId="0" animBg="1"/>
      <p:bldP spid="15" grpId="0" animBg="1"/>
      <p:bldP spid="16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- 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3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1035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4" tooltip="How Suboxone Works"/>
          </p:cNvPr>
          <p:cNvPicPr>
            <a:picLocks noChangeAspect="1" noChangeArrowheads="1"/>
          </p:cNvPicPr>
          <p:nvPr/>
        </p:nvPicPr>
        <p:blipFill>
          <a:blip r:embed="rId5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1035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4" tooltip="How Suboxone Works"/>
          </p:cNvPr>
          <p:cNvPicPr>
            <a:picLocks noChangeAspect="1" noChangeArrowheads="1"/>
          </p:cNvPicPr>
          <p:nvPr/>
        </p:nvPicPr>
        <p:blipFill>
          <a:blip r:embed="rId5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1035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1600200"/>
            <a:ext cx="5867400" cy="44196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460" y="1219199"/>
            <a:ext cx="3134139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517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To 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7696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]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708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2971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01743" y="612591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581400"/>
            <a:ext cx="62394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&amp; </a:t>
            </a:r>
            <a:r>
              <a:rPr lang="en-TT" sz="28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</a:t>
            </a:r>
            <a:r>
              <a:rPr lang="en-TT" sz="2800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morphine</a:t>
            </a:r>
            <a:r>
              <a:rPr lang="en-TT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370811"/>
            <a:ext cx="62483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</a:t>
            </a:r>
            <a:r>
              <a:rPr lang="en-TT" sz="2800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classes</a:t>
            </a:r>
            <a:r>
              <a:rPr lang="en-TT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638800"/>
            <a:ext cx="62528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&amp; clinical uses of </a:t>
            </a:r>
            <a:r>
              <a:rPr lang="en-TT" sz="2800" u="sng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morphine antagonists</a:t>
            </a:r>
            <a:r>
              <a:rPr lang="en-TT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What is pain?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3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0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6CBF6-464E-4C2A-AB95-52EFC5BA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 “The fifth vital sign” –  American Pain Society 2003 Identifying pain as the fifth  vital sign suggests that the  asses...">
            <a:extLst>
              <a:ext uri="{FF2B5EF4-FFF2-40B4-BE49-F238E27FC236}">
                <a16:creationId xmlns:a16="http://schemas.microsoft.com/office/drawing/2014/main" id="{9011F00A-B196-412D-BC66-1BFAF2569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856"/>
          <a:stretch/>
        </p:blipFill>
        <p:spPr bwMode="auto">
          <a:xfrm>
            <a:off x="4513729" y="2212202"/>
            <a:ext cx="4567518" cy="3733800"/>
          </a:xfrm>
          <a:prstGeom prst="rect">
            <a:avLst/>
          </a:prstGeom>
          <a:noFill/>
        </p:spPr>
      </p:pic>
      <p:pic>
        <p:nvPicPr>
          <p:cNvPr id="5" name="Picture 4" descr="PAIN&#10;Is an unpleasant sensory and&#10;emotional experience associated with&#10;actual and potential tissue damage, or&#10;described in...">
            <a:extLst>
              <a:ext uri="{FF2B5EF4-FFF2-40B4-BE49-F238E27FC236}">
                <a16:creationId xmlns:a16="http://schemas.microsoft.com/office/drawing/2014/main" id="{DB98C6CD-EC72-4615-9F4D-71C6AD05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63" y="838200"/>
            <a:ext cx="446227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4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71600" y="320189"/>
            <a:ext cx="5998029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15891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2CA110-6433-43CD-A612-567DFF88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3" descr="who_ladder">
            <a:extLst>
              <a:ext uri="{FF2B5EF4-FFF2-40B4-BE49-F238E27FC236}">
                <a16:creationId xmlns:a16="http://schemas.microsoft.com/office/drawing/2014/main" id="{21B2A80E-39F3-4573-8CCF-4E0639F4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4608731" cy="33528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EA045-150D-43BA-9F2F-A6DC2F80F94F}"/>
              </a:ext>
            </a:extLst>
          </p:cNvPr>
          <p:cNvSpPr txBox="1"/>
          <p:nvPr/>
        </p:nvSpPr>
        <p:spPr>
          <a:xfrm>
            <a:off x="242462" y="4066745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BE67DD-35AF-4C23-9EEF-F4F389935DD1}"/>
              </a:ext>
            </a:extLst>
          </p:cNvPr>
          <p:cNvGrpSpPr/>
          <p:nvPr/>
        </p:nvGrpSpPr>
        <p:grpSpPr>
          <a:xfrm>
            <a:off x="374904" y="56178"/>
            <a:ext cx="7848600" cy="3200400"/>
            <a:chOff x="1622425" y="3048000"/>
            <a:chExt cx="7008813" cy="2667000"/>
          </a:xfrm>
        </p:grpSpPr>
        <p:graphicFrame>
          <p:nvGraphicFramePr>
            <p:cNvPr id="12" name="Object 4">
              <a:extLst>
                <a:ext uri="{FF2B5EF4-FFF2-40B4-BE49-F238E27FC236}">
                  <a16:creationId xmlns:a16="http://schemas.microsoft.com/office/drawing/2014/main" id="{F4DF8AFA-B70B-4F5E-A1CF-0A915F0BE1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21145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Clip" r:id="rId4" imgW="4762500" imgH="3505200" progId="">
                    <p:embed/>
                  </p:oleObj>
                </mc:Choice>
                <mc:Fallback>
                  <p:oleObj name="Clip" r:id="rId4" imgW="4762500" imgH="3505200" progId="">
                    <p:embed/>
                    <p:pic>
                      <p:nvPicPr>
                        <p:cNvPr id="1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70" y="3345597"/>
                          <a:ext cx="2743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DDB1A9F8-86BD-408B-ADB0-FF292FF8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E0CE0C4D-196B-4E9D-B4F9-92072B12F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Side-effects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5CC258F2-5DAD-475C-AEAD-A5087B192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8F461F3F-404C-443B-9FBF-D07B1B43F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5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NSAIDS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22871"/>
            <a:ext cx="86106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3000" dirty="0" err="1">
                <a:solidFill>
                  <a:srgbClr val="FF0000"/>
                </a:solidFill>
              </a:rPr>
              <a:t>nociceptive</a:t>
            </a:r>
            <a:r>
              <a:rPr lang="en-US" sz="3000" dirty="0">
                <a:solidFill>
                  <a:srgbClr val="FF0000"/>
                </a:solidFill>
              </a:rPr>
              <a:t> mediators</a:t>
            </a:r>
            <a:endParaRPr lang="en-US" sz="3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09267"/>
            <a:ext cx="8610600" cy="141961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dirty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8229600" cy="7271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000" dirty="0">
                <a:solidFill>
                  <a:srgbClr val="FF0000"/>
                </a:solidFill>
                <a:latin typeface="Perpetua" pitchFamily="18" charset="0"/>
              </a:rPr>
              <a:t>as a ceiling effect to analgesia.</a:t>
            </a:r>
            <a:endParaRPr lang="en-US" sz="30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17683"/>
            <a:ext cx="85344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Perpetua" pitchFamily="18" charset="0"/>
              </a:rPr>
              <a:t>Generally the 1</a:t>
            </a:r>
            <a:r>
              <a:rPr lang="en-US" sz="3000" baseline="30000" dirty="0">
                <a:solidFill>
                  <a:srgbClr val="FF0000"/>
                </a:solidFill>
                <a:latin typeface="Perpetua" pitchFamily="18" charset="0"/>
              </a:rPr>
              <a:t>st</a:t>
            </a:r>
            <a:r>
              <a:rPr lang="en-US" sz="3000" dirty="0">
                <a:solidFill>
                  <a:srgbClr val="FF0000"/>
                </a:solidFill>
                <a:latin typeface="Perpetua" pitchFamily="18" charset="0"/>
              </a:rPr>
              <a:t> class of drugs used for controlling pain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140634"/>
            <a:ext cx="8534400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They neither cause tolerance or dependence</a:t>
            </a:r>
            <a:endParaRPr lang="en-US" sz="3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99775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6509</TotalTime>
  <Words>1274</Words>
  <Application>Microsoft Office PowerPoint</Application>
  <PresentationFormat>On-screen Show (4:3)</PresentationFormat>
  <Paragraphs>281</Paragraphs>
  <Slides>38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Algerian</vt:lpstr>
      <vt:lpstr>Andalus</vt:lpstr>
      <vt:lpstr>Antique Olive Compact</vt:lpstr>
      <vt:lpstr>Aparajita</vt:lpstr>
      <vt:lpstr>Arial Narrow</vt:lpstr>
      <vt:lpstr>Bernard MT Condensed</vt:lpstr>
      <vt:lpstr>Calibri</vt:lpstr>
      <vt:lpstr>Franklin Gothic Book</vt:lpstr>
      <vt:lpstr>Perpetua</vt:lpstr>
      <vt:lpstr>Perpetua Titling MT</vt:lpstr>
      <vt:lpstr>Symbol</vt:lpstr>
      <vt:lpstr>Times New Roman</vt:lpstr>
      <vt:lpstr>Wingdings 2</vt:lpstr>
      <vt:lpstr>Wingdings 3</vt:lpstr>
      <vt:lpstr>Equity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Atikah kadi</cp:lastModifiedBy>
  <cp:revision>317</cp:revision>
  <cp:lastPrinted>2017-10-22T09:21:01Z</cp:lastPrinted>
  <dcterms:created xsi:type="dcterms:W3CDTF">2015-09-17T06:43:38Z</dcterms:created>
  <dcterms:modified xsi:type="dcterms:W3CDTF">2017-10-23T20:23:39Z</dcterms:modified>
</cp:coreProperties>
</file>