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1" r:id="rId2"/>
    <p:sldId id="283" r:id="rId3"/>
    <p:sldId id="282" r:id="rId4"/>
    <p:sldId id="284" r:id="rId5"/>
    <p:sldId id="259" r:id="rId6"/>
    <p:sldId id="260" r:id="rId7"/>
    <p:sldId id="258" r:id="rId8"/>
    <p:sldId id="257" r:id="rId9"/>
    <p:sldId id="273" r:id="rId10"/>
    <p:sldId id="280" r:id="rId11"/>
    <p:sldId id="281" r:id="rId12"/>
    <p:sldId id="277" r:id="rId13"/>
    <p:sldId id="278" r:id="rId14"/>
    <p:sldId id="279" r:id="rId15"/>
    <p:sldId id="274" r:id="rId16"/>
    <p:sldId id="275" r:id="rId17"/>
    <p:sldId id="276" r:id="rId18"/>
    <p:sldId id="268" r:id="rId19"/>
    <p:sldId id="262" r:id="rId20"/>
    <p:sldId id="266" r:id="rId21"/>
    <p:sldId id="285" r:id="rId22"/>
    <p:sldId id="264" r:id="rId23"/>
    <p:sldId id="265" r:id="rId24"/>
    <p:sldId id="267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49" autoAdjust="0"/>
  </p:normalViewPr>
  <p:slideViewPr>
    <p:cSldViewPr>
      <p:cViewPr varScale="1">
        <p:scale>
          <a:sx n="71" d="100"/>
          <a:sy n="71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5F56-0644-4FC6-8C5C-77C47FE507C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9149-3BCB-4B64-884D-6DC233180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6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6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6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5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4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5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9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8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0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6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9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6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7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09ED-C2F7-4C57-A9AF-FC78D686325A}" type="datetime1">
              <a:rPr lang="en-US" smtClean="0"/>
              <a:t>10/23/2017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5FA1-1268-4207-9876-2423838EF734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1EDA-3298-452A-BFA5-C75A782B8A48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8B01-CD91-4883-94E3-D85BF6175A15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3C0A-5DCE-4764-8361-BB821F226BE9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73FC-C668-4C0C-A3AB-CAF7F2E8E6E7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9AD6-8548-4F66-A08D-7D56B436B28D}" type="datetime1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B656-340C-4FEE-A4A7-56B2C11A75D4}" type="datetime1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D022-2B4E-4399-93C8-5C862C7AD32C}" type="datetime1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F8BD-962F-41C0-9675-19DB40EAE313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F2C5-20AE-4C84-A138-B3E13C32CCE9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0D14BB-58BD-4FF2-900C-CA5D5BB8181E}" type="datetime1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eg/url?sa=i&amp;rct=j&amp;q=&amp;esrc=s&amp;source=images&amp;cd=&amp;cad=rja&amp;uact=8&amp;ved=0CAcQjRxqFQoTCN_r2Zr5ucgCFYG9Ggod5b8CHw&amp;url=http://www.wisegeek.com/what-is-goose-flesh.htm&amp;psig=AFQjCNGstwn7lSvh9G93KA2qZuvbvsBHqA&amp;ust=144463664309692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www.google.com.eg/url?sa=i&amp;rct=j&amp;q=&amp;esrc=s&amp;source=images&amp;cd=&amp;cad=rja&amp;uact=8&amp;ved=0CAcQjRxqFQoTCLWtlNWLq8gCFUcwGgodBnIOjQ&amp;url=http://animals.nationalgeographic.com/animals/photos/lions/&amp;psig=AFQjCNFSB1rvhv4HARYFaIRX6jAZ-aCWOg&amp;ust=1444125827029161" TargetMode="Externa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://www.withdrawal-ease.com/wp-content/uploads/2009/05/receptors_hires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com.eg/url?sa=i&amp;rct=j&amp;q=&amp;esrc=s&amp;source=images&amp;cd=&amp;cad=rja&amp;uact=8&amp;ved=0CAcQjRxqFQoTCOGi4Ojs_ccCFUS6GgodNxUGqg&amp;url=http://www.spinesportshc.com/understanding-neuropathy-finding-solutions-discomforts-causes/&amp;psig=AFQjCNHAwA8NWt6iHq1im_r73GohcumOpA&amp;ust=144257167258725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s://amsu-health-6r.wikispaces.com/file/view/opium.jpg/33529899/opiu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24384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4038600"/>
            <a:ext cx="4953000" cy="169277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Dr.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Aliah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Alshanwani</a:t>
            </a:r>
            <a:endParaRPr lang="en-US" sz="32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2000" cap="small" normalizeH="1" dirty="0" smtClean="0">
                <a:solidFill>
                  <a:srgbClr val="FF0000"/>
                </a:solidFill>
                <a:latin typeface="Algerian" pitchFamily="82" charset="0"/>
              </a:rPr>
              <a:t>Medical Pharmacology</a:t>
            </a:r>
          </a:p>
          <a:p>
            <a:pPr algn="ctr"/>
            <a:r>
              <a:rPr lang="en-US" sz="2000" cap="small" normalizeH="1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cap="small" normalizeH="1" dirty="0" smtClean="0">
                <a:solidFill>
                  <a:srgbClr val="FF0000"/>
                </a:solidFill>
                <a:latin typeface="Algerian" pitchFamily="82" charset="0"/>
              </a:rPr>
              <a:t>October 2017</a:t>
            </a:r>
            <a:endParaRPr lang="en-US" cap="small" normalizeH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8747" y="4013479"/>
            <a:ext cx="17436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Synthetic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Semisynthetic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1" y="2377582"/>
            <a:ext cx="14836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Natural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source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59940"/>
            <a:ext cx="541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CLASSIFICATION OF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OPOIDs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14146"/>
            <a:ext cx="579568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Pure antagonist</a:t>
            </a:r>
            <a:r>
              <a:rPr lang="en-US" sz="2800" dirty="0">
                <a:solidFill>
                  <a:srgbClr val="FF0000"/>
                </a:solidFill>
              </a:rPr>
              <a:t>;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Nalaxone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Naltraxone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662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Mixed </a:t>
            </a:r>
            <a:r>
              <a:rPr lang="en-US" sz="2800" b="1" dirty="0" smtClean="0"/>
              <a:t>agonist </a:t>
            </a:r>
            <a:r>
              <a:rPr lang="en-US" sz="2800" b="1" dirty="0"/>
              <a:t>/</a:t>
            </a:r>
            <a:r>
              <a:rPr lang="en-US" sz="2800" b="1" dirty="0" smtClean="0"/>
              <a:t>antagonist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Pentazocine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715" y="3421372"/>
            <a:ext cx="448540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Agonists</a:t>
            </a:r>
            <a:r>
              <a:rPr lang="en-US" sz="2800" dirty="0">
                <a:solidFill>
                  <a:srgbClr val="FF0000"/>
                </a:solidFill>
              </a:rPr>
              <a:t>; Morphine, Codeine, </a:t>
            </a:r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577" y="2219281"/>
            <a:ext cx="571948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</a:t>
            </a:r>
            <a:r>
              <a:rPr lang="en-US" sz="2800" b="1" dirty="0" smtClean="0">
                <a:solidFill>
                  <a:srgbClr val="FF0000"/>
                </a:solidFill>
              </a:rPr>
              <a:t>agonistic/antagonistic </a:t>
            </a:r>
            <a:r>
              <a:rPr lang="en-US" sz="2800" b="1" dirty="0">
                <a:solidFill>
                  <a:srgbClr val="FF0000"/>
                </a:solidFill>
              </a:rPr>
              <a:t>actions</a:t>
            </a:r>
            <a:endParaRPr lang="en-US" sz="2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747" y="343546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According to their specificity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action </a:t>
            </a:r>
            <a:r>
              <a:rPr lang="en-US" sz="2800" b="1" dirty="0">
                <a:solidFill>
                  <a:srgbClr val="FF0000"/>
                </a:solidFill>
              </a:rPr>
              <a:t>on 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4038600"/>
            <a:ext cx="30838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Pethidine</a:t>
            </a:r>
            <a:r>
              <a:rPr lang="en-US" sz="2800" dirty="0" smtClean="0">
                <a:solidFill>
                  <a:srgbClr val="FF0000"/>
                </a:solidFill>
              </a:rPr>
              <a:t>, Methadone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3124200"/>
            <a:ext cx="1676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3622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Morphine, Codeine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541" y="4683205"/>
            <a:ext cx="666205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, codeine, heroin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-receptor agonists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783" y="5882045"/>
            <a:ext cx="861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Pentazocine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parajita" pitchFamily="34" charset="0"/>
                <a:cs typeface="Aparajita" pitchFamily="34" charset="0"/>
                <a:sym typeface="Wingdings 3"/>
              </a:rPr>
              <a:t> agonist at k –receptors &amp; antagonist at µ-receptors.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3183" y="64008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" y="4495800"/>
            <a:ext cx="594360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 3"/>
              </a:rPr>
              <a:t>Binding to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postsynaptic receptors    opening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of K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channels                                neuronal excitability.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58674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Binding to presynaptic opioid receptors coupled to </a:t>
            </a:r>
            <a:r>
              <a:rPr lang="en-US" sz="2800" b="1" dirty="0" err="1">
                <a:solidFill>
                  <a:srgbClr val="FF0000"/>
                </a:solidFill>
              </a:rPr>
              <a:t>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AC &amp; </a:t>
            </a:r>
            <a:r>
              <a:rPr lang="en-US" sz="2800" b="1" dirty="0" err="1">
                <a:solidFill>
                  <a:srgbClr val="FF0000"/>
                </a:solidFill>
                <a:sym typeface="Wingdings 3"/>
              </a:rPr>
              <a:t>cAMP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voltage-gated  Ca</a:t>
            </a:r>
            <a:r>
              <a:rPr lang="en-US" sz="2800" b="1" baseline="30000" dirty="0">
                <a:solidFill>
                  <a:srgbClr val="FF0000"/>
                </a:solidFill>
                <a:sym typeface="Wingdings 3"/>
              </a:rPr>
              <a:t>2+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 channels </a:t>
            </a:r>
            <a:r>
              <a:rPr lang="en-US" sz="2800" b="1" dirty="0" smtClean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2800" b="1" dirty="0">
                <a:solidFill>
                  <a:srgbClr val="FF0000"/>
                </a:solidFill>
                <a:sym typeface="Wingdings 3"/>
              </a:rPr>
              <a:t>excitatory transmitter.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472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" y="1596537"/>
            <a:ext cx="6019800" cy="4953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98525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1" y="2895600"/>
            <a:ext cx="4114799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Depression of cough reflexes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2860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676400"/>
            <a:ext cx="3124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Euphoria &amp; sedation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143000"/>
            <a:ext cx="4800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Analgesia [in acute &amp; chronic pain</a:t>
            </a:r>
            <a:r>
              <a:rPr lang="en-US" sz="2800" b="1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888" y="191513"/>
            <a:ext cx="861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Pharmacodynamic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Actions of Morphine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1" y="3429000"/>
            <a:ext cx="4419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lang="en-US" sz="2800" dirty="0">
                <a:solidFill>
                  <a:srgbClr val="FF0000"/>
                </a:solidFill>
              </a:rPr>
              <a:t>Nausea &amp; vomiting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 CRTZ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9624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point </a:t>
            </a:r>
            <a:r>
              <a:rPr lang="en-US" sz="2800" dirty="0" smtClean="0">
                <a:solidFill>
                  <a:srgbClr val="FF0000"/>
                </a:solidFill>
              </a:rPr>
              <a:t>pupil (</a:t>
            </a:r>
            <a:r>
              <a:rPr lang="en-US" sz="2800" dirty="0" err="1" smtClean="0">
                <a:solidFill>
                  <a:srgbClr val="FF0000"/>
                </a:solidFill>
              </a:rPr>
              <a:t>miosis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45720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Releases histamine from mast cells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14600"/>
            <a:ext cx="2286000" cy="176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199" y="5181600"/>
            <a:ext cx="8560961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Effects on GIT:-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in tone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 motility  severe constipation. 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Constriction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of biliary sphincter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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pressure in the biliary tract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&amp; biliary colic.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Depress renal function &amp; contract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gall bladder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US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7161" y="6277928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6096000"/>
            <a:ext cx="8763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Psychological dependence </a:t>
            </a:r>
            <a:r>
              <a:rPr lang="en-US" sz="2800" dirty="0">
                <a:solidFill>
                  <a:srgbClr val="FF0000"/>
                </a:solidFill>
              </a:rPr>
              <a:t>lasting for months / years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 </a:t>
            </a:r>
            <a:r>
              <a:rPr lang="en-US" sz="2800" dirty="0">
                <a:solidFill>
                  <a:srgbClr val="FF0000"/>
                </a:solidFill>
              </a:rPr>
              <a:t> craving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349" y="4595952"/>
            <a:ext cx="5867401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Lasting </a:t>
            </a:r>
            <a:r>
              <a:rPr lang="en-US" sz="2800" b="1" dirty="0">
                <a:solidFill>
                  <a:srgbClr val="FF0000"/>
                </a:solidFill>
              </a:rPr>
              <a:t>for a few </a:t>
            </a:r>
            <a:r>
              <a:rPr lang="en-US" sz="2800" b="1" dirty="0" smtClean="0">
                <a:solidFill>
                  <a:srgbClr val="FF0000"/>
                </a:solidFill>
              </a:rPr>
              <a:t>days (8-10 days) </a:t>
            </a:r>
            <a:r>
              <a:rPr lang="en-US" sz="2800" b="1" dirty="0">
                <a:solidFill>
                  <a:srgbClr val="FF0000"/>
                </a:solidFill>
              </a:rPr>
              <a:t>in form of 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>
                <a:solidFill>
                  <a:srgbClr val="FF0000"/>
                </a:solidFill>
              </a:rPr>
              <a:t>body ache, insomnia, diarrhea, </a:t>
            </a:r>
            <a:r>
              <a:rPr lang="en-US" sz="2800" b="1" dirty="0" smtClean="0">
                <a:solidFill>
                  <a:srgbClr val="FF0000"/>
                </a:solidFill>
              </a:rPr>
              <a:t>gooseflesh</a:t>
            </a:r>
            <a:r>
              <a:rPr lang="en-US" sz="2800" b="1" dirty="0">
                <a:solidFill>
                  <a:srgbClr val="FF0000"/>
                </a:solidFill>
              </a:rPr>
              <a:t>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049051"/>
            <a:ext cx="5791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Physical </a:t>
            </a: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dependence (abstinence) </a:t>
            </a:r>
          </a:p>
          <a:p>
            <a:pPr lvl="0"/>
            <a:r>
              <a:rPr lang="en-US" sz="2800" b="1" spc="-40" dirty="0">
                <a:solidFill>
                  <a:srgbClr val="FF0000"/>
                </a:solidFill>
              </a:rPr>
              <a:t>Withdrawal manifes</a:t>
            </a:r>
            <a:r>
              <a:rPr lang="en-US" sz="2800" b="1" dirty="0">
                <a:solidFill>
                  <a:srgbClr val="FF0000"/>
                </a:solidFill>
              </a:rPr>
              <a:t>tations develops upon stoppage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59940"/>
            <a:ext cx="5486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40" dirty="0">
                <a:solidFill>
                  <a:srgbClr val="FF0000"/>
                </a:solidFill>
                <a:latin typeface="Algerian" panose="04020705040A02060702" pitchFamily="82" charset="0"/>
              </a:rPr>
              <a:t>TOLERANCE &amp; 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5" descr="bxp27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818620"/>
            <a:ext cx="2971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0041" y="3741548"/>
            <a:ext cx="584070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develops to respiratory depression, analgesia, euphoria &amp; sedation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2362200"/>
            <a:ext cx="5791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Tolerance occurs rapidly with </a:t>
            </a:r>
            <a:r>
              <a:rPr lang="en-GB" sz="28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opioids</a:t>
            </a:r>
            <a:r>
              <a:rPr lang="en-GB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(with morphine 12–24 hours)</a:t>
            </a:r>
            <a:endParaRPr lang="en-US" sz="28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DEPENDENCE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2514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spc="-4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TOLERANCE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9698" name="AutoShape 2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goose flesh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://images.wisegeek.com/close-view-of-goosebump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57200"/>
            <a:ext cx="1657350" cy="1143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1535" y="212129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9695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2260658"/>
            <a:ext cx="4953000" cy="198195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It is slowly &amp; erratically absorbed </a:t>
            </a:r>
            <a:r>
              <a:rPr lang="en-US" sz="3200" dirty="0" smtClean="0">
                <a:solidFill>
                  <a:srgbClr val="FF0000"/>
                </a:solidFill>
              </a:rPr>
              <a:t>orally (bioavailability 20-40%). </a:t>
            </a:r>
            <a:endParaRPr lang="en-US" sz="3200" dirty="0">
              <a:solidFill>
                <a:srgbClr val="FF0000"/>
              </a:solidFill>
            </a:endParaRPr>
          </a:p>
          <a:p>
            <a:pPr lvl="0" indent="-342900">
              <a:lnSpc>
                <a:spcPts val="29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-Medically </a:t>
            </a:r>
            <a:r>
              <a:rPr lang="en-US" sz="3200" dirty="0">
                <a:solidFill>
                  <a:srgbClr val="FF0000"/>
                </a:solidFill>
              </a:rPr>
              <a:t>given by </a:t>
            </a:r>
            <a:r>
              <a:rPr lang="en-US" sz="3200" dirty="0" smtClean="0">
                <a:solidFill>
                  <a:srgbClr val="FF0000"/>
                </a:solidFill>
              </a:rPr>
              <a:t>SC, IM </a:t>
            </a:r>
            <a:r>
              <a:rPr lang="en-US" sz="3200" dirty="0">
                <a:solidFill>
                  <a:srgbClr val="FF0000"/>
                </a:solidFill>
              </a:rPr>
              <a:t>or IV injection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1676400" cy="47897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t ½ is 2-3h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5994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Pharmacokinetics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635" y="5358889"/>
            <a:ext cx="5638800" cy="12381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Undergoes </a:t>
            </a:r>
            <a:r>
              <a:rPr lang="en-US" sz="3200" dirty="0" err="1">
                <a:solidFill>
                  <a:srgbClr val="FF0000"/>
                </a:solidFill>
              </a:rPr>
              <a:t>enterohepatic</a:t>
            </a:r>
            <a:r>
              <a:rPr lang="en-US" sz="3200" dirty="0">
                <a:solidFill>
                  <a:srgbClr val="FF0000"/>
                </a:solidFill>
              </a:rPr>
              <a:t> recycling, 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0">
              <a:lnSpc>
                <a:spcPts val="29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-crosses BBB</a:t>
            </a:r>
          </a:p>
          <a:p>
            <a:pPr lvl="0">
              <a:lnSpc>
                <a:spcPts val="2900"/>
              </a:lnSpc>
              <a:defRPr/>
            </a:pP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smtClean="0">
                <a:solidFill>
                  <a:srgbClr val="FF0000"/>
                </a:solidFill>
              </a:rPr>
              <a:t>crosses </a:t>
            </a:r>
            <a:r>
              <a:rPr lang="en-US" sz="3200" dirty="0">
                <a:solidFill>
                  <a:srgbClr val="FF0000"/>
                </a:solidFill>
              </a:rPr>
              <a:t>placenta.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372910"/>
            <a:ext cx="4572000" cy="85087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Metabolized by conjugation with </a:t>
            </a:r>
            <a:r>
              <a:rPr lang="en-US" sz="3200" dirty="0" err="1" smtClean="0">
                <a:solidFill>
                  <a:srgbClr val="FF0000"/>
                </a:solidFill>
              </a:rPr>
              <a:t>glucuronic</a:t>
            </a:r>
            <a:r>
              <a:rPr lang="en-US" sz="3200" dirty="0" smtClean="0">
                <a:solidFill>
                  <a:srgbClr val="FF0000"/>
                </a:solidFill>
              </a:rPr>
              <a:t> acid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8994" t="5680" r="4660" b="69704"/>
          <a:stretch>
            <a:fillRect/>
          </a:stretch>
        </p:blipFill>
        <p:spPr bwMode="auto">
          <a:xfrm>
            <a:off x="2286000" y="1524000"/>
            <a:ext cx="685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71600"/>
            <a:ext cx="39624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24098" y="6340929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198081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4945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565" y="1858428"/>
            <a:ext cx="3107751" cy="491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798" y="4511731"/>
            <a:ext cx="577283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Non painful conditions e.g. heart failure (to relieve distress)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334" y="3759420"/>
            <a:ext cx="5100918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Myocardial ischemia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816" y="3020263"/>
            <a:ext cx="5105400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Acute pulmonary edema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16" y="896112"/>
            <a:ext cx="6086602" cy="208249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CONTROL PAIN; cancer pain, severe burns, </a:t>
            </a: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trauma, Severe </a:t>
            </a: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visceral pain (not renal/biliary </a:t>
            </a:r>
            <a:r>
              <a:rPr lang="en-US" sz="3000" dirty="0" err="1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3000" dirty="0">
                <a:solidFill>
                  <a:srgbClr val="FF0000"/>
                </a:solidFill>
                <a:latin typeface="Arial Narrow" pitchFamily="34" charset="0"/>
              </a:rPr>
              <a:t>, acute </a:t>
            </a: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pancreatitis)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90347"/>
            <a:ext cx="448683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Clinical 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334" y="6043871"/>
            <a:ext cx="5220133" cy="69749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 Narrow" pitchFamily="34" charset="0"/>
              </a:rPr>
              <a:t>Pre-anesthetic medication.</a:t>
            </a:r>
            <a:endParaRPr lang="en-US" sz="3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2842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8577" y="3850594"/>
            <a:ext cx="47692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auseia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, vomiting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76" y="3104535"/>
            <a:ext cx="479611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tching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espiratory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600200"/>
            <a:ext cx="472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onstipation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42352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53" y="5450768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edation.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53" y="4650681"/>
            <a:ext cx="4800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onstricted pupil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911887" y="3555713"/>
            <a:ext cx="43434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C  r  I  n  c  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ntique Olive Compac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8754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40434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45548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3203" y="3880627"/>
            <a:ext cx="6934433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Elderly are </a:t>
            </a:r>
            <a:r>
              <a:rPr lang="en-US" sz="3200" dirty="0" smtClean="0">
                <a:solidFill>
                  <a:srgbClr val="FF0000"/>
                </a:solidFill>
              </a:rPr>
              <a:t>more sensitive; </a:t>
            </a:r>
            <a:r>
              <a:rPr lang="en-US" sz="3200" dirty="0" smtClean="0">
                <a:solidFill>
                  <a:srgbClr val="FF0000"/>
                </a:solidFill>
                <a:sym typeface="Wingdings 3"/>
              </a:rPr>
              <a:t></a:t>
            </a:r>
            <a:r>
              <a:rPr lang="en-US" sz="3200" dirty="0">
                <a:solidFill>
                  <a:srgbClr val="FF0000"/>
                </a:solidFill>
              </a:rPr>
              <a:t>metabolism, lean </a:t>
            </a:r>
            <a:r>
              <a:rPr lang="en-US" sz="3200" dirty="0" smtClean="0">
                <a:solidFill>
                  <a:srgbClr val="FF0000"/>
                </a:solidFill>
              </a:rPr>
              <a:t>body </a:t>
            </a:r>
            <a:r>
              <a:rPr lang="en-US" sz="3200" dirty="0">
                <a:solidFill>
                  <a:srgbClr val="FF0000"/>
                </a:solidFill>
              </a:rPr>
              <a:t>mass &amp; renal function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203" y="3200400"/>
            <a:ext cx="5571797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Biliary colic &amp; pancreatic pain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03" y="2251142"/>
            <a:ext cx="5190797" cy="81047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BRONCHIAL ASTHMA or impaired pulmonary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203" y="1651382"/>
            <a:ext cx="5266997" cy="48474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HEAD INJURY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0556" y="465889"/>
            <a:ext cx="4953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Contraindications</a:t>
            </a:r>
            <a:endParaRPr lang="en-US" sz="3200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157" y="4799680"/>
            <a:ext cx="5190797" cy="46935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With MAOIs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203" y="5396699"/>
            <a:ext cx="8314997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sz="3200" dirty="0">
                <a:solidFill>
                  <a:srgbClr val="FF0000"/>
                </a:solidFill>
              </a:rPr>
              <a:t>Not given infants, neonates or during child </a:t>
            </a:r>
            <a:r>
              <a:rPr lang="en-US" sz="3200" dirty="0" smtClean="0">
                <a:solidFill>
                  <a:srgbClr val="FF0000"/>
                </a:solidFill>
              </a:rPr>
              <a:t>birth  </a:t>
            </a:r>
            <a:r>
              <a:rPr lang="en-US" sz="3200" dirty="0" smtClean="0">
                <a:solidFill>
                  <a:srgbClr val="FF0000"/>
                </a:solidFill>
                <a:sym typeface="Wingdings 3"/>
              </a:rPr>
              <a:t> </a:t>
            </a:r>
            <a:r>
              <a:rPr lang="en-US" sz="3200" dirty="0" smtClean="0">
                <a:solidFill>
                  <a:srgbClr val="FF0000"/>
                </a:solidFill>
              </a:rPr>
              <a:t>conjugating </a:t>
            </a:r>
            <a:r>
              <a:rPr lang="en-US" sz="3200" dirty="0">
                <a:solidFill>
                  <a:srgbClr val="FF0000"/>
                </a:solidFill>
              </a:rPr>
              <a:t>capacity </a:t>
            </a:r>
            <a:r>
              <a:rPr lang="en-US" sz="3200" dirty="0">
                <a:solidFill>
                  <a:srgbClr val="FF0000"/>
                </a:solidFill>
                <a:sym typeface="Wingdings 3"/>
              </a:rPr>
              <a:t>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accumulate </a:t>
            </a:r>
            <a:r>
              <a:rPr lang="en-US" sz="3200" dirty="0">
                <a:solidFill>
                  <a:srgbClr val="FF0000"/>
                </a:solidFill>
                <a:sym typeface="Wingdings 3"/>
              </a:rPr>
              <a:t> 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respiratory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80117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203" y="102143"/>
            <a:ext cx="2590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Morphine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3349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733800"/>
            <a:ext cx="4796118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Used in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mild &amp; 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moderate pain, cough,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diarrhea.</a:t>
            </a:r>
            <a:endParaRPr lang="en-US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10406"/>
            <a:ext cx="4800600" cy="736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Dependence &lt; morphine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73654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 agonist</a:t>
            </a:r>
            <a:endParaRPr lang="en-US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33367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codeine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2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3027" y="4518630"/>
            <a:ext cx="1981200" cy="23149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62851" y="6319804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76" y="444830"/>
            <a:ext cx="2886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3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2864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182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56337"/>
            <a:ext cx="479611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Can be given orally;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more oral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bioavail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ability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28897"/>
            <a:ext cx="4800600" cy="6622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Inhibits also NE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5HT reuptake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447800"/>
            <a:ext cx="4876800" cy="13086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agonist 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potent than morphine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46448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TRAMADOL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86200"/>
            <a:ext cx="640080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-Seizures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(not in epileptics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), Nausea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Dry mouth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Dizziness , Sedation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-Less adverse effects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on respiratory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C.V.S.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18288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094" y="4274508"/>
            <a:ext cx="6786282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-Mild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- moderate acute &amp; chronic visceral pain </a:t>
            </a:r>
            <a:endParaRPr lang="en-US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-During labor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1722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4419600"/>
            <a:ext cx="7001435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doctor administered increasing doses </a:t>
            </a:r>
            <a:r>
              <a:rPr lang="en-US" sz="2800" dirty="0">
                <a:solidFill>
                  <a:srgbClr val="FF0000"/>
                </a:solidFill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MORPHINE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that resulted in Freud's death on 23 September 1939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 begged his friend and doctor, Max </a:t>
            </a:r>
            <a:r>
              <a:rPr lang="en-US" sz="2800" dirty="0" err="1" smtClean="0">
                <a:solidFill>
                  <a:srgbClr val="FF0000"/>
                </a:solidFill>
              </a:rPr>
              <a:t>Schur</a:t>
            </a:r>
            <a:r>
              <a:rPr lang="en-US" sz="2800" dirty="0" smtClean="0">
                <a:solidFill>
                  <a:srgbClr val="FF0000"/>
                </a:solidFill>
              </a:rPr>
              <a:t> to relieve him.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292184"/>
            <a:ext cx="51054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His cancer </a:t>
            </a:r>
            <a:r>
              <a:rPr lang="en-US" sz="2800" dirty="0">
                <a:solidFill>
                  <a:srgbClr val="FF0000"/>
                </a:solidFill>
              </a:rPr>
              <a:t>of the jaw was causing him increasingly severe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PAIN</a:t>
            </a:r>
            <a:r>
              <a:rPr lang="en-US" sz="2800" dirty="0" smtClean="0">
                <a:solidFill>
                  <a:srgbClr val="FF0000"/>
                </a:solidFill>
              </a:rPr>
              <a:t> &amp; agony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51382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Sigmund </a:t>
            </a:r>
            <a:r>
              <a:rPr lang="en-US" sz="2800" b="1" dirty="0" smtClean="0">
                <a:solidFill>
                  <a:srgbClr val="FF0000"/>
                </a:solidFill>
              </a:rPr>
              <a:t>Freud,</a:t>
            </a:r>
            <a:r>
              <a:rPr lang="en-US" sz="2800" dirty="0" smtClean="0">
                <a:solidFill>
                  <a:srgbClr val="FF0000"/>
                </a:solidFill>
              </a:rPr>
              <a:t> the </a:t>
            </a:r>
            <a:r>
              <a:rPr lang="en-US" sz="2800" dirty="0">
                <a:solidFill>
                  <a:srgbClr val="FF0000"/>
                </a:solidFill>
              </a:rPr>
              <a:t>father </a:t>
            </a:r>
            <a:r>
              <a:rPr lang="en-US" sz="2800" dirty="0" smtClean="0">
                <a:solidFill>
                  <a:srgbClr val="FF0000"/>
                </a:solidFill>
              </a:rPr>
              <a:t>of psychoanalysis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41098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1"/>
            <a:ext cx="238125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5867400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What effect of morphine caused the death of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 Sigmund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Freud?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746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itchFamily="82" charset="0"/>
              </a:rPr>
              <a:t>A CASE OF OVERDOSE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667000"/>
            <a:ext cx="3886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Euthenasia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765" y="4796630"/>
            <a:ext cx="7611035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atropine –like action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(Smooth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muscle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relaxant)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374320"/>
            <a:ext cx="853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LESS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constipating, depressant on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faetal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respiration than morphine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981200"/>
            <a:ext cx="19498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actions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45798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Synthetic, more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effective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1100" y="321580"/>
            <a:ext cx="49149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Pethidine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 (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mepridine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867" y="5361916"/>
            <a:ext cx="6248400" cy="43306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Tolerance &amp; Addiction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836" y="3932795"/>
            <a:ext cx="6324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As in morphine but not in cough &amp; diarrhea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indications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177042"/>
            <a:ext cx="44958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514350">
              <a:lnSpc>
                <a:spcPts val="26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cough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suppressant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effect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292" y="5251634"/>
            <a:ext cx="73152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obstetric analgesia (No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resp.)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5922210"/>
            <a:ext cx="92202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biliary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 Narrow" pitchFamily="34" charset="0"/>
              </a:rPr>
              <a:t>colics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(sm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. relaxant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).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4402426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Tremors, Convulsions, Hyperthermia, Hypotension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3796" y="3859348"/>
            <a:ext cx="16495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292" y="4642547"/>
            <a:ext cx="70866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Preanaesthetic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medication (better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28365" y="4904790"/>
            <a:ext cx="6248400" cy="42575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Blurred vision, Dry mouth, Urine retention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305788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  <p:bldP spid="12" grpId="0" animBg="1"/>
      <p:bldP spid="12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724400"/>
            <a:ext cx="4876800" cy="7442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combination with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droperidol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 as NEUROLEPTANALGESIA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5235389" cy="73353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To induce &amp; maintain anesthesia in poor-risk patients [stabilizing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heart]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819400"/>
            <a:ext cx="4648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Analgesic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supplement during anesthesia, (IV or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intrathecal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764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/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Synthetic,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agonist,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more potent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than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</a:rPr>
              <a:t>pethidine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&amp; morphine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228600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Fentanyl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743200"/>
            <a:ext cx="152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669" y="3404175"/>
            <a:ext cx="568642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Respiratory depression (most serious) </a:t>
            </a:r>
          </a:p>
          <a:p>
            <a:r>
              <a:rPr lang="en-US" sz="2800" b="1" dirty="0">
                <a:latin typeface="Arial Narrow" pitchFamily="34" charset="0"/>
              </a:rPr>
              <a:t>CV effects are less</a:t>
            </a:r>
          </a:p>
          <a:p>
            <a:r>
              <a:rPr lang="en-US" sz="2800" b="1" dirty="0">
                <a:latin typeface="Arial Narrow" pitchFamily="34" charset="0"/>
              </a:rPr>
              <a:t>Bradycardia may still occur.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562600"/>
            <a:ext cx="4876800" cy="105413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In cancer pain &amp; severe postoperative pain; (transdermal patch changed every 72 </a:t>
            </a:r>
            <a:r>
              <a:rPr lang="en-US" sz="2800" b="1" dirty="0" err="1">
                <a:solidFill>
                  <a:srgbClr val="FF0000"/>
                </a:solidFill>
                <a:latin typeface="Arial Narrow" pitchFamily="34" charset="0"/>
              </a:rPr>
              <a:t>hrs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).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" y="1905000"/>
            <a:ext cx="3352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76400"/>
            <a:ext cx="309562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nationalgeographic.com/wpf/media-live/photos/000/004/cache/asian-lion-sleeping_452_600x4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057400"/>
            <a:ext cx="312102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8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676400"/>
            <a:ext cx="479611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to treat opioid withdrawal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t½ 55 h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411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Weaker synth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eti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c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3553" y="430446"/>
            <a:ext cx="2590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METHADONE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62200"/>
            <a:ext cx="7587166" cy="83612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900"/>
              </a:lnSpc>
            </a:pPr>
            <a:r>
              <a:rPr lang="en-US" sz="2800" b="1" dirty="0">
                <a:solidFill>
                  <a:srgbClr val="FF0000"/>
                </a:solidFill>
                <a:latin typeface="Calibri"/>
                <a:sym typeface="Wingdings 3"/>
              </a:rPr>
              <a:t>In non addicts, it causes tolerance &amp; dependence but not as severe as that of morphine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200400"/>
            <a:ext cx="3352800" cy="2438400"/>
            <a:chOff x="870352" y="2057401"/>
            <a:chExt cx="3352800" cy="2438400"/>
          </a:xfrm>
        </p:grpSpPr>
        <p:pic>
          <p:nvPicPr>
            <p:cNvPr id="13" name="Picture 2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0352" y="2057401"/>
              <a:ext cx="3352800" cy="2438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2286000"/>
              <a:ext cx="1371600" cy="369332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>
              <a:solidFill>
                <a:srgbClr val="FFCC6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 ADDICT</a:t>
              </a:r>
            </a:p>
          </p:txBody>
        </p:sp>
      </p:grpSp>
      <p:pic>
        <p:nvPicPr>
          <p:cNvPr id="16" name="Picture 15" descr="Suboxone Mechanism of Action">
            <a:hlinkClick r:id="rId4" tooltip="How Suboxone Works"/>
          </p:cNvPr>
          <p:cNvPicPr>
            <a:picLocks noChangeAspect="1" noChangeArrowheads="1"/>
          </p:cNvPicPr>
          <p:nvPr/>
        </p:nvPicPr>
        <p:blipFill>
          <a:blip r:embed="rId5" cstate="print"/>
          <a:srcRect l="52243" t="11628" r="7636" b="66307"/>
          <a:stretch>
            <a:fillRect/>
          </a:stretch>
        </p:blipFill>
        <p:spPr bwMode="auto">
          <a:xfrm>
            <a:off x="4953000" y="3200400"/>
            <a:ext cx="3452388" cy="2438400"/>
          </a:xfrm>
          <a:prstGeom prst="rect">
            <a:avLst/>
          </a:prstGeom>
          <a:noFill/>
        </p:spPr>
      </p:pic>
      <p:pic>
        <p:nvPicPr>
          <p:cNvPr id="2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6" cstate="print"/>
          <a:srcRect r="3068" b="2847"/>
          <a:stretch>
            <a:fillRect/>
          </a:stretch>
        </p:blipFill>
        <p:spPr bwMode="auto">
          <a:xfrm>
            <a:off x="533400" y="3962400"/>
            <a:ext cx="7913076" cy="28956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200400"/>
            <a:ext cx="3514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200400"/>
            <a:ext cx="349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1035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488138"/>
            <a:ext cx="5257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Opioid antagonists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1600200"/>
            <a:ext cx="5867400" cy="4419600"/>
            <a:chOff x="990600" y="838200"/>
            <a:chExt cx="6324600" cy="4876800"/>
          </a:xfrm>
        </p:grpSpPr>
        <p:pic>
          <p:nvPicPr>
            <p:cNvPr id="1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6324600" cy="4876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3487660" y="987085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79253" y="987085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38090" y="928095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rgbClr val="EEECE1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460" y="1219199"/>
            <a:ext cx="3134139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0"/>
            <a:ext cx="4648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Effect lasts only for 2-4 hours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743200"/>
            <a:ext cx="593911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To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reverse the effect of analgesia on the respiration of the new born baby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5867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Used to treat respiratory depression caused by opioid overdose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Pure opioid antagonist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2590800" cy="4642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Naloxone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  <a:sym typeface="Wingdings 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7696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Very similar to naloxone but with longer duration of action [t½=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10h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]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US" sz="28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708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indent="-342900">
              <a:defRPr/>
            </a:pP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105400"/>
            <a:ext cx="2971800" cy="4703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Symbol" pitchFamily="18" charset="2"/>
              </a:rPr>
              <a:t>Naltrexone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01743" y="612591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81200"/>
            <a:ext cx="236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581400"/>
            <a:ext cx="62394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Detail on the mechanism of action, pharmacokinetics &amp; </a:t>
            </a:r>
            <a:r>
              <a:rPr lang="en-TT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</a:t>
            </a:r>
            <a:r>
              <a:rPr lang="en-TT" sz="28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morphine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its synthetic derivatives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370811"/>
            <a:ext cx="62483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Categorize the different </a:t>
            </a:r>
            <a:r>
              <a:rPr lang="en-TT" sz="28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classes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drugs used to relieve pain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524000"/>
            <a:ext cx="129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638800"/>
            <a:ext cx="62528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Hints on the properties &amp; clinical uses of </a:t>
            </a:r>
            <a:r>
              <a:rPr lang="en-TT" sz="2800" u="sng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morphine antagonists</a:t>
            </a:r>
            <a:r>
              <a:rPr lang="en-TT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52400"/>
            <a:ext cx="7543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6019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Why should we treat pain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What is pain?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6019800" cy="1266501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increases sympathetic output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myocardial oxygen demand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BP, 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6019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a miserable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limits mobility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-Increases risk for DVT/PE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019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Impairs the patient functional ability &amp; psychological well being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60198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Pain is the most common reason patient seek medical advice</a:t>
            </a:r>
          </a:p>
        </p:txBody>
      </p:sp>
      <p:pic>
        <p:nvPicPr>
          <p:cNvPr id="13" name="Picture 4" descr="C:\Documents and Settings\ppartownavid\My Documents\My Pictures\funny pain.jpg"/>
          <p:cNvPicPr>
            <a:picLocks noChangeAspect="1" noChangeArrowheads="1"/>
          </p:cNvPicPr>
          <p:nvPr/>
        </p:nvPicPr>
        <p:blipFill>
          <a:blip r:embed="rId3" cstate="print"/>
          <a:srcRect b="16267"/>
          <a:stretch>
            <a:fillRect/>
          </a:stretch>
        </p:blipFill>
        <p:spPr bwMode="auto">
          <a:xfrm>
            <a:off x="6553200" y="20574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IN&#10;Is an unpleasant sensory and&#10;emotional experience associated with&#10;actual and potential tissue damage, or&#10;described in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388" y="2187711"/>
            <a:ext cx="4648200" cy="3810000"/>
          </a:xfrm>
          <a:prstGeom prst="rect">
            <a:avLst/>
          </a:prstGeom>
          <a:noFill/>
        </p:spPr>
      </p:pic>
      <p:pic>
        <p:nvPicPr>
          <p:cNvPr id="12" name="Picture 2" descr=" “The fifth vital sign” –  American Pain Society 2003 Identifying pain as the fifth  vital sign suggests that the  asses..."/>
          <p:cNvPicPr>
            <a:picLocks noChangeAspect="1" noChangeArrowheads="1"/>
          </p:cNvPicPr>
          <p:nvPr/>
        </p:nvPicPr>
        <p:blipFill rotWithShape="1">
          <a:blip r:embed="rId5" cstate="print"/>
          <a:srcRect l="4856"/>
          <a:stretch/>
        </p:blipFill>
        <p:spPr bwMode="auto">
          <a:xfrm>
            <a:off x="4513729" y="2212202"/>
            <a:ext cx="4567518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0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://www.spinesportshc.com/wp-content/uploads/2014/06/neuropathyfe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352800"/>
            <a:ext cx="2552700" cy="2133600"/>
          </a:xfrm>
          <a:prstGeom prst="rect">
            <a:avLst/>
          </a:prstGeom>
          <a:noFill/>
        </p:spPr>
      </p:pic>
      <p:pic>
        <p:nvPicPr>
          <p:cNvPr id="3" name="Picture 3" descr="who_lad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819400"/>
            <a:ext cx="5341938" cy="38862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1148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WHO Pain Ladder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1505494"/>
            <a:ext cx="7848600" cy="3200400"/>
            <a:chOff x="1622425" y="3048000"/>
            <a:chExt cx="7008813" cy="26670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7131628"/>
                </p:ext>
              </p:extLst>
            </p:nvPr>
          </p:nvGraphicFramePr>
          <p:xfrm>
            <a:off x="3460770" y="3345597"/>
            <a:ext cx="27432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4" name="Clip" r:id="rId7" imgW="4762500" imgH="3505200" progId="">
                    <p:embed/>
                  </p:oleObj>
                </mc:Choice>
                <mc:Fallback>
                  <p:oleObj name="Clip" r:id="rId7" imgW="4762500" imgH="3505200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770" y="3345597"/>
                          <a:ext cx="27432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2425" y="4495800"/>
              <a:ext cx="1665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Analgesia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480175" y="3048000"/>
              <a:ext cx="2151063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Side-effects</a:t>
              </a: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7467600" y="3733800"/>
              <a:ext cx="0" cy="19812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514600" y="3429000"/>
              <a:ext cx="0" cy="1143000"/>
            </a:xfrm>
            <a:prstGeom prst="line">
              <a:avLst/>
            </a:prstGeom>
            <a:noFill/>
            <a:ln w="7620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71600" y="320189"/>
            <a:ext cx="5998029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Classes of Drugs Used In Management Of Pain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105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Adjuvant drugs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343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Opioids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581400"/>
            <a:ext cx="3276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15891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685800"/>
            <a:ext cx="1905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22871"/>
            <a:ext cx="86106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Work at site of tissue injury to prevent the formation of the </a:t>
            </a:r>
            <a:r>
              <a:rPr lang="en-US" sz="3000" dirty="0" err="1" smtClean="0">
                <a:solidFill>
                  <a:srgbClr val="FF0000"/>
                </a:solidFill>
              </a:rPr>
              <a:t>nociceptive</a:t>
            </a:r>
            <a:r>
              <a:rPr lang="en-US" sz="3000" dirty="0" smtClean="0">
                <a:solidFill>
                  <a:srgbClr val="FF0000"/>
                </a:solidFill>
              </a:rPr>
              <a:t> mediators</a:t>
            </a:r>
            <a:endParaRPr lang="en-US" sz="3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09267"/>
            <a:ext cx="8610600" cy="141961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Can decrease opioid use by ~30% therefore decreasing opioid-related side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8229600" cy="72712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Perpetua Titling MT" pitchFamily="18" charset="0"/>
              </a:rPr>
              <a:t>H</a:t>
            </a:r>
            <a:r>
              <a:rPr lang="en-US" sz="3000" dirty="0" smtClean="0">
                <a:solidFill>
                  <a:srgbClr val="FF0000"/>
                </a:solidFill>
                <a:latin typeface="Perpetua" pitchFamily="18" charset="0"/>
              </a:rPr>
              <a:t>as a ceiling effect to analgesia.</a:t>
            </a:r>
            <a:endParaRPr lang="en-US" sz="3000" dirty="0">
              <a:solidFill>
                <a:srgbClr val="FF0000"/>
              </a:solidFill>
              <a:latin typeface="Perpetua Titling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417683"/>
            <a:ext cx="853440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Perpetua" pitchFamily="18" charset="0"/>
              </a:rPr>
              <a:t>Generally the 1</a:t>
            </a:r>
            <a:r>
              <a:rPr lang="en-US" sz="3000" baseline="30000" dirty="0" smtClean="0">
                <a:solidFill>
                  <a:srgbClr val="FF0000"/>
                </a:solidFill>
                <a:latin typeface="Perpetua" pitchFamily="18" charset="0"/>
              </a:rPr>
              <a:t>st</a:t>
            </a:r>
            <a:r>
              <a:rPr lang="en-US" sz="3000" dirty="0" smtClean="0">
                <a:solidFill>
                  <a:srgbClr val="FF0000"/>
                </a:solidFill>
                <a:latin typeface="Perpetua" pitchFamily="18" charset="0"/>
              </a:rPr>
              <a:t> class of drugs used for controlling pain</a:t>
            </a:r>
            <a:endParaRPr lang="en-US" sz="3000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40634"/>
            <a:ext cx="8534400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They neither cause tolerance or dependence</a:t>
            </a:r>
            <a:endParaRPr lang="en-US" sz="3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299775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8382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00"/>
                </a:solidFill>
                <a:latin typeface="Algerian" pitchFamily="82" charset="0"/>
                <a:cs typeface="Times New Roman" pitchFamily="18" charset="0"/>
              </a:rPr>
              <a:t>Adjuvant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05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900518"/>
            <a:ext cx="4114800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e.g.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Anxiolytics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Neuroleptics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Antidepressants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Antiepileptics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40164"/>
            <a:ext cx="5029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May modify the perception of pain &amp; remove the concomitants of pain such as anxiety, fear, depression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93180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07451"/>
            <a:ext cx="1828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OPioids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Picture 2" descr="po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663148"/>
            <a:ext cx="3581400" cy="4432852"/>
          </a:xfrm>
          <a:prstGeom prst="rect">
            <a:avLst/>
          </a:prstGeom>
          <a:noFill/>
          <a:ln/>
        </p:spPr>
      </p:pic>
      <p:pic>
        <p:nvPicPr>
          <p:cNvPr id="4" name="Picture 2" descr="http://images.google.com/images?q=tbn:Lj6SQW6XHdzONM::https://amsu-health-6r.wikispaces.com/file/view/opium.jpg/33529899/opium.jpg">
            <a:hlinkClick r:id="rId4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685800"/>
            <a:ext cx="1981200" cy="25177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5042118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ndogenous opioid peptides,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e.g. Endorphins, </a:t>
            </a:r>
            <a:r>
              <a:rPr lang="en-US" sz="2800" dirty="0" err="1" smtClean="0">
                <a:solidFill>
                  <a:srgbClr val="FF0000"/>
                </a:solidFill>
              </a:rPr>
              <a:t>enkephalins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</a:rPr>
              <a:t>dynorphins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581400"/>
            <a:ext cx="5181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Opiates</a:t>
            </a:r>
            <a:r>
              <a:rPr lang="en-US" sz="2800" dirty="0">
                <a:solidFill>
                  <a:srgbClr val="FF0000"/>
                </a:solidFill>
              </a:rPr>
              <a:t> are drugs derived from </a:t>
            </a:r>
            <a:r>
              <a:rPr lang="en-US" sz="2800" dirty="0" smtClean="0">
                <a:solidFill>
                  <a:srgbClr val="FF0000"/>
                </a:solidFill>
              </a:rPr>
              <a:t>opium &amp; semisynthetic &amp; synthetic derivatives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5188324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natural</a:t>
            </a:r>
            <a:r>
              <a:rPr lang="en-US" sz="2800" dirty="0">
                <a:solidFill>
                  <a:srgbClr val="FF0000"/>
                </a:solidFill>
              </a:rPr>
              <a:t> products </a:t>
            </a:r>
            <a:r>
              <a:rPr lang="en-US" sz="2800" dirty="0" smtClean="0">
                <a:solidFill>
                  <a:srgbClr val="FF0000"/>
                </a:solidFill>
              </a:rPr>
              <a:t>include </a:t>
            </a:r>
            <a:r>
              <a:rPr lang="en-US" sz="2800" i="1" dirty="0" smtClean="0">
                <a:solidFill>
                  <a:srgbClr val="FF0000"/>
                </a:solidFill>
              </a:rPr>
              <a:t>morphine</a:t>
            </a:r>
            <a:r>
              <a:rPr lang="en-US" sz="2800" i="1" dirty="0">
                <a:solidFill>
                  <a:srgbClr val="FF0000"/>
                </a:solidFill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codeine, </a:t>
            </a:r>
            <a:r>
              <a:rPr lang="en-US" sz="2800" i="1" dirty="0" err="1" smtClean="0">
                <a:solidFill>
                  <a:srgbClr val="FF0000"/>
                </a:solidFill>
              </a:rPr>
              <a:t>papaverine</a:t>
            </a:r>
            <a:r>
              <a:rPr lang="en-US" sz="2800" dirty="0" smtClean="0">
                <a:solidFill>
                  <a:srgbClr val="FF0000"/>
                </a:solidFill>
              </a:rPr>
              <a:t> &amp; </a:t>
            </a:r>
            <a:r>
              <a:rPr lang="en-US" sz="2800" i="1" dirty="0" err="1" smtClean="0">
                <a:solidFill>
                  <a:srgbClr val="FF0000"/>
                </a:solidFill>
              </a:rPr>
              <a:t>thebaine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19200"/>
            <a:ext cx="49417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Opium is derived from the </a:t>
            </a:r>
            <a:r>
              <a:rPr lang="en-US" sz="2800" dirty="0">
                <a:solidFill>
                  <a:srgbClr val="FF0000"/>
                </a:solidFill>
              </a:rPr>
              <a:t>juice of the opium poppy, </a:t>
            </a:r>
            <a:r>
              <a:rPr lang="en-US" sz="2800" i="1" dirty="0" err="1">
                <a:solidFill>
                  <a:srgbClr val="FF0000"/>
                </a:solidFill>
              </a:rPr>
              <a:t>Papaver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somniferum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09547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3953" y="281423"/>
            <a:ext cx="434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OPIOID 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rgbClr val="66FFFF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  <a:sym typeface="Wingdings 3"/>
              </a:rPr>
              <a:t>RECEPTORS</a:t>
            </a:r>
            <a:endParaRPr lang="en-US" sz="3200" b="1" dirty="0">
              <a:solidFill>
                <a:srgbClr val="FF0000"/>
              </a:solidFill>
              <a:effectLst>
                <a:glow rad="63500">
                  <a:srgbClr val="66FFFF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202938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Nociceptin</a:t>
            </a:r>
            <a:r>
              <a:rPr lang="en-US" sz="2800" b="1" dirty="0" smtClean="0">
                <a:solidFill>
                  <a:srgbClr val="FF0000"/>
                </a:solidFill>
              </a:rPr>
              <a:t> ligand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043284"/>
            <a:ext cx="152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ORL-1 </a:t>
            </a:r>
            <a:r>
              <a:rPr lang="en-US" sz="2800" b="1" dirty="0">
                <a:solidFill>
                  <a:srgbClr val="FF0000"/>
                </a:solidFill>
              </a:rPr>
              <a:t>receptor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997391"/>
            <a:ext cx="734657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All of them </a:t>
            </a:r>
            <a:r>
              <a:rPr lang="en-US" sz="2800" b="1" i="1" dirty="0" smtClean="0">
                <a:solidFill>
                  <a:srgbClr val="FF0000"/>
                </a:solidFill>
                <a:sym typeface="Symbol" pitchFamily="18" charset="2"/>
              </a:rPr>
              <a:t>are typical </a:t>
            </a:r>
            <a:r>
              <a:rPr lang="en-US" sz="2800" b="1" i="1" dirty="0">
                <a:solidFill>
                  <a:srgbClr val="FF0000"/>
                </a:solidFill>
                <a:sym typeface="Symbol" pitchFamily="18" charset="2"/>
              </a:rPr>
              <a:t>G-protein coupled receptors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3" y="967024"/>
            <a:ext cx="852569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Anatomical distribution in brain, spinal cord, &amp; the periphery</a:t>
            </a:r>
            <a:r>
              <a:rPr lang="en-US" sz="3200" dirty="0" smtClean="0"/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8091" y="6292011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386" y="1588810"/>
            <a:ext cx="6881614" cy="33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75112" y="2725416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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5112" y="3753545"/>
            <a:ext cx="381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422044"/>
            <a:ext cx="34506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k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0" grpId="0" animBg="1"/>
      <p:bldP spid="9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6469</TotalTime>
  <Words>1165</Words>
  <Application>Microsoft Office PowerPoint</Application>
  <PresentationFormat>On-screen Show (4:3)</PresentationFormat>
  <Paragraphs>234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Algerian</vt:lpstr>
      <vt:lpstr>Andalus</vt:lpstr>
      <vt:lpstr>Antique Olive Compact</vt:lpstr>
      <vt:lpstr>Aparajita</vt:lpstr>
      <vt:lpstr>Arial Narrow</vt:lpstr>
      <vt:lpstr>Bernard MT Condensed</vt:lpstr>
      <vt:lpstr>Calibri</vt:lpstr>
      <vt:lpstr>Franklin Gothic Book</vt:lpstr>
      <vt:lpstr>Perpetua</vt:lpstr>
      <vt:lpstr>Perpetua Titling MT</vt:lpstr>
      <vt:lpstr>Symbol</vt:lpstr>
      <vt:lpstr>Times New Roman</vt:lpstr>
      <vt:lpstr>Wingdings 2</vt:lpstr>
      <vt:lpstr>Wingdings 3</vt:lpstr>
      <vt:lpstr>Equity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kk28697</cp:lastModifiedBy>
  <cp:revision>311</cp:revision>
  <cp:lastPrinted>2017-10-22T09:21:01Z</cp:lastPrinted>
  <dcterms:created xsi:type="dcterms:W3CDTF">2015-09-17T06:43:38Z</dcterms:created>
  <dcterms:modified xsi:type="dcterms:W3CDTF">2017-10-23T10:20:54Z</dcterms:modified>
</cp:coreProperties>
</file>