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 ?>
<Relationships xmlns="http://schemas.openxmlformats.org/package/2006/relationships">
	<Relationship Id="rId3" Type="http://schemas.openxmlformats.org/officeDocument/2006/relationships/presProps" Target="presProps.xml" />
	<Relationship Id="rId2" Type="http://schemas.openxmlformats.org/officeDocument/2006/relationships/slide" Target="slides/slide1.xml" />
	<Relationship Id="rId1" Type="http://schemas.openxmlformats.org/officeDocument/2006/relationships/slideMaster" Target="slideMasters/slideMaster1.xml" />
	<Relationship Id="rId6" Type="http://schemas.openxmlformats.org/officeDocument/2006/relationships/tableStyles" Target="tableStyles.xml" />
	<Relationship Id="rId5" Type="http://schemas.openxmlformats.org/officeDocument/2006/relationships/theme" Target="theme/theme1.xml" />
	<Relationship Id="rId4" Type="http://schemas.openxmlformats.org/officeDocument/2006/relationships/viewProps" Target="viewProps.xml" />
	<Relationship Id="rId7" Type="http://schemas.openxmlformats.org/officeDocument/2006/relationships/slide" Target="slides/slide2.xml" />
	<Relationship Id="rId8" Type="http://schemas.openxmlformats.org/officeDocument/2006/relationships/slide" Target="slides/slide3.xml" />
	<Relationship Id="rId9" Type="http://schemas.openxmlformats.org/officeDocument/2006/relationships/slide" Target="slides/slide4.xml" />
	<Relationship Id="rId10" Type="http://schemas.openxmlformats.org/officeDocument/2006/relationships/slide" Target="slides/slide5.xml" />
	<Relationship Id="rId11" Type="http://schemas.openxmlformats.org/officeDocument/2006/relationships/slide" Target="slides/slide6.xml" />
	<Relationship Id="rId12" Type="http://schemas.openxmlformats.org/officeDocument/2006/relationships/slide" Target="slides/slide7.xml" />
	<Relationship Id="rId13" Type="http://schemas.openxmlformats.org/officeDocument/2006/relationships/slide" Target="slides/slide8.xml" />
	<Relationship Id="rId14" Type="http://schemas.openxmlformats.org/officeDocument/2006/relationships/slide" Target="slides/slide9.xml" />
	<Relationship Id="rId15" Type="http://schemas.openxmlformats.org/officeDocument/2006/relationships/slide" Target="slides/slide10.xml" />
	<Relationship Id="rId16" Type="http://schemas.openxmlformats.org/officeDocument/2006/relationships/slide" Target="slides/slide11.xml" />
	<Relationship Id="rId17" Type="http://schemas.openxmlformats.org/officeDocument/2006/relationships/slide" Target="slides/slide12.xml" />
	<Relationship Id="rId18" Type="http://schemas.openxmlformats.org/officeDocument/2006/relationships/slide" Target="slides/slide13.xml" />
	<Relationship Id="rId19" Type="http://schemas.openxmlformats.org/officeDocument/2006/relationships/slide" Target="slides/slide14.xml" />
	<Relationship Id="rId20" Type="http://schemas.openxmlformats.org/officeDocument/2006/relationships/slide" Target="slides/slide15.xml" />
	<Relationship Id="rId21" Type="http://schemas.openxmlformats.org/officeDocument/2006/relationships/slide" Target="slides/slide16.xml" />
	<Relationship Id="rId22" Type="http://schemas.openxmlformats.org/officeDocument/2006/relationships/slide" Target="slides/slide17.xml" />
	<Relationship Id="rId23" Type="http://schemas.openxmlformats.org/officeDocument/2006/relationships/slide" Target="slides/slide18.xml" />
	<Relationship Id="rId24" Type="http://schemas.openxmlformats.org/officeDocument/2006/relationships/slide" Target="slides/slide19.xml" />
	<Relationship Id="rId25" Type="http://schemas.openxmlformats.org/officeDocument/2006/relationships/slide" Target="slides/slide20.xml" />
	<Relationship Id="rId26" Type="http://schemas.openxmlformats.org/officeDocument/2006/relationships/slide" Target="slides/slide21.xml" />
	<Relationship Id="rId27" Type="http://schemas.openxmlformats.org/officeDocument/2006/relationships/slide" Target="slides/slide22.xml" />
	<Relationship Id="rId28" Type="http://schemas.openxmlformats.org/officeDocument/2006/relationships/slide" Target="slides/slide23.xml" />
	<Relationship Id="rId29" Type="http://schemas.openxmlformats.org/officeDocument/2006/relationships/slide" Target="slides/slide24.xml" />
	<Relationship Id="rId30" Type="http://schemas.openxmlformats.org/officeDocument/2006/relationships/slide" Target="slides/slide25.xml" />
	<Relationship Id="rId31" Type="http://schemas.openxmlformats.org/officeDocument/2006/relationships/slide" Target="slides/slide26.xml" />
	<Relationship Id="rId32" Type="http://schemas.openxmlformats.org/officeDocument/2006/relationships/slide" Target="slides/slide27.xml" />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.jpeg" />
</Relationships>
</file>

<file path=ppt/slides/_rels/slide1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8.jpeg" />
	<Relationship Id="rId3" Type="http://schemas.openxmlformats.org/officeDocument/2006/relationships/image" Target="../media/image29.jpeg" />
	<Relationship Id="rId4" Type="http://schemas.openxmlformats.org/officeDocument/2006/relationships/image" Target="../media/image30.jpeg" />
	<Relationship Id="rId5" Type="http://schemas.openxmlformats.org/officeDocument/2006/relationships/image" Target="../media/image31.jpeg" />
</Relationships>
</file>

<file path=ppt/slides/_rels/slide1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2.jpeg" />
	<Relationship Id="rId3" Type="http://schemas.openxmlformats.org/officeDocument/2006/relationships/image" Target="../media/image33.jpeg" />
	<Relationship Id="rId4" Type="http://schemas.openxmlformats.org/officeDocument/2006/relationships/image" Target="../media/image34.jpeg" />
	<Relationship Id="rId5" Type="http://schemas.openxmlformats.org/officeDocument/2006/relationships/image" Target="../media/image35.jpeg" />
	<Relationship Id="rId6" Type="http://schemas.openxmlformats.org/officeDocument/2006/relationships/image" Target="../media/image36.jpeg" />
</Relationships>
</file>

<file path=ppt/slides/_rels/slide1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7.jpeg" />
	<Relationship Id="rId3" Type="http://schemas.openxmlformats.org/officeDocument/2006/relationships/image" Target="../media/image38.jpeg" />
	<Relationship Id="rId4" Type="http://schemas.openxmlformats.org/officeDocument/2006/relationships/image" Target="../media/image39.jpeg" />
	<Relationship Id="rId5" Type="http://schemas.openxmlformats.org/officeDocument/2006/relationships/image" Target="../media/image40.jpeg" />
</Relationships>
</file>

<file path=ppt/slides/_rels/slide1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1.jpeg" />
	<Relationship Id="rId3" Type="http://schemas.openxmlformats.org/officeDocument/2006/relationships/image" Target="../media/image42.jpeg" />
	<Relationship Id="rId4" Type="http://schemas.openxmlformats.org/officeDocument/2006/relationships/image" Target="../media/image43.jpeg" />
</Relationships>
</file>

<file path=ppt/slides/_rels/slide1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4.jpeg" />
	<Relationship Id="rId3" Type="http://schemas.openxmlformats.org/officeDocument/2006/relationships/image" Target="../media/image45.jpeg" />
	<Relationship Id="rId4" Type="http://schemas.openxmlformats.org/officeDocument/2006/relationships/image" Target="../media/image46.jpeg" />
</Relationships>
</file>

<file path=ppt/slides/_rels/slide1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7.jpeg" />
	<Relationship Id="rId3" Type="http://schemas.openxmlformats.org/officeDocument/2006/relationships/image" Target="../media/image48.jpeg" />
	<Relationship Id="rId4" Type="http://schemas.openxmlformats.org/officeDocument/2006/relationships/image" Target="../media/image49.jpeg" />
</Relationships>
</file>

<file path=ppt/slides/_rels/slide1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0.jpeg" />
	<Relationship Id="rId3" Type="http://schemas.openxmlformats.org/officeDocument/2006/relationships/image" Target="../media/image51.jpeg" />
	<Relationship Id="rId4" Type="http://schemas.openxmlformats.org/officeDocument/2006/relationships/image" Target="../media/image52.jpeg" />
	<Relationship Id="rId5" Type="http://schemas.openxmlformats.org/officeDocument/2006/relationships/image" Target="../media/image53.jpeg" />
	<Relationship Id="rId6" Type="http://schemas.openxmlformats.org/officeDocument/2006/relationships/image" Target="../media/image54.jpeg" />
</Relationships>
</file>

<file path=ppt/slides/_rels/slide1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5.jpeg" />
	<Relationship Id="rId3" Type="http://schemas.openxmlformats.org/officeDocument/2006/relationships/image" Target="../media/image56.jpeg" />
	<Relationship Id="rId4" Type="http://schemas.openxmlformats.org/officeDocument/2006/relationships/image" Target="../media/image57.jpeg" />
</Relationships>
</file>

<file path=ppt/slides/_rels/slide1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8.jpeg" />
	<Relationship Id="rId3" Type="http://schemas.openxmlformats.org/officeDocument/2006/relationships/image" Target="../media/image59.jpeg" />
	<Relationship Id="rId4" Type="http://schemas.openxmlformats.org/officeDocument/2006/relationships/image" Target="../media/image60.jpeg" />
	<Relationship Id="rId5" Type="http://schemas.openxmlformats.org/officeDocument/2006/relationships/image" Target="../media/image61.jpeg" />
	<Relationship Id="rId6" Type="http://schemas.openxmlformats.org/officeDocument/2006/relationships/image" Target="../media/image62.jpeg" />
	<Relationship Id="rId7" Type="http://schemas.openxmlformats.org/officeDocument/2006/relationships/image" Target="../media/image63.jpeg" />
	<Relationship Id="rId8" Type="http://schemas.openxmlformats.org/officeDocument/2006/relationships/image" Target="../media/image64.jpeg" />
</Relationships>
</file>

<file path=ppt/slides/_rels/slide1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5.jpeg" />
	<Relationship Id="rId3" Type="http://schemas.openxmlformats.org/officeDocument/2006/relationships/image" Target="../media/image66.jpeg" />
	<Relationship Id="rId4" Type="http://schemas.openxmlformats.org/officeDocument/2006/relationships/image" Target="../media/image67.jpeg" />
	<Relationship Id="rId5" Type="http://schemas.openxmlformats.org/officeDocument/2006/relationships/image" Target="../media/image68.jpeg" />
	<Relationship Id="rId6" Type="http://schemas.openxmlformats.org/officeDocument/2006/relationships/image" Target="../media/image69.jpeg" />
</Relationships>
</file>

<file path=ppt/slides/_rels/slide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.jpeg" />
	<Relationship Id="rId3" Type="http://schemas.openxmlformats.org/officeDocument/2006/relationships/image" Target="../media/image3.jpeg" />
	<Relationship Id="rId4" Type="http://schemas.openxmlformats.org/officeDocument/2006/relationships/image" Target="../media/image4.jpeg" />
</Relationships>
</file>

<file path=ppt/slides/_rels/slide2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0.jpeg" />
	<Relationship Id="rId3" Type="http://schemas.openxmlformats.org/officeDocument/2006/relationships/image" Target="../media/image71.jpeg" />
	<Relationship Id="rId4" Type="http://schemas.openxmlformats.org/officeDocument/2006/relationships/image" Target="../media/image72.jpeg" />
</Relationships>
</file>

<file path=ppt/slides/_rels/slide2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3.jpeg" />
	<Relationship Id="rId3" Type="http://schemas.openxmlformats.org/officeDocument/2006/relationships/image" Target="../media/image74.jpeg" />
	<Relationship Id="rId4" Type="http://schemas.openxmlformats.org/officeDocument/2006/relationships/image" Target="../media/image75.jpeg" />
	<Relationship Id="rId5" Type="http://schemas.openxmlformats.org/officeDocument/2006/relationships/image" Target="../media/image76.jpeg" />
	<Relationship Id="rId6" Type="http://schemas.openxmlformats.org/officeDocument/2006/relationships/image" Target="../media/image77.jpeg" />
</Relationships>
</file>

<file path=ppt/slides/_rels/slide2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8.jpeg" />
	<Relationship Id="rId3" Type="http://schemas.openxmlformats.org/officeDocument/2006/relationships/image" Target="../media/image79.jpeg" />
	<Relationship Id="rId4" Type="http://schemas.openxmlformats.org/officeDocument/2006/relationships/image" Target="../media/image80.jpeg" />
	<Relationship Id="rId5" Type="http://schemas.openxmlformats.org/officeDocument/2006/relationships/image" Target="../media/image81.jpeg" />
	<Relationship Id="rId6" Type="http://schemas.openxmlformats.org/officeDocument/2006/relationships/image" Target="../media/image82.jpeg" />
	<Relationship Id="rId7" Type="http://schemas.openxmlformats.org/officeDocument/2006/relationships/image" Target="../media/image83.jpeg" />
	<Relationship Id="rId8" Type="http://schemas.openxmlformats.org/officeDocument/2006/relationships/image" Target="../media/image84.jpeg" />
</Relationships>
</file>

<file path=ppt/slides/_rels/slide2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5.jpeg" />
	<Relationship Id="rId3" Type="http://schemas.openxmlformats.org/officeDocument/2006/relationships/image" Target="../media/image86.jpeg" />
	<Relationship Id="rId4" Type="http://schemas.openxmlformats.org/officeDocument/2006/relationships/image" Target="../media/image87.jpeg" />
	<Relationship Id="rId5" Type="http://schemas.openxmlformats.org/officeDocument/2006/relationships/image" Target="../media/image88.jpeg" />
	<Relationship Id="rId6" Type="http://schemas.openxmlformats.org/officeDocument/2006/relationships/image" Target="../media/image89.jpeg" />
</Relationships>
</file>

<file path=ppt/slides/_rels/slide2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0.jpeg" />
	<Relationship Id="rId3" Type="http://schemas.openxmlformats.org/officeDocument/2006/relationships/image" Target="../media/image91.jpeg" />
	<Relationship Id="rId4" Type="http://schemas.openxmlformats.org/officeDocument/2006/relationships/image" Target="../media/image92.jpeg" />
	<Relationship Id="rId5" Type="http://schemas.openxmlformats.org/officeDocument/2006/relationships/image" Target="../media/image93.jpeg" />
	<Relationship Id="rId6" Type="http://schemas.openxmlformats.org/officeDocument/2006/relationships/image" Target="../media/image94.jpeg" />
</Relationships>
</file>

<file path=ppt/slides/_rels/slide2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5.jpeg" />
	<Relationship Id="rId3" Type="http://schemas.openxmlformats.org/officeDocument/2006/relationships/image" Target="../media/image96.jpeg" />
	<Relationship Id="rId4" Type="http://schemas.openxmlformats.org/officeDocument/2006/relationships/image" Target="../media/image97.jpeg" />
	<Relationship Id="rId5" Type="http://schemas.openxmlformats.org/officeDocument/2006/relationships/image" Target="../media/image98.jpeg" />
</Relationships>
</file>

<file path=ppt/slides/_rels/slide2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9.jpeg" />
	<Relationship Id="rId3" Type="http://schemas.openxmlformats.org/officeDocument/2006/relationships/image" Target="../media/image100.jpeg" />
	<Relationship Id="rId4" Type="http://schemas.openxmlformats.org/officeDocument/2006/relationships/image" Target="../media/image101.jpeg" />
	<Relationship Id="rId5" Type="http://schemas.openxmlformats.org/officeDocument/2006/relationships/image" Target="../media/image102.jpeg" />
	<Relationship Id="rId6" Type="http://schemas.openxmlformats.org/officeDocument/2006/relationships/image" Target="../media/image103.jpeg" />
</Relationships>
</file>

<file path=ppt/slides/_rels/slide2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4.jpeg" />
	<Relationship Id="rId3" Type="http://schemas.openxmlformats.org/officeDocument/2006/relationships/image" Target="../media/image105.jpeg" />
	<Relationship Id="rId4" Type="http://schemas.openxmlformats.org/officeDocument/2006/relationships/image" Target="../media/image106.jpeg" />
</Relationships>
</file>

<file path=ppt/slides/_rels/slide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.jpeg" />
	<Relationship Id="rId3" Type="http://schemas.openxmlformats.org/officeDocument/2006/relationships/image" Target="../media/image6.jpeg" />
	<Relationship Id="rId4" Type="http://schemas.openxmlformats.org/officeDocument/2006/relationships/image" Target="../media/image7.jpeg" />
</Relationships>
</file>

<file path=ppt/slides/_rels/slide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.jpeg" />
	<Relationship Id="rId3" Type="http://schemas.openxmlformats.org/officeDocument/2006/relationships/image" Target="../media/image9.jpeg" />
	<Relationship Id="rId4" Type="http://schemas.openxmlformats.org/officeDocument/2006/relationships/image" Target="../media/image10.jpeg" />
</Relationships>
</file>

<file path=ppt/slides/_rels/slide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1.jpeg" />
	<Relationship Id="rId3" Type="http://schemas.openxmlformats.org/officeDocument/2006/relationships/image" Target="../media/image12.jpeg" />
	<Relationship Id="rId4" Type="http://schemas.openxmlformats.org/officeDocument/2006/relationships/image" Target="../media/image13.jpeg" />
</Relationships>
</file>

<file path=ppt/slides/_rels/slide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4.jpeg" />
	<Relationship Id="rId3" Type="http://schemas.openxmlformats.org/officeDocument/2006/relationships/image" Target="../media/image15.jpeg" />
	<Relationship Id="rId4" Type="http://schemas.openxmlformats.org/officeDocument/2006/relationships/image" Target="../media/image16.jpeg" />
	<Relationship Id="rId5" Type="http://schemas.openxmlformats.org/officeDocument/2006/relationships/image" Target="../media/image17.jpeg" />
	<Relationship Id="rId6" Type="http://schemas.openxmlformats.org/officeDocument/2006/relationships/image" Target="../media/image18.jpeg" />
</Relationships>
</file>

<file path=ppt/slides/_rels/slide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9.jpeg" />
	<Relationship Id="rId3" Type="http://schemas.openxmlformats.org/officeDocument/2006/relationships/image" Target="../media/image20.jpeg" />
	<Relationship Id="rId4" Type="http://schemas.openxmlformats.org/officeDocument/2006/relationships/image" Target="../media/image21.jpeg" />
</Relationships>
</file>

<file path=ppt/slides/_rels/slide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2.jpeg" />
	<Relationship Id="rId3" Type="http://schemas.openxmlformats.org/officeDocument/2006/relationships/image" Target="../media/image23.jpeg" />
	<Relationship Id="rId4" Type="http://schemas.openxmlformats.org/officeDocument/2006/relationships/image" Target="../media/image24.jpeg" />
</Relationships>
</file>

<file path=ppt/slides/_rels/slide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5.jpeg" />
	<Relationship Id="rId3" Type="http://schemas.openxmlformats.org/officeDocument/2006/relationships/image" Target="../media/image26.jpeg" />
	<Relationship Id="rId4" Type="http://schemas.openxmlformats.org/officeDocument/2006/relationships/image" Target="../media/image27.jpeg" 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556000" y="1549400"/>
            <a:ext cx="1752600" cy="71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600"/>
              </a:lnSpc>
              <a:tabLst>
							</a:tabLst>
            </a:pPr>
            <a:r>
              <a:rPr lang="en-US" altLang="zh-CN" sz="4802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Vision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65200" y="2882900"/>
            <a:ext cx="69342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							</a:tabLst>
            </a:pPr>
            <a:r>
              <a:rPr lang="en-US" altLang="zh-CN" sz="3204" dirty="0" smtClean="0">
                <a:solidFill>
                  <a:srgbClr val="3333cc"/>
                </a:solidFill>
                <a:latin typeface="Century" pitchFamily="18" charset="0"/>
                <a:cs typeface="Century" pitchFamily="18" charset="0"/>
              </a:rPr>
              <a:t>1-Physiology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3333cc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3333cc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3333cc"/>
                </a:solidFill>
                <a:latin typeface="Century" pitchFamily="18" charset="0"/>
                <a:cs typeface="Century" pitchFamily="18" charset="0"/>
              </a:rPr>
              <a:t>eye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dirty="0" smtClean="0">
                <a:solidFill>
                  <a:srgbClr val="3333cc"/>
                </a:solidFill>
                <a:latin typeface="Century" pitchFamily="18" charset="0"/>
                <a:cs typeface="Century" pitchFamily="18" charset="0"/>
              </a:rPr>
              <a:t>&amp;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3333cc"/>
                </a:solidFill>
                <a:latin typeface="Century" pitchFamily="18" charset="0"/>
                <a:cs typeface="Century" pitchFamily="18" charset="0"/>
              </a:rPr>
              <a:t>Refraction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178300" y="3365500"/>
            <a:ext cx="5080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							</a:tabLst>
            </a:pPr>
            <a:r>
              <a:rPr lang="en-US" altLang="zh-CN" sz="3204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By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552700" y="3873500"/>
            <a:ext cx="3746500" cy="965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63500" algn="l"/>
              </a:tabLst>
            </a:pPr>
            <a:r>
              <a:rPr lang="en-US" altLang="zh-CN" sz="3204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Prof/Faten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zakareia</a:t>
            </a:r>
          </a:p>
          <a:p>
            <a:pPr>
              <a:lnSpc>
                <a:spcPts val="38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3206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College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medicine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387600" y="4838700"/>
            <a:ext cx="41021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							</a:tabLst>
            </a:pPr>
            <a:r>
              <a:rPr lang="en-US" altLang="zh-CN" sz="3204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King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Saud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University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527300" y="5321300"/>
            <a:ext cx="38100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700"/>
              </a:lnSpc>
              <a:tabLst>
							</a:tabLst>
            </a:pPr>
            <a:r>
              <a:rPr lang="en-US" altLang="zh-CN" sz="3998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Physiology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Dept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82900"/>
            <a:ext cx="2451100" cy="3911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17500"/>
            <a:ext cx="8686800" cy="6210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19800" cy="6794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9800" y="381000"/>
            <a:ext cx="1701800" cy="2260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0" y="3200400"/>
            <a:ext cx="2667000" cy="365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84200" y="5842000"/>
            <a:ext cx="1003300" cy="53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200"/>
              </a:lnSpc>
              <a:tabLst>
							</a:tabLst>
            </a:pPr>
            <a:r>
              <a:rPr lang="en-US" altLang="zh-CN" sz="2798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8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muscles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84200" y="635000"/>
            <a:ext cx="32131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004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6</a:t>
            </a:r>
            <a:r>
              <a:rPr lang="en-US" altLang="zh-CN" sz="2004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2004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Cilliary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muscles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(body</a:t>
            </a:r>
            <a:r>
              <a:rPr lang="en-US" altLang="zh-CN" sz="2004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73100" y="939800"/>
            <a:ext cx="43307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006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thick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ant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part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choroid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to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which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84200" y="1257300"/>
            <a:ext cx="51181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004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attached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suspensory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ligaments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(zonule)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84200" y="1638300"/>
            <a:ext cx="11557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2796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7</a:t>
            </a:r>
            <a:r>
              <a:rPr lang="en-US" altLang="zh-CN" sz="2796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lens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73100" y="2057400"/>
            <a:ext cx="42799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004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transparent,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biconvex,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semisolid,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84200" y="2374900"/>
            <a:ext cx="31623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004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diopteric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power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15-20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D,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held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place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by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zonule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84200" y="3048000"/>
            <a:ext cx="5130800" cy="1841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004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(lens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ligament=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suspensory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ligament)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6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attached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to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ant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part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cilliary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body</a:t>
            </a:r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within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cells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lens,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proteins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called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crystallins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are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arranged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like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layers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onion,this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makes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up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refractive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media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lens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84200" y="4991100"/>
            <a:ext cx="4927600" cy="927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-the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lens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helps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focus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images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retina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to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facilitate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clear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vision.</a:t>
            </a:r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q.what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cataract?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00100" y="5854700"/>
            <a:ext cx="45720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2798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Uvea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=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choroid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+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iris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+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3ade"/>
                </a:solidFill>
                <a:latin typeface="Century" pitchFamily="18" charset="0"/>
                <a:cs typeface="Century" pitchFamily="18" charset="0"/>
              </a:rPr>
              <a:t>cilliary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82900"/>
            <a:ext cx="2451100" cy="3911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901700"/>
            <a:ext cx="8763000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82900"/>
            <a:ext cx="8077200" cy="3975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609600"/>
            <a:ext cx="40259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Cataracts”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occurs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older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people.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939800"/>
            <a:ext cx="40132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cloudy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opaque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areas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1498600"/>
            <a:ext cx="40259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proteins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some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become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denatured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coagulate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opaque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2324100"/>
            <a:ext cx="39116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cataract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obscured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light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transmission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greatly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impairs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vision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413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19100" y="850900"/>
            <a:ext cx="6502400" cy="2324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lens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system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eye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will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focus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image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on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retina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upside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down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image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inverted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reversed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with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respect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to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00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object.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however,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brain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perceives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objects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upright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position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despite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upside-down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orientation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retina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87700" y="5511800"/>
            <a:ext cx="5194300" cy="1308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REASON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WORLD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LOOK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INVERTED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REVERSED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“LEARNS”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EARLY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LIFE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COORDINATE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VISUAL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IMAGES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ORIENTATIONS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OBJECTS.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477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48640" y="2014728"/>
            <a:ext cx="6353555" cy="27432"/>
          </a:xfrm>
          <a:custGeom>
            <a:avLst/>
            <a:gdLst>
              <a:gd name="connsiteX0" fmla="*/ 0 w 6353555"/>
              <a:gd name="connsiteY0" fmla="*/ 0 h 27432"/>
              <a:gd name="connsiteX1" fmla="*/ 1588389 w 6353555"/>
              <a:gd name="connsiteY1" fmla="*/ 0 h 27432"/>
              <a:gd name="connsiteX2" fmla="*/ 3176778 w 6353555"/>
              <a:gd name="connsiteY2" fmla="*/ 0 h 27432"/>
              <a:gd name="connsiteX3" fmla="*/ 4765167 w 6353555"/>
              <a:gd name="connsiteY3" fmla="*/ 0 h 27432"/>
              <a:gd name="connsiteX4" fmla="*/ 6353555 w 6353555"/>
              <a:gd name="connsiteY4" fmla="*/ 0 h 27432"/>
              <a:gd name="connsiteX5" fmla="*/ 6353555 w 6353555"/>
              <a:gd name="connsiteY5" fmla="*/ 27432 h 27432"/>
              <a:gd name="connsiteX6" fmla="*/ 4765167 w 6353555"/>
              <a:gd name="connsiteY6" fmla="*/ 27432 h 27432"/>
              <a:gd name="connsiteX7" fmla="*/ 3176778 w 6353555"/>
              <a:gd name="connsiteY7" fmla="*/ 27432 h 27432"/>
              <a:gd name="connsiteX8" fmla="*/ 1588389 w 6353555"/>
              <a:gd name="connsiteY8" fmla="*/ 27432 h 27432"/>
              <a:gd name="connsiteX9" fmla="*/ 0 w 6353555"/>
              <a:gd name="connsiteY9" fmla="*/ 27432 h 27432"/>
              <a:gd name="connsiteX10" fmla="*/ 0 w 6353555"/>
              <a:gd name="connsiteY10" fmla="*/ 0 h 274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353555" h="27432">
                <a:moveTo>
                  <a:pt x="0" y="0"/>
                </a:moveTo>
                <a:lnTo>
                  <a:pt x="1588389" y="0"/>
                </a:lnTo>
                <a:lnTo>
                  <a:pt x="3176778" y="0"/>
                </a:lnTo>
                <a:lnTo>
                  <a:pt x="4765167" y="0"/>
                </a:lnTo>
                <a:lnTo>
                  <a:pt x="6353555" y="0"/>
                </a:lnTo>
                <a:lnTo>
                  <a:pt x="6353555" y="27432"/>
                </a:lnTo>
                <a:lnTo>
                  <a:pt x="4765167" y="27432"/>
                </a:lnTo>
                <a:lnTo>
                  <a:pt x="3176778" y="27432"/>
                </a:lnTo>
                <a:lnTo>
                  <a:pt x="1588389" y="27432"/>
                </a:lnTo>
                <a:lnTo>
                  <a:pt x="0" y="27432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82900"/>
            <a:ext cx="2451100" cy="3911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9800" y="381000"/>
            <a:ext cx="1701800" cy="2260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07300" y="5118100"/>
            <a:ext cx="457200" cy="50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46100" y="1600200"/>
            <a:ext cx="6515100" cy="287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>
                <a:tab pos="76200" algn="l"/>
              </a:tabLst>
            </a:pPr>
            <a:r>
              <a:rPr lang="en-US" altLang="zh-CN" sz="4406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Refractive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media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of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the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eye:</a:t>
            </a:r>
            <a:r>
              <a:rPr lang="en-US" altLang="zh-CN" sz="4406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-</a:t>
            </a:r>
          </a:p>
          <a:p>
            <a:pPr>
              <a:lnSpc>
                <a:spcPts val="2600"/>
              </a:lnSpc>
              <a:tabLst>
                <a:tab pos="76200" algn="l"/>
              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interface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between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air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anterior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surface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2100"/>
              </a:lnSpc>
              <a:tabLst>
                <a:tab pos="76200" algn="l"/>
              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cornea,</a:t>
            </a:r>
          </a:p>
          <a:p>
            <a:pPr>
              <a:lnSpc>
                <a:spcPts val="2100"/>
              </a:lnSpc>
              <a:tabLst>
                <a:tab pos="76200" algn="l"/>
              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(2)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interface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between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posterior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surface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2100"/>
              </a:lnSpc>
              <a:tabLst>
                <a:tab pos="76200" algn="l"/>
              </a:tabLst>
            </a:pP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cornea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aqueous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humor,</a:t>
            </a:r>
          </a:p>
          <a:p>
            <a:pPr>
              <a:lnSpc>
                <a:spcPts val="21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(3)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interface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between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aqueous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humor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2100"/>
              </a:lnSpc>
              <a:tabLst>
                <a:tab pos="76200" algn="l"/>
              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anterior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surface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eye,</a:t>
            </a:r>
          </a:p>
          <a:p>
            <a:pPr>
              <a:lnSpc>
                <a:spcPts val="2100"/>
              </a:lnSpc>
              <a:tabLst>
                <a:tab pos="76200" algn="l"/>
              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(4)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interface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between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posterior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surface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2400"/>
              </a:lnSpc>
              <a:tabLst>
                <a:tab pos="76200" algn="l"/>
              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4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v</a:t>
            </a:r>
            <a:r>
              <a:rPr lang="en-US" altLang="zh-CN" sz="2004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itreou</a:t>
            </a:r>
            <a:r>
              <a:rPr lang="en-US" altLang="zh-CN" sz="2004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h</a:t>
            </a:r>
            <a:r>
              <a:rPr lang="en-US" altLang="zh-CN" sz="2004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u</a:t>
            </a:r>
            <a:r>
              <a:rPr lang="en-US" altLang="zh-CN" sz="2004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m</a:t>
            </a:r>
            <a:r>
              <a:rPr lang="en-US" altLang="zh-CN" sz="2004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or</a:t>
            </a:r>
            <a:r>
              <a:rPr lang="en-US" altLang="zh-CN" sz="1800" i="1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4419600"/>
            <a:ext cx="1524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>
							</a:tabLst>
            </a:pPr>
            <a:r>
              <a:rPr lang="en-US" altLang="zh-CN" sz="4404" dirty="0" smtClean="0">
                <a:solidFill>
                  <a:srgbClr val="595959"/>
                </a:solidFill>
                <a:latin typeface="Monotype Corsiva" pitchFamily="18" charset="0"/>
                <a:cs typeface="Monotype Corsiva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76300" y="4572000"/>
            <a:ext cx="57912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A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total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refractive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power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59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diopters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5080000"/>
            <a:ext cx="6299200" cy="787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when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lens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is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accommodated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for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distant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8" dirty="0" smtClean="0">
                <a:solidFill>
                  <a:srgbClr val="000000"/>
                </a:solidFill>
                <a:latin typeface="Monotype Corsiva" pitchFamily="18" charset="0"/>
                <a:cs typeface="Monotype Corsiva" pitchFamily="18" charset="0"/>
              </a:rPr>
              <a:t>vision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91440" y="1304671"/>
            <a:ext cx="5843016" cy="33527"/>
          </a:xfrm>
          <a:custGeom>
            <a:avLst/>
            <a:gdLst>
              <a:gd name="connsiteX0" fmla="*/ 0 w 5843016"/>
              <a:gd name="connsiteY0" fmla="*/ 0 h 33527"/>
              <a:gd name="connsiteX1" fmla="*/ 1947672 w 5843016"/>
              <a:gd name="connsiteY1" fmla="*/ 0 h 33527"/>
              <a:gd name="connsiteX2" fmla="*/ 3895344 w 5843016"/>
              <a:gd name="connsiteY2" fmla="*/ 0 h 33527"/>
              <a:gd name="connsiteX3" fmla="*/ 5843016 w 5843016"/>
              <a:gd name="connsiteY3" fmla="*/ 0 h 33527"/>
              <a:gd name="connsiteX4" fmla="*/ 5843016 w 5843016"/>
              <a:gd name="connsiteY4" fmla="*/ 33527 h 33527"/>
              <a:gd name="connsiteX5" fmla="*/ 3895344 w 5843016"/>
              <a:gd name="connsiteY5" fmla="*/ 33527 h 33527"/>
              <a:gd name="connsiteX6" fmla="*/ 1947672 w 5843016"/>
              <a:gd name="connsiteY6" fmla="*/ 33527 h 33527"/>
              <a:gd name="connsiteX7" fmla="*/ 0 w 5843016"/>
              <a:gd name="connsiteY7" fmla="*/ 33527 h 33527"/>
              <a:gd name="connsiteX8" fmla="*/ 0 w 5843016"/>
              <a:gd name="connsiteY8" fmla="*/ 0 h 335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843016" h="33527">
                <a:moveTo>
                  <a:pt x="0" y="0"/>
                </a:moveTo>
                <a:lnTo>
                  <a:pt x="1947672" y="0"/>
                </a:lnTo>
                <a:lnTo>
                  <a:pt x="3895344" y="0"/>
                </a:lnTo>
                <a:lnTo>
                  <a:pt x="5843016" y="0"/>
                </a:lnTo>
                <a:lnTo>
                  <a:pt x="5843016" y="33527"/>
                </a:lnTo>
                <a:lnTo>
                  <a:pt x="3895344" y="33527"/>
                </a:lnTo>
                <a:lnTo>
                  <a:pt x="1947672" y="33527"/>
                </a:lnTo>
                <a:lnTo>
                  <a:pt x="0" y="33527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82900"/>
            <a:ext cx="5435600" cy="3911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8900" y="1054100"/>
            <a:ext cx="8839200" cy="3810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Refractive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media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eye:-</a:t>
            </a:r>
          </a:p>
          <a:p>
            <a:pPr>
              <a:lnSpc>
                <a:spcPts val="4300"/>
              </a:lnSpc>
              <a:tabLst>
                <a:tab pos="342900" algn="l"/>
              </a:tabLst>
            </a:pPr>
            <a:r>
              <a:rPr lang="en-US" altLang="zh-CN" sz="3600" u="sng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1-Cornea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700"/>
              </a:lnSpc>
              <a:tabLst>
                <a:tab pos="342900" algn="l"/>
              </a:tabLst>
            </a:pP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Its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diopteric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power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40-45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diopter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its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anterior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surface.</a:t>
            </a:r>
          </a:p>
          <a:p>
            <a:pPr>
              <a:lnSpc>
                <a:spcPts val="2800"/>
              </a:lnSpc>
              <a:tabLst>
                <a:tab pos="3429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About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two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thirds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59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diopters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refractive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power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</a:p>
          <a:p>
            <a:pPr>
              <a:lnSpc>
                <a:spcPts val="28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eye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provided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by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anterior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surface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cornea</a:t>
            </a:r>
          </a:p>
          <a:p>
            <a:pPr>
              <a:lnSpc>
                <a:spcPts val="2800"/>
              </a:lnSpc>
              <a:tabLst>
                <a:tab pos="3429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principal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reason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for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that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refractive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index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</a:p>
          <a:p>
            <a:pPr>
              <a:lnSpc>
                <a:spcPts val="28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cornea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markedly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different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from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that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air,</a:t>
            </a:r>
          </a:p>
          <a:p>
            <a:pPr>
              <a:lnSpc>
                <a:spcPts val="2800"/>
              </a:lnSpc>
              <a:tabLst>
                <a:tab pos="3429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(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whereas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refractive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index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eye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lens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not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greatly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different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from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</a:p>
          <a:p>
            <a:pPr>
              <a:lnSpc>
                <a:spcPts val="21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indices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aqueous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humor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vitreous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humor)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5156200"/>
            <a:ext cx="76200" cy="1358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1800" y="5156200"/>
            <a:ext cx="3556000" cy="1358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N.B/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internal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index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air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1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cornea,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1.38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aqueous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humor,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1.33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crystalline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lens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1.40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vitreous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humor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1.34.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83476" y="783057"/>
            <a:ext cx="90412" cy="33933"/>
          </a:xfrm>
          <a:custGeom>
            <a:avLst/>
            <a:gdLst>
              <a:gd name="connsiteX0" fmla="*/ 0 w 90412"/>
              <a:gd name="connsiteY0" fmla="*/ 16966 h 33933"/>
              <a:gd name="connsiteX1" fmla="*/ 90412 w 90412"/>
              <a:gd name="connsiteY1" fmla="*/ 16966 h 339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0412" h="33933">
                <a:moveTo>
                  <a:pt x="0" y="16966"/>
                </a:moveTo>
                <a:lnTo>
                  <a:pt x="90412" y="16966"/>
                </a:lnTo>
              </a:path>
            </a:pathLst>
          </a:custGeom>
          <a:ln w="25400">
            <a:solidFill>
              <a:srgbClr val="0d2439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93903" y="660527"/>
            <a:ext cx="207175" cy="315468"/>
          </a:xfrm>
          <a:custGeom>
            <a:avLst/>
            <a:gdLst>
              <a:gd name="connsiteX0" fmla="*/ 50660 w 207175"/>
              <a:gd name="connsiteY0" fmla="*/ 266573 h 315468"/>
              <a:gd name="connsiteX1" fmla="*/ 151701 w 207175"/>
              <a:gd name="connsiteY1" fmla="*/ 279781 h 315468"/>
              <a:gd name="connsiteX2" fmla="*/ 175526 w 207175"/>
              <a:gd name="connsiteY2" fmla="*/ 271018 h 315468"/>
              <a:gd name="connsiteX3" fmla="*/ 191770 w 207175"/>
              <a:gd name="connsiteY3" fmla="*/ 222758 h 315468"/>
              <a:gd name="connsiteX4" fmla="*/ 207175 w 207175"/>
              <a:gd name="connsiteY4" fmla="*/ 222758 h 315468"/>
              <a:gd name="connsiteX5" fmla="*/ 199923 w 207175"/>
              <a:gd name="connsiteY5" fmla="*/ 315468 h 315468"/>
              <a:gd name="connsiteX6" fmla="*/ 0 w 207175"/>
              <a:gd name="connsiteY6" fmla="*/ 315468 h 315468"/>
              <a:gd name="connsiteX7" fmla="*/ 0 w 207175"/>
              <a:gd name="connsiteY7" fmla="*/ 303403 h 315468"/>
              <a:gd name="connsiteX8" fmla="*/ 64973 w 207175"/>
              <a:gd name="connsiteY8" fmla="*/ 229489 h 315468"/>
              <a:gd name="connsiteX9" fmla="*/ 130149 w 207175"/>
              <a:gd name="connsiteY9" fmla="*/ 155321 h 315468"/>
              <a:gd name="connsiteX10" fmla="*/ 152920 w 207175"/>
              <a:gd name="connsiteY10" fmla="*/ 113538 h 315468"/>
              <a:gd name="connsiteX11" fmla="*/ 160070 w 207175"/>
              <a:gd name="connsiteY11" fmla="*/ 76835 h 315468"/>
              <a:gd name="connsiteX12" fmla="*/ 144894 w 207175"/>
              <a:gd name="connsiteY12" fmla="*/ 33655 h 315468"/>
              <a:gd name="connsiteX13" fmla="*/ 102692 w 207175"/>
              <a:gd name="connsiteY13" fmla="*/ 17906 h 315468"/>
              <a:gd name="connsiteX14" fmla="*/ 53136 w 207175"/>
              <a:gd name="connsiteY14" fmla="*/ 32385 h 315468"/>
              <a:gd name="connsiteX15" fmla="*/ 33934 w 207175"/>
              <a:gd name="connsiteY15" fmla="*/ 63119 h 315468"/>
              <a:gd name="connsiteX16" fmla="*/ 36842 w 207175"/>
              <a:gd name="connsiteY16" fmla="*/ 71628 h 315468"/>
              <a:gd name="connsiteX17" fmla="*/ 48450 w 207175"/>
              <a:gd name="connsiteY17" fmla="*/ 76835 h 315468"/>
              <a:gd name="connsiteX18" fmla="*/ 70993 w 207175"/>
              <a:gd name="connsiteY18" fmla="*/ 103124 h 315468"/>
              <a:gd name="connsiteX19" fmla="*/ 63398 w 207175"/>
              <a:gd name="connsiteY19" fmla="*/ 122047 h 315468"/>
              <a:gd name="connsiteX20" fmla="*/ 43980 w 207175"/>
              <a:gd name="connsiteY20" fmla="*/ 129540 h 315468"/>
              <a:gd name="connsiteX21" fmla="*/ 20091 w 207175"/>
              <a:gd name="connsiteY21" fmla="*/ 116840 h 315468"/>
              <a:gd name="connsiteX22" fmla="*/ 9829 w 207175"/>
              <a:gd name="connsiteY22" fmla="*/ 83947 h 315468"/>
              <a:gd name="connsiteX23" fmla="*/ 21551 w 207175"/>
              <a:gd name="connsiteY23" fmla="*/ 42545 h 315468"/>
              <a:gd name="connsiteX24" fmla="*/ 56934 w 207175"/>
              <a:gd name="connsiteY24" fmla="*/ 11938 h 315468"/>
              <a:gd name="connsiteX25" fmla="*/ 107835 w 207175"/>
              <a:gd name="connsiteY25" fmla="*/ 0 h 315468"/>
              <a:gd name="connsiteX26" fmla="*/ 157949 w 207175"/>
              <a:gd name="connsiteY26" fmla="*/ 11556 h 315468"/>
              <a:gd name="connsiteX27" fmla="*/ 192659 w 207175"/>
              <a:gd name="connsiteY27" fmla="*/ 42037 h 315468"/>
              <a:gd name="connsiteX28" fmla="*/ 204266 w 207175"/>
              <a:gd name="connsiteY28" fmla="*/ 83312 h 315468"/>
              <a:gd name="connsiteX29" fmla="*/ 198475 w 207175"/>
              <a:gd name="connsiteY29" fmla="*/ 114554 h 315468"/>
              <a:gd name="connsiteX30" fmla="*/ 181533 w 207175"/>
              <a:gd name="connsiteY30" fmla="*/ 144272 h 315468"/>
              <a:gd name="connsiteX31" fmla="*/ 142074 w 207175"/>
              <a:gd name="connsiteY31" fmla="*/ 185039 h 315468"/>
              <a:gd name="connsiteX32" fmla="*/ 83210 w 207175"/>
              <a:gd name="connsiteY32" fmla="*/ 234569 h 315468"/>
              <a:gd name="connsiteX33" fmla="*/ 50660 w 207175"/>
              <a:gd name="connsiteY33" fmla="*/ 266573 h 3154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</a:cxnLst>
            <a:rect l="l" t="t" r="r" b="b"/>
            <a:pathLst>
              <a:path w="207175" h="315468">
                <a:moveTo>
                  <a:pt x="50660" y="266573"/>
                </a:moveTo>
                <a:cubicBezTo>
                  <a:pt x="43827" y="275336"/>
                  <a:pt x="77508" y="279781"/>
                  <a:pt x="151701" y="279781"/>
                </a:cubicBezTo>
                <a:cubicBezTo>
                  <a:pt x="162839" y="279781"/>
                  <a:pt x="170776" y="276860"/>
                  <a:pt x="175526" y="271018"/>
                </a:cubicBezTo>
                <a:cubicBezTo>
                  <a:pt x="180263" y="265176"/>
                  <a:pt x="185686" y="249173"/>
                  <a:pt x="191770" y="222758"/>
                </a:cubicBezTo>
                <a:lnTo>
                  <a:pt x="207175" y="222758"/>
                </a:lnTo>
                <a:lnTo>
                  <a:pt x="199923" y="315468"/>
                </a:lnTo>
                <a:lnTo>
                  <a:pt x="0" y="315468"/>
                </a:lnTo>
                <a:lnTo>
                  <a:pt x="0" y="303403"/>
                </a:lnTo>
                <a:lnTo>
                  <a:pt x="64973" y="229489"/>
                </a:lnTo>
                <a:cubicBezTo>
                  <a:pt x="101130" y="190246"/>
                  <a:pt x="122859" y="165481"/>
                  <a:pt x="130149" y="155321"/>
                </a:cubicBezTo>
                <a:cubicBezTo>
                  <a:pt x="140576" y="140970"/>
                  <a:pt x="148158" y="127000"/>
                  <a:pt x="152920" y="113538"/>
                </a:cubicBezTo>
                <a:cubicBezTo>
                  <a:pt x="157683" y="100076"/>
                  <a:pt x="160070" y="87757"/>
                  <a:pt x="160070" y="76835"/>
                </a:cubicBezTo>
                <a:cubicBezTo>
                  <a:pt x="160070" y="58547"/>
                  <a:pt x="155003" y="44069"/>
                  <a:pt x="144894" y="33655"/>
                </a:cubicBezTo>
                <a:cubicBezTo>
                  <a:pt x="134772" y="23114"/>
                  <a:pt x="120700" y="17906"/>
                  <a:pt x="102692" y="17906"/>
                </a:cubicBezTo>
                <a:cubicBezTo>
                  <a:pt x="82448" y="17906"/>
                  <a:pt x="65938" y="22733"/>
                  <a:pt x="53136" y="32385"/>
                </a:cubicBezTo>
                <a:cubicBezTo>
                  <a:pt x="40335" y="42037"/>
                  <a:pt x="33934" y="52324"/>
                  <a:pt x="33934" y="63119"/>
                </a:cubicBezTo>
                <a:cubicBezTo>
                  <a:pt x="33934" y="66929"/>
                  <a:pt x="34899" y="69723"/>
                  <a:pt x="36842" y="71628"/>
                </a:cubicBezTo>
                <a:cubicBezTo>
                  <a:pt x="38620" y="73533"/>
                  <a:pt x="42494" y="75311"/>
                  <a:pt x="48450" y="76835"/>
                </a:cubicBezTo>
                <a:cubicBezTo>
                  <a:pt x="63474" y="80391"/>
                  <a:pt x="70993" y="89154"/>
                  <a:pt x="70993" y="103124"/>
                </a:cubicBezTo>
                <a:cubicBezTo>
                  <a:pt x="70993" y="110744"/>
                  <a:pt x="68465" y="116967"/>
                  <a:pt x="63398" y="122047"/>
                </a:cubicBezTo>
                <a:cubicBezTo>
                  <a:pt x="58343" y="127000"/>
                  <a:pt x="51866" y="129540"/>
                  <a:pt x="43980" y="129540"/>
                </a:cubicBezTo>
                <a:cubicBezTo>
                  <a:pt x="34899" y="129540"/>
                  <a:pt x="26936" y="125222"/>
                  <a:pt x="20091" y="116840"/>
                </a:cubicBezTo>
                <a:cubicBezTo>
                  <a:pt x="13246" y="108458"/>
                  <a:pt x="9829" y="97536"/>
                  <a:pt x="9829" y="83947"/>
                </a:cubicBezTo>
                <a:cubicBezTo>
                  <a:pt x="9829" y="68707"/>
                  <a:pt x="13728" y="54991"/>
                  <a:pt x="21551" y="42545"/>
                </a:cubicBezTo>
                <a:cubicBezTo>
                  <a:pt x="29362" y="30099"/>
                  <a:pt x="41160" y="19939"/>
                  <a:pt x="56934" y="11938"/>
                </a:cubicBezTo>
                <a:cubicBezTo>
                  <a:pt x="72707" y="3937"/>
                  <a:pt x="89674" y="0"/>
                  <a:pt x="107835" y="0"/>
                </a:cubicBezTo>
                <a:cubicBezTo>
                  <a:pt x="125844" y="0"/>
                  <a:pt x="142544" y="3810"/>
                  <a:pt x="157949" y="11556"/>
                </a:cubicBezTo>
                <a:cubicBezTo>
                  <a:pt x="173355" y="19304"/>
                  <a:pt x="184924" y="29464"/>
                  <a:pt x="192659" y="42037"/>
                </a:cubicBezTo>
                <a:cubicBezTo>
                  <a:pt x="200406" y="54610"/>
                  <a:pt x="204266" y="68326"/>
                  <a:pt x="204266" y="83312"/>
                </a:cubicBezTo>
                <a:cubicBezTo>
                  <a:pt x="204266" y="93599"/>
                  <a:pt x="202336" y="104013"/>
                  <a:pt x="198475" y="114554"/>
                </a:cubicBezTo>
                <a:cubicBezTo>
                  <a:pt x="194614" y="125095"/>
                  <a:pt x="188963" y="135001"/>
                  <a:pt x="181533" y="144272"/>
                </a:cubicBezTo>
                <a:cubicBezTo>
                  <a:pt x="168744" y="160147"/>
                  <a:pt x="155600" y="173736"/>
                  <a:pt x="142074" y="185039"/>
                </a:cubicBezTo>
                <a:lnTo>
                  <a:pt x="83210" y="234569"/>
                </a:lnTo>
                <a:cubicBezTo>
                  <a:pt x="68351" y="247142"/>
                  <a:pt x="57505" y="257809"/>
                  <a:pt x="50660" y="266573"/>
                </a:cubicBezTo>
              </a:path>
            </a:pathLst>
          </a:custGeom>
          <a:solidFill>
            <a:srgbClr val="0d243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70954" y="1021714"/>
            <a:ext cx="6809168" cy="22860"/>
          </a:xfrm>
          <a:custGeom>
            <a:avLst/>
            <a:gdLst>
              <a:gd name="connsiteX0" fmla="*/ 0 w 6809168"/>
              <a:gd name="connsiteY0" fmla="*/ 0 h 22860"/>
              <a:gd name="connsiteX1" fmla="*/ 1702244 w 6809168"/>
              <a:gd name="connsiteY1" fmla="*/ 0 h 22860"/>
              <a:gd name="connsiteX2" fmla="*/ 3404552 w 6809168"/>
              <a:gd name="connsiteY2" fmla="*/ 0 h 22860"/>
              <a:gd name="connsiteX3" fmla="*/ 5106861 w 6809168"/>
              <a:gd name="connsiteY3" fmla="*/ 0 h 22860"/>
              <a:gd name="connsiteX4" fmla="*/ 6809168 w 6809168"/>
              <a:gd name="connsiteY4" fmla="*/ 0 h 22860"/>
              <a:gd name="connsiteX5" fmla="*/ 6809168 w 6809168"/>
              <a:gd name="connsiteY5" fmla="*/ 22860 h 22860"/>
              <a:gd name="connsiteX6" fmla="*/ 5106861 w 6809168"/>
              <a:gd name="connsiteY6" fmla="*/ 22860 h 22860"/>
              <a:gd name="connsiteX7" fmla="*/ 3404552 w 6809168"/>
              <a:gd name="connsiteY7" fmla="*/ 22860 h 22860"/>
              <a:gd name="connsiteX8" fmla="*/ 1702244 w 6809168"/>
              <a:gd name="connsiteY8" fmla="*/ 22860 h 22860"/>
              <a:gd name="connsiteX9" fmla="*/ 0 w 6809168"/>
              <a:gd name="connsiteY9" fmla="*/ 22860 h 22860"/>
              <a:gd name="connsiteX10" fmla="*/ 0 w 6809168"/>
              <a:gd name="connsiteY10" fmla="*/ 0 h 228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809168" h="22860">
                <a:moveTo>
                  <a:pt x="0" y="0"/>
                </a:moveTo>
                <a:lnTo>
                  <a:pt x="1702244" y="0"/>
                </a:lnTo>
                <a:lnTo>
                  <a:pt x="3404552" y="0"/>
                </a:lnTo>
                <a:lnTo>
                  <a:pt x="5106861" y="0"/>
                </a:lnTo>
                <a:lnTo>
                  <a:pt x="6809168" y="0"/>
                </a:lnTo>
                <a:lnTo>
                  <a:pt x="6809168" y="22860"/>
                </a:lnTo>
                <a:lnTo>
                  <a:pt x="5106861" y="22860"/>
                </a:lnTo>
                <a:lnTo>
                  <a:pt x="3404552" y="22860"/>
                </a:lnTo>
                <a:lnTo>
                  <a:pt x="1702244" y="22860"/>
                </a:lnTo>
                <a:lnTo>
                  <a:pt x="0" y="22860"/>
                </a:lnTo>
                <a:lnTo>
                  <a:pt x="0" y="0"/>
                </a:lnTo>
              </a:path>
            </a:pathLst>
          </a:custGeom>
          <a:solidFill>
            <a:srgbClr val="0d243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70426" y="6025667"/>
            <a:ext cx="1271524" cy="283184"/>
          </a:xfrm>
          <a:custGeom>
            <a:avLst/>
            <a:gdLst>
              <a:gd name="connsiteX0" fmla="*/ 1261999 w 1271524"/>
              <a:gd name="connsiteY0" fmla="*/ 9525 h 283184"/>
              <a:gd name="connsiteX1" fmla="*/ 9525 w 1271524"/>
              <a:gd name="connsiteY1" fmla="*/ 273659 h 2831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71524" h="283184">
                <a:moveTo>
                  <a:pt x="1261999" y="9525"/>
                </a:moveTo>
                <a:lnTo>
                  <a:pt x="9525" y="273659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00451" y="4372737"/>
            <a:ext cx="2127504" cy="38100"/>
          </a:xfrm>
          <a:custGeom>
            <a:avLst/>
            <a:gdLst>
              <a:gd name="connsiteX0" fmla="*/ 2117978 w 2127504"/>
              <a:gd name="connsiteY0" fmla="*/ 9525 h 38100"/>
              <a:gd name="connsiteX1" fmla="*/ 9525 w 2127504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27504" h="38100">
                <a:moveTo>
                  <a:pt x="2117978" y="9525"/>
                </a:moveTo>
                <a:lnTo>
                  <a:pt x="9525" y="9525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71774" y="3842131"/>
            <a:ext cx="1726565" cy="288036"/>
          </a:xfrm>
          <a:custGeom>
            <a:avLst/>
            <a:gdLst>
              <a:gd name="connsiteX0" fmla="*/ 1717040 w 1726565"/>
              <a:gd name="connsiteY0" fmla="*/ 278510 h 288036"/>
              <a:gd name="connsiteX1" fmla="*/ 9525 w 1726565"/>
              <a:gd name="connsiteY1" fmla="*/ 9525 h 2880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26565" h="288036">
                <a:moveTo>
                  <a:pt x="1717040" y="278510"/>
                </a:moveTo>
                <a:lnTo>
                  <a:pt x="9525" y="9525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61436" y="3308731"/>
            <a:ext cx="2240915" cy="552450"/>
          </a:xfrm>
          <a:custGeom>
            <a:avLst/>
            <a:gdLst>
              <a:gd name="connsiteX0" fmla="*/ 2231390 w 2240915"/>
              <a:gd name="connsiteY0" fmla="*/ 542925 h 552450"/>
              <a:gd name="connsiteX1" fmla="*/ 9525 w 2240915"/>
              <a:gd name="connsiteY1" fmla="*/ 9525 h 5524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240915" h="552450">
                <a:moveTo>
                  <a:pt x="2231390" y="542925"/>
                </a:moveTo>
                <a:lnTo>
                  <a:pt x="9525" y="9525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86353" y="5324602"/>
            <a:ext cx="1552829" cy="38100"/>
          </a:xfrm>
          <a:custGeom>
            <a:avLst/>
            <a:gdLst>
              <a:gd name="connsiteX0" fmla="*/ 1543303 w 1552829"/>
              <a:gd name="connsiteY0" fmla="*/ 15620 h 38100"/>
              <a:gd name="connsiteX1" fmla="*/ 9525 w 1552829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52829" h="38100">
                <a:moveTo>
                  <a:pt x="1543303" y="15620"/>
                </a:moveTo>
                <a:lnTo>
                  <a:pt x="9525" y="9525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733669" y="3082417"/>
            <a:ext cx="1724279" cy="447294"/>
          </a:xfrm>
          <a:custGeom>
            <a:avLst/>
            <a:gdLst>
              <a:gd name="connsiteX0" fmla="*/ 1714753 w 1724279"/>
              <a:gd name="connsiteY0" fmla="*/ 9525 h 447294"/>
              <a:gd name="connsiteX1" fmla="*/ 9525 w 1724279"/>
              <a:gd name="connsiteY1" fmla="*/ 437768 h 44729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24279" h="447294">
                <a:moveTo>
                  <a:pt x="1714753" y="9525"/>
                </a:moveTo>
                <a:lnTo>
                  <a:pt x="9525" y="437768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733669" y="3704971"/>
            <a:ext cx="1724279" cy="243078"/>
          </a:xfrm>
          <a:custGeom>
            <a:avLst/>
            <a:gdLst>
              <a:gd name="connsiteX0" fmla="*/ 1714753 w 1724279"/>
              <a:gd name="connsiteY0" fmla="*/ 9525 h 243078"/>
              <a:gd name="connsiteX1" fmla="*/ 9525 w 1724279"/>
              <a:gd name="connsiteY1" fmla="*/ 233552 h 2430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24279" h="243078">
                <a:moveTo>
                  <a:pt x="1714753" y="9525"/>
                </a:moveTo>
                <a:lnTo>
                  <a:pt x="9525" y="233552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403594" y="4497451"/>
            <a:ext cx="988822" cy="108839"/>
          </a:xfrm>
          <a:custGeom>
            <a:avLst/>
            <a:gdLst>
              <a:gd name="connsiteX0" fmla="*/ 979297 w 988822"/>
              <a:gd name="connsiteY0" fmla="*/ 9525 h 108839"/>
              <a:gd name="connsiteX1" fmla="*/ 9525 w 988822"/>
              <a:gd name="connsiteY1" fmla="*/ 99314 h 1088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88822" h="108839">
                <a:moveTo>
                  <a:pt x="979297" y="9525"/>
                </a:moveTo>
                <a:lnTo>
                  <a:pt x="9525" y="99314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660771" y="5854039"/>
            <a:ext cx="1665985" cy="247281"/>
          </a:xfrm>
          <a:custGeom>
            <a:avLst/>
            <a:gdLst>
              <a:gd name="connsiteX0" fmla="*/ 1656460 w 1665985"/>
              <a:gd name="connsiteY0" fmla="*/ 237756 h 247281"/>
              <a:gd name="connsiteX1" fmla="*/ 9525 w 1665985"/>
              <a:gd name="connsiteY1" fmla="*/ 9525 h 24728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65985" h="247281">
                <a:moveTo>
                  <a:pt x="1656460" y="237756"/>
                </a:moveTo>
                <a:lnTo>
                  <a:pt x="9525" y="9525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415026" y="5607050"/>
            <a:ext cx="485775" cy="420687"/>
          </a:xfrm>
          <a:custGeom>
            <a:avLst/>
            <a:gdLst>
              <a:gd name="connsiteX0" fmla="*/ 12700 w 485775"/>
              <a:gd name="connsiteY0" fmla="*/ 210337 h 420687"/>
              <a:gd name="connsiteX1" fmla="*/ 242823 w 485775"/>
              <a:gd name="connsiteY1" fmla="*/ 12700 h 420687"/>
              <a:gd name="connsiteX2" fmla="*/ 473075 w 485775"/>
              <a:gd name="connsiteY2" fmla="*/ 210337 h 420687"/>
              <a:gd name="connsiteX3" fmla="*/ 242823 w 485775"/>
              <a:gd name="connsiteY3" fmla="*/ 407987 h 420687"/>
              <a:gd name="connsiteX4" fmla="*/ 12700 w 485775"/>
              <a:gd name="connsiteY4" fmla="*/ 210337 h 4206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85775" h="420687">
                <a:moveTo>
                  <a:pt x="12700" y="210337"/>
                </a:moveTo>
                <a:cubicBezTo>
                  <a:pt x="12700" y="101193"/>
                  <a:pt x="115696" y="12700"/>
                  <a:pt x="242823" y="12700"/>
                </a:cubicBezTo>
                <a:cubicBezTo>
                  <a:pt x="369951" y="12700"/>
                  <a:pt x="473075" y="101193"/>
                  <a:pt x="473075" y="210337"/>
                </a:cubicBezTo>
                <a:cubicBezTo>
                  <a:pt x="473075" y="319494"/>
                  <a:pt x="369951" y="407987"/>
                  <a:pt x="242823" y="407987"/>
                </a:cubicBezTo>
                <a:cubicBezTo>
                  <a:pt x="115696" y="407987"/>
                  <a:pt x="12700" y="319494"/>
                  <a:pt x="12700" y="210337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6600" y="622300"/>
            <a:ext cx="6324600" cy="457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55700"/>
            <a:ext cx="6540500" cy="863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9800" y="381000"/>
            <a:ext cx="1701800" cy="2260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82900"/>
            <a:ext cx="2565400" cy="3911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8500" y="2781300"/>
            <a:ext cx="2501900" cy="3822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590800" y="3695700"/>
            <a:ext cx="9779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ANTERIOR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12800" y="1244600"/>
            <a:ext cx="54483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00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aqueous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humour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is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transparent,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slightly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28600" y="1244600"/>
            <a:ext cx="4826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1598" u="sng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200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467600" y="3098800"/>
            <a:ext cx="1282700" cy="2311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CILIARY</a:t>
            </a:r>
          </a:p>
          <a:p>
            <a:pPr>
              <a:lnSpc>
                <a:spcPts val="16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BODY</a:t>
            </a:r>
          </a:p>
          <a:p>
            <a:pPr>
              <a:lnSpc>
                <a:spcPts val="26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SUSPENSORY</a:t>
            </a:r>
          </a:p>
          <a:p>
            <a:pPr>
              <a:lnSpc>
                <a:spcPts val="16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LIGAMENT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25400" algn="l"/>
              </a:tabLst>
            </a:pP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POSTERIOR</a:t>
            </a:r>
          </a:p>
          <a:p>
            <a:pPr>
              <a:lnSpc>
                <a:spcPts val="1600"/>
              </a:lnSpc>
              <a:tabLst>
                <a:tab pos="25400" algn="l"/>
              </a:tabLst>
            </a:pP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CAVITY</a:t>
            </a:r>
          </a:p>
          <a:p>
            <a:pPr>
              <a:lnSpc>
                <a:spcPts val="1600"/>
              </a:lnSpc>
              <a:tabLst>
                <a:tab pos="25400" algn="l"/>
              </a:tabLst>
            </a:pPr>
            <a:r>
              <a:rPr lang="en-US" altLang="zh-CN" sz="140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CONTAINING</a:t>
            </a:r>
          </a:p>
          <a:p>
            <a:pPr>
              <a:lnSpc>
                <a:spcPts val="1600"/>
              </a:lnSpc>
              <a:tabLst>
                <a:tab pos="25400" algn="l"/>
              </a:tabLst>
            </a:pP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VITREOUS</a:t>
            </a:r>
          </a:p>
          <a:p>
            <a:pPr>
              <a:lnSpc>
                <a:spcPts val="1600"/>
              </a:lnSpc>
              <a:tabLst>
                <a:tab pos="25400" algn="l"/>
              </a:tabLst>
            </a:pP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HUMOR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391400" y="5969000"/>
            <a:ext cx="17907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CILIARY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BODY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INSI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391400" y="6197600"/>
            <a:ext cx="16129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                <a:tab pos="1282700" algn="l"/>
              </a:tabLst>
            </a:pP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CILIARY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MUSCLE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500"/>
              </a:lnSpc>
              <a:tabLst>
                <a:tab pos="1282700" algn="l"/>
              </a:tabLst>
            </a:pPr>
            <a:r>
              <a:rPr lang="en-US" altLang="zh-CN" dirty="0" smtClean="0"/>
              <a:t>	</a:t>
            </a:r>
            <a:r>
              <a:rPr lang="en-US" altLang="zh-CN" sz="996" dirty="0" smtClean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28600" y="1689100"/>
            <a:ext cx="5613400" cy="4356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                <a:tab pos="1257300" algn="l"/>
                <a:tab pos="2070100" algn="l"/>
                <a:tab pos="2362200" algn="l"/>
                <a:tab pos="2578100" algn="l"/>
              </a:tabLst>
            </a:pP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gelatinous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(gel-like)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fluid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similar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plasma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1257300" algn="l"/>
                <a:tab pos="2070100" algn="l"/>
                <a:tab pos="2362200" algn="l"/>
                <a:tab pos="2578100" algn="l"/>
              </a:tabLst>
            </a:pPr>
            <a:r>
              <a:rPr lang="en-US" altLang="zh-CN" dirty="0" smtClean="0"/>
              <a:t>			</a:t>
            </a:r>
            <a:r>
              <a:rPr lang="en-US" altLang="zh-CN" sz="140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POSTERIOR</a:t>
            </a:r>
          </a:p>
          <a:p>
            <a:pPr>
              <a:lnSpc>
                <a:spcPts val="2200"/>
              </a:lnSpc>
              <a:tabLst>
                <a:tab pos="1257300" algn="l"/>
                <a:tab pos="2070100" algn="l"/>
                <a:tab pos="2362200" algn="l"/>
                <a:tab pos="2578100" algn="l"/>
              </a:tabLst>
            </a:pPr>
            <a:r>
              <a:rPr lang="en-US" altLang="zh-CN" dirty="0" smtClean="0"/>
              <a:t>	</a:t>
            </a: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ANTERIOR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CHAMBER</a:t>
            </a:r>
          </a:p>
          <a:p>
            <a:pPr>
              <a:lnSpc>
                <a:spcPts val="1600"/>
              </a:lnSpc>
              <a:tabLst>
                <a:tab pos="1257300" algn="l"/>
                <a:tab pos="2070100" algn="l"/>
                <a:tab pos="2362200" algn="l"/>
                <a:tab pos="2578100" algn="l"/>
              </a:tabLst>
            </a:pPr>
            <a:r>
              <a:rPr lang="en-US" altLang="zh-CN" dirty="0" smtClean="0"/>
              <a:t>	</a:t>
            </a: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CAVITY</a:t>
            </a:r>
          </a:p>
          <a:p>
            <a:pPr>
              <a:lnSpc>
                <a:spcPts val="2300"/>
              </a:lnSpc>
              <a:tabLst>
                <a:tab pos="1257300" algn="l"/>
                <a:tab pos="2070100" algn="l"/>
                <a:tab pos="2362200" algn="l"/>
                <a:tab pos="2578100" algn="l"/>
              </a:tabLst>
            </a:pPr>
            <a:r>
              <a:rPr lang="en-US" altLang="zh-CN" dirty="0" smtClean="0"/>
              <a:t>			</a:t>
            </a: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CHAMBER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                <a:tab pos="1257300" algn="l"/>
                <a:tab pos="2070100" algn="l"/>
                <a:tab pos="2362200" algn="l"/>
                <a:tab pos="2578100" algn="l"/>
              </a:tabLst>
            </a:pPr>
            <a:r>
              <a:rPr lang="en-US" altLang="zh-CN" dirty="0" smtClean="0"/>
              <a:t>				</a:t>
            </a: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IRIS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1257300" algn="l"/>
                <a:tab pos="2070100" algn="l"/>
                <a:tab pos="2362200" algn="l"/>
                <a:tab pos="2578100" algn="l"/>
              </a:tabLst>
            </a:pPr>
            <a:r>
              <a:rPr lang="en-US" altLang="zh-CN" dirty="0" smtClean="0"/>
              <a:t>		</a:t>
            </a: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FLOW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</a:p>
          <a:p>
            <a:pPr>
              <a:lnSpc>
                <a:spcPts val="1600"/>
              </a:lnSpc>
              <a:tabLst>
                <a:tab pos="1257300" algn="l"/>
                <a:tab pos="2070100" algn="l"/>
                <a:tab pos="2362200" algn="l"/>
                <a:tab pos="2578100" algn="l"/>
              </a:tabLst>
            </a:pPr>
            <a:r>
              <a:rPr lang="en-US" altLang="zh-CN" dirty="0" smtClean="0"/>
              <a:t>		</a:t>
            </a:r>
            <a:r>
              <a:rPr lang="en-US" altLang="zh-CN" sz="140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AQUEOUS</a:t>
            </a:r>
          </a:p>
          <a:p>
            <a:pPr>
              <a:lnSpc>
                <a:spcPts val="1600"/>
              </a:lnSpc>
              <a:tabLst>
                <a:tab pos="1257300" algn="l"/>
                <a:tab pos="2070100" algn="l"/>
                <a:tab pos="2362200" algn="l"/>
                <a:tab pos="2578100" algn="l"/>
              </a:tabLst>
            </a:pPr>
            <a:r>
              <a:rPr lang="en-US" altLang="zh-CN" dirty="0" smtClean="0"/>
              <a:t>		</a:t>
            </a: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HUMOUR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590800" y="6223000"/>
            <a:ext cx="19685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CANAL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SCHLEMM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02627" y="374904"/>
            <a:ext cx="3011487" cy="32004"/>
          </a:xfrm>
          <a:custGeom>
            <a:avLst/>
            <a:gdLst>
              <a:gd name="connsiteX0" fmla="*/ 0 w 3011487"/>
              <a:gd name="connsiteY0" fmla="*/ 0 h 32004"/>
              <a:gd name="connsiteX1" fmla="*/ 1003871 w 3011487"/>
              <a:gd name="connsiteY1" fmla="*/ 0 h 32004"/>
              <a:gd name="connsiteX2" fmla="*/ 2007679 w 3011487"/>
              <a:gd name="connsiteY2" fmla="*/ 0 h 32004"/>
              <a:gd name="connsiteX3" fmla="*/ 3011487 w 3011487"/>
              <a:gd name="connsiteY3" fmla="*/ 0 h 32004"/>
              <a:gd name="connsiteX4" fmla="*/ 3011487 w 3011487"/>
              <a:gd name="connsiteY4" fmla="*/ 32004 h 32004"/>
              <a:gd name="connsiteX5" fmla="*/ 2007679 w 3011487"/>
              <a:gd name="connsiteY5" fmla="*/ 32004 h 32004"/>
              <a:gd name="connsiteX6" fmla="*/ 1003871 w 3011487"/>
              <a:gd name="connsiteY6" fmla="*/ 32004 h 32004"/>
              <a:gd name="connsiteX7" fmla="*/ 0 w 3011487"/>
              <a:gd name="connsiteY7" fmla="*/ 32004 h 32004"/>
              <a:gd name="connsiteX8" fmla="*/ 0 w 3011487"/>
              <a:gd name="connsiteY8" fmla="*/ 0 h 320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011487" h="32004">
                <a:moveTo>
                  <a:pt x="0" y="0"/>
                </a:moveTo>
                <a:lnTo>
                  <a:pt x="1003871" y="0"/>
                </a:lnTo>
                <a:lnTo>
                  <a:pt x="2007679" y="0"/>
                </a:lnTo>
                <a:lnTo>
                  <a:pt x="3011487" y="0"/>
                </a:lnTo>
                <a:lnTo>
                  <a:pt x="3011487" y="32004"/>
                </a:lnTo>
                <a:lnTo>
                  <a:pt x="2007679" y="32004"/>
                </a:lnTo>
                <a:lnTo>
                  <a:pt x="1003871" y="32004"/>
                </a:lnTo>
                <a:lnTo>
                  <a:pt x="0" y="32004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973451" y="1481328"/>
            <a:ext cx="1676400" cy="16763"/>
          </a:xfrm>
          <a:custGeom>
            <a:avLst/>
            <a:gdLst>
              <a:gd name="connsiteX0" fmla="*/ 0 w 1676400"/>
              <a:gd name="connsiteY0" fmla="*/ 0 h 16763"/>
              <a:gd name="connsiteX1" fmla="*/ 838200 w 1676400"/>
              <a:gd name="connsiteY1" fmla="*/ 0 h 16763"/>
              <a:gd name="connsiteX2" fmla="*/ 1676400 w 1676400"/>
              <a:gd name="connsiteY2" fmla="*/ 0 h 16763"/>
              <a:gd name="connsiteX3" fmla="*/ 1676400 w 1676400"/>
              <a:gd name="connsiteY3" fmla="*/ 16763 h 16763"/>
              <a:gd name="connsiteX4" fmla="*/ 838200 w 1676400"/>
              <a:gd name="connsiteY4" fmla="*/ 16763 h 16763"/>
              <a:gd name="connsiteX5" fmla="*/ 0 w 1676400"/>
              <a:gd name="connsiteY5" fmla="*/ 16763 h 16763"/>
              <a:gd name="connsiteX6" fmla="*/ 0 w 1676400"/>
              <a:gd name="connsiteY6" fmla="*/ 0 h 167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676400" h="16763">
                <a:moveTo>
                  <a:pt x="0" y="0"/>
                </a:moveTo>
                <a:lnTo>
                  <a:pt x="838200" y="0"/>
                </a:lnTo>
                <a:lnTo>
                  <a:pt x="1676400" y="0"/>
                </a:lnTo>
                <a:lnTo>
                  <a:pt x="1676400" y="16763"/>
                </a:lnTo>
                <a:lnTo>
                  <a:pt x="838200" y="16763"/>
                </a:lnTo>
                <a:lnTo>
                  <a:pt x="0" y="16763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2627" y="1755648"/>
            <a:ext cx="3579939" cy="16764"/>
          </a:xfrm>
          <a:custGeom>
            <a:avLst/>
            <a:gdLst>
              <a:gd name="connsiteX0" fmla="*/ 0 w 3579939"/>
              <a:gd name="connsiteY0" fmla="*/ 0 h 16764"/>
              <a:gd name="connsiteX1" fmla="*/ 895032 w 3579939"/>
              <a:gd name="connsiteY1" fmla="*/ 0 h 16764"/>
              <a:gd name="connsiteX2" fmla="*/ 1790001 w 3579939"/>
              <a:gd name="connsiteY2" fmla="*/ 0 h 16764"/>
              <a:gd name="connsiteX3" fmla="*/ 2684970 w 3579939"/>
              <a:gd name="connsiteY3" fmla="*/ 0 h 16764"/>
              <a:gd name="connsiteX4" fmla="*/ 3579939 w 3579939"/>
              <a:gd name="connsiteY4" fmla="*/ 0 h 16764"/>
              <a:gd name="connsiteX5" fmla="*/ 3579939 w 3579939"/>
              <a:gd name="connsiteY5" fmla="*/ 16763 h 16764"/>
              <a:gd name="connsiteX6" fmla="*/ 2684970 w 3579939"/>
              <a:gd name="connsiteY6" fmla="*/ 16763 h 16764"/>
              <a:gd name="connsiteX7" fmla="*/ 1790001 w 3579939"/>
              <a:gd name="connsiteY7" fmla="*/ 16763 h 16764"/>
              <a:gd name="connsiteX8" fmla="*/ 895032 w 3579939"/>
              <a:gd name="connsiteY8" fmla="*/ 16763 h 16764"/>
              <a:gd name="connsiteX9" fmla="*/ 0 w 3579939"/>
              <a:gd name="connsiteY9" fmla="*/ 16763 h 16764"/>
              <a:gd name="connsiteX10" fmla="*/ 0 w 3579939"/>
              <a:gd name="connsiteY10" fmla="*/ 0 h 167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3579939" h="16764">
                <a:moveTo>
                  <a:pt x="0" y="0"/>
                </a:moveTo>
                <a:lnTo>
                  <a:pt x="895032" y="0"/>
                </a:lnTo>
                <a:lnTo>
                  <a:pt x="1790001" y="0"/>
                </a:lnTo>
                <a:lnTo>
                  <a:pt x="2684970" y="0"/>
                </a:lnTo>
                <a:lnTo>
                  <a:pt x="3579939" y="0"/>
                </a:lnTo>
                <a:lnTo>
                  <a:pt x="3579939" y="16763"/>
                </a:lnTo>
                <a:lnTo>
                  <a:pt x="2684970" y="16763"/>
                </a:lnTo>
                <a:lnTo>
                  <a:pt x="1790001" y="16763"/>
                </a:lnTo>
                <a:lnTo>
                  <a:pt x="895032" y="16763"/>
                </a:lnTo>
                <a:lnTo>
                  <a:pt x="0" y="16763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02991" y="6007608"/>
            <a:ext cx="1658112" cy="36576"/>
          </a:xfrm>
          <a:custGeom>
            <a:avLst/>
            <a:gdLst>
              <a:gd name="connsiteX0" fmla="*/ 0 w 1658112"/>
              <a:gd name="connsiteY0" fmla="*/ 0 h 36576"/>
              <a:gd name="connsiteX1" fmla="*/ 829055 w 1658112"/>
              <a:gd name="connsiteY1" fmla="*/ 0 h 36576"/>
              <a:gd name="connsiteX2" fmla="*/ 1658112 w 1658112"/>
              <a:gd name="connsiteY2" fmla="*/ 0 h 36576"/>
              <a:gd name="connsiteX3" fmla="*/ 1658112 w 1658112"/>
              <a:gd name="connsiteY3" fmla="*/ 36576 h 36576"/>
              <a:gd name="connsiteX4" fmla="*/ 829055 w 1658112"/>
              <a:gd name="connsiteY4" fmla="*/ 36576 h 36576"/>
              <a:gd name="connsiteX5" fmla="*/ 0 w 1658112"/>
              <a:gd name="connsiteY5" fmla="*/ 36576 h 36576"/>
              <a:gd name="connsiteX6" fmla="*/ 0 w 1658112"/>
              <a:gd name="connsiteY6" fmla="*/ 0 h 365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658112" h="36576">
                <a:moveTo>
                  <a:pt x="0" y="0"/>
                </a:moveTo>
                <a:lnTo>
                  <a:pt x="829055" y="0"/>
                </a:lnTo>
                <a:lnTo>
                  <a:pt x="1658112" y="0"/>
                </a:lnTo>
                <a:lnTo>
                  <a:pt x="1658112" y="36576"/>
                </a:lnTo>
                <a:lnTo>
                  <a:pt x="829055" y="36576"/>
                </a:lnTo>
                <a:lnTo>
                  <a:pt x="0" y="36576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82900"/>
            <a:ext cx="2451100" cy="3911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4800" y="419100"/>
            <a:ext cx="3340100" cy="3378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7300" y="3987800"/>
            <a:ext cx="3975100" cy="2870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98500" y="127000"/>
            <a:ext cx="30099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aqueous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humor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482600"/>
            <a:ext cx="35941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continually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being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formed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reab-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sorbed.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1054100"/>
            <a:ext cx="4064000" cy="1028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balance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between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formation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reabsorption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regulates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total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volume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intraocular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fluid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nourishes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cornea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iris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2120900"/>
            <a:ext cx="39624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produced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ciliary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body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active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secretion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ciliary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processes..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2628900"/>
            <a:ext cx="37846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							</a:tabLst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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posterior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chamber&gt;&gt;&gt;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2984500"/>
            <a:ext cx="4051300" cy="157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pupil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&gt;&gt;&gt;&gt;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ant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chamber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&gt;&gt;&gt;&gt;drained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Schlemm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anterior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chamber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angle,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venous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channel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junction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between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iris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cornea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anterior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chamber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angle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4597400"/>
            <a:ext cx="40386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-It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causes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intra-ocular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10-20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mmhg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5143500"/>
            <a:ext cx="37846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Obstruction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outlet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leads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increased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intraocular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5715000"/>
            <a:ext cx="40513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critical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risk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factor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glaucoma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70827" y="1063752"/>
            <a:ext cx="2290635" cy="15239"/>
          </a:xfrm>
          <a:custGeom>
            <a:avLst/>
            <a:gdLst>
              <a:gd name="connsiteX0" fmla="*/ 0 w 2290635"/>
              <a:gd name="connsiteY0" fmla="*/ 0 h 15239"/>
              <a:gd name="connsiteX1" fmla="*/ 1145349 w 2290635"/>
              <a:gd name="connsiteY1" fmla="*/ 0 h 15239"/>
              <a:gd name="connsiteX2" fmla="*/ 2290635 w 2290635"/>
              <a:gd name="connsiteY2" fmla="*/ 0 h 15239"/>
              <a:gd name="connsiteX3" fmla="*/ 2290635 w 2290635"/>
              <a:gd name="connsiteY3" fmla="*/ 15239 h 15239"/>
              <a:gd name="connsiteX4" fmla="*/ 1145349 w 2290635"/>
              <a:gd name="connsiteY4" fmla="*/ 15239 h 15239"/>
              <a:gd name="connsiteX5" fmla="*/ 0 w 2290635"/>
              <a:gd name="connsiteY5" fmla="*/ 15239 h 15239"/>
              <a:gd name="connsiteX6" fmla="*/ 0 w 2290635"/>
              <a:gd name="connsiteY6" fmla="*/ 0 h 152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290635" h="15239">
                <a:moveTo>
                  <a:pt x="0" y="0"/>
                </a:moveTo>
                <a:lnTo>
                  <a:pt x="1145349" y="0"/>
                </a:lnTo>
                <a:lnTo>
                  <a:pt x="2290635" y="0"/>
                </a:lnTo>
                <a:lnTo>
                  <a:pt x="2290635" y="15239"/>
                </a:lnTo>
                <a:lnTo>
                  <a:pt x="1145349" y="15239"/>
                </a:lnTo>
                <a:lnTo>
                  <a:pt x="0" y="15239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70827" y="1429512"/>
            <a:ext cx="7805991" cy="15240"/>
          </a:xfrm>
          <a:custGeom>
            <a:avLst/>
            <a:gdLst>
              <a:gd name="connsiteX0" fmla="*/ 0 w 7805991"/>
              <a:gd name="connsiteY0" fmla="*/ 0 h 15240"/>
              <a:gd name="connsiteX1" fmla="*/ 1951545 w 7805991"/>
              <a:gd name="connsiteY1" fmla="*/ 0 h 15240"/>
              <a:gd name="connsiteX2" fmla="*/ 3903027 w 7805991"/>
              <a:gd name="connsiteY2" fmla="*/ 0 h 15240"/>
              <a:gd name="connsiteX3" fmla="*/ 5854509 w 7805991"/>
              <a:gd name="connsiteY3" fmla="*/ 0 h 15240"/>
              <a:gd name="connsiteX4" fmla="*/ 7805991 w 7805991"/>
              <a:gd name="connsiteY4" fmla="*/ 0 h 15240"/>
              <a:gd name="connsiteX5" fmla="*/ 7805991 w 7805991"/>
              <a:gd name="connsiteY5" fmla="*/ 15240 h 15240"/>
              <a:gd name="connsiteX6" fmla="*/ 5854509 w 7805991"/>
              <a:gd name="connsiteY6" fmla="*/ 15240 h 15240"/>
              <a:gd name="connsiteX7" fmla="*/ 3903027 w 7805991"/>
              <a:gd name="connsiteY7" fmla="*/ 15240 h 15240"/>
              <a:gd name="connsiteX8" fmla="*/ 1951545 w 7805991"/>
              <a:gd name="connsiteY8" fmla="*/ 15240 h 15240"/>
              <a:gd name="connsiteX9" fmla="*/ 0 w 7805991"/>
              <a:gd name="connsiteY9" fmla="*/ 15240 h 15240"/>
              <a:gd name="connsiteX10" fmla="*/ 0 w 7805991"/>
              <a:gd name="connsiteY10" fmla="*/ 0 h 15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7805991" h="15240">
                <a:moveTo>
                  <a:pt x="0" y="0"/>
                </a:moveTo>
                <a:lnTo>
                  <a:pt x="1951545" y="0"/>
                </a:lnTo>
                <a:lnTo>
                  <a:pt x="3903027" y="0"/>
                </a:lnTo>
                <a:lnTo>
                  <a:pt x="5854509" y="0"/>
                </a:lnTo>
                <a:lnTo>
                  <a:pt x="7805991" y="0"/>
                </a:lnTo>
                <a:lnTo>
                  <a:pt x="7805991" y="15240"/>
                </a:lnTo>
                <a:lnTo>
                  <a:pt x="5854509" y="15240"/>
                </a:lnTo>
                <a:lnTo>
                  <a:pt x="3903027" y="15240"/>
                </a:lnTo>
                <a:lnTo>
                  <a:pt x="1951545" y="15240"/>
                </a:lnTo>
                <a:lnTo>
                  <a:pt x="0" y="1524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82900"/>
            <a:ext cx="6273800" cy="3911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66700" y="838200"/>
            <a:ext cx="76581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OBJECTIVES: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lecture,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student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should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able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58800" y="1638300"/>
            <a:ext cx="3556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							</a:tabLst>
            </a:pPr>
            <a:r>
              <a:rPr lang="en-US" altLang="zh-CN" sz="4406" u="sng" dirty="0" smtClean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  <a:t>: 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66700" y="1803400"/>
            <a:ext cx="2540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2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66700" y="2451100"/>
            <a:ext cx="8026400" cy="447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							</a:tabLst>
            </a:pPr>
            <a:r>
              <a:rPr lang="en-US" altLang="zh-CN" sz="4404" u="sng" dirty="0" smtClean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ibe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erent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ea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erstan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ey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ection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med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ia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es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ib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ref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rou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ifying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tive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ow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cuma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ular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ion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Kn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ow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ers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ret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a,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lin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t,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ea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cen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ralis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feren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itivities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a,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erip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er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ret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ic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ow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ciples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ic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tion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ath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ay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eye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00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T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e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xtbo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ok/Gu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y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to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&amp;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H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all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Re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fe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r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en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ce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b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o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o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k/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Gan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o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ng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re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vi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ew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o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m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e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dica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phy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si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o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log</a:t>
            </a:r>
            <a:r>
              <a:rPr lang="en-US" altLang="zh-CN" sz="2004" dirty="0" smtClean="0">
                <a:solidFill>
                  <a:srgbClr val="ff0000"/>
                </a:solidFill>
                <a:latin typeface="Monotype Corsiva" pitchFamily="18" charset="0"/>
                <a:cs typeface="Monotype Corsiva" pitchFamily="18" charset="0"/>
              </a:rPr>
              <a:t>y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46100" y="774700"/>
            <a:ext cx="28956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glucoma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594100" y="838200"/>
            <a:ext cx="1016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1308100"/>
            <a:ext cx="6311900" cy="412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88900" algn="l"/>
              </a:tabLst>
            </a:pPr>
            <a:r>
              <a:rPr lang="en-US" altLang="zh-CN" dirty="0" smtClean="0"/>
              <a:t>	</a:t>
            </a: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ocular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ess</a:t>
            </a: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ure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                <a:tab pos="88900" algn="l"/>
              </a:tabLst>
            </a:pPr>
            <a:r>
              <a:rPr lang="en-US" altLang="zh-CN" sz="2004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Wh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se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mag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op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altLang="zh-CN" sz="2004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ts val="2100"/>
              </a:lnSpc>
              <a:tabLst>
                <a:tab pos="88900" algn="l"/>
              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obstruction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outlet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leads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increased</a:t>
            </a:r>
          </a:p>
          <a:p>
            <a:pPr>
              <a:lnSpc>
                <a:spcPts val="2100"/>
              </a:lnSpc>
              <a:tabLst>
                <a:tab pos="88900" algn="l"/>
              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intraocular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pressure.</a:t>
            </a:r>
          </a:p>
          <a:p>
            <a:pPr>
              <a:lnSpc>
                <a:spcPts val="2100"/>
              </a:lnSpc>
              <a:tabLst>
                <a:tab pos="88900" algn="l"/>
              </a:tabLst>
            </a:pP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-excessive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aqueous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humour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pushes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lens</a:t>
            </a:r>
          </a:p>
          <a:p>
            <a:pPr>
              <a:lnSpc>
                <a:spcPts val="2100"/>
              </a:lnSpc>
              <a:tabLst>
                <a:tab pos="88900" algn="l"/>
              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backwards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vitreous,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pushes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against</a:t>
            </a:r>
          </a:p>
          <a:p>
            <a:pPr>
              <a:lnSpc>
                <a:spcPts val="2100"/>
              </a:lnSpc>
              <a:tabLst>
                <a:tab pos="88900" algn="l"/>
              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retina.</a:t>
            </a:r>
          </a:p>
          <a:p>
            <a:pPr>
              <a:lnSpc>
                <a:spcPts val="2100"/>
              </a:lnSpc>
              <a:tabLst>
                <a:tab pos="88900" algn="l"/>
              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compression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causes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retinal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optic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nerve</a:t>
            </a:r>
          </a:p>
          <a:p>
            <a:pPr>
              <a:lnSpc>
                <a:spcPts val="2100"/>
              </a:lnSpc>
              <a:tabLst>
                <a:tab pos="88900" algn="l"/>
              </a:tabLst>
            </a:pP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damage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cause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blindness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treated</a:t>
            </a:r>
            <a:r>
              <a:rPr lang="en-US" altLang="zh-CN" sz="1802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                <a:tab pos="88900" algn="l"/>
              </a:tabLst>
            </a:pP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axons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optic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nerve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compressed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</a:p>
          <a:p>
            <a:pPr>
              <a:lnSpc>
                <a:spcPts val="2100"/>
              </a:lnSpc>
              <a:tabLst>
                <a:tab pos="88900" algn="l"/>
              </a:tabLst>
            </a:pP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optic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disc.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lack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nutrition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optic</a:t>
            </a:r>
          </a:p>
          <a:p>
            <a:pPr>
              <a:lnSpc>
                <a:spcPts val="2100"/>
              </a:lnSpc>
              <a:tabLst>
                <a:tab pos="88900" algn="l"/>
              </a:tabLst>
            </a:pP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nerve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fibers,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causes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death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97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9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2100"/>
              </a:lnSpc>
              <a:tabLst>
                <a:tab pos="88900" algn="l"/>
              </a:tabLst>
            </a:pPr>
            <a:r>
              <a:rPr lang="en-US" altLang="zh-CN" sz="18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involved</a:t>
            </a:r>
            <a:r>
              <a:rPr lang="en-US" altLang="zh-CN" sz="1899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fibers&amp;</a:t>
            </a:r>
            <a:r>
              <a:rPr lang="en-US" altLang="zh-CN" sz="18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blindness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5900"/>
            <a:ext cx="5486400" cy="6578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9800" y="381000"/>
            <a:ext cx="1701800" cy="2260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94400" y="3987800"/>
            <a:ext cx="31496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84200" y="419100"/>
            <a:ext cx="1981200" cy="66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200"/>
              </a:lnSpc>
              <a:tabLst>
							</a:tabLst>
            </a:pPr>
            <a:r>
              <a:rPr lang="en-US" altLang="zh-CN" sz="4406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3</a:t>
            </a:r>
            <a:r>
              <a:rPr lang="en-US" altLang="zh-CN" sz="4406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4406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lens:</a:t>
            </a:r>
            <a:r>
              <a:rPr lang="en-US" altLang="zh-CN" sz="4406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84200" y="1320800"/>
            <a:ext cx="4546600" cy="182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Has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diopteric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power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15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20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-(1/3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refractive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power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eye)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,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more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important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than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cornea.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why?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84200" y="3327400"/>
            <a:ext cx="4953000" cy="1155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5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-in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response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to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nervous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signals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from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brain,</a:t>
            </a:r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68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its</a:t>
            </a:r>
            <a:r>
              <a:rPr lang="en-US" altLang="zh-CN" sz="16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8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curvature</a:t>
            </a:r>
            <a:r>
              <a:rPr lang="en-US" altLang="zh-CN" sz="16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8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can</a:t>
            </a:r>
            <a:r>
              <a:rPr lang="en-US" altLang="zh-CN" sz="16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8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be</a:t>
            </a:r>
            <a:r>
              <a:rPr lang="en-US" altLang="zh-CN" sz="168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8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increased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markedly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to</a:t>
            </a:r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provide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“</a:t>
            </a:r>
            <a:r>
              <a:rPr lang="en-US" altLang="zh-CN" sz="15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accommodation,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”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68578" y="646362"/>
            <a:ext cx="61274" cy="29658"/>
          </a:xfrm>
          <a:custGeom>
            <a:avLst/>
            <a:gdLst>
              <a:gd name="connsiteX0" fmla="*/ 0 w 61274"/>
              <a:gd name="connsiteY0" fmla="*/ 14829 h 29658"/>
              <a:gd name="connsiteX1" fmla="*/ 61274 w 61274"/>
              <a:gd name="connsiteY1" fmla="*/ 14829 h 2965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274" h="29658">
                <a:moveTo>
                  <a:pt x="0" y="14829"/>
                </a:moveTo>
                <a:lnTo>
                  <a:pt x="61274" y="14829"/>
                </a:lnTo>
              </a:path>
            </a:pathLst>
          </a:custGeom>
          <a:ln w="25400">
            <a:solidFill>
              <a:srgbClr val="0d2439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00545" y="757047"/>
            <a:ext cx="4040086" cy="21336"/>
          </a:xfrm>
          <a:custGeom>
            <a:avLst/>
            <a:gdLst>
              <a:gd name="connsiteX0" fmla="*/ 0 w 4040086"/>
              <a:gd name="connsiteY0" fmla="*/ 0 h 21336"/>
              <a:gd name="connsiteX1" fmla="*/ 1346669 w 4040086"/>
              <a:gd name="connsiteY1" fmla="*/ 0 h 21336"/>
              <a:gd name="connsiteX2" fmla="*/ 2693378 w 4040086"/>
              <a:gd name="connsiteY2" fmla="*/ 0 h 21336"/>
              <a:gd name="connsiteX3" fmla="*/ 4040086 w 4040086"/>
              <a:gd name="connsiteY3" fmla="*/ 0 h 21336"/>
              <a:gd name="connsiteX4" fmla="*/ 4040086 w 4040086"/>
              <a:gd name="connsiteY4" fmla="*/ 21336 h 21336"/>
              <a:gd name="connsiteX5" fmla="*/ 2693378 w 4040086"/>
              <a:gd name="connsiteY5" fmla="*/ 21336 h 21336"/>
              <a:gd name="connsiteX6" fmla="*/ 1346669 w 4040086"/>
              <a:gd name="connsiteY6" fmla="*/ 21336 h 21336"/>
              <a:gd name="connsiteX7" fmla="*/ 0 w 4040086"/>
              <a:gd name="connsiteY7" fmla="*/ 21336 h 21336"/>
              <a:gd name="connsiteX8" fmla="*/ 0 w 4040086"/>
              <a:gd name="connsiteY8" fmla="*/ 0 h 213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040086" h="21336">
                <a:moveTo>
                  <a:pt x="0" y="0"/>
                </a:moveTo>
                <a:lnTo>
                  <a:pt x="1346669" y="0"/>
                </a:lnTo>
                <a:lnTo>
                  <a:pt x="2693378" y="0"/>
                </a:lnTo>
                <a:lnTo>
                  <a:pt x="4040086" y="0"/>
                </a:lnTo>
                <a:lnTo>
                  <a:pt x="4040086" y="21336"/>
                </a:lnTo>
                <a:lnTo>
                  <a:pt x="2693378" y="21336"/>
                </a:lnTo>
                <a:lnTo>
                  <a:pt x="1346669" y="21336"/>
                </a:lnTo>
                <a:lnTo>
                  <a:pt x="0" y="21336"/>
                </a:lnTo>
                <a:lnTo>
                  <a:pt x="0" y="0"/>
                </a:lnTo>
              </a:path>
            </a:pathLst>
          </a:custGeom>
          <a:solidFill>
            <a:srgbClr val="0d243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546100"/>
            <a:ext cx="152400" cy="203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520700"/>
            <a:ext cx="3771900" cy="228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04900"/>
            <a:ext cx="5041900" cy="5689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9800" y="381000"/>
            <a:ext cx="1701800" cy="2260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49900" y="3073400"/>
            <a:ext cx="3594100" cy="3009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46100" y="1270000"/>
            <a:ext cx="4152900" cy="1993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1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transparent,</a:t>
            </a:r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colourless,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gelatinous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mass</a:t>
            </a:r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.fills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vitreous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chamber</a:t>
            </a:r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between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posterior</a:t>
            </a:r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surface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lens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and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retina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674100" y="6565900"/>
            <a:ext cx="1397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							</a:tabLst>
            </a:pPr>
            <a:r>
              <a:rPr lang="en-US" altLang="zh-CN" sz="996" dirty="0" smtClean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3467100"/>
            <a:ext cx="7581900" cy="276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                <a:tab pos="317500" algn="l"/>
              </a:tabLst>
            </a:pP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(for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nourishing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retina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&amp;</a:t>
            </a:r>
          </a:p>
          <a:p>
            <a:pPr>
              <a:lnSpc>
                <a:spcPts val="2500"/>
              </a:lnSpc>
              <a:tabLst>
                <a:tab pos="317500" algn="l"/>
              </a:tabLst>
            </a:pPr>
            <a:r>
              <a:rPr lang="en-US" altLang="zh-CN" sz="2402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keep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2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spheroid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shape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the</a:t>
            </a:r>
          </a:p>
          <a:p>
            <a:pPr>
              <a:lnSpc>
                <a:spcPts val="2500"/>
              </a:lnSpc>
              <a:tabLst>
                <a:tab pos="317500" algn="l"/>
              </a:tabLst>
            </a:pP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eye)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800"/>
              </a:lnSpc>
              <a:tabLst>
                <a:tab pos="317500" algn="l"/>
              </a:tabLst>
            </a:pP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-the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vitreous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humour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clear</a:t>
            </a:r>
          </a:p>
          <a:p>
            <a:pPr>
              <a:lnSpc>
                <a:spcPts val="2300"/>
              </a:lnSpc>
              <a:tabLst>
                <a:tab pos="317500" algn="l"/>
              </a:tabLst>
            </a:pPr>
            <a:r>
              <a:rPr lang="en-US" altLang="zh-CN" sz="21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and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allows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light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to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pass</a:t>
            </a:r>
          </a:p>
          <a:p>
            <a:pPr>
              <a:lnSpc>
                <a:spcPts val="2300"/>
              </a:lnSpc>
              <a:tabLst>
                <a:tab pos="317500" algn="l"/>
              </a:tabLst>
            </a:pPr>
            <a:r>
              <a:rPr lang="en-US" altLang="zh-CN" sz="219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through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317500" algn="l"/>
              </a:tabLst>
            </a:pPr>
            <a:r>
              <a:rPr lang="en-US" altLang="zh-CN" dirty="0" smtClean="0"/>
              <a:t>	</a:t>
            </a:r>
            <a:r>
              <a:rPr lang="en-US" altLang="zh-CN" sz="24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VITREOUS</a:t>
            </a:r>
            <a:r>
              <a:rPr lang="en-US" altLang="zh-CN" sz="24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HUMOUR</a:t>
            </a:r>
            <a:r>
              <a:rPr lang="en-US" altLang="zh-CN" sz="24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REMAINS</a:t>
            </a:r>
            <a:r>
              <a:rPr lang="en-US" altLang="zh-CN" sz="24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FROM</a:t>
            </a:r>
            <a:r>
              <a:rPr lang="en-US" altLang="zh-CN" sz="24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BIRTH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308600" y="2387600"/>
            <a:ext cx="16891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VITREOUS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HUMOUR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82900"/>
            <a:ext cx="3352800" cy="3911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01600"/>
            <a:ext cx="3683000" cy="2654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6700" y="3632200"/>
            <a:ext cx="3276600" cy="3022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06400" y="2235200"/>
            <a:ext cx="30734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Lens-retina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distance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=15mm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06400" y="3060700"/>
            <a:ext cx="43561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Dioptre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Focal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(in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meters)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06400" y="3606800"/>
            <a:ext cx="29210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Diopteric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power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eye: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06400" y="3848100"/>
            <a:ext cx="44196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Cornea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40-45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(max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refraction)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Lens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15-20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06400" y="4394200"/>
            <a:ext cx="35306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Accomodation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37616" y="676656"/>
            <a:ext cx="5699760" cy="19812"/>
          </a:xfrm>
          <a:custGeom>
            <a:avLst/>
            <a:gdLst>
              <a:gd name="connsiteX0" fmla="*/ 0 w 5699760"/>
              <a:gd name="connsiteY0" fmla="*/ 0 h 19812"/>
              <a:gd name="connsiteX1" fmla="*/ 1899919 w 5699760"/>
              <a:gd name="connsiteY1" fmla="*/ 0 h 19812"/>
              <a:gd name="connsiteX2" fmla="*/ 3799840 w 5699760"/>
              <a:gd name="connsiteY2" fmla="*/ 0 h 19812"/>
              <a:gd name="connsiteX3" fmla="*/ 5699760 w 5699760"/>
              <a:gd name="connsiteY3" fmla="*/ 0 h 19812"/>
              <a:gd name="connsiteX4" fmla="*/ 5699760 w 5699760"/>
              <a:gd name="connsiteY4" fmla="*/ 19812 h 19812"/>
              <a:gd name="connsiteX5" fmla="*/ 3799840 w 5699760"/>
              <a:gd name="connsiteY5" fmla="*/ 19812 h 19812"/>
              <a:gd name="connsiteX6" fmla="*/ 1899919 w 5699760"/>
              <a:gd name="connsiteY6" fmla="*/ 19812 h 19812"/>
              <a:gd name="connsiteX7" fmla="*/ 0 w 5699760"/>
              <a:gd name="connsiteY7" fmla="*/ 19812 h 19812"/>
              <a:gd name="connsiteX8" fmla="*/ 0 w 5699760"/>
              <a:gd name="connsiteY8" fmla="*/ 0 h 1981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699760" h="19812">
                <a:moveTo>
                  <a:pt x="0" y="0"/>
                </a:moveTo>
                <a:lnTo>
                  <a:pt x="1899919" y="0"/>
                </a:lnTo>
                <a:lnTo>
                  <a:pt x="3799840" y="0"/>
                </a:lnTo>
                <a:lnTo>
                  <a:pt x="5699760" y="0"/>
                </a:lnTo>
                <a:lnTo>
                  <a:pt x="5699760" y="19812"/>
                </a:lnTo>
                <a:lnTo>
                  <a:pt x="3799840" y="19812"/>
                </a:lnTo>
                <a:lnTo>
                  <a:pt x="1899919" y="19812"/>
                </a:lnTo>
                <a:lnTo>
                  <a:pt x="0" y="19812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9800" y="381000"/>
            <a:ext cx="1701800" cy="2260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82900"/>
            <a:ext cx="4584700" cy="3911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5500" y="4279900"/>
            <a:ext cx="4343400" cy="257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36600" y="241300"/>
            <a:ext cx="55753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							</a:tabLst>
            </a:pPr>
            <a:r>
              <a:rPr lang="en-US" altLang="zh-CN" sz="3204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External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protection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eye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736600"/>
            <a:ext cx="24511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							</a:tabLst>
            </a:pPr>
            <a:r>
              <a:rPr lang="en-US" altLang="zh-CN" sz="3206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1-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Bony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orbit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1231900"/>
            <a:ext cx="6337300" cy="965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							</a:tabLst>
            </a:pPr>
            <a:r>
              <a:rPr lang="en-US" altLang="zh-CN" sz="3204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2-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lids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blinking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keep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cornea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moist</a:t>
            </a:r>
          </a:p>
          <a:p>
            <a:pPr>
              <a:lnSpc>
                <a:spcPts val="3800"/>
              </a:lnSpc>
              <a:tabLst>
							</a:tabLst>
            </a:pPr>
            <a:r>
              <a:rPr lang="en-US" altLang="zh-CN" sz="3206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3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-Conjuctiva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2197100"/>
            <a:ext cx="60071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							</a:tabLst>
            </a:pPr>
            <a:r>
              <a:rPr lang="en-US" altLang="zh-CN" sz="3204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4-Tears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from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lacrimal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gland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has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2679700"/>
            <a:ext cx="83058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							</a:tabLst>
            </a:pPr>
            <a:r>
              <a:rPr lang="en-US" altLang="zh-CN" sz="3204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antibacterial,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lubricating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effect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,keep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cornea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3162300"/>
            <a:ext cx="60706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moist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&amp;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clear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&amp;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provide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nutrition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cornea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3543300"/>
            <a:ext cx="1270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							</a:tabLst>
            </a:pPr>
            <a:r>
              <a:rPr lang="en-US" altLang="zh-CN" sz="3204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82900"/>
            <a:ext cx="2451100" cy="3911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0400" y="266700"/>
            <a:ext cx="7823200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5702300" cy="6629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9800" y="381000"/>
            <a:ext cx="1701800" cy="2260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6800" y="2908300"/>
            <a:ext cx="2997200" cy="3949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524500" y="4076700"/>
            <a:ext cx="508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35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71500" y="495300"/>
            <a:ext cx="4572000" cy="391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							</a:tabLst>
            </a:pPr>
            <a:r>
              <a:rPr lang="en-US" altLang="zh-CN" sz="3206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RETINA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							</a:tabLst>
            </a:pP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1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Photoreceptors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(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RODS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+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CONES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2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OPTIC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DISC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(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blind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spot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.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Why?)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3mm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medial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&amp;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above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post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pole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eye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optic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nerve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leave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&amp;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retinal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bld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vessles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enter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no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photoreceptors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so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it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is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blind)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3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FOVEA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CENTRALIS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:</a:t>
            </a:r>
            <a:r>
              <a:rPr lang="en-US" altLang="zh-CN" sz="1704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-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704" dirty="0" smtClean="0">
                <a:solidFill>
                  <a:srgbClr val="660066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depression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in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macula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lutea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yellow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pigmented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spot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at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post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pole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eye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171700" y="4483100"/>
            <a:ext cx="508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35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71500" y="4432300"/>
            <a:ext cx="12192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70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-only</a:t>
            </a:r>
            <a:r>
              <a:rPr lang="en-US" altLang="zh-CN" sz="17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cones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035300" y="4876800"/>
            <a:ext cx="508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35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71500" y="4838700"/>
            <a:ext cx="20828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-high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visual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acuity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054600" y="5270500"/>
            <a:ext cx="508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356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71500" y="5232400"/>
            <a:ext cx="41656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=for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colors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vision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&amp;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details</a:t>
            </a:r>
            <a:r>
              <a:rPr lang="en-US" altLang="zh-CN" sz="17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4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detection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71500" y="5651500"/>
            <a:ext cx="48768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5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when</a:t>
            </a:r>
            <a:r>
              <a:rPr lang="en-US" altLang="zh-CN" sz="15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attention</a:t>
            </a:r>
            <a:r>
              <a:rPr lang="en-US" altLang="zh-CN" sz="15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is</a:t>
            </a:r>
            <a:r>
              <a:rPr lang="en-US" altLang="zh-CN" sz="15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attracted</a:t>
            </a:r>
            <a:r>
              <a:rPr lang="en-US" altLang="zh-CN" sz="15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to</a:t>
            </a:r>
            <a:r>
              <a:rPr lang="en-US" altLang="zh-CN" sz="15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or</a:t>
            </a:r>
            <a:r>
              <a:rPr lang="en-US" altLang="zh-CN" sz="15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fixed</a:t>
            </a:r>
            <a:r>
              <a:rPr lang="en-US" altLang="zh-CN" sz="15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on</a:t>
            </a:r>
            <a:r>
              <a:rPr lang="en-US" altLang="zh-CN" sz="15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an</a:t>
            </a:r>
          </a:p>
          <a:p>
            <a:pPr>
              <a:lnSpc>
                <a:spcPts val="1400"/>
              </a:lnSpc>
              <a:tabLst>
							</a:tabLst>
            </a:pPr>
            <a:r>
              <a:rPr lang="en-US" altLang="zh-CN" sz="15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object,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eyes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are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normally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moved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so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that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light</a:t>
            </a:r>
          </a:p>
          <a:p>
            <a:pPr>
              <a:lnSpc>
                <a:spcPts val="1400"/>
              </a:lnSpc>
              <a:tabLst>
							</a:tabLst>
            </a:pPr>
            <a:r>
              <a:rPr lang="en-US" altLang="zh-CN" sz="15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rays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coming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from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object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fall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on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fovea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8991600" cy="6413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166100" y="6121400"/>
            <a:ext cx="3175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6.3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9400"/>
            <a:ext cx="8991600" cy="6515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66700" y="3276600"/>
            <a:ext cx="19558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3204" dirty="0" smtClean="0">
                <a:solidFill>
                  <a:srgbClr val="002060"/>
                </a:solidFill>
                <a:latin typeface="Monotype Corsiva" pitchFamily="18" charset="0"/>
                <a:cs typeface="Monotype Corsiva" pitchFamily="18" charset="0"/>
              </a:rPr>
              <a:t>EYE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2060"/>
                </a:solidFill>
                <a:latin typeface="Monotype Corsiva" pitchFamily="18" charset="0"/>
                <a:cs typeface="Monotype Corsiva" pitchFamily="18" charset="0"/>
              </a:rPr>
              <a:t>HAS:</a:t>
            </a:r>
            <a:r>
              <a:rPr lang="en-US" altLang="zh-CN" sz="3204" dirty="0" smtClean="0">
                <a:solidFill>
                  <a:srgbClr val="002060"/>
                </a:solidFill>
                <a:latin typeface="Monotype Corsiva" pitchFamily="18" charset="0"/>
                <a:cs typeface="Monotype Corsiva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66700" y="3759200"/>
            <a:ext cx="32512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3204" dirty="0" smtClean="0">
                <a:solidFill>
                  <a:srgbClr val="002060"/>
                </a:solidFill>
                <a:latin typeface="Monotype Corsiva" pitchFamily="18" charset="0"/>
                <a:cs typeface="Monotype Corsiva" pitchFamily="18" charset="0"/>
              </a:rPr>
              <a:t>1-Refracting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2060"/>
                </a:solidFill>
                <a:latin typeface="Monotype Corsiva" pitchFamily="18" charset="0"/>
                <a:cs typeface="Monotype Corsiva" pitchFamily="18" charset="0"/>
              </a:rPr>
              <a:t>Media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66700" y="4737100"/>
            <a:ext cx="62103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3206" dirty="0" smtClean="0">
                <a:solidFill>
                  <a:srgbClr val="002060"/>
                </a:solidFill>
                <a:latin typeface="Monotype Corsiva" pitchFamily="18" charset="0"/>
                <a:cs typeface="Monotype Corsiva" pitchFamily="18" charset="0"/>
              </a:rPr>
              <a:t>2-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2060"/>
                </a:solidFill>
                <a:latin typeface="Monotype Corsiva" pitchFamily="18" charset="0"/>
                <a:cs typeface="Monotype Corsiva" pitchFamily="18" charset="0"/>
              </a:rPr>
              <a:t>Coats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2060"/>
                </a:solidFill>
                <a:latin typeface="Monotype Corsiva" pitchFamily="18" charset="0"/>
                <a:cs typeface="Monotype Corsiva" pitchFamily="18" charset="0"/>
              </a:rPr>
              <a:t>(Sclera,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2060"/>
                </a:solidFill>
                <a:latin typeface="Monotype Corsiva" pitchFamily="18" charset="0"/>
                <a:cs typeface="Monotype Corsiva" pitchFamily="18" charset="0"/>
              </a:rPr>
              <a:t>Choroid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2060"/>
                </a:solidFill>
                <a:latin typeface="Monotype Corsiva" pitchFamily="18" charset="0"/>
                <a:cs typeface="Monotype Corsiva" pitchFamily="18" charset="0"/>
              </a:rPr>
              <a:t>and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2060"/>
                </a:solidFill>
                <a:latin typeface="Monotype Corsiva" pitchFamily="18" charset="0"/>
                <a:cs typeface="Monotype Corsiva" pitchFamily="18" charset="0"/>
              </a:rPr>
              <a:t>Retina)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66700" y="5715000"/>
            <a:ext cx="58293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3204" dirty="0" smtClean="0">
                <a:solidFill>
                  <a:srgbClr val="002060"/>
                </a:solidFill>
                <a:latin typeface="Monotype Corsiva" pitchFamily="18" charset="0"/>
                <a:cs typeface="Monotype Corsiva" pitchFamily="18" charset="0"/>
              </a:rPr>
              <a:t>-Post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2060"/>
                </a:solidFill>
                <a:latin typeface="Monotype Corsiva" pitchFamily="18" charset="0"/>
                <a:cs typeface="Monotype Corsiva" pitchFamily="18" charset="0"/>
              </a:rPr>
              <a:t>2/3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3204" dirty="0" smtClean="0">
                <a:solidFill>
                  <a:srgbClr val="002060"/>
                </a:solidFill>
                <a:latin typeface="Monotype Corsiva" pitchFamily="18" charset="0"/>
                <a:cs typeface="Monotype Corsiva" pitchFamily="18" charset="0"/>
              </a:rPr>
              <a:t>Retina,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2060"/>
                </a:solidFill>
                <a:latin typeface="Monotype Corsiva" pitchFamily="18" charset="0"/>
                <a:cs typeface="Monotype Corsiva" pitchFamily="18" charset="0"/>
              </a:rPr>
              <a:t>Ant1/6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3204" dirty="0" smtClean="0">
                <a:solidFill>
                  <a:srgbClr val="002060"/>
                </a:solidFill>
                <a:latin typeface="Monotype Corsiva" pitchFamily="18" charset="0"/>
                <a:cs typeface="Monotype Corsiva" pitchFamily="18" charset="0"/>
              </a:rPr>
              <a:t>Cornea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8991600" cy="6413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06400" y="825500"/>
            <a:ext cx="4648200" cy="4584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                <a:tab pos="1016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eye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fluid-filled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sphere</a:t>
            </a:r>
          </a:p>
          <a:p>
            <a:pPr>
              <a:lnSpc>
                <a:spcPts val="2800"/>
              </a:lnSpc>
              <a:tabLst>
                <a:tab pos="1016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enclosed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by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three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specialized</a:t>
            </a:r>
          </a:p>
          <a:p>
            <a:pPr>
              <a:lnSpc>
                <a:spcPts val="2800"/>
              </a:lnSpc>
              <a:tabLst>
                <a:tab pos="1016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tissue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layers.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                <a:tab pos="1016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1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sclera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tough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outer</a:t>
            </a:r>
          </a:p>
          <a:p>
            <a:pPr>
              <a:lnSpc>
                <a:spcPts val="2800"/>
              </a:lnSpc>
              <a:tabLst>
                <a:tab pos="101600" algn="l"/>
              </a:tabLst>
            </a:pP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covering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connective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tissue.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                <a:tab pos="1016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2-the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middle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layer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</a:p>
          <a:p>
            <a:pPr>
              <a:lnSpc>
                <a:spcPts val="2800"/>
              </a:lnSpc>
              <a:tabLst>
                <a:tab pos="1016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choroid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containing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blood</a:t>
            </a:r>
          </a:p>
          <a:p>
            <a:pPr>
              <a:lnSpc>
                <a:spcPts val="2800"/>
              </a:lnSpc>
              <a:tabLst>
                <a:tab pos="101600" algn="l"/>
              </a:tabLst>
            </a:pP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vessels.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                <a:tab pos="1016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3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u="sng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retina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innermost</a:t>
            </a:r>
          </a:p>
          <a:p>
            <a:pPr>
              <a:lnSpc>
                <a:spcPts val="2800"/>
              </a:lnSpc>
              <a:tabLst>
                <a:tab pos="1016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layer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which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contains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light</a:t>
            </a:r>
          </a:p>
          <a:p>
            <a:pPr>
              <a:lnSpc>
                <a:spcPts val="2800"/>
              </a:lnSpc>
              <a:tabLst>
                <a:tab pos="101600" algn="l"/>
              </a:tabLst>
            </a:pP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sensitive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cells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750300" y="6565900"/>
            <a:ext cx="635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							</a:tabLst>
            </a:pPr>
            <a:r>
              <a:rPr lang="en-US" altLang="zh-CN" sz="996" dirty="0" smtClean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99390" y="374904"/>
            <a:ext cx="3076956" cy="32004"/>
          </a:xfrm>
          <a:custGeom>
            <a:avLst/>
            <a:gdLst>
              <a:gd name="connsiteX0" fmla="*/ 0 w 3076956"/>
              <a:gd name="connsiteY0" fmla="*/ 0 h 32004"/>
              <a:gd name="connsiteX1" fmla="*/ 1025652 w 3076956"/>
              <a:gd name="connsiteY1" fmla="*/ 0 h 32004"/>
              <a:gd name="connsiteX2" fmla="*/ 2051304 w 3076956"/>
              <a:gd name="connsiteY2" fmla="*/ 0 h 32004"/>
              <a:gd name="connsiteX3" fmla="*/ 3076956 w 3076956"/>
              <a:gd name="connsiteY3" fmla="*/ 0 h 32004"/>
              <a:gd name="connsiteX4" fmla="*/ 3076956 w 3076956"/>
              <a:gd name="connsiteY4" fmla="*/ 32004 h 32004"/>
              <a:gd name="connsiteX5" fmla="*/ 2051304 w 3076956"/>
              <a:gd name="connsiteY5" fmla="*/ 32004 h 32004"/>
              <a:gd name="connsiteX6" fmla="*/ 1025652 w 3076956"/>
              <a:gd name="connsiteY6" fmla="*/ 32004 h 32004"/>
              <a:gd name="connsiteX7" fmla="*/ 0 w 3076956"/>
              <a:gd name="connsiteY7" fmla="*/ 32004 h 32004"/>
              <a:gd name="connsiteX8" fmla="*/ 0 w 3076956"/>
              <a:gd name="connsiteY8" fmla="*/ 0 h 320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076956" h="32004">
                <a:moveTo>
                  <a:pt x="0" y="0"/>
                </a:moveTo>
                <a:lnTo>
                  <a:pt x="1025652" y="0"/>
                </a:lnTo>
                <a:lnTo>
                  <a:pt x="2051304" y="0"/>
                </a:lnTo>
                <a:lnTo>
                  <a:pt x="3076956" y="0"/>
                </a:lnTo>
                <a:lnTo>
                  <a:pt x="3076956" y="32004"/>
                </a:lnTo>
                <a:lnTo>
                  <a:pt x="2051304" y="32004"/>
                </a:lnTo>
                <a:lnTo>
                  <a:pt x="1025652" y="32004"/>
                </a:lnTo>
                <a:lnTo>
                  <a:pt x="0" y="32004"/>
                </a:lnTo>
                <a:lnTo>
                  <a:pt x="0" y="0"/>
                </a:lnTo>
              </a:path>
            </a:pathLst>
          </a:custGeom>
          <a:solidFill>
            <a:srgbClr val="08080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83210" y="740664"/>
            <a:ext cx="1271016" cy="32004"/>
          </a:xfrm>
          <a:custGeom>
            <a:avLst/>
            <a:gdLst>
              <a:gd name="connsiteX0" fmla="*/ 0 w 1271016"/>
              <a:gd name="connsiteY0" fmla="*/ 0 h 32004"/>
              <a:gd name="connsiteX1" fmla="*/ 635507 w 1271016"/>
              <a:gd name="connsiteY1" fmla="*/ 0 h 32004"/>
              <a:gd name="connsiteX2" fmla="*/ 1271016 w 1271016"/>
              <a:gd name="connsiteY2" fmla="*/ 0 h 32004"/>
              <a:gd name="connsiteX3" fmla="*/ 1271016 w 1271016"/>
              <a:gd name="connsiteY3" fmla="*/ 32004 h 32004"/>
              <a:gd name="connsiteX4" fmla="*/ 635507 w 1271016"/>
              <a:gd name="connsiteY4" fmla="*/ 32004 h 32004"/>
              <a:gd name="connsiteX5" fmla="*/ 0 w 1271016"/>
              <a:gd name="connsiteY5" fmla="*/ 32004 h 32004"/>
              <a:gd name="connsiteX6" fmla="*/ 0 w 1271016"/>
              <a:gd name="connsiteY6" fmla="*/ 0 h 320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271016" h="32004">
                <a:moveTo>
                  <a:pt x="0" y="0"/>
                </a:moveTo>
                <a:lnTo>
                  <a:pt x="635507" y="0"/>
                </a:lnTo>
                <a:lnTo>
                  <a:pt x="1271016" y="0"/>
                </a:lnTo>
                <a:lnTo>
                  <a:pt x="1271016" y="32004"/>
                </a:lnTo>
                <a:lnTo>
                  <a:pt x="635507" y="32004"/>
                </a:lnTo>
                <a:lnTo>
                  <a:pt x="0" y="32004"/>
                </a:lnTo>
                <a:lnTo>
                  <a:pt x="0" y="0"/>
                </a:lnTo>
              </a:path>
            </a:pathLst>
          </a:custGeom>
          <a:solidFill>
            <a:srgbClr val="cc009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54226" y="740664"/>
            <a:ext cx="85344" cy="32004"/>
          </a:xfrm>
          <a:custGeom>
            <a:avLst/>
            <a:gdLst>
              <a:gd name="connsiteX0" fmla="*/ 0 w 85344"/>
              <a:gd name="connsiteY0" fmla="*/ 16002 h 32004"/>
              <a:gd name="connsiteX1" fmla="*/ 85344 w 85344"/>
              <a:gd name="connsiteY1" fmla="*/ 16002 h 320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5344" h="32004">
                <a:moveTo>
                  <a:pt x="0" y="16002"/>
                </a:moveTo>
                <a:lnTo>
                  <a:pt x="85344" y="16002"/>
                </a:lnTo>
              </a:path>
            </a:pathLst>
          </a:custGeom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99390" y="2203704"/>
            <a:ext cx="1438656" cy="32004"/>
          </a:xfrm>
          <a:custGeom>
            <a:avLst/>
            <a:gdLst>
              <a:gd name="connsiteX0" fmla="*/ 0 w 1438656"/>
              <a:gd name="connsiteY0" fmla="*/ 0 h 32004"/>
              <a:gd name="connsiteX1" fmla="*/ 719327 w 1438656"/>
              <a:gd name="connsiteY1" fmla="*/ 0 h 32004"/>
              <a:gd name="connsiteX2" fmla="*/ 1438656 w 1438656"/>
              <a:gd name="connsiteY2" fmla="*/ 0 h 32004"/>
              <a:gd name="connsiteX3" fmla="*/ 1438656 w 1438656"/>
              <a:gd name="connsiteY3" fmla="*/ 32003 h 32004"/>
              <a:gd name="connsiteX4" fmla="*/ 719327 w 1438656"/>
              <a:gd name="connsiteY4" fmla="*/ 32003 h 32004"/>
              <a:gd name="connsiteX5" fmla="*/ 0 w 1438656"/>
              <a:gd name="connsiteY5" fmla="*/ 32003 h 32004"/>
              <a:gd name="connsiteX6" fmla="*/ 0 w 1438656"/>
              <a:gd name="connsiteY6" fmla="*/ 0 h 320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438656" h="32004">
                <a:moveTo>
                  <a:pt x="0" y="0"/>
                </a:moveTo>
                <a:lnTo>
                  <a:pt x="719327" y="0"/>
                </a:lnTo>
                <a:lnTo>
                  <a:pt x="1438656" y="0"/>
                </a:lnTo>
                <a:lnTo>
                  <a:pt x="1438656" y="32003"/>
                </a:lnTo>
                <a:lnTo>
                  <a:pt x="719327" y="32003"/>
                </a:lnTo>
                <a:lnTo>
                  <a:pt x="0" y="32003"/>
                </a:lnTo>
                <a:lnTo>
                  <a:pt x="0" y="0"/>
                </a:lnTo>
              </a:path>
            </a:pathLst>
          </a:custGeom>
          <a:solidFill>
            <a:srgbClr val="cc009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99390" y="2569464"/>
            <a:ext cx="102108" cy="32004"/>
          </a:xfrm>
          <a:custGeom>
            <a:avLst/>
            <a:gdLst>
              <a:gd name="connsiteX0" fmla="*/ 0 w 102108"/>
              <a:gd name="connsiteY0" fmla="*/ 16002 h 32004"/>
              <a:gd name="connsiteX1" fmla="*/ 102108 w 102108"/>
              <a:gd name="connsiteY1" fmla="*/ 16002 h 320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2108" h="32004">
                <a:moveTo>
                  <a:pt x="0" y="16002"/>
                </a:moveTo>
                <a:lnTo>
                  <a:pt x="102108" y="16002"/>
                </a:lnTo>
              </a:path>
            </a:pathLst>
          </a:custGeom>
          <a:ln w="25400">
            <a:solidFill>
              <a:srgbClr val="080808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82900"/>
            <a:ext cx="2451100" cy="3975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4200" y="317500"/>
            <a:ext cx="4648200" cy="369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5700" y="4711700"/>
            <a:ext cx="3581400" cy="1968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90500" y="139700"/>
            <a:ext cx="3276600" cy="64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                <a:tab pos="88900" algn="l"/>
              </a:tabLst>
            </a:pP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Anatomy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eye:_</a:t>
            </a:r>
          </a:p>
          <a:p>
            <a:pPr>
              <a:lnSpc>
                <a:spcPts val="2800"/>
              </a:lnSpc>
              <a:tabLst>
                <a:tab pos="88900" algn="l"/>
              </a:tabLst>
            </a:pPr>
            <a:r>
              <a:rPr lang="en-US" altLang="zh-CN" dirty="0" smtClean="0"/>
              <a:t>	</a:t>
            </a:r>
            <a:r>
              <a:rPr lang="en-US" altLang="zh-CN" sz="2402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Sclera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thick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,white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90500" y="876300"/>
            <a:ext cx="4152900" cy="64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fibrous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tissue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protection-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spherical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appearance)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90500" y="1955800"/>
            <a:ext cx="14351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-Choroids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90500" y="2336800"/>
            <a:ext cx="3086100" cy="64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-inside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sclera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highly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vascular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90500" y="3441700"/>
            <a:ext cx="42291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capillaries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choroid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source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nourishment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retinal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90500" y="4533900"/>
            <a:ext cx="4051300" cy="64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photoreceptors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oxygen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rods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cones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90500" y="5638800"/>
            <a:ext cx="35941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2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post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2/3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choroid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has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retina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(innermost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layer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lining)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413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82600" y="1714500"/>
            <a:ext cx="7264400" cy="1016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2-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cornea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(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modified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ant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1/6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sclera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allow</a:t>
            </a:r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light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enter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eyes,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transparent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,</a:t>
            </a:r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2400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avascular.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82600" y="3403600"/>
            <a:ext cx="5346700" cy="876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Q.From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where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gets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nutrition?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-A/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Tears&amp;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aquous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humor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82600" y="4965700"/>
            <a:ext cx="4813300" cy="876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Refractive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diopteric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power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2400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40</a:t>
            </a:r>
            <a:r>
              <a:rPr lang="en-US" altLang="zh-CN" sz="2400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2400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45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at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its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anterior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surface.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04800" y="2921000"/>
            <a:ext cx="2971800" cy="53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200"/>
              </a:lnSpc>
              <a:tabLst>
							</a:tabLst>
            </a:pPr>
            <a:r>
              <a:rPr lang="en-US" altLang="zh-CN" sz="3602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3</a:t>
            </a:r>
            <a:r>
              <a:rPr lang="en-US" altLang="zh-CN" sz="3602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3602" dirty="0" smtClean="0">
                <a:solidFill>
                  <a:srgbClr val="cc0099"/>
                </a:solidFill>
                <a:latin typeface="Century" pitchFamily="18" charset="0"/>
                <a:cs typeface="Century" pitchFamily="18" charset="0"/>
              </a:rPr>
              <a:t>conjuctiva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04800" y="3683000"/>
            <a:ext cx="7086600" cy="1270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2796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Transparent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membrane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cover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anterior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8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surface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eye,reflected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inner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surface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eye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lids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04800" y="5143500"/>
            <a:ext cx="6273800" cy="838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2796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Covered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with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thin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film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tears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for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8" u="sng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protection</a:t>
            </a:r>
            <a:r>
              <a:rPr lang="en-US" altLang="zh-CN" sz="2798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,</a:t>
            </a:r>
            <a:r>
              <a:rPr lang="en-US" altLang="zh-CN" sz="2798" u="sng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wetness</a:t>
            </a:r>
            <a:r>
              <a:rPr lang="en-US" altLang="zh-CN" sz="2798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,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u="sng" dirty="0" smtClean="0">
                <a:solidFill>
                  <a:srgbClr val="080808"/>
                </a:solidFill>
                <a:latin typeface="Century" pitchFamily="18" charset="0"/>
                <a:cs typeface="Century" pitchFamily="18" charset="0"/>
              </a:rPr>
              <a:t>cleaning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5100"/>
            <a:ext cx="9017000" cy="6692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95300" y="647700"/>
            <a:ext cx="16891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2798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4</a:t>
            </a:r>
            <a:r>
              <a:rPr lang="en-US" altLang="zh-CN" sz="2798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u="sng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pupil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/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95300" y="1219200"/>
            <a:ext cx="59055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behind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center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cornea,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control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&amp;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allow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light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to</a:t>
            </a:r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enter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eye,</a:t>
            </a:r>
            <a:r>
              <a:rPr lang="en-US" altLang="zh-CN" sz="1895" dirty="0" smtClean="0">
                <a:solidFill>
                  <a:srgbClr val="404040"/>
                </a:solidFill>
                <a:latin typeface="Century" pitchFamily="18" charset="0"/>
                <a:cs typeface="Century" pitchFamily="18" charset="0"/>
              </a:rPr>
              <a:t>appears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404040"/>
                </a:solidFill>
                <a:latin typeface="Century" pitchFamily="18" charset="0"/>
                <a:cs typeface="Century" pitchFamily="18" charset="0"/>
              </a:rPr>
              <a:t>black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404040"/>
                </a:solidFill>
                <a:latin typeface="Century" pitchFamily="18" charset="0"/>
                <a:cs typeface="Century" pitchFamily="18" charset="0"/>
              </a:rPr>
              <a:t>because,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404040"/>
                </a:solidFill>
                <a:latin typeface="Century" pitchFamily="18" charset="0"/>
                <a:cs typeface="Century" pitchFamily="18" charset="0"/>
              </a:rPr>
              <a:t>as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404040"/>
                </a:solidFill>
                <a:latin typeface="Century" pitchFamily="18" charset="0"/>
                <a:cs typeface="Century" pitchFamily="18" charset="0"/>
              </a:rPr>
              <a:t>you</a:t>
            </a:r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895" dirty="0" smtClean="0">
                <a:solidFill>
                  <a:srgbClr val="404040"/>
                </a:solidFill>
                <a:latin typeface="Century" pitchFamily="18" charset="0"/>
                <a:cs typeface="Century" pitchFamily="18" charset="0"/>
              </a:rPr>
              <a:t>look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404040"/>
                </a:solidFill>
                <a:latin typeface="Century" pitchFamily="18" charset="0"/>
                <a:cs typeface="Century" pitchFamily="18" charset="0"/>
              </a:rPr>
              <a:t>through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lens,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you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see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heavily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95300" y="1892300"/>
            <a:ext cx="57404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pigmented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back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eye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(choroid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and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retina)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95300" y="2298700"/>
            <a:ext cx="990600" cy="38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>
							</a:tabLst>
            </a:pPr>
            <a:r>
              <a:rPr lang="en-US" altLang="zh-CN" sz="2606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5</a:t>
            </a:r>
            <a:r>
              <a:rPr lang="en-US" altLang="zh-CN" sz="2606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-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ff0000"/>
                </a:solidFill>
                <a:latin typeface="Century" pitchFamily="18" charset="0"/>
                <a:cs typeface="Century" pitchFamily="18" charset="0"/>
              </a:rPr>
              <a:t>Iris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95300" y="2832100"/>
            <a:ext cx="58547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colored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part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(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has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radial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muscle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dilates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pupil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as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in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dimlight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(supplied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by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sympathetic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84200" y="3289300"/>
            <a:ext cx="50546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+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circular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muscles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constrict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pupil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(by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95300" y="3517900"/>
            <a:ext cx="44958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parasympathetic),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as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in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bright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light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95300" y="4394200"/>
            <a:ext cx="5626100" cy="1168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-the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eyes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appear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brown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to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black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when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the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iris</a:t>
            </a:r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contains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large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amount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of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melanin,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and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blue</a:t>
            </a:r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due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to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low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melanin.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1895" dirty="0" smtClean="0">
                <a:solidFill>
                  <a:srgbClr val="000000"/>
                </a:solidFill>
                <a:latin typeface="Century" pitchFamily="18" charset="0"/>
                <a:cs typeface="Century" pitchFamily="18" charset="0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雨林木风</cp:lastModifiedBy>
  <cp:revision>3</cp:revision>
  <dcterms:created xsi:type="dcterms:W3CDTF">2006-08-16T00:00:00Z</dcterms:created>
  <dcterms:modified xsi:type="dcterms:W3CDTF">2010-04-24T16:48:41Z</dcterms:modified>
</cp:coreProperties>
</file>