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2352"/>
            <a:ext cx="507492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403475"/>
            <a:ext cx="5231130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0.png"/><Relationship Id="rId3" Type="http://schemas.openxmlformats.org/officeDocument/2006/relationships/image" Target="../media/image261.png"/><Relationship Id="rId4" Type="http://schemas.openxmlformats.org/officeDocument/2006/relationships/image" Target="../media/image26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3.png"/><Relationship Id="rId3" Type="http://schemas.openxmlformats.org/officeDocument/2006/relationships/image" Target="../media/image264.png"/><Relationship Id="rId4" Type="http://schemas.openxmlformats.org/officeDocument/2006/relationships/image" Target="../media/image265.png"/><Relationship Id="rId5" Type="http://schemas.openxmlformats.org/officeDocument/2006/relationships/image" Target="../media/image26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7.png"/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5" Type="http://schemas.openxmlformats.org/officeDocument/2006/relationships/image" Target="../media/image270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9" Type="http://schemas.openxmlformats.org/officeDocument/2006/relationships/image" Target="../media/image274.png"/><Relationship Id="rId10" Type="http://schemas.openxmlformats.org/officeDocument/2006/relationships/image" Target="../media/image275.png"/><Relationship Id="rId11" Type="http://schemas.openxmlformats.org/officeDocument/2006/relationships/image" Target="../media/image276.png"/><Relationship Id="rId12" Type="http://schemas.openxmlformats.org/officeDocument/2006/relationships/image" Target="../media/image277.png"/><Relationship Id="rId13" Type="http://schemas.openxmlformats.org/officeDocument/2006/relationships/image" Target="../media/image278.png"/><Relationship Id="rId14" Type="http://schemas.openxmlformats.org/officeDocument/2006/relationships/image" Target="../media/image279.png"/><Relationship Id="rId15" Type="http://schemas.openxmlformats.org/officeDocument/2006/relationships/image" Target="../media/image280.png"/><Relationship Id="rId16" Type="http://schemas.openxmlformats.org/officeDocument/2006/relationships/image" Target="../media/image281.png"/><Relationship Id="rId17" Type="http://schemas.openxmlformats.org/officeDocument/2006/relationships/image" Target="../media/image282.png"/><Relationship Id="rId18" Type="http://schemas.openxmlformats.org/officeDocument/2006/relationships/image" Target="../media/image283.png"/><Relationship Id="rId19" Type="http://schemas.openxmlformats.org/officeDocument/2006/relationships/image" Target="../media/image284.png"/><Relationship Id="rId20" Type="http://schemas.openxmlformats.org/officeDocument/2006/relationships/image" Target="../media/image285.png"/><Relationship Id="rId21" Type="http://schemas.openxmlformats.org/officeDocument/2006/relationships/image" Target="../media/image286.png"/><Relationship Id="rId22" Type="http://schemas.openxmlformats.org/officeDocument/2006/relationships/image" Target="../media/image287.png"/><Relationship Id="rId23" Type="http://schemas.openxmlformats.org/officeDocument/2006/relationships/image" Target="../media/image288.png"/><Relationship Id="rId24" Type="http://schemas.openxmlformats.org/officeDocument/2006/relationships/image" Target="../media/image289.png"/><Relationship Id="rId25" Type="http://schemas.openxmlformats.org/officeDocument/2006/relationships/image" Target="../media/image290.png"/><Relationship Id="rId26" Type="http://schemas.openxmlformats.org/officeDocument/2006/relationships/image" Target="../media/image291.png"/><Relationship Id="rId27" Type="http://schemas.openxmlformats.org/officeDocument/2006/relationships/image" Target="../media/image292.png"/><Relationship Id="rId28" Type="http://schemas.openxmlformats.org/officeDocument/2006/relationships/image" Target="../media/image293.png"/><Relationship Id="rId29" Type="http://schemas.openxmlformats.org/officeDocument/2006/relationships/image" Target="../media/image294.png"/><Relationship Id="rId30" Type="http://schemas.openxmlformats.org/officeDocument/2006/relationships/image" Target="../media/image295.png"/><Relationship Id="rId31" Type="http://schemas.openxmlformats.org/officeDocument/2006/relationships/image" Target="../media/image296.png"/><Relationship Id="rId32" Type="http://schemas.openxmlformats.org/officeDocument/2006/relationships/image" Target="../media/image297.png"/><Relationship Id="rId33" Type="http://schemas.openxmlformats.org/officeDocument/2006/relationships/image" Target="../media/image298.png"/><Relationship Id="rId34" Type="http://schemas.openxmlformats.org/officeDocument/2006/relationships/image" Target="../media/image299.png"/><Relationship Id="rId35" Type="http://schemas.openxmlformats.org/officeDocument/2006/relationships/image" Target="../media/image300.png"/><Relationship Id="rId36" Type="http://schemas.openxmlformats.org/officeDocument/2006/relationships/image" Target="../media/image301.png"/><Relationship Id="rId37" Type="http://schemas.openxmlformats.org/officeDocument/2006/relationships/image" Target="../media/image302.png"/><Relationship Id="rId38" Type="http://schemas.openxmlformats.org/officeDocument/2006/relationships/image" Target="../media/image303.png"/><Relationship Id="rId39" Type="http://schemas.openxmlformats.org/officeDocument/2006/relationships/image" Target="../media/image304.png"/><Relationship Id="rId40" Type="http://schemas.openxmlformats.org/officeDocument/2006/relationships/image" Target="../media/image305.png"/><Relationship Id="rId41" Type="http://schemas.openxmlformats.org/officeDocument/2006/relationships/image" Target="../media/image306.png"/><Relationship Id="rId42" Type="http://schemas.openxmlformats.org/officeDocument/2006/relationships/image" Target="../media/image307.png"/><Relationship Id="rId43" Type="http://schemas.openxmlformats.org/officeDocument/2006/relationships/image" Target="../media/image308.png"/><Relationship Id="rId44" Type="http://schemas.openxmlformats.org/officeDocument/2006/relationships/image" Target="../media/image309.png"/><Relationship Id="rId45" Type="http://schemas.openxmlformats.org/officeDocument/2006/relationships/image" Target="../media/image310.png"/><Relationship Id="rId46" Type="http://schemas.openxmlformats.org/officeDocument/2006/relationships/image" Target="../media/image311.png"/><Relationship Id="rId47" Type="http://schemas.openxmlformats.org/officeDocument/2006/relationships/image" Target="../media/image312.png"/><Relationship Id="rId48" Type="http://schemas.openxmlformats.org/officeDocument/2006/relationships/image" Target="../media/image313.png"/><Relationship Id="rId49" Type="http://schemas.openxmlformats.org/officeDocument/2006/relationships/image" Target="../media/image314.png"/><Relationship Id="rId50" Type="http://schemas.openxmlformats.org/officeDocument/2006/relationships/image" Target="../media/image315.png"/><Relationship Id="rId51" Type="http://schemas.openxmlformats.org/officeDocument/2006/relationships/image" Target="../media/image3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7.png"/><Relationship Id="rId3" Type="http://schemas.openxmlformats.org/officeDocument/2006/relationships/image" Target="../media/image318.png"/><Relationship Id="rId4" Type="http://schemas.openxmlformats.org/officeDocument/2006/relationships/image" Target="../media/image319.png"/><Relationship Id="rId5" Type="http://schemas.openxmlformats.org/officeDocument/2006/relationships/image" Target="../media/image320.png"/><Relationship Id="rId6" Type="http://schemas.openxmlformats.org/officeDocument/2006/relationships/image" Target="../media/image321.png"/><Relationship Id="rId7" Type="http://schemas.openxmlformats.org/officeDocument/2006/relationships/image" Target="../media/image322.png"/><Relationship Id="rId8" Type="http://schemas.openxmlformats.org/officeDocument/2006/relationships/image" Target="../media/image323.png"/><Relationship Id="rId9" Type="http://schemas.openxmlformats.org/officeDocument/2006/relationships/image" Target="../media/image324.png"/><Relationship Id="rId10" Type="http://schemas.openxmlformats.org/officeDocument/2006/relationships/image" Target="../media/image32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6.png"/><Relationship Id="rId3" Type="http://schemas.openxmlformats.org/officeDocument/2006/relationships/image" Target="../media/image327.png"/><Relationship Id="rId4" Type="http://schemas.openxmlformats.org/officeDocument/2006/relationships/image" Target="../media/image328.png"/><Relationship Id="rId5" Type="http://schemas.openxmlformats.org/officeDocument/2006/relationships/image" Target="../media/image329.png"/><Relationship Id="rId6" Type="http://schemas.openxmlformats.org/officeDocument/2006/relationships/image" Target="../media/image330.png"/><Relationship Id="rId7" Type="http://schemas.openxmlformats.org/officeDocument/2006/relationships/image" Target="../media/image331.png"/><Relationship Id="rId8" Type="http://schemas.openxmlformats.org/officeDocument/2006/relationships/image" Target="../media/image332.png"/><Relationship Id="rId9" Type="http://schemas.openxmlformats.org/officeDocument/2006/relationships/image" Target="../media/image333.png"/><Relationship Id="rId10" Type="http://schemas.openxmlformats.org/officeDocument/2006/relationships/image" Target="../media/image334.png"/><Relationship Id="rId11" Type="http://schemas.openxmlformats.org/officeDocument/2006/relationships/image" Target="../media/image335.png"/><Relationship Id="rId12" Type="http://schemas.openxmlformats.org/officeDocument/2006/relationships/image" Target="../media/image336.png"/><Relationship Id="rId13" Type="http://schemas.openxmlformats.org/officeDocument/2006/relationships/image" Target="../media/image337.png"/><Relationship Id="rId14" Type="http://schemas.openxmlformats.org/officeDocument/2006/relationships/image" Target="../media/image338.png"/><Relationship Id="rId15" Type="http://schemas.openxmlformats.org/officeDocument/2006/relationships/image" Target="../media/image339.png"/><Relationship Id="rId16" Type="http://schemas.openxmlformats.org/officeDocument/2006/relationships/image" Target="../media/image340.png"/><Relationship Id="rId17" Type="http://schemas.openxmlformats.org/officeDocument/2006/relationships/image" Target="../media/image341.png"/><Relationship Id="rId18" Type="http://schemas.openxmlformats.org/officeDocument/2006/relationships/image" Target="../media/image342.png"/><Relationship Id="rId19" Type="http://schemas.openxmlformats.org/officeDocument/2006/relationships/image" Target="../media/image343.png"/><Relationship Id="rId20" Type="http://schemas.openxmlformats.org/officeDocument/2006/relationships/image" Target="../media/image344.png"/><Relationship Id="rId21" Type="http://schemas.openxmlformats.org/officeDocument/2006/relationships/image" Target="../media/image345.png"/><Relationship Id="rId22" Type="http://schemas.openxmlformats.org/officeDocument/2006/relationships/image" Target="../media/image346.png"/><Relationship Id="rId23" Type="http://schemas.openxmlformats.org/officeDocument/2006/relationships/image" Target="../media/image347.png"/><Relationship Id="rId24" Type="http://schemas.openxmlformats.org/officeDocument/2006/relationships/image" Target="../media/image348.png"/><Relationship Id="rId25" Type="http://schemas.openxmlformats.org/officeDocument/2006/relationships/image" Target="../media/image349.png"/><Relationship Id="rId26" Type="http://schemas.openxmlformats.org/officeDocument/2006/relationships/image" Target="../media/image350.png"/><Relationship Id="rId27" Type="http://schemas.openxmlformats.org/officeDocument/2006/relationships/image" Target="../media/image351.png"/><Relationship Id="rId28" Type="http://schemas.openxmlformats.org/officeDocument/2006/relationships/image" Target="../media/image352.png"/><Relationship Id="rId29" Type="http://schemas.openxmlformats.org/officeDocument/2006/relationships/image" Target="../media/image353.png"/><Relationship Id="rId30" Type="http://schemas.openxmlformats.org/officeDocument/2006/relationships/image" Target="../media/image354.png"/><Relationship Id="rId31" Type="http://schemas.openxmlformats.org/officeDocument/2006/relationships/image" Target="../media/image355.png"/><Relationship Id="rId32" Type="http://schemas.openxmlformats.org/officeDocument/2006/relationships/image" Target="../media/image356.png"/><Relationship Id="rId33" Type="http://schemas.openxmlformats.org/officeDocument/2006/relationships/image" Target="../media/image357.png"/><Relationship Id="rId34" Type="http://schemas.openxmlformats.org/officeDocument/2006/relationships/image" Target="../media/image358.png"/><Relationship Id="rId35" Type="http://schemas.openxmlformats.org/officeDocument/2006/relationships/image" Target="../media/image359.png"/><Relationship Id="rId36" Type="http://schemas.openxmlformats.org/officeDocument/2006/relationships/image" Target="../media/image360.png"/><Relationship Id="rId37" Type="http://schemas.openxmlformats.org/officeDocument/2006/relationships/image" Target="../media/image361.png"/><Relationship Id="rId38" Type="http://schemas.openxmlformats.org/officeDocument/2006/relationships/image" Target="../media/image362.png"/><Relationship Id="rId39" Type="http://schemas.openxmlformats.org/officeDocument/2006/relationships/image" Target="../media/image363.png"/><Relationship Id="rId40" Type="http://schemas.openxmlformats.org/officeDocument/2006/relationships/image" Target="../media/image364.png"/><Relationship Id="rId41" Type="http://schemas.openxmlformats.org/officeDocument/2006/relationships/image" Target="../media/image365.png"/><Relationship Id="rId42" Type="http://schemas.openxmlformats.org/officeDocument/2006/relationships/image" Target="../media/image366.png"/><Relationship Id="rId43" Type="http://schemas.openxmlformats.org/officeDocument/2006/relationships/image" Target="../media/image367.png"/><Relationship Id="rId44" Type="http://schemas.openxmlformats.org/officeDocument/2006/relationships/image" Target="../media/image368.png"/><Relationship Id="rId45" Type="http://schemas.openxmlformats.org/officeDocument/2006/relationships/image" Target="../media/image369.png"/><Relationship Id="rId46" Type="http://schemas.openxmlformats.org/officeDocument/2006/relationships/image" Target="../media/image370.png"/><Relationship Id="rId47" Type="http://schemas.openxmlformats.org/officeDocument/2006/relationships/image" Target="../media/image371.png"/><Relationship Id="rId48" Type="http://schemas.openxmlformats.org/officeDocument/2006/relationships/image" Target="../media/image372.png"/><Relationship Id="rId49" Type="http://schemas.openxmlformats.org/officeDocument/2006/relationships/image" Target="../media/image37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4.png"/><Relationship Id="rId3" Type="http://schemas.openxmlformats.org/officeDocument/2006/relationships/image" Target="../media/image375.png"/><Relationship Id="rId4" Type="http://schemas.openxmlformats.org/officeDocument/2006/relationships/image" Target="../media/image37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7.png"/><Relationship Id="rId3" Type="http://schemas.openxmlformats.org/officeDocument/2006/relationships/image" Target="../media/image378.png"/><Relationship Id="rId4" Type="http://schemas.openxmlformats.org/officeDocument/2006/relationships/image" Target="../media/image379.png"/><Relationship Id="rId5" Type="http://schemas.openxmlformats.org/officeDocument/2006/relationships/image" Target="../media/image380.png"/><Relationship Id="rId6" Type="http://schemas.openxmlformats.org/officeDocument/2006/relationships/image" Target="../media/image381.png"/><Relationship Id="rId7" Type="http://schemas.openxmlformats.org/officeDocument/2006/relationships/image" Target="../media/image382.png"/><Relationship Id="rId8" Type="http://schemas.openxmlformats.org/officeDocument/2006/relationships/image" Target="../media/image383.png"/><Relationship Id="rId9" Type="http://schemas.openxmlformats.org/officeDocument/2006/relationships/image" Target="../media/image384.png"/><Relationship Id="rId10" Type="http://schemas.openxmlformats.org/officeDocument/2006/relationships/image" Target="../media/image385.png"/><Relationship Id="rId11" Type="http://schemas.openxmlformats.org/officeDocument/2006/relationships/image" Target="../media/image386.png"/><Relationship Id="rId12" Type="http://schemas.openxmlformats.org/officeDocument/2006/relationships/image" Target="../media/image387.png"/><Relationship Id="rId13" Type="http://schemas.openxmlformats.org/officeDocument/2006/relationships/image" Target="../media/image388.png"/><Relationship Id="rId14" Type="http://schemas.openxmlformats.org/officeDocument/2006/relationships/image" Target="../media/image389.png"/><Relationship Id="rId15" Type="http://schemas.openxmlformats.org/officeDocument/2006/relationships/image" Target="../media/image390.png"/><Relationship Id="rId16" Type="http://schemas.openxmlformats.org/officeDocument/2006/relationships/image" Target="../media/image391.png"/><Relationship Id="rId17" Type="http://schemas.openxmlformats.org/officeDocument/2006/relationships/image" Target="../media/image392.png"/><Relationship Id="rId18" Type="http://schemas.openxmlformats.org/officeDocument/2006/relationships/image" Target="../media/image393.png"/><Relationship Id="rId19" Type="http://schemas.openxmlformats.org/officeDocument/2006/relationships/image" Target="../media/image394.png"/><Relationship Id="rId20" Type="http://schemas.openxmlformats.org/officeDocument/2006/relationships/image" Target="../media/image395.png"/><Relationship Id="rId21" Type="http://schemas.openxmlformats.org/officeDocument/2006/relationships/image" Target="../media/image396.png"/><Relationship Id="rId22" Type="http://schemas.openxmlformats.org/officeDocument/2006/relationships/image" Target="../media/image397.png"/><Relationship Id="rId23" Type="http://schemas.openxmlformats.org/officeDocument/2006/relationships/image" Target="../media/image398.png"/><Relationship Id="rId24" Type="http://schemas.openxmlformats.org/officeDocument/2006/relationships/image" Target="../media/image399.png"/><Relationship Id="rId25" Type="http://schemas.openxmlformats.org/officeDocument/2006/relationships/image" Target="../media/image400.png"/><Relationship Id="rId26" Type="http://schemas.openxmlformats.org/officeDocument/2006/relationships/image" Target="../media/image401.png"/><Relationship Id="rId27" Type="http://schemas.openxmlformats.org/officeDocument/2006/relationships/image" Target="../media/image402.png"/><Relationship Id="rId28" Type="http://schemas.openxmlformats.org/officeDocument/2006/relationships/image" Target="../media/image40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4.png"/><Relationship Id="rId3" Type="http://schemas.openxmlformats.org/officeDocument/2006/relationships/image" Target="../media/image405.png"/><Relationship Id="rId4" Type="http://schemas.openxmlformats.org/officeDocument/2006/relationships/image" Target="../media/image406.png"/><Relationship Id="rId5" Type="http://schemas.openxmlformats.org/officeDocument/2006/relationships/image" Target="../media/image407.pn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image" Target="../media/image41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1.png"/><Relationship Id="rId3" Type="http://schemas.openxmlformats.org/officeDocument/2006/relationships/image" Target="../media/image412.png"/><Relationship Id="rId4" Type="http://schemas.openxmlformats.org/officeDocument/2006/relationships/image" Target="../media/image413.png"/><Relationship Id="rId5" Type="http://schemas.openxmlformats.org/officeDocument/2006/relationships/image" Target="../media/image414.png"/><Relationship Id="rId6" Type="http://schemas.openxmlformats.org/officeDocument/2006/relationships/image" Target="../media/image415.png"/><Relationship Id="rId7" Type="http://schemas.openxmlformats.org/officeDocument/2006/relationships/image" Target="../media/image416.png"/><Relationship Id="rId8" Type="http://schemas.openxmlformats.org/officeDocument/2006/relationships/image" Target="../media/image417.png"/><Relationship Id="rId9" Type="http://schemas.openxmlformats.org/officeDocument/2006/relationships/image" Target="../media/image418.png"/><Relationship Id="rId10" Type="http://schemas.openxmlformats.org/officeDocument/2006/relationships/image" Target="../media/image419.png"/><Relationship Id="rId11" Type="http://schemas.openxmlformats.org/officeDocument/2006/relationships/image" Target="../media/image420.png"/><Relationship Id="rId12" Type="http://schemas.openxmlformats.org/officeDocument/2006/relationships/image" Target="../media/image421.png"/><Relationship Id="rId13" Type="http://schemas.openxmlformats.org/officeDocument/2006/relationships/image" Target="../media/image422.png"/><Relationship Id="rId14" Type="http://schemas.openxmlformats.org/officeDocument/2006/relationships/image" Target="../media/image423.png"/><Relationship Id="rId15" Type="http://schemas.openxmlformats.org/officeDocument/2006/relationships/image" Target="../media/image424.png"/><Relationship Id="rId16" Type="http://schemas.openxmlformats.org/officeDocument/2006/relationships/image" Target="../media/image425.png"/><Relationship Id="rId17" Type="http://schemas.openxmlformats.org/officeDocument/2006/relationships/image" Target="../media/image426.png"/><Relationship Id="rId18" Type="http://schemas.openxmlformats.org/officeDocument/2006/relationships/image" Target="../media/image427.png"/><Relationship Id="rId19" Type="http://schemas.openxmlformats.org/officeDocument/2006/relationships/image" Target="../media/image428.png"/><Relationship Id="rId20" Type="http://schemas.openxmlformats.org/officeDocument/2006/relationships/image" Target="../media/image429.png"/><Relationship Id="rId21" Type="http://schemas.openxmlformats.org/officeDocument/2006/relationships/image" Target="../media/image430.png"/><Relationship Id="rId22" Type="http://schemas.openxmlformats.org/officeDocument/2006/relationships/image" Target="../media/image431.png"/><Relationship Id="rId23" Type="http://schemas.openxmlformats.org/officeDocument/2006/relationships/image" Target="../media/image432.png"/><Relationship Id="rId24" Type="http://schemas.openxmlformats.org/officeDocument/2006/relationships/image" Target="../media/image433.png"/><Relationship Id="rId25" Type="http://schemas.openxmlformats.org/officeDocument/2006/relationships/image" Target="../media/image43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png"/><Relationship Id="rId36" Type="http://schemas.openxmlformats.org/officeDocument/2006/relationships/image" Target="../media/image48.png"/><Relationship Id="rId37" Type="http://schemas.openxmlformats.org/officeDocument/2006/relationships/image" Target="../media/image49.png"/><Relationship Id="rId38" Type="http://schemas.openxmlformats.org/officeDocument/2006/relationships/image" Target="../media/image50.png"/><Relationship Id="rId39" Type="http://schemas.openxmlformats.org/officeDocument/2006/relationships/image" Target="../media/image51.png"/><Relationship Id="rId40" Type="http://schemas.openxmlformats.org/officeDocument/2006/relationships/image" Target="../media/image52.png"/><Relationship Id="rId41" Type="http://schemas.openxmlformats.org/officeDocument/2006/relationships/image" Target="../media/image53.png"/><Relationship Id="rId42" Type="http://schemas.openxmlformats.org/officeDocument/2006/relationships/image" Target="../media/image54.png"/><Relationship Id="rId43" Type="http://schemas.openxmlformats.org/officeDocument/2006/relationships/image" Target="../media/image55.png"/><Relationship Id="rId44" Type="http://schemas.openxmlformats.org/officeDocument/2006/relationships/image" Target="../media/image56.png"/><Relationship Id="rId45" Type="http://schemas.openxmlformats.org/officeDocument/2006/relationships/image" Target="../media/image57.png"/><Relationship Id="rId46" Type="http://schemas.openxmlformats.org/officeDocument/2006/relationships/image" Target="../media/image58.png"/><Relationship Id="rId47" Type="http://schemas.openxmlformats.org/officeDocument/2006/relationships/image" Target="../media/image59.png"/><Relationship Id="rId48" Type="http://schemas.openxmlformats.org/officeDocument/2006/relationships/image" Target="../media/image60.png"/><Relationship Id="rId49" Type="http://schemas.openxmlformats.org/officeDocument/2006/relationships/image" Target="../media/image61.png"/><Relationship Id="rId50" Type="http://schemas.openxmlformats.org/officeDocument/2006/relationships/image" Target="../media/image62.png"/><Relationship Id="rId51" Type="http://schemas.openxmlformats.org/officeDocument/2006/relationships/image" Target="../media/image63.png"/><Relationship Id="rId52" Type="http://schemas.openxmlformats.org/officeDocument/2006/relationships/image" Target="../media/image64.png"/><Relationship Id="rId53" Type="http://schemas.openxmlformats.org/officeDocument/2006/relationships/image" Target="../media/image65.png"/><Relationship Id="rId54" Type="http://schemas.openxmlformats.org/officeDocument/2006/relationships/image" Target="../media/image66.png"/><Relationship Id="rId55" Type="http://schemas.openxmlformats.org/officeDocument/2006/relationships/image" Target="../media/image67.png"/><Relationship Id="rId56" Type="http://schemas.openxmlformats.org/officeDocument/2006/relationships/image" Target="../media/image68.png"/><Relationship Id="rId57" Type="http://schemas.openxmlformats.org/officeDocument/2006/relationships/image" Target="../media/image69.png"/><Relationship Id="rId58" Type="http://schemas.openxmlformats.org/officeDocument/2006/relationships/image" Target="../media/image70.png"/><Relationship Id="rId59" Type="http://schemas.openxmlformats.org/officeDocument/2006/relationships/image" Target="../media/image71.png"/><Relationship Id="rId60" Type="http://schemas.openxmlformats.org/officeDocument/2006/relationships/image" Target="../media/image72.png"/><Relationship Id="rId61" Type="http://schemas.openxmlformats.org/officeDocument/2006/relationships/image" Target="../media/image73.png"/><Relationship Id="rId62" Type="http://schemas.openxmlformats.org/officeDocument/2006/relationships/image" Target="../media/image74.png"/><Relationship Id="rId63" Type="http://schemas.openxmlformats.org/officeDocument/2006/relationships/image" Target="../media/image7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5.png"/><Relationship Id="rId3" Type="http://schemas.openxmlformats.org/officeDocument/2006/relationships/image" Target="../media/image43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7.png"/><Relationship Id="rId3" Type="http://schemas.openxmlformats.org/officeDocument/2006/relationships/image" Target="../media/image438.png"/><Relationship Id="rId4" Type="http://schemas.openxmlformats.org/officeDocument/2006/relationships/image" Target="../media/image439.png"/><Relationship Id="rId5" Type="http://schemas.openxmlformats.org/officeDocument/2006/relationships/image" Target="../media/image440.png"/><Relationship Id="rId6" Type="http://schemas.openxmlformats.org/officeDocument/2006/relationships/image" Target="../media/image44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2.png"/><Relationship Id="rId3" Type="http://schemas.openxmlformats.org/officeDocument/2006/relationships/image" Target="../media/image443.png"/><Relationship Id="rId4" Type="http://schemas.openxmlformats.org/officeDocument/2006/relationships/image" Target="../media/image444.png"/><Relationship Id="rId5" Type="http://schemas.openxmlformats.org/officeDocument/2006/relationships/image" Target="../media/image445.png"/><Relationship Id="rId6" Type="http://schemas.openxmlformats.org/officeDocument/2006/relationships/image" Target="../media/image446.png"/><Relationship Id="rId7" Type="http://schemas.openxmlformats.org/officeDocument/2006/relationships/image" Target="../media/image44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8.png"/><Relationship Id="rId3" Type="http://schemas.openxmlformats.org/officeDocument/2006/relationships/image" Target="../media/image449.jpg"/><Relationship Id="rId4" Type="http://schemas.openxmlformats.org/officeDocument/2006/relationships/image" Target="../media/image45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1.png"/><Relationship Id="rId3" Type="http://schemas.openxmlformats.org/officeDocument/2006/relationships/image" Target="../media/image452.png"/><Relationship Id="rId4" Type="http://schemas.openxmlformats.org/officeDocument/2006/relationships/image" Target="../media/image453.png"/><Relationship Id="rId5" Type="http://schemas.openxmlformats.org/officeDocument/2006/relationships/image" Target="../media/image454.png"/><Relationship Id="rId6" Type="http://schemas.openxmlformats.org/officeDocument/2006/relationships/image" Target="../media/image455.png"/><Relationship Id="rId7" Type="http://schemas.openxmlformats.org/officeDocument/2006/relationships/image" Target="../media/image456.png"/><Relationship Id="rId8" Type="http://schemas.openxmlformats.org/officeDocument/2006/relationships/image" Target="../media/image457.png"/><Relationship Id="rId9" Type="http://schemas.openxmlformats.org/officeDocument/2006/relationships/image" Target="../media/image458.png"/><Relationship Id="rId10" Type="http://schemas.openxmlformats.org/officeDocument/2006/relationships/image" Target="../media/image459.png"/><Relationship Id="rId11" Type="http://schemas.openxmlformats.org/officeDocument/2006/relationships/image" Target="../media/image460.png"/><Relationship Id="rId12" Type="http://schemas.openxmlformats.org/officeDocument/2006/relationships/image" Target="../media/image461.png"/><Relationship Id="rId13" Type="http://schemas.openxmlformats.org/officeDocument/2006/relationships/image" Target="../media/image462.png"/><Relationship Id="rId14" Type="http://schemas.openxmlformats.org/officeDocument/2006/relationships/image" Target="../media/image463.png"/><Relationship Id="rId15" Type="http://schemas.openxmlformats.org/officeDocument/2006/relationships/image" Target="../media/image464.png"/><Relationship Id="rId16" Type="http://schemas.openxmlformats.org/officeDocument/2006/relationships/image" Target="../media/image465.png"/><Relationship Id="rId17" Type="http://schemas.openxmlformats.org/officeDocument/2006/relationships/image" Target="../media/image466.png"/><Relationship Id="rId18" Type="http://schemas.openxmlformats.org/officeDocument/2006/relationships/image" Target="../media/image467.png"/><Relationship Id="rId19" Type="http://schemas.openxmlformats.org/officeDocument/2006/relationships/image" Target="../media/image468.png"/><Relationship Id="rId20" Type="http://schemas.openxmlformats.org/officeDocument/2006/relationships/image" Target="../media/image469.png"/><Relationship Id="rId21" Type="http://schemas.openxmlformats.org/officeDocument/2006/relationships/image" Target="../media/image470.png"/><Relationship Id="rId22" Type="http://schemas.openxmlformats.org/officeDocument/2006/relationships/image" Target="../media/image471.png"/><Relationship Id="rId23" Type="http://schemas.openxmlformats.org/officeDocument/2006/relationships/image" Target="../media/image472.png"/><Relationship Id="rId24" Type="http://schemas.openxmlformats.org/officeDocument/2006/relationships/image" Target="../media/image473.png"/><Relationship Id="rId25" Type="http://schemas.openxmlformats.org/officeDocument/2006/relationships/image" Target="../media/image47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5.png"/><Relationship Id="rId3" Type="http://schemas.openxmlformats.org/officeDocument/2006/relationships/image" Target="../media/image47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7.png"/><Relationship Id="rId3" Type="http://schemas.openxmlformats.org/officeDocument/2006/relationships/image" Target="../media/image47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9.png"/><Relationship Id="rId3" Type="http://schemas.openxmlformats.org/officeDocument/2006/relationships/image" Target="../media/image480.png"/><Relationship Id="rId4" Type="http://schemas.openxmlformats.org/officeDocument/2006/relationships/image" Target="../media/image481.png"/><Relationship Id="rId5" Type="http://schemas.openxmlformats.org/officeDocument/2006/relationships/image" Target="../media/image48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3.png"/><Relationship Id="rId3" Type="http://schemas.openxmlformats.org/officeDocument/2006/relationships/image" Target="../media/image48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5.png"/><Relationship Id="rId3" Type="http://schemas.openxmlformats.org/officeDocument/2006/relationships/image" Target="../media/image486.png"/><Relationship Id="rId4" Type="http://schemas.openxmlformats.org/officeDocument/2006/relationships/image" Target="../media/image487.png"/><Relationship Id="rId5" Type="http://schemas.openxmlformats.org/officeDocument/2006/relationships/image" Target="../media/image488.png"/><Relationship Id="rId6" Type="http://schemas.openxmlformats.org/officeDocument/2006/relationships/image" Target="../media/image489.jpg"/><Relationship Id="rId7" Type="http://schemas.openxmlformats.org/officeDocument/2006/relationships/image" Target="../media/image49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1.png"/><Relationship Id="rId3" Type="http://schemas.openxmlformats.org/officeDocument/2006/relationships/image" Target="../media/image492.png"/><Relationship Id="rId4" Type="http://schemas.openxmlformats.org/officeDocument/2006/relationships/image" Target="../media/image493.png"/><Relationship Id="rId5" Type="http://schemas.openxmlformats.org/officeDocument/2006/relationships/image" Target="../media/image49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5.png"/><Relationship Id="rId3" Type="http://schemas.openxmlformats.org/officeDocument/2006/relationships/image" Target="../media/image496.jpg"/><Relationship Id="rId4" Type="http://schemas.openxmlformats.org/officeDocument/2006/relationships/image" Target="../media/image497.png"/><Relationship Id="rId5" Type="http://schemas.openxmlformats.org/officeDocument/2006/relationships/image" Target="../media/image498.png"/><Relationship Id="rId6" Type="http://schemas.openxmlformats.org/officeDocument/2006/relationships/image" Target="../media/image499.png"/><Relationship Id="rId7" Type="http://schemas.openxmlformats.org/officeDocument/2006/relationships/image" Target="../media/image500.png"/><Relationship Id="rId8" Type="http://schemas.openxmlformats.org/officeDocument/2006/relationships/image" Target="../media/image501.png"/><Relationship Id="rId9" Type="http://schemas.openxmlformats.org/officeDocument/2006/relationships/image" Target="../media/image502.png"/><Relationship Id="rId10" Type="http://schemas.openxmlformats.org/officeDocument/2006/relationships/image" Target="../media/image503.png"/><Relationship Id="rId11" Type="http://schemas.openxmlformats.org/officeDocument/2006/relationships/image" Target="../media/image504.png"/><Relationship Id="rId12" Type="http://schemas.openxmlformats.org/officeDocument/2006/relationships/image" Target="../media/image505.png"/><Relationship Id="rId13" Type="http://schemas.openxmlformats.org/officeDocument/2006/relationships/image" Target="../media/image506.png"/><Relationship Id="rId14" Type="http://schemas.openxmlformats.org/officeDocument/2006/relationships/image" Target="../media/image507.png"/><Relationship Id="rId15" Type="http://schemas.openxmlformats.org/officeDocument/2006/relationships/image" Target="../media/image508.png"/><Relationship Id="rId16" Type="http://schemas.openxmlformats.org/officeDocument/2006/relationships/image" Target="../media/image509.png"/><Relationship Id="rId17" Type="http://schemas.openxmlformats.org/officeDocument/2006/relationships/image" Target="../media/image510.png"/><Relationship Id="rId18" Type="http://schemas.openxmlformats.org/officeDocument/2006/relationships/image" Target="../media/image511.png"/><Relationship Id="rId19" Type="http://schemas.openxmlformats.org/officeDocument/2006/relationships/image" Target="../media/image512.png"/><Relationship Id="rId20" Type="http://schemas.openxmlformats.org/officeDocument/2006/relationships/image" Target="../media/image513.png"/><Relationship Id="rId21" Type="http://schemas.openxmlformats.org/officeDocument/2006/relationships/image" Target="../media/image514.png"/><Relationship Id="rId22" Type="http://schemas.openxmlformats.org/officeDocument/2006/relationships/image" Target="../media/image515.png"/><Relationship Id="rId23" Type="http://schemas.openxmlformats.org/officeDocument/2006/relationships/image" Target="../media/image516.png"/><Relationship Id="rId24" Type="http://schemas.openxmlformats.org/officeDocument/2006/relationships/image" Target="../media/image517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8.png"/><Relationship Id="rId3" Type="http://schemas.openxmlformats.org/officeDocument/2006/relationships/image" Target="../media/image519.jpg"/><Relationship Id="rId4" Type="http://schemas.openxmlformats.org/officeDocument/2006/relationships/image" Target="../media/image520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1.png"/><Relationship Id="rId3" Type="http://schemas.openxmlformats.org/officeDocument/2006/relationships/image" Target="../media/image522.png"/><Relationship Id="rId4" Type="http://schemas.openxmlformats.org/officeDocument/2006/relationships/image" Target="../media/image523.png"/><Relationship Id="rId5" Type="http://schemas.openxmlformats.org/officeDocument/2006/relationships/image" Target="../media/image524.png"/><Relationship Id="rId6" Type="http://schemas.openxmlformats.org/officeDocument/2006/relationships/image" Target="../media/image525.png"/><Relationship Id="rId7" Type="http://schemas.openxmlformats.org/officeDocument/2006/relationships/image" Target="../media/image526.png"/><Relationship Id="rId8" Type="http://schemas.openxmlformats.org/officeDocument/2006/relationships/image" Target="../media/image527.png"/><Relationship Id="rId9" Type="http://schemas.openxmlformats.org/officeDocument/2006/relationships/image" Target="../media/image528.png"/><Relationship Id="rId10" Type="http://schemas.openxmlformats.org/officeDocument/2006/relationships/image" Target="../media/image529.png"/><Relationship Id="rId11" Type="http://schemas.openxmlformats.org/officeDocument/2006/relationships/image" Target="../media/image530.png"/><Relationship Id="rId12" Type="http://schemas.openxmlformats.org/officeDocument/2006/relationships/image" Target="../media/image53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png"/><Relationship Id="rId25" Type="http://schemas.openxmlformats.org/officeDocument/2006/relationships/image" Target="../media/image103.png"/><Relationship Id="rId26" Type="http://schemas.openxmlformats.org/officeDocument/2006/relationships/image" Target="../media/image104.pn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07.png"/><Relationship Id="rId30" Type="http://schemas.openxmlformats.org/officeDocument/2006/relationships/image" Target="../media/image108.png"/><Relationship Id="rId31" Type="http://schemas.openxmlformats.org/officeDocument/2006/relationships/image" Target="../media/image109.png"/><Relationship Id="rId32" Type="http://schemas.openxmlformats.org/officeDocument/2006/relationships/image" Target="../media/image110.png"/><Relationship Id="rId33" Type="http://schemas.openxmlformats.org/officeDocument/2006/relationships/image" Target="../media/image111.png"/><Relationship Id="rId34" Type="http://schemas.openxmlformats.org/officeDocument/2006/relationships/image" Target="../media/image112.png"/><Relationship Id="rId35" Type="http://schemas.openxmlformats.org/officeDocument/2006/relationships/image" Target="../media/image113.png"/><Relationship Id="rId36" Type="http://schemas.openxmlformats.org/officeDocument/2006/relationships/image" Target="../media/image114.png"/><Relationship Id="rId37" Type="http://schemas.openxmlformats.org/officeDocument/2006/relationships/image" Target="../media/image115.png"/><Relationship Id="rId38" Type="http://schemas.openxmlformats.org/officeDocument/2006/relationships/image" Target="../media/image116.png"/><Relationship Id="rId39" Type="http://schemas.openxmlformats.org/officeDocument/2006/relationships/image" Target="../media/image117.png"/><Relationship Id="rId40" Type="http://schemas.openxmlformats.org/officeDocument/2006/relationships/image" Target="../media/image118.png"/><Relationship Id="rId41" Type="http://schemas.openxmlformats.org/officeDocument/2006/relationships/image" Target="../media/image119.png"/><Relationship Id="rId42" Type="http://schemas.openxmlformats.org/officeDocument/2006/relationships/image" Target="../media/image120.png"/><Relationship Id="rId43" Type="http://schemas.openxmlformats.org/officeDocument/2006/relationships/image" Target="../media/image121.png"/><Relationship Id="rId44" Type="http://schemas.openxmlformats.org/officeDocument/2006/relationships/image" Target="../media/image122.png"/><Relationship Id="rId45" Type="http://schemas.openxmlformats.org/officeDocument/2006/relationships/image" Target="../media/image123.png"/><Relationship Id="rId46" Type="http://schemas.openxmlformats.org/officeDocument/2006/relationships/image" Target="../media/image124.png"/><Relationship Id="rId47" Type="http://schemas.openxmlformats.org/officeDocument/2006/relationships/image" Target="../media/image125.png"/><Relationship Id="rId48" Type="http://schemas.openxmlformats.org/officeDocument/2006/relationships/image" Target="../media/image126.png"/><Relationship Id="rId49" Type="http://schemas.openxmlformats.org/officeDocument/2006/relationships/image" Target="../media/image127.png"/><Relationship Id="rId50" Type="http://schemas.openxmlformats.org/officeDocument/2006/relationships/image" Target="../media/image128.png"/><Relationship Id="rId51" Type="http://schemas.openxmlformats.org/officeDocument/2006/relationships/image" Target="../media/image129.png"/><Relationship Id="rId52" Type="http://schemas.openxmlformats.org/officeDocument/2006/relationships/image" Target="../media/image130.png"/><Relationship Id="rId53" Type="http://schemas.openxmlformats.org/officeDocument/2006/relationships/image" Target="../media/image131.png"/><Relationship Id="rId54" Type="http://schemas.openxmlformats.org/officeDocument/2006/relationships/image" Target="../media/image132.png"/><Relationship Id="rId55" Type="http://schemas.openxmlformats.org/officeDocument/2006/relationships/image" Target="../media/image133.png"/><Relationship Id="rId56" Type="http://schemas.openxmlformats.org/officeDocument/2006/relationships/image" Target="../media/image134.png"/><Relationship Id="rId57" Type="http://schemas.openxmlformats.org/officeDocument/2006/relationships/image" Target="../media/image135.png"/><Relationship Id="rId58" Type="http://schemas.openxmlformats.org/officeDocument/2006/relationships/image" Target="../media/image136.png"/><Relationship Id="rId59" Type="http://schemas.openxmlformats.org/officeDocument/2006/relationships/image" Target="../media/image137.png"/><Relationship Id="rId60" Type="http://schemas.openxmlformats.org/officeDocument/2006/relationships/image" Target="../media/image138.png"/><Relationship Id="rId61" Type="http://schemas.openxmlformats.org/officeDocument/2006/relationships/image" Target="../media/image139.png"/><Relationship Id="rId62" Type="http://schemas.openxmlformats.org/officeDocument/2006/relationships/image" Target="../media/image140.png"/><Relationship Id="rId63" Type="http://schemas.openxmlformats.org/officeDocument/2006/relationships/image" Target="../media/image141.png"/><Relationship Id="rId64" Type="http://schemas.openxmlformats.org/officeDocument/2006/relationships/image" Target="../media/image142.png"/><Relationship Id="rId65" Type="http://schemas.openxmlformats.org/officeDocument/2006/relationships/image" Target="../media/image143.png"/><Relationship Id="rId66" Type="http://schemas.openxmlformats.org/officeDocument/2006/relationships/image" Target="../media/image144.png"/><Relationship Id="rId67" Type="http://schemas.openxmlformats.org/officeDocument/2006/relationships/image" Target="../media/image145.png"/><Relationship Id="rId68" Type="http://schemas.openxmlformats.org/officeDocument/2006/relationships/image" Target="../media/image14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Relationship Id="rId17" Type="http://schemas.openxmlformats.org/officeDocument/2006/relationships/image" Target="../media/image162.png"/><Relationship Id="rId18" Type="http://schemas.openxmlformats.org/officeDocument/2006/relationships/image" Target="../media/image163.png"/><Relationship Id="rId19" Type="http://schemas.openxmlformats.org/officeDocument/2006/relationships/image" Target="../media/image164.png"/><Relationship Id="rId20" Type="http://schemas.openxmlformats.org/officeDocument/2006/relationships/image" Target="../media/image165.png"/><Relationship Id="rId21" Type="http://schemas.openxmlformats.org/officeDocument/2006/relationships/image" Target="../media/image166.png"/><Relationship Id="rId22" Type="http://schemas.openxmlformats.org/officeDocument/2006/relationships/image" Target="../media/image167.png"/><Relationship Id="rId23" Type="http://schemas.openxmlformats.org/officeDocument/2006/relationships/image" Target="../media/image168.png"/><Relationship Id="rId24" Type="http://schemas.openxmlformats.org/officeDocument/2006/relationships/image" Target="../media/image169.png"/><Relationship Id="rId25" Type="http://schemas.openxmlformats.org/officeDocument/2006/relationships/image" Target="../media/image170.png"/><Relationship Id="rId26" Type="http://schemas.openxmlformats.org/officeDocument/2006/relationships/image" Target="../media/image171.png"/><Relationship Id="rId27" Type="http://schemas.openxmlformats.org/officeDocument/2006/relationships/image" Target="../media/image172.png"/><Relationship Id="rId28" Type="http://schemas.openxmlformats.org/officeDocument/2006/relationships/image" Target="../media/image173.png"/><Relationship Id="rId29" Type="http://schemas.openxmlformats.org/officeDocument/2006/relationships/image" Target="../media/image174.png"/><Relationship Id="rId30" Type="http://schemas.openxmlformats.org/officeDocument/2006/relationships/image" Target="../media/image175.png"/><Relationship Id="rId31" Type="http://schemas.openxmlformats.org/officeDocument/2006/relationships/image" Target="../media/image176.png"/><Relationship Id="rId32" Type="http://schemas.openxmlformats.org/officeDocument/2006/relationships/image" Target="../media/image177.png"/><Relationship Id="rId33" Type="http://schemas.openxmlformats.org/officeDocument/2006/relationships/image" Target="../media/image178.png"/><Relationship Id="rId34" Type="http://schemas.openxmlformats.org/officeDocument/2006/relationships/image" Target="../media/image179.png"/><Relationship Id="rId35" Type="http://schemas.openxmlformats.org/officeDocument/2006/relationships/image" Target="../media/image180.png"/><Relationship Id="rId36" Type="http://schemas.openxmlformats.org/officeDocument/2006/relationships/image" Target="../media/image181.png"/><Relationship Id="rId37" Type="http://schemas.openxmlformats.org/officeDocument/2006/relationships/image" Target="../media/image182.png"/><Relationship Id="rId38" Type="http://schemas.openxmlformats.org/officeDocument/2006/relationships/image" Target="../media/image183.png"/><Relationship Id="rId39" Type="http://schemas.openxmlformats.org/officeDocument/2006/relationships/image" Target="../media/image184.png"/><Relationship Id="rId40" Type="http://schemas.openxmlformats.org/officeDocument/2006/relationships/image" Target="../media/image185.png"/><Relationship Id="rId41" Type="http://schemas.openxmlformats.org/officeDocument/2006/relationships/image" Target="../media/image186.png"/><Relationship Id="rId42" Type="http://schemas.openxmlformats.org/officeDocument/2006/relationships/image" Target="../media/image187.png"/><Relationship Id="rId43" Type="http://schemas.openxmlformats.org/officeDocument/2006/relationships/image" Target="../media/image188.png"/><Relationship Id="rId44" Type="http://schemas.openxmlformats.org/officeDocument/2006/relationships/image" Target="../media/image189.png"/><Relationship Id="rId45" Type="http://schemas.openxmlformats.org/officeDocument/2006/relationships/image" Target="../media/image190.png"/><Relationship Id="rId46" Type="http://schemas.openxmlformats.org/officeDocument/2006/relationships/image" Target="../media/image191.png"/><Relationship Id="rId47" Type="http://schemas.openxmlformats.org/officeDocument/2006/relationships/image" Target="../media/image192.png"/><Relationship Id="rId48" Type="http://schemas.openxmlformats.org/officeDocument/2006/relationships/image" Target="../media/image193.png"/><Relationship Id="rId49" Type="http://schemas.openxmlformats.org/officeDocument/2006/relationships/image" Target="../media/image194.png"/><Relationship Id="rId50" Type="http://schemas.openxmlformats.org/officeDocument/2006/relationships/image" Target="../media/image195.png"/><Relationship Id="rId51" Type="http://schemas.openxmlformats.org/officeDocument/2006/relationships/image" Target="../media/image196.png"/><Relationship Id="rId52" Type="http://schemas.openxmlformats.org/officeDocument/2006/relationships/image" Target="../media/image197.png"/><Relationship Id="rId53" Type="http://schemas.openxmlformats.org/officeDocument/2006/relationships/image" Target="../media/image198.png"/><Relationship Id="rId54" Type="http://schemas.openxmlformats.org/officeDocument/2006/relationships/image" Target="../media/image199.png"/><Relationship Id="rId55" Type="http://schemas.openxmlformats.org/officeDocument/2006/relationships/image" Target="../media/image20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Relationship Id="rId9" Type="http://schemas.openxmlformats.org/officeDocument/2006/relationships/image" Target="../media/image208.png"/><Relationship Id="rId10" Type="http://schemas.openxmlformats.org/officeDocument/2006/relationships/image" Target="../media/image209.png"/><Relationship Id="rId11" Type="http://schemas.openxmlformats.org/officeDocument/2006/relationships/image" Target="../media/image210.png"/><Relationship Id="rId12" Type="http://schemas.openxmlformats.org/officeDocument/2006/relationships/image" Target="../media/image211.png"/><Relationship Id="rId13" Type="http://schemas.openxmlformats.org/officeDocument/2006/relationships/image" Target="../media/image212.png"/><Relationship Id="rId14" Type="http://schemas.openxmlformats.org/officeDocument/2006/relationships/image" Target="../media/image213.png"/><Relationship Id="rId15" Type="http://schemas.openxmlformats.org/officeDocument/2006/relationships/image" Target="../media/image214.png"/><Relationship Id="rId16" Type="http://schemas.openxmlformats.org/officeDocument/2006/relationships/image" Target="../media/image215.png"/><Relationship Id="rId17" Type="http://schemas.openxmlformats.org/officeDocument/2006/relationships/image" Target="../media/image216.png"/><Relationship Id="rId18" Type="http://schemas.openxmlformats.org/officeDocument/2006/relationships/image" Target="../media/image217.png"/><Relationship Id="rId19" Type="http://schemas.openxmlformats.org/officeDocument/2006/relationships/image" Target="../media/image218.png"/><Relationship Id="rId20" Type="http://schemas.openxmlformats.org/officeDocument/2006/relationships/image" Target="../media/image219.png"/><Relationship Id="rId21" Type="http://schemas.openxmlformats.org/officeDocument/2006/relationships/image" Target="../media/image220.png"/><Relationship Id="rId22" Type="http://schemas.openxmlformats.org/officeDocument/2006/relationships/image" Target="../media/image221.png"/><Relationship Id="rId23" Type="http://schemas.openxmlformats.org/officeDocument/2006/relationships/image" Target="../media/image222.png"/><Relationship Id="rId24" Type="http://schemas.openxmlformats.org/officeDocument/2006/relationships/image" Target="../media/image223.png"/><Relationship Id="rId25" Type="http://schemas.openxmlformats.org/officeDocument/2006/relationships/image" Target="../media/image224.png"/><Relationship Id="rId26" Type="http://schemas.openxmlformats.org/officeDocument/2006/relationships/image" Target="../media/image225.png"/><Relationship Id="rId27" Type="http://schemas.openxmlformats.org/officeDocument/2006/relationships/image" Target="../media/image226.png"/><Relationship Id="rId28" Type="http://schemas.openxmlformats.org/officeDocument/2006/relationships/image" Target="../media/image227.png"/><Relationship Id="rId29" Type="http://schemas.openxmlformats.org/officeDocument/2006/relationships/image" Target="../media/image228.png"/><Relationship Id="rId30" Type="http://schemas.openxmlformats.org/officeDocument/2006/relationships/image" Target="../media/image229.png"/><Relationship Id="rId31" Type="http://schemas.openxmlformats.org/officeDocument/2006/relationships/image" Target="../media/image230.png"/><Relationship Id="rId32" Type="http://schemas.openxmlformats.org/officeDocument/2006/relationships/image" Target="../media/image231.png"/><Relationship Id="rId33" Type="http://schemas.openxmlformats.org/officeDocument/2006/relationships/image" Target="../media/image232.png"/><Relationship Id="rId34" Type="http://schemas.openxmlformats.org/officeDocument/2006/relationships/image" Target="../media/image233.png"/><Relationship Id="rId35" Type="http://schemas.openxmlformats.org/officeDocument/2006/relationships/image" Target="../media/image234.png"/><Relationship Id="rId36" Type="http://schemas.openxmlformats.org/officeDocument/2006/relationships/image" Target="../media/image235.png"/><Relationship Id="rId37" Type="http://schemas.openxmlformats.org/officeDocument/2006/relationships/image" Target="../media/image236.png"/><Relationship Id="rId38" Type="http://schemas.openxmlformats.org/officeDocument/2006/relationships/image" Target="../media/image237.png"/><Relationship Id="rId39" Type="http://schemas.openxmlformats.org/officeDocument/2006/relationships/image" Target="../media/image238.png"/><Relationship Id="rId40" Type="http://schemas.openxmlformats.org/officeDocument/2006/relationships/image" Target="../media/image239.png"/><Relationship Id="rId41" Type="http://schemas.openxmlformats.org/officeDocument/2006/relationships/image" Target="../media/image24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1.png"/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Relationship Id="rId6" Type="http://schemas.openxmlformats.org/officeDocument/2006/relationships/image" Target="../media/image245.jpg"/><Relationship Id="rId7" Type="http://schemas.openxmlformats.org/officeDocument/2006/relationships/image" Target="../media/image246.jpg"/><Relationship Id="rId8" Type="http://schemas.openxmlformats.org/officeDocument/2006/relationships/image" Target="../media/image24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9.png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image" Target="../media/image25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1000" y="2133600"/>
            <a:ext cx="4419600" cy="2743200"/>
          </a:xfrm>
          <a:custGeom>
            <a:avLst/>
            <a:gdLst/>
            <a:ahLst/>
            <a:cxnLst/>
            <a:rect l="l" t="t" r="r" b="b"/>
            <a:pathLst>
              <a:path w="4419600" h="2743200">
                <a:moveTo>
                  <a:pt x="2209800" y="0"/>
                </a:moveTo>
                <a:lnTo>
                  <a:pt x="2150928" y="477"/>
                </a:lnTo>
                <a:lnTo>
                  <a:pt x="2092437" y="1901"/>
                </a:lnTo>
                <a:lnTo>
                  <a:pt x="2034344" y="4259"/>
                </a:lnTo>
                <a:lnTo>
                  <a:pt x="1976669" y="7541"/>
                </a:lnTo>
                <a:lnTo>
                  <a:pt x="1919432" y="11733"/>
                </a:lnTo>
                <a:lnTo>
                  <a:pt x="1862651" y="16825"/>
                </a:lnTo>
                <a:lnTo>
                  <a:pt x="1806345" y="22804"/>
                </a:lnTo>
                <a:lnTo>
                  <a:pt x="1750533" y="29659"/>
                </a:lnTo>
                <a:lnTo>
                  <a:pt x="1695235" y="37377"/>
                </a:lnTo>
                <a:lnTo>
                  <a:pt x="1640470" y="45948"/>
                </a:lnTo>
                <a:lnTo>
                  <a:pt x="1586256" y="55358"/>
                </a:lnTo>
                <a:lnTo>
                  <a:pt x="1532613" y="65596"/>
                </a:lnTo>
                <a:lnTo>
                  <a:pt x="1479560" y="76651"/>
                </a:lnTo>
                <a:lnTo>
                  <a:pt x="1427115" y="88510"/>
                </a:lnTo>
                <a:lnTo>
                  <a:pt x="1375299" y="101161"/>
                </a:lnTo>
                <a:lnTo>
                  <a:pt x="1324130" y="114594"/>
                </a:lnTo>
                <a:lnTo>
                  <a:pt x="1273627" y="128795"/>
                </a:lnTo>
                <a:lnTo>
                  <a:pt x="1223809" y="143754"/>
                </a:lnTo>
                <a:lnTo>
                  <a:pt x="1174696" y="159457"/>
                </a:lnTo>
                <a:lnTo>
                  <a:pt x="1126306" y="175894"/>
                </a:lnTo>
                <a:lnTo>
                  <a:pt x="1078658" y="193053"/>
                </a:lnTo>
                <a:lnTo>
                  <a:pt x="1031773" y="210921"/>
                </a:lnTo>
                <a:lnTo>
                  <a:pt x="985668" y="229487"/>
                </a:lnTo>
                <a:lnTo>
                  <a:pt x="940362" y="248739"/>
                </a:lnTo>
                <a:lnTo>
                  <a:pt x="895876" y="268665"/>
                </a:lnTo>
                <a:lnTo>
                  <a:pt x="852228" y="289254"/>
                </a:lnTo>
                <a:lnTo>
                  <a:pt x="809436" y="310493"/>
                </a:lnTo>
                <a:lnTo>
                  <a:pt x="767521" y="332370"/>
                </a:lnTo>
                <a:lnTo>
                  <a:pt x="726501" y="354875"/>
                </a:lnTo>
                <a:lnTo>
                  <a:pt x="686395" y="377994"/>
                </a:lnTo>
                <a:lnTo>
                  <a:pt x="647223" y="401716"/>
                </a:lnTo>
                <a:lnTo>
                  <a:pt x="609004" y="426030"/>
                </a:lnTo>
                <a:lnTo>
                  <a:pt x="571755" y="450923"/>
                </a:lnTo>
                <a:lnTo>
                  <a:pt x="535498" y="476383"/>
                </a:lnTo>
                <a:lnTo>
                  <a:pt x="500250" y="502399"/>
                </a:lnTo>
                <a:lnTo>
                  <a:pt x="466031" y="528959"/>
                </a:lnTo>
                <a:lnTo>
                  <a:pt x="432860" y="556051"/>
                </a:lnTo>
                <a:lnTo>
                  <a:pt x="400757" y="583663"/>
                </a:lnTo>
                <a:lnTo>
                  <a:pt x="369739" y="611784"/>
                </a:lnTo>
                <a:lnTo>
                  <a:pt x="339826" y="640401"/>
                </a:lnTo>
                <a:lnTo>
                  <a:pt x="311038" y="669502"/>
                </a:lnTo>
                <a:lnTo>
                  <a:pt x="283393" y="699077"/>
                </a:lnTo>
                <a:lnTo>
                  <a:pt x="256911" y="729112"/>
                </a:lnTo>
                <a:lnTo>
                  <a:pt x="231610" y="759596"/>
                </a:lnTo>
                <a:lnTo>
                  <a:pt x="207510" y="790517"/>
                </a:lnTo>
                <a:lnTo>
                  <a:pt x="184629" y="821864"/>
                </a:lnTo>
                <a:lnTo>
                  <a:pt x="162987" y="853625"/>
                </a:lnTo>
                <a:lnTo>
                  <a:pt x="123497" y="918339"/>
                </a:lnTo>
                <a:lnTo>
                  <a:pt x="89190" y="984565"/>
                </a:lnTo>
                <a:lnTo>
                  <a:pt x="60221" y="1052208"/>
                </a:lnTo>
                <a:lnTo>
                  <a:pt x="36742" y="1121174"/>
                </a:lnTo>
                <a:lnTo>
                  <a:pt x="18905" y="1191367"/>
                </a:lnTo>
                <a:lnTo>
                  <a:pt x="6863" y="1262693"/>
                </a:lnTo>
                <a:lnTo>
                  <a:pt x="768" y="1335058"/>
                </a:lnTo>
                <a:lnTo>
                  <a:pt x="0" y="1371600"/>
                </a:lnTo>
                <a:lnTo>
                  <a:pt x="768" y="1408141"/>
                </a:lnTo>
                <a:lnTo>
                  <a:pt x="6863" y="1480506"/>
                </a:lnTo>
                <a:lnTo>
                  <a:pt x="18905" y="1551832"/>
                </a:lnTo>
                <a:lnTo>
                  <a:pt x="36742" y="1622025"/>
                </a:lnTo>
                <a:lnTo>
                  <a:pt x="60221" y="1690991"/>
                </a:lnTo>
                <a:lnTo>
                  <a:pt x="89190" y="1758634"/>
                </a:lnTo>
                <a:lnTo>
                  <a:pt x="123497" y="1824860"/>
                </a:lnTo>
                <a:lnTo>
                  <a:pt x="162987" y="1889574"/>
                </a:lnTo>
                <a:lnTo>
                  <a:pt x="184629" y="1921335"/>
                </a:lnTo>
                <a:lnTo>
                  <a:pt x="207510" y="1952682"/>
                </a:lnTo>
                <a:lnTo>
                  <a:pt x="231610" y="1983603"/>
                </a:lnTo>
                <a:lnTo>
                  <a:pt x="256911" y="2014087"/>
                </a:lnTo>
                <a:lnTo>
                  <a:pt x="283393" y="2044122"/>
                </a:lnTo>
                <a:lnTo>
                  <a:pt x="311038" y="2073697"/>
                </a:lnTo>
                <a:lnTo>
                  <a:pt x="339826" y="2102798"/>
                </a:lnTo>
                <a:lnTo>
                  <a:pt x="369739" y="2131415"/>
                </a:lnTo>
                <a:lnTo>
                  <a:pt x="400757" y="2159536"/>
                </a:lnTo>
                <a:lnTo>
                  <a:pt x="432860" y="2187148"/>
                </a:lnTo>
                <a:lnTo>
                  <a:pt x="466031" y="2214240"/>
                </a:lnTo>
                <a:lnTo>
                  <a:pt x="500250" y="2240800"/>
                </a:lnTo>
                <a:lnTo>
                  <a:pt x="535498" y="2266816"/>
                </a:lnTo>
                <a:lnTo>
                  <a:pt x="571755" y="2292276"/>
                </a:lnTo>
                <a:lnTo>
                  <a:pt x="609004" y="2317169"/>
                </a:lnTo>
                <a:lnTo>
                  <a:pt x="647223" y="2341483"/>
                </a:lnTo>
                <a:lnTo>
                  <a:pt x="686395" y="2365205"/>
                </a:lnTo>
                <a:lnTo>
                  <a:pt x="726501" y="2388324"/>
                </a:lnTo>
                <a:lnTo>
                  <a:pt x="767521" y="2410829"/>
                </a:lnTo>
                <a:lnTo>
                  <a:pt x="809436" y="2432706"/>
                </a:lnTo>
                <a:lnTo>
                  <a:pt x="852228" y="2453945"/>
                </a:lnTo>
                <a:lnTo>
                  <a:pt x="895876" y="2474534"/>
                </a:lnTo>
                <a:lnTo>
                  <a:pt x="940362" y="2494460"/>
                </a:lnTo>
                <a:lnTo>
                  <a:pt x="985668" y="2513712"/>
                </a:lnTo>
                <a:lnTo>
                  <a:pt x="1031773" y="2532278"/>
                </a:lnTo>
                <a:lnTo>
                  <a:pt x="1078658" y="2550146"/>
                </a:lnTo>
                <a:lnTo>
                  <a:pt x="1126306" y="2567305"/>
                </a:lnTo>
                <a:lnTo>
                  <a:pt x="1174696" y="2583742"/>
                </a:lnTo>
                <a:lnTo>
                  <a:pt x="1223809" y="2599445"/>
                </a:lnTo>
                <a:lnTo>
                  <a:pt x="1273627" y="2614404"/>
                </a:lnTo>
                <a:lnTo>
                  <a:pt x="1324130" y="2628605"/>
                </a:lnTo>
                <a:lnTo>
                  <a:pt x="1375299" y="2642038"/>
                </a:lnTo>
                <a:lnTo>
                  <a:pt x="1427115" y="2654689"/>
                </a:lnTo>
                <a:lnTo>
                  <a:pt x="1479560" y="2666548"/>
                </a:lnTo>
                <a:lnTo>
                  <a:pt x="1532613" y="2677603"/>
                </a:lnTo>
                <a:lnTo>
                  <a:pt x="1586256" y="2687841"/>
                </a:lnTo>
                <a:lnTo>
                  <a:pt x="1640470" y="2697251"/>
                </a:lnTo>
                <a:lnTo>
                  <a:pt x="1695235" y="2705822"/>
                </a:lnTo>
                <a:lnTo>
                  <a:pt x="1750533" y="2713540"/>
                </a:lnTo>
                <a:lnTo>
                  <a:pt x="1806345" y="2720395"/>
                </a:lnTo>
                <a:lnTo>
                  <a:pt x="1862651" y="2726374"/>
                </a:lnTo>
                <a:lnTo>
                  <a:pt x="1919432" y="2731466"/>
                </a:lnTo>
                <a:lnTo>
                  <a:pt x="1976669" y="2735658"/>
                </a:lnTo>
                <a:lnTo>
                  <a:pt x="2034344" y="2738940"/>
                </a:lnTo>
                <a:lnTo>
                  <a:pt x="2092437" y="2741298"/>
                </a:lnTo>
                <a:lnTo>
                  <a:pt x="2150928" y="2742722"/>
                </a:lnTo>
                <a:lnTo>
                  <a:pt x="2209800" y="2743200"/>
                </a:lnTo>
                <a:lnTo>
                  <a:pt x="2268671" y="2742722"/>
                </a:lnTo>
                <a:lnTo>
                  <a:pt x="2327162" y="2741298"/>
                </a:lnTo>
                <a:lnTo>
                  <a:pt x="2385255" y="2738940"/>
                </a:lnTo>
                <a:lnTo>
                  <a:pt x="2442930" y="2735658"/>
                </a:lnTo>
                <a:lnTo>
                  <a:pt x="2500167" y="2731466"/>
                </a:lnTo>
                <a:lnTo>
                  <a:pt x="2556948" y="2726374"/>
                </a:lnTo>
                <a:lnTo>
                  <a:pt x="2613254" y="2720395"/>
                </a:lnTo>
                <a:lnTo>
                  <a:pt x="2669066" y="2713540"/>
                </a:lnTo>
                <a:lnTo>
                  <a:pt x="2724364" y="2705822"/>
                </a:lnTo>
                <a:lnTo>
                  <a:pt x="2779129" y="2697251"/>
                </a:lnTo>
                <a:lnTo>
                  <a:pt x="2833343" y="2687841"/>
                </a:lnTo>
                <a:lnTo>
                  <a:pt x="2886986" y="2677603"/>
                </a:lnTo>
                <a:lnTo>
                  <a:pt x="2940039" y="2666548"/>
                </a:lnTo>
                <a:lnTo>
                  <a:pt x="2992484" y="2654689"/>
                </a:lnTo>
                <a:lnTo>
                  <a:pt x="3044300" y="2642038"/>
                </a:lnTo>
                <a:lnTo>
                  <a:pt x="3095469" y="2628605"/>
                </a:lnTo>
                <a:lnTo>
                  <a:pt x="3145972" y="2614404"/>
                </a:lnTo>
                <a:lnTo>
                  <a:pt x="3195790" y="2599445"/>
                </a:lnTo>
                <a:lnTo>
                  <a:pt x="3244903" y="2583742"/>
                </a:lnTo>
                <a:lnTo>
                  <a:pt x="3293293" y="2567305"/>
                </a:lnTo>
                <a:lnTo>
                  <a:pt x="3340941" y="2550146"/>
                </a:lnTo>
                <a:lnTo>
                  <a:pt x="3387826" y="2532278"/>
                </a:lnTo>
                <a:lnTo>
                  <a:pt x="3433931" y="2513712"/>
                </a:lnTo>
                <a:lnTo>
                  <a:pt x="3479237" y="2494460"/>
                </a:lnTo>
                <a:lnTo>
                  <a:pt x="3523723" y="2474534"/>
                </a:lnTo>
                <a:lnTo>
                  <a:pt x="3567371" y="2453945"/>
                </a:lnTo>
                <a:lnTo>
                  <a:pt x="3610163" y="2432706"/>
                </a:lnTo>
                <a:lnTo>
                  <a:pt x="3652078" y="2410829"/>
                </a:lnTo>
                <a:lnTo>
                  <a:pt x="3693098" y="2388324"/>
                </a:lnTo>
                <a:lnTo>
                  <a:pt x="3733204" y="2365205"/>
                </a:lnTo>
                <a:lnTo>
                  <a:pt x="3772376" y="2341483"/>
                </a:lnTo>
                <a:lnTo>
                  <a:pt x="3810595" y="2317169"/>
                </a:lnTo>
                <a:lnTo>
                  <a:pt x="3847844" y="2292276"/>
                </a:lnTo>
                <a:lnTo>
                  <a:pt x="3884101" y="2266816"/>
                </a:lnTo>
                <a:lnTo>
                  <a:pt x="3919349" y="2240800"/>
                </a:lnTo>
                <a:lnTo>
                  <a:pt x="3953568" y="2214240"/>
                </a:lnTo>
                <a:lnTo>
                  <a:pt x="3986739" y="2187148"/>
                </a:lnTo>
                <a:lnTo>
                  <a:pt x="4018842" y="2159536"/>
                </a:lnTo>
                <a:lnTo>
                  <a:pt x="4049860" y="2131415"/>
                </a:lnTo>
                <a:lnTo>
                  <a:pt x="4079773" y="2102798"/>
                </a:lnTo>
                <a:lnTo>
                  <a:pt x="4108561" y="2073697"/>
                </a:lnTo>
                <a:lnTo>
                  <a:pt x="4136206" y="2044122"/>
                </a:lnTo>
                <a:lnTo>
                  <a:pt x="4162688" y="2014087"/>
                </a:lnTo>
                <a:lnTo>
                  <a:pt x="4187989" y="1983603"/>
                </a:lnTo>
                <a:lnTo>
                  <a:pt x="4212089" y="1952682"/>
                </a:lnTo>
                <a:lnTo>
                  <a:pt x="4234970" y="1921335"/>
                </a:lnTo>
                <a:lnTo>
                  <a:pt x="4256612" y="1889574"/>
                </a:lnTo>
                <a:lnTo>
                  <a:pt x="4296102" y="1824860"/>
                </a:lnTo>
                <a:lnTo>
                  <a:pt x="4330409" y="1758634"/>
                </a:lnTo>
                <a:lnTo>
                  <a:pt x="4359378" y="1690991"/>
                </a:lnTo>
                <a:lnTo>
                  <a:pt x="4382857" y="1622025"/>
                </a:lnTo>
                <a:lnTo>
                  <a:pt x="4400694" y="1551832"/>
                </a:lnTo>
                <a:lnTo>
                  <a:pt x="4412736" y="1480506"/>
                </a:lnTo>
                <a:lnTo>
                  <a:pt x="4418831" y="1408141"/>
                </a:lnTo>
                <a:lnTo>
                  <a:pt x="4419600" y="1371600"/>
                </a:lnTo>
                <a:lnTo>
                  <a:pt x="4418831" y="1335058"/>
                </a:lnTo>
                <a:lnTo>
                  <a:pt x="4412736" y="1262693"/>
                </a:lnTo>
                <a:lnTo>
                  <a:pt x="4400694" y="1191367"/>
                </a:lnTo>
                <a:lnTo>
                  <a:pt x="4382857" y="1121174"/>
                </a:lnTo>
                <a:lnTo>
                  <a:pt x="4359378" y="1052208"/>
                </a:lnTo>
                <a:lnTo>
                  <a:pt x="4330409" y="984565"/>
                </a:lnTo>
                <a:lnTo>
                  <a:pt x="4296102" y="918339"/>
                </a:lnTo>
                <a:lnTo>
                  <a:pt x="4256612" y="853625"/>
                </a:lnTo>
                <a:lnTo>
                  <a:pt x="4234970" y="821864"/>
                </a:lnTo>
                <a:lnTo>
                  <a:pt x="4212089" y="790517"/>
                </a:lnTo>
                <a:lnTo>
                  <a:pt x="4187989" y="759596"/>
                </a:lnTo>
                <a:lnTo>
                  <a:pt x="4162688" y="729112"/>
                </a:lnTo>
                <a:lnTo>
                  <a:pt x="4136206" y="699077"/>
                </a:lnTo>
                <a:lnTo>
                  <a:pt x="4108561" y="669502"/>
                </a:lnTo>
                <a:lnTo>
                  <a:pt x="4079773" y="640401"/>
                </a:lnTo>
                <a:lnTo>
                  <a:pt x="4049860" y="611784"/>
                </a:lnTo>
                <a:lnTo>
                  <a:pt x="4018842" y="583663"/>
                </a:lnTo>
                <a:lnTo>
                  <a:pt x="3986739" y="556051"/>
                </a:lnTo>
                <a:lnTo>
                  <a:pt x="3953568" y="528959"/>
                </a:lnTo>
                <a:lnTo>
                  <a:pt x="3919349" y="502399"/>
                </a:lnTo>
                <a:lnTo>
                  <a:pt x="3884101" y="476383"/>
                </a:lnTo>
                <a:lnTo>
                  <a:pt x="3847844" y="450923"/>
                </a:lnTo>
                <a:lnTo>
                  <a:pt x="3810595" y="426030"/>
                </a:lnTo>
                <a:lnTo>
                  <a:pt x="3772376" y="401716"/>
                </a:lnTo>
                <a:lnTo>
                  <a:pt x="3733204" y="377994"/>
                </a:lnTo>
                <a:lnTo>
                  <a:pt x="3693098" y="354875"/>
                </a:lnTo>
                <a:lnTo>
                  <a:pt x="3652078" y="332370"/>
                </a:lnTo>
                <a:lnTo>
                  <a:pt x="3610163" y="310493"/>
                </a:lnTo>
                <a:lnTo>
                  <a:pt x="3567371" y="289254"/>
                </a:lnTo>
                <a:lnTo>
                  <a:pt x="3523723" y="268665"/>
                </a:lnTo>
                <a:lnTo>
                  <a:pt x="3479237" y="248739"/>
                </a:lnTo>
                <a:lnTo>
                  <a:pt x="3433931" y="229487"/>
                </a:lnTo>
                <a:lnTo>
                  <a:pt x="3387826" y="210921"/>
                </a:lnTo>
                <a:lnTo>
                  <a:pt x="3340941" y="193053"/>
                </a:lnTo>
                <a:lnTo>
                  <a:pt x="3293293" y="175894"/>
                </a:lnTo>
                <a:lnTo>
                  <a:pt x="3244903" y="159457"/>
                </a:lnTo>
                <a:lnTo>
                  <a:pt x="3195790" y="143754"/>
                </a:lnTo>
                <a:lnTo>
                  <a:pt x="3145972" y="128795"/>
                </a:lnTo>
                <a:lnTo>
                  <a:pt x="3095469" y="114594"/>
                </a:lnTo>
                <a:lnTo>
                  <a:pt x="3044300" y="101161"/>
                </a:lnTo>
                <a:lnTo>
                  <a:pt x="2992484" y="88510"/>
                </a:lnTo>
                <a:lnTo>
                  <a:pt x="2940039" y="76651"/>
                </a:lnTo>
                <a:lnTo>
                  <a:pt x="2886986" y="65596"/>
                </a:lnTo>
                <a:lnTo>
                  <a:pt x="2833343" y="55358"/>
                </a:lnTo>
                <a:lnTo>
                  <a:pt x="2779129" y="45948"/>
                </a:lnTo>
                <a:lnTo>
                  <a:pt x="2724364" y="37377"/>
                </a:lnTo>
                <a:lnTo>
                  <a:pt x="2669066" y="29659"/>
                </a:lnTo>
                <a:lnTo>
                  <a:pt x="2613254" y="22804"/>
                </a:lnTo>
                <a:lnTo>
                  <a:pt x="2556948" y="16825"/>
                </a:lnTo>
                <a:lnTo>
                  <a:pt x="2500167" y="11733"/>
                </a:lnTo>
                <a:lnTo>
                  <a:pt x="2442930" y="7541"/>
                </a:lnTo>
                <a:lnTo>
                  <a:pt x="2385255" y="4259"/>
                </a:lnTo>
                <a:lnTo>
                  <a:pt x="2327162" y="1901"/>
                </a:lnTo>
                <a:lnTo>
                  <a:pt x="2268671" y="477"/>
                </a:lnTo>
                <a:lnTo>
                  <a:pt x="2209800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1000" y="2133600"/>
            <a:ext cx="4419600" cy="2743200"/>
          </a:xfrm>
          <a:custGeom>
            <a:avLst/>
            <a:gdLst/>
            <a:ahLst/>
            <a:cxnLst/>
            <a:rect l="l" t="t" r="r" b="b"/>
            <a:pathLst>
              <a:path w="4419600" h="2743200">
                <a:moveTo>
                  <a:pt x="0" y="1371600"/>
                </a:moveTo>
                <a:lnTo>
                  <a:pt x="3062" y="1298752"/>
                </a:lnTo>
                <a:lnTo>
                  <a:pt x="12150" y="1226894"/>
                </a:lnTo>
                <a:lnTo>
                  <a:pt x="27108" y="1156123"/>
                </a:lnTo>
                <a:lnTo>
                  <a:pt x="47786" y="1086531"/>
                </a:lnTo>
                <a:lnTo>
                  <a:pt x="74029" y="1018215"/>
                </a:lnTo>
                <a:lnTo>
                  <a:pt x="105686" y="951269"/>
                </a:lnTo>
                <a:lnTo>
                  <a:pt x="142604" y="885787"/>
                </a:lnTo>
                <a:lnTo>
                  <a:pt x="184629" y="821864"/>
                </a:lnTo>
                <a:lnTo>
                  <a:pt x="207510" y="790517"/>
                </a:lnTo>
                <a:lnTo>
                  <a:pt x="231610" y="759596"/>
                </a:lnTo>
                <a:lnTo>
                  <a:pt x="256911" y="729112"/>
                </a:lnTo>
                <a:lnTo>
                  <a:pt x="283393" y="699077"/>
                </a:lnTo>
                <a:lnTo>
                  <a:pt x="311038" y="669502"/>
                </a:lnTo>
                <a:lnTo>
                  <a:pt x="339826" y="640401"/>
                </a:lnTo>
                <a:lnTo>
                  <a:pt x="369739" y="611784"/>
                </a:lnTo>
                <a:lnTo>
                  <a:pt x="400757" y="583663"/>
                </a:lnTo>
                <a:lnTo>
                  <a:pt x="432860" y="556051"/>
                </a:lnTo>
                <a:lnTo>
                  <a:pt x="466031" y="528959"/>
                </a:lnTo>
                <a:lnTo>
                  <a:pt x="500250" y="502399"/>
                </a:lnTo>
                <a:lnTo>
                  <a:pt x="535498" y="476383"/>
                </a:lnTo>
                <a:lnTo>
                  <a:pt x="571755" y="450923"/>
                </a:lnTo>
                <a:lnTo>
                  <a:pt x="609004" y="426030"/>
                </a:lnTo>
                <a:lnTo>
                  <a:pt x="647223" y="401716"/>
                </a:lnTo>
                <a:lnTo>
                  <a:pt x="686395" y="377994"/>
                </a:lnTo>
                <a:lnTo>
                  <a:pt x="726501" y="354875"/>
                </a:lnTo>
                <a:lnTo>
                  <a:pt x="767521" y="332370"/>
                </a:lnTo>
                <a:lnTo>
                  <a:pt x="809436" y="310493"/>
                </a:lnTo>
                <a:lnTo>
                  <a:pt x="852228" y="289254"/>
                </a:lnTo>
                <a:lnTo>
                  <a:pt x="895876" y="268665"/>
                </a:lnTo>
                <a:lnTo>
                  <a:pt x="940362" y="248739"/>
                </a:lnTo>
                <a:lnTo>
                  <a:pt x="985668" y="229487"/>
                </a:lnTo>
                <a:lnTo>
                  <a:pt x="1031773" y="210921"/>
                </a:lnTo>
                <a:lnTo>
                  <a:pt x="1078658" y="193053"/>
                </a:lnTo>
                <a:lnTo>
                  <a:pt x="1126306" y="175894"/>
                </a:lnTo>
                <a:lnTo>
                  <a:pt x="1174696" y="159457"/>
                </a:lnTo>
                <a:lnTo>
                  <a:pt x="1223809" y="143754"/>
                </a:lnTo>
                <a:lnTo>
                  <a:pt x="1273627" y="128795"/>
                </a:lnTo>
                <a:lnTo>
                  <a:pt x="1324130" y="114594"/>
                </a:lnTo>
                <a:lnTo>
                  <a:pt x="1375299" y="101161"/>
                </a:lnTo>
                <a:lnTo>
                  <a:pt x="1427115" y="88510"/>
                </a:lnTo>
                <a:lnTo>
                  <a:pt x="1479560" y="76651"/>
                </a:lnTo>
                <a:lnTo>
                  <a:pt x="1532613" y="65596"/>
                </a:lnTo>
                <a:lnTo>
                  <a:pt x="1586256" y="55358"/>
                </a:lnTo>
                <a:lnTo>
                  <a:pt x="1640470" y="45948"/>
                </a:lnTo>
                <a:lnTo>
                  <a:pt x="1695235" y="37377"/>
                </a:lnTo>
                <a:lnTo>
                  <a:pt x="1750533" y="29659"/>
                </a:lnTo>
                <a:lnTo>
                  <a:pt x="1806345" y="22804"/>
                </a:lnTo>
                <a:lnTo>
                  <a:pt x="1862651" y="16825"/>
                </a:lnTo>
                <a:lnTo>
                  <a:pt x="1919432" y="11733"/>
                </a:lnTo>
                <a:lnTo>
                  <a:pt x="1976669" y="7541"/>
                </a:lnTo>
                <a:lnTo>
                  <a:pt x="2034344" y="4259"/>
                </a:lnTo>
                <a:lnTo>
                  <a:pt x="2092437" y="1901"/>
                </a:lnTo>
                <a:lnTo>
                  <a:pt x="2150928" y="477"/>
                </a:lnTo>
                <a:lnTo>
                  <a:pt x="2209800" y="0"/>
                </a:lnTo>
                <a:lnTo>
                  <a:pt x="2268671" y="477"/>
                </a:lnTo>
                <a:lnTo>
                  <a:pt x="2327162" y="1901"/>
                </a:lnTo>
                <a:lnTo>
                  <a:pt x="2385255" y="4259"/>
                </a:lnTo>
                <a:lnTo>
                  <a:pt x="2442930" y="7541"/>
                </a:lnTo>
                <a:lnTo>
                  <a:pt x="2500167" y="11733"/>
                </a:lnTo>
                <a:lnTo>
                  <a:pt x="2556948" y="16825"/>
                </a:lnTo>
                <a:lnTo>
                  <a:pt x="2613254" y="22804"/>
                </a:lnTo>
                <a:lnTo>
                  <a:pt x="2669066" y="29659"/>
                </a:lnTo>
                <a:lnTo>
                  <a:pt x="2724364" y="37377"/>
                </a:lnTo>
                <a:lnTo>
                  <a:pt x="2779129" y="45948"/>
                </a:lnTo>
                <a:lnTo>
                  <a:pt x="2833343" y="55358"/>
                </a:lnTo>
                <a:lnTo>
                  <a:pt x="2886986" y="65596"/>
                </a:lnTo>
                <a:lnTo>
                  <a:pt x="2940039" y="76651"/>
                </a:lnTo>
                <a:lnTo>
                  <a:pt x="2992484" y="88510"/>
                </a:lnTo>
                <a:lnTo>
                  <a:pt x="3044300" y="101161"/>
                </a:lnTo>
                <a:lnTo>
                  <a:pt x="3095469" y="114594"/>
                </a:lnTo>
                <a:lnTo>
                  <a:pt x="3145972" y="128795"/>
                </a:lnTo>
                <a:lnTo>
                  <a:pt x="3195790" y="143754"/>
                </a:lnTo>
                <a:lnTo>
                  <a:pt x="3244903" y="159457"/>
                </a:lnTo>
                <a:lnTo>
                  <a:pt x="3293293" y="175894"/>
                </a:lnTo>
                <a:lnTo>
                  <a:pt x="3340941" y="193053"/>
                </a:lnTo>
                <a:lnTo>
                  <a:pt x="3387826" y="210921"/>
                </a:lnTo>
                <a:lnTo>
                  <a:pt x="3433931" y="229487"/>
                </a:lnTo>
                <a:lnTo>
                  <a:pt x="3479237" y="248739"/>
                </a:lnTo>
                <a:lnTo>
                  <a:pt x="3523723" y="268665"/>
                </a:lnTo>
                <a:lnTo>
                  <a:pt x="3567371" y="289254"/>
                </a:lnTo>
                <a:lnTo>
                  <a:pt x="3610163" y="310493"/>
                </a:lnTo>
                <a:lnTo>
                  <a:pt x="3652078" y="332370"/>
                </a:lnTo>
                <a:lnTo>
                  <a:pt x="3693098" y="354875"/>
                </a:lnTo>
                <a:lnTo>
                  <a:pt x="3733204" y="377994"/>
                </a:lnTo>
                <a:lnTo>
                  <a:pt x="3772376" y="401716"/>
                </a:lnTo>
                <a:lnTo>
                  <a:pt x="3810595" y="426030"/>
                </a:lnTo>
                <a:lnTo>
                  <a:pt x="3847844" y="450923"/>
                </a:lnTo>
                <a:lnTo>
                  <a:pt x="3884101" y="476383"/>
                </a:lnTo>
                <a:lnTo>
                  <a:pt x="3919349" y="502399"/>
                </a:lnTo>
                <a:lnTo>
                  <a:pt x="3953568" y="528959"/>
                </a:lnTo>
                <a:lnTo>
                  <a:pt x="3986739" y="556051"/>
                </a:lnTo>
                <a:lnTo>
                  <a:pt x="4018842" y="583663"/>
                </a:lnTo>
                <a:lnTo>
                  <a:pt x="4049860" y="611784"/>
                </a:lnTo>
                <a:lnTo>
                  <a:pt x="4079773" y="640401"/>
                </a:lnTo>
                <a:lnTo>
                  <a:pt x="4108561" y="669502"/>
                </a:lnTo>
                <a:lnTo>
                  <a:pt x="4136206" y="699077"/>
                </a:lnTo>
                <a:lnTo>
                  <a:pt x="4162688" y="729112"/>
                </a:lnTo>
                <a:lnTo>
                  <a:pt x="4187989" y="759596"/>
                </a:lnTo>
                <a:lnTo>
                  <a:pt x="4212089" y="790517"/>
                </a:lnTo>
                <a:lnTo>
                  <a:pt x="4234970" y="821864"/>
                </a:lnTo>
                <a:lnTo>
                  <a:pt x="4256612" y="853625"/>
                </a:lnTo>
                <a:lnTo>
                  <a:pt x="4296102" y="918339"/>
                </a:lnTo>
                <a:lnTo>
                  <a:pt x="4330409" y="984565"/>
                </a:lnTo>
                <a:lnTo>
                  <a:pt x="4359378" y="1052208"/>
                </a:lnTo>
                <a:lnTo>
                  <a:pt x="4382857" y="1121174"/>
                </a:lnTo>
                <a:lnTo>
                  <a:pt x="4400694" y="1191367"/>
                </a:lnTo>
                <a:lnTo>
                  <a:pt x="4412736" y="1262693"/>
                </a:lnTo>
                <a:lnTo>
                  <a:pt x="4418831" y="1335058"/>
                </a:lnTo>
                <a:lnTo>
                  <a:pt x="4419600" y="1371600"/>
                </a:lnTo>
                <a:lnTo>
                  <a:pt x="4418831" y="1408141"/>
                </a:lnTo>
                <a:lnTo>
                  <a:pt x="4412736" y="1480506"/>
                </a:lnTo>
                <a:lnTo>
                  <a:pt x="4400694" y="1551832"/>
                </a:lnTo>
                <a:lnTo>
                  <a:pt x="4382857" y="1622025"/>
                </a:lnTo>
                <a:lnTo>
                  <a:pt x="4359378" y="1690991"/>
                </a:lnTo>
                <a:lnTo>
                  <a:pt x="4330409" y="1758634"/>
                </a:lnTo>
                <a:lnTo>
                  <a:pt x="4296102" y="1824860"/>
                </a:lnTo>
                <a:lnTo>
                  <a:pt x="4256612" y="1889574"/>
                </a:lnTo>
                <a:lnTo>
                  <a:pt x="4234970" y="1921335"/>
                </a:lnTo>
                <a:lnTo>
                  <a:pt x="4212089" y="1952682"/>
                </a:lnTo>
                <a:lnTo>
                  <a:pt x="4187989" y="1983603"/>
                </a:lnTo>
                <a:lnTo>
                  <a:pt x="4162688" y="2014087"/>
                </a:lnTo>
                <a:lnTo>
                  <a:pt x="4136206" y="2044122"/>
                </a:lnTo>
                <a:lnTo>
                  <a:pt x="4108561" y="2073697"/>
                </a:lnTo>
                <a:lnTo>
                  <a:pt x="4079773" y="2102798"/>
                </a:lnTo>
                <a:lnTo>
                  <a:pt x="4049860" y="2131415"/>
                </a:lnTo>
                <a:lnTo>
                  <a:pt x="4018842" y="2159536"/>
                </a:lnTo>
                <a:lnTo>
                  <a:pt x="3986739" y="2187148"/>
                </a:lnTo>
                <a:lnTo>
                  <a:pt x="3953568" y="2214240"/>
                </a:lnTo>
                <a:lnTo>
                  <a:pt x="3919349" y="2240800"/>
                </a:lnTo>
                <a:lnTo>
                  <a:pt x="3884101" y="2266816"/>
                </a:lnTo>
                <a:lnTo>
                  <a:pt x="3847844" y="2292276"/>
                </a:lnTo>
                <a:lnTo>
                  <a:pt x="3810595" y="2317169"/>
                </a:lnTo>
                <a:lnTo>
                  <a:pt x="3772376" y="2341483"/>
                </a:lnTo>
                <a:lnTo>
                  <a:pt x="3733204" y="2365205"/>
                </a:lnTo>
                <a:lnTo>
                  <a:pt x="3693098" y="2388324"/>
                </a:lnTo>
                <a:lnTo>
                  <a:pt x="3652078" y="2410829"/>
                </a:lnTo>
                <a:lnTo>
                  <a:pt x="3610163" y="2432706"/>
                </a:lnTo>
                <a:lnTo>
                  <a:pt x="3567371" y="2453945"/>
                </a:lnTo>
                <a:lnTo>
                  <a:pt x="3523723" y="2474534"/>
                </a:lnTo>
                <a:lnTo>
                  <a:pt x="3479237" y="2494460"/>
                </a:lnTo>
                <a:lnTo>
                  <a:pt x="3433931" y="2513712"/>
                </a:lnTo>
                <a:lnTo>
                  <a:pt x="3387826" y="2532278"/>
                </a:lnTo>
                <a:lnTo>
                  <a:pt x="3340941" y="2550146"/>
                </a:lnTo>
                <a:lnTo>
                  <a:pt x="3293293" y="2567305"/>
                </a:lnTo>
                <a:lnTo>
                  <a:pt x="3244903" y="2583742"/>
                </a:lnTo>
                <a:lnTo>
                  <a:pt x="3195790" y="2599445"/>
                </a:lnTo>
                <a:lnTo>
                  <a:pt x="3145972" y="2614404"/>
                </a:lnTo>
                <a:lnTo>
                  <a:pt x="3095469" y="2628605"/>
                </a:lnTo>
                <a:lnTo>
                  <a:pt x="3044300" y="2642038"/>
                </a:lnTo>
                <a:lnTo>
                  <a:pt x="2992484" y="2654689"/>
                </a:lnTo>
                <a:lnTo>
                  <a:pt x="2940039" y="2666548"/>
                </a:lnTo>
                <a:lnTo>
                  <a:pt x="2886986" y="2677603"/>
                </a:lnTo>
                <a:lnTo>
                  <a:pt x="2833343" y="2687841"/>
                </a:lnTo>
                <a:lnTo>
                  <a:pt x="2779129" y="2697251"/>
                </a:lnTo>
                <a:lnTo>
                  <a:pt x="2724364" y="2705822"/>
                </a:lnTo>
                <a:lnTo>
                  <a:pt x="2669066" y="2713540"/>
                </a:lnTo>
                <a:lnTo>
                  <a:pt x="2613254" y="2720395"/>
                </a:lnTo>
                <a:lnTo>
                  <a:pt x="2556948" y="2726374"/>
                </a:lnTo>
                <a:lnTo>
                  <a:pt x="2500167" y="2731466"/>
                </a:lnTo>
                <a:lnTo>
                  <a:pt x="2442930" y="2735658"/>
                </a:lnTo>
                <a:lnTo>
                  <a:pt x="2385255" y="2738940"/>
                </a:lnTo>
                <a:lnTo>
                  <a:pt x="2327162" y="2741298"/>
                </a:lnTo>
                <a:lnTo>
                  <a:pt x="2268671" y="2742722"/>
                </a:lnTo>
                <a:lnTo>
                  <a:pt x="2209800" y="2743200"/>
                </a:lnTo>
                <a:lnTo>
                  <a:pt x="2150928" y="2742722"/>
                </a:lnTo>
                <a:lnTo>
                  <a:pt x="2092437" y="2741298"/>
                </a:lnTo>
                <a:lnTo>
                  <a:pt x="2034344" y="2738940"/>
                </a:lnTo>
                <a:lnTo>
                  <a:pt x="1976669" y="2735658"/>
                </a:lnTo>
                <a:lnTo>
                  <a:pt x="1919432" y="2731466"/>
                </a:lnTo>
                <a:lnTo>
                  <a:pt x="1862651" y="2726374"/>
                </a:lnTo>
                <a:lnTo>
                  <a:pt x="1806345" y="2720395"/>
                </a:lnTo>
                <a:lnTo>
                  <a:pt x="1750533" y="2713540"/>
                </a:lnTo>
                <a:lnTo>
                  <a:pt x="1695235" y="2705822"/>
                </a:lnTo>
                <a:lnTo>
                  <a:pt x="1640470" y="2697251"/>
                </a:lnTo>
                <a:lnTo>
                  <a:pt x="1586256" y="2687841"/>
                </a:lnTo>
                <a:lnTo>
                  <a:pt x="1532613" y="2677603"/>
                </a:lnTo>
                <a:lnTo>
                  <a:pt x="1479560" y="2666548"/>
                </a:lnTo>
                <a:lnTo>
                  <a:pt x="1427115" y="2654689"/>
                </a:lnTo>
                <a:lnTo>
                  <a:pt x="1375299" y="2642038"/>
                </a:lnTo>
                <a:lnTo>
                  <a:pt x="1324130" y="2628605"/>
                </a:lnTo>
                <a:lnTo>
                  <a:pt x="1273627" y="2614404"/>
                </a:lnTo>
                <a:lnTo>
                  <a:pt x="1223809" y="2599445"/>
                </a:lnTo>
                <a:lnTo>
                  <a:pt x="1174696" y="2583742"/>
                </a:lnTo>
                <a:lnTo>
                  <a:pt x="1126306" y="2567305"/>
                </a:lnTo>
                <a:lnTo>
                  <a:pt x="1078658" y="2550146"/>
                </a:lnTo>
                <a:lnTo>
                  <a:pt x="1031773" y="2532278"/>
                </a:lnTo>
                <a:lnTo>
                  <a:pt x="985668" y="2513712"/>
                </a:lnTo>
                <a:lnTo>
                  <a:pt x="940362" y="2494460"/>
                </a:lnTo>
                <a:lnTo>
                  <a:pt x="895876" y="2474534"/>
                </a:lnTo>
                <a:lnTo>
                  <a:pt x="852228" y="2453945"/>
                </a:lnTo>
                <a:lnTo>
                  <a:pt x="809436" y="2432706"/>
                </a:lnTo>
                <a:lnTo>
                  <a:pt x="767521" y="2410829"/>
                </a:lnTo>
                <a:lnTo>
                  <a:pt x="726501" y="2388324"/>
                </a:lnTo>
                <a:lnTo>
                  <a:pt x="686395" y="2365205"/>
                </a:lnTo>
                <a:lnTo>
                  <a:pt x="647223" y="2341483"/>
                </a:lnTo>
                <a:lnTo>
                  <a:pt x="609004" y="2317169"/>
                </a:lnTo>
                <a:lnTo>
                  <a:pt x="571755" y="2292276"/>
                </a:lnTo>
                <a:lnTo>
                  <a:pt x="535498" y="2266816"/>
                </a:lnTo>
                <a:lnTo>
                  <a:pt x="500250" y="2240800"/>
                </a:lnTo>
                <a:lnTo>
                  <a:pt x="466031" y="2214240"/>
                </a:lnTo>
                <a:lnTo>
                  <a:pt x="432860" y="2187148"/>
                </a:lnTo>
                <a:lnTo>
                  <a:pt x="400757" y="2159536"/>
                </a:lnTo>
                <a:lnTo>
                  <a:pt x="369739" y="2131415"/>
                </a:lnTo>
                <a:lnTo>
                  <a:pt x="339826" y="2102798"/>
                </a:lnTo>
                <a:lnTo>
                  <a:pt x="311038" y="2073697"/>
                </a:lnTo>
                <a:lnTo>
                  <a:pt x="283393" y="2044122"/>
                </a:lnTo>
                <a:lnTo>
                  <a:pt x="256911" y="2014087"/>
                </a:lnTo>
                <a:lnTo>
                  <a:pt x="231610" y="1983603"/>
                </a:lnTo>
                <a:lnTo>
                  <a:pt x="207510" y="1952682"/>
                </a:lnTo>
                <a:lnTo>
                  <a:pt x="184629" y="1921335"/>
                </a:lnTo>
                <a:lnTo>
                  <a:pt x="162987" y="1889574"/>
                </a:lnTo>
                <a:lnTo>
                  <a:pt x="123497" y="1824860"/>
                </a:lnTo>
                <a:lnTo>
                  <a:pt x="89190" y="1758634"/>
                </a:lnTo>
                <a:lnTo>
                  <a:pt x="60221" y="1690991"/>
                </a:lnTo>
                <a:lnTo>
                  <a:pt x="36742" y="1622025"/>
                </a:lnTo>
                <a:lnTo>
                  <a:pt x="18905" y="1551832"/>
                </a:lnTo>
                <a:lnTo>
                  <a:pt x="6863" y="1480506"/>
                </a:lnTo>
                <a:lnTo>
                  <a:pt x="768" y="1408141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07135" y="2260219"/>
            <a:ext cx="360807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601980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latin typeface="Times New Roman"/>
                <a:cs typeface="Times New Roman"/>
              </a:rPr>
              <a:t>Vision  </a:t>
            </a:r>
            <a:r>
              <a:rPr dirty="0" sz="3200" b="1">
                <a:latin typeface="Times New Roman"/>
                <a:cs typeface="Times New Roman"/>
              </a:rPr>
              <a:t>Accomodation&amp;  </a:t>
            </a:r>
            <a:r>
              <a:rPr dirty="0" sz="3200" spc="-5" b="1">
                <a:latin typeface="Times New Roman"/>
                <a:cs typeface="Times New Roman"/>
              </a:rPr>
              <a:t>pupillary </a:t>
            </a:r>
            <a:r>
              <a:rPr dirty="0" sz="3200" b="1">
                <a:latin typeface="Times New Roman"/>
                <a:cs typeface="Times New Roman"/>
              </a:rPr>
              <a:t>light</a:t>
            </a:r>
            <a:r>
              <a:rPr dirty="0" sz="3200" spc="-65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reflex</a:t>
            </a:r>
            <a:endParaRPr sz="3200">
              <a:latin typeface="Times New Roman"/>
              <a:cs typeface="Times New Roman"/>
            </a:endParaRPr>
          </a:p>
          <a:p>
            <a:pPr marL="12700" marR="135890" indent="1219200">
              <a:lnSpc>
                <a:spcPct val="100000"/>
              </a:lnSpc>
            </a:pPr>
            <a:r>
              <a:rPr dirty="0" sz="3200" spc="-5" b="1">
                <a:latin typeface="Times New Roman"/>
                <a:cs typeface="Times New Roman"/>
              </a:rPr>
              <a:t>By  Prof/Faten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zakareia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00400" y="533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24003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2400300" y="685800"/>
                </a:lnTo>
                <a:lnTo>
                  <a:pt x="2444787" y="676816"/>
                </a:lnTo>
                <a:lnTo>
                  <a:pt x="2481119" y="652319"/>
                </a:lnTo>
                <a:lnTo>
                  <a:pt x="2505616" y="615987"/>
                </a:lnTo>
                <a:lnTo>
                  <a:pt x="2514600" y="571500"/>
                </a:lnTo>
                <a:lnTo>
                  <a:pt x="2514600" y="114300"/>
                </a:lnTo>
                <a:lnTo>
                  <a:pt x="2505616" y="69812"/>
                </a:lnTo>
                <a:lnTo>
                  <a:pt x="2481119" y="33480"/>
                </a:lnTo>
                <a:lnTo>
                  <a:pt x="2444787" y="8983"/>
                </a:lnTo>
                <a:lnTo>
                  <a:pt x="24003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00400" y="533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2400300" y="0"/>
                </a:lnTo>
                <a:lnTo>
                  <a:pt x="2444787" y="8983"/>
                </a:lnTo>
                <a:lnTo>
                  <a:pt x="2481119" y="33480"/>
                </a:lnTo>
                <a:lnTo>
                  <a:pt x="2505616" y="69812"/>
                </a:lnTo>
                <a:lnTo>
                  <a:pt x="2514600" y="114300"/>
                </a:lnTo>
                <a:lnTo>
                  <a:pt x="2514600" y="571500"/>
                </a:lnTo>
                <a:lnTo>
                  <a:pt x="2505616" y="615987"/>
                </a:lnTo>
                <a:lnTo>
                  <a:pt x="2481119" y="652319"/>
                </a:lnTo>
                <a:lnTo>
                  <a:pt x="2444787" y="676816"/>
                </a:lnTo>
                <a:lnTo>
                  <a:pt x="2400300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96996" y="594359"/>
            <a:ext cx="214274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34355" y="594359"/>
            <a:ext cx="490727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576065" y="668782"/>
            <a:ext cx="17633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Gill Sans MT"/>
                <a:cs typeface="Gill Sans MT"/>
              </a:rPr>
              <a:t>LECTURE</a:t>
            </a:r>
            <a:r>
              <a:rPr dirty="0" sz="2400" spc="-8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62600" y="3352863"/>
            <a:ext cx="3000375" cy="3338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435" y="1338325"/>
            <a:ext cx="306701" cy="286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55394" y="239979"/>
            <a:ext cx="6911975" cy="5066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135"/>
              </a:lnSpc>
              <a:spcBef>
                <a:spcPts val="105"/>
              </a:spcBef>
            </a:pPr>
            <a:r>
              <a:rPr dirty="0" u="heavy" sz="29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exp//LEFT </a:t>
            </a:r>
            <a:r>
              <a:rPr dirty="0" u="heavy" sz="29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OPTIC</a:t>
            </a:r>
            <a:r>
              <a:rPr dirty="0" u="heavy" sz="2900" spc="-42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900" spc="-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TRACT:-</a:t>
            </a:r>
            <a:endParaRPr sz="2900">
              <a:latin typeface="Gill Sans MT"/>
              <a:cs typeface="Gill Sans MT"/>
            </a:endParaRPr>
          </a:p>
          <a:p>
            <a:pPr marL="12700" marR="5715">
              <a:lnSpc>
                <a:spcPct val="80000"/>
              </a:lnSpc>
              <a:spcBef>
                <a:spcPts val="350"/>
              </a:spcBef>
            </a:pPr>
            <a:r>
              <a:rPr dirty="0" sz="2900" spc="-25">
                <a:solidFill>
                  <a:srgbClr val="080808"/>
                </a:solidFill>
                <a:latin typeface="Gill Sans MT"/>
                <a:cs typeface="Gill Sans MT"/>
              </a:rPr>
              <a:t>Conveys </a:t>
            </a:r>
            <a:r>
              <a:rPr dirty="0" sz="2900" spc="-20">
                <a:solidFill>
                  <a:srgbClr val="080808"/>
                </a:solidFill>
                <a:latin typeface="Gill Sans MT"/>
                <a:cs typeface="Gill Sans MT"/>
              </a:rPr>
              <a:t>LATERAL(temporal)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fibers of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the left  </a:t>
            </a:r>
            <a:r>
              <a:rPr dirty="0" sz="2900" spc="-40">
                <a:solidFill>
                  <a:srgbClr val="080808"/>
                </a:solidFill>
                <a:latin typeface="Gill Sans MT"/>
                <a:cs typeface="Gill Sans MT"/>
              </a:rPr>
              <a:t>eye</a:t>
            </a:r>
            <a:endParaRPr sz="2900">
              <a:latin typeface="Gill Sans MT"/>
              <a:cs typeface="Gill Sans MT"/>
            </a:endParaRPr>
          </a:p>
          <a:p>
            <a:pPr marL="114300">
              <a:lnSpc>
                <a:spcPts val="2440"/>
              </a:lnSpc>
            </a:pP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+ MEDIAL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(nasal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fibers) of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the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right</a:t>
            </a:r>
            <a:r>
              <a:rPr dirty="0" sz="2900" spc="-13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900" spc="-40">
                <a:solidFill>
                  <a:srgbClr val="080808"/>
                </a:solidFill>
                <a:latin typeface="Gill Sans MT"/>
                <a:cs typeface="Gill Sans MT"/>
              </a:rPr>
              <a:t>eye</a:t>
            </a:r>
            <a:endParaRPr sz="2900">
              <a:latin typeface="Gill Sans MT"/>
              <a:cs typeface="Gill Sans MT"/>
            </a:endParaRPr>
          </a:p>
          <a:p>
            <a:pPr marL="12700" marR="701675">
              <a:lnSpc>
                <a:spcPct val="80000"/>
              </a:lnSpc>
              <a:spcBef>
                <a:spcPts val="355"/>
              </a:spcBef>
            </a:pP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=</a:t>
            </a:r>
            <a:r>
              <a:rPr dirty="0" sz="2900">
                <a:solidFill>
                  <a:srgbClr val="FF0000"/>
                </a:solidFill>
                <a:latin typeface="Times New Roman"/>
                <a:cs typeface="Times New Roman"/>
              </a:rPr>
              <a:t>RIGHT half of </a:t>
            </a:r>
            <a:r>
              <a:rPr dirty="0" sz="2900" spc="-5">
                <a:solidFill>
                  <a:srgbClr val="FF0000"/>
                </a:solidFill>
                <a:latin typeface="Times New Roman"/>
                <a:cs typeface="Times New Roman"/>
              </a:rPr>
              <a:t>visual </a:t>
            </a:r>
            <a:r>
              <a:rPr dirty="0" sz="2900">
                <a:solidFill>
                  <a:srgbClr val="FF0000"/>
                </a:solidFill>
                <a:latin typeface="Times New Roman"/>
                <a:cs typeface="Times New Roman"/>
              </a:rPr>
              <a:t>field of left </a:t>
            </a:r>
            <a:r>
              <a:rPr dirty="0" sz="2900" spc="-5">
                <a:solidFill>
                  <a:srgbClr val="FF0000"/>
                </a:solidFill>
                <a:latin typeface="Times New Roman"/>
                <a:cs typeface="Times New Roman"/>
              </a:rPr>
              <a:t>eye)&amp;  </a:t>
            </a:r>
            <a:r>
              <a:rPr dirty="0" sz="2900">
                <a:solidFill>
                  <a:srgbClr val="FF0000"/>
                </a:solidFill>
                <a:latin typeface="Times New Roman"/>
                <a:cs typeface="Times New Roman"/>
              </a:rPr>
              <a:t>RIGHT </a:t>
            </a:r>
            <a:r>
              <a:rPr dirty="0" sz="2900" spc="-5">
                <a:solidFill>
                  <a:srgbClr val="FF0000"/>
                </a:solidFill>
                <a:latin typeface="Times New Roman"/>
                <a:cs typeface="Times New Roman"/>
              </a:rPr>
              <a:t>half </a:t>
            </a:r>
            <a:r>
              <a:rPr dirty="0" sz="290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dirty="0" sz="2900" spc="-5">
                <a:solidFill>
                  <a:srgbClr val="FF0000"/>
                </a:solidFill>
                <a:latin typeface="Times New Roman"/>
                <a:cs typeface="Times New Roman"/>
              </a:rPr>
              <a:t>visual field </a:t>
            </a:r>
            <a:r>
              <a:rPr dirty="0" sz="2900">
                <a:solidFill>
                  <a:srgbClr val="FF0000"/>
                </a:solidFill>
                <a:latin typeface="Times New Roman"/>
                <a:cs typeface="Times New Roman"/>
              </a:rPr>
              <a:t>of right </a:t>
            </a:r>
            <a:r>
              <a:rPr dirty="0" sz="2900" spc="-5">
                <a:solidFill>
                  <a:srgbClr val="FF0000"/>
                </a:solidFill>
                <a:latin typeface="Times New Roman"/>
                <a:cs typeface="Times New Roman"/>
              </a:rPr>
              <a:t>eye),  </a:t>
            </a:r>
            <a:r>
              <a:rPr dirty="0" sz="2900">
                <a:solidFill>
                  <a:srgbClr val="FF0000"/>
                </a:solidFill>
                <a:latin typeface="Times New Roman"/>
                <a:cs typeface="Times New Roman"/>
              </a:rPr>
              <a:t>both form </a:t>
            </a:r>
            <a:r>
              <a:rPr dirty="0" u="heavy" sz="29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right half of </a:t>
            </a:r>
            <a:r>
              <a:rPr dirty="0" u="heavy" sz="29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visual </a:t>
            </a:r>
            <a:r>
              <a:rPr dirty="0" u="heavy" sz="29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field of</a:t>
            </a:r>
            <a:r>
              <a:rPr dirty="0" u="heavy" sz="2900" spc="-17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9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both </a:t>
            </a:r>
            <a:r>
              <a:rPr dirty="0" sz="29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heavy" sz="29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eyes.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ts val="3130"/>
              </a:lnSpc>
              <a:spcBef>
                <a:spcPts val="2075"/>
              </a:spcBef>
            </a:pP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N.B</a:t>
            </a:r>
            <a:endParaRPr sz="2900">
              <a:latin typeface="Gill Sans MT"/>
              <a:cs typeface="Gill Sans MT"/>
            </a:endParaRPr>
          </a:p>
          <a:p>
            <a:pPr marL="12700">
              <a:lnSpc>
                <a:spcPts val="2785"/>
              </a:lnSpc>
            </a:pP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-- The </a:t>
            </a:r>
            <a:r>
              <a:rPr dirty="0" sz="2900" spc="-5">
                <a:solidFill>
                  <a:srgbClr val="FF0000"/>
                </a:solidFill>
                <a:latin typeface="Gill Sans MT"/>
                <a:cs typeface="Gill Sans MT"/>
              </a:rPr>
              <a:t>left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optic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tract </a:t>
            </a:r>
            <a:r>
              <a:rPr dirty="0" sz="2900" spc="-10">
                <a:solidFill>
                  <a:srgbClr val="080808"/>
                </a:solidFill>
                <a:latin typeface="Gill Sans MT"/>
                <a:cs typeface="Gill Sans MT"/>
              </a:rPr>
              <a:t>corresponds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to the</a:t>
            </a:r>
            <a:r>
              <a:rPr dirty="0" sz="2900" spc="-47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900">
                <a:solidFill>
                  <a:srgbClr val="FF0066"/>
                </a:solidFill>
                <a:latin typeface="Gill Sans MT"/>
                <a:cs typeface="Gill Sans MT"/>
              </a:rPr>
              <a:t>right</a:t>
            </a:r>
            <a:endParaRPr sz="2900">
              <a:latin typeface="Gill Sans MT"/>
              <a:cs typeface="Gill Sans MT"/>
            </a:endParaRPr>
          </a:p>
          <a:p>
            <a:pPr marL="12700">
              <a:lnSpc>
                <a:spcPts val="2785"/>
              </a:lnSpc>
            </a:pPr>
            <a:r>
              <a:rPr dirty="0" sz="2900">
                <a:solidFill>
                  <a:srgbClr val="FF0066"/>
                </a:solidFill>
                <a:latin typeface="Gill Sans MT"/>
                <a:cs typeface="Gill Sans MT"/>
              </a:rPr>
              <a:t>½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of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the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visual</a:t>
            </a:r>
            <a:r>
              <a:rPr dirty="0" sz="2900" spc="-6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field</a:t>
            </a:r>
            <a:endParaRPr sz="2900">
              <a:latin typeface="Gill Sans MT"/>
              <a:cs typeface="Gill Sans MT"/>
            </a:endParaRPr>
          </a:p>
          <a:p>
            <a:pPr marL="12700" marR="433070">
              <a:lnSpc>
                <a:spcPts val="2790"/>
              </a:lnSpc>
              <a:spcBef>
                <a:spcPts val="320"/>
              </a:spcBef>
              <a:tabLst>
                <a:tab pos="1829435" algn="l"/>
                <a:tab pos="2785110" algn="l"/>
              </a:tabLst>
            </a:pP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--The</a:t>
            </a:r>
            <a:r>
              <a:rPr dirty="0" sz="2900" spc="-1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900">
                <a:solidFill>
                  <a:srgbClr val="FF0000"/>
                </a:solidFill>
                <a:latin typeface="Gill Sans MT"/>
                <a:cs typeface="Gill Sans MT"/>
              </a:rPr>
              <a:t>right	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optic	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tract </a:t>
            </a:r>
            <a:r>
              <a:rPr dirty="0" sz="2900" spc="-10">
                <a:solidFill>
                  <a:srgbClr val="080808"/>
                </a:solidFill>
                <a:latin typeface="Gill Sans MT"/>
                <a:cs typeface="Gill Sans MT"/>
              </a:rPr>
              <a:t>corresponds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to</a:t>
            </a:r>
            <a:r>
              <a:rPr dirty="0" sz="2900" spc="-13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the  </a:t>
            </a:r>
            <a:r>
              <a:rPr dirty="0" sz="2900" spc="-5">
                <a:solidFill>
                  <a:srgbClr val="FF0066"/>
                </a:solidFill>
                <a:latin typeface="Gill Sans MT"/>
                <a:cs typeface="Gill Sans MT"/>
              </a:rPr>
              <a:t>left </a:t>
            </a:r>
            <a:r>
              <a:rPr dirty="0" sz="2900" spc="0">
                <a:solidFill>
                  <a:srgbClr val="FF0066"/>
                </a:solidFill>
                <a:latin typeface="Gill Sans MT"/>
                <a:cs typeface="Gill Sans MT"/>
              </a:rPr>
              <a:t>½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of </a:t>
            </a:r>
            <a:r>
              <a:rPr dirty="0" sz="2900" spc="-5">
                <a:solidFill>
                  <a:srgbClr val="080808"/>
                </a:solidFill>
                <a:latin typeface="Gill Sans MT"/>
                <a:cs typeface="Gill Sans MT"/>
              </a:rPr>
              <a:t>the visual</a:t>
            </a:r>
            <a:r>
              <a:rPr dirty="0" sz="2900" spc="-8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900">
                <a:solidFill>
                  <a:srgbClr val="080808"/>
                </a:solidFill>
                <a:latin typeface="Gill Sans MT"/>
                <a:cs typeface="Gill Sans MT"/>
              </a:rPr>
              <a:t>field</a:t>
            </a:r>
            <a:endParaRPr sz="2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7011" y="928116"/>
            <a:ext cx="4643628" cy="547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136650"/>
            <a:ext cx="4478337" cy="217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724211"/>
            <a:ext cx="4589526" cy="2049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939" y="400253"/>
            <a:ext cx="4116704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0000"/>
                </a:solidFill>
              </a:rPr>
              <a:t>Accomodation(focusing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167639" y="883158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 h="0">
                <a:moveTo>
                  <a:pt x="0" y="0"/>
                </a:moveTo>
                <a:lnTo>
                  <a:pt x="408889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8236" y="378917"/>
            <a:ext cx="58432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FF0000"/>
                </a:solidFill>
                <a:latin typeface="Gill Sans MT"/>
                <a:cs typeface="Gill Sans MT"/>
              </a:rPr>
              <a:t>Accomodation(focusing)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0936" y="950213"/>
            <a:ext cx="5817235" cy="0"/>
          </a:xfrm>
          <a:custGeom>
            <a:avLst/>
            <a:gdLst/>
            <a:ahLst/>
            <a:cxnLst/>
            <a:rect l="l" t="t" r="r" b="b"/>
            <a:pathLst>
              <a:path w="5817235" h="0">
                <a:moveTo>
                  <a:pt x="0" y="0"/>
                </a:moveTo>
                <a:lnTo>
                  <a:pt x="5817108" y="0"/>
                </a:lnTo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8236" y="1459738"/>
            <a:ext cx="7972425" cy="904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</a:pPr>
            <a:r>
              <a:rPr dirty="0" sz="2400" spc="-5" b="1">
                <a:latin typeface="Gill Sans MT"/>
                <a:cs typeface="Gill Sans MT"/>
              </a:rPr>
              <a:t>--Is </a:t>
            </a:r>
            <a:r>
              <a:rPr dirty="0" sz="2400" b="1">
                <a:latin typeface="Gill Sans MT"/>
                <a:cs typeface="Gill Sans MT"/>
              </a:rPr>
              <a:t>an </a:t>
            </a:r>
            <a:r>
              <a:rPr dirty="0" sz="2400" spc="-15" b="1">
                <a:latin typeface="Gill Sans MT"/>
                <a:cs typeface="Gill Sans MT"/>
              </a:rPr>
              <a:t>active process for </a:t>
            </a:r>
            <a:r>
              <a:rPr dirty="0" sz="2400" spc="-5" b="1">
                <a:latin typeface="Gill Sans MT"/>
                <a:cs typeface="Gill Sans MT"/>
              </a:rPr>
              <a:t>modification of </a:t>
            </a:r>
            <a:r>
              <a:rPr dirty="0" sz="2400" b="1">
                <a:latin typeface="Gill Sans MT"/>
                <a:cs typeface="Gill Sans MT"/>
              </a:rPr>
              <a:t>the</a:t>
            </a:r>
            <a:r>
              <a:rPr dirty="0" sz="2400" spc="30" b="1">
                <a:latin typeface="Gill Sans MT"/>
                <a:cs typeface="Gill Sans MT"/>
              </a:rPr>
              <a:t> </a:t>
            </a:r>
            <a:r>
              <a:rPr dirty="0" sz="2400" spc="-15" b="1">
                <a:latin typeface="Gill Sans MT"/>
                <a:cs typeface="Gill Sans MT"/>
              </a:rPr>
              <a:t>refractive</a:t>
            </a:r>
            <a:endParaRPr sz="2400">
              <a:latin typeface="Gill Sans MT"/>
              <a:cs typeface="Gill Sans MT"/>
            </a:endParaRPr>
          </a:p>
          <a:p>
            <a:pPr marL="295910" marR="5080">
              <a:lnSpc>
                <a:spcPct val="70100"/>
              </a:lnSpc>
              <a:spcBef>
                <a:spcPts val="430"/>
              </a:spcBef>
            </a:pPr>
            <a:r>
              <a:rPr dirty="0" sz="2400" spc="-30" b="1">
                <a:latin typeface="Gill Sans MT"/>
                <a:cs typeface="Gill Sans MT"/>
              </a:rPr>
              <a:t>power </a:t>
            </a:r>
            <a:r>
              <a:rPr dirty="0" sz="2400" spc="-5" b="1">
                <a:latin typeface="Gill Sans MT"/>
                <a:cs typeface="Gill Sans MT"/>
              </a:rPr>
              <a:t>of </a:t>
            </a:r>
            <a:r>
              <a:rPr dirty="0" sz="2400" b="1">
                <a:latin typeface="Gill Sans MT"/>
                <a:cs typeface="Gill Sans MT"/>
              </a:rPr>
              <a:t>the </a:t>
            </a:r>
            <a:r>
              <a:rPr dirty="0" sz="2400" spc="-45" b="1">
                <a:latin typeface="Gill Sans MT"/>
                <a:cs typeface="Gill Sans MT"/>
              </a:rPr>
              <a:t>eye </a:t>
            </a:r>
            <a:r>
              <a:rPr dirty="0" sz="2400" b="1">
                <a:latin typeface="Gill Sans MT"/>
                <a:cs typeface="Gill Sans MT"/>
              </a:rPr>
              <a:t>to </a:t>
            </a:r>
            <a:r>
              <a:rPr dirty="0" sz="2400" spc="-15" b="1">
                <a:latin typeface="Gill Sans MT"/>
                <a:cs typeface="Gill Sans MT"/>
              </a:rPr>
              <a:t>view </a:t>
            </a:r>
            <a:r>
              <a:rPr dirty="0" sz="2400" b="1">
                <a:latin typeface="Gill Sans MT"/>
                <a:cs typeface="Gill Sans MT"/>
              </a:rPr>
              <a:t>a </a:t>
            </a:r>
            <a:r>
              <a:rPr dirty="0" sz="2400" spc="-10" b="1">
                <a:latin typeface="Gill Sans MT"/>
                <a:cs typeface="Gill Sans MT"/>
              </a:rPr>
              <a:t>nearby </a:t>
            </a:r>
            <a:r>
              <a:rPr dirty="0" sz="2400" spc="-5" b="1">
                <a:latin typeface="Gill Sans MT"/>
                <a:cs typeface="Gill Sans MT"/>
              </a:rPr>
              <a:t>object </a:t>
            </a:r>
            <a:r>
              <a:rPr dirty="0" sz="2400" spc="-30" b="1">
                <a:latin typeface="Gill Sans MT"/>
                <a:cs typeface="Gill Sans MT"/>
              </a:rPr>
              <a:t>by </a:t>
            </a:r>
            <a:r>
              <a:rPr dirty="0" sz="2400" spc="-10" b="1">
                <a:latin typeface="Gill Sans MT"/>
                <a:cs typeface="Gill Sans MT"/>
              </a:rPr>
              <a:t>increasing  </a:t>
            </a:r>
            <a:r>
              <a:rPr dirty="0" sz="2400" b="1">
                <a:latin typeface="Gill Sans MT"/>
                <a:cs typeface="Gill Sans MT"/>
              </a:rPr>
              <a:t>the curvature </a:t>
            </a:r>
            <a:r>
              <a:rPr dirty="0" sz="2400" spc="-5" b="1">
                <a:latin typeface="Gill Sans MT"/>
                <a:cs typeface="Gill Sans MT"/>
              </a:rPr>
              <a:t>of</a:t>
            </a:r>
            <a:r>
              <a:rPr dirty="0" sz="2400" spc="-3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lens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36" y="2304415"/>
            <a:ext cx="7537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  <a:tab pos="2534920" algn="l"/>
                <a:tab pos="3173095" algn="l"/>
                <a:tab pos="3879215" algn="l"/>
                <a:tab pos="5274945" algn="l"/>
                <a:tab pos="5995670" algn="l"/>
                <a:tab pos="6437630" algn="l"/>
              </a:tabLst>
            </a:pPr>
            <a:r>
              <a:rPr dirty="0" sz="1900" spc="0">
                <a:solidFill>
                  <a:srgbClr val="619DD1"/>
                </a:solidFill>
                <a:latin typeface="Gill Sans MT"/>
                <a:cs typeface="Gill Sans MT"/>
              </a:rPr>
              <a:t>-</a:t>
            </a:r>
            <a:r>
              <a:rPr dirty="0" sz="1900" spc="0">
                <a:solidFill>
                  <a:srgbClr val="619DD1"/>
                </a:solidFill>
                <a:latin typeface="Gill Sans MT"/>
                <a:cs typeface="Gill Sans MT"/>
              </a:rPr>
              <a:t>	</a:t>
            </a:r>
            <a:r>
              <a:rPr dirty="0" sz="2400" spc="0" b="1" i="1">
                <a:solidFill>
                  <a:srgbClr val="001F5F"/>
                </a:solidFill>
                <a:latin typeface="Gill Sans MT"/>
                <a:cs typeface="Gill Sans MT"/>
              </a:rPr>
              <a:t>-Cilia</a:t>
            </a:r>
            <a:r>
              <a:rPr dirty="0" sz="2400" spc="80" b="1" i="1">
                <a:solidFill>
                  <a:srgbClr val="001F5F"/>
                </a:solidFill>
                <a:latin typeface="Gill Sans MT"/>
                <a:cs typeface="Gill Sans MT"/>
              </a:rPr>
              <a:t>r</a:t>
            </a:r>
            <a:r>
              <a:rPr dirty="0" sz="2400" b="1" i="1">
                <a:solidFill>
                  <a:srgbClr val="001F5F"/>
                </a:solidFill>
                <a:latin typeface="Gill Sans MT"/>
                <a:cs typeface="Gill Sans MT"/>
              </a:rPr>
              <a:t>y</a:t>
            </a:r>
            <a:r>
              <a:rPr dirty="0" sz="2400" spc="-10" b="1" i="1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dirty="0" sz="2400" spc="-20" b="1" i="1">
                <a:solidFill>
                  <a:srgbClr val="001F5F"/>
                </a:solidFill>
                <a:latin typeface="Gill Sans MT"/>
                <a:cs typeface="Gill Sans MT"/>
              </a:rPr>
              <a:t>m</a:t>
            </a:r>
            <a:r>
              <a:rPr dirty="0" sz="2400" b="1" i="1">
                <a:solidFill>
                  <a:srgbClr val="001F5F"/>
                </a:solidFill>
                <a:latin typeface="Gill Sans MT"/>
                <a:cs typeface="Gill Sans MT"/>
              </a:rPr>
              <a:t>uscle	</a:t>
            </a:r>
            <a:r>
              <a:rPr dirty="0" sz="2400" spc="-5" b="1">
                <a:solidFill>
                  <a:srgbClr val="001F5F"/>
                </a:solidFill>
                <a:latin typeface="Gill Sans MT"/>
                <a:cs typeface="Gill Sans MT"/>
              </a:rPr>
              <a:t>ha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s	t</a:t>
            </a:r>
            <a:r>
              <a:rPr dirty="0" sz="2400" spc="-50" b="1">
                <a:solidFill>
                  <a:srgbClr val="001F5F"/>
                </a:solidFill>
                <a:latin typeface="Gill Sans MT"/>
                <a:cs typeface="Gill Sans MT"/>
              </a:rPr>
              <a:t>w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o	s</a:t>
            </a:r>
            <a:r>
              <a:rPr dirty="0" sz="2400" spc="-10" b="1">
                <a:solidFill>
                  <a:srgbClr val="001F5F"/>
                </a:solidFill>
                <a:latin typeface="Gill Sans MT"/>
                <a:cs typeface="Gill Sans MT"/>
              </a:rPr>
              <a:t>e</a:t>
            </a:r>
            <a:r>
              <a:rPr dirty="0" sz="2400" spc="-5" b="1">
                <a:solidFill>
                  <a:srgbClr val="001F5F"/>
                </a:solidFill>
                <a:latin typeface="Gill Sans MT"/>
                <a:cs typeface="Gill Sans MT"/>
              </a:rPr>
              <a:t>pa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rate	s</a:t>
            </a:r>
            <a:r>
              <a:rPr dirty="0" sz="2400" spc="-15" b="1">
                <a:solidFill>
                  <a:srgbClr val="001F5F"/>
                </a:solidFill>
                <a:latin typeface="Gill Sans MT"/>
                <a:cs typeface="Gill Sans MT"/>
              </a:rPr>
              <a:t>e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ts	</a:t>
            </a:r>
            <a:r>
              <a:rPr dirty="0" sz="2400" spc="-5" b="1">
                <a:solidFill>
                  <a:srgbClr val="001F5F"/>
                </a:solidFill>
                <a:latin typeface="Gill Sans MT"/>
                <a:cs typeface="Gill Sans MT"/>
              </a:rPr>
              <a:t>o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f	smooth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560446"/>
            <a:ext cx="7369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1100" algn="l"/>
              </a:tabLst>
            </a:pPr>
            <a:r>
              <a:rPr dirty="0" sz="2400" spc="-10" b="1">
                <a:solidFill>
                  <a:srgbClr val="001F5F"/>
                </a:solidFill>
                <a:latin typeface="Gill Sans MT"/>
                <a:cs typeface="Gill Sans MT"/>
              </a:rPr>
              <a:t>muscle	</a:t>
            </a:r>
            <a:r>
              <a:rPr dirty="0" sz="2400" spc="-5" b="1">
                <a:solidFill>
                  <a:srgbClr val="001F5F"/>
                </a:solidFill>
                <a:latin typeface="Gill Sans MT"/>
                <a:cs typeface="Gill Sans MT"/>
              </a:rPr>
              <a:t>fibers— </a:t>
            </a:r>
            <a:r>
              <a:rPr dirty="0" sz="2400" spc="-5" b="1" i="1">
                <a:solidFill>
                  <a:srgbClr val="001F5F"/>
                </a:solidFill>
                <a:latin typeface="Gill Sans MT"/>
                <a:cs typeface="Gill Sans MT"/>
              </a:rPr>
              <a:t>longitudinal </a:t>
            </a:r>
            <a:r>
              <a:rPr dirty="0" sz="2400" b="1" i="1">
                <a:solidFill>
                  <a:srgbClr val="001F5F"/>
                </a:solidFill>
                <a:latin typeface="Gill Sans MT"/>
                <a:cs typeface="Gill Sans MT"/>
              </a:rPr>
              <a:t>fibers 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and </a:t>
            </a:r>
            <a:r>
              <a:rPr dirty="0" sz="2400" spc="-5" b="1" i="1">
                <a:solidFill>
                  <a:srgbClr val="001F5F"/>
                </a:solidFill>
                <a:latin typeface="Gill Sans MT"/>
                <a:cs typeface="Gill Sans MT"/>
              </a:rPr>
              <a:t>circular</a:t>
            </a:r>
            <a:r>
              <a:rPr dirty="0" sz="2400" spc="5" b="1" i="1">
                <a:solidFill>
                  <a:srgbClr val="001F5F"/>
                </a:solidFill>
                <a:latin typeface="Gill Sans MT"/>
                <a:cs typeface="Gill Sans MT"/>
              </a:rPr>
              <a:t> fibers.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4400" y="3633215"/>
            <a:ext cx="3107690" cy="0"/>
          </a:xfrm>
          <a:custGeom>
            <a:avLst/>
            <a:gdLst/>
            <a:ahLst/>
            <a:cxnLst/>
            <a:rect l="l" t="t" r="r" b="b"/>
            <a:pathLst>
              <a:path w="3107690" h="0">
                <a:moveTo>
                  <a:pt x="0" y="0"/>
                </a:moveTo>
                <a:lnTo>
                  <a:pt x="3107436" y="0"/>
                </a:lnTo>
              </a:path>
            </a:pathLst>
          </a:custGeom>
          <a:ln w="15240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8236" y="2956686"/>
            <a:ext cx="7907655" cy="277241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95910" marR="5080" indent="-283210">
              <a:lnSpc>
                <a:spcPct val="90000"/>
              </a:lnSpc>
              <a:spcBef>
                <a:spcPts val="385"/>
              </a:spcBef>
              <a:buClr>
                <a:srgbClr val="619DD1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-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Contraction of either set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in the </a:t>
            </a:r>
            <a:r>
              <a:rPr dirty="0" sz="2400" spc="0" b="1">
                <a:solidFill>
                  <a:srgbClr val="3333CC"/>
                </a:solidFill>
                <a:latin typeface="Gill Sans MT"/>
                <a:cs typeface="Gill Sans MT"/>
              </a:rPr>
              <a:t>ciliary 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muscle  </a:t>
            </a:r>
            <a:r>
              <a:rPr dirty="0" sz="2400" spc="-20" b="1">
                <a:solidFill>
                  <a:srgbClr val="3333CC"/>
                </a:solidFill>
                <a:latin typeface="Gill Sans MT"/>
                <a:cs typeface="Gill Sans MT"/>
              </a:rPr>
              <a:t>relaxes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the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ligaments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to the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lens capsule,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and the</a:t>
            </a:r>
            <a:r>
              <a:rPr dirty="0" sz="2400" spc="-240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lens 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assumes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a </a:t>
            </a:r>
            <a:r>
              <a:rPr dirty="0" sz="2400" spc="-15" b="1">
                <a:solidFill>
                  <a:srgbClr val="3333CC"/>
                </a:solidFill>
                <a:latin typeface="Gill Sans MT"/>
                <a:cs typeface="Gill Sans MT"/>
              </a:rPr>
              <a:t>more </a:t>
            </a:r>
            <a:r>
              <a:rPr dirty="0" u="heavy" sz="2400" b="1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Gill Sans MT"/>
                <a:cs typeface="Gill Sans MT"/>
              </a:rPr>
              <a:t>spherical shape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,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because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of the  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natural elasticity of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the lens 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capsule&amp;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and </a:t>
            </a:r>
            <a:r>
              <a:rPr dirty="0" sz="2400" spc="-10" b="1">
                <a:solidFill>
                  <a:srgbClr val="3333CC"/>
                </a:solidFill>
                <a:latin typeface="Gill Sans MT"/>
                <a:cs typeface="Gill Sans MT"/>
              </a:rPr>
              <a:t>increase </a:t>
            </a:r>
            <a:r>
              <a:rPr dirty="0" sz="2400" b="1">
                <a:solidFill>
                  <a:srgbClr val="3333CC"/>
                </a:solidFill>
                <a:latin typeface="Gill Sans MT"/>
                <a:cs typeface="Gill Sans MT"/>
              </a:rPr>
              <a:t>its  </a:t>
            </a:r>
            <a:r>
              <a:rPr dirty="0" sz="2400" spc="-15" b="1">
                <a:solidFill>
                  <a:srgbClr val="3333CC"/>
                </a:solidFill>
                <a:latin typeface="Gill Sans MT"/>
                <a:cs typeface="Gill Sans MT"/>
              </a:rPr>
              <a:t>refractive</a:t>
            </a:r>
            <a:r>
              <a:rPr dirty="0" sz="2400" spc="-5" b="1">
                <a:solidFill>
                  <a:srgbClr val="3333CC"/>
                </a:solidFill>
                <a:latin typeface="Gill Sans MT"/>
                <a:cs typeface="Gill Sans MT"/>
              </a:rPr>
              <a:t> </a:t>
            </a:r>
            <a:r>
              <a:rPr dirty="0" sz="2400" spc="-30" b="1">
                <a:solidFill>
                  <a:srgbClr val="3333CC"/>
                </a:solidFill>
                <a:latin typeface="Gill Sans MT"/>
                <a:cs typeface="Gill Sans MT"/>
              </a:rPr>
              <a:t>power</a:t>
            </a:r>
            <a:endParaRPr sz="2400">
              <a:latin typeface="Gill Sans MT"/>
              <a:cs typeface="Gill Sans MT"/>
            </a:endParaRPr>
          </a:p>
          <a:p>
            <a:pPr marL="295910" marR="241300" indent="-283210">
              <a:lnSpc>
                <a:spcPct val="90000"/>
              </a:lnSpc>
              <a:spcBef>
                <a:spcPts val="600"/>
              </a:spcBef>
              <a:buClr>
                <a:srgbClr val="619DD1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  <a:tab pos="1597660" algn="l"/>
                <a:tab pos="3062605" algn="l"/>
              </a:tabLst>
            </a:pPr>
            <a:r>
              <a:rPr dirty="0" sz="2400" spc="-5" b="1">
                <a:solidFill>
                  <a:srgbClr val="001F5F"/>
                </a:solidFill>
                <a:latin typeface="Gill Sans MT"/>
                <a:cs typeface="Gill Sans MT"/>
              </a:rPr>
              <a:t>The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dirty="0" sz="2400" spc="0" b="1">
                <a:solidFill>
                  <a:srgbClr val="001F5F"/>
                </a:solidFill>
                <a:latin typeface="Gill Sans MT"/>
                <a:cs typeface="Gill Sans MT"/>
              </a:rPr>
              <a:t>ciliary</a:t>
            </a:r>
            <a:r>
              <a:rPr dirty="0" sz="2400" spc="10" b="1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Gill Sans MT"/>
                <a:cs typeface="Gill Sans MT"/>
              </a:rPr>
              <a:t>muscle	</a:t>
            </a:r>
            <a:r>
              <a:rPr dirty="0" sz="2400" spc="-5" b="1">
                <a:solidFill>
                  <a:srgbClr val="001F5F"/>
                </a:solidFill>
                <a:latin typeface="Gill Sans MT"/>
                <a:cs typeface="Gill Sans MT"/>
              </a:rPr>
              <a:t>of accommodation 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is </a:t>
            </a:r>
            <a:r>
              <a:rPr dirty="0" sz="2400" spc="-10" b="1">
                <a:solidFill>
                  <a:srgbClr val="001F5F"/>
                </a:solidFill>
                <a:latin typeface="Gill Sans MT"/>
                <a:cs typeface="Gill Sans MT"/>
              </a:rPr>
              <a:t>Controlled  </a:t>
            </a:r>
            <a:r>
              <a:rPr dirty="0" sz="2400" spc="-30" b="1">
                <a:solidFill>
                  <a:srgbClr val="001F5F"/>
                </a:solidFill>
                <a:latin typeface="Gill Sans MT"/>
                <a:cs typeface="Gill Sans MT"/>
              </a:rPr>
              <a:t>by </a:t>
            </a:r>
            <a:r>
              <a:rPr dirty="0" u="heavy" sz="24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ill Sans MT"/>
                <a:cs typeface="Gill Sans MT"/>
              </a:rPr>
              <a:t>Parasympathetic </a:t>
            </a:r>
            <a:r>
              <a:rPr dirty="0" u="heavy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ill Sans MT"/>
                <a:cs typeface="Gill Sans MT"/>
              </a:rPr>
              <a:t>Nerves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 transmitted to the </a:t>
            </a:r>
            <a:r>
              <a:rPr dirty="0" sz="2400" spc="-45" b="1">
                <a:solidFill>
                  <a:srgbClr val="001F5F"/>
                </a:solidFill>
                <a:latin typeface="Gill Sans MT"/>
                <a:cs typeface="Gill Sans MT"/>
              </a:rPr>
              <a:t>eye  </a:t>
            </a:r>
            <a:r>
              <a:rPr dirty="0" sz="2400" spc="-10" b="1">
                <a:solidFill>
                  <a:srgbClr val="001F5F"/>
                </a:solidFill>
                <a:latin typeface="Gill Sans MT"/>
                <a:cs typeface="Gill Sans MT"/>
              </a:rPr>
              <a:t>through	</a:t>
            </a:r>
            <a:r>
              <a:rPr dirty="0" sz="2400" spc="-5" b="1">
                <a:solidFill>
                  <a:srgbClr val="001F5F"/>
                </a:solidFill>
                <a:latin typeface="Gill Sans MT"/>
                <a:cs typeface="Gill Sans MT"/>
              </a:rPr>
              <a:t>Oculomotor</a:t>
            </a:r>
            <a:r>
              <a:rPr dirty="0" sz="2400" spc="-25" b="1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001F5F"/>
                </a:solidFill>
                <a:latin typeface="Gill Sans MT"/>
                <a:cs typeface="Gill Sans MT"/>
              </a:rPr>
              <a:t>nerve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37132" y="1394460"/>
            <a:ext cx="464819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71827" y="1293875"/>
            <a:ext cx="5352287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54723" y="1293875"/>
            <a:ext cx="702564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87895" y="1293875"/>
            <a:ext cx="588264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06768" y="1293875"/>
            <a:ext cx="568451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85188" y="1769364"/>
            <a:ext cx="4925568" cy="60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71827" y="1711451"/>
            <a:ext cx="568451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37132" y="2229611"/>
            <a:ext cx="464819" cy="6202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71827" y="2129027"/>
            <a:ext cx="1571244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73679" y="2129027"/>
            <a:ext cx="569976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74264" y="2129027"/>
            <a:ext cx="2526791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53911" y="2129027"/>
            <a:ext cx="669036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60819" y="2129027"/>
            <a:ext cx="568451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613647" y="2129027"/>
            <a:ext cx="530351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71827" y="2470404"/>
            <a:ext cx="2382012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84447" y="2470404"/>
            <a:ext cx="972312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23815" y="2470404"/>
            <a:ext cx="569976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24400" y="2470404"/>
            <a:ext cx="1120139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75147" y="2470404"/>
            <a:ext cx="568451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71827" y="2887979"/>
            <a:ext cx="568451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52372" y="3438144"/>
            <a:ext cx="499872" cy="5669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71827" y="3305555"/>
            <a:ext cx="588263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90700" y="3305555"/>
            <a:ext cx="568451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89760" y="3305555"/>
            <a:ext cx="4247388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67755" y="3305555"/>
            <a:ext cx="565403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763767" y="3305555"/>
            <a:ext cx="588263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82640" y="3305555"/>
            <a:ext cx="571500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984747" y="3305555"/>
            <a:ext cx="568451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03120" y="3781044"/>
            <a:ext cx="3820667" cy="609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52372" y="3855720"/>
            <a:ext cx="499872" cy="5669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71827" y="3723132"/>
            <a:ext cx="1377696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80132" y="3723132"/>
            <a:ext cx="5908548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671827" y="4064508"/>
            <a:ext cx="4169664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372100" y="4064508"/>
            <a:ext cx="1475231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377940" y="4064508"/>
            <a:ext cx="569976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478523" y="4064508"/>
            <a:ext cx="1889760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71827" y="4405884"/>
            <a:ext cx="7037832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240268" y="4405884"/>
            <a:ext cx="568451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52372" y="4956047"/>
            <a:ext cx="499872" cy="56692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71827" y="4823459"/>
            <a:ext cx="6316980" cy="78943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671827" y="5164835"/>
            <a:ext cx="4463796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666232" y="5164835"/>
            <a:ext cx="947928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144767" y="5164835"/>
            <a:ext cx="2830067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879591" y="5164835"/>
            <a:ext cx="3197352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671827" y="5506211"/>
            <a:ext cx="4436364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38800" y="5506211"/>
            <a:ext cx="568451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110232" y="3797808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 h="0">
                <a:moveTo>
                  <a:pt x="0" y="0"/>
                </a:moveTo>
                <a:lnTo>
                  <a:pt x="3777996" y="0"/>
                </a:lnTo>
              </a:path>
            </a:pathLst>
          </a:custGeom>
          <a:ln w="18287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886703" y="5657088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 h="0">
                <a:moveTo>
                  <a:pt x="0" y="0"/>
                </a:moveTo>
                <a:lnTo>
                  <a:pt x="2839212" y="0"/>
                </a:lnTo>
              </a:path>
            </a:pathLst>
          </a:custGeom>
          <a:ln w="18287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596389" y="1382013"/>
            <a:ext cx="7250430" cy="4665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95"/>
              </a:spcBef>
              <a:buClr>
                <a:srgbClr val="619DD1"/>
              </a:buClr>
              <a:buSzPct val="80357"/>
              <a:buFont typeface="Gill Sans MT"/>
              <a:buChar char="-"/>
              <a:tabLst>
                <a:tab pos="295910" algn="l"/>
                <a:tab pos="296545" algn="l"/>
              </a:tabLst>
            </a:pPr>
            <a:r>
              <a:rPr dirty="0" u="heavy" sz="2800" spc="-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At </a:t>
            </a:r>
            <a:r>
              <a:rPr dirty="0" u="heavy" sz="2800" spc="-2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rest </a:t>
            </a:r>
            <a:r>
              <a:rPr dirty="0" u="heavy" sz="2800" spc="-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(looking at far</a:t>
            </a:r>
            <a:r>
              <a:rPr dirty="0" u="heavy" sz="2800" spc="5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800" spc="-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objects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):-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19DD1"/>
              </a:buClr>
              <a:buFont typeface="Gill Sans MT"/>
              <a:buChar char="-"/>
            </a:pPr>
            <a:endParaRPr sz="3350">
              <a:latin typeface="Times New Roman"/>
              <a:cs typeface="Times New Roman"/>
            </a:endParaRPr>
          </a:p>
          <a:p>
            <a:pPr marL="295910" marR="5080" indent="-283210">
              <a:lnSpc>
                <a:spcPts val="2690"/>
              </a:lnSpc>
              <a:buClr>
                <a:srgbClr val="619DD1"/>
              </a:buClr>
              <a:buSzPct val="80357"/>
              <a:buFont typeface="Gill Sans MT"/>
              <a:buChar char="-"/>
              <a:tabLst>
                <a:tab pos="295910" algn="l"/>
                <a:tab pos="296545" algn="l"/>
                <a:tab pos="2209165" algn="l"/>
                <a:tab pos="2712085" algn="l"/>
                <a:tab pos="4978400" algn="l"/>
              </a:tabLst>
            </a:pPr>
            <a:r>
              <a:rPr dirty="0" sz="2800" spc="0" b="1">
                <a:solidFill>
                  <a:srgbClr val="080808"/>
                </a:solidFill>
                <a:latin typeface="Gill Sans MT"/>
                <a:cs typeface="Gill Sans MT"/>
              </a:rPr>
              <a:t>Ciliary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muscles</a:t>
            </a:r>
            <a:r>
              <a:rPr dirty="0" sz="2800" spc="7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800" spc="-25" b="1">
                <a:solidFill>
                  <a:srgbClr val="080808"/>
                </a:solidFill>
                <a:latin typeface="Gill Sans MT"/>
                <a:cs typeface="Gill Sans MT"/>
              </a:rPr>
              <a:t>are</a:t>
            </a:r>
            <a:r>
              <a:rPr dirty="0" sz="2800" spc="3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800" spc="-25" b="1">
                <a:solidFill>
                  <a:srgbClr val="FF0066"/>
                </a:solidFill>
                <a:latin typeface="Gill Sans MT"/>
                <a:cs typeface="Gill Sans MT"/>
              </a:rPr>
              <a:t>relaxed	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+ taut</a:t>
            </a:r>
            <a:r>
              <a:rPr dirty="0" sz="2800" spc="-7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(tense)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 ligaments	+	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flat</a:t>
            </a:r>
            <a:r>
              <a:rPr dirty="0" sz="2800" spc="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lens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imes New Roman"/>
              <a:cs typeface="Times New Roman"/>
            </a:endParaRPr>
          </a:p>
          <a:p>
            <a:pPr marL="295910" indent="-283210">
              <a:lnSpc>
                <a:spcPts val="3325"/>
              </a:lnSpc>
              <a:spcBef>
                <a:spcPts val="5"/>
              </a:spcBef>
              <a:buClr>
                <a:srgbClr val="619DD1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-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looking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at near</a:t>
            </a:r>
            <a:r>
              <a:rPr dirty="0" sz="2800" spc="3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objects:-</a:t>
            </a:r>
            <a:endParaRPr sz="2800">
              <a:latin typeface="Gill Sans MT"/>
              <a:cs typeface="Gill Sans MT"/>
            </a:endParaRPr>
          </a:p>
          <a:p>
            <a:pPr marL="295910" marR="377825" indent="-283210">
              <a:lnSpc>
                <a:spcPct val="80000"/>
              </a:lnSpc>
              <a:spcBef>
                <a:spcPts val="635"/>
              </a:spcBef>
              <a:buClr>
                <a:srgbClr val="619DD1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dirty="0" sz="2800" spc="-25" b="1">
                <a:solidFill>
                  <a:srgbClr val="080808"/>
                </a:solidFill>
                <a:latin typeface="Gill Sans MT"/>
                <a:cs typeface="Gill Sans MT"/>
              </a:rPr>
              <a:t>from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near (close)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objects parallel </a:t>
            </a:r>
            <a:r>
              <a:rPr dirty="0" sz="2800" spc="-35" b="1">
                <a:solidFill>
                  <a:srgbClr val="080808"/>
                </a:solidFill>
                <a:latin typeface="Gill Sans MT"/>
                <a:cs typeface="Gill Sans MT"/>
              </a:rPr>
              <a:t>rays 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focus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behind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retina(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if </a:t>
            </a:r>
            <a:r>
              <a:rPr dirty="0" sz="2800" spc="0" b="1">
                <a:solidFill>
                  <a:srgbClr val="080808"/>
                </a:solidFill>
                <a:latin typeface="Gill Sans MT"/>
                <a:cs typeface="Gill Sans MT"/>
              </a:rPr>
              <a:t>ciliary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muscles  remain relaxed)&gt;&gt;&gt;&gt;&gt;&gt;&gt;&gt;blurred</a:t>
            </a:r>
            <a:r>
              <a:rPr dirty="0" sz="2800" spc="5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vision</a:t>
            </a:r>
            <a:endParaRPr sz="2800">
              <a:latin typeface="Gill Sans MT"/>
              <a:cs typeface="Gill Sans MT"/>
            </a:endParaRPr>
          </a:p>
          <a:p>
            <a:pPr marL="295910" marR="111760" indent="-283210">
              <a:lnSpc>
                <a:spcPct val="80000"/>
              </a:lnSpc>
              <a:spcBef>
                <a:spcPts val="600"/>
              </a:spcBef>
              <a:buClr>
                <a:srgbClr val="619DD1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Solution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is to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increase </a:t>
            </a:r>
            <a:r>
              <a:rPr dirty="0" sz="2800" b="1">
                <a:solidFill>
                  <a:srgbClr val="080808"/>
                </a:solidFill>
                <a:latin typeface="Gill Sans MT"/>
                <a:cs typeface="Gill Sans MT"/>
              </a:rPr>
              <a:t>curvature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&amp; 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refractive </a:t>
            </a:r>
            <a:r>
              <a:rPr dirty="0" sz="2800" spc="-40" b="1">
                <a:solidFill>
                  <a:srgbClr val="080808"/>
                </a:solidFill>
                <a:latin typeface="Gill Sans MT"/>
                <a:cs typeface="Gill Sans MT"/>
              </a:rPr>
              <a:t>power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of lens </a:t>
            </a:r>
            <a:r>
              <a:rPr dirty="0" sz="2800" spc="-40" b="1">
                <a:solidFill>
                  <a:srgbClr val="080808"/>
                </a:solidFill>
                <a:latin typeface="Gill Sans MT"/>
                <a:cs typeface="Gill Sans MT"/>
              </a:rPr>
              <a:t>by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accomodation  to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bring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focus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on</a:t>
            </a:r>
            <a:r>
              <a:rPr dirty="0" sz="2800" spc="5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retina.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7850" y="676338"/>
            <a:ext cx="8566149" cy="5014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28406" y="1611947"/>
            <a:ext cx="106172" cy="140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48257" y="1174369"/>
            <a:ext cx="246379" cy="503555"/>
          </a:xfrm>
          <a:custGeom>
            <a:avLst/>
            <a:gdLst/>
            <a:ahLst/>
            <a:cxnLst/>
            <a:rect l="l" t="t" r="r" b="b"/>
            <a:pathLst>
              <a:path w="246380" h="503555">
                <a:moveTo>
                  <a:pt x="0" y="0"/>
                </a:moveTo>
                <a:lnTo>
                  <a:pt x="246125" y="503173"/>
                </a:lnTo>
              </a:path>
            </a:pathLst>
          </a:custGeom>
          <a:ln w="246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48257" y="1174369"/>
            <a:ext cx="246379" cy="503555"/>
          </a:xfrm>
          <a:custGeom>
            <a:avLst/>
            <a:gdLst/>
            <a:ahLst/>
            <a:cxnLst/>
            <a:rect l="l" t="t" r="r" b="b"/>
            <a:pathLst>
              <a:path w="246380" h="503555">
                <a:moveTo>
                  <a:pt x="0" y="0"/>
                </a:moveTo>
                <a:lnTo>
                  <a:pt x="246125" y="503173"/>
                </a:lnTo>
              </a:path>
            </a:pathLst>
          </a:custGeom>
          <a:ln w="10578">
            <a:solidFill>
              <a:srgbClr val="005A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35454" y="1618996"/>
            <a:ext cx="92075" cy="125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43841" y="1611947"/>
            <a:ext cx="106172" cy="140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63691" y="1174369"/>
            <a:ext cx="246379" cy="503555"/>
          </a:xfrm>
          <a:custGeom>
            <a:avLst/>
            <a:gdLst/>
            <a:ahLst/>
            <a:cxnLst/>
            <a:rect l="l" t="t" r="r" b="b"/>
            <a:pathLst>
              <a:path w="246379" h="503555">
                <a:moveTo>
                  <a:pt x="0" y="0"/>
                </a:moveTo>
                <a:lnTo>
                  <a:pt x="246125" y="503173"/>
                </a:lnTo>
              </a:path>
            </a:pathLst>
          </a:custGeom>
          <a:ln w="2467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63691" y="1174369"/>
            <a:ext cx="246379" cy="503555"/>
          </a:xfrm>
          <a:custGeom>
            <a:avLst/>
            <a:gdLst/>
            <a:ahLst/>
            <a:cxnLst/>
            <a:rect l="l" t="t" r="r" b="b"/>
            <a:pathLst>
              <a:path w="246379" h="503555">
                <a:moveTo>
                  <a:pt x="0" y="0"/>
                </a:moveTo>
                <a:lnTo>
                  <a:pt x="246125" y="503173"/>
                </a:lnTo>
              </a:path>
            </a:pathLst>
          </a:custGeom>
          <a:ln w="10578">
            <a:solidFill>
              <a:srgbClr val="EC17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50890" y="1618996"/>
            <a:ext cx="92075" cy="125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696961" y="1729485"/>
            <a:ext cx="871855" cy="5854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55"/>
              </a:spcBef>
            </a:pPr>
            <a:r>
              <a:rPr dirty="0" sz="1200" spc="-2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ON</a:t>
            </a:r>
            <a:r>
              <a:rPr dirty="0" sz="1200">
                <a:solidFill>
                  <a:srgbClr val="221F1F"/>
                </a:solidFill>
                <a:latin typeface="Calibri"/>
                <a:cs typeface="Calibri"/>
              </a:rPr>
              <a:t>TR</a:t>
            </a:r>
            <a:r>
              <a:rPr dirty="0" sz="1200" spc="-1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CTED  </a:t>
            </a:r>
            <a:r>
              <a:rPr dirty="0" sz="1200" spc="-10">
                <a:solidFill>
                  <a:srgbClr val="221F1F"/>
                </a:solidFill>
                <a:latin typeface="Calibri"/>
                <a:cs typeface="Calibri"/>
              </a:rPr>
              <a:t>CILIARY  </a:t>
            </a: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MUSCLE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291" y="2267839"/>
            <a:ext cx="269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21F1F"/>
                </a:solidFill>
                <a:latin typeface="Gill Sans MT"/>
                <a:cs typeface="Gill Sans MT"/>
              </a:rPr>
              <a:t>I</a:t>
            </a:r>
            <a:r>
              <a:rPr dirty="0" sz="1200" spc="10">
                <a:solidFill>
                  <a:srgbClr val="221F1F"/>
                </a:solidFill>
                <a:latin typeface="Gill Sans MT"/>
                <a:cs typeface="Gill Sans MT"/>
              </a:rPr>
              <a:t>R</a:t>
            </a:r>
            <a:r>
              <a:rPr dirty="0" sz="1200" spc="5">
                <a:solidFill>
                  <a:srgbClr val="221F1F"/>
                </a:solidFill>
                <a:latin typeface="Gill Sans MT"/>
                <a:cs typeface="Gill Sans MT"/>
              </a:rPr>
              <a:t>IS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4291" y="3973195"/>
            <a:ext cx="553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21F1F"/>
                </a:solidFill>
                <a:latin typeface="Gill Sans MT"/>
                <a:cs typeface="Gill Sans MT"/>
              </a:rPr>
              <a:t>C</a:t>
            </a:r>
            <a:r>
              <a:rPr dirty="0" sz="1200" spc="0">
                <a:solidFill>
                  <a:srgbClr val="221F1F"/>
                </a:solidFill>
                <a:latin typeface="Gill Sans MT"/>
                <a:cs typeface="Gill Sans MT"/>
              </a:rPr>
              <a:t>O</a:t>
            </a:r>
            <a:r>
              <a:rPr dirty="0" sz="1200" spc="10">
                <a:solidFill>
                  <a:srgbClr val="221F1F"/>
                </a:solidFill>
                <a:latin typeface="Gill Sans MT"/>
                <a:cs typeface="Gill Sans MT"/>
              </a:rPr>
              <a:t>R</a:t>
            </a:r>
            <a:r>
              <a:rPr dirty="0" sz="1200" spc="5">
                <a:solidFill>
                  <a:srgbClr val="221F1F"/>
                </a:solidFill>
                <a:latin typeface="Gill Sans MT"/>
                <a:cs typeface="Gill Sans MT"/>
              </a:rPr>
              <a:t>NE  </a:t>
            </a:r>
            <a:r>
              <a:rPr dirty="0" sz="1200">
                <a:solidFill>
                  <a:srgbClr val="221F1F"/>
                </a:solidFill>
                <a:latin typeface="Gill Sans MT"/>
                <a:cs typeface="Gill Sans MT"/>
              </a:rPr>
              <a:t>A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0036" y="4007866"/>
            <a:ext cx="741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dirty="0" u="heavy" baseline="11574" sz="1800">
                <a:solidFill>
                  <a:srgbClr val="221F1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	</a:t>
            </a:r>
            <a:r>
              <a:rPr dirty="0" sz="1200" spc="-185">
                <a:solidFill>
                  <a:srgbClr val="221F1F"/>
                </a:solidFill>
                <a:latin typeface="Gill Sans MT"/>
                <a:cs typeface="Gill Sans MT"/>
              </a:rPr>
              <a:t>T</a:t>
            </a:r>
            <a:r>
              <a:rPr dirty="0" sz="1200" spc="-10">
                <a:solidFill>
                  <a:srgbClr val="221F1F"/>
                </a:solidFill>
                <a:latin typeface="Gill Sans MT"/>
                <a:cs typeface="Gill Sans MT"/>
              </a:rPr>
              <a:t>A</a:t>
            </a:r>
            <a:r>
              <a:rPr dirty="0" sz="1200" spc="10">
                <a:solidFill>
                  <a:srgbClr val="221F1F"/>
                </a:solidFill>
                <a:latin typeface="Gill Sans MT"/>
                <a:cs typeface="Gill Sans MT"/>
              </a:rPr>
              <a:t>U</a:t>
            </a:r>
            <a:r>
              <a:rPr dirty="0" sz="1200">
                <a:solidFill>
                  <a:srgbClr val="221F1F"/>
                </a:solidFill>
                <a:latin typeface="Gill Sans MT"/>
                <a:cs typeface="Gill Sans MT"/>
              </a:rPr>
              <a:t>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65095" y="4209669"/>
            <a:ext cx="841375" cy="39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SUSP</a:t>
            </a:r>
            <a:r>
              <a:rPr dirty="0" sz="1200">
                <a:solidFill>
                  <a:srgbClr val="221F1F"/>
                </a:solidFill>
                <a:latin typeface="Calibri"/>
                <a:cs typeface="Calibri"/>
              </a:rPr>
              <a:t>EN</a:t>
            </a: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SO</a:t>
            </a:r>
            <a:r>
              <a:rPr dirty="0" sz="1200" spc="-2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solidFill>
                  <a:srgbClr val="221F1F"/>
                </a:solidFill>
                <a:latin typeface="Calibri"/>
                <a:cs typeface="Calibri"/>
              </a:rPr>
              <a:t>LIGAMENTS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94353" y="1729485"/>
            <a:ext cx="582930" cy="5854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55"/>
              </a:spcBef>
            </a:pPr>
            <a:r>
              <a:rPr dirty="0" sz="1200">
                <a:solidFill>
                  <a:srgbClr val="221F1F"/>
                </a:solidFill>
                <a:latin typeface="Calibri"/>
                <a:cs typeface="Calibri"/>
              </a:rPr>
              <a:t>RELAXED  </a:t>
            </a:r>
            <a:r>
              <a:rPr dirty="0" sz="1200" spc="-10">
                <a:solidFill>
                  <a:srgbClr val="221F1F"/>
                </a:solidFill>
                <a:latin typeface="Calibri"/>
                <a:cs typeface="Calibri"/>
              </a:rPr>
              <a:t>CILIARY  </a:t>
            </a: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MUSCLE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69482" y="3961892"/>
            <a:ext cx="869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21F1F"/>
                </a:solidFill>
                <a:latin typeface="Gill Sans MT"/>
                <a:cs typeface="Gill Sans MT"/>
              </a:rPr>
              <a:t>SLACKENED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69482" y="4163695"/>
            <a:ext cx="841375" cy="39624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60"/>
              </a:spcBef>
            </a:pP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SUSP</a:t>
            </a:r>
            <a:r>
              <a:rPr dirty="0" sz="1200">
                <a:solidFill>
                  <a:srgbClr val="221F1F"/>
                </a:solidFill>
                <a:latin typeface="Calibri"/>
                <a:cs typeface="Calibri"/>
              </a:rPr>
              <a:t>EN</a:t>
            </a: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SO</a:t>
            </a:r>
            <a:r>
              <a:rPr dirty="0" sz="1200" spc="-2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221F1F"/>
                </a:solidFill>
                <a:latin typeface="Calibri"/>
                <a:cs typeface="Calibri"/>
              </a:rPr>
              <a:t>Y  </a:t>
            </a:r>
            <a:r>
              <a:rPr dirty="0" sz="1200" spc="-5">
                <a:solidFill>
                  <a:srgbClr val="221F1F"/>
                </a:solidFill>
                <a:latin typeface="Calibri"/>
                <a:cs typeface="Calibri"/>
              </a:rPr>
              <a:t>LIGAMENTS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34254" y="726185"/>
            <a:ext cx="1210310" cy="39624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60"/>
              </a:spcBef>
            </a:pPr>
            <a:r>
              <a:rPr dirty="0" sz="1200" spc="-80">
                <a:solidFill>
                  <a:srgbClr val="EC174B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EC174B"/>
                </a:solidFill>
                <a:latin typeface="Calibri"/>
                <a:cs typeface="Calibri"/>
              </a:rPr>
              <a:t>ARA</a:t>
            </a:r>
            <a:r>
              <a:rPr dirty="0" sz="1200" spc="-15">
                <a:solidFill>
                  <a:srgbClr val="EC174B"/>
                </a:solidFill>
                <a:latin typeface="Calibri"/>
                <a:cs typeface="Calibri"/>
              </a:rPr>
              <a:t>S</a:t>
            </a:r>
            <a:r>
              <a:rPr dirty="0" sz="1200">
                <a:solidFill>
                  <a:srgbClr val="EC174B"/>
                </a:solidFill>
                <a:latin typeface="Calibri"/>
                <a:cs typeface="Calibri"/>
              </a:rPr>
              <a:t>YM</a:t>
            </a:r>
            <a:r>
              <a:rPr dirty="0" sz="1200" spc="-80">
                <a:solidFill>
                  <a:srgbClr val="EC174B"/>
                </a:solidFill>
                <a:latin typeface="Calibri"/>
                <a:cs typeface="Calibri"/>
              </a:rPr>
              <a:t>P</a:t>
            </a:r>
            <a:r>
              <a:rPr dirty="0" sz="1200" spc="-95">
                <a:solidFill>
                  <a:srgbClr val="EC174B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EC174B"/>
                </a:solidFill>
                <a:latin typeface="Calibri"/>
                <a:cs typeface="Calibri"/>
              </a:rPr>
              <a:t>T</a:t>
            </a:r>
            <a:r>
              <a:rPr dirty="0" sz="1200" spc="-5">
                <a:solidFill>
                  <a:srgbClr val="EC174B"/>
                </a:solidFill>
                <a:latin typeface="Calibri"/>
                <a:cs typeface="Calibri"/>
              </a:rPr>
              <a:t>HE</a:t>
            </a:r>
            <a:r>
              <a:rPr dirty="0" sz="1200">
                <a:solidFill>
                  <a:srgbClr val="EC174B"/>
                </a:solidFill>
                <a:latin typeface="Calibri"/>
                <a:cs typeface="Calibri"/>
              </a:rPr>
              <a:t>TIC  </a:t>
            </a:r>
            <a:r>
              <a:rPr dirty="0" sz="1200" spc="-15">
                <a:solidFill>
                  <a:srgbClr val="EC174B"/>
                </a:solidFill>
                <a:latin typeface="Calibri"/>
                <a:cs typeface="Calibri"/>
              </a:rPr>
              <a:t>STIMULATION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23735" y="2890265"/>
            <a:ext cx="889000" cy="39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EC174B"/>
                </a:solidFill>
                <a:latin typeface="Calibri"/>
                <a:cs typeface="Calibri"/>
              </a:rPr>
              <a:t>ROUNDED,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 spc="-10">
                <a:solidFill>
                  <a:srgbClr val="EC174B"/>
                </a:solidFill>
                <a:latin typeface="Calibri"/>
                <a:cs typeface="Calibri"/>
              </a:rPr>
              <a:t>STRONG</a:t>
            </a:r>
            <a:r>
              <a:rPr dirty="0" sz="1200" spc="-35">
                <a:solidFill>
                  <a:srgbClr val="EC174B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EC174B"/>
                </a:solidFill>
                <a:latin typeface="Calibri"/>
                <a:cs typeface="Calibri"/>
              </a:rPr>
              <a:t>LENS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38197" y="2890265"/>
            <a:ext cx="762635" cy="39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005AAA"/>
                </a:solidFill>
                <a:latin typeface="Calibri"/>
                <a:cs typeface="Calibri"/>
              </a:rPr>
              <a:t>FLATTENED,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 spc="-5">
                <a:solidFill>
                  <a:srgbClr val="005AAA"/>
                </a:solidFill>
                <a:latin typeface="Calibri"/>
                <a:cs typeface="Calibri"/>
              </a:rPr>
              <a:t>WEAK</a:t>
            </a:r>
            <a:r>
              <a:rPr dirty="0" sz="1200" spc="-75">
                <a:solidFill>
                  <a:srgbClr val="005AA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005AAA"/>
                </a:solidFill>
                <a:latin typeface="Calibri"/>
                <a:cs typeface="Calibri"/>
              </a:rPr>
              <a:t>LENS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8819" y="726185"/>
            <a:ext cx="882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005AAA"/>
                </a:solidFill>
                <a:latin typeface="Calibri"/>
                <a:cs typeface="Calibri"/>
              </a:rPr>
              <a:t>SYMPATHETIC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8819" y="913638"/>
            <a:ext cx="8870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005AAA"/>
                </a:solidFill>
                <a:latin typeface="Calibri"/>
                <a:cs typeface="Calibri"/>
              </a:rPr>
              <a:t>STIMULATION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83079" y="1862708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 h="0">
                <a:moveTo>
                  <a:pt x="1774444" y="0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940171" y="4078985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 h="0">
                <a:moveTo>
                  <a:pt x="310895" y="0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07023" y="1854961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 h="0">
                <a:moveTo>
                  <a:pt x="1774825" y="0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79996" y="2395347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 h="0">
                <a:moveTo>
                  <a:pt x="0" y="0"/>
                </a:moveTo>
                <a:lnTo>
                  <a:pt x="939431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23124" y="4107434"/>
            <a:ext cx="223520" cy="0"/>
          </a:xfrm>
          <a:custGeom>
            <a:avLst/>
            <a:gdLst/>
            <a:ahLst/>
            <a:cxnLst/>
            <a:rect l="l" t="t" r="r" b="b"/>
            <a:pathLst>
              <a:path w="223519" h="0">
                <a:moveTo>
                  <a:pt x="0" y="0"/>
                </a:moveTo>
                <a:lnTo>
                  <a:pt x="222973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22145" y="3011551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 h="0">
                <a:moveTo>
                  <a:pt x="0" y="0"/>
                </a:moveTo>
                <a:lnTo>
                  <a:pt x="39751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79490" y="3013582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 h="0">
                <a:moveTo>
                  <a:pt x="0" y="0"/>
                </a:moveTo>
                <a:lnTo>
                  <a:pt x="436117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83079" y="1862708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 h="0">
                <a:moveTo>
                  <a:pt x="1774444" y="0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917696" y="2359786"/>
            <a:ext cx="0" cy="1336040"/>
          </a:xfrm>
          <a:custGeom>
            <a:avLst/>
            <a:gdLst/>
            <a:ahLst/>
            <a:cxnLst/>
            <a:rect l="l" t="t" r="r" b="b"/>
            <a:pathLst>
              <a:path w="0" h="1336039">
                <a:moveTo>
                  <a:pt x="0" y="1335913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17696" y="2359786"/>
            <a:ext cx="0" cy="1336040"/>
          </a:xfrm>
          <a:custGeom>
            <a:avLst/>
            <a:gdLst/>
            <a:ahLst/>
            <a:cxnLst/>
            <a:rect l="l" t="t" r="r" b="b"/>
            <a:pathLst>
              <a:path w="0" h="1336039">
                <a:moveTo>
                  <a:pt x="0" y="1335913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85032" y="3302253"/>
            <a:ext cx="598170" cy="804545"/>
          </a:xfrm>
          <a:custGeom>
            <a:avLst/>
            <a:gdLst/>
            <a:ahLst/>
            <a:cxnLst/>
            <a:rect l="l" t="t" r="r" b="b"/>
            <a:pathLst>
              <a:path w="598170" h="804545">
                <a:moveTo>
                  <a:pt x="597662" y="804291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185032" y="3302253"/>
            <a:ext cx="598170" cy="804545"/>
          </a:xfrm>
          <a:custGeom>
            <a:avLst/>
            <a:gdLst/>
            <a:ahLst/>
            <a:cxnLst/>
            <a:rect l="l" t="t" r="r" b="b"/>
            <a:pathLst>
              <a:path w="598170" h="804545">
                <a:moveTo>
                  <a:pt x="597662" y="804291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84491" y="3302253"/>
            <a:ext cx="470534" cy="825500"/>
          </a:xfrm>
          <a:custGeom>
            <a:avLst/>
            <a:gdLst/>
            <a:ahLst/>
            <a:cxnLst/>
            <a:rect l="l" t="t" r="r" b="b"/>
            <a:pathLst>
              <a:path w="470534" h="825500">
                <a:moveTo>
                  <a:pt x="470534" y="825500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484491" y="3302253"/>
            <a:ext cx="470534" cy="825500"/>
          </a:xfrm>
          <a:custGeom>
            <a:avLst/>
            <a:gdLst/>
            <a:ahLst/>
            <a:cxnLst/>
            <a:rect l="l" t="t" r="r" b="b"/>
            <a:pathLst>
              <a:path w="470534" h="825500">
                <a:moveTo>
                  <a:pt x="470534" y="825500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940171" y="4078985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 h="0">
                <a:moveTo>
                  <a:pt x="310895" y="0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907023" y="1854961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 h="0">
                <a:moveTo>
                  <a:pt x="1774825" y="0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79996" y="2395347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 h="0">
                <a:moveTo>
                  <a:pt x="0" y="0"/>
                </a:moveTo>
                <a:lnTo>
                  <a:pt x="939431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23124" y="4107434"/>
            <a:ext cx="223520" cy="0"/>
          </a:xfrm>
          <a:custGeom>
            <a:avLst/>
            <a:gdLst/>
            <a:ahLst/>
            <a:cxnLst/>
            <a:rect l="l" t="t" r="r" b="b"/>
            <a:pathLst>
              <a:path w="223519" h="0">
                <a:moveTo>
                  <a:pt x="0" y="0"/>
                </a:moveTo>
                <a:lnTo>
                  <a:pt x="222973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22145" y="3011551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 h="0">
                <a:moveTo>
                  <a:pt x="0" y="0"/>
                </a:moveTo>
                <a:lnTo>
                  <a:pt x="39751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079490" y="3013582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 h="0">
                <a:moveTo>
                  <a:pt x="0" y="0"/>
                </a:moveTo>
                <a:lnTo>
                  <a:pt x="436117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594101" y="4130928"/>
            <a:ext cx="880744" cy="0"/>
          </a:xfrm>
          <a:custGeom>
            <a:avLst/>
            <a:gdLst/>
            <a:ahLst/>
            <a:cxnLst/>
            <a:rect l="l" t="t" r="r" b="b"/>
            <a:pathLst>
              <a:path w="880745" h="0">
                <a:moveTo>
                  <a:pt x="880618" y="0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594101" y="4130928"/>
            <a:ext cx="880744" cy="0"/>
          </a:xfrm>
          <a:custGeom>
            <a:avLst/>
            <a:gdLst/>
            <a:ahLst/>
            <a:cxnLst/>
            <a:rect l="l" t="t" r="r" b="b"/>
            <a:pathLst>
              <a:path w="880745" h="0">
                <a:moveTo>
                  <a:pt x="880618" y="0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026018" y="2359914"/>
            <a:ext cx="0" cy="1336040"/>
          </a:xfrm>
          <a:custGeom>
            <a:avLst/>
            <a:gdLst/>
            <a:ahLst/>
            <a:cxnLst/>
            <a:rect l="l" t="t" r="r" b="b"/>
            <a:pathLst>
              <a:path w="0" h="1336039">
                <a:moveTo>
                  <a:pt x="0" y="1335659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026018" y="2359914"/>
            <a:ext cx="0" cy="1336040"/>
          </a:xfrm>
          <a:custGeom>
            <a:avLst/>
            <a:gdLst/>
            <a:ahLst/>
            <a:cxnLst/>
            <a:rect l="l" t="t" r="r" b="b"/>
            <a:pathLst>
              <a:path w="0" h="1336039">
                <a:moveTo>
                  <a:pt x="0" y="1335659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185786" y="4078985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 h="0">
                <a:moveTo>
                  <a:pt x="552069" y="0"/>
                </a:moveTo>
                <a:lnTo>
                  <a:pt x="0" y="0"/>
                </a:lnTo>
              </a:path>
            </a:pathLst>
          </a:custGeom>
          <a:ln w="211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185786" y="4078985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 h="0">
                <a:moveTo>
                  <a:pt x="552069" y="0"/>
                </a:moveTo>
                <a:lnTo>
                  <a:pt x="0" y="0"/>
                </a:lnTo>
              </a:path>
            </a:pathLst>
          </a:custGeom>
          <a:ln w="7047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383540" y="6654495"/>
            <a:ext cx="11061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© </a:t>
            </a:r>
            <a:r>
              <a:rPr dirty="0" sz="900" spc="-5">
                <a:latin typeface="Calibri"/>
                <a:cs typeface="Calibri"/>
              </a:rPr>
              <a:t>CENGAGE</a:t>
            </a:r>
            <a:r>
              <a:rPr dirty="0" sz="900" spc="-7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LEARNING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1548" y="5132323"/>
            <a:ext cx="37191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latin typeface="Calibri"/>
                <a:cs typeface="Calibri"/>
              </a:rPr>
              <a:t>AT </a:t>
            </a:r>
            <a:r>
              <a:rPr dirty="0" sz="1400" spc="-35">
                <a:latin typeface="Calibri"/>
                <a:cs typeface="Calibri"/>
              </a:rPr>
              <a:t>REST, </a:t>
            </a:r>
            <a:r>
              <a:rPr dirty="0" sz="1400" spc="-5">
                <a:latin typeface="Calibri"/>
                <a:cs typeface="Calibri"/>
              </a:rPr>
              <a:t>THE LENS IS HELD </a:t>
            </a:r>
            <a:r>
              <a:rPr dirty="0" sz="1400">
                <a:latin typeface="Calibri"/>
                <a:cs typeface="Calibri"/>
              </a:rPr>
              <a:t>UNDER </a:t>
            </a:r>
            <a:r>
              <a:rPr dirty="0" sz="1400" spc="-5">
                <a:latin typeface="Calibri"/>
                <a:cs typeface="Calibri"/>
              </a:rPr>
              <a:t>TENSION </a:t>
            </a:r>
            <a:r>
              <a:rPr dirty="0" sz="1400" spc="-20">
                <a:latin typeface="Calibri"/>
                <a:cs typeface="Calibri"/>
              </a:rPr>
              <a:t>BY</a:t>
            </a:r>
            <a:r>
              <a:rPr dirty="0" sz="1400" spc="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548" y="5345684"/>
            <a:ext cx="13246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LENS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LIGAMENTS.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1548" y="5559348"/>
            <a:ext cx="37191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BECAUSE THE LENS </a:t>
            </a:r>
            <a:r>
              <a:rPr dirty="0" sz="1400" spc="-15">
                <a:latin typeface="Calibri"/>
                <a:cs typeface="Calibri"/>
              </a:rPr>
              <a:t>SUBSTANCE </a:t>
            </a:r>
            <a:r>
              <a:rPr dirty="0" sz="1400" spc="-5">
                <a:latin typeface="Calibri"/>
                <a:cs typeface="Calibri"/>
              </a:rPr>
              <a:t>IS MALLEABLE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1548" y="5772708"/>
            <a:ext cx="37299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THE LENS </a:t>
            </a:r>
            <a:r>
              <a:rPr dirty="0" sz="1400">
                <a:latin typeface="Calibri"/>
                <a:cs typeface="Calibri"/>
              </a:rPr>
              <a:t>CAPSULE HAS </a:t>
            </a:r>
            <a:r>
              <a:rPr dirty="0" sz="1400" spc="-5">
                <a:latin typeface="Calibri"/>
                <a:cs typeface="Calibri"/>
              </a:rPr>
              <a:t>CONSIDERABLE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ELASTICITY,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1548" y="5986068"/>
            <a:ext cx="3427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THE LENS IS </a:t>
            </a:r>
            <a:r>
              <a:rPr dirty="0" sz="1400">
                <a:latin typeface="Calibri"/>
                <a:cs typeface="Calibri"/>
              </a:rPr>
              <a:t>PULLED </a:t>
            </a:r>
            <a:r>
              <a:rPr dirty="0" sz="1400" spc="-15">
                <a:latin typeface="Calibri"/>
                <a:cs typeface="Calibri"/>
              </a:rPr>
              <a:t>INTO </a:t>
            </a:r>
            <a:r>
              <a:rPr dirty="0" sz="1400">
                <a:latin typeface="Calibri"/>
                <a:cs typeface="Calibri"/>
              </a:rPr>
              <a:t>A </a:t>
            </a:r>
            <a:r>
              <a:rPr dirty="0" sz="1400" spc="-15">
                <a:latin typeface="Calibri"/>
                <a:cs typeface="Calibri"/>
              </a:rPr>
              <a:t>FLATTENED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SHAPE.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72405" y="5133594"/>
            <a:ext cx="4196080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274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IF </a:t>
            </a:r>
            <a:r>
              <a:rPr dirty="0" sz="1400" spc="-5">
                <a:latin typeface="Times New Roman"/>
                <a:cs typeface="Times New Roman"/>
              </a:rPr>
              <a:t>THE GAZE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DIRECTED </a:t>
            </a:r>
            <a:r>
              <a:rPr dirty="0" sz="1400" spc="-80">
                <a:latin typeface="Times New Roman"/>
                <a:cs typeface="Times New Roman"/>
              </a:rPr>
              <a:t>AT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NEAR </a:t>
            </a:r>
            <a:r>
              <a:rPr dirty="0" sz="1400" spc="-20">
                <a:latin typeface="Times New Roman"/>
                <a:cs typeface="Times New Roman"/>
              </a:rPr>
              <a:t>OBJECT, 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15">
                <a:latin typeface="Times New Roman"/>
                <a:cs typeface="Times New Roman"/>
              </a:rPr>
              <a:t>CILIARY </a:t>
            </a:r>
            <a:r>
              <a:rPr dirty="0" sz="1400" spc="-5">
                <a:latin typeface="Times New Roman"/>
                <a:cs typeface="Times New Roman"/>
              </a:rPr>
              <a:t>MUSCLE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CONTRACTS.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THIS DECREASES THE </a:t>
            </a:r>
            <a:r>
              <a:rPr dirty="0" sz="1400" spc="-20">
                <a:latin typeface="Times New Roman"/>
                <a:cs typeface="Times New Roman"/>
              </a:rPr>
              <a:t>DISTANCE </a:t>
            </a:r>
            <a:r>
              <a:rPr dirty="0" sz="1400" spc="-10">
                <a:latin typeface="Times New Roman"/>
                <a:cs typeface="Times New Roman"/>
              </a:rPr>
              <a:t>BETWEEN </a:t>
            </a:r>
            <a:r>
              <a:rPr dirty="0" sz="1400" spc="-5">
                <a:latin typeface="Times New Roman"/>
                <a:cs typeface="Times New Roman"/>
              </a:rPr>
              <a:t>THE  </a:t>
            </a:r>
            <a:r>
              <a:rPr dirty="0" sz="1400" spc="-10">
                <a:latin typeface="Times New Roman"/>
                <a:cs typeface="Times New Roman"/>
              </a:rPr>
              <a:t>EDGES </a:t>
            </a:r>
            <a:r>
              <a:rPr dirty="0" sz="1400" spc="-5">
                <a:latin typeface="Times New Roman"/>
                <a:cs typeface="Times New Roman"/>
              </a:rPr>
              <a:t>OF THE </a:t>
            </a:r>
            <a:r>
              <a:rPr dirty="0" sz="1400" spc="-15">
                <a:latin typeface="Times New Roman"/>
                <a:cs typeface="Times New Roman"/>
              </a:rPr>
              <a:t>CILIARY </a:t>
            </a:r>
            <a:r>
              <a:rPr dirty="0" sz="1400" spc="-5">
                <a:latin typeface="Times New Roman"/>
                <a:cs typeface="Times New Roman"/>
              </a:rPr>
              <a:t>BODY AND RELAXES</a:t>
            </a:r>
            <a:r>
              <a:rPr dirty="0" sz="1400" spc="-2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 </a:t>
            </a:r>
            <a:r>
              <a:rPr dirty="0" sz="1400" spc="-10">
                <a:latin typeface="Times New Roman"/>
                <a:cs typeface="Times New Roman"/>
              </a:rPr>
              <a:t>LENS</a:t>
            </a:r>
            <a:r>
              <a:rPr dirty="0" sz="1400" spc="-5">
                <a:latin typeface="Times New Roman"/>
                <a:cs typeface="Times New Roman"/>
              </a:rPr>
              <a:t> LIGAMENTS,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SO </a:t>
            </a:r>
            <a:r>
              <a:rPr dirty="0" sz="1400" spc="-45">
                <a:latin typeface="Times New Roman"/>
                <a:cs typeface="Times New Roman"/>
              </a:rPr>
              <a:t>THAT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LENS </a:t>
            </a:r>
            <a:r>
              <a:rPr dirty="0" sz="1400" spc="-5">
                <a:latin typeface="Times New Roman"/>
                <a:cs typeface="Times New Roman"/>
              </a:rPr>
              <a:t>SPRINGS </a:t>
            </a:r>
            <a:r>
              <a:rPr dirty="0" sz="1400" spc="-10">
                <a:latin typeface="Times New Roman"/>
                <a:cs typeface="Times New Roman"/>
              </a:rPr>
              <a:t>INTO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0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MORE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CONVEX</a:t>
            </a:r>
            <a:r>
              <a:rPr dirty="0" sz="1400" spc="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SHAPE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3900" y="178307"/>
            <a:ext cx="49072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2627" y="1110996"/>
            <a:ext cx="569976" cy="644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2940" y="958596"/>
            <a:ext cx="646176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5716" y="958596"/>
            <a:ext cx="646176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3963" y="1584960"/>
            <a:ext cx="499872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3419" y="1452372"/>
            <a:ext cx="588264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12291" y="1452372"/>
            <a:ext cx="568452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1352" y="1452372"/>
            <a:ext cx="4668012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82740" y="1452372"/>
            <a:ext cx="573024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86371" y="1452372"/>
            <a:ext cx="1930907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3419" y="1793748"/>
            <a:ext cx="5131308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55335" y="1793748"/>
            <a:ext cx="1475232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61176" y="1793748"/>
            <a:ext cx="569976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61759" y="1793748"/>
            <a:ext cx="1889760" cy="789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18816" y="2135123"/>
            <a:ext cx="629411" cy="789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18759" y="2135123"/>
            <a:ext cx="569976" cy="789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19344" y="2135123"/>
            <a:ext cx="2551176" cy="7894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66188" y="2476500"/>
            <a:ext cx="573024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69820" y="2476500"/>
            <a:ext cx="6274308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93419" y="2817876"/>
            <a:ext cx="1255776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79803" y="2817876"/>
            <a:ext cx="568452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3963" y="3368040"/>
            <a:ext cx="499872" cy="5669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3419" y="3235451"/>
            <a:ext cx="588264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12291" y="3235451"/>
            <a:ext cx="6746748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089647" y="3235451"/>
            <a:ext cx="565403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25652" y="3235451"/>
            <a:ext cx="6728459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3963" y="3785615"/>
            <a:ext cx="499872" cy="5669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93419" y="3653028"/>
            <a:ext cx="588264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12291" y="3653028"/>
            <a:ext cx="5111496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54396" y="3653028"/>
            <a:ext cx="1571244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556247" y="3653028"/>
            <a:ext cx="571500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658356" y="3653028"/>
            <a:ext cx="1889759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93419" y="3994403"/>
            <a:ext cx="3140964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64991" y="3994403"/>
            <a:ext cx="1571243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66844" y="3994403"/>
            <a:ext cx="569976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67428" y="3994403"/>
            <a:ext cx="3656076" cy="7894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93419" y="4335779"/>
            <a:ext cx="2787396" cy="7894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11423" y="4335779"/>
            <a:ext cx="1574291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16323" y="4335779"/>
            <a:ext cx="574548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21479" y="4335779"/>
            <a:ext cx="3954779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93419" y="4677155"/>
            <a:ext cx="4198620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90259" y="4677155"/>
            <a:ext cx="1930908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93419" y="5018532"/>
            <a:ext cx="4646676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870703" y="5018532"/>
            <a:ext cx="568451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14400" y="1052322"/>
            <a:ext cx="4234180" cy="0"/>
          </a:xfrm>
          <a:custGeom>
            <a:avLst/>
            <a:gdLst/>
            <a:ahLst/>
            <a:cxnLst/>
            <a:rect l="l" t="t" r="r" b="b"/>
            <a:pathLst>
              <a:path w="4234180" h="0">
                <a:moveTo>
                  <a:pt x="0" y="0"/>
                </a:moveTo>
                <a:lnTo>
                  <a:pt x="4233672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18236" y="516646"/>
            <a:ext cx="7766050" cy="546036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700"/>
              </a:spcBef>
              <a:buClr>
                <a:srgbClr val="619DD1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dirty="0" sz="3200" b="1">
                <a:solidFill>
                  <a:srgbClr val="FF0000"/>
                </a:solidFill>
                <a:latin typeface="Gill Sans MT"/>
                <a:cs typeface="Gill Sans MT"/>
              </a:rPr>
              <a:t>Accomodation</a:t>
            </a:r>
            <a:r>
              <a:rPr dirty="0" sz="3200" spc="-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3200" spc="-15" b="1">
                <a:solidFill>
                  <a:srgbClr val="FF0000"/>
                </a:solidFill>
                <a:latin typeface="Gill Sans MT"/>
                <a:cs typeface="Gill Sans MT"/>
              </a:rPr>
              <a:t>reflex:-</a:t>
            </a:r>
            <a:endParaRPr sz="3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550">
                <a:solidFill>
                  <a:srgbClr val="619DD1"/>
                </a:solidFill>
                <a:latin typeface="Wingdings 2"/>
                <a:cs typeface="Wingdings 2"/>
              </a:rPr>
              <a:t></a:t>
            </a:r>
            <a:endParaRPr sz="2550">
              <a:latin typeface="Wingdings 2"/>
              <a:cs typeface="Wingdings 2"/>
            </a:endParaRPr>
          </a:p>
          <a:p>
            <a:pPr marL="295910" marR="5080" indent="-283210">
              <a:lnSpc>
                <a:spcPct val="80000"/>
              </a:lnSpc>
              <a:spcBef>
                <a:spcPts val="750"/>
              </a:spcBef>
              <a:buClr>
                <a:srgbClr val="619DD1"/>
              </a:buClr>
              <a:buSzPct val="80357"/>
              <a:buFont typeface="Wingdings 2"/>
              <a:buChar char=""/>
              <a:tabLst>
                <a:tab pos="296545" algn="l"/>
                <a:tab pos="4712970" algn="l"/>
              </a:tabLst>
            </a:pP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- </a:t>
            </a:r>
            <a:r>
              <a:rPr dirty="0" sz="2800" spc="-20" b="1">
                <a:solidFill>
                  <a:srgbClr val="080808"/>
                </a:solidFill>
                <a:latin typeface="Gill Sans MT"/>
                <a:cs typeface="Gill Sans MT"/>
              </a:rPr>
              <a:t>Focusing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at</a:t>
            </a:r>
            <a:r>
              <a:rPr dirty="0" sz="2800" spc="8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near</a:t>
            </a:r>
            <a:r>
              <a:rPr dirty="0" sz="2800" spc="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object(	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increased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anterior  surface </a:t>
            </a:r>
            <a:r>
              <a:rPr dirty="0" sz="2800" b="1">
                <a:solidFill>
                  <a:srgbClr val="080808"/>
                </a:solidFill>
                <a:latin typeface="Gill Sans MT"/>
                <a:cs typeface="Gill Sans MT"/>
              </a:rPr>
              <a:t>curvature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of lens </a:t>
            </a:r>
            <a:r>
              <a:rPr dirty="0" sz="2800" spc="-40" b="1">
                <a:solidFill>
                  <a:srgbClr val="080808"/>
                </a:solidFill>
                <a:latin typeface="Gill Sans MT"/>
                <a:cs typeface="Gill Sans MT"/>
              </a:rPr>
              <a:t>by </a:t>
            </a:r>
            <a:r>
              <a:rPr dirty="0" sz="2800" spc="5" b="1">
                <a:solidFill>
                  <a:srgbClr val="080808"/>
                </a:solidFill>
                <a:latin typeface="Gill Sans MT"/>
                <a:cs typeface="Gill Sans MT"/>
              </a:rPr>
              <a:t>ciliary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muscles 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contraction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, 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slack = </a:t>
            </a:r>
            <a:r>
              <a:rPr dirty="0" sz="2800" spc="-25" b="1">
                <a:solidFill>
                  <a:srgbClr val="FF0000"/>
                </a:solidFill>
                <a:latin typeface="Gill Sans MT"/>
                <a:cs typeface="Gill Sans MT"/>
              </a:rPr>
              <a:t>relaxed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ligaments &amp; 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increased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anterior surface curvature of lens .  </a:t>
            </a:r>
            <a:r>
              <a:rPr dirty="0" sz="2800" spc="-30" b="1">
                <a:solidFill>
                  <a:srgbClr val="080808"/>
                </a:solidFill>
                <a:latin typeface="Gill Sans MT"/>
                <a:cs typeface="Gill Sans MT"/>
              </a:rPr>
              <a:t>why?</a:t>
            </a:r>
            <a:endParaRPr sz="2800">
              <a:latin typeface="Gill Sans MT"/>
              <a:cs typeface="Gill Sans MT"/>
            </a:endParaRPr>
          </a:p>
          <a:p>
            <a:pPr marL="295910" indent="-283210">
              <a:lnSpc>
                <a:spcPts val="3254"/>
              </a:lnSpc>
              <a:buClr>
                <a:srgbClr val="619DD1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-</a:t>
            </a:r>
            <a:r>
              <a:rPr dirty="0" u="heavy" sz="2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to </a:t>
            </a:r>
            <a:r>
              <a:rPr dirty="0" u="heavy" sz="2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add </a:t>
            </a:r>
            <a:r>
              <a:rPr dirty="0" u="heavy" sz="2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12D to </a:t>
            </a:r>
            <a:r>
              <a:rPr dirty="0" u="heavy" sz="28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refractive </a:t>
            </a:r>
            <a:r>
              <a:rPr dirty="0" u="heavy" sz="28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power </a:t>
            </a:r>
            <a:r>
              <a:rPr dirty="0" u="heavy" sz="2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of</a:t>
            </a:r>
            <a:r>
              <a:rPr dirty="0" u="heavy" sz="2800" spc="1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lens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.</a:t>
            </a:r>
            <a:endParaRPr sz="2800">
              <a:latin typeface="Gill Sans MT"/>
              <a:cs typeface="Gill Sans MT"/>
            </a:endParaRPr>
          </a:p>
          <a:p>
            <a:pPr marL="295910" marR="179070" indent="-283210">
              <a:lnSpc>
                <a:spcPct val="80000"/>
              </a:lnSpc>
              <a:spcBef>
                <a:spcPts val="635"/>
              </a:spcBef>
              <a:buClr>
                <a:srgbClr val="619DD1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-both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circular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&amp; longitudinal </a:t>
            </a:r>
            <a:r>
              <a:rPr dirty="0" sz="2800" spc="0" b="1">
                <a:solidFill>
                  <a:srgbClr val="080808"/>
                </a:solidFill>
                <a:latin typeface="Gill Sans MT"/>
                <a:cs typeface="Gill Sans MT"/>
              </a:rPr>
              <a:t>cilliary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muscles 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contract to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pull </a:t>
            </a:r>
            <a:r>
              <a:rPr dirty="0" sz="2800" spc="0" b="1">
                <a:solidFill>
                  <a:srgbClr val="080808"/>
                </a:solidFill>
                <a:latin typeface="Gill Sans MT"/>
                <a:cs typeface="Gill Sans MT"/>
              </a:rPr>
              <a:t>cilliary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muscle forwards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&amp;  inwards&gt;&gt;&gt;&gt;&gt;cilliary </a:t>
            </a:r>
            <a:r>
              <a:rPr dirty="0" sz="2800" spc="-10" b="1">
                <a:solidFill>
                  <a:srgbClr val="080808"/>
                </a:solidFill>
                <a:latin typeface="Gill Sans MT"/>
                <a:cs typeface="Gill Sans MT"/>
              </a:rPr>
              <a:t>muscles </a:t>
            </a:r>
            <a:r>
              <a:rPr dirty="0" sz="2800" spc="-15" b="1">
                <a:solidFill>
                  <a:srgbClr val="080808"/>
                </a:solidFill>
                <a:latin typeface="Gill Sans MT"/>
                <a:cs typeface="Gill Sans MT"/>
              </a:rPr>
              <a:t>edges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come  close to each other to 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increase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anterior  surface curvature of</a:t>
            </a:r>
            <a:r>
              <a:rPr dirty="0" sz="2800" spc="3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080808"/>
                </a:solidFill>
                <a:latin typeface="Gill Sans MT"/>
                <a:cs typeface="Gill Sans MT"/>
              </a:rPr>
              <a:t>lens.</a:t>
            </a:r>
            <a:endParaRPr sz="2800">
              <a:latin typeface="Gill Sans MT"/>
              <a:cs typeface="Gill Sans MT"/>
            </a:endParaRPr>
          </a:p>
          <a:p>
            <a:pPr marL="295910" indent="-283210">
              <a:lnSpc>
                <a:spcPts val="3290"/>
              </a:lnSpc>
              <a:buClr>
                <a:srgbClr val="619DD1"/>
              </a:buClr>
              <a:buSzPct val="80357"/>
              <a:buFont typeface="Wingdings 2"/>
              <a:buChar char=""/>
              <a:tabLst>
                <a:tab pos="296545" algn="l"/>
              </a:tabLst>
            </a:pPr>
            <a:r>
              <a:rPr dirty="0" sz="2800" spc="-45" b="1">
                <a:solidFill>
                  <a:srgbClr val="FF0000"/>
                </a:solidFill>
                <a:latin typeface="Gill Sans MT"/>
                <a:cs typeface="Gill Sans MT"/>
              </a:rPr>
              <a:t>Test//sanson 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purkinje</a:t>
            </a:r>
            <a:r>
              <a:rPr dirty="0" sz="2800" spc="13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800" spc="-25" b="1">
                <a:solidFill>
                  <a:srgbClr val="FF0000"/>
                </a:solidFill>
                <a:latin typeface="Gill Sans MT"/>
                <a:cs typeface="Gill Sans MT"/>
              </a:rPr>
              <a:t>image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3400" y="457200"/>
            <a:ext cx="46482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9740" y="587705"/>
            <a:ext cx="3404235" cy="54457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5" b="1">
                <a:latin typeface="Times New Roman"/>
                <a:cs typeface="Times New Roman"/>
              </a:rPr>
              <a:t>Accommodation is the  focusing of light in the  </a:t>
            </a:r>
            <a:r>
              <a:rPr dirty="0" sz="2800" spc="-10" b="1">
                <a:latin typeface="Times New Roman"/>
                <a:cs typeface="Times New Roman"/>
              </a:rPr>
              <a:t>retina.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20"/>
              </a:lnSpc>
            </a:pPr>
            <a:r>
              <a:rPr dirty="0" sz="2800" spc="-85" b="1">
                <a:latin typeface="Times New Roman"/>
                <a:cs typeface="Times New Roman"/>
              </a:rPr>
              <a:t>We </a:t>
            </a:r>
            <a:r>
              <a:rPr dirty="0" sz="2800" spc="-5" b="1">
                <a:latin typeface="Times New Roman"/>
                <a:cs typeface="Times New Roman"/>
              </a:rPr>
              <a:t>focus</a:t>
            </a:r>
            <a:r>
              <a:rPr dirty="0" sz="2800" spc="7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by</a:t>
            </a:r>
            <a:endParaRPr sz="2800">
              <a:latin typeface="Times New Roman"/>
              <a:cs typeface="Times New Roman"/>
            </a:endParaRPr>
          </a:p>
          <a:p>
            <a:pPr marL="12700" marR="92710">
              <a:lnSpc>
                <a:spcPts val="3020"/>
              </a:lnSpc>
              <a:spcBef>
                <a:spcPts val="219"/>
              </a:spcBef>
            </a:pPr>
            <a:r>
              <a:rPr dirty="0" sz="2800" spc="-5" b="1">
                <a:latin typeface="Times New Roman"/>
                <a:cs typeface="Times New Roman"/>
              </a:rPr>
              <a:t>changing the shape of  the</a:t>
            </a:r>
            <a:r>
              <a:rPr dirty="0" sz="2800" spc="-1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lens.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 marL="876935" marR="226695" indent="-231775">
              <a:lnSpc>
                <a:spcPts val="3020"/>
              </a:lnSpc>
              <a:spcBef>
                <a:spcPts val="5"/>
              </a:spcBef>
            </a:pPr>
            <a:r>
              <a:rPr dirty="0" sz="2800" spc="-5" b="1">
                <a:latin typeface="Times New Roman"/>
                <a:cs typeface="Times New Roman"/>
              </a:rPr>
              <a:t>-The lens is  flattened for  distant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objects.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876935" marR="589915" indent="-231775">
              <a:lnSpc>
                <a:spcPts val="3020"/>
              </a:lnSpc>
            </a:pPr>
            <a:r>
              <a:rPr dirty="0" sz="2800" spc="-5" b="1">
                <a:latin typeface="Times New Roman"/>
                <a:cs typeface="Times New Roman"/>
              </a:rPr>
              <a:t>-The lens is  </a:t>
            </a:r>
            <a:r>
              <a:rPr dirty="0" sz="2800" spc="-15" b="1">
                <a:latin typeface="Times New Roman"/>
                <a:cs typeface="Times New Roman"/>
              </a:rPr>
              <a:t>rounded </a:t>
            </a:r>
            <a:r>
              <a:rPr dirty="0" sz="2800" spc="-5" b="1">
                <a:latin typeface="Times New Roman"/>
                <a:cs typeface="Times New Roman"/>
              </a:rPr>
              <a:t>for  near</a:t>
            </a:r>
            <a:r>
              <a:rPr dirty="0" sz="2800" spc="-10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objects.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4495800"/>
            <a:ext cx="46482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4444" y="640080"/>
            <a:ext cx="405384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7616" y="534923"/>
            <a:ext cx="3678936" cy="632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7491" y="975360"/>
            <a:ext cx="396239" cy="4480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0663" y="870203"/>
            <a:ext cx="519684" cy="623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8491" y="870203"/>
            <a:ext cx="464820" cy="623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1455" y="870203"/>
            <a:ext cx="449580" cy="623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59180" y="870203"/>
            <a:ext cx="5294376" cy="623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81700" y="870203"/>
            <a:ext cx="449579" cy="623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7491" y="1286255"/>
            <a:ext cx="396239" cy="448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0663" y="1181100"/>
            <a:ext cx="534924" cy="6233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3732" y="1181100"/>
            <a:ext cx="464819" cy="6233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96696" y="1181100"/>
            <a:ext cx="451103" cy="623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75944" y="1181100"/>
            <a:ext cx="3473196" cy="6233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77284" y="1181100"/>
            <a:ext cx="449579" cy="6233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7491" y="1597152"/>
            <a:ext cx="396239" cy="4480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0663" y="1491996"/>
            <a:ext cx="512064" cy="6233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80872" y="1491996"/>
            <a:ext cx="464820" cy="6233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3836" y="1491996"/>
            <a:ext cx="422148" cy="6233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24127" y="1491996"/>
            <a:ext cx="2298192" cy="6233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50464" y="1491996"/>
            <a:ext cx="464820" cy="6233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43427" y="1491996"/>
            <a:ext cx="1098803" cy="6233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70376" y="1491996"/>
            <a:ext cx="449579" cy="6233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40663" y="1802892"/>
            <a:ext cx="449580" cy="6233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14400" y="928116"/>
            <a:ext cx="3298190" cy="0"/>
          </a:xfrm>
          <a:custGeom>
            <a:avLst/>
            <a:gdLst/>
            <a:ahLst/>
            <a:cxnLst/>
            <a:rect l="l" t="t" r="r" b="b"/>
            <a:pathLst>
              <a:path w="3298190" h="0">
                <a:moveTo>
                  <a:pt x="0" y="0"/>
                </a:moveTo>
                <a:lnTo>
                  <a:pt x="3297936" y="0"/>
                </a:lnTo>
              </a:path>
            </a:pathLst>
          </a:custGeom>
          <a:ln w="15239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14400" y="2536698"/>
            <a:ext cx="1882139" cy="0"/>
          </a:xfrm>
          <a:custGeom>
            <a:avLst/>
            <a:gdLst/>
            <a:ahLst/>
            <a:cxnLst/>
            <a:rect l="l" t="t" r="r" b="b"/>
            <a:pathLst>
              <a:path w="1882139" h="0">
                <a:moveTo>
                  <a:pt x="0" y="0"/>
                </a:moveTo>
                <a:lnTo>
                  <a:pt x="1882139" y="0"/>
                </a:lnTo>
              </a:path>
            </a:pathLst>
          </a:custGeom>
          <a:ln w="167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18236" y="502361"/>
            <a:ext cx="7978140" cy="5414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5910" indent="-283210">
              <a:lnSpc>
                <a:spcPts val="3510"/>
              </a:lnSpc>
              <a:spcBef>
                <a:spcPts val="100"/>
              </a:spcBef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  <a:tab pos="3594100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looking at a</a:t>
            </a:r>
            <a:r>
              <a:rPr dirty="0" sz="2200" spc="5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close</a:t>
            </a:r>
            <a:r>
              <a:rPr dirty="0" sz="2200" spc="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object	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(</a:t>
            </a:r>
            <a:r>
              <a:rPr dirty="0" u="heavy" sz="3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near </a:t>
            </a:r>
            <a:r>
              <a:rPr dirty="0" u="heavy" sz="3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response)</a:t>
            </a:r>
            <a:endParaRPr sz="3000">
              <a:latin typeface="Gill Sans MT"/>
              <a:cs typeface="Gill Sans MT"/>
            </a:endParaRPr>
          </a:p>
          <a:p>
            <a:pPr marL="295910" indent="-283210">
              <a:lnSpc>
                <a:spcPts val="2450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a- </a:t>
            </a:r>
            <a:r>
              <a:rPr dirty="0" sz="2200" spc="-20" b="1">
                <a:solidFill>
                  <a:srgbClr val="080808"/>
                </a:solidFill>
                <a:latin typeface="Gill Sans MT"/>
                <a:cs typeface="Gill Sans MT"/>
              </a:rPr>
              <a:t>convergence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of both visual axis.</a:t>
            </a:r>
            <a:r>
              <a:rPr dirty="0" sz="2200" spc="20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25" b="1">
                <a:solidFill>
                  <a:srgbClr val="080808"/>
                </a:solidFill>
                <a:latin typeface="Gill Sans MT"/>
                <a:cs typeface="Gill Sans MT"/>
              </a:rPr>
              <a:t>Why?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ts val="2450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b- pupil</a:t>
            </a:r>
            <a:r>
              <a:rPr dirty="0" sz="2200" spc="1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b="1">
                <a:solidFill>
                  <a:srgbClr val="080808"/>
                </a:solidFill>
                <a:latin typeface="Gill Sans MT"/>
                <a:cs typeface="Gill Sans MT"/>
              </a:rPr>
              <a:t>constriction.Why?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ts val="2545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c-</a:t>
            </a:r>
            <a:r>
              <a:rPr dirty="0" sz="2200" spc="-21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Accomodation.Why?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ts val="3025"/>
              </a:lnSpc>
              <a:spcBef>
                <a:spcPts val="2110"/>
              </a:spcBef>
              <a:buClr>
                <a:srgbClr val="619DD1"/>
              </a:buClr>
              <a:buSzPct val="7884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600" spc="-5" b="1">
                <a:solidFill>
                  <a:srgbClr val="FF0000"/>
                </a:solidFill>
                <a:latin typeface="Gill Sans MT"/>
                <a:cs typeface="Gill Sans MT"/>
              </a:rPr>
              <a:t>Near</a:t>
            </a:r>
            <a:r>
              <a:rPr dirty="0" sz="2600" spc="-1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Gill Sans MT"/>
                <a:cs typeface="Gill Sans MT"/>
              </a:rPr>
              <a:t>point:-</a:t>
            </a:r>
            <a:endParaRPr sz="2600">
              <a:latin typeface="Gill Sans MT"/>
              <a:cs typeface="Gill Sans MT"/>
            </a:endParaRPr>
          </a:p>
          <a:p>
            <a:pPr marL="295910" marR="614045" indent="-283210">
              <a:lnSpc>
                <a:spcPct val="70000"/>
              </a:lnSpc>
              <a:spcBef>
                <a:spcPts val="700"/>
              </a:spcBef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  <a:tab pos="5191760" algn="l"/>
              </a:tabLst>
            </a:pPr>
            <a:r>
              <a:rPr dirty="0" sz="2200" spc="-15" b="1">
                <a:solidFill>
                  <a:srgbClr val="080808"/>
                </a:solidFill>
                <a:latin typeface="Gill Sans MT"/>
                <a:cs typeface="Gill Sans MT"/>
              </a:rPr>
              <a:t>Nearest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point to </a:t>
            </a:r>
            <a:r>
              <a:rPr dirty="0" sz="2200" spc="-45" b="1">
                <a:solidFill>
                  <a:srgbClr val="080808"/>
                </a:solidFill>
                <a:latin typeface="Gill Sans MT"/>
                <a:cs typeface="Gill Sans MT"/>
              </a:rPr>
              <a:t>eye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at</a:t>
            </a:r>
            <a:r>
              <a:rPr dirty="0" sz="2200" spc="17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which</a:t>
            </a:r>
            <a:r>
              <a:rPr dirty="0" sz="2200" spc="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object	can </a:t>
            </a:r>
            <a:r>
              <a:rPr dirty="0" sz="2200" spc="-15" b="1">
                <a:solidFill>
                  <a:srgbClr val="080808"/>
                </a:solidFill>
                <a:latin typeface="Gill Sans MT"/>
                <a:cs typeface="Gill Sans MT"/>
              </a:rPr>
              <a:t>brought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into 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focus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on </a:t>
            </a:r>
            <a:r>
              <a:rPr dirty="0" sz="2200" spc="-15" b="1">
                <a:solidFill>
                  <a:srgbClr val="080808"/>
                </a:solidFill>
                <a:latin typeface="Gill Sans MT"/>
                <a:cs typeface="Gill Sans MT"/>
              </a:rPr>
              <a:t>retina </a:t>
            </a:r>
            <a:r>
              <a:rPr dirty="0" sz="2200" spc="-30" b="1">
                <a:solidFill>
                  <a:srgbClr val="080808"/>
                </a:solidFill>
                <a:latin typeface="Gill Sans MT"/>
                <a:cs typeface="Gill Sans MT"/>
              </a:rPr>
              <a:t>by</a:t>
            </a:r>
            <a:r>
              <a:rPr dirty="0" sz="2200" spc="7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sng" sz="19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ACCOMODATION</a:t>
            </a:r>
            <a:endParaRPr sz="1900">
              <a:latin typeface="Gill Sans MT"/>
              <a:cs typeface="Gill Sans MT"/>
            </a:endParaRPr>
          </a:p>
          <a:p>
            <a:pPr marL="295910" indent="-283210">
              <a:lnSpc>
                <a:spcPts val="2355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-10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years-----9</a:t>
            </a:r>
            <a:r>
              <a:rPr dirty="0" sz="2200" spc="4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cm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ts val="2150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-At 60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years-----80-100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cm, due to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hardness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of lens &amp; loss</a:t>
            </a:r>
            <a:r>
              <a:rPr dirty="0" sz="2200" spc="-7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of</a:t>
            </a:r>
            <a:endParaRPr sz="2200">
              <a:latin typeface="Gill Sans MT"/>
              <a:cs typeface="Gill Sans MT"/>
            </a:endParaRPr>
          </a:p>
          <a:p>
            <a:pPr algn="ctr" marR="5444490">
              <a:lnSpc>
                <a:spcPts val="2245"/>
              </a:lnSpc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accomodation.</a:t>
            </a:r>
            <a:endParaRPr sz="2200">
              <a:latin typeface="Gill Sans MT"/>
              <a:cs typeface="Gill Sans MT"/>
            </a:endParaRPr>
          </a:p>
          <a:p>
            <a:pPr marL="374015" indent="-361315">
              <a:lnSpc>
                <a:spcPts val="3270"/>
              </a:lnSpc>
              <a:spcBef>
                <a:spcPts val="2030"/>
              </a:spcBef>
              <a:buClr>
                <a:srgbClr val="619DD1"/>
              </a:buClr>
              <a:buSzPct val="79545"/>
              <a:buFont typeface="Wingdings 2"/>
              <a:buChar char=""/>
              <a:tabLst>
                <a:tab pos="374015" algn="l"/>
                <a:tab pos="374650" algn="l"/>
              </a:tabLst>
            </a:pPr>
            <a:r>
              <a:rPr dirty="0" sz="2200" spc="-15" b="1">
                <a:solidFill>
                  <a:srgbClr val="080808"/>
                </a:solidFill>
                <a:latin typeface="Gill Sans MT"/>
                <a:cs typeface="Gill Sans MT"/>
              </a:rPr>
              <a:t>-</a:t>
            </a:r>
            <a:r>
              <a:rPr dirty="0" sz="2200" spc="-15" b="1">
                <a:solidFill>
                  <a:srgbClr val="333300"/>
                </a:solidFill>
                <a:latin typeface="Gill Sans MT"/>
                <a:cs typeface="Gill Sans MT"/>
              </a:rPr>
              <a:t>(</a:t>
            </a:r>
            <a:r>
              <a:rPr dirty="0" u="heavy" sz="28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presbyopia:-((triade)</a:t>
            </a:r>
            <a:endParaRPr sz="2800">
              <a:latin typeface="Gill Sans MT"/>
              <a:cs typeface="Gill Sans MT"/>
            </a:endParaRPr>
          </a:p>
          <a:p>
            <a:pPr marL="295910" indent="-283210">
              <a:lnSpc>
                <a:spcPts val="2455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333300"/>
                </a:solidFill>
                <a:latin typeface="Gill Sans MT"/>
                <a:cs typeface="Gill Sans MT"/>
              </a:rPr>
              <a:t>1-loss of accomodation &amp; </a:t>
            </a:r>
            <a:r>
              <a:rPr dirty="0" sz="2200" spc="-10" b="1">
                <a:solidFill>
                  <a:srgbClr val="333300"/>
                </a:solidFill>
                <a:latin typeface="Gill Sans MT"/>
                <a:cs typeface="Gill Sans MT"/>
              </a:rPr>
              <a:t>focus </a:t>
            </a:r>
            <a:r>
              <a:rPr dirty="0" sz="2200" spc="-5" b="1">
                <a:solidFill>
                  <a:srgbClr val="333300"/>
                </a:solidFill>
                <a:latin typeface="Gill Sans MT"/>
                <a:cs typeface="Gill Sans MT"/>
              </a:rPr>
              <a:t>behind</a:t>
            </a:r>
            <a:r>
              <a:rPr dirty="0" sz="2200" spc="9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15" b="1">
                <a:solidFill>
                  <a:srgbClr val="333300"/>
                </a:solidFill>
                <a:latin typeface="Gill Sans MT"/>
                <a:cs typeface="Gill Sans MT"/>
              </a:rPr>
              <a:t>retina</a:t>
            </a:r>
            <a:endParaRPr sz="2200">
              <a:latin typeface="Gill Sans MT"/>
              <a:cs typeface="Gill Sans MT"/>
            </a:endParaRPr>
          </a:p>
          <a:p>
            <a:pPr marL="374015" indent="-361315">
              <a:lnSpc>
                <a:spcPts val="2450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374015" algn="l"/>
                <a:tab pos="374650" algn="l"/>
              </a:tabLst>
            </a:pPr>
            <a:r>
              <a:rPr dirty="0" sz="2200" spc="-5" b="1">
                <a:solidFill>
                  <a:srgbClr val="333300"/>
                </a:solidFill>
                <a:latin typeface="Gill Sans MT"/>
                <a:cs typeface="Gill Sans MT"/>
              </a:rPr>
              <a:t>2-loss of lens</a:t>
            </a:r>
            <a:r>
              <a:rPr dirty="0" sz="2200" spc="15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333300"/>
                </a:solidFill>
                <a:latin typeface="Gill Sans MT"/>
                <a:cs typeface="Gill Sans MT"/>
              </a:rPr>
              <a:t>elasticity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ts val="2450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333300"/>
                </a:solidFill>
                <a:latin typeface="Gill Sans MT"/>
                <a:cs typeface="Gill Sans MT"/>
              </a:rPr>
              <a:t>3- </a:t>
            </a:r>
            <a:r>
              <a:rPr dirty="0" sz="2200" spc="-10" b="1">
                <a:solidFill>
                  <a:srgbClr val="333300"/>
                </a:solidFill>
                <a:latin typeface="Gill Sans MT"/>
                <a:cs typeface="Gill Sans MT"/>
              </a:rPr>
              <a:t>near </a:t>
            </a:r>
            <a:r>
              <a:rPr dirty="0" sz="2200" spc="-5" b="1">
                <a:solidFill>
                  <a:srgbClr val="333300"/>
                </a:solidFill>
                <a:latin typeface="Gill Sans MT"/>
                <a:cs typeface="Gill Sans MT"/>
              </a:rPr>
              <a:t>point</a:t>
            </a:r>
            <a:r>
              <a:rPr dirty="0" sz="2200" spc="3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200" spc="-15" b="1">
                <a:solidFill>
                  <a:srgbClr val="333300"/>
                </a:solidFill>
                <a:latin typeface="Gill Sans MT"/>
                <a:cs typeface="Gill Sans MT"/>
              </a:rPr>
              <a:t>receed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ts val="2545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10" b="1">
                <a:solidFill>
                  <a:srgbClr val="333300"/>
                </a:solidFill>
                <a:latin typeface="Gill Sans MT"/>
                <a:cs typeface="Gill Sans MT"/>
              </a:rPr>
              <a:t>-correction </a:t>
            </a:r>
            <a:r>
              <a:rPr dirty="0" sz="2200" spc="-35" b="1">
                <a:solidFill>
                  <a:srgbClr val="333300"/>
                </a:solidFill>
                <a:latin typeface="Gill Sans MT"/>
                <a:cs typeface="Gill Sans MT"/>
              </a:rPr>
              <a:t>by </a:t>
            </a:r>
            <a:r>
              <a:rPr dirty="0" sz="2200" spc="-25" b="1">
                <a:solidFill>
                  <a:srgbClr val="FF0000"/>
                </a:solidFill>
                <a:latin typeface="Gill Sans MT"/>
                <a:cs typeface="Gill Sans MT"/>
              </a:rPr>
              <a:t>biconvex</a:t>
            </a:r>
            <a:r>
              <a:rPr dirty="0" sz="2200" spc="10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Gill Sans MT"/>
                <a:cs typeface="Gill Sans MT"/>
              </a:rPr>
              <a:t>lens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1731" y="525780"/>
            <a:ext cx="5329428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24044" y="525780"/>
            <a:ext cx="2871216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48143" y="525780"/>
            <a:ext cx="659892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02742" y="631697"/>
            <a:ext cx="713485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0">
                <a:solidFill>
                  <a:srgbClr val="FF0000"/>
                </a:solidFill>
                <a:latin typeface="Gill Sans MT"/>
                <a:cs typeface="Gill Sans MT"/>
              </a:rPr>
              <a:t>Near point and </a:t>
            </a:r>
            <a:r>
              <a:rPr dirty="0" sz="3200" spc="-5" b="0">
                <a:solidFill>
                  <a:srgbClr val="FF0000"/>
                </a:solidFill>
                <a:latin typeface="Gill Sans MT"/>
                <a:cs typeface="Gill Sans MT"/>
              </a:rPr>
              <a:t>amplitude </a:t>
            </a:r>
            <a:r>
              <a:rPr dirty="0" sz="3200" b="0">
                <a:solidFill>
                  <a:srgbClr val="FF0000"/>
                </a:solidFill>
                <a:latin typeface="Gill Sans MT"/>
                <a:cs typeface="Gill Sans MT"/>
              </a:rPr>
              <a:t>of</a:t>
            </a:r>
            <a:r>
              <a:rPr dirty="0" sz="3200" spc="-95" b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3200" b="0">
                <a:solidFill>
                  <a:srgbClr val="FF0000"/>
                </a:solidFill>
                <a:latin typeface="Gill Sans MT"/>
                <a:cs typeface="Gill Sans MT"/>
              </a:rPr>
              <a:t>accomodation</a:t>
            </a:r>
            <a:endParaRPr sz="3200">
              <a:latin typeface="Gill Sans MT"/>
              <a:cs typeface="Gill Sans MT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42912" y="1585912"/>
          <a:ext cx="8272780" cy="4730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182880"/>
                <a:gridCol w="2560955"/>
                <a:gridCol w="2743835"/>
              </a:tblGrid>
              <a:tr h="822960">
                <a:tc gridSpan="2">
                  <a:txBody>
                    <a:bodyPr/>
                    <a:lstStyle/>
                    <a:p>
                      <a:pPr marL="8223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400" spc="-15" b="1">
                          <a:latin typeface="Gill Sans MT"/>
                          <a:cs typeface="Gill Sans MT"/>
                        </a:rPr>
                        <a:t>Age</a:t>
                      </a:r>
                      <a:r>
                        <a:rPr dirty="0" sz="2400" spc="-1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b="1">
                          <a:latin typeface="Gill Sans MT"/>
                          <a:cs typeface="Gill Sans MT"/>
                        </a:rPr>
                        <a:t>(yrs)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3365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400" spc="-5" b="1">
                          <a:latin typeface="Gill Sans MT"/>
                          <a:cs typeface="Gill Sans MT"/>
                        </a:rPr>
                        <a:t>Near point</a:t>
                      </a:r>
                      <a:r>
                        <a:rPr dirty="0" sz="2400" spc="-5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2400" b="1">
                          <a:latin typeface="Gill Sans MT"/>
                          <a:cs typeface="Gill Sans MT"/>
                        </a:rPr>
                        <a:t>(cm)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299085" indent="1123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2400" b="1">
                          <a:latin typeface="Gill Sans MT"/>
                          <a:cs typeface="Gill Sans MT"/>
                        </a:rPr>
                        <a:t>Amplitude </a:t>
                      </a:r>
                      <a:r>
                        <a:rPr dirty="0" sz="2400" spc="-5" b="1">
                          <a:latin typeface="Gill Sans MT"/>
                          <a:cs typeface="Gill Sans MT"/>
                        </a:rPr>
                        <a:t>of  </a:t>
                      </a:r>
                      <a:r>
                        <a:rPr dirty="0" sz="2400" b="1">
                          <a:latin typeface="Gill Sans MT"/>
                          <a:cs typeface="Gill Sans MT"/>
                        </a:rPr>
                        <a:t>Accomodat</a:t>
                      </a:r>
                      <a:r>
                        <a:rPr dirty="0" sz="2400" spc="-10" b="1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dirty="0" sz="2400" spc="-5" b="1">
                          <a:latin typeface="Gill Sans MT"/>
                          <a:cs typeface="Gill Sans MT"/>
                        </a:rPr>
                        <a:t>on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7065"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175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9.0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11.0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20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175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10.0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10.0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30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12.5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8.0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40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18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5.5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7065"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60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83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1.2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70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100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800" spc="-5" b="1">
                          <a:solidFill>
                            <a:srgbClr val="FF0000"/>
                          </a:solidFill>
                          <a:latin typeface="Gill Sans MT"/>
                          <a:cs typeface="Gill Sans MT"/>
                        </a:rPr>
                        <a:t>1.0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95016" y="1988820"/>
            <a:ext cx="1868424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30040" y="1988820"/>
            <a:ext cx="2476500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73140" y="1988820"/>
            <a:ext cx="641604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81344" y="1988820"/>
            <a:ext cx="2026920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2940" y="2476500"/>
            <a:ext cx="5018532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48071" y="2476500"/>
            <a:ext cx="2270760" cy="8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85431" y="2476500"/>
            <a:ext cx="641603" cy="899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93635" y="2476500"/>
            <a:ext cx="992124" cy="899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2940" y="2964179"/>
            <a:ext cx="2362200" cy="899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60264" y="3939540"/>
            <a:ext cx="3116580" cy="89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2940" y="4427220"/>
            <a:ext cx="3236976" cy="8991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66515" y="4427220"/>
            <a:ext cx="5148072" cy="8991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2940" y="4914900"/>
            <a:ext cx="2805684" cy="899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35223" y="4914900"/>
            <a:ext cx="1732788" cy="8991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34611" y="4914900"/>
            <a:ext cx="641603" cy="8991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42815" y="4914900"/>
            <a:ext cx="3668267" cy="8991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377683" y="4914900"/>
            <a:ext cx="646176" cy="899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2940" y="5478779"/>
            <a:ext cx="646176" cy="899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2940" y="6042658"/>
            <a:ext cx="646176" cy="8153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2940" y="6606540"/>
            <a:ext cx="646176" cy="2514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14400" y="1009650"/>
            <a:ext cx="5134610" cy="0"/>
          </a:xfrm>
          <a:custGeom>
            <a:avLst/>
            <a:gdLst/>
            <a:ahLst/>
            <a:cxnLst/>
            <a:rect l="l" t="t" r="r" b="b"/>
            <a:pathLst>
              <a:path w="5134610" h="0">
                <a:moveTo>
                  <a:pt x="0" y="0"/>
                </a:moveTo>
                <a:lnTo>
                  <a:pt x="5134356" y="0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18236" y="474019"/>
            <a:ext cx="7519034" cy="505650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700"/>
              </a:spcBef>
              <a:buClr>
                <a:srgbClr val="619DD1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dirty="0" sz="3200" spc="-35" b="1">
                <a:solidFill>
                  <a:srgbClr val="FF0000"/>
                </a:solidFill>
                <a:latin typeface="Gill Sans MT"/>
                <a:cs typeface="Gill Sans MT"/>
              </a:rPr>
              <a:t>Pathway </a:t>
            </a:r>
            <a:r>
              <a:rPr dirty="0" sz="3200" b="1">
                <a:solidFill>
                  <a:srgbClr val="FF0000"/>
                </a:solidFill>
                <a:latin typeface="Gill Sans MT"/>
                <a:cs typeface="Gill Sans MT"/>
              </a:rPr>
              <a:t>of</a:t>
            </a:r>
            <a:r>
              <a:rPr dirty="0" sz="3200" spc="1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Gill Sans MT"/>
                <a:cs typeface="Gill Sans MT"/>
              </a:rPr>
              <a:t>accomodation:-</a:t>
            </a:r>
            <a:endParaRPr sz="3200">
              <a:latin typeface="Gill Sans MT"/>
              <a:cs typeface="Gill Sans MT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619DD1"/>
              </a:buClr>
              <a:buSzPct val="79687"/>
              <a:buFont typeface="Wingdings 2"/>
              <a:buChar char=""/>
              <a:tabLst>
                <a:tab pos="296545" algn="l"/>
                <a:tab pos="5451475" algn="l"/>
              </a:tabLst>
            </a:pPr>
            <a:r>
              <a:rPr dirty="0" sz="3200" spc="-5" b="1">
                <a:solidFill>
                  <a:srgbClr val="333300"/>
                </a:solidFill>
                <a:latin typeface="Gill Sans MT"/>
                <a:cs typeface="Gill Sans MT"/>
              </a:rPr>
              <a:t>Light on </a:t>
            </a:r>
            <a:r>
              <a:rPr dirty="0" sz="3200" spc="-15" b="1">
                <a:solidFill>
                  <a:srgbClr val="333300"/>
                </a:solidFill>
                <a:latin typeface="Gill Sans MT"/>
                <a:cs typeface="Gill Sans MT"/>
              </a:rPr>
              <a:t>eye&gt;&gt;&gt;&gt;&gt;&gt;retina </a:t>
            </a:r>
            <a:r>
              <a:rPr dirty="0" sz="3200" b="1">
                <a:solidFill>
                  <a:srgbClr val="333300"/>
                </a:solidFill>
                <a:latin typeface="Gill Sans MT"/>
                <a:cs typeface="Gill Sans MT"/>
              </a:rPr>
              <a:t>&gt;&gt;&gt;&gt;&gt;optic  </a:t>
            </a:r>
            <a:r>
              <a:rPr dirty="0" sz="3200" spc="0" b="1">
                <a:solidFill>
                  <a:srgbClr val="333300"/>
                </a:solidFill>
                <a:latin typeface="Gill Sans MT"/>
                <a:cs typeface="Gill Sans MT"/>
              </a:rPr>
              <a:t>nerve </a:t>
            </a:r>
            <a:r>
              <a:rPr dirty="0" sz="3200" b="1">
                <a:solidFill>
                  <a:srgbClr val="333300"/>
                </a:solidFill>
                <a:latin typeface="Gill Sans MT"/>
                <a:cs typeface="Gill Sans MT"/>
              </a:rPr>
              <a:t>&gt;&gt;&gt;&gt;&gt;optic chiasma&gt;&gt;&gt;&gt; </a:t>
            </a:r>
            <a:r>
              <a:rPr dirty="0" sz="3200" spc="-5" b="1">
                <a:solidFill>
                  <a:srgbClr val="333300"/>
                </a:solidFill>
                <a:latin typeface="Gill Sans MT"/>
                <a:cs typeface="Gill Sans MT"/>
              </a:rPr>
              <a:t>optic  </a:t>
            </a:r>
            <a:r>
              <a:rPr dirty="0" sz="3200" b="1">
                <a:solidFill>
                  <a:srgbClr val="333300"/>
                </a:solidFill>
                <a:latin typeface="Gill Sans MT"/>
                <a:cs typeface="Gill Sans MT"/>
              </a:rPr>
              <a:t>tract-&gt;&gt;&gt;&gt; </a:t>
            </a:r>
            <a:r>
              <a:rPr dirty="0" sz="3200" spc="-5" b="1">
                <a:latin typeface="Gill Sans MT"/>
                <a:cs typeface="Gill Sans MT"/>
              </a:rPr>
              <a:t>lateral geniculate body </a:t>
            </a:r>
            <a:r>
              <a:rPr dirty="0" sz="3200" b="1">
                <a:latin typeface="Gill Sans MT"/>
                <a:cs typeface="Gill Sans MT"/>
              </a:rPr>
              <a:t>in  </a:t>
            </a:r>
            <a:r>
              <a:rPr dirty="0" sz="3200" spc="-5" b="1">
                <a:latin typeface="Gill Sans MT"/>
                <a:cs typeface="Gill Sans MT"/>
              </a:rPr>
              <a:t>thalamus </a:t>
            </a:r>
            <a:r>
              <a:rPr dirty="0" sz="3200" b="1">
                <a:latin typeface="Gill Sans MT"/>
                <a:cs typeface="Gill Sans MT"/>
              </a:rPr>
              <a:t>&amp; </a:t>
            </a:r>
            <a:r>
              <a:rPr dirty="0" sz="3200" spc="-5" b="1">
                <a:latin typeface="Gill Sans MT"/>
                <a:cs typeface="Gill Sans MT"/>
              </a:rPr>
              <a:t>to </a:t>
            </a:r>
            <a:r>
              <a:rPr dirty="0" sz="3200" b="1">
                <a:latin typeface="Gill Sans MT"/>
                <a:cs typeface="Gill Sans MT"/>
              </a:rPr>
              <a:t>superior </a:t>
            </a:r>
            <a:r>
              <a:rPr dirty="0" sz="3200" spc="-5" b="1">
                <a:latin typeface="Gill Sans MT"/>
                <a:cs typeface="Gill Sans MT"/>
              </a:rPr>
              <a:t>colliculus </a:t>
            </a:r>
            <a:r>
              <a:rPr dirty="0" sz="3200" b="1">
                <a:latin typeface="Gill Sans MT"/>
                <a:cs typeface="Gill Sans MT"/>
              </a:rPr>
              <a:t>in  </a:t>
            </a:r>
            <a:r>
              <a:rPr dirty="0" sz="3200" spc="-5" b="1">
                <a:latin typeface="Gill Sans MT"/>
                <a:cs typeface="Gill Sans MT"/>
              </a:rPr>
              <a:t>midbrain </a:t>
            </a:r>
            <a:r>
              <a:rPr dirty="0" sz="3200" spc="-20" b="1">
                <a:solidFill>
                  <a:srgbClr val="333300"/>
                </a:solidFill>
                <a:latin typeface="Gill Sans MT"/>
                <a:cs typeface="Gill Sans MT"/>
              </a:rPr>
              <a:t>for-&gt;&gt;&gt;&gt;EWN&gt;&gt;&gt;&gt;&gt; </a:t>
            </a:r>
            <a:r>
              <a:rPr dirty="0" sz="3200" spc="5" b="1">
                <a:solidFill>
                  <a:srgbClr val="333300"/>
                </a:solidFill>
                <a:latin typeface="Gill Sans MT"/>
                <a:cs typeface="Gill Sans MT"/>
              </a:rPr>
              <a:t>cilliary  </a:t>
            </a:r>
            <a:r>
              <a:rPr dirty="0" sz="3200" b="1">
                <a:solidFill>
                  <a:srgbClr val="333300"/>
                </a:solidFill>
                <a:latin typeface="Gill Sans MT"/>
                <a:cs typeface="Gill Sans MT"/>
              </a:rPr>
              <a:t>ganglion to</a:t>
            </a:r>
            <a:r>
              <a:rPr dirty="0" sz="3200" spc="-3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3200" b="1">
                <a:solidFill>
                  <a:srgbClr val="333300"/>
                </a:solidFill>
                <a:latin typeface="Gill Sans MT"/>
                <a:cs typeface="Gill Sans MT"/>
              </a:rPr>
              <a:t>oculomotor</a:t>
            </a:r>
            <a:r>
              <a:rPr dirty="0" sz="3200" spc="-3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3200" spc="0" b="1">
                <a:solidFill>
                  <a:srgbClr val="333300"/>
                </a:solidFill>
                <a:latin typeface="Gill Sans MT"/>
                <a:cs typeface="Gill Sans MT"/>
              </a:rPr>
              <a:t>N	</a:t>
            </a:r>
            <a:r>
              <a:rPr dirty="0" sz="3200" b="1">
                <a:solidFill>
                  <a:srgbClr val="333300"/>
                </a:solidFill>
                <a:latin typeface="Gill Sans MT"/>
                <a:cs typeface="Gill Sans MT"/>
              </a:rPr>
              <a:t>&gt;&gt;&gt;&gt;&gt;&gt;  </a:t>
            </a:r>
            <a:r>
              <a:rPr dirty="0" sz="3200" spc="-5" b="1">
                <a:solidFill>
                  <a:srgbClr val="333300"/>
                </a:solidFill>
                <a:latin typeface="Gill Sans MT"/>
                <a:cs typeface="Gill Sans MT"/>
              </a:rPr>
              <a:t>bilateral </a:t>
            </a:r>
            <a:r>
              <a:rPr dirty="0" sz="3200" spc="5" b="1">
                <a:solidFill>
                  <a:srgbClr val="333300"/>
                </a:solidFill>
                <a:latin typeface="Gill Sans MT"/>
                <a:cs typeface="Gill Sans MT"/>
              </a:rPr>
              <a:t>cilliary </a:t>
            </a:r>
            <a:r>
              <a:rPr dirty="0" sz="3200" spc="-10" b="1">
                <a:solidFill>
                  <a:srgbClr val="333300"/>
                </a:solidFill>
                <a:latin typeface="Gill Sans MT"/>
                <a:cs typeface="Gill Sans MT"/>
              </a:rPr>
              <a:t>muscle </a:t>
            </a:r>
            <a:r>
              <a:rPr dirty="0" sz="3200" b="1">
                <a:latin typeface="Gill Sans MT"/>
                <a:cs typeface="Gill Sans MT"/>
              </a:rPr>
              <a:t>contraction (  </a:t>
            </a:r>
            <a:r>
              <a:rPr dirty="0" sz="3200" spc="-5" b="1">
                <a:latin typeface="Gill Sans MT"/>
                <a:cs typeface="Gill Sans MT"/>
              </a:rPr>
              <a:t>accomodation. </a:t>
            </a:r>
            <a:r>
              <a:rPr dirty="0" sz="3200" b="1">
                <a:latin typeface="Gill Sans MT"/>
                <a:cs typeface="Gill Sans MT"/>
              </a:rPr>
              <a:t>R) &amp; contraction </a:t>
            </a:r>
            <a:r>
              <a:rPr dirty="0" sz="3200" spc="-5" b="1">
                <a:latin typeface="Gill Sans MT"/>
                <a:cs typeface="Gill Sans MT"/>
              </a:rPr>
              <a:t>of</a:t>
            </a:r>
            <a:r>
              <a:rPr dirty="0" sz="3200" spc="-420" b="1">
                <a:latin typeface="Gill Sans MT"/>
                <a:cs typeface="Gill Sans MT"/>
              </a:rPr>
              <a:t> </a:t>
            </a:r>
            <a:r>
              <a:rPr dirty="0" sz="3200" b="1">
                <a:latin typeface="Gill Sans MT"/>
                <a:cs typeface="Gill Sans MT"/>
              </a:rPr>
              <a:t>iris  </a:t>
            </a:r>
            <a:r>
              <a:rPr dirty="0" sz="3200" spc="-5" b="1">
                <a:latin typeface="Gill Sans MT"/>
                <a:cs typeface="Gill Sans MT"/>
              </a:rPr>
              <a:t>muscles </a:t>
            </a:r>
            <a:r>
              <a:rPr dirty="0" sz="3200" spc="-15" b="1">
                <a:latin typeface="Gill Sans MT"/>
                <a:cs typeface="Gill Sans MT"/>
              </a:rPr>
              <a:t>for </a:t>
            </a:r>
            <a:r>
              <a:rPr dirty="0" sz="3200" spc="-5" b="1">
                <a:latin typeface="Gill Sans MT"/>
                <a:cs typeface="Gill Sans MT"/>
              </a:rPr>
              <a:t>miosis of near</a:t>
            </a:r>
            <a:r>
              <a:rPr dirty="0" sz="3200" spc="-85" b="1">
                <a:latin typeface="Gill Sans MT"/>
                <a:cs typeface="Gill Sans MT"/>
              </a:rPr>
              <a:t> </a:t>
            </a:r>
            <a:r>
              <a:rPr dirty="0" sz="3200" spc="-10" b="1">
                <a:latin typeface="Gill Sans MT"/>
                <a:cs typeface="Gill Sans MT"/>
              </a:rPr>
              <a:t>response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5024" y="0"/>
            <a:ext cx="461772" cy="45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35024" y="0"/>
            <a:ext cx="461772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5024" y="80772"/>
            <a:ext cx="461772" cy="635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35024" y="416051"/>
            <a:ext cx="1642872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93848" y="416051"/>
            <a:ext cx="461772" cy="635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35024" y="751331"/>
            <a:ext cx="461772" cy="635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12747" y="751331"/>
            <a:ext cx="461772" cy="6355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35024" y="1086611"/>
            <a:ext cx="434339" cy="6355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5316" y="1086611"/>
            <a:ext cx="6781800" cy="635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783068" y="1086611"/>
            <a:ext cx="473964" cy="6355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872983" y="1086611"/>
            <a:ext cx="461772" cy="6355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35024" y="1421891"/>
            <a:ext cx="461772" cy="6355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12747" y="1421891"/>
            <a:ext cx="461772" cy="6355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35024" y="1757172"/>
            <a:ext cx="473963" cy="6355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24939" y="1757172"/>
            <a:ext cx="5186172" cy="6355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27064" y="1757172"/>
            <a:ext cx="461771" cy="6355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02663" y="2130551"/>
            <a:ext cx="138683" cy="624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35024" y="2092451"/>
            <a:ext cx="461772" cy="6355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12747" y="2092451"/>
            <a:ext cx="473964" cy="6355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02663" y="2092451"/>
            <a:ext cx="1479803" cy="6355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98420" y="2092451"/>
            <a:ext cx="1388363" cy="6355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02735" y="2092451"/>
            <a:ext cx="463296" cy="6355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81984" y="2092451"/>
            <a:ext cx="862584" cy="6355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60520" y="2092451"/>
            <a:ext cx="1336548" cy="6355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13020" y="2092451"/>
            <a:ext cx="464820" cy="6355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93791" y="2092451"/>
            <a:ext cx="1028700" cy="6355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38444" y="2092451"/>
            <a:ext cx="461772" cy="6355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35024" y="2427732"/>
            <a:ext cx="473963" cy="6355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24939" y="2427732"/>
            <a:ext cx="5111496" cy="6355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152388" y="2427732"/>
            <a:ext cx="461771" cy="6355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02663" y="2801111"/>
            <a:ext cx="138683" cy="6248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35024" y="2763011"/>
            <a:ext cx="473963" cy="6355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24939" y="2763011"/>
            <a:ext cx="7623048" cy="6355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35024" y="3098292"/>
            <a:ext cx="7333488" cy="6355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35024" y="3433571"/>
            <a:ext cx="2165604" cy="6355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16579" y="3433571"/>
            <a:ext cx="461771" cy="6355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35024" y="3768852"/>
            <a:ext cx="473963" cy="6355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424939" y="3768852"/>
            <a:ext cx="5125212" cy="6355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166103" y="3768852"/>
            <a:ext cx="417575" cy="6355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99632" y="3768852"/>
            <a:ext cx="461771" cy="6355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77355" y="3768852"/>
            <a:ext cx="2206752" cy="6355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100059" y="3768852"/>
            <a:ext cx="473964" cy="6355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02663" y="4142232"/>
            <a:ext cx="138683" cy="624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35024" y="4104132"/>
            <a:ext cx="4410456" cy="63550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361432" y="4104132"/>
            <a:ext cx="920496" cy="6355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897879" y="4104132"/>
            <a:ext cx="464820" cy="6355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978652" y="4104132"/>
            <a:ext cx="2211324" cy="63550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805928" y="4104132"/>
            <a:ext cx="461772" cy="63550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432292" y="4439411"/>
            <a:ext cx="461772" cy="6355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35024" y="4439411"/>
            <a:ext cx="473963" cy="63550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35024" y="4774691"/>
            <a:ext cx="3165348" cy="63550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502663" y="4774691"/>
            <a:ext cx="3075432" cy="63550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35024" y="5109971"/>
            <a:ext cx="2258568" cy="63550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209544" y="5109971"/>
            <a:ext cx="1261871" cy="63550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087367" y="5109971"/>
            <a:ext cx="460248" cy="63550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163567" y="5109971"/>
            <a:ext cx="3624072" cy="63550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502663" y="5109971"/>
            <a:ext cx="6362700" cy="63550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35024" y="5445252"/>
            <a:ext cx="461772" cy="63550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514094" y="487502"/>
            <a:ext cx="7300595" cy="5055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Gill Sans MT"/>
                <a:cs typeface="Gill Sans MT"/>
              </a:rPr>
              <a:t>Objectives: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</a:pPr>
            <a:r>
              <a:rPr dirty="0" sz="2200" spc="-5">
                <a:latin typeface="Gill Sans MT"/>
                <a:cs typeface="Gill Sans MT"/>
              </a:rPr>
              <a:t>At the end of this </a:t>
            </a:r>
            <a:r>
              <a:rPr dirty="0" sz="2200" spc="-15">
                <a:latin typeface="Gill Sans MT"/>
                <a:cs typeface="Gill Sans MT"/>
              </a:rPr>
              <a:t>lecture </a:t>
            </a:r>
            <a:r>
              <a:rPr dirty="0" sz="2200" spc="-10">
                <a:latin typeface="Gill Sans MT"/>
                <a:cs typeface="Gill Sans MT"/>
              </a:rPr>
              <a:t>,the </a:t>
            </a:r>
            <a:r>
              <a:rPr dirty="0" sz="2200" spc="-5">
                <a:latin typeface="Gill Sans MT"/>
                <a:cs typeface="Gill Sans MT"/>
              </a:rPr>
              <a:t>student should be able</a:t>
            </a:r>
            <a:r>
              <a:rPr dirty="0" sz="2200" spc="140">
                <a:latin typeface="Gill Sans MT"/>
                <a:cs typeface="Gill Sans MT"/>
              </a:rPr>
              <a:t> </a:t>
            </a:r>
            <a:r>
              <a:rPr dirty="0" sz="2200">
                <a:latin typeface="Gill Sans MT"/>
                <a:cs typeface="Gill Sans MT"/>
              </a:rPr>
              <a:t>to;-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76350" algn="l"/>
              </a:tabLst>
            </a:pP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5">
                <a:latin typeface="Gill Sans MT"/>
                <a:cs typeface="Gill Sans MT"/>
              </a:rPr>
              <a:t>Describe	visual acuity &amp; depth</a:t>
            </a:r>
            <a:r>
              <a:rPr dirty="0" sz="2200" spc="30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perception</a:t>
            </a:r>
            <a:endParaRPr sz="2200">
              <a:latin typeface="Gill Sans MT"/>
              <a:cs typeface="Gill Sans MT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Gill Sans MT"/>
                <a:cs typeface="Gill Sans MT"/>
              </a:rPr>
              <a:t>-Contrast </a:t>
            </a:r>
            <a:r>
              <a:rPr dirty="0" sz="2200" spc="-5">
                <a:latin typeface="Gill Sans MT"/>
                <a:cs typeface="Gill Sans MT"/>
              </a:rPr>
              <a:t>photopic and scotopic</a:t>
            </a:r>
            <a:r>
              <a:rPr dirty="0" sz="2200" spc="100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vision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2200" spc="-114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14">
                <a:latin typeface="Gill Sans MT"/>
                <a:cs typeface="Gill Sans MT"/>
              </a:rPr>
              <a:t>To </a:t>
            </a:r>
            <a:r>
              <a:rPr dirty="0" sz="2200" spc="-10">
                <a:latin typeface="Gill Sans MT"/>
                <a:cs typeface="Gill Sans MT"/>
              </a:rPr>
              <a:t>know </a:t>
            </a:r>
            <a:r>
              <a:rPr dirty="0" sz="2200" spc="-5">
                <a:latin typeface="Gill Sans MT"/>
                <a:cs typeface="Gill Sans MT"/>
              </a:rPr>
              <a:t>visual </a:t>
            </a:r>
            <a:r>
              <a:rPr dirty="0" sz="2200" spc="-15">
                <a:latin typeface="Gill Sans MT"/>
                <a:cs typeface="Gill Sans MT"/>
              </a:rPr>
              <a:t>pathway </a:t>
            </a:r>
            <a:r>
              <a:rPr dirty="0" sz="2200" spc="-5">
                <a:latin typeface="Gill Sans MT"/>
                <a:cs typeface="Gill Sans MT"/>
              </a:rPr>
              <a:t>and field of</a:t>
            </a:r>
            <a:r>
              <a:rPr dirty="0" sz="2200" spc="160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vision</a:t>
            </a:r>
            <a:endParaRPr sz="22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tabLst>
                <a:tab pos="3362325" algn="l"/>
                <a:tab pos="4071620" algn="l"/>
              </a:tabLst>
            </a:pP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10">
                <a:latin typeface="Gill Sans MT"/>
                <a:cs typeface="Gill Sans MT"/>
              </a:rPr>
              <a:t>Describe </a:t>
            </a:r>
            <a:r>
              <a:rPr dirty="0" sz="2200" spc="-5">
                <a:latin typeface="Gill Sans MT"/>
                <a:cs typeface="Gill Sans MT"/>
              </a:rPr>
              <a:t>the </a:t>
            </a:r>
            <a:r>
              <a:rPr dirty="0" sz="2200" spc="-15">
                <a:latin typeface="Gill Sans MT"/>
                <a:cs typeface="Gill Sans MT"/>
              </a:rPr>
              <a:t>process </a:t>
            </a:r>
            <a:r>
              <a:rPr dirty="0" sz="2200" spc="-5">
                <a:latin typeface="Gill Sans MT"/>
                <a:cs typeface="Gill Sans MT"/>
              </a:rPr>
              <a:t>of accommodation </a:t>
            </a:r>
            <a:r>
              <a:rPr dirty="0" sz="2200" spc="-15">
                <a:latin typeface="Gill Sans MT"/>
                <a:cs typeface="Gill Sans MT"/>
              </a:rPr>
              <a:t>reflex </a:t>
            </a:r>
            <a:r>
              <a:rPr dirty="0" sz="2200" spc="-5">
                <a:latin typeface="Gill Sans MT"/>
                <a:cs typeface="Gill Sans MT"/>
              </a:rPr>
              <a:t>and its </a:t>
            </a:r>
            <a:r>
              <a:rPr dirty="0" sz="2200" spc="-40">
                <a:latin typeface="Gill Sans MT"/>
                <a:cs typeface="Gill Sans MT"/>
              </a:rPr>
              <a:t>pathway,  </a:t>
            </a:r>
            <a:r>
              <a:rPr dirty="0" sz="2200" spc="-5">
                <a:latin typeface="Gill Sans MT"/>
                <a:cs typeface="Gill Sans MT"/>
              </a:rPr>
              <a:t>contrasting the</a:t>
            </a:r>
            <a:r>
              <a:rPr dirty="0" sz="2200" spc="50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refraction</a:t>
            </a:r>
            <a:r>
              <a:rPr dirty="0" sz="2200" spc="35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of	</a:t>
            </a:r>
            <a:r>
              <a:rPr dirty="0" sz="2200" spc="-10">
                <a:latin typeface="Gill Sans MT"/>
                <a:cs typeface="Gill Sans MT"/>
              </a:rPr>
              <a:t>light	</a:t>
            </a:r>
            <a:r>
              <a:rPr dirty="0" sz="2200" spc="-15">
                <a:latin typeface="Gill Sans MT"/>
                <a:cs typeface="Gill Sans MT"/>
              </a:rPr>
              <a:t>by </a:t>
            </a:r>
            <a:r>
              <a:rPr dirty="0" sz="2200" spc="-10">
                <a:latin typeface="Gill Sans MT"/>
                <a:cs typeface="Gill Sans MT"/>
              </a:rPr>
              <a:t>the </a:t>
            </a:r>
            <a:r>
              <a:rPr dirty="0" sz="2200" spc="-5">
                <a:latin typeface="Gill Sans MT"/>
                <a:cs typeface="Gill Sans MT"/>
              </a:rPr>
              <a:t>lens in near </a:t>
            </a:r>
            <a:r>
              <a:rPr dirty="0" sz="2200" spc="-10">
                <a:latin typeface="Gill Sans MT"/>
                <a:cs typeface="Gill Sans MT"/>
              </a:rPr>
              <a:t>vision  </a:t>
            </a:r>
            <a:r>
              <a:rPr dirty="0" sz="2200" spc="-5">
                <a:latin typeface="Gill Sans MT"/>
                <a:cs typeface="Gill Sans MT"/>
              </a:rPr>
              <a:t>and in far</a:t>
            </a:r>
            <a:r>
              <a:rPr dirty="0" sz="2200" spc="15">
                <a:latin typeface="Gill Sans MT"/>
                <a:cs typeface="Gill Sans MT"/>
              </a:rPr>
              <a:t> </a:t>
            </a:r>
            <a:r>
              <a:rPr dirty="0" sz="2200" spc="-10">
                <a:latin typeface="Gill Sans MT"/>
                <a:cs typeface="Gill Sans MT"/>
              </a:rPr>
              <a:t>vision</a:t>
            </a:r>
            <a:endParaRPr sz="2200">
              <a:latin typeface="Gill Sans MT"/>
              <a:cs typeface="Gill Sans MT"/>
            </a:endParaRPr>
          </a:p>
          <a:p>
            <a:pPr marL="12700" marR="423545">
              <a:lnSpc>
                <a:spcPct val="100000"/>
              </a:lnSpc>
            </a:pP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5">
                <a:latin typeface="Gill Sans MT"/>
                <a:cs typeface="Gill Sans MT"/>
              </a:rPr>
              <a:t>Identify and describe </a:t>
            </a:r>
            <a:r>
              <a:rPr dirty="0" sz="2200">
                <a:latin typeface="Gill Sans MT"/>
                <a:cs typeface="Gill Sans MT"/>
              </a:rPr>
              <a:t>pupillary </a:t>
            </a:r>
            <a:r>
              <a:rPr dirty="0" sz="2200" spc="-10">
                <a:latin typeface="Gill Sans MT"/>
                <a:cs typeface="Gill Sans MT"/>
              </a:rPr>
              <a:t>light </a:t>
            </a:r>
            <a:r>
              <a:rPr dirty="0" sz="2200" spc="-15">
                <a:latin typeface="Gill Sans MT"/>
                <a:cs typeface="Gill Sans MT"/>
              </a:rPr>
              <a:t>reflex </a:t>
            </a:r>
            <a:r>
              <a:rPr dirty="0" sz="2200" spc="-5">
                <a:latin typeface="Gill Sans MT"/>
                <a:cs typeface="Gill Sans MT"/>
              </a:rPr>
              <a:t>, its </a:t>
            </a:r>
            <a:r>
              <a:rPr dirty="0" sz="2200" spc="-15">
                <a:latin typeface="Gill Sans MT"/>
                <a:cs typeface="Gill Sans MT"/>
              </a:rPr>
              <a:t>pathway </a:t>
            </a:r>
            <a:r>
              <a:rPr dirty="0" sz="2200" spc="-5">
                <a:latin typeface="Gill Sans MT"/>
                <a:cs typeface="Gill Sans MT"/>
              </a:rPr>
              <a:t>and -  </a:t>
            </a:r>
            <a:r>
              <a:rPr dirty="0" sz="2200" spc="-15">
                <a:latin typeface="Gill Sans MT"/>
                <a:cs typeface="Gill Sans MT"/>
              </a:rPr>
              <a:t>relate </a:t>
            </a:r>
            <a:r>
              <a:rPr dirty="0" sz="2200" spc="-5">
                <a:latin typeface="Gill Sans MT"/>
                <a:cs typeface="Gill Sans MT"/>
              </a:rPr>
              <a:t>these to clinical situations as </a:t>
            </a:r>
            <a:r>
              <a:rPr dirty="0" sz="2200">
                <a:latin typeface="Gill Sans MT"/>
                <a:cs typeface="Gill Sans MT"/>
              </a:rPr>
              <a:t>argyl Robertson</a:t>
            </a:r>
            <a:r>
              <a:rPr dirty="0" sz="2200" spc="160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pupil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-</a:t>
            </a:r>
            <a:r>
              <a:rPr dirty="0" sz="2200" spc="-5">
                <a:latin typeface="Gill Sans MT"/>
                <a:cs typeface="Gill Sans MT"/>
              </a:rPr>
              <a:t>Identify the lateral geniculate body and visual </a:t>
            </a:r>
            <a:r>
              <a:rPr dirty="0" sz="2200">
                <a:latin typeface="Gill Sans MT"/>
                <a:cs typeface="Gill Sans MT"/>
              </a:rPr>
              <a:t>cortex</a:t>
            </a:r>
            <a:r>
              <a:rPr dirty="0" sz="2200" spc="130">
                <a:latin typeface="Gill Sans MT"/>
                <a:cs typeface="Gill Sans MT"/>
              </a:rPr>
              <a:t> </a:t>
            </a:r>
            <a:r>
              <a:rPr dirty="0" sz="2200" spc="-5">
                <a:latin typeface="Gill Sans MT"/>
                <a:cs typeface="Gill Sans MT"/>
              </a:rPr>
              <a:t>functions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2200" spc="-25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Textbook/Guyton </a:t>
            </a:r>
            <a:r>
              <a:rPr dirty="0" u="heavy" sz="2200" spc="-5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&amp;</a:t>
            </a:r>
            <a:r>
              <a:rPr dirty="0" u="heavy" sz="2200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5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Hall</a:t>
            </a: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2200" spc="-15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Reference </a:t>
            </a:r>
            <a:r>
              <a:rPr dirty="0" u="heavy" sz="2200" spc="-5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book/Ganong </a:t>
            </a:r>
            <a:r>
              <a:rPr dirty="0" u="heavy" sz="2200" spc="-25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review </a:t>
            </a:r>
            <a:r>
              <a:rPr dirty="0" u="heavy" sz="2200" spc="-5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of medical</a:t>
            </a:r>
            <a:r>
              <a:rPr dirty="0" u="heavy" sz="2200" spc="80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10">
                <a:solidFill>
                  <a:srgbClr val="1D2158"/>
                </a:solidFill>
                <a:uFill>
                  <a:solidFill>
                    <a:srgbClr val="1D2158"/>
                  </a:solidFill>
                </a:uFill>
                <a:latin typeface="Gill Sans MT"/>
                <a:cs typeface="Gill Sans MT"/>
              </a:rPr>
              <a:t>physiology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9475" y="36576"/>
            <a:ext cx="5181600" cy="6669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0436" y="5600700"/>
            <a:ext cx="490727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18236" y="604774"/>
            <a:ext cx="39916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">
                <a:solidFill>
                  <a:srgbClr val="FF0066"/>
                </a:solidFill>
                <a:latin typeface="Gill Sans MT"/>
                <a:cs typeface="Gill Sans MT"/>
              </a:rPr>
              <a:t>Pupilary </a:t>
            </a:r>
            <a:r>
              <a:rPr dirty="0" sz="3200">
                <a:solidFill>
                  <a:srgbClr val="FF0066"/>
                </a:solidFill>
                <a:latin typeface="Gill Sans MT"/>
                <a:cs typeface="Gill Sans MT"/>
              </a:rPr>
              <a:t>light</a:t>
            </a:r>
            <a:r>
              <a:rPr dirty="0" sz="3200" spc="-100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3200" spc="-15">
                <a:solidFill>
                  <a:srgbClr val="FF0066"/>
                </a:solidFill>
                <a:latin typeface="Gill Sans MT"/>
                <a:cs typeface="Gill Sans MT"/>
              </a:rPr>
              <a:t>reflex:-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0936" y="1064513"/>
            <a:ext cx="3965575" cy="0"/>
          </a:xfrm>
          <a:custGeom>
            <a:avLst/>
            <a:gdLst/>
            <a:ahLst/>
            <a:cxnLst/>
            <a:rect l="l" t="t" r="r" b="b"/>
            <a:pathLst>
              <a:path w="3965575" h="0">
                <a:moveTo>
                  <a:pt x="0" y="0"/>
                </a:moveTo>
                <a:lnTo>
                  <a:pt x="3965448" y="0"/>
                </a:lnTo>
              </a:path>
            </a:pathLst>
          </a:custGeom>
          <a:ln w="19812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0936" y="1447800"/>
            <a:ext cx="7673340" cy="0"/>
          </a:xfrm>
          <a:custGeom>
            <a:avLst/>
            <a:gdLst/>
            <a:ahLst/>
            <a:cxnLst/>
            <a:rect l="l" t="t" r="r" b="b"/>
            <a:pathLst>
              <a:path w="7673340" h="0">
                <a:moveTo>
                  <a:pt x="0" y="0"/>
                </a:moveTo>
                <a:lnTo>
                  <a:pt x="767334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4400" y="1740407"/>
            <a:ext cx="7030720" cy="0"/>
          </a:xfrm>
          <a:custGeom>
            <a:avLst/>
            <a:gdLst/>
            <a:ahLst/>
            <a:cxnLst/>
            <a:rect l="l" t="t" r="r" b="b"/>
            <a:pathLst>
              <a:path w="7030720" h="0">
                <a:moveTo>
                  <a:pt x="0" y="0"/>
                </a:moveTo>
                <a:lnTo>
                  <a:pt x="7030211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0936" y="2520695"/>
            <a:ext cx="7070090" cy="0"/>
          </a:xfrm>
          <a:custGeom>
            <a:avLst/>
            <a:gdLst/>
            <a:ahLst/>
            <a:cxnLst/>
            <a:rect l="l" t="t" r="r" b="b"/>
            <a:pathLst>
              <a:path w="7070090" h="0">
                <a:moveTo>
                  <a:pt x="0" y="0"/>
                </a:moveTo>
                <a:lnTo>
                  <a:pt x="7069836" y="0"/>
                </a:lnTo>
              </a:path>
            </a:pathLst>
          </a:custGeom>
          <a:ln w="18287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4400" y="2862072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 h="0">
                <a:moveTo>
                  <a:pt x="0" y="0"/>
                </a:moveTo>
                <a:lnTo>
                  <a:pt x="1766316" y="0"/>
                </a:lnTo>
              </a:path>
            </a:pathLst>
          </a:custGeom>
          <a:ln w="18287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8236" y="1100073"/>
            <a:ext cx="7700009" cy="459867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95910" marR="5080" indent="-114935">
              <a:lnSpc>
                <a:spcPts val="2300"/>
              </a:lnSpc>
              <a:spcBef>
                <a:spcPts val="660"/>
              </a:spcBef>
            </a:pPr>
            <a:r>
              <a:rPr dirty="0" sz="2400" spc="-5" b="1">
                <a:latin typeface="Gill Sans MT"/>
                <a:cs typeface="Gill Sans MT"/>
              </a:rPr>
              <a:t>Light on one </a:t>
            </a:r>
            <a:r>
              <a:rPr dirty="0" sz="2400" spc="-45" b="1">
                <a:latin typeface="Gill Sans MT"/>
                <a:cs typeface="Gill Sans MT"/>
              </a:rPr>
              <a:t>eye </a:t>
            </a:r>
            <a:r>
              <a:rPr dirty="0" sz="2400" spc="-5" b="1">
                <a:latin typeface="Gill Sans MT"/>
                <a:cs typeface="Gill Sans MT"/>
              </a:rPr>
              <a:t>pupil&gt;&gt;&gt;&gt;&gt;&gt;constiction of </a:t>
            </a:r>
            <a:r>
              <a:rPr dirty="0" sz="2400" b="1">
                <a:latin typeface="Gill Sans MT"/>
                <a:cs typeface="Gill Sans MT"/>
              </a:rPr>
              <a:t>this </a:t>
            </a:r>
            <a:r>
              <a:rPr dirty="0" sz="2400" spc="-5" b="1">
                <a:latin typeface="Gill Sans MT"/>
                <a:cs typeface="Gill Sans MT"/>
              </a:rPr>
              <a:t>pupil  </a:t>
            </a:r>
            <a:r>
              <a:rPr dirty="0" sz="2400" spc="-10" b="1">
                <a:latin typeface="Gill Sans MT"/>
                <a:cs typeface="Gill Sans MT"/>
              </a:rPr>
              <a:t>(direct) </a:t>
            </a:r>
            <a:r>
              <a:rPr dirty="0" sz="2400" b="1">
                <a:latin typeface="Gill Sans MT"/>
                <a:cs typeface="Gill Sans MT"/>
              </a:rPr>
              <a:t>&amp; the </a:t>
            </a:r>
            <a:r>
              <a:rPr dirty="0" sz="2400" spc="-5" b="1">
                <a:latin typeface="Gill Sans MT"/>
                <a:cs typeface="Gill Sans MT"/>
              </a:rPr>
              <a:t>other pupil </a:t>
            </a:r>
            <a:r>
              <a:rPr dirty="0" sz="2400" spc="-10" b="1">
                <a:latin typeface="Gill Sans MT"/>
                <a:cs typeface="Gill Sans MT"/>
              </a:rPr>
              <a:t>(indirect </a:t>
            </a:r>
            <a:r>
              <a:rPr dirty="0" sz="2400" spc="-5" b="1">
                <a:latin typeface="Gill Sans MT"/>
                <a:cs typeface="Gill Sans MT"/>
              </a:rPr>
              <a:t>or</a:t>
            </a:r>
            <a:r>
              <a:rPr dirty="0" sz="2400" spc="-35" b="1">
                <a:latin typeface="Gill Sans MT"/>
                <a:cs typeface="Gill Sans MT"/>
              </a:rPr>
              <a:t> </a:t>
            </a:r>
            <a:r>
              <a:rPr dirty="0" sz="2400" spc="-5" b="1">
                <a:latin typeface="Gill Sans MT"/>
                <a:cs typeface="Gill Sans MT"/>
              </a:rPr>
              <a:t>consensual)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imes New Roman"/>
              <a:cs typeface="Times New Roman"/>
            </a:endParaRPr>
          </a:p>
          <a:p>
            <a:pPr marL="295910" marR="609600" indent="-283845">
              <a:lnSpc>
                <a:spcPts val="2690"/>
              </a:lnSpc>
            </a:pPr>
            <a:r>
              <a:rPr dirty="0" sz="2800" spc="-30" b="1">
                <a:solidFill>
                  <a:srgbClr val="FF0066"/>
                </a:solidFill>
                <a:latin typeface="Gill Sans MT"/>
                <a:cs typeface="Gill Sans MT"/>
              </a:rPr>
              <a:t>Pathway </a:t>
            </a:r>
            <a:r>
              <a:rPr dirty="0" sz="2800" spc="-5" b="1">
                <a:solidFill>
                  <a:srgbClr val="FF0066"/>
                </a:solidFill>
                <a:latin typeface="Gill Sans MT"/>
                <a:cs typeface="Gill Sans MT"/>
              </a:rPr>
              <a:t>of consensual </a:t>
            </a:r>
            <a:r>
              <a:rPr dirty="0" sz="2800" spc="0" b="1">
                <a:solidFill>
                  <a:srgbClr val="FF0066"/>
                </a:solidFill>
                <a:latin typeface="Gill Sans MT"/>
                <a:cs typeface="Gill Sans MT"/>
              </a:rPr>
              <a:t>Pupilary </a:t>
            </a:r>
            <a:r>
              <a:rPr dirty="0" sz="2800" spc="-5" b="1">
                <a:solidFill>
                  <a:srgbClr val="FF0066"/>
                </a:solidFill>
                <a:latin typeface="Gill Sans MT"/>
                <a:cs typeface="Gill Sans MT"/>
              </a:rPr>
              <a:t>light </a:t>
            </a:r>
            <a:r>
              <a:rPr dirty="0" sz="2800" spc="-20" b="1">
                <a:solidFill>
                  <a:srgbClr val="FF0066"/>
                </a:solidFill>
                <a:latin typeface="Gill Sans MT"/>
                <a:cs typeface="Gill Sans MT"/>
              </a:rPr>
              <a:t>reflex  </a:t>
            </a:r>
            <a:r>
              <a:rPr dirty="0" sz="2800" spc="-10" b="1">
                <a:solidFill>
                  <a:srgbClr val="FF0066"/>
                </a:solidFill>
                <a:latin typeface="Gill Sans MT"/>
                <a:cs typeface="Gill Sans MT"/>
              </a:rPr>
              <a:t>(indirect):-</a:t>
            </a:r>
            <a:endParaRPr sz="2800">
              <a:latin typeface="Gill Sans MT"/>
              <a:cs typeface="Gill Sans MT"/>
            </a:endParaRPr>
          </a:p>
          <a:p>
            <a:pPr marL="295910" marR="45085" indent="-283845">
              <a:lnSpc>
                <a:spcPct val="80000"/>
              </a:lnSpc>
              <a:spcBef>
                <a:spcPts val="635"/>
              </a:spcBef>
              <a:tabLst>
                <a:tab pos="3109595" algn="l"/>
              </a:tabLst>
            </a:pP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Light on </a:t>
            </a:r>
            <a:r>
              <a:rPr dirty="0" sz="2400" spc="-10" b="1">
                <a:solidFill>
                  <a:srgbClr val="333300"/>
                </a:solidFill>
                <a:latin typeface="Gill Sans MT"/>
                <a:cs typeface="Gill Sans MT"/>
              </a:rPr>
              <a:t>eye&gt;&gt;&gt;&gt;retina&gt;&gt;&gt;optic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nerve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&gt;&gt;&gt;optic  chiasma&gt;&gt;&gt;&gt;&gt;optic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tract&gt;&gt;&gt;&gt;pass </a:t>
            </a:r>
            <a:r>
              <a:rPr dirty="0" sz="2400" spc="-15" b="1">
                <a:solidFill>
                  <a:srgbClr val="333300"/>
                </a:solidFill>
                <a:latin typeface="Gill Sans MT"/>
                <a:cs typeface="Gill Sans MT"/>
              </a:rPr>
              <a:t>through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superior  colliculus to</a:t>
            </a:r>
            <a:r>
              <a:rPr dirty="0" sz="2400" spc="-15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end</a:t>
            </a:r>
            <a:r>
              <a:rPr dirty="0" sz="2400" spc="-1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in	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pretectal nucleus</a:t>
            </a:r>
            <a:r>
              <a:rPr dirty="0" sz="2400" spc="-1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&gt;&gt;&gt;&gt;&gt;both  oculomotor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nerve </a:t>
            </a:r>
            <a:r>
              <a:rPr dirty="0" sz="2400" spc="-10" b="1">
                <a:solidFill>
                  <a:srgbClr val="333300"/>
                </a:solidFill>
                <a:latin typeface="Gill Sans MT"/>
                <a:cs typeface="Gill Sans MT"/>
              </a:rPr>
              <a:t>nuclei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(EWN)&gt;&gt;&gt;&gt;&gt;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both </a:t>
            </a:r>
            <a:r>
              <a:rPr dirty="0" sz="2400" spc="0" b="1">
                <a:solidFill>
                  <a:srgbClr val="333300"/>
                </a:solidFill>
                <a:latin typeface="Gill Sans MT"/>
                <a:cs typeface="Gill Sans MT"/>
              </a:rPr>
              <a:t>ciliary 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ganglia&gt;&gt;&gt;&gt;&gt;supply both </a:t>
            </a:r>
            <a:r>
              <a:rPr dirty="0" sz="2400" spc="-35" b="1">
                <a:solidFill>
                  <a:srgbClr val="333300"/>
                </a:solidFill>
                <a:latin typeface="Gill Sans MT"/>
                <a:cs typeface="Gill Sans MT"/>
              </a:rPr>
              <a:t>eyes </a:t>
            </a:r>
            <a:r>
              <a:rPr dirty="0" sz="2400" spc="-30" b="1">
                <a:solidFill>
                  <a:srgbClr val="333300"/>
                </a:solidFill>
                <a:latin typeface="Gill Sans MT"/>
                <a:cs typeface="Gill Sans MT"/>
              </a:rPr>
              <a:t>by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oculomotor  nerves&gt;&gt;&gt;&gt;&gt;&gt;&gt;( </a:t>
            </a:r>
            <a:r>
              <a:rPr dirty="0" sz="2400" spc="5" b="1">
                <a:solidFill>
                  <a:srgbClr val="333300"/>
                </a:solidFill>
                <a:latin typeface="Gill Sans MT"/>
                <a:cs typeface="Gill Sans MT"/>
              </a:rPr>
              <a:t>short </a:t>
            </a:r>
            <a:r>
              <a:rPr dirty="0" sz="2400" spc="0" b="1">
                <a:solidFill>
                  <a:srgbClr val="333300"/>
                </a:solidFill>
                <a:latin typeface="Gill Sans MT"/>
                <a:cs typeface="Gill Sans MT"/>
              </a:rPr>
              <a:t>ciliary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nerve to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constrictor  pupillae)&gt;&gt;&gt;&gt;&gt;&gt;miosis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in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both</a:t>
            </a:r>
            <a:r>
              <a:rPr dirty="0" sz="2400" spc="-30" b="1">
                <a:solidFill>
                  <a:srgbClr val="333300"/>
                </a:solidFill>
                <a:latin typeface="Gill Sans MT"/>
                <a:cs typeface="Gill Sans MT"/>
              </a:rPr>
              <a:t> eyes.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ts val="2590"/>
              </a:lnSpc>
              <a:spcBef>
                <a:spcPts val="30"/>
              </a:spcBef>
              <a:tabLst>
                <a:tab pos="1766570" algn="l"/>
                <a:tab pos="2153285" algn="l"/>
                <a:tab pos="3442970" algn="l"/>
                <a:tab pos="4011295" algn="l"/>
                <a:tab pos="4881245" algn="l"/>
                <a:tab pos="6149340" algn="l"/>
              </a:tabLst>
            </a:pP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-</a:t>
            </a:r>
            <a:r>
              <a:rPr dirty="0" sz="2400" spc="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30">
                <a:latin typeface="Gill Sans MT"/>
                <a:cs typeface="Gill Sans MT"/>
              </a:rPr>
              <a:t>Conversely,	</a:t>
            </a:r>
            <a:r>
              <a:rPr dirty="0" sz="2400" spc="-5">
                <a:latin typeface="Gill Sans MT"/>
                <a:cs typeface="Gill Sans MT"/>
              </a:rPr>
              <a:t>in	</a:t>
            </a:r>
            <a:r>
              <a:rPr dirty="0" sz="2400">
                <a:latin typeface="Gill Sans MT"/>
                <a:cs typeface="Gill Sans MT"/>
              </a:rPr>
              <a:t>darkness,	the	</a:t>
            </a:r>
            <a:r>
              <a:rPr dirty="0" sz="2400" spc="-15">
                <a:latin typeface="Gill Sans MT"/>
                <a:cs typeface="Gill Sans MT"/>
              </a:rPr>
              <a:t>reflex	</a:t>
            </a:r>
            <a:r>
              <a:rPr dirty="0" sz="2400" spc="-5">
                <a:latin typeface="Gill Sans MT"/>
                <a:cs typeface="Gill Sans MT"/>
              </a:rPr>
              <a:t>becomes	inhibited,</a:t>
            </a:r>
            <a:endParaRPr sz="2400">
              <a:latin typeface="Gill Sans MT"/>
              <a:cs typeface="Gill Sans MT"/>
            </a:endParaRPr>
          </a:p>
          <a:p>
            <a:pPr marL="295910">
              <a:lnSpc>
                <a:spcPts val="2590"/>
              </a:lnSpc>
            </a:pPr>
            <a:r>
              <a:rPr dirty="0" sz="2400" spc="-5">
                <a:latin typeface="Gill Sans MT"/>
                <a:cs typeface="Gill Sans MT"/>
              </a:rPr>
              <a:t>which </a:t>
            </a:r>
            <a:r>
              <a:rPr dirty="0" sz="2400" spc="-10">
                <a:latin typeface="Gill Sans MT"/>
                <a:cs typeface="Gill Sans MT"/>
              </a:rPr>
              <a:t>results </a:t>
            </a:r>
            <a:r>
              <a:rPr dirty="0" sz="2400" spc="-5">
                <a:latin typeface="Gill Sans MT"/>
                <a:cs typeface="Gill Sans MT"/>
              </a:rPr>
              <a:t>in </a:t>
            </a:r>
            <a:r>
              <a:rPr dirty="0" sz="2400">
                <a:latin typeface="Gill Sans MT"/>
                <a:cs typeface="Gill Sans MT"/>
              </a:rPr>
              <a:t>dilation of </a:t>
            </a:r>
            <a:r>
              <a:rPr dirty="0" sz="2400" spc="-5">
                <a:latin typeface="Gill Sans MT"/>
                <a:cs typeface="Gill Sans MT"/>
              </a:rPr>
              <a:t>the</a:t>
            </a:r>
            <a:r>
              <a:rPr dirty="0" sz="2400" spc="-50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pupil.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10200" y="87376"/>
            <a:ext cx="3733800" cy="5868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200" y="3244850"/>
            <a:ext cx="2740025" cy="974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52651" y="4792662"/>
            <a:ext cx="2687574" cy="1109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14600" y="4008501"/>
            <a:ext cx="411480" cy="1012825"/>
          </a:xfrm>
          <a:custGeom>
            <a:avLst/>
            <a:gdLst/>
            <a:ahLst/>
            <a:cxnLst/>
            <a:rect l="l" t="t" r="r" b="b"/>
            <a:pathLst>
              <a:path w="411480" h="1012825">
                <a:moveTo>
                  <a:pt x="411225" y="807212"/>
                </a:moveTo>
                <a:lnTo>
                  <a:pt x="0" y="807212"/>
                </a:lnTo>
                <a:lnTo>
                  <a:pt x="205612" y="1012825"/>
                </a:lnTo>
                <a:lnTo>
                  <a:pt x="411225" y="807212"/>
                </a:lnTo>
                <a:close/>
              </a:path>
              <a:path w="411480" h="1012825">
                <a:moveTo>
                  <a:pt x="308356" y="0"/>
                </a:moveTo>
                <a:lnTo>
                  <a:pt x="102743" y="0"/>
                </a:lnTo>
                <a:lnTo>
                  <a:pt x="102743" y="807212"/>
                </a:lnTo>
                <a:lnTo>
                  <a:pt x="308356" y="807212"/>
                </a:lnTo>
                <a:lnTo>
                  <a:pt x="308356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14600" y="4008501"/>
            <a:ext cx="411480" cy="1012825"/>
          </a:xfrm>
          <a:custGeom>
            <a:avLst/>
            <a:gdLst/>
            <a:ahLst/>
            <a:cxnLst/>
            <a:rect l="l" t="t" r="r" b="b"/>
            <a:pathLst>
              <a:path w="411480" h="1012825">
                <a:moveTo>
                  <a:pt x="0" y="807212"/>
                </a:moveTo>
                <a:lnTo>
                  <a:pt x="102743" y="807212"/>
                </a:lnTo>
                <a:lnTo>
                  <a:pt x="102743" y="0"/>
                </a:lnTo>
                <a:lnTo>
                  <a:pt x="308356" y="0"/>
                </a:lnTo>
                <a:lnTo>
                  <a:pt x="308356" y="807212"/>
                </a:lnTo>
                <a:lnTo>
                  <a:pt x="411225" y="807212"/>
                </a:lnTo>
                <a:lnTo>
                  <a:pt x="205612" y="1012825"/>
                </a:lnTo>
                <a:lnTo>
                  <a:pt x="0" y="807212"/>
                </a:lnTo>
                <a:close/>
              </a:path>
            </a:pathLst>
          </a:custGeom>
          <a:ln w="25400">
            <a:solidFill>
              <a:srgbClr val="4671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82420" y="4033266"/>
            <a:ext cx="5759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both  pupils  </a:t>
            </a:r>
            <a:r>
              <a:rPr dirty="0" sz="1200" spc="-5" b="1">
                <a:latin typeface="Calibri"/>
                <a:cs typeface="Calibri"/>
              </a:rPr>
              <a:t>c</a:t>
            </a:r>
            <a:r>
              <a:rPr dirty="0" sz="1200" b="1">
                <a:latin typeface="Calibri"/>
                <a:cs typeface="Calibri"/>
              </a:rPr>
              <a:t>on</a:t>
            </a:r>
            <a:r>
              <a:rPr dirty="0" sz="1200" spc="-15" b="1">
                <a:latin typeface="Calibri"/>
                <a:cs typeface="Calibri"/>
              </a:rPr>
              <a:t>s</a:t>
            </a:r>
            <a:r>
              <a:rPr dirty="0" sz="1200" b="1">
                <a:latin typeface="Calibri"/>
                <a:cs typeface="Calibri"/>
              </a:rPr>
              <a:t>t</a:t>
            </a:r>
            <a:r>
              <a:rPr dirty="0" sz="1200" spc="0" b="1">
                <a:latin typeface="Calibri"/>
                <a:cs typeface="Calibri"/>
              </a:rPr>
              <a:t>r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5" b="1">
                <a:latin typeface="Calibri"/>
                <a:cs typeface="Calibri"/>
              </a:rPr>
              <a:t>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7800" y="304800"/>
            <a:ext cx="3048000" cy="2940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94988" y="964691"/>
            <a:ext cx="992124" cy="388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67150" y="990536"/>
            <a:ext cx="5276849" cy="544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0" y="381000"/>
            <a:ext cx="3200400" cy="5073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04388" y="1760220"/>
            <a:ext cx="1357884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2879" y="1760220"/>
            <a:ext cx="569976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93464" y="1760220"/>
            <a:ext cx="1728215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52288" y="1760220"/>
            <a:ext cx="574548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57444" y="1760220"/>
            <a:ext cx="2865120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71827" y="2101595"/>
            <a:ext cx="1973579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76016" y="2101595"/>
            <a:ext cx="569976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76600" y="2101595"/>
            <a:ext cx="1709927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17135" y="2101595"/>
            <a:ext cx="568451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8363" y="2519172"/>
            <a:ext cx="568451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87424" y="2519172"/>
            <a:ext cx="588263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68423" y="4590288"/>
            <a:ext cx="419100" cy="5791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37004" y="4590288"/>
            <a:ext cx="6864096" cy="5791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32788" y="4870703"/>
            <a:ext cx="1088136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79548" y="4870703"/>
            <a:ext cx="423672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61844" y="4870703"/>
            <a:ext cx="1243583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64052" y="4870703"/>
            <a:ext cx="406908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29584" y="4870703"/>
            <a:ext cx="4937760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32788" y="5114544"/>
            <a:ext cx="2724912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85188" y="5114544"/>
            <a:ext cx="2642616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596389" y="1366774"/>
            <a:ext cx="49726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200" spc="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Q.Argyll </a:t>
            </a:r>
            <a:r>
              <a:rPr dirty="0" u="heavy" sz="3200" spc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Robertson</a:t>
            </a:r>
            <a:r>
              <a:rPr dirty="0" u="heavy" sz="3200" spc="-114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32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pupil?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96389" y="1848434"/>
            <a:ext cx="7254875" cy="366077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95910" marR="868680" indent="-283845">
              <a:lnSpc>
                <a:spcPts val="2690"/>
              </a:lnSpc>
              <a:spcBef>
                <a:spcPts val="745"/>
              </a:spcBef>
            </a:pPr>
            <a:r>
              <a:rPr dirty="0" sz="2800" spc="-5" b="1">
                <a:solidFill>
                  <a:srgbClr val="333300"/>
                </a:solidFill>
                <a:latin typeface="Gill Sans MT"/>
                <a:cs typeface="Gill Sans MT"/>
              </a:rPr>
              <a:t>In syphilis </a:t>
            </a:r>
            <a:r>
              <a:rPr dirty="0" sz="2800" spc="-5" b="1">
                <a:latin typeface="Gill Sans MT"/>
                <a:cs typeface="Gill Sans MT"/>
              </a:rPr>
              <a:t>tabes </a:t>
            </a:r>
            <a:r>
              <a:rPr dirty="0" sz="2800" spc="-10" b="1">
                <a:latin typeface="Gill Sans MT"/>
                <a:cs typeface="Gill Sans MT"/>
              </a:rPr>
              <a:t>dorsalis </a:t>
            </a:r>
            <a:r>
              <a:rPr dirty="0" sz="2800" spc="-5" b="1">
                <a:latin typeface="Gill Sans MT"/>
                <a:cs typeface="Gill Sans MT"/>
              </a:rPr>
              <a:t>which </a:t>
            </a:r>
            <a:r>
              <a:rPr dirty="0" sz="2800" spc="-35" b="1">
                <a:latin typeface="Gill Sans MT"/>
                <a:cs typeface="Gill Sans MT"/>
              </a:rPr>
              <a:t>destroy  </a:t>
            </a:r>
            <a:r>
              <a:rPr dirty="0" sz="2800" spc="-10" b="1">
                <a:latin typeface="Gill Sans MT"/>
                <a:cs typeface="Gill Sans MT"/>
              </a:rPr>
              <a:t>pretectal</a:t>
            </a:r>
            <a:r>
              <a:rPr dirty="0" sz="2800" spc="15" b="1">
                <a:latin typeface="Gill Sans MT"/>
                <a:cs typeface="Gill Sans MT"/>
              </a:rPr>
              <a:t> </a:t>
            </a:r>
            <a:r>
              <a:rPr dirty="0" sz="2800" spc="-10" b="1">
                <a:latin typeface="Gill Sans MT"/>
                <a:cs typeface="Gill Sans MT"/>
              </a:rPr>
              <a:t>nucleus</a:t>
            </a:r>
            <a:endParaRPr sz="2800">
              <a:latin typeface="Gill Sans MT"/>
              <a:cs typeface="Gill Sans MT"/>
            </a:endParaRPr>
          </a:p>
          <a:p>
            <a:pPr marL="295910" marR="1525905" indent="-184785">
              <a:lnSpc>
                <a:spcPts val="2690"/>
              </a:lnSpc>
              <a:spcBef>
                <a:spcPts val="595"/>
              </a:spcBef>
            </a:pPr>
            <a:r>
              <a:rPr dirty="0" sz="2800" spc="-5" b="1">
                <a:latin typeface="Gill Sans MT"/>
                <a:cs typeface="Gill Sans MT"/>
              </a:rPr>
              <a:t>-light .R is </a:t>
            </a:r>
            <a:r>
              <a:rPr dirty="0" sz="2800" spc="-10" b="1">
                <a:latin typeface="Gill Sans MT"/>
                <a:cs typeface="Gill Sans MT"/>
              </a:rPr>
              <a:t>lost </a:t>
            </a:r>
            <a:r>
              <a:rPr dirty="0" sz="2800" spc="-5" b="1">
                <a:latin typeface="Gill Sans MT"/>
                <a:cs typeface="Gill Sans MT"/>
              </a:rPr>
              <a:t>&amp; accomodation .R  </a:t>
            </a:r>
            <a:r>
              <a:rPr dirty="0" sz="2800" spc="-15" b="1">
                <a:latin typeface="Gill Sans MT"/>
                <a:cs typeface="Gill Sans MT"/>
              </a:rPr>
              <a:t>remains</a:t>
            </a:r>
            <a:endParaRPr sz="2800">
              <a:latin typeface="Gill Sans MT"/>
              <a:cs typeface="Gill Sans MT"/>
            </a:endParaRPr>
          </a:p>
          <a:p>
            <a:pPr marL="295910" marR="5080" indent="-283210">
              <a:lnSpc>
                <a:spcPct val="79600"/>
              </a:lnSpc>
              <a:spcBef>
                <a:spcPts val="635"/>
              </a:spcBef>
              <a:buClr>
                <a:srgbClr val="619DD1"/>
              </a:buClr>
              <a:buSzPct val="80357"/>
              <a:buFont typeface="Wingdings 2"/>
              <a:buChar char=""/>
              <a:tabLst>
                <a:tab pos="296545" algn="l"/>
                <a:tab pos="2211070" algn="l"/>
              </a:tabLst>
            </a:pPr>
            <a:r>
              <a:rPr dirty="0" sz="2800" spc="-5" b="1">
                <a:latin typeface="Gill Sans MT"/>
                <a:cs typeface="Gill Sans MT"/>
              </a:rPr>
              <a:t>because lesion is in </a:t>
            </a:r>
            <a:r>
              <a:rPr dirty="0" sz="2800" spc="-10" b="1">
                <a:latin typeface="Gill Sans MT"/>
                <a:cs typeface="Gill Sans MT"/>
              </a:rPr>
              <a:t>pretectal nucleus </a:t>
            </a:r>
            <a:r>
              <a:rPr dirty="0" sz="2800" spc="-60" b="1">
                <a:latin typeface="Gill Sans MT"/>
                <a:cs typeface="Gill Sans MT"/>
              </a:rPr>
              <a:t>only,  </a:t>
            </a:r>
            <a:r>
              <a:rPr dirty="0" sz="2800" spc="-55" b="1">
                <a:latin typeface="Gill Sans MT"/>
                <a:cs typeface="Gill Sans MT"/>
              </a:rPr>
              <a:t>away</a:t>
            </a:r>
            <a:r>
              <a:rPr dirty="0" sz="2800" spc="15" b="1">
                <a:latin typeface="Gill Sans MT"/>
                <a:cs typeface="Gill Sans MT"/>
              </a:rPr>
              <a:t> </a:t>
            </a:r>
            <a:r>
              <a:rPr dirty="0" sz="2800" spc="-30" b="1">
                <a:latin typeface="Gill Sans MT"/>
                <a:cs typeface="Gill Sans MT"/>
              </a:rPr>
              <a:t>from	</a:t>
            </a:r>
            <a:r>
              <a:rPr dirty="0" sz="2800" spc="-5" b="1">
                <a:latin typeface="Gill Sans MT"/>
                <a:cs typeface="Gill Sans MT"/>
              </a:rPr>
              <a:t>superior colliculus &amp; fibers </a:t>
            </a:r>
            <a:r>
              <a:rPr dirty="0" sz="2800" spc="-15" b="1">
                <a:latin typeface="Gill Sans MT"/>
                <a:cs typeface="Gill Sans MT"/>
              </a:rPr>
              <a:t>of  </a:t>
            </a:r>
            <a:r>
              <a:rPr dirty="0" sz="2800" spc="-5" b="1">
                <a:latin typeface="Gill Sans MT"/>
                <a:cs typeface="Gill Sans MT"/>
              </a:rPr>
              <a:t>accomodation</a:t>
            </a:r>
            <a:r>
              <a:rPr dirty="0" sz="3200" spc="-5" b="1">
                <a:latin typeface="Gill Sans MT"/>
                <a:cs typeface="Gill Sans MT"/>
              </a:rPr>
              <a:t>.</a:t>
            </a:r>
            <a:endParaRPr sz="3200">
              <a:latin typeface="Gill Sans MT"/>
              <a:cs typeface="Gill Sans MT"/>
            </a:endParaRPr>
          </a:p>
          <a:p>
            <a:pPr marL="295910" marR="299085" indent="-283210">
              <a:lnSpc>
                <a:spcPct val="82000"/>
              </a:lnSpc>
              <a:spcBef>
                <a:spcPts val="525"/>
              </a:spcBef>
              <a:buClr>
                <a:srgbClr val="619DD1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dirty="0" sz="3200" b="1">
                <a:latin typeface="Gill Sans MT"/>
                <a:cs typeface="Gill Sans MT"/>
              </a:rPr>
              <a:t>-</a:t>
            </a:r>
            <a:r>
              <a:rPr dirty="0" sz="3200" spc="-535" b="1">
                <a:latin typeface="Gill Sans MT"/>
                <a:cs typeface="Gill Sans MT"/>
              </a:rPr>
              <a:t> </a:t>
            </a:r>
            <a:r>
              <a:rPr dirty="0" sz="2000">
                <a:latin typeface="Gill Sans MT"/>
                <a:cs typeface="Gill Sans MT"/>
              </a:rPr>
              <a:t>damage of </a:t>
            </a:r>
            <a:r>
              <a:rPr dirty="0" sz="2000" spc="-5">
                <a:latin typeface="Gill Sans MT"/>
                <a:cs typeface="Gill Sans MT"/>
              </a:rPr>
              <a:t>transmission </a:t>
            </a:r>
            <a:r>
              <a:rPr dirty="0" sz="2000">
                <a:latin typeface="Gill Sans MT"/>
                <a:cs typeface="Gill Sans MT"/>
              </a:rPr>
              <a:t>of visual signals </a:t>
            </a:r>
            <a:r>
              <a:rPr dirty="0" sz="2000" spc="-15">
                <a:latin typeface="Gill Sans MT"/>
                <a:cs typeface="Gill Sans MT"/>
              </a:rPr>
              <a:t>from </a:t>
            </a:r>
            <a:r>
              <a:rPr dirty="0" sz="2000">
                <a:latin typeface="Gill Sans MT"/>
                <a:cs typeface="Gill Sans MT"/>
              </a:rPr>
              <a:t>the </a:t>
            </a:r>
            <a:r>
              <a:rPr dirty="0" sz="2000" spc="-5">
                <a:latin typeface="Gill Sans MT"/>
                <a:cs typeface="Gill Sans MT"/>
              </a:rPr>
              <a:t>retinas to </a:t>
            </a:r>
            <a:r>
              <a:rPr dirty="0" sz="2000">
                <a:latin typeface="Gill Sans MT"/>
                <a:cs typeface="Gill Sans MT"/>
              </a:rPr>
              <a:t>the  </a:t>
            </a:r>
            <a:r>
              <a:rPr dirty="0" sz="2000" spc="-15">
                <a:latin typeface="Gill Sans MT"/>
                <a:cs typeface="Gill Sans MT"/>
              </a:rPr>
              <a:t>edinger-westphal </a:t>
            </a:r>
            <a:r>
              <a:rPr dirty="0" sz="2000" spc="-5">
                <a:latin typeface="Gill Sans MT"/>
                <a:cs typeface="Gill Sans MT"/>
              </a:rPr>
              <a:t>nucleus, </a:t>
            </a:r>
            <a:r>
              <a:rPr dirty="0" sz="2000">
                <a:latin typeface="Gill Sans MT"/>
                <a:cs typeface="Gill Sans MT"/>
              </a:rPr>
              <a:t>blocking the </a:t>
            </a:r>
            <a:r>
              <a:rPr dirty="0" sz="2000" spc="0">
                <a:latin typeface="Gill Sans MT"/>
                <a:cs typeface="Gill Sans MT"/>
              </a:rPr>
              <a:t>pupillary </a:t>
            </a:r>
            <a:r>
              <a:rPr dirty="0" sz="2000" spc="-10">
                <a:latin typeface="Gill Sans MT"/>
                <a:cs typeface="Gill Sans MT"/>
              </a:rPr>
              <a:t>reflexes </a:t>
            </a:r>
            <a:r>
              <a:rPr dirty="0" sz="2000">
                <a:latin typeface="Gill Sans MT"/>
                <a:cs typeface="Gill Sans MT"/>
              </a:rPr>
              <a:t>as </a:t>
            </a:r>
            <a:r>
              <a:rPr dirty="0" sz="2000" spc="-5">
                <a:latin typeface="Gill Sans MT"/>
                <a:cs typeface="Gill Sans MT"/>
              </a:rPr>
              <a:t>in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alcoholism,</a:t>
            </a:r>
            <a:r>
              <a:rPr dirty="0" u="sng" sz="2000" spc="-24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encephalitis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Autonomic </a:t>
            </a:r>
            <a:r>
              <a:rPr dirty="0" spc="-10"/>
              <a:t>Control </a:t>
            </a:r>
            <a:r>
              <a:rPr dirty="0" spc="-5"/>
              <a:t>of</a:t>
            </a:r>
            <a:r>
              <a:rPr dirty="0" spc="-95"/>
              <a:t> </a:t>
            </a:r>
            <a:r>
              <a:rPr dirty="0" spc="-5"/>
              <a:t>Accommodation</a:t>
            </a:r>
          </a:p>
        </p:txBody>
      </p:sp>
      <p:sp>
        <p:nvSpPr>
          <p:cNvPr id="6" name="object 6"/>
          <p:cNvSpPr/>
          <p:nvPr/>
        </p:nvSpPr>
        <p:spPr>
          <a:xfrm>
            <a:off x="91439" y="387858"/>
            <a:ext cx="5050790" cy="0"/>
          </a:xfrm>
          <a:custGeom>
            <a:avLst/>
            <a:gdLst/>
            <a:ahLst/>
            <a:cxnLst/>
            <a:rect l="l" t="t" r="r" b="b"/>
            <a:pathLst>
              <a:path w="5050790" h="0">
                <a:moveTo>
                  <a:pt x="0" y="0"/>
                </a:moveTo>
                <a:lnTo>
                  <a:pt x="5050536" y="0"/>
                </a:lnTo>
              </a:path>
            </a:pathLst>
          </a:custGeom>
          <a:ln w="2895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439" y="753618"/>
            <a:ext cx="3042285" cy="0"/>
          </a:xfrm>
          <a:custGeom>
            <a:avLst/>
            <a:gdLst/>
            <a:ahLst/>
            <a:cxnLst/>
            <a:rect l="l" t="t" r="r" b="b"/>
            <a:pathLst>
              <a:path w="3042285" h="0">
                <a:moveTo>
                  <a:pt x="0" y="0"/>
                </a:moveTo>
                <a:lnTo>
                  <a:pt x="3041904" y="0"/>
                </a:lnTo>
              </a:path>
            </a:pathLst>
          </a:custGeom>
          <a:ln w="2895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388061"/>
            <a:ext cx="5269230" cy="1766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Pupillary</a:t>
            </a:r>
            <a:r>
              <a:rPr dirty="0" sz="2400" spc="-1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Aperture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25"/>
              </a:spcBef>
              <a:tabLst>
                <a:tab pos="354965" algn="l"/>
                <a:tab pos="2056130" algn="l"/>
              </a:tabLst>
            </a:pP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-		Parasympathetic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preganglionic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fibers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in the </a:t>
            </a:r>
            <a:r>
              <a:rPr dirty="0" sz="1800" spc="-5" i="1">
                <a:solidFill>
                  <a:srgbClr val="001F5F"/>
                </a:solidFill>
                <a:latin typeface="Times New Roman"/>
                <a:cs typeface="Times New Roman"/>
              </a:rPr>
              <a:t>Edinger-  </a:t>
            </a:r>
            <a:r>
              <a:rPr dirty="0" sz="1800" spc="-25" i="1">
                <a:solidFill>
                  <a:srgbClr val="001F5F"/>
                </a:solidFill>
                <a:latin typeface="Times New Roman"/>
                <a:cs typeface="Times New Roman"/>
              </a:rPr>
              <a:t>Westphal</a:t>
            </a:r>
            <a:r>
              <a:rPr dirty="0" sz="1800" spc="4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Times New Roman"/>
                <a:cs typeface="Times New Roman"/>
              </a:rPr>
              <a:t>nucleus	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to </a:t>
            </a:r>
            <a:r>
              <a:rPr dirty="0" sz="1800" spc="-20" i="1">
                <a:solidFill>
                  <a:srgbClr val="001F5F"/>
                </a:solidFill>
                <a:latin typeface="Times New Roman"/>
                <a:cs typeface="Times New Roman"/>
              </a:rPr>
              <a:t>third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nerve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to the </a:t>
            </a:r>
            <a:r>
              <a:rPr dirty="0" sz="1800" spc="-5" i="1">
                <a:solidFill>
                  <a:srgbClr val="001F5F"/>
                </a:solidFill>
                <a:latin typeface="Times New Roman"/>
                <a:cs typeface="Times New Roman"/>
              </a:rPr>
              <a:t>ciliary 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ganglion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. Then preganglionic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fibers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synapse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with  postganglionic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parasympathetic </a:t>
            </a: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neurons, which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send  in </a:t>
            </a:r>
            <a:r>
              <a:rPr dirty="0" sz="1800" spc="-5" i="1">
                <a:solidFill>
                  <a:srgbClr val="001F5F"/>
                </a:solidFill>
                <a:latin typeface="Times New Roman"/>
                <a:cs typeface="Times New Roman"/>
              </a:rPr>
              <a:t>ciliary nerves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into the eyeball</a:t>
            </a:r>
            <a:r>
              <a:rPr dirty="0" sz="1800" spc="-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to:-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559" y="2125217"/>
            <a:ext cx="1308100" cy="0"/>
          </a:xfrm>
          <a:custGeom>
            <a:avLst/>
            <a:gdLst/>
            <a:ahLst/>
            <a:cxnLst/>
            <a:rect l="l" t="t" r="r" b="b"/>
            <a:pathLst>
              <a:path w="1308100" h="0">
                <a:moveTo>
                  <a:pt x="0" y="0"/>
                </a:moveTo>
                <a:lnTo>
                  <a:pt x="1307592" y="0"/>
                </a:lnTo>
              </a:path>
            </a:pathLst>
          </a:custGeom>
          <a:ln w="10668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739" y="2129154"/>
            <a:ext cx="101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129154"/>
            <a:ext cx="49752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Times New Roman"/>
                <a:cs typeface="Times New Roman"/>
              </a:rPr>
              <a:t>(1) the ciliary muscle that controls focusing of the</a:t>
            </a:r>
            <a:r>
              <a:rPr dirty="0" sz="1800" spc="1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0">
                <a:solidFill>
                  <a:srgbClr val="001F5F"/>
                </a:solidFill>
                <a:latin typeface="Times New Roman"/>
                <a:cs typeface="Times New Roman"/>
              </a:rPr>
              <a:t>eye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439" y="4868417"/>
            <a:ext cx="1607820" cy="0"/>
          </a:xfrm>
          <a:custGeom>
            <a:avLst/>
            <a:gdLst/>
            <a:ahLst/>
            <a:cxnLst/>
            <a:rect l="l" t="t" r="r" b="b"/>
            <a:pathLst>
              <a:path w="1607820" h="0">
                <a:moveTo>
                  <a:pt x="0" y="0"/>
                </a:moveTo>
                <a:lnTo>
                  <a:pt x="1607820" y="0"/>
                </a:lnTo>
              </a:path>
            </a:pathLst>
          </a:custGeom>
          <a:ln w="10668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lens</a:t>
            </a:r>
          </a:p>
          <a:p>
            <a:pPr marL="299085" marR="28575" indent="-287020">
              <a:lnSpc>
                <a:spcPct val="100000"/>
              </a:lnSpc>
              <a:tabLst>
                <a:tab pos="299085" algn="l"/>
              </a:tabLst>
            </a:pPr>
            <a:r>
              <a:rPr dirty="0" spc="-5"/>
              <a:t>-	(2) the sphincter </a:t>
            </a:r>
            <a:r>
              <a:rPr dirty="0"/>
              <a:t>pupillae of the </a:t>
            </a:r>
            <a:r>
              <a:rPr dirty="0" spc="-5"/>
              <a:t>iris </a:t>
            </a:r>
            <a:r>
              <a:rPr dirty="0"/>
              <a:t>that </a:t>
            </a:r>
            <a:r>
              <a:rPr dirty="0" spc="-5"/>
              <a:t>constricts </a:t>
            </a:r>
            <a:r>
              <a:rPr dirty="0"/>
              <a:t>the  pupil.</a:t>
            </a:r>
          </a:p>
          <a:p>
            <a:pPr>
              <a:lnSpc>
                <a:spcPct val="100000"/>
              </a:lnSpc>
            </a:pPr>
            <a:endParaRPr sz="200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/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864995" algn="l"/>
              </a:tabLst>
            </a:pPr>
            <a:r>
              <a:rPr dirty="0" spc="-5"/>
              <a:t>--The sympathetic </a:t>
            </a:r>
            <a:r>
              <a:rPr dirty="0"/>
              <a:t>innervation of the </a:t>
            </a:r>
            <a:r>
              <a:rPr dirty="0" spc="0"/>
              <a:t>eye </a:t>
            </a:r>
            <a:r>
              <a:rPr dirty="0" spc="-5"/>
              <a:t>originates </a:t>
            </a:r>
            <a:r>
              <a:rPr dirty="0"/>
              <a:t>in  </a:t>
            </a:r>
            <a:r>
              <a:rPr dirty="0" i="1">
                <a:latin typeface="Times New Roman"/>
                <a:cs typeface="Times New Roman"/>
              </a:rPr>
              <a:t>lateral horn </a:t>
            </a:r>
            <a:r>
              <a:rPr dirty="0" spc="-5" i="1">
                <a:latin typeface="Times New Roman"/>
                <a:cs typeface="Times New Roman"/>
              </a:rPr>
              <a:t>cells </a:t>
            </a:r>
            <a:r>
              <a:rPr dirty="0"/>
              <a:t>of the </a:t>
            </a:r>
            <a:r>
              <a:rPr dirty="0" spc="-5"/>
              <a:t>first </a:t>
            </a:r>
            <a:r>
              <a:rPr dirty="0"/>
              <a:t>thoracic </a:t>
            </a:r>
            <a:r>
              <a:rPr dirty="0" spc="-5"/>
              <a:t>segment </a:t>
            </a:r>
            <a:r>
              <a:rPr dirty="0"/>
              <a:t>of the  spinal cord, to </a:t>
            </a:r>
            <a:r>
              <a:rPr dirty="0" spc="-5"/>
              <a:t>sympathetic </a:t>
            </a:r>
            <a:r>
              <a:rPr dirty="0"/>
              <a:t>chain to the </a:t>
            </a:r>
            <a:r>
              <a:rPr dirty="0" u="sng" spc="-5" i="1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superior </a:t>
            </a:r>
            <a:r>
              <a:rPr dirty="0" spc="-5" i="1">
                <a:latin typeface="Times New Roman"/>
                <a:cs typeface="Times New Roman"/>
              </a:rPr>
              <a:t> </a:t>
            </a:r>
            <a:r>
              <a:rPr dirty="0" spc="-5" i="1">
                <a:latin typeface="Times New Roman"/>
                <a:cs typeface="Times New Roman"/>
              </a:rPr>
              <a:t>cervical </a:t>
            </a:r>
            <a:r>
              <a:rPr dirty="0" i="1">
                <a:latin typeface="Times New Roman"/>
                <a:cs typeface="Times New Roman"/>
              </a:rPr>
              <a:t>ganglion</a:t>
            </a:r>
            <a:r>
              <a:rPr dirty="0"/>
              <a:t>, synapse </a:t>
            </a:r>
            <a:r>
              <a:rPr dirty="0" spc="-5"/>
              <a:t>with postganglionic neurons.  </a:t>
            </a:r>
            <a:r>
              <a:rPr dirty="0"/>
              <a:t>sympathetic</a:t>
            </a:r>
            <a:r>
              <a:rPr dirty="0" spc="-40"/>
              <a:t> </a:t>
            </a:r>
            <a:r>
              <a:rPr dirty="0"/>
              <a:t>fibers	spread along the </a:t>
            </a:r>
            <a:r>
              <a:rPr dirty="0" spc="-5"/>
              <a:t>surfaces </a:t>
            </a:r>
            <a:r>
              <a:rPr dirty="0"/>
              <a:t>of the  carotid artery , to innervate the radial </a:t>
            </a:r>
            <a:r>
              <a:rPr dirty="0" spc="-5"/>
              <a:t>fibers </a:t>
            </a:r>
            <a:r>
              <a:rPr dirty="0"/>
              <a:t>of the </a:t>
            </a:r>
            <a:r>
              <a:rPr dirty="0" spc="-5"/>
              <a:t>iris  (which open the pupil)</a:t>
            </a:r>
          </a:p>
        </p:txBody>
      </p:sp>
      <p:sp>
        <p:nvSpPr>
          <p:cNvPr id="14" name="object 14"/>
          <p:cNvSpPr/>
          <p:nvPr/>
        </p:nvSpPr>
        <p:spPr>
          <a:xfrm>
            <a:off x="5715000" y="381000"/>
            <a:ext cx="3428999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39" y="330708"/>
            <a:ext cx="5245735" cy="0"/>
          </a:xfrm>
          <a:custGeom>
            <a:avLst/>
            <a:gdLst/>
            <a:ahLst/>
            <a:cxnLst/>
            <a:rect l="l" t="t" r="r" b="b"/>
            <a:pathLst>
              <a:path w="5245735" h="0">
                <a:moveTo>
                  <a:pt x="0" y="0"/>
                </a:moveTo>
                <a:lnTo>
                  <a:pt x="5245608" y="0"/>
                </a:lnTo>
              </a:path>
            </a:pathLst>
          </a:custGeom>
          <a:ln w="2438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39" y="635508"/>
            <a:ext cx="2814955" cy="0"/>
          </a:xfrm>
          <a:custGeom>
            <a:avLst/>
            <a:gdLst/>
            <a:ahLst/>
            <a:cxnLst/>
            <a:rect l="l" t="t" r="r" b="b"/>
            <a:pathLst>
              <a:path w="2814955" h="0">
                <a:moveTo>
                  <a:pt x="0" y="0"/>
                </a:moveTo>
                <a:lnTo>
                  <a:pt x="2814828" y="0"/>
                </a:lnTo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3587" y="1549908"/>
            <a:ext cx="5012690" cy="0"/>
          </a:xfrm>
          <a:custGeom>
            <a:avLst/>
            <a:gdLst/>
            <a:ahLst/>
            <a:cxnLst/>
            <a:rect l="l" t="t" r="r" b="b"/>
            <a:pathLst>
              <a:path w="5012690" h="0">
                <a:moveTo>
                  <a:pt x="0" y="0"/>
                </a:moveTo>
                <a:lnTo>
                  <a:pt x="5012436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580" y="2769107"/>
            <a:ext cx="4121150" cy="0"/>
          </a:xfrm>
          <a:custGeom>
            <a:avLst/>
            <a:gdLst/>
            <a:ahLst/>
            <a:cxnLst/>
            <a:rect l="l" t="t" r="r" b="b"/>
            <a:pathLst>
              <a:path w="4121150" h="0">
                <a:moveTo>
                  <a:pt x="0" y="0"/>
                </a:moveTo>
                <a:lnTo>
                  <a:pt x="4120896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9580" y="4597908"/>
            <a:ext cx="4620895" cy="0"/>
          </a:xfrm>
          <a:custGeom>
            <a:avLst/>
            <a:gdLst/>
            <a:ahLst/>
            <a:cxnLst/>
            <a:rect l="l" t="t" r="r" b="b"/>
            <a:pathLst>
              <a:path w="4620895" h="0">
                <a:moveTo>
                  <a:pt x="0" y="0"/>
                </a:moveTo>
                <a:lnTo>
                  <a:pt x="4620768" y="0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739" y="23875"/>
            <a:ext cx="5483860" cy="5818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907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Determination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of Distance of an Object </a:t>
            </a:r>
            <a:r>
              <a:rPr dirty="0" sz="2000" spc="-10" b="1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dirty="0" sz="2000" spc="-11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the  Eye—“Depth</a:t>
            </a:r>
            <a:r>
              <a:rPr dirty="0" sz="20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Perception”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A person normally </a:t>
            </a:r>
            <a:r>
              <a:rPr dirty="0" sz="2000" spc="-5" b="1">
                <a:latin typeface="Times New Roman"/>
                <a:cs typeface="Times New Roman"/>
              </a:rPr>
              <a:t>perceives </a:t>
            </a:r>
            <a:r>
              <a:rPr dirty="0" sz="2000" b="1">
                <a:latin typeface="Times New Roman"/>
                <a:cs typeface="Times New Roman"/>
              </a:rPr>
              <a:t>distance by</a:t>
            </a:r>
            <a:r>
              <a:rPr dirty="0" sz="2000" spc="254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three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major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means:</a:t>
            </a:r>
            <a:endParaRPr sz="2000">
              <a:latin typeface="Times New Roman"/>
              <a:cs typeface="Times New Roman"/>
            </a:endParaRPr>
          </a:p>
          <a:p>
            <a:pPr marL="12700" marR="29845" indent="63500">
              <a:lnSpc>
                <a:spcPct val="100000"/>
              </a:lnSpc>
              <a:buAutoNum type="arabicParenBoth"/>
              <a:tabLst>
                <a:tab pos="434975" algn="l"/>
              </a:tabLst>
            </a:pP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5" b="1">
                <a:latin typeface="Times New Roman"/>
                <a:cs typeface="Times New Roman"/>
              </a:rPr>
              <a:t>sizes </a:t>
            </a:r>
            <a:r>
              <a:rPr dirty="0" sz="2000" b="1">
                <a:latin typeface="Times New Roman"/>
                <a:cs typeface="Times New Roman"/>
              </a:rPr>
              <a:t>of the images of known objects on</a:t>
            </a:r>
            <a:r>
              <a:rPr dirty="0" sz="2000" spc="-1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retina</a:t>
            </a:r>
            <a:r>
              <a:rPr dirty="0" sz="2000" spc="-5" b="1">
                <a:latin typeface="Times New Roman"/>
                <a:cs typeface="Times New Roman"/>
              </a:rPr>
              <a:t>, </a:t>
            </a:r>
            <a:r>
              <a:rPr dirty="0" sz="2000" b="1">
                <a:latin typeface="Times New Roman"/>
                <a:cs typeface="Times New Roman"/>
              </a:rPr>
              <a:t>the brain calculate </a:t>
            </a:r>
            <a:r>
              <a:rPr dirty="0" sz="2000" spc="-10" b="1">
                <a:latin typeface="Times New Roman"/>
                <a:cs typeface="Times New Roman"/>
              </a:rPr>
              <a:t>from </a:t>
            </a:r>
            <a:r>
              <a:rPr dirty="0" sz="2000" b="1">
                <a:latin typeface="Times New Roman"/>
                <a:cs typeface="Times New Roman"/>
              </a:rPr>
              <a:t>image </a:t>
            </a:r>
            <a:r>
              <a:rPr dirty="0" sz="2000" spc="-5" b="1">
                <a:latin typeface="Times New Roman"/>
                <a:cs typeface="Times New Roman"/>
              </a:rPr>
              <a:t>sizes </a:t>
            </a:r>
            <a:r>
              <a:rPr dirty="0" sz="2000" b="1">
                <a:latin typeface="Times New Roman"/>
                <a:cs typeface="Times New Roman"/>
              </a:rPr>
              <a:t>the  distances of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objects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arenBoth"/>
            </a:pPr>
            <a:endParaRPr sz="20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buAutoNum type="arabicParenBoth"/>
              <a:tabLst>
                <a:tab pos="370840" algn="l"/>
              </a:tabLst>
            </a:pPr>
            <a:r>
              <a:rPr dirty="0" sz="2000" b="1">
                <a:latin typeface="Times New Roman"/>
                <a:cs typeface="Times New Roman"/>
              </a:rPr>
              <a:t>the phenomenon of moving parallax:_when</a:t>
            </a:r>
            <a:r>
              <a:rPr dirty="0" sz="2000" spc="-1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  person moves his head to one side or the </a:t>
            </a:r>
            <a:r>
              <a:rPr dirty="0" sz="2000" spc="-30" b="1">
                <a:latin typeface="Times New Roman"/>
                <a:cs typeface="Times New Roman"/>
              </a:rPr>
              <a:t>other, </a:t>
            </a:r>
            <a:r>
              <a:rPr dirty="0" sz="2000" b="1">
                <a:latin typeface="Times New Roman"/>
                <a:cs typeface="Times New Roman"/>
              </a:rPr>
              <a:t>the  images of close-by objects move rapidly </a:t>
            </a:r>
            <a:r>
              <a:rPr dirty="0" sz="2000" spc="-5" b="1">
                <a:latin typeface="Times New Roman"/>
                <a:cs typeface="Times New Roman"/>
              </a:rPr>
              <a:t>across </a:t>
            </a:r>
            <a:r>
              <a:rPr dirty="0" sz="2000" b="1">
                <a:latin typeface="Times New Roman"/>
                <a:cs typeface="Times New Roman"/>
              </a:rPr>
              <a:t>the  </a:t>
            </a:r>
            <a:r>
              <a:rPr dirty="0" sz="2000" spc="-5" b="1">
                <a:latin typeface="Times New Roman"/>
                <a:cs typeface="Times New Roman"/>
              </a:rPr>
              <a:t>retinas, while </a:t>
            </a:r>
            <a:r>
              <a:rPr dirty="0" sz="2000" b="1">
                <a:latin typeface="Times New Roman"/>
                <a:cs typeface="Times New Roman"/>
              </a:rPr>
              <a:t>the images of distant objects </a:t>
            </a:r>
            <a:r>
              <a:rPr dirty="0" sz="2000" spc="-5" b="1">
                <a:latin typeface="Times New Roman"/>
                <a:cs typeface="Times New Roman"/>
              </a:rPr>
              <a:t>remain  </a:t>
            </a:r>
            <a:r>
              <a:rPr dirty="0" sz="2000" b="1">
                <a:latin typeface="Times New Roman"/>
                <a:cs typeface="Times New Roman"/>
              </a:rPr>
              <a:t>almost completely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stationary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arenBoth"/>
            </a:pPr>
            <a:endParaRPr sz="2050">
              <a:latin typeface="Times New Roman"/>
              <a:cs typeface="Times New Roman"/>
            </a:endParaRPr>
          </a:p>
          <a:p>
            <a:pPr marL="12700" marR="480695">
              <a:lnSpc>
                <a:spcPct val="100000"/>
              </a:lnSpc>
              <a:buAutoNum type="arabicParenBoth"/>
              <a:tabLst>
                <a:tab pos="370840" algn="l"/>
              </a:tabLst>
            </a:pPr>
            <a:r>
              <a:rPr dirty="0" sz="2000" b="1">
                <a:latin typeface="Times New Roman"/>
                <a:cs typeface="Times New Roman"/>
              </a:rPr>
              <a:t>the phenomenon of </a:t>
            </a:r>
            <a:r>
              <a:rPr dirty="0" sz="2000" spc="-5" b="1">
                <a:latin typeface="Times New Roman"/>
                <a:cs typeface="Times New Roman"/>
              </a:rPr>
              <a:t>stereopsis </a:t>
            </a:r>
            <a:r>
              <a:rPr dirty="0" sz="2000" b="1">
                <a:latin typeface="Times New Roman"/>
                <a:cs typeface="Times New Roman"/>
              </a:rPr>
              <a:t>or</a:t>
            </a:r>
            <a:r>
              <a:rPr dirty="0" sz="2000" spc="-1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Binocular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Vision</a:t>
            </a:r>
            <a:endParaRPr sz="2000">
              <a:latin typeface="Times New Roman"/>
              <a:cs typeface="Times New Roman"/>
            </a:endParaRPr>
          </a:p>
          <a:p>
            <a:pPr marL="12700" marR="2095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- this binocular parallax (or </a:t>
            </a:r>
            <a:r>
              <a:rPr dirty="0" sz="2000" spc="-5" b="1" i="1">
                <a:latin typeface="Times New Roman"/>
                <a:cs typeface="Times New Roman"/>
              </a:rPr>
              <a:t>stereopsis</a:t>
            </a:r>
            <a:r>
              <a:rPr dirty="0" sz="2000" spc="-5" b="1">
                <a:latin typeface="Times New Roman"/>
                <a:cs typeface="Times New Roman"/>
              </a:rPr>
              <a:t>) </a:t>
            </a:r>
            <a:r>
              <a:rPr dirty="0" sz="2000" b="1">
                <a:latin typeface="Times New Roman"/>
                <a:cs typeface="Times New Roman"/>
              </a:rPr>
              <a:t>that gives</a:t>
            </a:r>
            <a:r>
              <a:rPr dirty="0" sz="2000" spc="-2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  person </a:t>
            </a:r>
            <a:r>
              <a:rPr dirty="0" sz="2000" spc="-5" b="1">
                <a:latin typeface="Times New Roman"/>
                <a:cs typeface="Times New Roman"/>
              </a:rPr>
              <a:t>with </a:t>
            </a:r>
            <a:r>
              <a:rPr dirty="0" sz="2000" b="1">
                <a:latin typeface="Times New Roman"/>
                <a:cs typeface="Times New Roman"/>
              </a:rPr>
              <a:t>two </a:t>
            </a:r>
            <a:r>
              <a:rPr dirty="0" sz="2000" spc="-5" b="1">
                <a:latin typeface="Times New Roman"/>
                <a:cs typeface="Times New Roman"/>
              </a:rPr>
              <a:t>eyes </a:t>
            </a:r>
            <a:r>
              <a:rPr dirty="0" sz="2000" b="1">
                <a:latin typeface="Times New Roman"/>
                <a:cs typeface="Times New Roman"/>
              </a:rPr>
              <a:t>far </a:t>
            </a:r>
            <a:r>
              <a:rPr dirty="0" sz="2000" spc="-5" b="1">
                <a:latin typeface="Times New Roman"/>
                <a:cs typeface="Times New Roman"/>
              </a:rPr>
              <a:t>greater </a:t>
            </a:r>
            <a:r>
              <a:rPr dirty="0" sz="2000" b="1">
                <a:latin typeface="Times New Roman"/>
                <a:cs typeface="Times New Roman"/>
              </a:rPr>
              <a:t>ability to judge  distances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7400" y="381000"/>
            <a:ext cx="3276599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4400" y="834389"/>
            <a:ext cx="5733415" cy="0"/>
          </a:xfrm>
          <a:custGeom>
            <a:avLst/>
            <a:gdLst/>
            <a:ahLst/>
            <a:cxnLst/>
            <a:rect l="l" t="t" r="r" b="b"/>
            <a:pathLst>
              <a:path w="5733415" h="0">
                <a:moveTo>
                  <a:pt x="0" y="0"/>
                </a:moveTo>
                <a:lnTo>
                  <a:pt x="5733288" y="0"/>
                </a:lnTo>
              </a:path>
            </a:pathLst>
          </a:custGeom>
          <a:ln w="32003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4400" y="2608326"/>
            <a:ext cx="2360930" cy="0"/>
          </a:xfrm>
          <a:custGeom>
            <a:avLst/>
            <a:gdLst/>
            <a:ahLst/>
            <a:cxnLst/>
            <a:rect l="l" t="t" r="r" b="b"/>
            <a:pathLst>
              <a:path w="2360929" h="0">
                <a:moveTo>
                  <a:pt x="0" y="0"/>
                </a:moveTo>
                <a:lnTo>
                  <a:pt x="2360676" y="0"/>
                </a:lnTo>
              </a:path>
            </a:pathLst>
          </a:custGeom>
          <a:ln w="25907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8236" y="368044"/>
            <a:ext cx="7979409" cy="404495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660"/>
              </a:spcBef>
              <a:buClr>
                <a:srgbClr val="619DD1"/>
              </a:buClr>
              <a:buSzPct val="7884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600" b="1">
                <a:solidFill>
                  <a:srgbClr val="FF0066"/>
                </a:solidFill>
                <a:latin typeface="Times New Roman"/>
                <a:cs typeface="Times New Roman"/>
              </a:rPr>
              <a:t>Lateral geniculate body LGB( 6</a:t>
            </a:r>
            <a:r>
              <a:rPr dirty="0" sz="2600" spc="-6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>
                <a:solidFill>
                  <a:srgbClr val="FF0066"/>
                </a:solidFill>
                <a:latin typeface="Times New Roman"/>
                <a:cs typeface="Times New Roman"/>
              </a:rPr>
              <a:t>layers):-</a:t>
            </a:r>
            <a:endParaRPr sz="2600">
              <a:latin typeface="Times New Roman"/>
              <a:cs typeface="Times New Roman"/>
            </a:endParaRPr>
          </a:p>
          <a:p>
            <a:pPr marL="295910" marR="92710" indent="-283210">
              <a:lnSpc>
                <a:spcPts val="2050"/>
              </a:lnSpc>
              <a:spcBef>
                <a:spcPts val="660"/>
              </a:spcBef>
              <a:buClr>
                <a:srgbClr val="619DD1"/>
              </a:buClr>
              <a:buSzPct val="78947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dirty="0" sz="1900" spc="-5" b="1">
                <a:solidFill>
                  <a:srgbClr val="3333CC"/>
                </a:solidFill>
                <a:latin typeface="Times New Roman"/>
                <a:cs typeface="Times New Roman"/>
              </a:rPr>
              <a:t>left LGB (similar to left optic tract) has all layers </a:t>
            </a:r>
            <a:r>
              <a:rPr dirty="0" sz="1900" spc="-10" b="1">
                <a:solidFill>
                  <a:srgbClr val="3333CC"/>
                </a:solidFill>
                <a:latin typeface="Times New Roman"/>
                <a:cs typeface="Times New Roman"/>
              </a:rPr>
              <a:t>receive </a:t>
            </a:r>
            <a:r>
              <a:rPr dirty="0" sz="1900" spc="-15" b="1">
                <a:solidFill>
                  <a:srgbClr val="3333CC"/>
                </a:solidFill>
                <a:latin typeface="Times New Roman"/>
                <a:cs typeface="Times New Roman"/>
              </a:rPr>
              <a:t>from </a:t>
            </a:r>
            <a:r>
              <a:rPr dirty="0" sz="1900" spc="-5" b="1">
                <a:solidFill>
                  <a:srgbClr val="3333CC"/>
                </a:solidFill>
                <a:latin typeface="Times New Roman"/>
                <a:cs typeface="Times New Roman"/>
              </a:rPr>
              <a:t>RIGHT ½  of visual</a:t>
            </a:r>
            <a:r>
              <a:rPr dirty="0" sz="1900" b="1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3333CC"/>
                </a:solidFill>
                <a:latin typeface="Times New Roman"/>
                <a:cs typeface="Times New Roman"/>
              </a:rPr>
              <a:t>field</a:t>
            </a:r>
            <a:endParaRPr sz="1900">
              <a:latin typeface="Times New Roman"/>
              <a:cs typeface="Times New Roman"/>
            </a:endParaRPr>
          </a:p>
          <a:p>
            <a:pPr marL="295910" indent="-283210">
              <a:lnSpc>
                <a:spcPts val="2165"/>
              </a:lnSpc>
              <a:spcBef>
                <a:spcPts val="345"/>
              </a:spcBef>
              <a:buClr>
                <a:srgbClr val="619DD1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900" spc="-5" b="1">
                <a:solidFill>
                  <a:srgbClr val="3333CC"/>
                </a:solidFill>
                <a:latin typeface="Times New Roman"/>
                <a:cs typeface="Times New Roman"/>
              </a:rPr>
              <a:t>- Right LGB (similar to right optic tract) has all layers </a:t>
            </a:r>
            <a:r>
              <a:rPr dirty="0" sz="1900" spc="-10" b="1">
                <a:solidFill>
                  <a:srgbClr val="3333CC"/>
                </a:solidFill>
                <a:latin typeface="Times New Roman"/>
                <a:cs typeface="Times New Roman"/>
              </a:rPr>
              <a:t>receive </a:t>
            </a:r>
            <a:r>
              <a:rPr dirty="0" sz="1900" spc="-15" b="1">
                <a:solidFill>
                  <a:srgbClr val="3333CC"/>
                </a:solidFill>
                <a:latin typeface="Times New Roman"/>
                <a:cs typeface="Times New Roman"/>
              </a:rPr>
              <a:t>from</a:t>
            </a:r>
            <a:r>
              <a:rPr dirty="0" sz="1900" spc="125" b="1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3333CC"/>
                </a:solidFill>
                <a:latin typeface="Times New Roman"/>
                <a:cs typeface="Times New Roman"/>
              </a:rPr>
              <a:t>LEFT</a:t>
            </a:r>
            <a:endParaRPr sz="1900">
              <a:latin typeface="Times New Roman"/>
              <a:cs typeface="Times New Roman"/>
            </a:endParaRPr>
          </a:p>
          <a:p>
            <a:pPr marL="295910">
              <a:lnSpc>
                <a:spcPts val="2165"/>
              </a:lnSpc>
            </a:pPr>
            <a:r>
              <a:rPr dirty="0" sz="1900" spc="-5" b="1">
                <a:solidFill>
                  <a:srgbClr val="3333CC"/>
                </a:solidFill>
                <a:latin typeface="Times New Roman"/>
                <a:cs typeface="Times New Roman"/>
              </a:rPr>
              <a:t>½ of visual</a:t>
            </a:r>
            <a:r>
              <a:rPr dirty="0" sz="1900" spc="10" b="1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3333CC"/>
                </a:solidFill>
                <a:latin typeface="Times New Roman"/>
                <a:cs typeface="Times New Roman"/>
              </a:rPr>
              <a:t>field.</a:t>
            </a:r>
            <a:endParaRPr sz="19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1885"/>
              </a:spcBef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  <a:tab pos="1881505" algn="l"/>
              </a:tabLst>
            </a:pPr>
            <a:r>
              <a:rPr dirty="0" sz="2200" spc="-5" b="1">
                <a:solidFill>
                  <a:srgbClr val="FF0066"/>
                </a:solidFill>
                <a:latin typeface="Times New Roman"/>
                <a:cs typeface="Times New Roman"/>
              </a:rPr>
              <a:t>Function</a:t>
            </a:r>
            <a:r>
              <a:rPr dirty="0" sz="2200" spc="40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FF0066"/>
                </a:solidFill>
                <a:latin typeface="Times New Roman"/>
                <a:cs typeface="Times New Roman"/>
              </a:rPr>
              <a:t>of	LGB:-</a:t>
            </a:r>
            <a:endParaRPr sz="2200">
              <a:latin typeface="Times New Roman"/>
              <a:cs typeface="Times New Roman"/>
            </a:endParaRPr>
          </a:p>
          <a:p>
            <a:pPr marL="295910" indent="-283210">
              <a:lnSpc>
                <a:spcPts val="2240"/>
              </a:lnSpc>
              <a:spcBef>
                <a:spcPts val="1945"/>
              </a:spcBef>
              <a:buClr>
                <a:srgbClr val="619DD1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1-acts as a</a:t>
            </a:r>
            <a:r>
              <a:rPr dirty="0" sz="1900" spc="-5" b="1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dirty="0" u="heavy" sz="1900" spc="-10" b="1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Times New Roman"/>
                <a:cs typeface="Times New Roman"/>
              </a:rPr>
              <a:t>relay </a:t>
            </a:r>
            <a:r>
              <a:rPr dirty="0" u="heavy" sz="1900" spc="-5" b="1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Times New Roman"/>
                <a:cs typeface="Times New Roman"/>
              </a:rPr>
              <a:t>station</a:t>
            </a:r>
            <a:r>
              <a:rPr dirty="0" sz="1900" spc="-5" b="1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for visual information </a:t>
            </a:r>
            <a:r>
              <a:rPr dirty="0" sz="1900" spc="-15" b="1">
                <a:solidFill>
                  <a:srgbClr val="660033"/>
                </a:solidFill>
                <a:latin typeface="Times New Roman"/>
                <a:cs typeface="Times New Roman"/>
              </a:rPr>
              <a:t>from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optic tract to</a:t>
            </a:r>
            <a:r>
              <a:rPr dirty="0" sz="1900" spc="13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cortex.</a:t>
            </a:r>
            <a:endParaRPr sz="1900">
              <a:latin typeface="Times New Roman"/>
              <a:cs typeface="Times New Roman"/>
            </a:endParaRPr>
          </a:p>
          <a:p>
            <a:pPr marL="295910" indent="-283210">
              <a:lnSpc>
                <a:spcPts val="1895"/>
              </a:lnSpc>
              <a:buClr>
                <a:srgbClr val="619DD1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2-It has</a:t>
            </a:r>
            <a:r>
              <a:rPr dirty="0" sz="1900" spc="-5" b="1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dirty="0" u="heavy" sz="1900" spc="-5" b="1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Times New Roman"/>
                <a:cs typeface="Times New Roman"/>
              </a:rPr>
              <a:t>point to point transmission with high </a:t>
            </a:r>
            <a:r>
              <a:rPr dirty="0" u="heavy" sz="1900" spc="-10" b="1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Times New Roman"/>
                <a:cs typeface="Times New Roman"/>
              </a:rPr>
              <a:t>degree </a:t>
            </a:r>
            <a:r>
              <a:rPr dirty="0" u="heavy" sz="1900" spc="-5" b="1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sz="1900" spc="-5" b="1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( </a:t>
            </a:r>
            <a:r>
              <a:rPr dirty="0" sz="1900" spc="-300" b="1">
                <a:solidFill>
                  <a:srgbClr val="660033"/>
                </a:solidFill>
                <a:latin typeface="Times New Roman"/>
                <a:cs typeface="Times New Roman"/>
              </a:rPr>
              <a:t>ةقدب </a:t>
            </a:r>
            <a:r>
              <a:rPr dirty="0" sz="1900" spc="-110" b="1">
                <a:solidFill>
                  <a:srgbClr val="660033"/>
                </a:solidFill>
                <a:latin typeface="Times New Roman"/>
                <a:cs typeface="Times New Roman"/>
              </a:rPr>
              <a:t>ناكملا</a:t>
            </a:r>
            <a:r>
              <a:rPr dirty="0" sz="1900" spc="150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1900" spc="-310" b="1">
                <a:solidFill>
                  <a:srgbClr val="660033"/>
                </a:solidFill>
                <a:latin typeface="Times New Roman"/>
                <a:cs typeface="Times New Roman"/>
              </a:rPr>
              <a:t>ديدحت</a:t>
            </a:r>
            <a:endParaRPr sz="1900">
              <a:latin typeface="Times New Roman"/>
              <a:cs typeface="Times New Roman"/>
            </a:endParaRPr>
          </a:p>
          <a:p>
            <a:pPr marL="295910">
              <a:lnSpc>
                <a:spcPts val="1895"/>
              </a:lnSpc>
            </a:pP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spatial</a:t>
            </a:r>
            <a:r>
              <a:rPr dirty="0" sz="1900" spc="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fidelity)</a:t>
            </a:r>
            <a:endParaRPr sz="1900">
              <a:latin typeface="Times New Roman"/>
              <a:cs typeface="Times New Roman"/>
            </a:endParaRPr>
          </a:p>
          <a:p>
            <a:pPr marL="295910" marR="127000" indent="-283210">
              <a:lnSpc>
                <a:spcPct val="70000"/>
              </a:lnSpc>
              <a:spcBef>
                <a:spcPts val="640"/>
              </a:spcBef>
              <a:buClr>
                <a:srgbClr val="619DD1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3-Acts as</a:t>
            </a:r>
            <a:r>
              <a:rPr dirty="0" sz="1900" spc="-5" b="1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dirty="0" u="heavy" sz="1900" spc="-5" b="1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Times New Roman"/>
                <a:cs typeface="Times New Roman"/>
              </a:rPr>
              <a:t>gate </a:t>
            </a:r>
            <a:r>
              <a:rPr dirty="0" u="heavy" sz="1900" spc="-10" b="1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Times New Roman"/>
                <a:cs typeface="Times New Roman"/>
              </a:rPr>
              <a:t>controls </a:t>
            </a:r>
            <a:r>
              <a:rPr dirty="0" u="heavy" sz="1900" spc="-5" b="1">
                <a:solidFill>
                  <a:srgbClr val="CC00CC"/>
                </a:solidFill>
                <a:uFill>
                  <a:solidFill>
                    <a:srgbClr val="CC00CC"/>
                  </a:solidFill>
                </a:uFill>
                <a:latin typeface="Times New Roman"/>
                <a:cs typeface="Times New Roman"/>
              </a:rPr>
              <a:t>signal transmission to visual cortex</a:t>
            </a:r>
            <a:r>
              <a:rPr dirty="0" sz="1900" spc="-5" b="1">
                <a:solidFill>
                  <a:srgbClr val="CC00CC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i.e </a:t>
            </a:r>
            <a:r>
              <a:rPr dirty="0" sz="1900" spc="-10" b="1">
                <a:solidFill>
                  <a:srgbClr val="660033"/>
                </a:solidFill>
                <a:latin typeface="Times New Roman"/>
                <a:cs typeface="Times New Roman"/>
              </a:rPr>
              <a:t>control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how  much signals </a:t>
            </a:r>
            <a:r>
              <a:rPr dirty="0" sz="1900" spc="-10" b="1">
                <a:solidFill>
                  <a:srgbClr val="660033"/>
                </a:solidFill>
                <a:latin typeface="Times New Roman"/>
                <a:cs typeface="Times New Roman"/>
              </a:rPr>
              <a:t>reach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visual</a:t>
            </a:r>
            <a:r>
              <a:rPr dirty="0" sz="1900" spc="25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cortex</a:t>
            </a:r>
            <a:endParaRPr sz="1900">
              <a:latin typeface="Times New Roman"/>
              <a:cs typeface="Times New Roman"/>
            </a:endParaRPr>
          </a:p>
          <a:p>
            <a:pPr marL="295910" indent="-283210">
              <a:lnSpc>
                <a:spcPts val="2195"/>
              </a:lnSpc>
              <a:buClr>
                <a:srgbClr val="619DD1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900" spc="-5" b="1">
                <a:solidFill>
                  <a:srgbClr val="660033"/>
                </a:solidFill>
                <a:latin typeface="Times New Roman"/>
                <a:cs typeface="Times New Roman"/>
              </a:rPr>
              <a:t>4-color vision &amp; detect shapes &amp;</a:t>
            </a:r>
            <a:r>
              <a:rPr dirty="0" sz="1900" spc="0" b="1">
                <a:solidFill>
                  <a:srgbClr val="660033"/>
                </a:solidFill>
                <a:latin typeface="Times New Roman"/>
                <a:cs typeface="Times New Roman"/>
              </a:rPr>
              <a:t> </a:t>
            </a:r>
            <a:r>
              <a:rPr dirty="0" sz="1900" spc="-10" b="1">
                <a:solidFill>
                  <a:srgbClr val="660033"/>
                </a:solidFill>
                <a:latin typeface="Times New Roman"/>
                <a:cs typeface="Times New Roman"/>
              </a:rPr>
              <a:t>texture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36" y="4612614"/>
            <a:ext cx="7738109" cy="70739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565"/>
              </a:spcBef>
              <a:buClr>
                <a:srgbClr val="619DD1"/>
              </a:buClr>
              <a:buSzPct val="77272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100" spc="-5" b="1">
                <a:latin typeface="Times New Roman"/>
                <a:cs typeface="Times New Roman"/>
              </a:rPr>
              <a:t>N.B/-</a:t>
            </a:r>
            <a:r>
              <a:rPr dirty="0" sz="1100" spc="5" b="1">
                <a:latin typeface="Times New Roman"/>
                <a:cs typeface="Times New Roman"/>
              </a:rPr>
              <a:t>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 receives gating control signals from </a:t>
            </a:r>
            <a:r>
              <a:rPr dirty="0" u="heavy" sz="1100" spc="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two 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major sources</a:t>
            </a:r>
            <a:r>
              <a:rPr dirty="0" sz="1100" b="1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470"/>
              </a:spcBef>
              <a:buClr>
                <a:srgbClr val="619DD1"/>
              </a:buClr>
              <a:buSzPct val="77272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100" b="1">
                <a:latin typeface="Times New Roman"/>
                <a:cs typeface="Times New Roman"/>
              </a:rPr>
              <a:t>(1) </a:t>
            </a:r>
            <a:r>
              <a:rPr dirty="0" u="heavy" sz="1100" spc="-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corticofugal </a:t>
            </a:r>
            <a:r>
              <a:rPr dirty="0" u="heavy" sz="11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fibers</a:t>
            </a:r>
            <a:r>
              <a:rPr dirty="0" sz="1100" b="1" i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returning in a backward direction from the</a:t>
            </a:r>
            <a:r>
              <a:rPr dirty="0" sz="1100" spc="-7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pri-mary visual cortex to the lateral geniculate nucleus</a:t>
            </a:r>
            <a:endParaRPr sz="11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470"/>
              </a:spcBef>
              <a:buClr>
                <a:srgbClr val="619DD1"/>
              </a:buClr>
              <a:buSzPct val="77272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100" b="1">
                <a:latin typeface="Times New Roman"/>
                <a:cs typeface="Times New Roman"/>
              </a:rPr>
              <a:t>(2) </a:t>
            </a:r>
            <a:r>
              <a:rPr dirty="0" u="heavy" sz="11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reticular areas of the</a:t>
            </a:r>
            <a:r>
              <a:rPr dirty="0" u="heavy" sz="1100" spc="-12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mesencephalon</a:t>
            </a: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236" y="5382005"/>
            <a:ext cx="8763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solidFill>
                  <a:srgbClr val="619DD1"/>
                </a:solidFill>
                <a:latin typeface="Wingdings 2"/>
                <a:cs typeface="Wingdings 2"/>
              </a:rPr>
              <a:t></a:t>
            </a:r>
            <a:endParaRPr sz="850">
              <a:latin typeface="Wingdings 2"/>
              <a:cs typeface="Wingdings 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7056" y="5353050"/>
            <a:ext cx="736345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Both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of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these</a:t>
            </a:r>
            <a:r>
              <a:rPr dirty="0" sz="1100" spc="-1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are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inhibitory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and,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when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Times New Roman"/>
                <a:cs typeface="Times New Roman"/>
              </a:rPr>
              <a:t>stimulated,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can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turn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off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transmis-</a:t>
            </a:r>
            <a:r>
              <a:rPr dirty="0" sz="1100" spc="-4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sion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through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selected</a:t>
            </a:r>
            <a:r>
              <a:rPr dirty="0" sz="1100" spc="-3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portions</a:t>
            </a:r>
            <a:r>
              <a:rPr dirty="0" sz="1100" spc="-3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of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the</a:t>
            </a:r>
            <a:r>
              <a:rPr dirty="0" sz="1100" spc="-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dorsal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lateral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4400" y="5519928"/>
            <a:ext cx="35560" cy="13970"/>
          </a:xfrm>
          <a:custGeom>
            <a:avLst/>
            <a:gdLst/>
            <a:ahLst/>
            <a:cxnLst/>
            <a:rect l="l" t="t" r="r" b="b"/>
            <a:pathLst>
              <a:path w="35559" h="13970">
                <a:moveTo>
                  <a:pt x="0" y="13716"/>
                </a:moveTo>
                <a:lnTo>
                  <a:pt x="35052" y="13716"/>
                </a:lnTo>
                <a:lnTo>
                  <a:pt x="35052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02004" y="5503875"/>
            <a:ext cx="12325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genic- ulate</a:t>
            </a:r>
            <a:r>
              <a:rPr dirty="0" sz="1100" spc="-11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nucleus.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81600" y="347725"/>
            <a:ext cx="3962400" cy="651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406400"/>
            <a:ext cx="30359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00"/>
                </a:solidFill>
              </a:rPr>
              <a:t>LGB </a:t>
            </a:r>
            <a:r>
              <a:rPr dirty="0" sz="1800" spc="-5">
                <a:solidFill>
                  <a:srgbClr val="000000"/>
                </a:solidFill>
              </a:rPr>
              <a:t>pathways </a:t>
            </a:r>
            <a:r>
              <a:rPr dirty="0" sz="1800">
                <a:solidFill>
                  <a:srgbClr val="000000"/>
                </a:solidFill>
              </a:rPr>
              <a:t>to </a:t>
            </a:r>
            <a:r>
              <a:rPr dirty="0" sz="1800" spc="-5">
                <a:solidFill>
                  <a:srgbClr val="000000"/>
                </a:solidFill>
              </a:rPr>
              <a:t>visual</a:t>
            </a:r>
            <a:r>
              <a:rPr dirty="0" sz="1800" spc="-4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cortex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396240" y="682751"/>
            <a:ext cx="3011805" cy="0"/>
          </a:xfrm>
          <a:custGeom>
            <a:avLst/>
            <a:gdLst/>
            <a:ahLst/>
            <a:cxnLst/>
            <a:rect l="l" t="t" r="r" b="b"/>
            <a:pathLst>
              <a:path w="3011804" h="0">
                <a:moveTo>
                  <a:pt x="0" y="0"/>
                </a:moveTo>
                <a:lnTo>
                  <a:pt x="3011424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6240" y="1231391"/>
            <a:ext cx="2863850" cy="0"/>
          </a:xfrm>
          <a:custGeom>
            <a:avLst/>
            <a:gdLst/>
            <a:ahLst/>
            <a:cxnLst/>
            <a:rect l="l" t="t" r="r" b="b"/>
            <a:pathLst>
              <a:path w="2863850" h="0">
                <a:moveTo>
                  <a:pt x="0" y="0"/>
                </a:moveTo>
                <a:lnTo>
                  <a:pt x="2863596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6240" y="2328672"/>
            <a:ext cx="1156970" cy="0"/>
          </a:xfrm>
          <a:custGeom>
            <a:avLst/>
            <a:gdLst/>
            <a:ahLst/>
            <a:cxnLst/>
            <a:rect l="l" t="t" r="r" b="b"/>
            <a:pathLst>
              <a:path w="1156970" h="0">
                <a:moveTo>
                  <a:pt x="0" y="0"/>
                </a:moveTo>
                <a:lnTo>
                  <a:pt x="1156716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6740" y="4096511"/>
            <a:ext cx="2641600" cy="0"/>
          </a:xfrm>
          <a:custGeom>
            <a:avLst/>
            <a:gdLst/>
            <a:ahLst/>
            <a:cxnLst/>
            <a:rect l="l" t="t" r="r" b="b"/>
            <a:pathLst>
              <a:path w="2641600" h="0">
                <a:moveTo>
                  <a:pt x="0" y="0"/>
                </a:moveTo>
                <a:lnTo>
                  <a:pt x="2641091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6240" y="5193791"/>
            <a:ext cx="2071370" cy="0"/>
          </a:xfrm>
          <a:custGeom>
            <a:avLst/>
            <a:gdLst/>
            <a:ahLst/>
            <a:cxnLst/>
            <a:rect l="l" t="t" r="r" b="b"/>
            <a:pathLst>
              <a:path w="2071370" h="0">
                <a:moveTo>
                  <a:pt x="0" y="0"/>
                </a:moveTo>
                <a:lnTo>
                  <a:pt x="2071116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83540" y="955294"/>
            <a:ext cx="4164965" cy="453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SzPct val="94444"/>
              <a:buAutoNum type="arabicPlain"/>
              <a:tabLst>
                <a:tab pos="2038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Th </a:t>
            </a:r>
            <a:r>
              <a:rPr dirty="0" sz="1800" b="1">
                <a:latin typeface="Times New Roman"/>
                <a:cs typeface="Times New Roman"/>
              </a:rPr>
              <a:t>magnocellular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pathway,</a:t>
            </a:r>
            <a:endParaRPr sz="1800">
              <a:latin typeface="Times New Roman"/>
              <a:cs typeface="Times New Roman"/>
            </a:endParaRPr>
          </a:p>
          <a:p>
            <a:pPr marL="12700" marR="11430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from </a:t>
            </a:r>
            <a:r>
              <a:rPr dirty="0" sz="1800" spc="-5" b="1">
                <a:latin typeface="Times New Roman"/>
                <a:cs typeface="Times New Roman"/>
              </a:rPr>
              <a:t>layers </a:t>
            </a:r>
            <a:r>
              <a:rPr dirty="0" sz="1800" b="1">
                <a:latin typeface="Times New Roman"/>
                <a:cs typeface="Times New Roman"/>
              </a:rPr>
              <a:t>1 </a:t>
            </a:r>
            <a:r>
              <a:rPr dirty="0" sz="1800" spc="-5" b="1">
                <a:latin typeface="Times New Roman"/>
                <a:cs typeface="Times New Roman"/>
              </a:rPr>
              <a:t>and </a:t>
            </a:r>
            <a:r>
              <a:rPr dirty="0" sz="1800" b="1">
                <a:latin typeface="Times New Roman"/>
                <a:cs typeface="Times New Roman"/>
              </a:rPr>
              <a:t>2 which have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large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cells </a:t>
            </a:r>
            <a:r>
              <a:rPr dirty="0" sz="1800" spc="-5" b="1">
                <a:latin typeface="Times New Roman"/>
                <a:cs typeface="Times New Roman"/>
              </a:rPr>
              <a:t> and </a:t>
            </a:r>
            <a:r>
              <a:rPr dirty="0" sz="1800" spc="-15" b="1">
                <a:latin typeface="Times New Roman"/>
                <a:cs typeface="Times New Roman"/>
              </a:rPr>
              <a:t>are </a:t>
            </a:r>
            <a:r>
              <a:rPr dirty="0" sz="1800" spc="-5" b="1">
                <a:latin typeface="Times New Roman"/>
                <a:cs typeface="Times New Roman"/>
              </a:rPr>
              <a:t>called </a:t>
            </a:r>
            <a:r>
              <a:rPr dirty="0" u="heavy" sz="18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magnocellular, </a:t>
            </a:r>
            <a:r>
              <a:rPr dirty="0" sz="1800" spc="-5" b="1">
                <a:latin typeface="Times New Roman"/>
                <a:cs typeface="Times New Roman"/>
              </a:rPr>
              <a:t>carries  signals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detection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movement,depth, </a:t>
            </a:r>
            <a:r>
              <a:rPr dirty="0" sz="1800" spc="-5" b="1">
                <a:latin typeface="Times New Roman"/>
                <a:cs typeface="Times New Roman"/>
              </a:rPr>
              <a:t> and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flicker.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600" spc="-5">
                <a:latin typeface="Times New Roman"/>
                <a:cs typeface="Times New Roman"/>
              </a:rPr>
              <a:t>This magnocellular system provides a </a:t>
            </a:r>
            <a:r>
              <a:rPr dirty="0" sz="1600" spc="-5" i="1">
                <a:latin typeface="Times New Roman"/>
                <a:cs typeface="Times New Roman"/>
              </a:rPr>
              <a:t>rapidly  </a:t>
            </a:r>
            <a:r>
              <a:rPr dirty="0" sz="1600" spc="-5" i="1">
                <a:latin typeface="Times New Roman"/>
                <a:cs typeface="Times New Roman"/>
              </a:rPr>
              <a:t>conducting </a:t>
            </a:r>
            <a:r>
              <a:rPr dirty="0" sz="1600" spc="-5">
                <a:latin typeface="Times New Roman"/>
                <a:cs typeface="Times New Roman"/>
              </a:rPr>
              <a:t>pathway to the visual cortex. </a:t>
            </a:r>
            <a:r>
              <a:rPr dirty="0" sz="1600" spc="-15">
                <a:latin typeface="Times New Roman"/>
                <a:cs typeface="Times New Roman"/>
              </a:rPr>
              <a:t>However,  </a:t>
            </a:r>
            <a:r>
              <a:rPr dirty="0" sz="1600" spc="-5">
                <a:latin typeface="Times New Roman"/>
                <a:cs typeface="Times New Roman"/>
              </a:rPr>
              <a:t>this system is color blind, transmitting only </a:t>
            </a:r>
            <a:r>
              <a:rPr dirty="0" sz="1600">
                <a:latin typeface="Times New Roman"/>
                <a:cs typeface="Times New Roman"/>
              </a:rPr>
              <a:t>black-  </a:t>
            </a:r>
            <a:r>
              <a:rPr dirty="0" sz="1600" spc="-5">
                <a:latin typeface="Times New Roman"/>
                <a:cs typeface="Times New Roman"/>
              </a:rPr>
              <a:t>and-white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information.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SzPct val="94444"/>
              <a:buAutoNum type="arabicPlain" startAt="2"/>
              <a:tabLst>
                <a:tab pos="2038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The parvocellular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pathway</a:t>
            </a:r>
            <a:endParaRPr sz="1800">
              <a:latin typeface="Times New Roman"/>
              <a:cs typeface="Times New Roman"/>
            </a:endParaRPr>
          </a:p>
          <a:p>
            <a:pPr marL="12700" marR="5715" indent="55880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From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layers 3,4,5,6 </a:t>
            </a:r>
            <a:r>
              <a:rPr dirty="0" sz="1800" b="1">
                <a:latin typeface="Times New Roman"/>
                <a:cs typeface="Times New Roman"/>
              </a:rPr>
              <a:t>which have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small</a:t>
            </a:r>
            <a:r>
              <a:rPr dirty="0" u="heavy" sz="1800" spc="-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cells </a:t>
            </a:r>
            <a:r>
              <a:rPr dirty="0" sz="1800" spc="-5" b="1">
                <a:latin typeface="Times New Roman"/>
                <a:cs typeface="Times New Roman"/>
              </a:rPr>
              <a:t> and </a:t>
            </a:r>
            <a:r>
              <a:rPr dirty="0" sz="1800" spc="-15" b="1">
                <a:latin typeface="Times New Roman"/>
                <a:cs typeface="Times New Roman"/>
              </a:rPr>
              <a:t>are </a:t>
            </a:r>
            <a:r>
              <a:rPr dirty="0" sz="1800" spc="-5" b="1">
                <a:latin typeface="Times New Roman"/>
                <a:cs typeface="Times New Roman"/>
              </a:rPr>
              <a:t>called </a:t>
            </a:r>
            <a:r>
              <a:rPr dirty="0" sz="1800" spc="-15" b="1">
                <a:latin typeface="Times New Roman"/>
                <a:cs typeface="Times New Roman"/>
              </a:rPr>
              <a:t>parvocellular,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carries signals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color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vision,</a:t>
            </a:r>
            <a:r>
              <a:rPr dirty="0" u="heavy" sz="1800" spc="-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texture,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shape, </a:t>
            </a:r>
            <a:r>
              <a:rPr dirty="0" sz="1800" b="1">
                <a:latin typeface="Times New Roman"/>
                <a:cs typeface="Times New Roman"/>
              </a:rPr>
              <a:t>and </a:t>
            </a:r>
            <a:r>
              <a:rPr dirty="0" sz="1800" spc="-5" b="1">
                <a:latin typeface="Times New Roman"/>
                <a:cs typeface="Times New Roman"/>
              </a:rPr>
              <a:t>fine </a:t>
            </a:r>
            <a:r>
              <a:rPr dirty="0" sz="1800" b="1">
                <a:latin typeface="Times New Roman"/>
                <a:cs typeface="Times New Roman"/>
              </a:rPr>
              <a:t>detail.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- </a:t>
            </a:r>
            <a:r>
              <a:rPr dirty="0" sz="1800" spc="-5">
                <a:latin typeface="Times New Roman"/>
                <a:cs typeface="Times New Roman"/>
              </a:rPr>
              <a:t>moderate velocity of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conduction.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23340" y="211629"/>
            <a:ext cx="3028315" cy="114998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180"/>
              </a:spcBef>
              <a:buClr>
                <a:srgbClr val="619DD1"/>
              </a:buClr>
              <a:buSzPct val="79687"/>
              <a:buFont typeface="Wingdings 2"/>
              <a:buChar char=""/>
              <a:tabLst>
                <a:tab pos="296545" algn="l"/>
                <a:tab pos="1770380" algn="l"/>
              </a:tabLst>
            </a:pPr>
            <a:r>
              <a:rPr dirty="0" u="heavy" sz="32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Visual	</a:t>
            </a:r>
            <a:r>
              <a:rPr dirty="0" u="heavy" sz="320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cortex</a:t>
            </a:r>
            <a:endParaRPr sz="3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2550">
                <a:solidFill>
                  <a:srgbClr val="619DD1"/>
                </a:solidFill>
                <a:latin typeface="Wingdings 2"/>
                <a:cs typeface="Wingdings 2"/>
              </a:rPr>
              <a:t></a:t>
            </a:r>
            <a:endParaRPr sz="2550">
              <a:latin typeface="Wingdings 2"/>
              <a:cs typeface="Wingdings 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5119" y="4381810"/>
            <a:ext cx="206375" cy="5124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35" indent="-1270">
              <a:lnSpc>
                <a:spcPts val="1939"/>
              </a:lnSpc>
              <a:spcBef>
                <a:spcPts val="120"/>
              </a:spcBef>
            </a:pPr>
            <a:r>
              <a:rPr dirty="0" sz="1800">
                <a:latin typeface="Gill Sans MT"/>
                <a:cs typeface="Gill Sans MT"/>
              </a:rPr>
              <a:t>m  alf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340" y="1407922"/>
            <a:ext cx="5320665" cy="455612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95910" marR="19050" indent="-283210">
              <a:lnSpc>
                <a:spcPct val="90000"/>
              </a:lnSpc>
              <a:spcBef>
                <a:spcPts val="320"/>
              </a:spcBef>
              <a:buClr>
                <a:srgbClr val="619DD1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900" spc="-5" b="1">
                <a:latin typeface="Times New Roman"/>
                <a:cs typeface="Times New Roman"/>
              </a:rPr>
              <a:t>-The Primary </a:t>
            </a:r>
            <a:r>
              <a:rPr dirty="0" sz="1900" spc="-15" b="1">
                <a:latin typeface="Times New Roman"/>
                <a:cs typeface="Times New Roman"/>
              </a:rPr>
              <a:t>Visual </a:t>
            </a:r>
            <a:r>
              <a:rPr dirty="0" sz="1900" spc="-5" b="1">
                <a:latin typeface="Times New Roman"/>
                <a:cs typeface="Times New Roman"/>
              </a:rPr>
              <a:t>Cortex Has Six Major  Layers of cells arranged verticallymeach act as a  separate functional unit for </a:t>
            </a:r>
            <a:r>
              <a:rPr dirty="0" sz="1900" spc="-10" b="1">
                <a:latin typeface="Times New Roman"/>
                <a:cs typeface="Times New Roman"/>
              </a:rPr>
              <a:t>processing </a:t>
            </a:r>
            <a:r>
              <a:rPr dirty="0" sz="1900" spc="-5" b="1">
                <a:latin typeface="Times New Roman"/>
                <a:cs typeface="Times New Roman"/>
              </a:rPr>
              <a:t>of  informations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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"/>
            </a:pPr>
            <a:endParaRPr sz="1900">
              <a:latin typeface="Times New Roman"/>
              <a:cs typeface="Times New Roman"/>
            </a:endParaRPr>
          </a:p>
          <a:p>
            <a:pPr marL="295910" marR="5080" indent="-283210">
              <a:lnSpc>
                <a:spcPct val="90000"/>
              </a:lnSpc>
              <a:buClr>
                <a:srgbClr val="619DD1"/>
              </a:buClr>
              <a:buSzPct val="80555"/>
              <a:buFont typeface="Wingdings 2"/>
              <a:buChar char=""/>
              <a:tabLst>
                <a:tab pos="295910" algn="l"/>
                <a:tab pos="296545" algn="l"/>
                <a:tab pos="3377565" algn="l"/>
              </a:tabLst>
            </a:pPr>
            <a:r>
              <a:rPr dirty="0" sz="1800" spc="-5" b="1">
                <a:latin typeface="Gill Sans MT"/>
                <a:cs typeface="Gill Sans MT"/>
              </a:rPr>
              <a:t>-</a:t>
            </a:r>
            <a:r>
              <a:rPr dirty="0" u="sng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The </a:t>
            </a:r>
            <a:r>
              <a:rPr dirty="0" u="sng" sz="18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fovea</a:t>
            </a:r>
            <a:r>
              <a:rPr dirty="0" sz="1800" spc="-3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latin typeface="Gill Sans MT"/>
                <a:cs typeface="Gill Sans MT"/>
              </a:rPr>
              <a:t>is </a:t>
            </a:r>
            <a:r>
              <a:rPr dirty="0" sz="1800" spc="-10" b="1">
                <a:latin typeface="Gill Sans MT"/>
                <a:cs typeface="Gill Sans MT"/>
              </a:rPr>
              <a:t>responsible for </a:t>
            </a:r>
            <a:r>
              <a:rPr dirty="0" sz="1800" b="1">
                <a:latin typeface="Gill Sans MT"/>
                <a:cs typeface="Gill Sans MT"/>
              </a:rPr>
              <a:t>the </a:t>
            </a:r>
            <a:r>
              <a:rPr dirty="0" sz="1800" spc="-5" b="1">
                <a:latin typeface="Gill Sans MT"/>
                <a:cs typeface="Gill Sans MT"/>
              </a:rPr>
              <a:t>highest </a:t>
            </a:r>
            <a:r>
              <a:rPr dirty="0" sz="1800" spc="-10" b="1">
                <a:latin typeface="Gill Sans MT"/>
                <a:cs typeface="Gill Sans MT"/>
              </a:rPr>
              <a:t>degree  </a:t>
            </a:r>
            <a:r>
              <a:rPr dirty="0" sz="1800" spc="-5" b="1">
                <a:latin typeface="Gill Sans MT"/>
                <a:cs typeface="Gill Sans MT"/>
              </a:rPr>
              <a:t>of visual </a:t>
            </a:r>
            <a:r>
              <a:rPr dirty="0" sz="1800" spc="-25" b="1">
                <a:latin typeface="Gill Sans MT"/>
                <a:cs typeface="Gill Sans MT"/>
              </a:rPr>
              <a:t>acuity,</a:t>
            </a:r>
            <a:r>
              <a:rPr dirty="0" sz="1800" spc="-2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sng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so it </a:t>
            </a:r>
            <a:r>
              <a:rPr dirty="0" u="sng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has </a:t>
            </a:r>
            <a:r>
              <a:rPr dirty="0" u="sng" sz="1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larger representation </a:t>
            </a:r>
            <a:r>
              <a:rPr dirty="0" u="sng" sz="18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in</a:t>
            </a:r>
            <a:r>
              <a:rPr dirty="0" sz="180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800" spc="-5" b="1">
                <a:latin typeface="Gill Sans MT"/>
                <a:cs typeface="Gill Sans MT"/>
              </a:rPr>
              <a:t>the </a:t>
            </a:r>
            <a:r>
              <a:rPr dirty="0" sz="1800" b="1">
                <a:latin typeface="Gill Sans MT"/>
                <a:cs typeface="Gill Sans MT"/>
              </a:rPr>
              <a:t>primary</a:t>
            </a:r>
            <a:r>
              <a:rPr dirty="0" sz="1800" spc="25" b="1">
                <a:latin typeface="Gill Sans MT"/>
                <a:cs typeface="Gill Sans MT"/>
              </a:rPr>
              <a:t> </a:t>
            </a:r>
            <a:r>
              <a:rPr dirty="0" sz="1800" spc="-5" b="1">
                <a:latin typeface="Gill Sans MT"/>
                <a:cs typeface="Gill Sans MT"/>
              </a:rPr>
              <a:t>visual</a:t>
            </a:r>
            <a:r>
              <a:rPr dirty="0" sz="1800" b="1">
                <a:latin typeface="Gill Sans MT"/>
                <a:cs typeface="Gill Sans MT"/>
              </a:rPr>
              <a:t> cortex	</a:t>
            </a:r>
            <a:r>
              <a:rPr dirty="0" sz="1800" spc="-5" b="1">
                <a:latin typeface="Gill Sans MT"/>
                <a:cs typeface="Gill Sans MT"/>
              </a:rPr>
              <a:t>than the most  peripheral </a:t>
            </a:r>
            <a:r>
              <a:rPr dirty="0" sz="1800" b="1">
                <a:latin typeface="Gill Sans MT"/>
                <a:cs typeface="Gill Sans MT"/>
              </a:rPr>
              <a:t>portions </a:t>
            </a:r>
            <a:r>
              <a:rPr dirty="0" sz="1800" spc="-5" b="1">
                <a:latin typeface="Gill Sans MT"/>
                <a:cs typeface="Gill Sans MT"/>
              </a:rPr>
              <a:t>of the</a:t>
            </a:r>
            <a:r>
              <a:rPr dirty="0" sz="1800" spc="5" b="1">
                <a:latin typeface="Gill Sans MT"/>
                <a:cs typeface="Gill Sans MT"/>
              </a:rPr>
              <a:t> </a:t>
            </a:r>
            <a:r>
              <a:rPr dirty="0" sz="1800" spc="-10" b="1">
                <a:latin typeface="Gill Sans MT"/>
                <a:cs typeface="Gill Sans MT"/>
              </a:rPr>
              <a:t>retina.</a:t>
            </a:r>
            <a:endParaRPr sz="1800">
              <a:latin typeface="Gill Sans MT"/>
              <a:cs typeface="Gill Sans MT"/>
            </a:endParaRPr>
          </a:p>
          <a:p>
            <a:pPr marL="295910" marR="139700" indent="-283210">
              <a:lnSpc>
                <a:spcPct val="90000"/>
              </a:lnSpc>
              <a:spcBef>
                <a:spcPts val="600"/>
              </a:spcBef>
              <a:buClr>
                <a:srgbClr val="619DD1"/>
              </a:buClr>
              <a:buSzPct val="80555"/>
              <a:buFont typeface="Wingdings 2"/>
              <a:buChar char=""/>
              <a:tabLst>
                <a:tab pos="295910" algn="l"/>
                <a:tab pos="296545" algn="l"/>
                <a:tab pos="1969770" algn="l"/>
                <a:tab pos="2680335" algn="l"/>
                <a:tab pos="2915920" algn="l"/>
              </a:tabLst>
            </a:pPr>
            <a:r>
              <a:rPr dirty="0" sz="1800" spc="-5">
                <a:latin typeface="Gill Sans MT"/>
                <a:cs typeface="Gill Sans MT"/>
              </a:rPr>
              <a:t>-Signals </a:t>
            </a:r>
            <a:r>
              <a:rPr dirty="0" sz="1800" spc="-15">
                <a:latin typeface="Gill Sans MT"/>
                <a:cs typeface="Gill Sans MT"/>
              </a:rPr>
              <a:t>from</a:t>
            </a:r>
            <a:r>
              <a:rPr dirty="0" sz="1800">
                <a:latin typeface="Gill Sans MT"/>
                <a:cs typeface="Gill Sans MT"/>
              </a:rPr>
              <a:t> </a:t>
            </a:r>
            <a:r>
              <a:rPr dirty="0" sz="1800" spc="-5">
                <a:latin typeface="Gill Sans MT"/>
                <a:cs typeface="Gill Sans MT"/>
              </a:rPr>
              <a:t>the	</a:t>
            </a:r>
            <a:r>
              <a:rPr dirty="0" u="sng" sz="18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retinal	</a:t>
            </a:r>
            <a:r>
              <a:rPr dirty="0" u="sng" sz="1800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fovea</a:t>
            </a:r>
            <a:r>
              <a:rPr dirty="0" sz="1800" spc="-15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latin typeface="Gill Sans MT"/>
                <a:cs typeface="Gill Sans MT"/>
              </a:rPr>
              <a:t>transmits its </a:t>
            </a:r>
            <a:r>
              <a:rPr dirty="0" sz="1800">
                <a:latin typeface="Gill Sans MT"/>
                <a:cs typeface="Gill Sans MT"/>
              </a:rPr>
              <a:t>signals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terminate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near </a:t>
            </a:r>
            <a:r>
              <a:rPr dirty="0" u="sng" sz="18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the </a:t>
            </a:r>
            <a:r>
              <a:rPr dirty="0" u="sng" sz="1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occipital </a:t>
            </a:r>
            <a:r>
              <a:rPr dirty="0" u="sng" sz="1800" spc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pole</a:t>
            </a:r>
            <a:r>
              <a:rPr dirty="0" sz="1800" spc="0">
                <a:latin typeface="Gill Sans MT"/>
                <a:cs typeface="Gill Sans MT"/>
              </a:rPr>
              <a:t>, </a:t>
            </a:r>
            <a:r>
              <a:rPr dirty="0" sz="1800" spc="-10">
                <a:latin typeface="Gill Sans MT"/>
                <a:cs typeface="Gill Sans MT"/>
              </a:rPr>
              <a:t>whereas </a:t>
            </a:r>
            <a:r>
              <a:rPr dirty="0" sz="1800">
                <a:latin typeface="Gill Sans MT"/>
                <a:cs typeface="Gill Sans MT"/>
              </a:rPr>
              <a:t>signals</a:t>
            </a:r>
            <a:r>
              <a:rPr dirty="0" sz="1800" spc="-260">
                <a:latin typeface="Gill Sans MT"/>
                <a:cs typeface="Gill Sans MT"/>
              </a:rPr>
              <a:t> </a:t>
            </a:r>
            <a:r>
              <a:rPr dirty="0" sz="1800" spc="-20">
                <a:latin typeface="Gill Sans MT"/>
                <a:cs typeface="Gill Sans MT"/>
              </a:rPr>
              <a:t>fro  </a:t>
            </a:r>
            <a:r>
              <a:rPr dirty="0" sz="1800" spc="-5">
                <a:latin typeface="Gill Sans MT"/>
                <a:cs typeface="Gill Sans MT"/>
              </a:rPr>
              <a:t>the </a:t>
            </a:r>
            <a:r>
              <a:rPr dirty="0" sz="1800" spc="-15">
                <a:latin typeface="Gill Sans MT"/>
                <a:cs typeface="Gill Sans MT"/>
              </a:rPr>
              <a:t>more </a:t>
            </a:r>
            <a:r>
              <a:rPr dirty="0" sz="1800">
                <a:latin typeface="Gill Sans MT"/>
                <a:cs typeface="Gill Sans MT"/>
              </a:rPr>
              <a:t>peripheral </a:t>
            </a:r>
            <a:r>
              <a:rPr dirty="0" sz="1800" spc="-15">
                <a:latin typeface="Gill Sans MT"/>
                <a:cs typeface="Gill Sans MT"/>
              </a:rPr>
              <a:t>retina </a:t>
            </a:r>
            <a:r>
              <a:rPr dirty="0" sz="1800" spc="-5">
                <a:latin typeface="Gill Sans MT"/>
                <a:cs typeface="Gill Sans MT"/>
              </a:rPr>
              <a:t>terminate in </a:t>
            </a:r>
            <a:r>
              <a:rPr dirty="0" sz="1800">
                <a:latin typeface="Gill Sans MT"/>
                <a:cs typeface="Gill Sans MT"/>
              </a:rPr>
              <a:t>concentric h  </a:t>
            </a:r>
            <a:r>
              <a:rPr dirty="0" sz="1800" spc="-10">
                <a:latin typeface="Gill Sans MT"/>
                <a:cs typeface="Gill Sans MT"/>
              </a:rPr>
              <a:t>circles </a:t>
            </a:r>
            <a:r>
              <a:rPr dirty="0" sz="1800" spc="-5">
                <a:latin typeface="Gill Sans MT"/>
                <a:cs typeface="Gill Sans MT"/>
              </a:rPr>
              <a:t>anterior to</a:t>
            </a:r>
            <a:r>
              <a:rPr dirty="0" sz="1800" spc="35">
                <a:latin typeface="Gill Sans MT"/>
                <a:cs typeface="Gill Sans MT"/>
              </a:rPr>
              <a:t> </a:t>
            </a:r>
            <a:r>
              <a:rPr dirty="0" sz="1800" spc="-5">
                <a:latin typeface="Gill Sans MT"/>
                <a:cs typeface="Gill Sans MT"/>
              </a:rPr>
              <a:t>the</a:t>
            </a:r>
            <a:r>
              <a:rPr dirty="0" sz="1800">
                <a:latin typeface="Gill Sans MT"/>
                <a:cs typeface="Gill Sans MT"/>
              </a:rPr>
              <a:t> pole	on </a:t>
            </a:r>
            <a:r>
              <a:rPr dirty="0" sz="1800" spc="-5">
                <a:latin typeface="Gill Sans MT"/>
                <a:cs typeface="Gill Sans MT"/>
              </a:rPr>
              <a:t>the </a:t>
            </a:r>
            <a:r>
              <a:rPr dirty="0" sz="1800">
                <a:latin typeface="Gill Sans MT"/>
                <a:cs typeface="Gill Sans MT"/>
              </a:rPr>
              <a:t>medial </a:t>
            </a:r>
            <a:r>
              <a:rPr dirty="0" sz="1800" spc="-5">
                <a:latin typeface="Gill Sans MT"/>
                <a:cs typeface="Gill Sans MT"/>
              </a:rPr>
              <a:t>occipital  </a:t>
            </a:r>
            <a:r>
              <a:rPr dirty="0" sz="1800">
                <a:latin typeface="Gill Sans MT"/>
                <a:cs typeface="Gill Sans MT"/>
              </a:rPr>
              <a:t>lobe.</a:t>
            </a:r>
            <a:r>
              <a:rPr dirty="0" sz="1800" spc="-190">
                <a:latin typeface="Gill Sans MT"/>
                <a:cs typeface="Gill Sans MT"/>
              </a:rPr>
              <a:t> </a:t>
            </a:r>
            <a:r>
              <a:rPr dirty="0" sz="1800" spc="-10">
                <a:latin typeface="Gill Sans MT"/>
                <a:cs typeface="Gill Sans MT"/>
              </a:rPr>
              <a:t>---</a:t>
            </a:r>
            <a:endParaRPr sz="1800">
              <a:latin typeface="Gill Sans MT"/>
              <a:cs typeface="Gill Sans MT"/>
            </a:endParaRPr>
          </a:p>
          <a:p>
            <a:pPr marL="295910" marR="619125" indent="-283210">
              <a:lnSpc>
                <a:spcPts val="1939"/>
              </a:lnSpc>
              <a:spcBef>
                <a:spcPts val="630"/>
              </a:spcBef>
              <a:buClr>
                <a:srgbClr val="619DD1"/>
              </a:buClr>
              <a:buSzPct val="8055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1800" spc="-5">
                <a:latin typeface="Gill Sans MT"/>
                <a:cs typeface="Gill Sans MT"/>
              </a:rPr>
              <a:t>-The </a:t>
            </a:r>
            <a:r>
              <a:rPr dirty="0" sz="1800">
                <a:latin typeface="Gill Sans MT"/>
                <a:cs typeface="Gill Sans MT"/>
              </a:rPr>
              <a:t>upper portion of </a:t>
            </a:r>
            <a:r>
              <a:rPr dirty="0" sz="1800" spc="-5">
                <a:latin typeface="Gill Sans MT"/>
                <a:cs typeface="Gill Sans MT"/>
              </a:rPr>
              <a:t>the </a:t>
            </a:r>
            <a:r>
              <a:rPr dirty="0" sz="1800" spc="-15">
                <a:latin typeface="Gill Sans MT"/>
                <a:cs typeface="Gill Sans MT"/>
              </a:rPr>
              <a:t>retina </a:t>
            </a:r>
            <a:r>
              <a:rPr dirty="0" sz="1800" spc="-5">
                <a:latin typeface="Gill Sans MT"/>
                <a:cs typeface="Gill Sans MT"/>
              </a:rPr>
              <a:t>is </a:t>
            </a:r>
            <a:r>
              <a:rPr dirty="0" sz="1800" spc="-10">
                <a:latin typeface="Gill Sans MT"/>
                <a:cs typeface="Gill Sans MT"/>
              </a:rPr>
              <a:t>represented  </a:t>
            </a:r>
            <a:r>
              <a:rPr dirty="0" sz="1800" spc="-5">
                <a:latin typeface="Gill Sans MT"/>
                <a:cs typeface="Gill Sans MT"/>
              </a:rPr>
              <a:t>superiorly </a:t>
            </a:r>
            <a:r>
              <a:rPr dirty="0" sz="1800">
                <a:latin typeface="Gill Sans MT"/>
                <a:cs typeface="Gill Sans MT"/>
              </a:rPr>
              <a:t>and </a:t>
            </a:r>
            <a:r>
              <a:rPr dirty="0" sz="1800" spc="-5">
                <a:latin typeface="Gill Sans MT"/>
                <a:cs typeface="Gill Sans MT"/>
              </a:rPr>
              <a:t>the </a:t>
            </a:r>
            <a:r>
              <a:rPr dirty="0" sz="1800" spc="-15">
                <a:latin typeface="Gill Sans MT"/>
                <a:cs typeface="Gill Sans MT"/>
              </a:rPr>
              <a:t>lower </a:t>
            </a:r>
            <a:r>
              <a:rPr dirty="0" sz="1800">
                <a:latin typeface="Gill Sans MT"/>
                <a:cs typeface="Gill Sans MT"/>
              </a:rPr>
              <a:t>portion</a:t>
            </a:r>
            <a:r>
              <a:rPr dirty="0" sz="1800" spc="-5">
                <a:latin typeface="Gill Sans MT"/>
                <a:cs typeface="Gill Sans MT"/>
              </a:rPr>
              <a:t> </a:t>
            </a:r>
            <a:r>
              <a:rPr dirty="0" sz="1800" spc="-20">
                <a:latin typeface="Gill Sans MT"/>
                <a:cs typeface="Gill Sans MT"/>
              </a:rPr>
              <a:t>inferiorly.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15201" y="228472"/>
            <a:ext cx="2305050" cy="3081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34100" y="3657600"/>
            <a:ext cx="2986024" cy="3200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0936" y="865632"/>
            <a:ext cx="2470785" cy="0"/>
          </a:xfrm>
          <a:custGeom>
            <a:avLst/>
            <a:gdLst/>
            <a:ahLst/>
            <a:cxnLst/>
            <a:rect l="l" t="t" r="r" b="b"/>
            <a:pathLst>
              <a:path w="2470785" h="0">
                <a:moveTo>
                  <a:pt x="0" y="0"/>
                </a:moveTo>
                <a:lnTo>
                  <a:pt x="2470404" y="0"/>
                </a:lnTo>
              </a:path>
            </a:pathLst>
          </a:custGeom>
          <a:ln w="15239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8236" y="477998"/>
            <a:ext cx="2495550" cy="836930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dirty="0" sz="2400" spc="-20" b="1">
                <a:solidFill>
                  <a:srgbClr val="FF0066"/>
                </a:solidFill>
                <a:latin typeface="Gill Sans MT"/>
                <a:cs typeface="Gill Sans MT"/>
              </a:rPr>
              <a:t>VISUAL</a:t>
            </a:r>
            <a:r>
              <a:rPr dirty="0" sz="2400" spc="-31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400" spc="-20" b="1">
                <a:solidFill>
                  <a:srgbClr val="FF0066"/>
                </a:solidFill>
                <a:latin typeface="Gill Sans MT"/>
                <a:cs typeface="Gill Sans MT"/>
              </a:rPr>
              <a:t>ACUITY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-Difinition :-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0936" y="1271016"/>
            <a:ext cx="1428115" cy="0"/>
          </a:xfrm>
          <a:custGeom>
            <a:avLst/>
            <a:gdLst/>
            <a:ahLst/>
            <a:cxnLst/>
            <a:rect l="l" t="t" r="r" b="b"/>
            <a:pathLst>
              <a:path w="1428114" h="0">
                <a:moveTo>
                  <a:pt x="0" y="0"/>
                </a:moveTo>
                <a:lnTo>
                  <a:pt x="1427988" y="0"/>
                </a:lnTo>
              </a:path>
            </a:pathLst>
          </a:custGeom>
          <a:ln w="15239">
            <a:solidFill>
              <a:srgbClr val="33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18236" y="1293012"/>
            <a:ext cx="7851775" cy="157162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505"/>
              </a:spcBef>
              <a:buClr>
                <a:srgbClr val="619DD1"/>
              </a:buClr>
              <a:buSzPct val="78125"/>
              <a:buFont typeface="Gill Sans MT"/>
              <a:buChar char="-"/>
              <a:tabLst>
                <a:tab pos="295910" algn="l"/>
                <a:tab pos="296545" algn="l"/>
              </a:tabLst>
            </a:pPr>
            <a:r>
              <a:rPr dirty="0" sz="1600" spc="-5" b="1">
                <a:latin typeface="Gill Sans MT"/>
                <a:cs typeface="Gill Sans MT"/>
              </a:rPr>
              <a:t>The </a:t>
            </a:r>
            <a:r>
              <a:rPr dirty="0" sz="1600" spc="-10" b="1">
                <a:latin typeface="Gill Sans MT"/>
                <a:cs typeface="Gill Sans MT"/>
              </a:rPr>
              <a:t>degree </a:t>
            </a:r>
            <a:r>
              <a:rPr dirty="0" sz="1600" spc="-5" b="1">
                <a:latin typeface="Gill Sans MT"/>
                <a:cs typeface="Gill Sans MT"/>
              </a:rPr>
              <a:t>to which the details and contours of objects </a:t>
            </a:r>
            <a:r>
              <a:rPr dirty="0" sz="1600" spc="-15" b="1">
                <a:latin typeface="Gill Sans MT"/>
                <a:cs typeface="Gill Sans MT"/>
              </a:rPr>
              <a:t>are</a:t>
            </a:r>
            <a:r>
              <a:rPr dirty="0" sz="1600" spc="225" b="1">
                <a:latin typeface="Gill Sans MT"/>
                <a:cs typeface="Gill Sans MT"/>
              </a:rPr>
              <a:t> </a:t>
            </a:r>
            <a:r>
              <a:rPr dirty="0" sz="1600" spc="-15" b="1">
                <a:latin typeface="Gill Sans MT"/>
                <a:cs typeface="Gill Sans MT"/>
              </a:rPr>
              <a:t>perceived,</a:t>
            </a:r>
            <a:endParaRPr sz="1600">
              <a:latin typeface="Gill Sans MT"/>
              <a:cs typeface="Gill Sans MT"/>
            </a:endParaRPr>
          </a:p>
          <a:p>
            <a:pPr marL="295910" marR="69850" indent="-283210">
              <a:lnSpc>
                <a:spcPts val="1730"/>
              </a:lnSpc>
              <a:spcBef>
                <a:spcPts val="625"/>
              </a:spcBef>
              <a:buClr>
                <a:srgbClr val="619DD1"/>
              </a:buClr>
              <a:buSzPct val="78125"/>
              <a:buFont typeface="Gill Sans MT"/>
              <a:buChar char="-"/>
              <a:tabLst>
                <a:tab pos="295910" algn="l"/>
                <a:tab pos="296545" algn="l"/>
              </a:tabLst>
            </a:pPr>
            <a:r>
              <a:rPr dirty="0" sz="1600" spc="-5" b="1">
                <a:latin typeface="Gill Sans MT"/>
                <a:cs typeface="Gill Sans MT"/>
              </a:rPr>
              <a:t>-it is usually defined in terms of the </a:t>
            </a:r>
            <a:r>
              <a:rPr dirty="0" sz="1600" b="1">
                <a:latin typeface="Gill Sans MT"/>
                <a:cs typeface="Gill Sans MT"/>
              </a:rPr>
              <a:t>shortest </a:t>
            </a:r>
            <a:r>
              <a:rPr dirty="0" sz="1600" spc="-5" b="1">
                <a:latin typeface="Gill Sans MT"/>
                <a:cs typeface="Gill Sans MT"/>
              </a:rPr>
              <a:t>distance </a:t>
            </a:r>
            <a:r>
              <a:rPr dirty="0" sz="1600" spc="-20" b="1">
                <a:latin typeface="Gill Sans MT"/>
                <a:cs typeface="Gill Sans MT"/>
              </a:rPr>
              <a:t>by </a:t>
            </a:r>
            <a:r>
              <a:rPr dirty="0" sz="1600" spc="-5" b="1">
                <a:latin typeface="Gill Sans MT"/>
                <a:cs typeface="Gill Sans MT"/>
              </a:rPr>
              <a:t>which </a:t>
            </a:r>
            <a:r>
              <a:rPr dirty="0" sz="1600" spc="-15" b="1">
                <a:latin typeface="Gill Sans MT"/>
                <a:cs typeface="Gill Sans MT"/>
              </a:rPr>
              <a:t>two </a:t>
            </a:r>
            <a:r>
              <a:rPr dirty="0" sz="1600" spc="-5" b="1">
                <a:latin typeface="Gill Sans MT"/>
                <a:cs typeface="Gill Sans MT"/>
              </a:rPr>
              <a:t>lines can be  separated and still be </a:t>
            </a:r>
            <a:r>
              <a:rPr dirty="0" sz="1600" spc="-5" b="1">
                <a:solidFill>
                  <a:srgbClr val="333300"/>
                </a:solidFill>
                <a:latin typeface="Gill Sans MT"/>
                <a:cs typeface="Gill Sans MT"/>
              </a:rPr>
              <a:t>seen as 2</a:t>
            </a:r>
            <a:r>
              <a:rPr dirty="0" sz="1600" spc="155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1600" spc="-5" b="1">
                <a:solidFill>
                  <a:srgbClr val="333300"/>
                </a:solidFill>
                <a:latin typeface="Gill Sans MT"/>
                <a:cs typeface="Gill Sans MT"/>
              </a:rPr>
              <a:t>lines</a:t>
            </a:r>
            <a:endParaRPr sz="1600">
              <a:latin typeface="Gill Sans MT"/>
              <a:cs typeface="Gill Sans MT"/>
            </a:endParaRPr>
          </a:p>
          <a:p>
            <a:pPr marL="295910" marR="5080" indent="-283210">
              <a:lnSpc>
                <a:spcPts val="1730"/>
              </a:lnSpc>
              <a:spcBef>
                <a:spcPts val="600"/>
              </a:spcBef>
              <a:buClr>
                <a:srgbClr val="619DD1"/>
              </a:buClr>
              <a:buSzPct val="78125"/>
              <a:buFont typeface="Gill Sans MT"/>
              <a:buChar char="-"/>
              <a:tabLst>
                <a:tab pos="295910" algn="l"/>
                <a:tab pos="296545" algn="l"/>
              </a:tabLst>
            </a:pPr>
            <a:r>
              <a:rPr dirty="0" sz="1600" spc="-10" b="1">
                <a:latin typeface="Gill Sans MT"/>
                <a:cs typeface="Gill Sans MT"/>
              </a:rPr>
              <a:t>-(person </a:t>
            </a:r>
            <a:r>
              <a:rPr dirty="0" sz="1600" spc="-5" b="1">
                <a:latin typeface="Gill Sans MT"/>
                <a:cs typeface="Gill Sans MT"/>
              </a:rPr>
              <a:t>can </a:t>
            </a:r>
            <a:r>
              <a:rPr dirty="0" sz="1600" spc="-10" b="1">
                <a:latin typeface="Gill Sans MT"/>
                <a:cs typeface="Gill Sans MT"/>
              </a:rPr>
              <a:t>normally </a:t>
            </a:r>
            <a:r>
              <a:rPr dirty="0" sz="1600" spc="-5" b="1">
                <a:latin typeface="Gill Sans MT"/>
                <a:cs typeface="Gill Sans MT"/>
              </a:rPr>
              <a:t>distinguish </a:t>
            </a:r>
            <a:r>
              <a:rPr dirty="0" sz="1600" spc="-15" b="1">
                <a:latin typeface="Gill Sans MT"/>
                <a:cs typeface="Gill Sans MT"/>
              </a:rPr>
              <a:t>two </a:t>
            </a:r>
            <a:r>
              <a:rPr dirty="0" sz="1600" spc="-5" b="1">
                <a:latin typeface="Gill Sans MT"/>
                <a:cs typeface="Gill Sans MT"/>
              </a:rPr>
              <a:t>separate points if their </a:t>
            </a:r>
            <a:r>
              <a:rPr dirty="0" sz="1600" spc="-10" b="1">
                <a:latin typeface="Gill Sans MT"/>
                <a:cs typeface="Gill Sans MT"/>
              </a:rPr>
              <a:t>centers </a:t>
            </a:r>
            <a:r>
              <a:rPr dirty="0" sz="1600" spc="-5" b="1">
                <a:latin typeface="Gill Sans MT"/>
                <a:cs typeface="Gill Sans MT"/>
              </a:rPr>
              <a:t>lie up to 2  </a:t>
            </a:r>
            <a:r>
              <a:rPr dirty="0" sz="1600" spc="-10" b="1">
                <a:latin typeface="Gill Sans MT"/>
                <a:cs typeface="Gill Sans MT"/>
              </a:rPr>
              <a:t>micrometers </a:t>
            </a:r>
            <a:r>
              <a:rPr dirty="0" sz="1600" b="1">
                <a:latin typeface="Gill Sans MT"/>
                <a:cs typeface="Gill Sans MT"/>
              </a:rPr>
              <a:t>apart </a:t>
            </a:r>
            <a:r>
              <a:rPr dirty="0" sz="1600" spc="-5" b="1">
                <a:latin typeface="Gill Sans MT"/>
                <a:cs typeface="Gill Sans MT"/>
              </a:rPr>
              <a:t>on the </a:t>
            </a:r>
            <a:r>
              <a:rPr dirty="0" sz="1600" spc="-10" b="1">
                <a:latin typeface="Gill Sans MT"/>
                <a:cs typeface="Gill Sans MT"/>
              </a:rPr>
              <a:t>retina, </a:t>
            </a:r>
            <a:r>
              <a:rPr dirty="0" sz="1600" spc="-5" b="1">
                <a:latin typeface="Gill Sans MT"/>
                <a:cs typeface="Gill Sans MT"/>
              </a:rPr>
              <a:t>which is slightly </a:t>
            </a:r>
            <a:r>
              <a:rPr dirty="0" sz="1600" spc="-10" b="1">
                <a:latin typeface="Gill Sans MT"/>
                <a:cs typeface="Gill Sans MT"/>
              </a:rPr>
              <a:t>greater </a:t>
            </a:r>
            <a:r>
              <a:rPr dirty="0" sz="1600" spc="-5" b="1">
                <a:latin typeface="Gill Sans MT"/>
                <a:cs typeface="Gill Sans MT"/>
              </a:rPr>
              <a:t>than the width of a  </a:t>
            </a:r>
            <a:r>
              <a:rPr dirty="0" sz="1600" spc="-25" b="1">
                <a:latin typeface="Gill Sans MT"/>
                <a:cs typeface="Gill Sans MT"/>
              </a:rPr>
              <a:t>foveal</a:t>
            </a:r>
            <a:r>
              <a:rPr dirty="0" sz="1600" spc="15" b="1">
                <a:latin typeface="Gill Sans MT"/>
                <a:cs typeface="Gill Sans MT"/>
              </a:rPr>
              <a:t> </a:t>
            </a:r>
            <a:r>
              <a:rPr dirty="0" sz="1600" spc="-5" b="1">
                <a:latin typeface="Gill Sans MT"/>
                <a:cs typeface="Gill Sans MT"/>
              </a:rPr>
              <a:t>cone)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3044" y="3270503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 h="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0936" y="4191000"/>
            <a:ext cx="6558280" cy="0"/>
          </a:xfrm>
          <a:custGeom>
            <a:avLst/>
            <a:gdLst/>
            <a:ahLst/>
            <a:cxnLst/>
            <a:rect l="l" t="t" r="r" b="b"/>
            <a:pathLst>
              <a:path w="6558280" h="0">
                <a:moveTo>
                  <a:pt x="0" y="0"/>
                </a:moveTo>
                <a:lnTo>
                  <a:pt x="6557772" y="0"/>
                </a:lnTo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8236" y="2832713"/>
            <a:ext cx="7472045" cy="295465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2400" spc="-10" b="1">
                <a:solidFill>
                  <a:srgbClr val="333300"/>
                </a:solidFill>
                <a:latin typeface="Gill Sans MT"/>
                <a:cs typeface="Gill Sans MT"/>
              </a:rPr>
              <a:t>-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Visual</a:t>
            </a:r>
            <a:r>
              <a:rPr dirty="0" sz="2800" spc="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threshold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800" spc="-5" b="1">
                <a:solidFill>
                  <a:srgbClr val="333300"/>
                </a:solidFill>
                <a:latin typeface="Gill Sans MT"/>
                <a:cs typeface="Gill Sans MT"/>
              </a:rPr>
              <a:t>-</a:t>
            </a:r>
            <a:r>
              <a:rPr dirty="0" sz="1800" spc="-5" b="1">
                <a:solidFill>
                  <a:srgbClr val="333300"/>
                </a:solidFill>
                <a:latin typeface="Gill Sans MT"/>
                <a:cs typeface="Gill Sans MT"/>
              </a:rPr>
              <a:t>Is minimal amount of </a:t>
            </a:r>
            <a:r>
              <a:rPr dirty="0" sz="1800" b="1">
                <a:solidFill>
                  <a:srgbClr val="333300"/>
                </a:solidFill>
                <a:latin typeface="Gill Sans MT"/>
                <a:cs typeface="Gill Sans MT"/>
              </a:rPr>
              <a:t>light that elicit </a:t>
            </a:r>
            <a:r>
              <a:rPr dirty="0" sz="1800" spc="-5" b="1">
                <a:solidFill>
                  <a:srgbClr val="333300"/>
                </a:solidFill>
                <a:latin typeface="Gill Sans MT"/>
                <a:cs typeface="Gill Sans MT"/>
              </a:rPr>
              <a:t>sensation of</a:t>
            </a:r>
            <a:r>
              <a:rPr dirty="0" sz="1800" spc="-10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1800" spc="-5" b="1">
                <a:solidFill>
                  <a:srgbClr val="333300"/>
                </a:solidFill>
                <a:latin typeface="Gill Sans MT"/>
                <a:cs typeface="Gill Sans MT"/>
              </a:rPr>
              <a:t>light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Snellen s </a:t>
            </a:r>
            <a:r>
              <a:rPr dirty="0" sz="2800" spc="0" b="1">
                <a:solidFill>
                  <a:srgbClr val="FF0000"/>
                </a:solidFill>
                <a:latin typeface="Gill Sans MT"/>
                <a:cs typeface="Gill Sans MT"/>
              </a:rPr>
              <a:t>chart 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to </a:t>
            </a:r>
            <a:r>
              <a:rPr dirty="0" sz="2800" spc="-20" b="1">
                <a:solidFill>
                  <a:srgbClr val="FF0000"/>
                </a:solidFill>
                <a:latin typeface="Gill Sans MT"/>
                <a:cs typeface="Gill Sans MT"/>
              </a:rPr>
              <a:t>measure 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visual</a:t>
            </a:r>
            <a:r>
              <a:rPr dirty="0" sz="2800" spc="114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acuity</a:t>
            </a:r>
            <a:endParaRPr sz="2800">
              <a:latin typeface="Gill Sans MT"/>
              <a:cs typeface="Gill Sans MT"/>
            </a:endParaRPr>
          </a:p>
          <a:p>
            <a:pPr marL="295910" marR="5080" indent="-283845">
              <a:lnSpc>
                <a:spcPts val="2590"/>
              </a:lnSpc>
              <a:spcBef>
                <a:spcPts val="655"/>
              </a:spcBef>
              <a:tabLst>
                <a:tab pos="2778760" algn="l"/>
                <a:tab pos="3539490" algn="l"/>
                <a:tab pos="3969385" algn="l"/>
                <a:tab pos="7045325" algn="l"/>
              </a:tabLst>
            </a:pP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Normal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acuity</a:t>
            </a:r>
            <a:r>
              <a:rPr dirty="0" sz="2400" spc="-1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= (	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d/D	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=	d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distance</a:t>
            </a:r>
            <a:r>
              <a:rPr dirty="0" sz="2400" spc="1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of</a:t>
            </a:r>
            <a:r>
              <a:rPr dirty="0" sz="2400" spc="-1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15" b="1">
                <a:solidFill>
                  <a:srgbClr val="333300"/>
                </a:solidFill>
                <a:latin typeface="Gill Sans MT"/>
                <a:cs typeface="Gill Sans MT"/>
              </a:rPr>
              <a:t>Patient	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/</a:t>
            </a:r>
            <a:r>
              <a:rPr dirty="0" sz="2400" spc="-11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D 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distance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of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normal person 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=</a:t>
            </a:r>
            <a:r>
              <a:rPr dirty="0" sz="2400" spc="-35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6/6)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16430" algn="l"/>
                <a:tab pos="4717415" algn="l"/>
              </a:tabLst>
            </a:pP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A</a:t>
            </a:r>
            <a:r>
              <a:rPr dirty="0" sz="2400" spc="-1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person</a:t>
            </a:r>
            <a:r>
              <a:rPr dirty="0" sz="2400" spc="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of	6/12 has</a:t>
            </a:r>
            <a:r>
              <a:rPr dirty="0" sz="2400" spc="5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less</a:t>
            </a:r>
            <a:r>
              <a:rPr dirty="0" sz="2400" spc="1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vision	</a:t>
            </a:r>
            <a:r>
              <a:rPr dirty="0" sz="2400" b="1">
                <a:solidFill>
                  <a:srgbClr val="333300"/>
                </a:solidFill>
                <a:latin typeface="Gill Sans MT"/>
                <a:cs typeface="Gill Sans MT"/>
              </a:rPr>
              <a:t>than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normal</a:t>
            </a:r>
            <a:r>
              <a:rPr dirty="0" sz="2400" spc="-60" b="1">
                <a:solidFill>
                  <a:srgbClr val="333300"/>
                </a:solidFill>
                <a:latin typeface="Gill Sans MT"/>
                <a:cs typeface="Gill Sans MT"/>
              </a:rPr>
              <a:t> </a:t>
            </a:r>
            <a:r>
              <a:rPr dirty="0" sz="2400" spc="-5" b="1">
                <a:solidFill>
                  <a:srgbClr val="333300"/>
                </a:solidFill>
                <a:latin typeface="Gill Sans MT"/>
                <a:cs typeface="Gill Sans MT"/>
              </a:rPr>
              <a:t>vision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9740" y="403301"/>
            <a:ext cx="629285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9779" algn="l"/>
              </a:tabLst>
            </a:pPr>
            <a:r>
              <a:rPr dirty="0">
                <a:solidFill>
                  <a:srgbClr val="FF0000"/>
                </a:solidFill>
              </a:rPr>
              <a:t>1-Primary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visual</a:t>
            </a:r>
            <a:r>
              <a:rPr dirty="0" spc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cortex	(braodmann </a:t>
            </a:r>
            <a:r>
              <a:rPr dirty="0" spc="-15">
                <a:solidFill>
                  <a:srgbClr val="FF0000"/>
                </a:solidFill>
              </a:rPr>
              <a:t>area</a:t>
            </a:r>
            <a:r>
              <a:rPr dirty="0" spc="-7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17):-</a:t>
            </a:r>
          </a:p>
        </p:txBody>
      </p:sp>
      <p:sp>
        <p:nvSpPr>
          <p:cNvPr id="14" name="object 14"/>
          <p:cNvSpPr/>
          <p:nvPr/>
        </p:nvSpPr>
        <p:spPr>
          <a:xfrm>
            <a:off x="472440" y="768858"/>
            <a:ext cx="6266815" cy="0"/>
          </a:xfrm>
          <a:custGeom>
            <a:avLst/>
            <a:gdLst/>
            <a:ahLst/>
            <a:cxnLst/>
            <a:rect l="l" t="t" r="r" b="b"/>
            <a:pathLst>
              <a:path w="6266815" h="0">
                <a:moveTo>
                  <a:pt x="0" y="0"/>
                </a:moveTo>
                <a:lnTo>
                  <a:pt x="6266688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2440" y="1957577"/>
            <a:ext cx="5514340" cy="0"/>
          </a:xfrm>
          <a:custGeom>
            <a:avLst/>
            <a:gdLst/>
            <a:ahLst/>
            <a:cxnLst/>
            <a:rect l="l" t="t" r="r" b="b"/>
            <a:pathLst>
              <a:path w="5514340" h="0">
                <a:moveTo>
                  <a:pt x="0" y="0"/>
                </a:moveTo>
                <a:lnTo>
                  <a:pt x="5513832" y="0"/>
                </a:lnTo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640" y="4797552"/>
            <a:ext cx="4521835" cy="0"/>
          </a:xfrm>
          <a:custGeom>
            <a:avLst/>
            <a:gdLst/>
            <a:ahLst/>
            <a:cxnLst/>
            <a:rect l="l" t="t" r="r" b="b"/>
            <a:pathLst>
              <a:path w="4521835" h="0">
                <a:moveTo>
                  <a:pt x="0" y="0"/>
                </a:moveTo>
                <a:lnTo>
                  <a:pt x="4521708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9740" y="1046734"/>
            <a:ext cx="8141970" cy="404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Percieve sensation of vision (movement + shapes+ stereoscopic vision </a:t>
            </a:r>
            <a:r>
              <a:rPr dirty="0" sz="1800" b="1">
                <a:latin typeface="Times New Roman"/>
                <a:cs typeface="Times New Roman"/>
              </a:rPr>
              <a:t>+ </a:t>
            </a:r>
            <a:r>
              <a:rPr dirty="0" sz="1800" spc="-5" b="1">
                <a:latin typeface="Times New Roman"/>
                <a:cs typeface="Times New Roman"/>
              </a:rPr>
              <a:t>brightness)  &amp;has blobs </a:t>
            </a:r>
            <a:r>
              <a:rPr dirty="0" sz="1800" b="1">
                <a:latin typeface="Times New Roman"/>
                <a:cs typeface="Times New Roman"/>
              </a:rPr>
              <a:t>for color</a:t>
            </a:r>
            <a:r>
              <a:rPr dirty="0" sz="1800" spc="-7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detection</a:t>
            </a:r>
            <a:endParaRPr sz="1800">
              <a:latin typeface="Times New Roman"/>
              <a:cs typeface="Times New Roman"/>
            </a:endParaRPr>
          </a:p>
          <a:p>
            <a:pPr marL="12700" marR="448945">
              <a:lnSpc>
                <a:spcPts val="2880"/>
              </a:lnSpc>
              <a:spcBef>
                <a:spcPts val="70"/>
              </a:spcBef>
              <a:tabLst>
                <a:tab pos="3710304" algn="l"/>
              </a:tabLst>
            </a:pP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2-Association</a:t>
            </a:r>
            <a:r>
              <a:rPr dirty="0" sz="24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visual</a:t>
            </a:r>
            <a:r>
              <a:rPr dirty="0" sz="2400" spc="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cortex	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(area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18&amp;19)(secondary</a:t>
            </a:r>
            <a:r>
              <a:rPr dirty="0" sz="24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visual 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areas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dirty="0" u="heavy" sz="24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:-</a:t>
            </a:r>
            <a:endParaRPr sz="2400">
              <a:latin typeface="Times New Roman"/>
              <a:cs typeface="Times New Roman"/>
            </a:endParaRPr>
          </a:p>
          <a:p>
            <a:pPr marL="12700" marR="3284220" indent="55880">
              <a:lnSpc>
                <a:spcPts val="216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Located </a:t>
            </a:r>
            <a:r>
              <a:rPr dirty="0" sz="1800" spc="-5">
                <a:latin typeface="Times New Roman"/>
                <a:cs typeface="Times New Roman"/>
              </a:rPr>
              <a:t>mainly </a:t>
            </a:r>
            <a:r>
              <a:rPr dirty="0" sz="1800">
                <a:latin typeface="Times New Roman"/>
                <a:cs typeface="Times New Roman"/>
              </a:rPr>
              <a:t>anterior to the primary visual</a:t>
            </a:r>
            <a:r>
              <a:rPr dirty="0" sz="1800" spc="-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cortex  Function:-</a:t>
            </a:r>
            <a:endParaRPr sz="1800">
              <a:latin typeface="Times New Roman"/>
              <a:cs typeface="Times New Roman"/>
            </a:endParaRPr>
          </a:p>
          <a:p>
            <a:pPr marL="127000">
              <a:lnSpc>
                <a:spcPts val="2090"/>
              </a:lnSpc>
            </a:pPr>
            <a:r>
              <a:rPr dirty="0" sz="1800" spc="-5">
                <a:latin typeface="Times New Roman"/>
                <a:cs typeface="Times New Roman"/>
              </a:rPr>
              <a:t>-</a:t>
            </a:r>
            <a:r>
              <a:rPr dirty="0" sz="1800" spc="-5" b="1">
                <a:latin typeface="Times New Roman"/>
                <a:cs typeface="Times New Roman"/>
              </a:rPr>
              <a:t>interpretation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visual</a:t>
            </a:r>
            <a:r>
              <a:rPr dirty="0" sz="1800" spc="-1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stimuli,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the fixation mechanism that causes the </a:t>
            </a:r>
            <a:r>
              <a:rPr dirty="0" sz="1800" spc="0">
                <a:latin typeface="Times New Roman"/>
                <a:cs typeface="Times New Roman"/>
              </a:rPr>
              <a:t>eyes </a:t>
            </a:r>
            <a:r>
              <a:rPr dirty="0" sz="1800" spc="-5">
                <a:latin typeface="Times New Roman"/>
                <a:cs typeface="Times New Roman"/>
              </a:rPr>
              <a:t>to “lock” on the object of attention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controlled by </a:t>
            </a:r>
            <a:r>
              <a:rPr dirty="0" sz="1800" spc="-5" i="1">
                <a:latin typeface="Times New Roman"/>
                <a:cs typeface="Times New Roman"/>
              </a:rPr>
              <a:t>secondary visual</a:t>
            </a:r>
            <a:r>
              <a:rPr dirty="0" sz="1800" spc="-35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center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-When this </a:t>
            </a:r>
            <a:r>
              <a:rPr dirty="0" sz="1800">
                <a:latin typeface="Times New Roman"/>
                <a:cs typeface="Times New Roman"/>
              </a:rPr>
              <a:t>fixation area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destroyed bilaterally , </a:t>
            </a:r>
            <a:r>
              <a:rPr dirty="0" sz="1800" spc="-5">
                <a:latin typeface="Times New Roman"/>
                <a:cs typeface="Times New Roman"/>
              </a:rPr>
              <a:t>causes difficulty </a:t>
            </a:r>
            <a:r>
              <a:rPr dirty="0" sz="1800">
                <a:latin typeface="Times New Roman"/>
                <a:cs typeface="Times New Roman"/>
              </a:rPr>
              <a:t>keeping </a:t>
            </a:r>
            <a:r>
              <a:rPr dirty="0" sz="1800" spc="-5">
                <a:latin typeface="Times New Roman"/>
                <a:cs typeface="Times New Roman"/>
              </a:rPr>
              <a:t>its </a:t>
            </a:r>
            <a:r>
              <a:rPr dirty="0" sz="1800" spc="0">
                <a:latin typeface="Times New Roman"/>
                <a:cs typeface="Times New Roman"/>
              </a:rPr>
              <a:t>eyes  </a:t>
            </a:r>
            <a:r>
              <a:rPr dirty="0" sz="1800">
                <a:latin typeface="Times New Roman"/>
                <a:cs typeface="Times New Roman"/>
              </a:rPr>
              <a:t>directed toward a given fixation</a:t>
            </a:r>
            <a:r>
              <a:rPr dirty="0" sz="1800" spc="3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point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Times New Roman"/>
                <a:cs typeface="Times New Roman"/>
              </a:rPr>
              <a:t>-Effect of Removing the </a:t>
            </a:r>
            <a:r>
              <a:rPr dirty="0" sz="1800" b="1">
                <a:latin typeface="Times New Roman"/>
                <a:cs typeface="Times New Roman"/>
              </a:rPr>
              <a:t>Primary </a:t>
            </a:r>
            <a:r>
              <a:rPr dirty="0" sz="1800" spc="-20" b="1">
                <a:latin typeface="Times New Roman"/>
                <a:cs typeface="Times New Roman"/>
              </a:rPr>
              <a:t>Visual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Cortex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Removal of the primary visual cortex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causes loss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conscious vision, </a:t>
            </a:r>
            <a:r>
              <a:rPr dirty="0" u="heavy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1800" spc="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blindness)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740" y="5348478"/>
            <a:ext cx="809307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(but </a:t>
            </a:r>
            <a:r>
              <a:rPr dirty="0" sz="1200" spc="-5">
                <a:latin typeface="Times New Roman"/>
                <a:cs typeface="Times New Roman"/>
              </a:rPr>
              <a:t>patient react subconsciously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changes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light </a:t>
            </a:r>
            <a:r>
              <a:rPr dirty="0" sz="1200" spc="-15">
                <a:latin typeface="Times New Roman"/>
                <a:cs typeface="Times New Roman"/>
              </a:rPr>
              <a:t>intensity,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movement </a:t>
            </a:r>
            <a:r>
              <a:rPr dirty="0" sz="1200">
                <a:latin typeface="Times New Roman"/>
                <a:cs typeface="Times New Roman"/>
              </a:rPr>
              <a:t>in the visual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scene.)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2150"/>
              </a:lnSpc>
            </a:pPr>
            <a:r>
              <a:rPr dirty="0" sz="1800" spc="-5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These reactions </a:t>
            </a:r>
            <a:r>
              <a:rPr dirty="0" sz="1200">
                <a:latin typeface="Times New Roman"/>
                <a:cs typeface="Times New Roman"/>
              </a:rPr>
              <a:t>include turning the </a:t>
            </a:r>
            <a:r>
              <a:rPr dirty="0" sz="1200" spc="-15">
                <a:latin typeface="Times New Roman"/>
                <a:cs typeface="Times New Roman"/>
              </a:rPr>
              <a:t>eyes, </a:t>
            </a:r>
            <a:r>
              <a:rPr dirty="0" sz="1200">
                <a:latin typeface="Times New Roman"/>
                <a:cs typeface="Times New Roman"/>
              </a:rPr>
              <a:t>turning the </a:t>
            </a:r>
            <a:r>
              <a:rPr dirty="0" sz="1200" spc="-5">
                <a:latin typeface="Times New Roman"/>
                <a:cs typeface="Times New Roman"/>
              </a:rPr>
              <a:t>head, and avoidance. </a:t>
            </a:r>
            <a:r>
              <a:rPr dirty="0" sz="1200">
                <a:latin typeface="Times New Roman"/>
                <a:cs typeface="Times New Roman"/>
              </a:rPr>
              <a:t>This vision </a:t>
            </a:r>
            <a:r>
              <a:rPr dirty="0" sz="1200" spc="-5">
                <a:latin typeface="Times New Roman"/>
                <a:cs typeface="Times New Roman"/>
              </a:rPr>
              <a:t>is believed </a:t>
            </a:r>
            <a:r>
              <a:rPr dirty="0" sz="1200">
                <a:latin typeface="Times New Roman"/>
                <a:cs typeface="Times New Roman"/>
              </a:rPr>
              <a:t>to be </a:t>
            </a:r>
            <a:r>
              <a:rPr dirty="0" sz="1200" spc="-5">
                <a:latin typeface="Times New Roman"/>
                <a:cs typeface="Times New Roman"/>
              </a:rPr>
              <a:t>subserved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neuronal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10">
                <a:latin typeface="Times New Roman"/>
                <a:cs typeface="Times New Roman"/>
              </a:rPr>
              <a:t>pathways </a:t>
            </a:r>
            <a:r>
              <a:rPr dirty="0" sz="1200">
                <a:latin typeface="Times New Roman"/>
                <a:cs typeface="Times New Roman"/>
              </a:rPr>
              <a:t>that </a:t>
            </a:r>
            <a:r>
              <a:rPr dirty="0" sz="1200" spc="-5">
                <a:latin typeface="Times New Roman"/>
                <a:cs typeface="Times New Roman"/>
              </a:rPr>
              <a:t>pass from </a:t>
            </a:r>
            <a:r>
              <a:rPr dirty="0" sz="1200">
                <a:latin typeface="Times New Roman"/>
                <a:cs typeface="Times New Roman"/>
              </a:rPr>
              <a:t>the optic </a:t>
            </a:r>
            <a:r>
              <a:rPr dirty="0" sz="1200" spc="-5">
                <a:latin typeface="Times New Roman"/>
                <a:cs typeface="Times New Roman"/>
              </a:rPr>
              <a:t>tracts </a:t>
            </a:r>
            <a:r>
              <a:rPr dirty="0" sz="1200">
                <a:latin typeface="Times New Roman"/>
                <a:cs typeface="Times New Roman"/>
              </a:rPr>
              <a:t>mainly into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superior</a:t>
            </a:r>
            <a:r>
              <a:rPr dirty="0" u="sng" sz="1200" spc="1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colliculi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4400" y="152400"/>
            <a:ext cx="4114800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9831" y="352043"/>
            <a:ext cx="189280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383" y="1723644"/>
            <a:ext cx="3340608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7144" y="1723644"/>
            <a:ext cx="856487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383" y="1997964"/>
            <a:ext cx="1197864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1544" y="1997964"/>
            <a:ext cx="1118616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383" y="2546604"/>
            <a:ext cx="384047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584" y="2546604"/>
            <a:ext cx="1514856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7743" y="2546604"/>
            <a:ext cx="4230624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83" y="2820923"/>
            <a:ext cx="1043940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0476" y="2820923"/>
            <a:ext cx="3261360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7636" y="2820923"/>
            <a:ext cx="3182112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383" y="3095244"/>
            <a:ext cx="365759" cy="513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383" y="3369564"/>
            <a:ext cx="365759" cy="513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383" y="3643884"/>
            <a:ext cx="384047" cy="5135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0584" y="3643884"/>
            <a:ext cx="171754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743" y="3643884"/>
            <a:ext cx="2221992" cy="513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59251" y="4192523"/>
            <a:ext cx="932688" cy="5135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383" y="4466844"/>
            <a:ext cx="1469136" cy="513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85672" y="4466844"/>
            <a:ext cx="1629155" cy="513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06979" y="4466844"/>
            <a:ext cx="365760" cy="5135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1544" y="4780788"/>
            <a:ext cx="1194816" cy="548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7639" y="2328672"/>
            <a:ext cx="890269" cy="0"/>
          </a:xfrm>
          <a:custGeom>
            <a:avLst/>
            <a:gdLst/>
            <a:ahLst/>
            <a:cxnLst/>
            <a:rect l="l" t="t" r="r" b="b"/>
            <a:pathLst>
              <a:path w="890269" h="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2133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3840" y="2877311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5" h="0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2133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03732" y="3151632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512" y="0"/>
                </a:lnTo>
              </a:path>
            </a:pathLst>
          </a:custGeom>
          <a:ln w="2133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3840" y="3974591"/>
            <a:ext cx="1409700" cy="0"/>
          </a:xfrm>
          <a:custGeom>
            <a:avLst/>
            <a:gdLst/>
            <a:ahLst/>
            <a:cxnLst/>
            <a:rect l="l" t="t" r="r" b="b"/>
            <a:pathLst>
              <a:path w="1409700" h="0">
                <a:moveTo>
                  <a:pt x="0" y="0"/>
                </a:moveTo>
                <a:lnTo>
                  <a:pt x="1409699" y="0"/>
                </a:lnTo>
              </a:path>
            </a:pathLst>
          </a:custGeom>
          <a:ln w="2133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54939" y="406400"/>
            <a:ext cx="4157979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5915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  <a:tab pos="3154680" algn="l"/>
              </a:tabLst>
            </a:pPr>
            <a:r>
              <a:rPr dirty="0" sz="1800">
                <a:latin typeface="Times New Roman"/>
                <a:cs typeface="Times New Roman"/>
              </a:rPr>
              <a:t>-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Color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Blobs </a:t>
            </a:r>
            <a:r>
              <a:rPr dirty="0" sz="1800" spc="-15" b="1">
                <a:solidFill>
                  <a:srgbClr val="001F5F"/>
                </a:solidFill>
                <a:latin typeface="Times New Roman"/>
                <a:cs typeface="Times New Roman"/>
              </a:rPr>
              <a:t>are</a:t>
            </a:r>
            <a:r>
              <a:rPr dirty="0" u="sng" sz="18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the 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Visual</a:t>
            </a:r>
            <a:r>
              <a:rPr dirty="0" u="sng" sz="1800" spc="3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Cortex. 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Interspersed among </a:t>
            </a:r>
            <a:r>
              <a:rPr dirty="0" sz="1800">
                <a:latin typeface="Times New Roman"/>
                <a:cs typeface="Times New Roman"/>
              </a:rPr>
              <a:t>the primary visual  </a:t>
            </a:r>
            <a:r>
              <a:rPr dirty="0" sz="1800" spc="-5">
                <a:latin typeface="Times New Roman"/>
                <a:cs typeface="Times New Roman"/>
              </a:rPr>
              <a:t>columns </a:t>
            </a:r>
            <a:r>
              <a:rPr dirty="0" sz="1800">
                <a:latin typeface="Times New Roman"/>
                <a:cs typeface="Times New Roman"/>
              </a:rPr>
              <a:t>&amp; among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 </a:t>
            </a:r>
            <a:r>
              <a:rPr dirty="0" sz="1800" spc="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columns	of the  </a:t>
            </a:r>
            <a:r>
              <a:rPr dirty="0" sz="1800" spc="-5">
                <a:latin typeface="Times New Roman"/>
                <a:cs typeface="Times New Roman"/>
              </a:rPr>
              <a:t>secondary </a:t>
            </a:r>
            <a:r>
              <a:rPr dirty="0" sz="1800">
                <a:latin typeface="Times New Roman"/>
                <a:cs typeface="Times New Roman"/>
              </a:rPr>
              <a:t>visual</a:t>
            </a:r>
            <a:r>
              <a:rPr dirty="0" sz="1800" spc="4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areas</a:t>
            </a:r>
            <a:endParaRPr sz="1800">
              <a:latin typeface="Times New Roman"/>
              <a:cs typeface="Times New Roman"/>
            </a:endParaRPr>
          </a:p>
          <a:p>
            <a:pPr marL="12700" marR="258445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 sz="1800">
                <a:latin typeface="Times New Roman"/>
                <a:cs typeface="Times New Roman"/>
              </a:rPr>
              <a:t>- </a:t>
            </a:r>
            <a:r>
              <a:rPr dirty="0" sz="1800" spc="-5">
                <a:latin typeface="Times New Roman"/>
                <a:cs typeface="Times New Roman"/>
              </a:rPr>
              <a:t>Column-like areas </a:t>
            </a:r>
            <a:r>
              <a:rPr dirty="0" sz="1800">
                <a:latin typeface="Times New Roman"/>
                <a:cs typeface="Times New Roman"/>
              </a:rPr>
              <a:t>called </a:t>
            </a:r>
            <a:r>
              <a:rPr dirty="0" sz="1800" spc="-5" i="1">
                <a:latin typeface="Times New Roman"/>
                <a:cs typeface="Times New Roman"/>
              </a:rPr>
              <a:t>color </a:t>
            </a:r>
            <a:r>
              <a:rPr dirty="0" sz="1800" i="1">
                <a:latin typeface="Times New Roman"/>
                <a:cs typeface="Times New Roman"/>
              </a:rPr>
              <a:t>blobs</a:t>
            </a:r>
            <a:r>
              <a:rPr dirty="0" sz="1800">
                <a:latin typeface="Times New Roman"/>
                <a:cs typeface="Times New Roman"/>
              </a:rPr>
              <a:t>. </a:t>
            </a:r>
            <a:r>
              <a:rPr dirty="0" sz="18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clusters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cells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responsible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for </a:t>
            </a:r>
            <a:r>
              <a:rPr dirty="0" u="heavy" sz="18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color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detection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8419">
              <a:lnSpc>
                <a:spcPct val="100000"/>
              </a:lnSpc>
            </a:pP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-Simple cells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detect color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contrast details,  bars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of light,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lines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borders and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edges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768350" algn="l"/>
                <a:tab pos="1054100" algn="l"/>
              </a:tabLst>
            </a:pP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-Complex cells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detect Line Orientation 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When	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a	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Line Is Displaced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Laterally</a:t>
            </a:r>
            <a:r>
              <a:rPr dirty="0" sz="1800" spc="409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or  </a:t>
            </a:r>
            <a:r>
              <a:rPr dirty="0" sz="1800" spc="-20" b="1">
                <a:solidFill>
                  <a:srgbClr val="001F5F"/>
                </a:solidFill>
                <a:latin typeface="Times New Roman"/>
                <a:cs typeface="Times New Roman"/>
              </a:rPr>
              <a:t>Vertically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in the </a:t>
            </a:r>
            <a:r>
              <a:rPr dirty="0" sz="1800" spc="-20" b="1">
                <a:solidFill>
                  <a:srgbClr val="001F5F"/>
                </a:solidFill>
                <a:latin typeface="Times New Roman"/>
                <a:cs typeface="Times New Roman"/>
              </a:rPr>
              <a:t>Visual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Field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( </a:t>
            </a:r>
            <a:r>
              <a:rPr dirty="0" u="heavy" sz="18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linear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movements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of a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 stimulus)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7639" y="4797552"/>
            <a:ext cx="1161415" cy="0"/>
          </a:xfrm>
          <a:custGeom>
            <a:avLst/>
            <a:gdLst/>
            <a:ahLst/>
            <a:cxnLst/>
            <a:rect l="l" t="t" r="r" b="b"/>
            <a:pathLst>
              <a:path w="1161415" h="0">
                <a:moveTo>
                  <a:pt x="0" y="0"/>
                </a:moveTo>
                <a:lnTo>
                  <a:pt x="1161288" y="0"/>
                </a:lnTo>
              </a:path>
            </a:pathLst>
          </a:custGeom>
          <a:ln w="21336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2140" y="4601336"/>
            <a:ext cx="540829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Macular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sparing	</a:t>
            </a: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=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loss </a:t>
            </a: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peripheral vision </a:t>
            </a:r>
            <a:r>
              <a:rPr dirty="0" sz="1200" spc="0" b="1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intact macular</a:t>
            </a:r>
            <a:r>
              <a:rPr dirty="0" sz="1200" spc="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vision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because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macular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representation </a:t>
            </a: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is separate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from that </a:t>
            </a: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2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peripheral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fields and is </a:t>
            </a:r>
            <a:r>
              <a:rPr dirty="0" sz="1200" spc="-10" b="1">
                <a:solidFill>
                  <a:srgbClr val="001F5F"/>
                </a:solidFill>
                <a:latin typeface="Arial"/>
                <a:cs typeface="Arial"/>
              </a:rPr>
              <a:t>very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large relative </a:t>
            </a:r>
            <a:r>
              <a:rPr dirty="0" sz="1200" b="1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that of the peripheral</a:t>
            </a:r>
            <a:r>
              <a:rPr dirty="0" sz="1200" spc="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Arial"/>
                <a:cs typeface="Arial"/>
              </a:rPr>
              <a:t>fields.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3100" y="304800"/>
            <a:ext cx="4660899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09600"/>
            <a:ext cx="40386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0" cy="6048375"/>
          </a:xfrm>
          <a:custGeom>
            <a:avLst/>
            <a:gdLst/>
            <a:ahLst/>
            <a:cxnLst/>
            <a:rect l="l" t="t" r="r" b="b"/>
            <a:pathLst>
              <a:path w="0" h="6048375">
                <a:moveTo>
                  <a:pt x="0" y="0"/>
                </a:moveTo>
                <a:lnTo>
                  <a:pt x="0" y="6048375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4000" y="0"/>
            <a:ext cx="0" cy="6480175"/>
          </a:xfrm>
          <a:custGeom>
            <a:avLst/>
            <a:gdLst/>
            <a:ahLst/>
            <a:cxnLst/>
            <a:rect l="l" t="t" r="r" b="b"/>
            <a:pathLst>
              <a:path w="0" h="6480175">
                <a:moveTo>
                  <a:pt x="0" y="0"/>
                </a:moveTo>
                <a:lnTo>
                  <a:pt x="0" y="6480175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6981" y="6480175"/>
            <a:ext cx="8457565" cy="0"/>
          </a:xfrm>
          <a:custGeom>
            <a:avLst/>
            <a:gdLst/>
            <a:ahLst/>
            <a:cxnLst/>
            <a:rect l="l" t="t" r="r" b="b"/>
            <a:pathLst>
              <a:path w="8457565" h="0">
                <a:moveTo>
                  <a:pt x="84570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11679" y="595883"/>
            <a:ext cx="5504688" cy="199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45935" y="595883"/>
            <a:ext cx="1315212" cy="199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23972" y="1912620"/>
            <a:ext cx="3735324" cy="1993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88864" y="1912620"/>
            <a:ext cx="1313688" cy="1993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32120" y="1912620"/>
            <a:ext cx="1315212" cy="1993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60701" y="721817"/>
            <a:ext cx="421576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 b="0" i="1">
                <a:solidFill>
                  <a:srgbClr val="660033"/>
                </a:solidFill>
                <a:latin typeface="Blackadder ITC"/>
                <a:cs typeface="Blackadder ITC"/>
              </a:rPr>
              <a:t>Thank </a:t>
            </a:r>
            <a:r>
              <a:rPr dirty="0" sz="7200" b="0" i="1">
                <a:solidFill>
                  <a:srgbClr val="660033"/>
                </a:solidFill>
                <a:latin typeface="Blackadder ITC"/>
                <a:cs typeface="Blackadder ITC"/>
              </a:rPr>
              <a:t>you</a:t>
            </a:r>
            <a:r>
              <a:rPr dirty="0" sz="7200" spc="-95" b="0" i="1">
                <a:solidFill>
                  <a:srgbClr val="660033"/>
                </a:solidFill>
                <a:latin typeface="Blackadder ITC"/>
                <a:cs typeface="Blackadder ITC"/>
              </a:rPr>
              <a:t> </a:t>
            </a:r>
            <a:r>
              <a:rPr dirty="0" sz="7200" b="0" i="1">
                <a:solidFill>
                  <a:srgbClr val="660033"/>
                </a:solidFill>
                <a:latin typeface="Blackadder ITC"/>
                <a:cs typeface="Blackadder ITC"/>
              </a:rPr>
              <a:t>for</a:t>
            </a:r>
            <a:endParaRPr sz="7200">
              <a:latin typeface="Blackadder ITC"/>
              <a:cs typeface="Blackadder IT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6073" y="2199023"/>
            <a:ext cx="2566035" cy="1120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480"/>
              </a:lnSpc>
            </a:pPr>
            <a:r>
              <a:rPr dirty="0" sz="7200" i="1">
                <a:solidFill>
                  <a:srgbClr val="660033"/>
                </a:solidFill>
                <a:latin typeface="Blackadder ITC"/>
                <a:cs typeface="Blackadder ITC"/>
              </a:rPr>
              <a:t>listening</a:t>
            </a:r>
            <a:endParaRPr sz="7200">
              <a:latin typeface="Blackadder ITC"/>
              <a:cs typeface="Blackadder IT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1200" y="3043300"/>
            <a:ext cx="3352799" cy="3814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3400" y="4432541"/>
            <a:ext cx="2762885" cy="7160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85873" y="3837038"/>
            <a:ext cx="2762885" cy="716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15742" y="2971787"/>
            <a:ext cx="2762885" cy="716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44266" y="4649711"/>
            <a:ext cx="2762885" cy="7160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50" y="0"/>
            <a:ext cx="0" cy="6157595"/>
          </a:xfrm>
          <a:custGeom>
            <a:avLst/>
            <a:gdLst/>
            <a:ahLst/>
            <a:cxnLst/>
            <a:rect l="l" t="t" r="r" b="b"/>
            <a:pathLst>
              <a:path w="0" h="6157595">
                <a:moveTo>
                  <a:pt x="0" y="0"/>
                </a:moveTo>
                <a:lnTo>
                  <a:pt x="0" y="6157188"/>
                </a:lnTo>
              </a:path>
            </a:pathLst>
          </a:custGeom>
          <a:ln w="127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37650" y="0"/>
            <a:ext cx="0" cy="6629400"/>
          </a:xfrm>
          <a:custGeom>
            <a:avLst/>
            <a:gdLst/>
            <a:ahLst/>
            <a:cxnLst/>
            <a:rect l="l" t="t" r="r" b="b"/>
            <a:pathLst>
              <a:path w="0"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12699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6981" y="6629400"/>
            <a:ext cx="8457565" cy="0"/>
          </a:xfrm>
          <a:custGeom>
            <a:avLst/>
            <a:gdLst/>
            <a:ahLst/>
            <a:cxnLst/>
            <a:rect l="l" t="t" r="r" b="b"/>
            <a:pathLst>
              <a:path w="8457565" h="0">
                <a:moveTo>
                  <a:pt x="84570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2133600"/>
            <a:ext cx="9144000" cy="47243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0435" y="1338325"/>
            <a:ext cx="306701" cy="286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1832" y="0"/>
            <a:ext cx="521207" cy="333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41832" y="0"/>
            <a:ext cx="521207" cy="676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2980" y="327659"/>
            <a:ext cx="420624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2980" y="601980"/>
            <a:ext cx="4113276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35380" y="601980"/>
            <a:ext cx="6749796" cy="579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82980" y="876300"/>
            <a:ext cx="1504188" cy="5791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35380" y="876300"/>
            <a:ext cx="1421892" cy="579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98219" y="1153667"/>
            <a:ext cx="411480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68324" y="1153667"/>
            <a:ext cx="411480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98219" y="1427988"/>
            <a:ext cx="1901952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558795" y="1427988"/>
            <a:ext cx="406907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24327" y="1427988"/>
            <a:ext cx="2189988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72940" y="1427988"/>
            <a:ext cx="925067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56632" y="1427988"/>
            <a:ext cx="41147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26735" y="1427988"/>
            <a:ext cx="1028700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98820" y="1424939"/>
            <a:ext cx="420624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82980" y="1699260"/>
            <a:ext cx="420624" cy="579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82980" y="1973579"/>
            <a:ext cx="478536" cy="579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10996" y="1973579"/>
            <a:ext cx="432816" cy="5791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93291" y="1973579"/>
            <a:ext cx="2624328" cy="579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82340" y="1976627"/>
            <a:ext cx="411479" cy="5699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52444" y="1976627"/>
            <a:ext cx="2267712" cy="569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478779" y="1976627"/>
            <a:ext cx="411479" cy="5699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35380" y="2314955"/>
            <a:ext cx="2529840" cy="579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98219" y="2250948"/>
            <a:ext cx="423672" cy="5699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80516" y="2250948"/>
            <a:ext cx="2002536" cy="5699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41676" y="2250948"/>
            <a:ext cx="411480" cy="5699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98219" y="2525267"/>
            <a:ext cx="423672" cy="5699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80516" y="2525267"/>
            <a:ext cx="4006596" cy="5699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745735" y="2525267"/>
            <a:ext cx="411479" cy="5699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98219" y="2799588"/>
            <a:ext cx="423672" cy="5699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80516" y="2799588"/>
            <a:ext cx="411479" cy="56997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50619" y="2799588"/>
            <a:ext cx="7446264" cy="5699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255507" y="2799588"/>
            <a:ext cx="411479" cy="56997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98219" y="3073907"/>
            <a:ext cx="411480" cy="5699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82980" y="3345179"/>
            <a:ext cx="478536" cy="5791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10996" y="3345179"/>
            <a:ext cx="432816" cy="57912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93291" y="3345179"/>
            <a:ext cx="2604516" cy="5791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462528" y="3348228"/>
            <a:ext cx="411479" cy="5699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532632" y="3348228"/>
            <a:ext cx="1682495" cy="56997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73752" y="3348228"/>
            <a:ext cx="1156715" cy="56997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89091" y="3348228"/>
            <a:ext cx="406908" cy="56997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754623" y="3348228"/>
            <a:ext cx="1013459" cy="56997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426708" y="3348228"/>
            <a:ext cx="411480" cy="56997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35380" y="3686555"/>
            <a:ext cx="2510027" cy="579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98219" y="3622547"/>
            <a:ext cx="423672" cy="56997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80516" y="3622547"/>
            <a:ext cx="411479" cy="56997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50619" y="3622547"/>
            <a:ext cx="1403604" cy="56997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212848" y="3622547"/>
            <a:ext cx="925068" cy="56997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796539" y="3622547"/>
            <a:ext cx="411480" cy="56997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98219" y="3896867"/>
            <a:ext cx="423672" cy="56997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80516" y="3896867"/>
            <a:ext cx="411479" cy="56997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50619" y="3896867"/>
            <a:ext cx="4311396" cy="5699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120640" y="3896867"/>
            <a:ext cx="411479" cy="56997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98219" y="4171188"/>
            <a:ext cx="423672" cy="56997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80516" y="4171188"/>
            <a:ext cx="411479" cy="56997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50619" y="4171188"/>
            <a:ext cx="5135880" cy="56997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945123" y="4171188"/>
            <a:ext cx="411479" cy="56997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60119" y="4421123"/>
            <a:ext cx="509016" cy="70561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51916" y="4689347"/>
            <a:ext cx="783335" cy="109118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27532" y="5219700"/>
            <a:ext cx="798576" cy="110642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145844" y="667257"/>
            <a:ext cx="7279640" cy="389762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775970">
              <a:lnSpc>
                <a:spcPts val="2160"/>
              </a:lnSpc>
              <a:spcBef>
                <a:spcPts val="375"/>
              </a:spcBef>
              <a:tabLst>
                <a:tab pos="3691890" algn="l"/>
              </a:tabLst>
            </a:pP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DUPLICITY </a:t>
            </a:r>
            <a:r>
              <a:rPr dirty="0" u="sng" sz="2000" spc="-3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THEORY</a:t>
            </a:r>
            <a:r>
              <a:rPr dirty="0" u="sng" sz="2000" spc="-25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OF</a:t>
            </a:r>
            <a:r>
              <a:rPr dirty="0" u="sng" sz="2000" spc="-3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VISION	(2 kinds of vision under</a:t>
            </a:r>
            <a:r>
              <a:rPr dirty="0" u="sng" sz="2000" spc="-1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diff </a:t>
            </a:r>
            <a:r>
              <a:rPr dirty="0" sz="200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u="sng" sz="20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conditions)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Q.Differentiate </a:t>
            </a:r>
            <a:r>
              <a:rPr dirty="0" sz="2000" spc="-5">
                <a:solidFill>
                  <a:srgbClr val="080808"/>
                </a:solidFill>
                <a:latin typeface="Gill Sans MT"/>
                <a:cs typeface="Gill Sans MT"/>
              </a:rPr>
              <a:t>between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cones &amp; </a:t>
            </a: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rodes</a:t>
            </a:r>
            <a:r>
              <a:rPr dirty="0" sz="2000" spc="-8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vision.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280"/>
              </a:lnSpc>
              <a:spcBef>
                <a:spcPts val="1920"/>
              </a:spcBef>
              <a:tabLst>
                <a:tab pos="1692275" algn="l"/>
              </a:tabLst>
            </a:pPr>
            <a:r>
              <a:rPr dirty="0" u="sng" sz="20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1-PHOTOPIC	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VISION</a:t>
            </a:r>
            <a:r>
              <a:rPr dirty="0" sz="200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(bright light</a:t>
            </a:r>
            <a:r>
              <a:rPr dirty="0" sz="2000" spc="-10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vision)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160"/>
              </a:lnSpc>
            </a:pP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-served </a:t>
            </a: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by</a:t>
            </a:r>
            <a:r>
              <a:rPr dirty="0" sz="2000" spc="-2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cones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160"/>
              </a:lnSpc>
              <a:tabLst>
                <a:tab pos="1945639" algn="l"/>
              </a:tabLst>
            </a:pP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-high</a:t>
            </a:r>
            <a:r>
              <a:rPr dirty="0" sz="2000" spc="-1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visual</a:t>
            </a:r>
            <a:r>
              <a:rPr dirty="0" sz="2000" spc="-1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acuity	= colors &amp;</a:t>
            </a:r>
            <a:r>
              <a:rPr dirty="0" sz="2000" spc="-7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details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280"/>
              </a:lnSpc>
              <a:tabLst>
                <a:tab pos="680085" algn="l"/>
              </a:tabLst>
            </a:pP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-</a:t>
            </a:r>
            <a:r>
              <a:rPr dirty="0" sz="2000" spc="-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low	</a:t>
            </a:r>
            <a:r>
              <a:rPr dirty="0" sz="2000" spc="-5">
                <a:solidFill>
                  <a:srgbClr val="080808"/>
                </a:solidFill>
                <a:latin typeface="Gill Sans MT"/>
                <a:cs typeface="Gill Sans MT"/>
              </a:rPr>
              <a:t>sensitivity to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light = </a:t>
            </a:r>
            <a:r>
              <a:rPr dirty="0" sz="2000" spc="-5">
                <a:solidFill>
                  <a:srgbClr val="080808"/>
                </a:solidFill>
                <a:latin typeface="Gill Sans MT"/>
                <a:cs typeface="Gill Sans MT"/>
              </a:rPr>
              <a:t>needs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high visual </a:t>
            </a: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threshold </a:t>
            </a:r>
            <a:r>
              <a:rPr dirty="0" sz="2000" spc="-5">
                <a:solidFill>
                  <a:srgbClr val="080808"/>
                </a:solidFill>
                <a:latin typeface="Gill Sans MT"/>
                <a:cs typeface="Gill Sans MT"/>
              </a:rPr>
              <a:t>to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be</a:t>
            </a:r>
            <a:r>
              <a:rPr dirty="0" sz="2000" spc="-9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080808"/>
                </a:solidFill>
                <a:latin typeface="Gill Sans MT"/>
                <a:cs typeface="Gill Sans MT"/>
              </a:rPr>
              <a:t>stimulated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280"/>
              </a:lnSpc>
              <a:spcBef>
                <a:spcPts val="1925"/>
              </a:spcBef>
              <a:tabLst>
                <a:tab pos="1671955" algn="l"/>
              </a:tabLst>
            </a:pPr>
            <a:r>
              <a:rPr dirty="0" u="sng" sz="2000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2-SCOTOPIC	</a:t>
            </a:r>
            <a:r>
              <a:rPr dirty="0" u="sng" sz="2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VISION</a:t>
            </a:r>
            <a:r>
              <a:rPr dirty="0" sz="200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(night vision, dimlight</a:t>
            </a:r>
            <a:r>
              <a:rPr dirty="0" sz="2000" spc="-33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vision)</a:t>
            </a:r>
            <a:endParaRPr sz="2000">
              <a:latin typeface="Gill Sans MT"/>
              <a:cs typeface="Gill Sans MT"/>
            </a:endParaRPr>
          </a:p>
          <a:p>
            <a:pPr marL="164465" indent="-151765">
              <a:lnSpc>
                <a:spcPts val="2160"/>
              </a:lnSpc>
              <a:buChar char="-"/>
              <a:tabLst>
                <a:tab pos="165100" algn="l"/>
              </a:tabLst>
            </a:pP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served </a:t>
            </a: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by</a:t>
            </a:r>
            <a:r>
              <a:rPr dirty="0" sz="2000" spc="-2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rodes</a:t>
            </a:r>
            <a:endParaRPr sz="2000">
              <a:latin typeface="Gill Sans MT"/>
              <a:cs typeface="Gill Sans MT"/>
            </a:endParaRPr>
          </a:p>
          <a:p>
            <a:pPr marL="164465" indent="-151765">
              <a:lnSpc>
                <a:spcPts val="2160"/>
              </a:lnSpc>
              <a:buChar char="-"/>
              <a:tabLst>
                <a:tab pos="165100" algn="l"/>
              </a:tabLst>
            </a:pP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low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visual acuity = no colors or</a:t>
            </a:r>
            <a:r>
              <a:rPr dirty="0" sz="2000" spc="-16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details</a:t>
            </a:r>
            <a:endParaRPr sz="2000">
              <a:latin typeface="Gill Sans MT"/>
              <a:cs typeface="Gill Sans MT"/>
            </a:endParaRPr>
          </a:p>
          <a:p>
            <a:pPr marL="164465" indent="-151765">
              <a:lnSpc>
                <a:spcPts val="2280"/>
              </a:lnSpc>
              <a:buChar char="-"/>
              <a:tabLst>
                <a:tab pos="165100" algn="l"/>
                <a:tab pos="2905760" algn="l"/>
              </a:tabLst>
            </a:pP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great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sensitivity </a:t>
            </a:r>
            <a:r>
              <a:rPr dirty="0" sz="2000" spc="-5">
                <a:solidFill>
                  <a:srgbClr val="080808"/>
                </a:solidFill>
                <a:latin typeface="Gill Sans MT"/>
                <a:cs typeface="Gill Sans MT"/>
              </a:rPr>
              <a:t>to</a:t>
            </a:r>
            <a:r>
              <a:rPr dirty="0" sz="2000" spc="-6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light</a:t>
            </a:r>
            <a:r>
              <a:rPr dirty="0" sz="2000" spc="-35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=	</a:t>
            </a:r>
            <a:r>
              <a:rPr dirty="0" sz="2000" spc="-10">
                <a:solidFill>
                  <a:srgbClr val="080808"/>
                </a:solidFill>
                <a:latin typeface="Gill Sans MT"/>
                <a:cs typeface="Gill Sans MT"/>
              </a:rPr>
              <a:t>low </a:t>
            </a:r>
            <a:r>
              <a:rPr dirty="0" sz="2000">
                <a:solidFill>
                  <a:srgbClr val="080808"/>
                </a:solidFill>
                <a:latin typeface="Gill Sans MT"/>
                <a:cs typeface="Gill Sans MT"/>
              </a:rPr>
              <a:t>visual</a:t>
            </a:r>
            <a:r>
              <a:rPr dirty="0" sz="2000" spc="-40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000" spc="-5">
                <a:solidFill>
                  <a:srgbClr val="080808"/>
                </a:solidFill>
                <a:latin typeface="Gill Sans MT"/>
                <a:cs typeface="Gill Sans MT"/>
              </a:rPr>
              <a:t>threshold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9955" y="1420367"/>
            <a:ext cx="665988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6551" y="1420367"/>
            <a:ext cx="588264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5423" y="1420367"/>
            <a:ext cx="568452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4483" y="1420367"/>
            <a:ext cx="2692907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48000" y="1420367"/>
            <a:ext cx="58826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66872" y="1415796"/>
            <a:ext cx="824484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21964" y="1420367"/>
            <a:ext cx="2560319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12891" y="1415796"/>
            <a:ext cx="824484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67984" y="1420367"/>
            <a:ext cx="568452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67044" y="1420367"/>
            <a:ext cx="1961388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3419" y="1804416"/>
            <a:ext cx="1187196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11224" y="1804416"/>
            <a:ext cx="588263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30096" y="1804416"/>
            <a:ext cx="571500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32204" y="1799844"/>
            <a:ext cx="824483" cy="789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87295" y="1804416"/>
            <a:ext cx="568451" cy="7894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86355" y="1804416"/>
            <a:ext cx="6605016" cy="789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3419" y="2183892"/>
            <a:ext cx="824484" cy="7894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48511" y="2188464"/>
            <a:ext cx="665988" cy="7894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45108" y="2188464"/>
            <a:ext cx="1406652" cy="7894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82367" y="2188464"/>
            <a:ext cx="1819656" cy="7894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32632" y="2188464"/>
            <a:ext cx="571500" cy="7894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4740" y="2183892"/>
            <a:ext cx="824484" cy="7894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989832" y="2188464"/>
            <a:ext cx="667512" cy="7894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87952" y="2188464"/>
            <a:ext cx="2318004" cy="7894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36564" y="2183892"/>
            <a:ext cx="824484" cy="7894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391655" y="2188464"/>
            <a:ext cx="1639824" cy="7894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3419" y="2572511"/>
            <a:ext cx="5202936" cy="7894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426964" y="2567939"/>
            <a:ext cx="824484" cy="7894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782055" y="2572511"/>
            <a:ext cx="568451" cy="7894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81115" y="2572511"/>
            <a:ext cx="2761488" cy="7894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3419" y="2997707"/>
            <a:ext cx="1386840" cy="79247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607819" y="2997707"/>
            <a:ext cx="3339083" cy="79247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474464" y="2997707"/>
            <a:ext cx="576072" cy="7924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78096" y="2997707"/>
            <a:ext cx="2703576" cy="79247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778752" y="2933700"/>
            <a:ext cx="646176" cy="8991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22007" y="2997707"/>
            <a:ext cx="569976" cy="79247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019543" y="2997707"/>
            <a:ext cx="1409700" cy="7924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93419" y="3395471"/>
            <a:ext cx="2069592" cy="7894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293620" y="3390900"/>
            <a:ext cx="824483" cy="7894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648711" y="3395471"/>
            <a:ext cx="667512" cy="7894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846832" y="3395471"/>
            <a:ext cx="5766816" cy="78943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93419" y="3777996"/>
            <a:ext cx="606552" cy="7894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30580" y="3777996"/>
            <a:ext cx="2417064" cy="78943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778251" y="3777996"/>
            <a:ext cx="571500" cy="78943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880360" y="3777996"/>
            <a:ext cx="1824227" cy="7894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235196" y="3777996"/>
            <a:ext cx="568451" cy="78943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09955" y="4238244"/>
            <a:ext cx="568451" cy="7894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09955" y="4698491"/>
            <a:ext cx="568451" cy="78943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41604" y="4762500"/>
            <a:ext cx="493776" cy="68275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93419" y="5158740"/>
            <a:ext cx="568452" cy="7894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618236" y="586181"/>
            <a:ext cx="37414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9414" algn="l"/>
              </a:tabLst>
            </a:pPr>
            <a:r>
              <a:rPr dirty="0" sz="2800" spc="-25">
                <a:solidFill>
                  <a:srgbClr val="FF0066"/>
                </a:solidFill>
                <a:latin typeface="Gill Sans MT"/>
                <a:cs typeface="Gill Sans MT"/>
              </a:rPr>
              <a:t>VISUAL	</a:t>
            </a:r>
            <a:r>
              <a:rPr dirty="0" sz="2800" spc="-150">
                <a:solidFill>
                  <a:srgbClr val="FF0066"/>
                </a:solidFill>
                <a:latin typeface="Gill Sans MT"/>
                <a:cs typeface="Gill Sans MT"/>
              </a:rPr>
              <a:t>PATHWAY:-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30936" y="990600"/>
            <a:ext cx="3716020" cy="0"/>
          </a:xfrm>
          <a:custGeom>
            <a:avLst/>
            <a:gdLst/>
            <a:ahLst/>
            <a:cxnLst/>
            <a:rect l="l" t="t" r="r" b="b"/>
            <a:pathLst>
              <a:path w="3716020" h="0">
                <a:moveTo>
                  <a:pt x="0" y="0"/>
                </a:moveTo>
                <a:lnTo>
                  <a:pt x="3715512" y="0"/>
                </a:lnTo>
              </a:path>
            </a:pathLst>
          </a:custGeom>
          <a:ln w="18288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717295" y="1508505"/>
            <a:ext cx="7635875" cy="372110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96850" marR="5080" indent="-87630">
              <a:lnSpc>
                <a:spcPts val="3030"/>
              </a:lnSpc>
              <a:spcBef>
                <a:spcPts val="470"/>
              </a:spcBef>
            </a:pPr>
            <a:r>
              <a:rPr dirty="0" sz="2800" spc="-5" b="1">
                <a:latin typeface="Gill Sans MT"/>
                <a:cs typeface="Gill Sans MT"/>
              </a:rPr>
              <a:t>- Cones &amp; </a:t>
            </a:r>
            <a:r>
              <a:rPr dirty="0" sz="2800" spc="-15" b="1">
                <a:latin typeface="Gill Sans MT"/>
                <a:cs typeface="Gill Sans MT"/>
              </a:rPr>
              <a:t>rods-</a:t>
            </a:r>
            <a:r>
              <a:rPr dirty="0" sz="2800" spc="-15" b="1">
                <a:latin typeface="Arial"/>
                <a:cs typeface="Arial"/>
              </a:rPr>
              <a:t>→</a:t>
            </a:r>
            <a:r>
              <a:rPr dirty="0" sz="2800" spc="-15" b="1">
                <a:latin typeface="Gill Sans MT"/>
                <a:cs typeface="Gill Sans MT"/>
              </a:rPr>
              <a:t>bipolar </a:t>
            </a:r>
            <a:r>
              <a:rPr dirty="0" sz="2800" spc="-5" b="1">
                <a:latin typeface="Gill Sans MT"/>
                <a:cs typeface="Gill Sans MT"/>
              </a:rPr>
              <a:t>cells </a:t>
            </a:r>
            <a:r>
              <a:rPr dirty="0" sz="2800" spc="-5" b="1">
                <a:latin typeface="Arial"/>
                <a:cs typeface="Arial"/>
              </a:rPr>
              <a:t>→ </a:t>
            </a:r>
            <a:r>
              <a:rPr dirty="0" sz="2800" spc="-5" b="1">
                <a:latin typeface="Gill Sans MT"/>
                <a:cs typeface="Gill Sans MT"/>
              </a:rPr>
              <a:t>ganglion  cells- </a:t>
            </a:r>
            <a:r>
              <a:rPr dirty="0" sz="2800" spc="-5" b="1">
                <a:latin typeface="Arial"/>
                <a:cs typeface="Arial"/>
              </a:rPr>
              <a:t>→ </a:t>
            </a:r>
            <a:r>
              <a:rPr dirty="0" sz="2800" spc="-5" b="1">
                <a:latin typeface="Gill Sans MT"/>
                <a:cs typeface="Gill Sans MT"/>
              </a:rPr>
              <a:t>optic </a:t>
            </a:r>
            <a:r>
              <a:rPr dirty="0" sz="2800" b="1">
                <a:latin typeface="Gill Sans MT"/>
                <a:cs typeface="Gill Sans MT"/>
              </a:rPr>
              <a:t>nerve </a:t>
            </a:r>
            <a:r>
              <a:rPr dirty="0" sz="2800" spc="-5" b="1">
                <a:latin typeface="Gill Sans MT"/>
                <a:cs typeface="Gill Sans MT"/>
              </a:rPr>
              <a:t>( axons of ganglion</a:t>
            </a:r>
            <a:r>
              <a:rPr dirty="0" sz="2800" spc="80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cells)</a:t>
            </a:r>
            <a:endParaRPr sz="2800">
              <a:latin typeface="Gill Sans MT"/>
              <a:cs typeface="Gill Sans MT"/>
            </a:endParaRPr>
          </a:p>
          <a:p>
            <a:pPr marL="196850" marR="50800">
              <a:lnSpc>
                <a:spcPts val="3020"/>
              </a:lnSpc>
              <a:tabLst>
                <a:tab pos="748665" algn="l"/>
                <a:tab pos="3691890" algn="l"/>
              </a:tabLst>
            </a:pPr>
            <a:r>
              <a:rPr dirty="0" sz="2800" spc="-5" b="1">
                <a:latin typeface="Arial"/>
                <a:cs typeface="Arial"/>
              </a:rPr>
              <a:t>→	</a:t>
            </a:r>
            <a:r>
              <a:rPr dirty="0" sz="2800" spc="-10" b="1">
                <a:latin typeface="Gill Sans MT"/>
                <a:cs typeface="Gill Sans MT"/>
              </a:rPr>
              <a:t>optic</a:t>
            </a:r>
            <a:r>
              <a:rPr dirty="0" sz="2800" spc="30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chiasma</a:t>
            </a:r>
            <a:r>
              <a:rPr dirty="0" sz="2800" spc="30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Arial"/>
                <a:cs typeface="Arial"/>
              </a:rPr>
              <a:t>→	</a:t>
            </a:r>
            <a:r>
              <a:rPr dirty="0" sz="2800" spc="-10" b="1">
                <a:latin typeface="Gill Sans MT"/>
                <a:cs typeface="Gill Sans MT"/>
              </a:rPr>
              <a:t>optic </a:t>
            </a:r>
            <a:r>
              <a:rPr dirty="0" sz="2800" spc="-5" b="1">
                <a:latin typeface="Gill Sans MT"/>
                <a:cs typeface="Gill Sans MT"/>
              </a:rPr>
              <a:t>tract </a:t>
            </a:r>
            <a:r>
              <a:rPr dirty="0" sz="2800" spc="-5" b="1">
                <a:latin typeface="Arial"/>
                <a:cs typeface="Arial"/>
              </a:rPr>
              <a:t>→</a:t>
            </a:r>
            <a:r>
              <a:rPr dirty="0" sz="2800" spc="-5" b="1">
                <a:latin typeface="Gill Sans MT"/>
                <a:cs typeface="Gill Sans MT"/>
              </a:rPr>
              <a:t>lateral  </a:t>
            </a:r>
            <a:r>
              <a:rPr dirty="0" sz="2800" spc="-10" b="1">
                <a:latin typeface="Gill Sans MT"/>
                <a:cs typeface="Gill Sans MT"/>
              </a:rPr>
              <a:t>geniculate body </a:t>
            </a:r>
            <a:r>
              <a:rPr dirty="0" sz="2800" spc="-5" b="1">
                <a:latin typeface="Gill Sans MT"/>
                <a:cs typeface="Gill Sans MT"/>
              </a:rPr>
              <a:t>in </a:t>
            </a:r>
            <a:r>
              <a:rPr dirty="0" sz="2800" spc="-10" b="1">
                <a:latin typeface="Gill Sans MT"/>
                <a:cs typeface="Gill Sans MT"/>
              </a:rPr>
              <a:t>thalamus </a:t>
            </a:r>
            <a:r>
              <a:rPr dirty="0" sz="2800" spc="-5" b="1">
                <a:latin typeface="Arial"/>
                <a:cs typeface="Arial"/>
              </a:rPr>
              <a:t>→ </a:t>
            </a:r>
            <a:r>
              <a:rPr dirty="0" sz="2800" spc="-5" b="1">
                <a:latin typeface="Gill Sans MT"/>
                <a:cs typeface="Gill Sans MT"/>
              </a:rPr>
              <a:t>axons of</a:t>
            </a:r>
            <a:r>
              <a:rPr dirty="0" sz="2800" spc="150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cells</a:t>
            </a:r>
            <a:endParaRPr sz="2800">
              <a:latin typeface="Gill Sans MT"/>
              <a:cs typeface="Gill Sans MT"/>
            </a:endParaRPr>
          </a:p>
          <a:p>
            <a:pPr marL="196850" marR="78740">
              <a:lnSpc>
                <a:spcPct val="91500"/>
              </a:lnSpc>
              <a:spcBef>
                <a:spcPts val="234"/>
              </a:spcBef>
              <a:tabLst>
                <a:tab pos="2350770" algn="l"/>
                <a:tab pos="5093970" algn="l"/>
                <a:tab pos="6523990" algn="l"/>
              </a:tabLst>
            </a:pPr>
            <a:r>
              <a:rPr dirty="0" sz="2800" spc="-15" b="1">
                <a:latin typeface="Gill Sans MT"/>
                <a:cs typeface="Gill Sans MT"/>
              </a:rPr>
              <a:t>form</a:t>
            </a:r>
            <a:r>
              <a:rPr dirty="0" sz="2800" spc="50" b="1">
                <a:latin typeface="Gill Sans MT"/>
                <a:cs typeface="Gill Sans MT"/>
              </a:rPr>
              <a:t> </a:t>
            </a:r>
            <a:r>
              <a:rPr dirty="0" sz="2800" spc="-10" b="1">
                <a:latin typeface="Gill Sans MT"/>
                <a:cs typeface="Gill Sans MT"/>
              </a:rPr>
              <a:t>geniculocalcarine</a:t>
            </a:r>
            <a:r>
              <a:rPr dirty="0" sz="2800" spc="75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tract	send</a:t>
            </a:r>
            <a:r>
              <a:rPr dirty="0" sz="2800" spc="25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to	</a:t>
            </a:r>
            <a:r>
              <a:rPr dirty="0" sz="2800" spc="-10" b="1">
                <a:latin typeface="Gill Sans MT"/>
                <a:cs typeface="Gill Sans MT"/>
              </a:rPr>
              <a:t>optic  radiation</a:t>
            </a:r>
            <a:r>
              <a:rPr dirty="0" sz="2800" spc="35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Arial"/>
                <a:cs typeface="Arial"/>
              </a:rPr>
              <a:t>→	</a:t>
            </a:r>
            <a:r>
              <a:rPr dirty="0" sz="2800" spc="-5" b="1">
                <a:latin typeface="Gill Sans MT"/>
                <a:cs typeface="Gill Sans MT"/>
              </a:rPr>
              <a:t>visual </a:t>
            </a:r>
            <a:r>
              <a:rPr dirty="0" sz="2800" b="1">
                <a:latin typeface="Gill Sans MT"/>
                <a:cs typeface="Gill Sans MT"/>
              </a:rPr>
              <a:t>cortex </a:t>
            </a:r>
            <a:r>
              <a:rPr dirty="0" sz="2800" spc="-5" b="1">
                <a:latin typeface="Gill Sans MT"/>
                <a:cs typeface="Gill Sans MT"/>
              </a:rPr>
              <a:t>in occipital </a:t>
            </a:r>
            <a:r>
              <a:rPr dirty="0" sz="2800" b="1">
                <a:latin typeface="Gill Sans MT"/>
                <a:cs typeface="Gill Sans MT"/>
              </a:rPr>
              <a:t>cortex  </a:t>
            </a:r>
            <a:r>
              <a:rPr dirty="0" sz="2800" spc="-15" b="1">
                <a:latin typeface="Gill Sans MT"/>
                <a:cs typeface="Gill Sans MT"/>
              </a:rPr>
              <a:t>(Broadmann </a:t>
            </a:r>
            <a:r>
              <a:rPr dirty="0" sz="2800" spc="-20" b="1">
                <a:latin typeface="Gill Sans MT"/>
                <a:cs typeface="Gill Sans MT"/>
              </a:rPr>
              <a:t>area</a:t>
            </a:r>
            <a:r>
              <a:rPr dirty="0" sz="2800" spc="50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17)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80808"/>
                </a:solidFill>
                <a:latin typeface="Gill Sans MT"/>
                <a:cs typeface="Gill Sans MT"/>
              </a:rPr>
              <a:t>-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9955" y="271272"/>
            <a:ext cx="568451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9955" y="1618488"/>
            <a:ext cx="734568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5131" y="1618488"/>
            <a:ext cx="568451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9955" y="1993392"/>
            <a:ext cx="665988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6551" y="1993392"/>
            <a:ext cx="588264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5423" y="1993392"/>
            <a:ext cx="568452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4483" y="1993392"/>
            <a:ext cx="7161276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3419" y="2292095"/>
            <a:ext cx="1819656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43683" y="2292095"/>
            <a:ext cx="571500" cy="789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45792" y="2292095"/>
            <a:ext cx="2618232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4632" y="2292095"/>
            <a:ext cx="566927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92167" y="2292095"/>
            <a:ext cx="923543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61276" y="2292095"/>
            <a:ext cx="574548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66431" y="2292095"/>
            <a:ext cx="1042416" cy="789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3419" y="2590800"/>
            <a:ext cx="4261104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85132" y="2590800"/>
            <a:ext cx="588263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04003" y="2590800"/>
            <a:ext cx="2290572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743700" y="2951988"/>
            <a:ext cx="411479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9955" y="3179064"/>
            <a:ext cx="665988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06551" y="3179064"/>
            <a:ext cx="568452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9955" y="3553967"/>
            <a:ext cx="832104" cy="7894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2668" y="3553967"/>
            <a:ext cx="588263" cy="7894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91539" y="3553967"/>
            <a:ext cx="4666488" cy="7894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88635" y="3553967"/>
            <a:ext cx="2167127" cy="7894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786371" y="3553967"/>
            <a:ext cx="571500" cy="7894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888480" y="3553967"/>
            <a:ext cx="1778507" cy="7894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3419" y="3852671"/>
            <a:ext cx="2546604" cy="7894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75020" y="3852671"/>
            <a:ext cx="574548" cy="789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80176" y="3852671"/>
            <a:ext cx="2575560" cy="7894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3419" y="4151376"/>
            <a:ext cx="1042416" cy="78943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66444" y="4151376"/>
            <a:ext cx="2830068" cy="7894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627120" y="4151376"/>
            <a:ext cx="1830324" cy="7894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988052" y="4151376"/>
            <a:ext cx="1513331" cy="7894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031991" y="4151376"/>
            <a:ext cx="574547" cy="7894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37147" y="4151376"/>
            <a:ext cx="2741676" cy="7894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125979" y="4748784"/>
            <a:ext cx="568451" cy="7894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618236" y="734313"/>
            <a:ext cx="76149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0000"/>
                </a:solidFill>
                <a:latin typeface="Gill Sans MT"/>
                <a:cs typeface="Gill Sans MT"/>
              </a:rPr>
              <a:t>* 1- </a:t>
            </a:r>
            <a:r>
              <a:rPr dirty="0" sz="2800" spc="-10">
                <a:solidFill>
                  <a:srgbClr val="000000"/>
                </a:solidFill>
                <a:latin typeface="Gill Sans MT"/>
                <a:cs typeface="Gill Sans MT"/>
              </a:rPr>
              <a:t>some </a:t>
            </a:r>
            <a:r>
              <a:rPr dirty="0" sz="2800" spc="-5">
                <a:solidFill>
                  <a:srgbClr val="000000"/>
                </a:solidFill>
                <a:latin typeface="Gill Sans MT"/>
                <a:cs typeface="Gill Sans MT"/>
              </a:rPr>
              <a:t>ganglion cells axons </a:t>
            </a:r>
            <a:r>
              <a:rPr dirty="0" sz="2800" spc="-10">
                <a:solidFill>
                  <a:srgbClr val="000000"/>
                </a:solidFill>
                <a:latin typeface="Gill Sans MT"/>
                <a:cs typeface="Gill Sans MT"/>
              </a:rPr>
              <a:t>pass </a:t>
            </a:r>
            <a:r>
              <a:rPr dirty="0" sz="2800" spc="-25">
                <a:solidFill>
                  <a:srgbClr val="000000"/>
                </a:solidFill>
                <a:latin typeface="Gill Sans MT"/>
                <a:cs typeface="Gill Sans MT"/>
              </a:rPr>
              <a:t>from</a:t>
            </a:r>
            <a:r>
              <a:rPr dirty="0" sz="2800" spc="15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Gill Sans MT"/>
                <a:cs typeface="Gill Sans MT"/>
              </a:rPr>
              <a:t>optic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8236" y="1033017"/>
            <a:ext cx="7835265" cy="306133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295910" marR="908050">
              <a:lnSpc>
                <a:spcPct val="70000"/>
              </a:lnSpc>
              <a:spcBef>
                <a:spcPts val="1100"/>
              </a:spcBef>
            </a:pPr>
            <a:r>
              <a:rPr dirty="0" sz="2800" spc="-5" b="1">
                <a:latin typeface="Gill Sans MT"/>
                <a:cs typeface="Gill Sans MT"/>
              </a:rPr>
              <a:t>tract to </a:t>
            </a:r>
            <a:r>
              <a:rPr dirty="0" u="heavy" sz="2800" spc="-1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pretectal </a:t>
            </a:r>
            <a:r>
              <a:rPr dirty="0" u="heavy" sz="2800" spc="-1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region </a:t>
            </a:r>
            <a:r>
              <a:rPr dirty="0" u="heavy" sz="28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of </a:t>
            </a:r>
            <a:r>
              <a:rPr dirty="0" u="heavy" sz="2800" spc="-10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midbrain</a:t>
            </a:r>
            <a:r>
              <a:rPr dirty="0" sz="2800" spc="-10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800" spc="-20" b="1">
                <a:latin typeface="Gill Sans MT"/>
                <a:cs typeface="Gill Sans MT"/>
              </a:rPr>
              <a:t>for  </a:t>
            </a:r>
            <a:r>
              <a:rPr dirty="0" sz="2800" b="1">
                <a:latin typeface="Gill Sans MT"/>
                <a:cs typeface="Gill Sans MT"/>
              </a:rPr>
              <a:t>pupillary </a:t>
            </a:r>
            <a:r>
              <a:rPr dirty="0" sz="2800" spc="-25" b="1">
                <a:latin typeface="Gill Sans MT"/>
                <a:cs typeface="Gill Sans MT"/>
              </a:rPr>
              <a:t>reflexes </a:t>
            </a:r>
            <a:r>
              <a:rPr dirty="0" sz="2800" spc="-5" b="1">
                <a:latin typeface="Gill Sans MT"/>
                <a:cs typeface="Gill Sans MT"/>
              </a:rPr>
              <a:t>&amp; </a:t>
            </a:r>
            <a:r>
              <a:rPr dirty="0" sz="2800" spc="-50" b="1">
                <a:latin typeface="Gill Sans MT"/>
                <a:cs typeface="Gill Sans MT"/>
              </a:rPr>
              <a:t>eye</a:t>
            </a:r>
            <a:r>
              <a:rPr dirty="0" sz="2800" spc="75" b="1">
                <a:latin typeface="Gill Sans MT"/>
                <a:cs typeface="Gill Sans MT"/>
              </a:rPr>
              <a:t> </a:t>
            </a:r>
            <a:r>
              <a:rPr dirty="0" sz="2800" spc="-30" b="1">
                <a:latin typeface="Gill Sans MT"/>
                <a:cs typeface="Gill Sans MT"/>
              </a:rPr>
              <a:t>movement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ts val="2750"/>
              </a:lnSpc>
            </a:pPr>
            <a:r>
              <a:rPr dirty="0" sz="2800" spc="-5" b="1">
                <a:latin typeface="Gill Sans MT"/>
                <a:cs typeface="Gill Sans MT"/>
              </a:rPr>
              <a:t>*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ts val="2655"/>
              </a:lnSpc>
            </a:pPr>
            <a:r>
              <a:rPr dirty="0" sz="2800" spc="-5" b="1">
                <a:latin typeface="Gill Sans MT"/>
                <a:cs typeface="Gill Sans MT"/>
              </a:rPr>
              <a:t>2- </a:t>
            </a:r>
            <a:r>
              <a:rPr dirty="0" sz="2800" spc="-10" b="1">
                <a:latin typeface="Gill Sans MT"/>
                <a:cs typeface="Gill Sans MT"/>
              </a:rPr>
              <a:t>Some </a:t>
            </a:r>
            <a:r>
              <a:rPr dirty="0" sz="2800" spc="-5" b="1">
                <a:latin typeface="Gill Sans MT"/>
                <a:cs typeface="Gill Sans MT"/>
              </a:rPr>
              <a:t>axons of ganglion cells </a:t>
            </a:r>
            <a:r>
              <a:rPr dirty="0" sz="2800" spc="-25" b="1">
                <a:latin typeface="Gill Sans MT"/>
                <a:cs typeface="Gill Sans MT"/>
              </a:rPr>
              <a:t>from</a:t>
            </a:r>
            <a:r>
              <a:rPr dirty="0" sz="2800" spc="100" b="1">
                <a:latin typeface="Gill Sans MT"/>
                <a:cs typeface="Gill Sans MT"/>
              </a:rPr>
              <a:t> </a:t>
            </a:r>
            <a:r>
              <a:rPr dirty="0" sz="2800" spc="-10" b="1">
                <a:latin typeface="Gill Sans MT"/>
                <a:cs typeface="Gill Sans MT"/>
              </a:rPr>
              <a:t>optic</a:t>
            </a:r>
            <a:endParaRPr sz="2800">
              <a:latin typeface="Gill Sans MT"/>
              <a:cs typeface="Gill Sans MT"/>
            </a:endParaRPr>
          </a:p>
          <a:p>
            <a:pPr marL="295910">
              <a:lnSpc>
                <a:spcPts val="2350"/>
              </a:lnSpc>
              <a:tabLst>
                <a:tab pos="3995420" algn="l"/>
              </a:tabLst>
            </a:pPr>
            <a:r>
              <a:rPr dirty="0" sz="2800" spc="-5" b="1">
                <a:latin typeface="Gill Sans MT"/>
                <a:cs typeface="Gill Sans MT"/>
              </a:rPr>
              <a:t>chiasma</a:t>
            </a:r>
            <a:r>
              <a:rPr dirty="0" sz="2800" spc="30" b="1">
                <a:latin typeface="Gill Sans MT"/>
                <a:cs typeface="Gill Sans MT"/>
              </a:rPr>
              <a:t> </a:t>
            </a:r>
            <a:r>
              <a:rPr dirty="0" sz="2800" spc="-10" b="1">
                <a:latin typeface="Gill Sans MT"/>
                <a:cs typeface="Gill Sans MT"/>
              </a:rPr>
              <a:t>pass</a:t>
            </a:r>
            <a:r>
              <a:rPr dirty="0" sz="2800" spc="25" b="1">
                <a:latin typeface="Gill Sans MT"/>
                <a:cs typeface="Gill Sans MT"/>
              </a:rPr>
              <a:t> </a:t>
            </a:r>
            <a:r>
              <a:rPr dirty="0" sz="2800" spc="-15" b="1">
                <a:latin typeface="Gill Sans MT"/>
                <a:cs typeface="Gill Sans MT"/>
              </a:rPr>
              <a:t>directly	</a:t>
            </a:r>
            <a:r>
              <a:rPr dirty="0" sz="2800" spc="-5" b="1">
                <a:latin typeface="Gill Sans MT"/>
                <a:cs typeface="Gill Sans MT"/>
              </a:rPr>
              <a:t>to </a:t>
            </a:r>
            <a:r>
              <a:rPr dirty="0" u="heavy" sz="2800" spc="-1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hypothalamus</a:t>
            </a:r>
            <a:r>
              <a:rPr dirty="0" sz="2800" spc="30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800" spc="-20" b="1">
                <a:latin typeface="Gill Sans MT"/>
                <a:cs typeface="Gill Sans MT"/>
              </a:rPr>
              <a:t>for</a:t>
            </a:r>
            <a:endParaRPr sz="2800">
              <a:latin typeface="Gill Sans MT"/>
              <a:cs typeface="Gill Sans MT"/>
            </a:endParaRPr>
          </a:p>
          <a:p>
            <a:pPr marL="295910" marR="5080">
              <a:lnSpc>
                <a:spcPct val="72200"/>
              </a:lnSpc>
              <a:spcBef>
                <a:spcPts val="434"/>
              </a:spcBef>
            </a:pPr>
            <a:r>
              <a:rPr dirty="0" sz="2800" spc="-15" b="1">
                <a:latin typeface="Gill Sans MT"/>
                <a:cs typeface="Gill Sans MT"/>
              </a:rPr>
              <a:t>circadian </a:t>
            </a:r>
            <a:r>
              <a:rPr dirty="0" sz="2800" spc="-20" b="1">
                <a:latin typeface="Gill Sans MT"/>
                <a:cs typeface="Gill Sans MT"/>
              </a:rPr>
              <a:t>rhythm </a:t>
            </a:r>
            <a:r>
              <a:rPr dirty="0" sz="2800" spc="-5" b="1">
                <a:latin typeface="Gill Sans MT"/>
                <a:cs typeface="Gill Sans MT"/>
              </a:rPr>
              <a:t>(light-dark cycle) </a:t>
            </a:r>
            <a:r>
              <a:rPr dirty="0" sz="2000">
                <a:latin typeface="Gill Sans MT"/>
                <a:cs typeface="Gill Sans MT"/>
              </a:rPr>
              <a:t>that </a:t>
            </a:r>
            <a:r>
              <a:rPr dirty="0" sz="2000" spc="-5">
                <a:latin typeface="Gill Sans MT"/>
                <a:cs typeface="Gill Sans MT"/>
              </a:rPr>
              <a:t>synchronize  various physiologic </a:t>
            </a:r>
            <a:r>
              <a:rPr dirty="0" sz="2000">
                <a:latin typeface="Gill Sans MT"/>
                <a:cs typeface="Gill Sans MT"/>
              </a:rPr>
              <a:t>changes of the body </a:t>
            </a:r>
            <a:r>
              <a:rPr dirty="0" sz="2000" spc="-5">
                <a:latin typeface="Gill Sans MT"/>
                <a:cs typeface="Gill Sans MT"/>
              </a:rPr>
              <a:t>with </a:t>
            </a:r>
            <a:r>
              <a:rPr dirty="0" sz="2000">
                <a:latin typeface="Gill Sans MT"/>
                <a:cs typeface="Gill Sans MT"/>
              </a:rPr>
              <a:t>night and</a:t>
            </a:r>
            <a:r>
              <a:rPr dirty="0" sz="2000" spc="-200">
                <a:latin typeface="Gill Sans MT"/>
                <a:cs typeface="Gill Sans MT"/>
              </a:rPr>
              <a:t> </a:t>
            </a:r>
            <a:r>
              <a:rPr dirty="0" sz="2000" spc="-35">
                <a:latin typeface="Gill Sans MT"/>
                <a:cs typeface="Gill Sans MT"/>
              </a:rPr>
              <a:t>day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latin typeface="Gill Sans MT"/>
                <a:cs typeface="Gill Sans MT"/>
              </a:rPr>
              <a:t>*3-Some </a:t>
            </a:r>
            <a:r>
              <a:rPr dirty="0" sz="2800" spc="-5" b="1">
                <a:latin typeface="Gill Sans MT"/>
                <a:cs typeface="Gill Sans MT"/>
              </a:rPr>
              <a:t>axons </a:t>
            </a:r>
            <a:r>
              <a:rPr dirty="0" sz="2800" spc="-25" b="1">
                <a:latin typeface="Gill Sans MT"/>
                <a:cs typeface="Gill Sans MT"/>
              </a:rPr>
              <a:t>from </a:t>
            </a:r>
            <a:r>
              <a:rPr dirty="0" sz="2800" spc="-5" b="1">
                <a:latin typeface="Gill Sans MT"/>
                <a:cs typeface="Gill Sans MT"/>
              </a:rPr>
              <a:t>lateral </a:t>
            </a:r>
            <a:r>
              <a:rPr dirty="0" sz="2800" spc="-10" b="1">
                <a:latin typeface="Gill Sans MT"/>
                <a:cs typeface="Gill Sans MT"/>
              </a:rPr>
              <a:t>geniculate body</a:t>
            </a:r>
            <a:r>
              <a:rPr dirty="0" sz="2800" spc="165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in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2004" y="3941445"/>
            <a:ext cx="7638415" cy="1348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855"/>
              </a:lnSpc>
              <a:spcBef>
                <a:spcPts val="95"/>
              </a:spcBef>
              <a:tabLst>
                <a:tab pos="3677920" algn="l"/>
              </a:tabLst>
            </a:pPr>
            <a:r>
              <a:rPr dirty="0" sz="2800" spc="-10" b="1">
                <a:latin typeface="Gill Sans MT"/>
                <a:cs typeface="Gill Sans MT"/>
              </a:rPr>
              <a:t>thalamus</a:t>
            </a:r>
            <a:r>
              <a:rPr dirty="0" sz="2800" spc="25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to</a:t>
            </a:r>
            <a:r>
              <a:rPr dirty="0" sz="2800" spc="10" b="1">
                <a:latin typeface="Gill Sans MT"/>
                <a:cs typeface="Gill Sans MT"/>
              </a:rPr>
              <a:t> </a:t>
            </a:r>
            <a:r>
              <a:rPr dirty="0" u="heavy" sz="2800" spc="-5" b="1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Gill Sans MT"/>
                <a:cs typeface="Gill Sans MT"/>
              </a:rPr>
              <a:t>superior	colliculus</a:t>
            </a:r>
            <a:r>
              <a:rPr dirty="0" sz="2800" spc="-5" b="1">
                <a:solidFill>
                  <a:srgbClr val="FF0066"/>
                </a:solidFill>
                <a:latin typeface="Gill Sans MT"/>
                <a:cs typeface="Gill Sans MT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dirty="0" sz="2800" spc="3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Gill Sans MT"/>
                <a:cs typeface="Gill Sans MT"/>
              </a:rPr>
              <a:t>midbrain</a:t>
            </a:r>
            <a:endParaRPr sz="2800">
              <a:latin typeface="Gill Sans MT"/>
              <a:cs typeface="Gill Sans MT"/>
            </a:endParaRPr>
          </a:p>
          <a:p>
            <a:pPr marL="12700">
              <a:lnSpc>
                <a:spcPts val="2350"/>
              </a:lnSpc>
            </a:pPr>
            <a:r>
              <a:rPr dirty="0" sz="2800" spc="-15" b="1">
                <a:latin typeface="Gill Sans MT"/>
                <a:cs typeface="Gill Sans MT"/>
              </a:rPr>
              <a:t>for </a:t>
            </a:r>
            <a:r>
              <a:rPr dirty="0" sz="2800" spc="-5" b="1">
                <a:latin typeface="Gill Sans MT"/>
                <a:cs typeface="Gill Sans MT"/>
              </a:rPr>
              <a:t>accomodation. R &amp; its </a:t>
            </a:r>
            <a:r>
              <a:rPr dirty="0" sz="2800" spc="-10" b="1">
                <a:latin typeface="Gill Sans MT"/>
                <a:cs typeface="Gill Sans MT"/>
              </a:rPr>
              <a:t>miosis</a:t>
            </a:r>
            <a:r>
              <a:rPr dirty="0" sz="2800" spc="-145" b="1">
                <a:latin typeface="Gill Sans MT"/>
                <a:cs typeface="Gill Sans MT"/>
              </a:rPr>
              <a:t> </a:t>
            </a:r>
            <a:r>
              <a:rPr dirty="0" sz="2800" spc="-5" b="1">
                <a:latin typeface="Gill Sans MT"/>
                <a:cs typeface="Gill Sans MT"/>
              </a:rPr>
              <a:t>component&amp;</a:t>
            </a:r>
            <a:endParaRPr sz="2800">
              <a:latin typeface="Gill Sans MT"/>
              <a:cs typeface="Gill Sans MT"/>
            </a:endParaRPr>
          </a:p>
          <a:p>
            <a:pPr marL="12700" marR="21590">
              <a:lnSpc>
                <a:spcPct val="70100"/>
              </a:lnSpc>
              <a:spcBef>
                <a:spcPts val="500"/>
              </a:spcBef>
            </a:pPr>
            <a:r>
              <a:rPr dirty="0" sz="2800" spc="-5" b="1">
                <a:latin typeface="Gill Sans MT"/>
                <a:cs typeface="Gill Sans MT"/>
              </a:rPr>
              <a:t>to </a:t>
            </a:r>
            <a:r>
              <a:rPr dirty="0" sz="2800" spc="-15" b="1">
                <a:latin typeface="Gill Sans MT"/>
                <a:cs typeface="Gill Sans MT"/>
              </a:rPr>
              <a:t>control </a:t>
            </a:r>
            <a:r>
              <a:rPr dirty="0" sz="2800" spc="-10" b="1">
                <a:latin typeface="Gill Sans MT"/>
                <a:cs typeface="Gill Sans MT"/>
              </a:rPr>
              <a:t>rapid directional </a:t>
            </a:r>
            <a:r>
              <a:rPr dirty="0" sz="2800" spc="-25" b="1">
                <a:latin typeface="Gill Sans MT"/>
                <a:cs typeface="Gill Sans MT"/>
              </a:rPr>
              <a:t>movements </a:t>
            </a:r>
            <a:r>
              <a:rPr dirty="0" sz="2800" spc="-5" b="1">
                <a:latin typeface="Gill Sans MT"/>
                <a:cs typeface="Gill Sans MT"/>
              </a:rPr>
              <a:t>of the  </a:t>
            </a:r>
            <a:r>
              <a:rPr dirty="0" sz="2800" spc="-25" b="1">
                <a:latin typeface="Gill Sans MT"/>
                <a:cs typeface="Gill Sans MT"/>
              </a:rPr>
              <a:t>two</a:t>
            </a:r>
            <a:r>
              <a:rPr dirty="0" sz="2800" b="1">
                <a:latin typeface="Gill Sans MT"/>
                <a:cs typeface="Gill Sans MT"/>
              </a:rPr>
              <a:t> </a:t>
            </a:r>
            <a:r>
              <a:rPr dirty="0" sz="2800" spc="-40" b="1">
                <a:latin typeface="Gill Sans MT"/>
                <a:cs typeface="Gill Sans MT"/>
              </a:rPr>
              <a:t>eyes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5800" y="914400"/>
            <a:ext cx="1752600" cy="5216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32300" y="1676400"/>
            <a:ext cx="4711700" cy="414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76198"/>
            <a:ext cx="4343400" cy="6667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499" y="6858000"/>
                </a:lnTo>
                <a:lnTo>
                  <a:pt x="80564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6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30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EBF5FF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9" y="3175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30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6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70A7F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4572"/>
            <a:ext cx="1786127" cy="178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275" y="20700"/>
            <a:ext cx="1703705" cy="1703705"/>
          </a:xfrm>
          <a:custGeom>
            <a:avLst/>
            <a:gdLst/>
            <a:ahLst/>
            <a:cxnLst/>
            <a:rect l="l" t="t" r="r" b="b"/>
            <a:pathLst>
              <a:path w="1703705" h="1703705">
                <a:moveTo>
                  <a:pt x="0" y="851662"/>
                </a:moveTo>
                <a:lnTo>
                  <a:pt x="1348" y="803329"/>
                </a:lnTo>
                <a:lnTo>
                  <a:pt x="5345" y="755704"/>
                </a:lnTo>
                <a:lnTo>
                  <a:pt x="11918" y="708858"/>
                </a:lnTo>
                <a:lnTo>
                  <a:pt x="20996" y="662865"/>
                </a:lnTo>
                <a:lnTo>
                  <a:pt x="32507" y="617795"/>
                </a:lnTo>
                <a:lnTo>
                  <a:pt x="46379" y="573720"/>
                </a:lnTo>
                <a:lnTo>
                  <a:pt x="62541" y="530713"/>
                </a:lnTo>
                <a:lnTo>
                  <a:pt x="80919" y="488844"/>
                </a:lnTo>
                <a:lnTo>
                  <a:pt x="101442" y="448187"/>
                </a:lnTo>
                <a:lnTo>
                  <a:pt x="124039" y="408812"/>
                </a:lnTo>
                <a:lnTo>
                  <a:pt x="148638" y="370792"/>
                </a:lnTo>
                <a:lnTo>
                  <a:pt x="175166" y="334199"/>
                </a:lnTo>
                <a:lnTo>
                  <a:pt x="203552" y="299104"/>
                </a:lnTo>
                <a:lnTo>
                  <a:pt x="233723" y="265579"/>
                </a:lnTo>
                <a:lnTo>
                  <a:pt x="265609" y="233696"/>
                </a:lnTo>
                <a:lnTo>
                  <a:pt x="299136" y="203527"/>
                </a:lnTo>
                <a:lnTo>
                  <a:pt x="334233" y="175144"/>
                </a:lnTo>
                <a:lnTo>
                  <a:pt x="370829" y="148619"/>
                </a:lnTo>
                <a:lnTo>
                  <a:pt x="408851" y="124023"/>
                </a:lnTo>
                <a:lnTo>
                  <a:pt x="448227" y="101429"/>
                </a:lnTo>
                <a:lnTo>
                  <a:pt x="488886" y="80908"/>
                </a:lnTo>
                <a:lnTo>
                  <a:pt x="530756" y="62532"/>
                </a:lnTo>
                <a:lnTo>
                  <a:pt x="573764" y="46373"/>
                </a:lnTo>
                <a:lnTo>
                  <a:pt x="617839" y="32502"/>
                </a:lnTo>
                <a:lnTo>
                  <a:pt x="662909" y="20993"/>
                </a:lnTo>
                <a:lnTo>
                  <a:pt x="708902" y="11916"/>
                </a:lnTo>
                <a:lnTo>
                  <a:pt x="755746" y="5344"/>
                </a:lnTo>
                <a:lnTo>
                  <a:pt x="803369" y="1348"/>
                </a:lnTo>
                <a:lnTo>
                  <a:pt x="851700" y="0"/>
                </a:lnTo>
                <a:lnTo>
                  <a:pt x="900029" y="1348"/>
                </a:lnTo>
                <a:lnTo>
                  <a:pt x="947652" y="5344"/>
                </a:lnTo>
                <a:lnTo>
                  <a:pt x="994496" y="11916"/>
                </a:lnTo>
                <a:lnTo>
                  <a:pt x="1040489" y="20993"/>
                </a:lnTo>
                <a:lnTo>
                  <a:pt x="1085560" y="32502"/>
                </a:lnTo>
                <a:lnTo>
                  <a:pt x="1129636" y="46373"/>
                </a:lnTo>
                <a:lnTo>
                  <a:pt x="1172646" y="62532"/>
                </a:lnTo>
                <a:lnTo>
                  <a:pt x="1214517" y="80908"/>
                </a:lnTo>
                <a:lnTo>
                  <a:pt x="1255178" y="101429"/>
                </a:lnTo>
                <a:lnTo>
                  <a:pt x="1294557" y="124023"/>
                </a:lnTo>
                <a:lnTo>
                  <a:pt x="1332581" y="148619"/>
                </a:lnTo>
                <a:lnTo>
                  <a:pt x="1369179" y="175144"/>
                </a:lnTo>
                <a:lnTo>
                  <a:pt x="1404280" y="203527"/>
                </a:lnTo>
                <a:lnTo>
                  <a:pt x="1437810" y="233696"/>
                </a:lnTo>
                <a:lnTo>
                  <a:pt x="1469698" y="265579"/>
                </a:lnTo>
                <a:lnTo>
                  <a:pt x="1499873" y="299104"/>
                </a:lnTo>
                <a:lnTo>
                  <a:pt x="1528261" y="334199"/>
                </a:lnTo>
                <a:lnTo>
                  <a:pt x="1554792" y="370792"/>
                </a:lnTo>
                <a:lnTo>
                  <a:pt x="1579394" y="408812"/>
                </a:lnTo>
                <a:lnTo>
                  <a:pt x="1601993" y="448187"/>
                </a:lnTo>
                <a:lnTo>
                  <a:pt x="1622520" y="488844"/>
                </a:lnTo>
                <a:lnTo>
                  <a:pt x="1640900" y="530713"/>
                </a:lnTo>
                <a:lnTo>
                  <a:pt x="1657064" y="573720"/>
                </a:lnTo>
                <a:lnTo>
                  <a:pt x="1670938" y="617795"/>
                </a:lnTo>
                <a:lnTo>
                  <a:pt x="1682450" y="662865"/>
                </a:lnTo>
                <a:lnTo>
                  <a:pt x="1691530" y="708858"/>
                </a:lnTo>
                <a:lnTo>
                  <a:pt x="1698105" y="755704"/>
                </a:lnTo>
                <a:lnTo>
                  <a:pt x="1702102" y="803329"/>
                </a:lnTo>
                <a:lnTo>
                  <a:pt x="1703451" y="851662"/>
                </a:lnTo>
                <a:lnTo>
                  <a:pt x="1702102" y="899994"/>
                </a:lnTo>
                <a:lnTo>
                  <a:pt x="1698105" y="947619"/>
                </a:lnTo>
                <a:lnTo>
                  <a:pt x="1691530" y="994465"/>
                </a:lnTo>
                <a:lnTo>
                  <a:pt x="1682450" y="1040458"/>
                </a:lnTo>
                <a:lnTo>
                  <a:pt x="1670938" y="1085528"/>
                </a:lnTo>
                <a:lnTo>
                  <a:pt x="1657064" y="1129603"/>
                </a:lnTo>
                <a:lnTo>
                  <a:pt x="1640900" y="1172610"/>
                </a:lnTo>
                <a:lnTo>
                  <a:pt x="1622520" y="1214479"/>
                </a:lnTo>
                <a:lnTo>
                  <a:pt x="1601993" y="1255136"/>
                </a:lnTo>
                <a:lnTo>
                  <a:pt x="1579394" y="1294511"/>
                </a:lnTo>
                <a:lnTo>
                  <a:pt x="1554792" y="1332531"/>
                </a:lnTo>
                <a:lnTo>
                  <a:pt x="1528261" y="1369124"/>
                </a:lnTo>
                <a:lnTo>
                  <a:pt x="1499873" y="1404219"/>
                </a:lnTo>
                <a:lnTo>
                  <a:pt x="1469698" y="1437744"/>
                </a:lnTo>
                <a:lnTo>
                  <a:pt x="1437810" y="1469627"/>
                </a:lnTo>
                <a:lnTo>
                  <a:pt x="1404280" y="1499796"/>
                </a:lnTo>
                <a:lnTo>
                  <a:pt x="1369179" y="1528179"/>
                </a:lnTo>
                <a:lnTo>
                  <a:pt x="1332581" y="1554704"/>
                </a:lnTo>
                <a:lnTo>
                  <a:pt x="1294557" y="1579300"/>
                </a:lnTo>
                <a:lnTo>
                  <a:pt x="1255178" y="1601894"/>
                </a:lnTo>
                <a:lnTo>
                  <a:pt x="1214517" y="1622415"/>
                </a:lnTo>
                <a:lnTo>
                  <a:pt x="1172646" y="1640791"/>
                </a:lnTo>
                <a:lnTo>
                  <a:pt x="1129636" y="1656950"/>
                </a:lnTo>
                <a:lnTo>
                  <a:pt x="1085560" y="1670821"/>
                </a:lnTo>
                <a:lnTo>
                  <a:pt x="1040489" y="1682330"/>
                </a:lnTo>
                <a:lnTo>
                  <a:pt x="994496" y="1691407"/>
                </a:lnTo>
                <a:lnTo>
                  <a:pt x="947652" y="1697979"/>
                </a:lnTo>
                <a:lnTo>
                  <a:pt x="900029" y="1701975"/>
                </a:lnTo>
                <a:lnTo>
                  <a:pt x="851700" y="1703324"/>
                </a:lnTo>
                <a:lnTo>
                  <a:pt x="803369" y="1701975"/>
                </a:lnTo>
                <a:lnTo>
                  <a:pt x="755746" y="1697979"/>
                </a:lnTo>
                <a:lnTo>
                  <a:pt x="708902" y="1691407"/>
                </a:lnTo>
                <a:lnTo>
                  <a:pt x="662909" y="1682330"/>
                </a:lnTo>
                <a:lnTo>
                  <a:pt x="617839" y="1670821"/>
                </a:lnTo>
                <a:lnTo>
                  <a:pt x="573764" y="1656950"/>
                </a:lnTo>
                <a:lnTo>
                  <a:pt x="530756" y="1640791"/>
                </a:lnTo>
                <a:lnTo>
                  <a:pt x="488886" y="1622415"/>
                </a:lnTo>
                <a:lnTo>
                  <a:pt x="448227" y="1601894"/>
                </a:lnTo>
                <a:lnTo>
                  <a:pt x="408851" y="1579300"/>
                </a:lnTo>
                <a:lnTo>
                  <a:pt x="370829" y="1554704"/>
                </a:lnTo>
                <a:lnTo>
                  <a:pt x="334233" y="1528179"/>
                </a:lnTo>
                <a:lnTo>
                  <a:pt x="299136" y="1499796"/>
                </a:lnTo>
                <a:lnTo>
                  <a:pt x="265609" y="1469627"/>
                </a:lnTo>
                <a:lnTo>
                  <a:pt x="233723" y="1437744"/>
                </a:lnTo>
                <a:lnTo>
                  <a:pt x="203552" y="1404219"/>
                </a:lnTo>
                <a:lnTo>
                  <a:pt x="175166" y="1369124"/>
                </a:lnTo>
                <a:lnTo>
                  <a:pt x="148638" y="1332531"/>
                </a:lnTo>
                <a:lnTo>
                  <a:pt x="124039" y="1294511"/>
                </a:lnTo>
                <a:lnTo>
                  <a:pt x="101442" y="1255136"/>
                </a:lnTo>
                <a:lnTo>
                  <a:pt x="80919" y="1214479"/>
                </a:lnTo>
                <a:lnTo>
                  <a:pt x="62541" y="1172610"/>
                </a:lnTo>
                <a:lnTo>
                  <a:pt x="46379" y="1129603"/>
                </a:lnTo>
                <a:lnTo>
                  <a:pt x="32507" y="1085528"/>
                </a:lnTo>
                <a:lnTo>
                  <a:pt x="20996" y="1040458"/>
                </a:lnTo>
                <a:lnTo>
                  <a:pt x="11918" y="994465"/>
                </a:lnTo>
                <a:lnTo>
                  <a:pt x="5345" y="947619"/>
                </a:lnTo>
                <a:lnTo>
                  <a:pt x="1348" y="899994"/>
                </a:lnTo>
                <a:lnTo>
                  <a:pt x="0" y="851662"/>
                </a:lnTo>
                <a:close/>
              </a:path>
            </a:pathLst>
          </a:custGeom>
          <a:ln w="27305">
            <a:solidFill>
              <a:srgbClr val="BCD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629A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7437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562" y="6858000"/>
                </a:lnTo>
                <a:lnTo>
                  <a:pt x="805656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0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1708" y="1113282"/>
            <a:ext cx="4131945" cy="0"/>
          </a:xfrm>
          <a:custGeom>
            <a:avLst/>
            <a:gdLst/>
            <a:ahLst/>
            <a:cxnLst/>
            <a:rect l="l" t="t" r="r" b="b"/>
            <a:pathLst>
              <a:path w="4131945" h="0">
                <a:moveTo>
                  <a:pt x="0" y="0"/>
                </a:moveTo>
                <a:lnTo>
                  <a:pt x="4131564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4400" y="2515361"/>
            <a:ext cx="4632960" cy="0"/>
          </a:xfrm>
          <a:custGeom>
            <a:avLst/>
            <a:gdLst/>
            <a:ahLst/>
            <a:cxnLst/>
            <a:rect l="l" t="t" r="r" b="b"/>
            <a:pathLst>
              <a:path w="4632960" h="0">
                <a:moveTo>
                  <a:pt x="0" y="0"/>
                </a:moveTo>
                <a:lnTo>
                  <a:pt x="4632960" y="0"/>
                </a:lnTo>
              </a:path>
            </a:pathLst>
          </a:custGeom>
          <a:ln w="1371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4400" y="2750057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 h="0">
                <a:moveTo>
                  <a:pt x="0" y="0"/>
                </a:moveTo>
                <a:lnTo>
                  <a:pt x="2008632" y="0"/>
                </a:lnTo>
              </a:path>
            </a:pathLst>
          </a:custGeom>
          <a:ln w="1371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4400" y="3060954"/>
            <a:ext cx="4602480" cy="0"/>
          </a:xfrm>
          <a:custGeom>
            <a:avLst/>
            <a:gdLst/>
            <a:ahLst/>
            <a:cxnLst/>
            <a:rect l="l" t="t" r="r" b="b"/>
            <a:pathLst>
              <a:path w="4602480" h="0">
                <a:moveTo>
                  <a:pt x="0" y="0"/>
                </a:moveTo>
                <a:lnTo>
                  <a:pt x="4602480" y="0"/>
                </a:lnTo>
              </a:path>
            </a:pathLst>
          </a:custGeom>
          <a:ln w="1371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4400" y="3295650"/>
            <a:ext cx="2047239" cy="0"/>
          </a:xfrm>
          <a:custGeom>
            <a:avLst/>
            <a:gdLst/>
            <a:ahLst/>
            <a:cxnLst/>
            <a:rect l="l" t="t" r="r" b="b"/>
            <a:pathLst>
              <a:path w="2047239" h="0">
                <a:moveTo>
                  <a:pt x="0" y="0"/>
                </a:moveTo>
                <a:lnTo>
                  <a:pt x="2046732" y="0"/>
                </a:lnTo>
              </a:path>
            </a:pathLst>
          </a:custGeom>
          <a:ln w="1371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4400" y="3917441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 h="0">
                <a:moveTo>
                  <a:pt x="0" y="0"/>
                </a:moveTo>
                <a:lnTo>
                  <a:pt x="2065020" y="0"/>
                </a:lnTo>
              </a:path>
            </a:pathLst>
          </a:custGeom>
          <a:ln w="1371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4400" y="5084826"/>
            <a:ext cx="2413000" cy="0"/>
          </a:xfrm>
          <a:custGeom>
            <a:avLst/>
            <a:gdLst/>
            <a:ahLst/>
            <a:cxnLst/>
            <a:rect l="l" t="t" r="r" b="b"/>
            <a:pathLst>
              <a:path w="2413000" h="0">
                <a:moveTo>
                  <a:pt x="0" y="0"/>
                </a:moveTo>
                <a:lnTo>
                  <a:pt x="2412491" y="0"/>
                </a:lnTo>
              </a:path>
            </a:pathLst>
          </a:custGeom>
          <a:ln w="1371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8236" y="793749"/>
            <a:ext cx="4940300" cy="4802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545"/>
              </a:lnSpc>
              <a:spcBef>
                <a:spcPts val="95"/>
              </a:spcBef>
              <a:tabLst>
                <a:tab pos="3141980" algn="l"/>
              </a:tabLst>
            </a:pPr>
            <a:r>
              <a:rPr dirty="0" sz="1900" spc="-20" b="1">
                <a:latin typeface="Gill Sans MT"/>
                <a:cs typeface="Gill Sans MT"/>
              </a:rPr>
              <a:t>-</a:t>
            </a:r>
            <a:r>
              <a:rPr dirty="0" sz="2200" spc="-20" b="1">
                <a:latin typeface="Gill Sans MT"/>
                <a:cs typeface="Gill Sans MT"/>
              </a:rPr>
              <a:t>VISUAL</a:t>
            </a:r>
            <a:r>
              <a:rPr dirty="0" sz="2200" spc="5" b="1">
                <a:latin typeface="Gill Sans MT"/>
                <a:cs typeface="Gill Sans MT"/>
              </a:rPr>
              <a:t> </a:t>
            </a:r>
            <a:r>
              <a:rPr dirty="0" sz="2200" spc="-140" b="1">
                <a:latin typeface="Gill Sans MT"/>
                <a:cs typeface="Gill Sans MT"/>
              </a:rPr>
              <a:t>PATHWAY</a:t>
            </a:r>
            <a:r>
              <a:rPr dirty="0" sz="2200" spc="25" b="1">
                <a:latin typeface="Gill Sans MT"/>
                <a:cs typeface="Gill Sans MT"/>
              </a:rPr>
              <a:t> </a:t>
            </a:r>
            <a:r>
              <a:rPr dirty="0" sz="2200" spc="-5" b="1">
                <a:latin typeface="Gill Sans MT"/>
                <a:cs typeface="Gill Sans MT"/>
              </a:rPr>
              <a:t>&amp;	FIELD</a:t>
            </a:r>
            <a:r>
              <a:rPr dirty="0" sz="2200" spc="-10" b="1">
                <a:latin typeface="Gill Sans MT"/>
                <a:cs typeface="Gill Sans MT"/>
              </a:rPr>
              <a:t> </a:t>
            </a:r>
            <a:r>
              <a:rPr dirty="0" sz="2200" spc="0" b="1">
                <a:latin typeface="Gill Sans MT"/>
                <a:cs typeface="Gill Sans MT"/>
              </a:rPr>
              <a:t>:-</a:t>
            </a:r>
            <a:endParaRPr sz="2200">
              <a:latin typeface="Gill Sans MT"/>
              <a:cs typeface="Gill Sans MT"/>
            </a:endParaRPr>
          </a:p>
          <a:p>
            <a:pPr marL="295910" marR="60960" indent="-283210">
              <a:lnSpc>
                <a:spcPct val="70000"/>
              </a:lnSpc>
              <a:spcBef>
                <a:spcPts val="695"/>
              </a:spcBef>
              <a:buClr>
                <a:srgbClr val="619DD1"/>
              </a:buClr>
              <a:buSzPct val="79545"/>
              <a:buFont typeface="Wingdings 2"/>
              <a:buChar char=""/>
              <a:tabLst>
                <a:tab pos="451484" algn="l"/>
                <a:tab pos="452120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-The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nasal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fibers (medial) </a:t>
            </a:r>
            <a:r>
              <a:rPr dirty="0" sz="2200" spc="-15" b="1">
                <a:solidFill>
                  <a:srgbClr val="080808"/>
                </a:solidFill>
                <a:latin typeface="Gill Sans MT"/>
                <a:cs typeface="Gill Sans MT"/>
              </a:rPr>
              <a:t>cross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to  opposite</a:t>
            </a:r>
            <a:r>
              <a:rPr dirty="0" sz="2200" spc="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side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ts val="2050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- The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temporal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fibers (lateral)</a:t>
            </a:r>
            <a:r>
              <a:rPr dirty="0" sz="2200" spc="-25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do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ts val="2150"/>
              </a:lnSpc>
              <a:tabLst>
                <a:tab pos="894715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not	</a:t>
            </a:r>
            <a:r>
              <a:rPr dirty="0" sz="2200" spc="-15" b="1">
                <a:solidFill>
                  <a:srgbClr val="080808"/>
                </a:solidFill>
                <a:latin typeface="Gill Sans MT"/>
                <a:cs typeface="Gill Sans MT"/>
              </a:rPr>
              <a:t>cross</a:t>
            </a:r>
            <a:endParaRPr sz="2200">
              <a:latin typeface="Gill Sans MT"/>
              <a:cs typeface="Gill Sans MT"/>
            </a:endParaRPr>
          </a:p>
          <a:p>
            <a:pPr marL="295910" marR="5080" indent="-283210">
              <a:lnSpc>
                <a:spcPct val="70000"/>
              </a:lnSpc>
              <a:spcBef>
                <a:spcPts val="700"/>
              </a:spcBef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FF0000"/>
                </a:solidFill>
                <a:latin typeface="Gill Sans MT"/>
                <a:cs typeface="Gill Sans MT"/>
              </a:rPr>
              <a:t>-Nasal fibers </a:t>
            </a:r>
            <a:r>
              <a:rPr dirty="0" sz="2200" spc="-25" b="1">
                <a:solidFill>
                  <a:srgbClr val="FF0000"/>
                </a:solidFill>
                <a:latin typeface="Gill Sans MT"/>
                <a:cs typeface="Gill Sans MT"/>
              </a:rPr>
              <a:t>conveys </a:t>
            </a:r>
            <a:r>
              <a:rPr dirty="0" sz="2200" spc="-10" b="1">
                <a:solidFill>
                  <a:srgbClr val="FF0000"/>
                </a:solidFill>
                <a:latin typeface="Gill Sans MT"/>
                <a:cs typeface="Gill Sans MT"/>
              </a:rPr>
              <a:t>temporal </a:t>
            </a:r>
            <a:r>
              <a:rPr dirty="0" sz="2200" spc="-5" b="1">
                <a:solidFill>
                  <a:srgbClr val="FF0000"/>
                </a:solidFill>
                <a:latin typeface="Gill Sans MT"/>
                <a:cs typeface="Gill Sans MT"/>
              </a:rPr>
              <a:t>field  (outer)of</a:t>
            </a:r>
            <a:r>
              <a:rPr dirty="0" sz="2200" spc="2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Gill Sans MT"/>
                <a:cs typeface="Gill Sans MT"/>
              </a:rPr>
              <a:t>vision</a:t>
            </a:r>
            <a:endParaRPr sz="2200">
              <a:latin typeface="Gill Sans MT"/>
              <a:cs typeface="Gill Sans MT"/>
            </a:endParaRPr>
          </a:p>
          <a:p>
            <a:pPr marL="295910" marR="34290" indent="-283210">
              <a:lnSpc>
                <a:spcPct val="70000"/>
              </a:lnSpc>
              <a:spcBef>
                <a:spcPts val="600"/>
              </a:spcBef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45" b="1">
                <a:solidFill>
                  <a:srgbClr val="FF0000"/>
                </a:solidFill>
                <a:latin typeface="Gill Sans MT"/>
                <a:cs typeface="Gill Sans MT"/>
              </a:rPr>
              <a:t>-Temporal </a:t>
            </a:r>
            <a:r>
              <a:rPr dirty="0" sz="2200" spc="-5" b="1">
                <a:solidFill>
                  <a:srgbClr val="FF0000"/>
                </a:solidFill>
                <a:latin typeface="Gill Sans MT"/>
                <a:cs typeface="Gill Sans MT"/>
              </a:rPr>
              <a:t>fibers </a:t>
            </a:r>
            <a:r>
              <a:rPr dirty="0" sz="2200" spc="-25" b="1">
                <a:solidFill>
                  <a:srgbClr val="FF0000"/>
                </a:solidFill>
                <a:latin typeface="Gill Sans MT"/>
                <a:cs typeface="Gill Sans MT"/>
              </a:rPr>
              <a:t>conveys </a:t>
            </a:r>
            <a:r>
              <a:rPr dirty="0" sz="2200" spc="-10" b="1">
                <a:solidFill>
                  <a:srgbClr val="FF0000"/>
                </a:solidFill>
                <a:latin typeface="Gill Sans MT"/>
                <a:cs typeface="Gill Sans MT"/>
              </a:rPr>
              <a:t>nasal </a:t>
            </a:r>
            <a:r>
              <a:rPr dirty="0" sz="2200" spc="-5" b="1">
                <a:solidFill>
                  <a:srgbClr val="FF0000"/>
                </a:solidFill>
                <a:latin typeface="Gill Sans MT"/>
                <a:cs typeface="Gill Sans MT"/>
              </a:rPr>
              <a:t>field  ( inner)of</a:t>
            </a:r>
            <a:r>
              <a:rPr dirty="0" sz="2200" spc="2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Gill Sans MT"/>
                <a:cs typeface="Gill Sans MT"/>
              </a:rPr>
              <a:t>vision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19DD1"/>
              </a:buClr>
              <a:buFont typeface="Wingdings 2"/>
              <a:buChar char=""/>
            </a:pPr>
            <a:endParaRPr sz="1950">
              <a:latin typeface="Times New Roman"/>
              <a:cs typeface="Times New Roman"/>
            </a:endParaRPr>
          </a:p>
          <a:p>
            <a:pPr marL="295910" indent="-283210">
              <a:lnSpc>
                <a:spcPts val="2545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dirty="0" sz="2200" spc="-5" b="1">
                <a:solidFill>
                  <a:srgbClr val="FF0000"/>
                </a:solidFill>
                <a:latin typeface="Gill Sans MT"/>
                <a:cs typeface="Gill Sans MT"/>
              </a:rPr>
              <a:t>OPTIC </a:t>
            </a:r>
            <a:r>
              <a:rPr dirty="0" sz="2200" spc="-25" b="1">
                <a:solidFill>
                  <a:srgbClr val="FF0000"/>
                </a:solidFill>
                <a:latin typeface="Gill Sans MT"/>
                <a:cs typeface="Gill Sans MT"/>
              </a:rPr>
              <a:t>TRACT</a:t>
            </a:r>
            <a:r>
              <a:rPr dirty="0" u="heavy" sz="2200" spc="-29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:-</a:t>
            </a:r>
            <a:endParaRPr sz="2200">
              <a:latin typeface="Gill Sans MT"/>
              <a:cs typeface="Gill Sans MT"/>
            </a:endParaRPr>
          </a:p>
          <a:p>
            <a:pPr marL="374015" indent="-361315">
              <a:lnSpc>
                <a:spcPts val="2450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374015" algn="l"/>
                <a:tab pos="374650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includes:-</a:t>
            </a:r>
            <a:endParaRPr sz="2200">
              <a:latin typeface="Gill Sans MT"/>
              <a:cs typeface="Gill Sans MT"/>
            </a:endParaRPr>
          </a:p>
          <a:p>
            <a:pPr marL="295910" marR="168910" indent="-283210">
              <a:lnSpc>
                <a:spcPct val="70000"/>
              </a:lnSpc>
              <a:spcBef>
                <a:spcPts val="695"/>
              </a:spcBef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  <a:tab pos="699770" algn="l"/>
                <a:tab pos="1071880" algn="l"/>
                <a:tab pos="2166620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1-	</a:t>
            </a:r>
            <a:r>
              <a:rPr dirty="0" u="heavy" sz="2200" spc="-45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LATERAL	</a:t>
            </a:r>
            <a:r>
              <a:rPr dirty="0" u="heavy" sz="2200" spc="-10" b="1">
                <a:solidFill>
                  <a:srgbClr val="080808"/>
                </a:solidFill>
                <a:uFill>
                  <a:solidFill>
                    <a:srgbClr val="080808"/>
                  </a:solidFill>
                </a:uFill>
                <a:latin typeface="Gill Sans MT"/>
                <a:cs typeface="Gill Sans MT"/>
              </a:rPr>
              <a:t>FIBERS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of the same  side(	</a:t>
            </a:r>
            <a:r>
              <a:rPr dirty="0" u="heavy" sz="22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nasal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field ( inner)of</a:t>
            </a:r>
            <a:r>
              <a:rPr dirty="0" u="heavy" sz="2200" spc="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dirty="0" u="heavy" sz="22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vision)</a:t>
            </a:r>
            <a:endParaRPr sz="2200">
              <a:latin typeface="Gill Sans MT"/>
              <a:cs typeface="Gill Sans MT"/>
            </a:endParaRPr>
          </a:p>
          <a:p>
            <a:pPr marL="295910" indent="-283210">
              <a:lnSpc>
                <a:spcPts val="2055"/>
              </a:lnSpc>
              <a:buClr>
                <a:srgbClr val="619DD1"/>
              </a:buClr>
              <a:buSzPct val="79545"/>
              <a:buFont typeface="Wingdings 2"/>
              <a:buChar char=""/>
              <a:tabLst>
                <a:tab pos="295910" algn="l"/>
                <a:tab pos="296545" algn="l"/>
                <a:tab pos="1908810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2-</a:t>
            </a:r>
            <a:r>
              <a:rPr dirty="0" sz="2200" spc="25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MEDIAL	fibers of the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opposite</a:t>
            </a:r>
            <a:endParaRPr sz="2200">
              <a:latin typeface="Gill Sans MT"/>
              <a:cs typeface="Gill Sans MT"/>
            </a:endParaRPr>
          </a:p>
          <a:p>
            <a:pPr marL="295910" marR="611505">
              <a:lnSpc>
                <a:spcPct val="70000"/>
              </a:lnSpc>
              <a:spcBef>
                <a:spcPts val="395"/>
              </a:spcBef>
              <a:tabLst>
                <a:tab pos="965200" algn="l"/>
              </a:tabLst>
            </a:pP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side	i.e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temporal </a:t>
            </a:r>
            <a:r>
              <a:rPr dirty="0" sz="2200" spc="-5" b="1">
                <a:solidFill>
                  <a:srgbClr val="080808"/>
                </a:solidFill>
                <a:latin typeface="Gill Sans MT"/>
                <a:cs typeface="Gill Sans MT"/>
              </a:rPr>
              <a:t>field of </a:t>
            </a:r>
            <a:r>
              <a:rPr dirty="0" sz="2200" spc="-10" b="1">
                <a:solidFill>
                  <a:srgbClr val="080808"/>
                </a:solidFill>
                <a:latin typeface="Gill Sans MT"/>
                <a:cs typeface="Gill Sans MT"/>
              </a:rPr>
              <a:t>other  </a:t>
            </a:r>
            <a:r>
              <a:rPr dirty="0" sz="2200" spc="-15" b="1">
                <a:solidFill>
                  <a:srgbClr val="080808"/>
                </a:solidFill>
                <a:latin typeface="Gill Sans MT"/>
                <a:cs typeface="Gill Sans MT"/>
              </a:rPr>
              <a:t>eye(outer)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77000" y="380936"/>
            <a:ext cx="2666999" cy="5999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Anatomy of the eye:_     1- Sclera ( protection)- choroids (  BV)-  retina innermost layer     2-  cornea +conjuctiva 3- pupil+ iris( radial+ circular muscles) &amp; size of the pupil by sympathetic&amp; parasympathetic. cilliary muscles+ suspensory ligaments lens  Uvea = choroid +iris +cilliary muscles    Refractive media of the eye:- cornea aquous humour lens vitrous humour **Anterior &amp; posterior chambers &amp; formation&amp; circulation of aquous humour&amp; glucoma</dc:title>
  <dcterms:created xsi:type="dcterms:W3CDTF">2017-10-03T22:28:36Z</dcterms:created>
  <dcterms:modified xsi:type="dcterms:W3CDTF">2017-10-03T22:28:36Z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2017-10-03T00:00:00Z</vt:filetime>
  </property>
</Properties>
</file>