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333C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921435" y="1413763"/>
            <a:ext cx="210312" cy="210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920435" y="1338325"/>
            <a:ext cx="306701" cy="2867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536448" y="704087"/>
            <a:ext cx="5507736" cy="801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5562600" y="704087"/>
            <a:ext cx="580644" cy="801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749808" y="1179575"/>
            <a:ext cx="5081016" cy="731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64540" y="2170302"/>
            <a:ext cx="2478405" cy="429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333C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032628" y="1955419"/>
            <a:ext cx="3651250" cy="3440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333C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558749"/>
            <a:ext cx="4434205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56385" y="2136775"/>
            <a:ext cx="5156834" cy="386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333C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25" Type="http://schemas.openxmlformats.org/officeDocument/2006/relationships/image" Target="../media/image35.png"/><Relationship Id="rId26" Type="http://schemas.openxmlformats.org/officeDocument/2006/relationships/image" Target="../media/image36.png"/><Relationship Id="rId27" Type="http://schemas.openxmlformats.org/officeDocument/2006/relationships/image" Target="../media/image3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5.png"/><Relationship Id="rId3" Type="http://schemas.openxmlformats.org/officeDocument/2006/relationships/image" Target="../media/image306.png"/><Relationship Id="rId4" Type="http://schemas.openxmlformats.org/officeDocument/2006/relationships/image" Target="../media/image307.png"/><Relationship Id="rId5" Type="http://schemas.openxmlformats.org/officeDocument/2006/relationships/image" Target="../media/image308.png"/><Relationship Id="rId6" Type="http://schemas.openxmlformats.org/officeDocument/2006/relationships/image" Target="../media/image309.jpg"/><Relationship Id="rId7" Type="http://schemas.openxmlformats.org/officeDocument/2006/relationships/image" Target="../media/image3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1.png"/><Relationship Id="rId3" Type="http://schemas.openxmlformats.org/officeDocument/2006/relationships/image" Target="../media/image312.png"/><Relationship Id="rId4" Type="http://schemas.openxmlformats.org/officeDocument/2006/relationships/image" Target="../media/image313.png"/><Relationship Id="rId5" Type="http://schemas.openxmlformats.org/officeDocument/2006/relationships/image" Target="../media/image314.png"/><Relationship Id="rId6" Type="http://schemas.openxmlformats.org/officeDocument/2006/relationships/image" Target="../media/image315.png"/><Relationship Id="rId7" Type="http://schemas.openxmlformats.org/officeDocument/2006/relationships/image" Target="../media/image316.png"/><Relationship Id="rId8" Type="http://schemas.openxmlformats.org/officeDocument/2006/relationships/image" Target="../media/image317.png"/><Relationship Id="rId9" Type="http://schemas.openxmlformats.org/officeDocument/2006/relationships/image" Target="../media/image318.png"/><Relationship Id="rId10" Type="http://schemas.openxmlformats.org/officeDocument/2006/relationships/image" Target="../media/image319.png"/><Relationship Id="rId11" Type="http://schemas.openxmlformats.org/officeDocument/2006/relationships/image" Target="../media/image320.png"/><Relationship Id="rId12" Type="http://schemas.openxmlformats.org/officeDocument/2006/relationships/image" Target="../media/image321.png"/><Relationship Id="rId13" Type="http://schemas.openxmlformats.org/officeDocument/2006/relationships/image" Target="../media/image322.png"/><Relationship Id="rId14" Type="http://schemas.openxmlformats.org/officeDocument/2006/relationships/image" Target="../media/image323.png"/><Relationship Id="rId15" Type="http://schemas.openxmlformats.org/officeDocument/2006/relationships/image" Target="../media/image324.png"/><Relationship Id="rId16" Type="http://schemas.openxmlformats.org/officeDocument/2006/relationships/image" Target="../media/image325.png"/><Relationship Id="rId17" Type="http://schemas.openxmlformats.org/officeDocument/2006/relationships/image" Target="../media/image326.png"/><Relationship Id="rId18" Type="http://schemas.openxmlformats.org/officeDocument/2006/relationships/image" Target="../media/image327.png"/><Relationship Id="rId19" Type="http://schemas.openxmlformats.org/officeDocument/2006/relationships/image" Target="../media/image328.png"/><Relationship Id="rId20" Type="http://schemas.openxmlformats.org/officeDocument/2006/relationships/image" Target="../media/image329.png"/><Relationship Id="rId21" Type="http://schemas.openxmlformats.org/officeDocument/2006/relationships/image" Target="../media/image330.png"/><Relationship Id="rId22" Type="http://schemas.openxmlformats.org/officeDocument/2006/relationships/image" Target="../media/image331.png"/><Relationship Id="rId23" Type="http://schemas.openxmlformats.org/officeDocument/2006/relationships/image" Target="../media/image332.png"/><Relationship Id="rId24" Type="http://schemas.openxmlformats.org/officeDocument/2006/relationships/image" Target="../media/image333.png"/><Relationship Id="rId25" Type="http://schemas.openxmlformats.org/officeDocument/2006/relationships/image" Target="../media/image334.png"/><Relationship Id="rId26" Type="http://schemas.openxmlformats.org/officeDocument/2006/relationships/image" Target="../media/image335.png"/><Relationship Id="rId27" Type="http://schemas.openxmlformats.org/officeDocument/2006/relationships/image" Target="../media/image336.png"/><Relationship Id="rId28" Type="http://schemas.openxmlformats.org/officeDocument/2006/relationships/image" Target="../media/image33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8.png"/><Relationship Id="rId3" Type="http://schemas.openxmlformats.org/officeDocument/2006/relationships/image" Target="../media/image339.png"/><Relationship Id="rId4" Type="http://schemas.openxmlformats.org/officeDocument/2006/relationships/image" Target="../media/image340.png"/><Relationship Id="rId5" Type="http://schemas.openxmlformats.org/officeDocument/2006/relationships/image" Target="../media/image341.png"/><Relationship Id="rId6" Type="http://schemas.openxmlformats.org/officeDocument/2006/relationships/image" Target="../media/image342.png"/><Relationship Id="rId7" Type="http://schemas.openxmlformats.org/officeDocument/2006/relationships/image" Target="../media/image343.png"/><Relationship Id="rId8" Type="http://schemas.openxmlformats.org/officeDocument/2006/relationships/image" Target="../media/image344.png"/><Relationship Id="rId9" Type="http://schemas.openxmlformats.org/officeDocument/2006/relationships/image" Target="../media/image345.png"/><Relationship Id="rId10" Type="http://schemas.openxmlformats.org/officeDocument/2006/relationships/image" Target="../media/image346.png"/><Relationship Id="rId11" Type="http://schemas.openxmlformats.org/officeDocument/2006/relationships/image" Target="../media/image347.png"/><Relationship Id="rId12" Type="http://schemas.openxmlformats.org/officeDocument/2006/relationships/image" Target="../media/image348.png"/><Relationship Id="rId13" Type="http://schemas.openxmlformats.org/officeDocument/2006/relationships/image" Target="../media/image349.png"/><Relationship Id="rId14" Type="http://schemas.openxmlformats.org/officeDocument/2006/relationships/image" Target="../media/image350.png"/><Relationship Id="rId15" Type="http://schemas.openxmlformats.org/officeDocument/2006/relationships/image" Target="../media/image351.png"/><Relationship Id="rId16" Type="http://schemas.openxmlformats.org/officeDocument/2006/relationships/image" Target="../media/image352.png"/><Relationship Id="rId17" Type="http://schemas.openxmlformats.org/officeDocument/2006/relationships/image" Target="../media/image353.png"/><Relationship Id="rId18" Type="http://schemas.openxmlformats.org/officeDocument/2006/relationships/image" Target="../media/image354.png"/><Relationship Id="rId19" Type="http://schemas.openxmlformats.org/officeDocument/2006/relationships/image" Target="../media/image355.png"/><Relationship Id="rId20" Type="http://schemas.openxmlformats.org/officeDocument/2006/relationships/image" Target="../media/image356.png"/><Relationship Id="rId21" Type="http://schemas.openxmlformats.org/officeDocument/2006/relationships/image" Target="../media/image357.png"/><Relationship Id="rId22" Type="http://schemas.openxmlformats.org/officeDocument/2006/relationships/image" Target="../media/image358.png"/><Relationship Id="rId23" Type="http://schemas.openxmlformats.org/officeDocument/2006/relationships/image" Target="../media/image359.png"/><Relationship Id="rId24" Type="http://schemas.openxmlformats.org/officeDocument/2006/relationships/image" Target="../media/image360.png"/><Relationship Id="rId25" Type="http://schemas.openxmlformats.org/officeDocument/2006/relationships/image" Target="../media/image361.png"/><Relationship Id="rId26" Type="http://schemas.openxmlformats.org/officeDocument/2006/relationships/image" Target="../media/image362.png"/><Relationship Id="rId27" Type="http://schemas.openxmlformats.org/officeDocument/2006/relationships/image" Target="../media/image363.png"/><Relationship Id="rId28" Type="http://schemas.openxmlformats.org/officeDocument/2006/relationships/image" Target="../media/image364.png"/><Relationship Id="rId29" Type="http://schemas.openxmlformats.org/officeDocument/2006/relationships/image" Target="../media/image365.png"/><Relationship Id="rId30" Type="http://schemas.openxmlformats.org/officeDocument/2006/relationships/image" Target="../media/image366.png"/><Relationship Id="rId31" Type="http://schemas.openxmlformats.org/officeDocument/2006/relationships/image" Target="../media/image367.png"/><Relationship Id="rId32" Type="http://schemas.openxmlformats.org/officeDocument/2006/relationships/image" Target="../media/image368.png"/><Relationship Id="rId33" Type="http://schemas.openxmlformats.org/officeDocument/2006/relationships/image" Target="../media/image369.png"/><Relationship Id="rId34" Type="http://schemas.openxmlformats.org/officeDocument/2006/relationships/image" Target="../media/image370.png"/><Relationship Id="rId35" Type="http://schemas.openxmlformats.org/officeDocument/2006/relationships/image" Target="../media/image371.png"/><Relationship Id="rId36" Type="http://schemas.openxmlformats.org/officeDocument/2006/relationships/image" Target="../media/image372.png"/><Relationship Id="rId37" Type="http://schemas.openxmlformats.org/officeDocument/2006/relationships/image" Target="../media/image373.png"/><Relationship Id="rId38" Type="http://schemas.openxmlformats.org/officeDocument/2006/relationships/image" Target="../media/image374.png"/><Relationship Id="rId39" Type="http://schemas.openxmlformats.org/officeDocument/2006/relationships/image" Target="../media/image375.png"/><Relationship Id="rId40" Type="http://schemas.openxmlformats.org/officeDocument/2006/relationships/image" Target="../media/image376.png"/><Relationship Id="rId41" Type="http://schemas.openxmlformats.org/officeDocument/2006/relationships/image" Target="../media/image377.png"/><Relationship Id="rId42" Type="http://schemas.openxmlformats.org/officeDocument/2006/relationships/image" Target="../media/image378.png"/><Relationship Id="rId43" Type="http://schemas.openxmlformats.org/officeDocument/2006/relationships/hyperlink" Target="http://en.wikipedia.org/wiki/Rod_cell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9.png"/><Relationship Id="rId3" Type="http://schemas.openxmlformats.org/officeDocument/2006/relationships/image" Target="../media/image380.png"/><Relationship Id="rId4" Type="http://schemas.openxmlformats.org/officeDocument/2006/relationships/image" Target="../media/image381.png"/><Relationship Id="rId5" Type="http://schemas.openxmlformats.org/officeDocument/2006/relationships/image" Target="../media/image382.png"/><Relationship Id="rId6" Type="http://schemas.openxmlformats.org/officeDocument/2006/relationships/image" Target="../media/image383.png"/><Relationship Id="rId7" Type="http://schemas.openxmlformats.org/officeDocument/2006/relationships/image" Target="../media/image384.png"/><Relationship Id="rId8" Type="http://schemas.openxmlformats.org/officeDocument/2006/relationships/image" Target="../media/image385.png"/><Relationship Id="rId9" Type="http://schemas.openxmlformats.org/officeDocument/2006/relationships/image" Target="../media/image386.png"/><Relationship Id="rId10" Type="http://schemas.openxmlformats.org/officeDocument/2006/relationships/image" Target="../media/image387.png"/><Relationship Id="rId11" Type="http://schemas.openxmlformats.org/officeDocument/2006/relationships/image" Target="../media/image388.png"/><Relationship Id="rId12" Type="http://schemas.openxmlformats.org/officeDocument/2006/relationships/image" Target="../media/image389.png"/><Relationship Id="rId13" Type="http://schemas.openxmlformats.org/officeDocument/2006/relationships/image" Target="../media/image390.png"/><Relationship Id="rId14" Type="http://schemas.openxmlformats.org/officeDocument/2006/relationships/image" Target="../media/image391.png"/><Relationship Id="rId15" Type="http://schemas.openxmlformats.org/officeDocument/2006/relationships/image" Target="../media/image392.png"/><Relationship Id="rId16" Type="http://schemas.openxmlformats.org/officeDocument/2006/relationships/image" Target="../media/image393.png"/><Relationship Id="rId17" Type="http://schemas.openxmlformats.org/officeDocument/2006/relationships/image" Target="../media/image394.png"/><Relationship Id="rId18" Type="http://schemas.openxmlformats.org/officeDocument/2006/relationships/image" Target="../media/image395.png"/><Relationship Id="rId19" Type="http://schemas.openxmlformats.org/officeDocument/2006/relationships/image" Target="../media/image396.png"/><Relationship Id="rId20" Type="http://schemas.openxmlformats.org/officeDocument/2006/relationships/image" Target="../media/image397.png"/><Relationship Id="rId21" Type="http://schemas.openxmlformats.org/officeDocument/2006/relationships/image" Target="../media/image398.png"/><Relationship Id="rId22" Type="http://schemas.openxmlformats.org/officeDocument/2006/relationships/image" Target="../media/image399.png"/><Relationship Id="rId23" Type="http://schemas.openxmlformats.org/officeDocument/2006/relationships/image" Target="../media/image400.png"/><Relationship Id="rId24" Type="http://schemas.openxmlformats.org/officeDocument/2006/relationships/image" Target="../media/image401.png"/><Relationship Id="rId25" Type="http://schemas.openxmlformats.org/officeDocument/2006/relationships/image" Target="../media/image402.png"/><Relationship Id="rId26" Type="http://schemas.openxmlformats.org/officeDocument/2006/relationships/image" Target="../media/image403.png"/><Relationship Id="rId27" Type="http://schemas.openxmlformats.org/officeDocument/2006/relationships/image" Target="../media/image404.png"/><Relationship Id="rId28" Type="http://schemas.openxmlformats.org/officeDocument/2006/relationships/image" Target="../media/image405.png"/><Relationship Id="rId29" Type="http://schemas.openxmlformats.org/officeDocument/2006/relationships/image" Target="../media/image406.png"/><Relationship Id="rId30" Type="http://schemas.openxmlformats.org/officeDocument/2006/relationships/image" Target="../media/image407.png"/><Relationship Id="rId31" Type="http://schemas.openxmlformats.org/officeDocument/2006/relationships/image" Target="../media/image408.png"/><Relationship Id="rId32" Type="http://schemas.openxmlformats.org/officeDocument/2006/relationships/image" Target="../media/image409.png"/><Relationship Id="rId33" Type="http://schemas.openxmlformats.org/officeDocument/2006/relationships/image" Target="../media/image410.png"/><Relationship Id="rId34" Type="http://schemas.openxmlformats.org/officeDocument/2006/relationships/image" Target="../media/image411.png"/><Relationship Id="rId35" Type="http://schemas.openxmlformats.org/officeDocument/2006/relationships/image" Target="../media/image412.png"/><Relationship Id="rId36" Type="http://schemas.openxmlformats.org/officeDocument/2006/relationships/image" Target="../media/image413.png"/><Relationship Id="rId37" Type="http://schemas.openxmlformats.org/officeDocument/2006/relationships/image" Target="../media/image414.png"/><Relationship Id="rId38" Type="http://schemas.openxmlformats.org/officeDocument/2006/relationships/image" Target="../media/image415.png"/><Relationship Id="rId39" Type="http://schemas.openxmlformats.org/officeDocument/2006/relationships/image" Target="../media/image416.png"/><Relationship Id="rId40" Type="http://schemas.openxmlformats.org/officeDocument/2006/relationships/image" Target="../media/image417.png"/><Relationship Id="rId41" Type="http://schemas.openxmlformats.org/officeDocument/2006/relationships/image" Target="../media/image418.png"/><Relationship Id="rId42" Type="http://schemas.openxmlformats.org/officeDocument/2006/relationships/image" Target="../media/image419.png"/><Relationship Id="rId43" Type="http://schemas.openxmlformats.org/officeDocument/2006/relationships/image" Target="../media/image420.png"/><Relationship Id="rId44" Type="http://schemas.openxmlformats.org/officeDocument/2006/relationships/image" Target="../media/image421.png"/><Relationship Id="rId45" Type="http://schemas.openxmlformats.org/officeDocument/2006/relationships/image" Target="../media/image422.png"/><Relationship Id="rId46" Type="http://schemas.openxmlformats.org/officeDocument/2006/relationships/image" Target="../media/image423.png"/><Relationship Id="rId47" Type="http://schemas.openxmlformats.org/officeDocument/2006/relationships/image" Target="../media/image424.png"/><Relationship Id="rId48" Type="http://schemas.openxmlformats.org/officeDocument/2006/relationships/image" Target="../media/image425.png"/><Relationship Id="rId49" Type="http://schemas.openxmlformats.org/officeDocument/2006/relationships/image" Target="../media/image426.png"/><Relationship Id="rId50" Type="http://schemas.openxmlformats.org/officeDocument/2006/relationships/image" Target="../media/image427.png"/><Relationship Id="rId51" Type="http://schemas.openxmlformats.org/officeDocument/2006/relationships/image" Target="../media/image428.png"/><Relationship Id="rId52" Type="http://schemas.openxmlformats.org/officeDocument/2006/relationships/image" Target="../media/image429.png"/><Relationship Id="rId53" Type="http://schemas.openxmlformats.org/officeDocument/2006/relationships/image" Target="../media/image430.png"/><Relationship Id="rId54" Type="http://schemas.openxmlformats.org/officeDocument/2006/relationships/image" Target="../media/image431.png"/><Relationship Id="rId55" Type="http://schemas.openxmlformats.org/officeDocument/2006/relationships/image" Target="../media/image432.png"/><Relationship Id="rId56" Type="http://schemas.openxmlformats.org/officeDocument/2006/relationships/image" Target="../media/image433.png"/><Relationship Id="rId57" Type="http://schemas.openxmlformats.org/officeDocument/2006/relationships/image" Target="../media/image434.png"/><Relationship Id="rId58" Type="http://schemas.openxmlformats.org/officeDocument/2006/relationships/image" Target="../media/image435.png"/><Relationship Id="rId59" Type="http://schemas.openxmlformats.org/officeDocument/2006/relationships/image" Target="../media/image436.png"/><Relationship Id="rId60" Type="http://schemas.openxmlformats.org/officeDocument/2006/relationships/image" Target="../media/image437.png"/><Relationship Id="rId61" Type="http://schemas.openxmlformats.org/officeDocument/2006/relationships/image" Target="../media/image438.png"/><Relationship Id="rId62" Type="http://schemas.openxmlformats.org/officeDocument/2006/relationships/image" Target="../media/image439.png"/><Relationship Id="rId63" Type="http://schemas.openxmlformats.org/officeDocument/2006/relationships/image" Target="../media/image440.png"/><Relationship Id="rId64" Type="http://schemas.openxmlformats.org/officeDocument/2006/relationships/image" Target="../media/image441.png"/><Relationship Id="rId65" Type="http://schemas.openxmlformats.org/officeDocument/2006/relationships/image" Target="../media/image442.png"/><Relationship Id="rId66" Type="http://schemas.openxmlformats.org/officeDocument/2006/relationships/image" Target="../media/image44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4.png"/><Relationship Id="rId3" Type="http://schemas.openxmlformats.org/officeDocument/2006/relationships/image" Target="../media/image445.png"/><Relationship Id="rId4" Type="http://schemas.openxmlformats.org/officeDocument/2006/relationships/image" Target="../media/image446.png"/><Relationship Id="rId5" Type="http://schemas.openxmlformats.org/officeDocument/2006/relationships/image" Target="../media/image447.png"/><Relationship Id="rId6" Type="http://schemas.openxmlformats.org/officeDocument/2006/relationships/image" Target="../media/image448.png"/><Relationship Id="rId7" Type="http://schemas.openxmlformats.org/officeDocument/2006/relationships/image" Target="../media/image449.png"/><Relationship Id="rId8" Type="http://schemas.openxmlformats.org/officeDocument/2006/relationships/image" Target="../media/image450.png"/><Relationship Id="rId9" Type="http://schemas.openxmlformats.org/officeDocument/2006/relationships/image" Target="../media/image451.png"/><Relationship Id="rId10" Type="http://schemas.openxmlformats.org/officeDocument/2006/relationships/image" Target="../media/image452.png"/><Relationship Id="rId11" Type="http://schemas.openxmlformats.org/officeDocument/2006/relationships/image" Target="../media/image45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4.png"/><Relationship Id="rId3" Type="http://schemas.openxmlformats.org/officeDocument/2006/relationships/image" Target="../media/image455.png"/><Relationship Id="rId4" Type="http://schemas.openxmlformats.org/officeDocument/2006/relationships/image" Target="../media/image456.png"/><Relationship Id="rId5" Type="http://schemas.openxmlformats.org/officeDocument/2006/relationships/image" Target="../media/image457.png"/><Relationship Id="rId6" Type="http://schemas.openxmlformats.org/officeDocument/2006/relationships/image" Target="../media/image458.png"/><Relationship Id="rId7" Type="http://schemas.openxmlformats.org/officeDocument/2006/relationships/image" Target="../media/image459.png"/><Relationship Id="rId8" Type="http://schemas.openxmlformats.org/officeDocument/2006/relationships/image" Target="../media/image460.png"/><Relationship Id="rId9" Type="http://schemas.openxmlformats.org/officeDocument/2006/relationships/image" Target="../media/image461.png"/><Relationship Id="rId10" Type="http://schemas.openxmlformats.org/officeDocument/2006/relationships/image" Target="../media/image462.png"/><Relationship Id="rId11" Type="http://schemas.openxmlformats.org/officeDocument/2006/relationships/image" Target="../media/image463.png"/><Relationship Id="rId12" Type="http://schemas.openxmlformats.org/officeDocument/2006/relationships/image" Target="../media/image464.png"/><Relationship Id="rId13" Type="http://schemas.openxmlformats.org/officeDocument/2006/relationships/image" Target="../media/image465.png"/><Relationship Id="rId14" Type="http://schemas.openxmlformats.org/officeDocument/2006/relationships/image" Target="../media/image466.png"/><Relationship Id="rId15" Type="http://schemas.openxmlformats.org/officeDocument/2006/relationships/image" Target="../media/image467.png"/><Relationship Id="rId16" Type="http://schemas.openxmlformats.org/officeDocument/2006/relationships/image" Target="../media/image468.png"/><Relationship Id="rId17" Type="http://schemas.openxmlformats.org/officeDocument/2006/relationships/image" Target="../media/image469.png"/><Relationship Id="rId18" Type="http://schemas.openxmlformats.org/officeDocument/2006/relationships/image" Target="../media/image470.png"/><Relationship Id="rId19" Type="http://schemas.openxmlformats.org/officeDocument/2006/relationships/image" Target="../media/image471.png"/><Relationship Id="rId20" Type="http://schemas.openxmlformats.org/officeDocument/2006/relationships/image" Target="../media/image472.png"/><Relationship Id="rId21" Type="http://schemas.openxmlformats.org/officeDocument/2006/relationships/image" Target="../media/image473.png"/><Relationship Id="rId22" Type="http://schemas.openxmlformats.org/officeDocument/2006/relationships/image" Target="../media/image474.png"/><Relationship Id="rId23" Type="http://schemas.openxmlformats.org/officeDocument/2006/relationships/image" Target="../media/image475.png"/><Relationship Id="rId24" Type="http://schemas.openxmlformats.org/officeDocument/2006/relationships/image" Target="../media/image476.png"/><Relationship Id="rId25" Type="http://schemas.openxmlformats.org/officeDocument/2006/relationships/image" Target="../media/image477.png"/><Relationship Id="rId26" Type="http://schemas.openxmlformats.org/officeDocument/2006/relationships/image" Target="../media/image478.png"/><Relationship Id="rId27" Type="http://schemas.openxmlformats.org/officeDocument/2006/relationships/image" Target="../media/image479.png"/><Relationship Id="rId28" Type="http://schemas.openxmlformats.org/officeDocument/2006/relationships/image" Target="../media/image480.png"/><Relationship Id="rId29" Type="http://schemas.openxmlformats.org/officeDocument/2006/relationships/image" Target="../media/image481.png"/><Relationship Id="rId30" Type="http://schemas.openxmlformats.org/officeDocument/2006/relationships/image" Target="../media/image482.png"/><Relationship Id="rId31" Type="http://schemas.openxmlformats.org/officeDocument/2006/relationships/image" Target="../media/image483.png"/><Relationship Id="rId32" Type="http://schemas.openxmlformats.org/officeDocument/2006/relationships/image" Target="../media/image484.png"/><Relationship Id="rId33" Type="http://schemas.openxmlformats.org/officeDocument/2006/relationships/image" Target="../media/image485.png"/><Relationship Id="rId34" Type="http://schemas.openxmlformats.org/officeDocument/2006/relationships/image" Target="../media/image486.png"/><Relationship Id="rId35" Type="http://schemas.openxmlformats.org/officeDocument/2006/relationships/image" Target="../media/image487.png"/><Relationship Id="rId36" Type="http://schemas.openxmlformats.org/officeDocument/2006/relationships/image" Target="../media/image488.png"/><Relationship Id="rId37" Type="http://schemas.openxmlformats.org/officeDocument/2006/relationships/image" Target="../media/image489.png"/><Relationship Id="rId38" Type="http://schemas.openxmlformats.org/officeDocument/2006/relationships/image" Target="../media/image490.png"/><Relationship Id="rId39" Type="http://schemas.openxmlformats.org/officeDocument/2006/relationships/image" Target="../media/image49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2.png"/><Relationship Id="rId3" Type="http://schemas.openxmlformats.org/officeDocument/2006/relationships/image" Target="../media/image493.png"/><Relationship Id="rId4" Type="http://schemas.openxmlformats.org/officeDocument/2006/relationships/image" Target="../media/image494.png"/><Relationship Id="rId5" Type="http://schemas.openxmlformats.org/officeDocument/2006/relationships/image" Target="../media/image49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6.png"/><Relationship Id="rId3" Type="http://schemas.openxmlformats.org/officeDocument/2006/relationships/image" Target="../media/image497.png"/><Relationship Id="rId4" Type="http://schemas.openxmlformats.org/officeDocument/2006/relationships/image" Target="../media/image498.png"/><Relationship Id="rId5" Type="http://schemas.openxmlformats.org/officeDocument/2006/relationships/image" Target="../media/image49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0.png"/><Relationship Id="rId3" Type="http://schemas.openxmlformats.org/officeDocument/2006/relationships/image" Target="../media/image501.png"/><Relationship Id="rId4" Type="http://schemas.openxmlformats.org/officeDocument/2006/relationships/image" Target="../media/image502.png"/><Relationship Id="rId5" Type="http://schemas.openxmlformats.org/officeDocument/2006/relationships/image" Target="../media/image503.png"/><Relationship Id="rId6" Type="http://schemas.openxmlformats.org/officeDocument/2006/relationships/image" Target="../media/image504.png"/><Relationship Id="rId7" Type="http://schemas.openxmlformats.org/officeDocument/2006/relationships/image" Target="../media/image505.png"/><Relationship Id="rId8" Type="http://schemas.openxmlformats.org/officeDocument/2006/relationships/image" Target="../media/image506.png"/><Relationship Id="rId9" Type="http://schemas.openxmlformats.org/officeDocument/2006/relationships/image" Target="../media/image507.png"/><Relationship Id="rId10" Type="http://schemas.openxmlformats.org/officeDocument/2006/relationships/image" Target="../media/image508.png"/><Relationship Id="rId11" Type="http://schemas.openxmlformats.org/officeDocument/2006/relationships/image" Target="../media/image509.png"/><Relationship Id="rId12" Type="http://schemas.openxmlformats.org/officeDocument/2006/relationships/image" Target="../media/image510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1.png"/><Relationship Id="rId3" Type="http://schemas.openxmlformats.org/officeDocument/2006/relationships/image" Target="../media/image5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png"/><Relationship Id="rId15" Type="http://schemas.openxmlformats.org/officeDocument/2006/relationships/image" Target="../media/image51.png"/><Relationship Id="rId16" Type="http://schemas.openxmlformats.org/officeDocument/2006/relationships/image" Target="../media/image52.png"/><Relationship Id="rId17" Type="http://schemas.openxmlformats.org/officeDocument/2006/relationships/image" Target="../media/image53.png"/><Relationship Id="rId18" Type="http://schemas.openxmlformats.org/officeDocument/2006/relationships/image" Target="../media/image54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Relationship Id="rId25" Type="http://schemas.openxmlformats.org/officeDocument/2006/relationships/image" Target="../media/image61.png"/><Relationship Id="rId26" Type="http://schemas.openxmlformats.org/officeDocument/2006/relationships/image" Target="../media/image62.png"/><Relationship Id="rId27" Type="http://schemas.openxmlformats.org/officeDocument/2006/relationships/image" Target="../media/image63.png"/><Relationship Id="rId28" Type="http://schemas.openxmlformats.org/officeDocument/2006/relationships/image" Target="../media/image64.png"/><Relationship Id="rId29" Type="http://schemas.openxmlformats.org/officeDocument/2006/relationships/image" Target="../media/image65.png"/><Relationship Id="rId30" Type="http://schemas.openxmlformats.org/officeDocument/2006/relationships/image" Target="../media/image66.png"/><Relationship Id="rId31" Type="http://schemas.openxmlformats.org/officeDocument/2006/relationships/image" Target="../media/image67.png"/><Relationship Id="rId32" Type="http://schemas.openxmlformats.org/officeDocument/2006/relationships/image" Target="../media/image68.png"/><Relationship Id="rId33" Type="http://schemas.openxmlformats.org/officeDocument/2006/relationships/image" Target="../media/image69.png"/><Relationship Id="rId34" Type="http://schemas.openxmlformats.org/officeDocument/2006/relationships/image" Target="../media/image70.png"/><Relationship Id="rId35" Type="http://schemas.openxmlformats.org/officeDocument/2006/relationships/image" Target="../media/image71.png"/><Relationship Id="rId36" Type="http://schemas.openxmlformats.org/officeDocument/2006/relationships/image" Target="../media/image72.png"/><Relationship Id="rId37" Type="http://schemas.openxmlformats.org/officeDocument/2006/relationships/image" Target="../media/image73.png"/><Relationship Id="rId38" Type="http://schemas.openxmlformats.org/officeDocument/2006/relationships/image" Target="../media/image74.png"/><Relationship Id="rId39" Type="http://schemas.openxmlformats.org/officeDocument/2006/relationships/image" Target="../media/image75.png"/><Relationship Id="rId40" Type="http://schemas.openxmlformats.org/officeDocument/2006/relationships/image" Target="../media/image76.png"/><Relationship Id="rId41" Type="http://schemas.openxmlformats.org/officeDocument/2006/relationships/image" Target="../media/image77.png"/><Relationship Id="rId42" Type="http://schemas.openxmlformats.org/officeDocument/2006/relationships/image" Target="../media/image78.png"/><Relationship Id="rId43" Type="http://schemas.openxmlformats.org/officeDocument/2006/relationships/image" Target="../media/image79.png"/><Relationship Id="rId44" Type="http://schemas.openxmlformats.org/officeDocument/2006/relationships/image" Target="../media/image80.png"/><Relationship Id="rId45" Type="http://schemas.openxmlformats.org/officeDocument/2006/relationships/image" Target="../media/image81.png"/><Relationship Id="rId46" Type="http://schemas.openxmlformats.org/officeDocument/2006/relationships/image" Target="../media/image82.png"/><Relationship Id="rId47" Type="http://schemas.openxmlformats.org/officeDocument/2006/relationships/image" Target="../media/image83.png"/><Relationship Id="rId48" Type="http://schemas.openxmlformats.org/officeDocument/2006/relationships/image" Target="../media/image84.png"/><Relationship Id="rId49" Type="http://schemas.openxmlformats.org/officeDocument/2006/relationships/image" Target="../media/image85.png"/><Relationship Id="rId50" Type="http://schemas.openxmlformats.org/officeDocument/2006/relationships/image" Target="../media/image86.png"/><Relationship Id="rId51" Type="http://schemas.openxmlformats.org/officeDocument/2006/relationships/image" Target="../media/image87.png"/><Relationship Id="rId52" Type="http://schemas.openxmlformats.org/officeDocument/2006/relationships/image" Target="../media/image88.png"/><Relationship Id="rId53" Type="http://schemas.openxmlformats.org/officeDocument/2006/relationships/image" Target="../media/image89.png"/><Relationship Id="rId54" Type="http://schemas.openxmlformats.org/officeDocument/2006/relationships/image" Target="../media/image90.png"/><Relationship Id="rId55" Type="http://schemas.openxmlformats.org/officeDocument/2006/relationships/image" Target="../media/image91.png"/><Relationship Id="rId56" Type="http://schemas.openxmlformats.org/officeDocument/2006/relationships/image" Target="../media/image92.png"/><Relationship Id="rId57" Type="http://schemas.openxmlformats.org/officeDocument/2006/relationships/image" Target="../media/image93.png"/><Relationship Id="rId58" Type="http://schemas.openxmlformats.org/officeDocument/2006/relationships/image" Target="../media/image94.png"/><Relationship Id="rId59" Type="http://schemas.openxmlformats.org/officeDocument/2006/relationships/image" Target="../media/image95.png"/><Relationship Id="rId60" Type="http://schemas.openxmlformats.org/officeDocument/2006/relationships/image" Target="../media/image96.png"/><Relationship Id="rId61" Type="http://schemas.openxmlformats.org/officeDocument/2006/relationships/image" Target="../media/image97.png"/><Relationship Id="rId62" Type="http://schemas.openxmlformats.org/officeDocument/2006/relationships/image" Target="../media/image98.png"/><Relationship Id="rId63" Type="http://schemas.openxmlformats.org/officeDocument/2006/relationships/image" Target="../media/image99.png"/><Relationship Id="rId64" Type="http://schemas.openxmlformats.org/officeDocument/2006/relationships/image" Target="../media/image100.png"/><Relationship Id="rId65" Type="http://schemas.openxmlformats.org/officeDocument/2006/relationships/image" Target="../media/image101.png"/><Relationship Id="rId66" Type="http://schemas.openxmlformats.org/officeDocument/2006/relationships/image" Target="../media/image102.png"/><Relationship Id="rId67" Type="http://schemas.openxmlformats.org/officeDocument/2006/relationships/image" Target="../media/image10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3.png"/><Relationship Id="rId3" Type="http://schemas.openxmlformats.org/officeDocument/2006/relationships/image" Target="../media/image514.png"/><Relationship Id="rId4" Type="http://schemas.openxmlformats.org/officeDocument/2006/relationships/image" Target="../media/image515.png"/><Relationship Id="rId5" Type="http://schemas.openxmlformats.org/officeDocument/2006/relationships/image" Target="../media/image516.png"/><Relationship Id="rId6" Type="http://schemas.openxmlformats.org/officeDocument/2006/relationships/image" Target="../media/image517.jpg"/><Relationship Id="rId7" Type="http://schemas.openxmlformats.org/officeDocument/2006/relationships/image" Target="../media/image518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9.png"/><Relationship Id="rId3" Type="http://schemas.openxmlformats.org/officeDocument/2006/relationships/image" Target="../media/image520.png"/><Relationship Id="rId4" Type="http://schemas.openxmlformats.org/officeDocument/2006/relationships/image" Target="../media/image521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2.png"/><Relationship Id="rId3" Type="http://schemas.openxmlformats.org/officeDocument/2006/relationships/image" Target="../media/image523.png"/><Relationship Id="rId4" Type="http://schemas.openxmlformats.org/officeDocument/2006/relationships/image" Target="../media/image524.png"/><Relationship Id="rId5" Type="http://schemas.openxmlformats.org/officeDocument/2006/relationships/image" Target="../media/image52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6.png"/><Relationship Id="rId3" Type="http://schemas.openxmlformats.org/officeDocument/2006/relationships/image" Target="../media/image527.png"/><Relationship Id="rId4" Type="http://schemas.openxmlformats.org/officeDocument/2006/relationships/image" Target="../media/image528.png"/><Relationship Id="rId5" Type="http://schemas.openxmlformats.org/officeDocument/2006/relationships/image" Target="../media/image529.png"/><Relationship Id="rId6" Type="http://schemas.openxmlformats.org/officeDocument/2006/relationships/image" Target="../media/image530.png"/><Relationship Id="rId7" Type="http://schemas.openxmlformats.org/officeDocument/2006/relationships/image" Target="../media/image531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2.png"/><Relationship Id="rId3" Type="http://schemas.openxmlformats.org/officeDocument/2006/relationships/image" Target="../media/image533.png"/><Relationship Id="rId4" Type="http://schemas.openxmlformats.org/officeDocument/2006/relationships/image" Target="../media/image534.png"/><Relationship Id="rId5" Type="http://schemas.openxmlformats.org/officeDocument/2006/relationships/image" Target="../media/image535.png"/><Relationship Id="rId6" Type="http://schemas.openxmlformats.org/officeDocument/2006/relationships/image" Target="../media/image536.png"/><Relationship Id="rId7" Type="http://schemas.openxmlformats.org/officeDocument/2006/relationships/image" Target="../media/image537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8.png"/><Relationship Id="rId3" Type="http://schemas.openxmlformats.org/officeDocument/2006/relationships/image" Target="../media/image539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0.png"/><Relationship Id="rId3" Type="http://schemas.openxmlformats.org/officeDocument/2006/relationships/image" Target="../media/image541.png"/><Relationship Id="rId4" Type="http://schemas.openxmlformats.org/officeDocument/2006/relationships/image" Target="../media/image542.png"/><Relationship Id="rId5" Type="http://schemas.openxmlformats.org/officeDocument/2006/relationships/image" Target="../media/image543.png"/><Relationship Id="rId6" Type="http://schemas.openxmlformats.org/officeDocument/2006/relationships/image" Target="../media/image544.png"/><Relationship Id="rId7" Type="http://schemas.openxmlformats.org/officeDocument/2006/relationships/image" Target="../media/image545.png"/><Relationship Id="rId8" Type="http://schemas.openxmlformats.org/officeDocument/2006/relationships/image" Target="../media/image546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7.png"/><Relationship Id="rId3" Type="http://schemas.openxmlformats.org/officeDocument/2006/relationships/image" Target="../media/image548.png"/><Relationship Id="rId4" Type="http://schemas.openxmlformats.org/officeDocument/2006/relationships/image" Target="../media/image549.png"/><Relationship Id="rId5" Type="http://schemas.openxmlformats.org/officeDocument/2006/relationships/image" Target="../media/image550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1.png"/><Relationship Id="rId3" Type="http://schemas.openxmlformats.org/officeDocument/2006/relationships/image" Target="../media/image552.png"/><Relationship Id="rId4" Type="http://schemas.openxmlformats.org/officeDocument/2006/relationships/image" Target="../media/image553.png"/><Relationship Id="rId5" Type="http://schemas.openxmlformats.org/officeDocument/2006/relationships/image" Target="../media/image554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5.png"/><Relationship Id="rId3" Type="http://schemas.openxmlformats.org/officeDocument/2006/relationships/image" Target="../media/image556.png"/><Relationship Id="rId4" Type="http://schemas.openxmlformats.org/officeDocument/2006/relationships/image" Target="../media/image557.png"/><Relationship Id="rId5" Type="http://schemas.openxmlformats.org/officeDocument/2006/relationships/image" Target="../media/image558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9.png"/><Relationship Id="rId3" Type="http://schemas.openxmlformats.org/officeDocument/2006/relationships/image" Target="../media/image560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1.png"/><Relationship Id="rId3" Type="http://schemas.openxmlformats.org/officeDocument/2006/relationships/image" Target="../media/image562.png"/><Relationship Id="rId4" Type="http://schemas.openxmlformats.org/officeDocument/2006/relationships/image" Target="../media/image563.png"/><Relationship Id="rId5" Type="http://schemas.openxmlformats.org/officeDocument/2006/relationships/image" Target="../media/image564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5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6.png"/><Relationship Id="rId3" Type="http://schemas.openxmlformats.org/officeDocument/2006/relationships/image" Target="../media/image567.png"/><Relationship Id="rId4" Type="http://schemas.openxmlformats.org/officeDocument/2006/relationships/image" Target="../media/image568.png"/><Relationship Id="rId5" Type="http://schemas.openxmlformats.org/officeDocument/2006/relationships/image" Target="../media/image569.png"/><Relationship Id="rId6" Type="http://schemas.openxmlformats.org/officeDocument/2006/relationships/hyperlink" Target="http://en.wikipedia.org/wiki/Retinal_ganglion_cell" TargetMode="External"/><Relationship Id="rId7" Type="http://schemas.openxmlformats.org/officeDocument/2006/relationships/hyperlink" Target="http://en.wikipedia.org/wiki/Retina" TargetMode="External"/><Relationship Id="rId8" Type="http://schemas.openxmlformats.org/officeDocument/2006/relationships/hyperlink" Target="http://en.wikipedia.org/wiki/Photoreceptor_cell" TargetMode="External"/><Relationship Id="rId9" Type="http://schemas.openxmlformats.org/officeDocument/2006/relationships/image" Target="../media/image570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1.png"/><Relationship Id="rId3" Type="http://schemas.openxmlformats.org/officeDocument/2006/relationships/image" Target="../media/image572.png"/><Relationship Id="rId4" Type="http://schemas.openxmlformats.org/officeDocument/2006/relationships/hyperlink" Target="http://en.wikipedia.org/wiki/Depolarization" TargetMode="External"/><Relationship Id="rId5" Type="http://schemas.openxmlformats.org/officeDocument/2006/relationships/hyperlink" Target="http://en.wikipedia.org/w/index.php?title=Surround_Suppression&amp;amp;action=edit&amp;amp;redlink=1" TargetMode="External"/><Relationship Id="rId6" Type="http://schemas.openxmlformats.org/officeDocument/2006/relationships/hyperlink" Target="http://en.wikipedia.org/wiki/Hyperpolarization_(biology)" TargetMode="Externa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3.png"/><Relationship Id="rId3" Type="http://schemas.openxmlformats.org/officeDocument/2006/relationships/image" Target="../media/image574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5.png"/><Relationship Id="rId3" Type="http://schemas.openxmlformats.org/officeDocument/2006/relationships/image" Target="../media/image576.png"/><Relationship Id="rId4" Type="http://schemas.openxmlformats.org/officeDocument/2006/relationships/image" Target="../media/image577.png"/><Relationship Id="rId5" Type="http://schemas.openxmlformats.org/officeDocument/2006/relationships/image" Target="../media/image578.png"/><Relationship Id="rId6" Type="http://schemas.openxmlformats.org/officeDocument/2006/relationships/image" Target="../media/image579.png"/><Relationship Id="rId7" Type="http://schemas.openxmlformats.org/officeDocument/2006/relationships/image" Target="../media/image580.png"/><Relationship Id="rId8" Type="http://schemas.openxmlformats.org/officeDocument/2006/relationships/image" Target="../media/image581.png"/><Relationship Id="rId9" Type="http://schemas.openxmlformats.org/officeDocument/2006/relationships/image" Target="../media/image582.png"/><Relationship Id="rId10" Type="http://schemas.openxmlformats.org/officeDocument/2006/relationships/image" Target="../media/image583.png"/><Relationship Id="rId11" Type="http://schemas.openxmlformats.org/officeDocument/2006/relationships/image" Target="../media/image584.png"/><Relationship Id="rId12" Type="http://schemas.openxmlformats.org/officeDocument/2006/relationships/image" Target="../media/image585.png"/><Relationship Id="rId13" Type="http://schemas.openxmlformats.org/officeDocument/2006/relationships/image" Target="../media/image586.png"/><Relationship Id="rId14" Type="http://schemas.openxmlformats.org/officeDocument/2006/relationships/image" Target="../media/image587.png"/><Relationship Id="rId15" Type="http://schemas.openxmlformats.org/officeDocument/2006/relationships/image" Target="../media/image588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1.png"/><Relationship Id="rId10" Type="http://schemas.openxmlformats.org/officeDocument/2006/relationships/image" Target="../media/image112.png"/><Relationship Id="rId11" Type="http://schemas.openxmlformats.org/officeDocument/2006/relationships/image" Target="../media/image113.png"/><Relationship Id="rId12" Type="http://schemas.openxmlformats.org/officeDocument/2006/relationships/image" Target="../media/image114.png"/><Relationship Id="rId13" Type="http://schemas.openxmlformats.org/officeDocument/2006/relationships/image" Target="../media/image115.png"/><Relationship Id="rId14" Type="http://schemas.openxmlformats.org/officeDocument/2006/relationships/image" Target="../media/image116.png"/><Relationship Id="rId15" Type="http://schemas.openxmlformats.org/officeDocument/2006/relationships/image" Target="../media/image117.png"/><Relationship Id="rId16" Type="http://schemas.openxmlformats.org/officeDocument/2006/relationships/image" Target="../media/image118.png"/><Relationship Id="rId17" Type="http://schemas.openxmlformats.org/officeDocument/2006/relationships/image" Target="../media/image119.png"/><Relationship Id="rId18" Type="http://schemas.openxmlformats.org/officeDocument/2006/relationships/image" Target="../media/image120.png"/><Relationship Id="rId19" Type="http://schemas.openxmlformats.org/officeDocument/2006/relationships/image" Target="../media/image121.png"/><Relationship Id="rId20" Type="http://schemas.openxmlformats.org/officeDocument/2006/relationships/image" Target="../media/image122.png"/><Relationship Id="rId21" Type="http://schemas.openxmlformats.org/officeDocument/2006/relationships/image" Target="../media/image123.png"/><Relationship Id="rId22" Type="http://schemas.openxmlformats.org/officeDocument/2006/relationships/image" Target="../media/image124.png"/><Relationship Id="rId23" Type="http://schemas.openxmlformats.org/officeDocument/2006/relationships/image" Target="../media/image125.png"/><Relationship Id="rId24" Type="http://schemas.openxmlformats.org/officeDocument/2006/relationships/image" Target="../media/image126.png"/><Relationship Id="rId25" Type="http://schemas.openxmlformats.org/officeDocument/2006/relationships/image" Target="../media/image127.png"/><Relationship Id="rId26" Type="http://schemas.openxmlformats.org/officeDocument/2006/relationships/image" Target="../media/image128.png"/><Relationship Id="rId27" Type="http://schemas.openxmlformats.org/officeDocument/2006/relationships/image" Target="../media/image129.png"/><Relationship Id="rId28" Type="http://schemas.openxmlformats.org/officeDocument/2006/relationships/image" Target="../media/image130.png"/><Relationship Id="rId29" Type="http://schemas.openxmlformats.org/officeDocument/2006/relationships/image" Target="../media/image131.png"/><Relationship Id="rId30" Type="http://schemas.openxmlformats.org/officeDocument/2006/relationships/image" Target="../media/image132.png"/><Relationship Id="rId31" Type="http://schemas.openxmlformats.org/officeDocument/2006/relationships/image" Target="../media/image133.png"/><Relationship Id="rId32" Type="http://schemas.openxmlformats.org/officeDocument/2006/relationships/image" Target="../media/image134.png"/><Relationship Id="rId33" Type="http://schemas.openxmlformats.org/officeDocument/2006/relationships/image" Target="../media/image135.png"/><Relationship Id="rId34" Type="http://schemas.openxmlformats.org/officeDocument/2006/relationships/image" Target="../media/image136.png"/><Relationship Id="rId35" Type="http://schemas.openxmlformats.org/officeDocument/2006/relationships/image" Target="../media/image137.png"/><Relationship Id="rId36" Type="http://schemas.openxmlformats.org/officeDocument/2006/relationships/image" Target="../media/image138.png"/><Relationship Id="rId37" Type="http://schemas.openxmlformats.org/officeDocument/2006/relationships/image" Target="../media/image139.png"/><Relationship Id="rId38" Type="http://schemas.openxmlformats.org/officeDocument/2006/relationships/image" Target="../media/image140.png"/><Relationship Id="rId39" Type="http://schemas.openxmlformats.org/officeDocument/2006/relationships/image" Target="../media/image141.png"/><Relationship Id="rId40" Type="http://schemas.openxmlformats.org/officeDocument/2006/relationships/image" Target="../media/image142.png"/><Relationship Id="rId41" Type="http://schemas.openxmlformats.org/officeDocument/2006/relationships/image" Target="../media/image143.png"/><Relationship Id="rId42" Type="http://schemas.openxmlformats.org/officeDocument/2006/relationships/image" Target="../media/image144.png"/><Relationship Id="rId43" Type="http://schemas.openxmlformats.org/officeDocument/2006/relationships/image" Target="../media/image145.png"/><Relationship Id="rId44" Type="http://schemas.openxmlformats.org/officeDocument/2006/relationships/image" Target="../media/image146.png"/><Relationship Id="rId45" Type="http://schemas.openxmlformats.org/officeDocument/2006/relationships/image" Target="../media/image147.png"/><Relationship Id="rId46" Type="http://schemas.openxmlformats.org/officeDocument/2006/relationships/image" Target="../media/image148.png"/><Relationship Id="rId47" Type="http://schemas.openxmlformats.org/officeDocument/2006/relationships/image" Target="../media/image149.png"/><Relationship Id="rId48" Type="http://schemas.openxmlformats.org/officeDocument/2006/relationships/image" Target="../media/image15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1.png"/><Relationship Id="rId3" Type="http://schemas.openxmlformats.org/officeDocument/2006/relationships/image" Target="../media/image15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3.png"/><Relationship Id="rId3" Type="http://schemas.openxmlformats.org/officeDocument/2006/relationships/image" Target="../media/image154.png"/><Relationship Id="rId4" Type="http://schemas.openxmlformats.org/officeDocument/2006/relationships/image" Target="../media/image155.png"/><Relationship Id="rId5" Type="http://schemas.openxmlformats.org/officeDocument/2006/relationships/image" Target="../media/image156.png"/><Relationship Id="rId6" Type="http://schemas.openxmlformats.org/officeDocument/2006/relationships/image" Target="../media/image15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8.png"/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5" Type="http://schemas.openxmlformats.org/officeDocument/2006/relationships/image" Target="../media/image161.png"/><Relationship Id="rId6" Type="http://schemas.openxmlformats.org/officeDocument/2006/relationships/image" Target="../media/image16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3.png"/><Relationship Id="rId3" Type="http://schemas.openxmlformats.org/officeDocument/2006/relationships/image" Target="../media/image164.png"/><Relationship Id="rId4" Type="http://schemas.openxmlformats.org/officeDocument/2006/relationships/image" Target="../media/image165.png"/><Relationship Id="rId5" Type="http://schemas.openxmlformats.org/officeDocument/2006/relationships/image" Target="../media/image166.png"/><Relationship Id="rId6" Type="http://schemas.openxmlformats.org/officeDocument/2006/relationships/image" Target="../media/image167.png"/><Relationship Id="rId7" Type="http://schemas.openxmlformats.org/officeDocument/2006/relationships/image" Target="../media/image168.png"/><Relationship Id="rId8" Type="http://schemas.openxmlformats.org/officeDocument/2006/relationships/image" Target="../media/image169.png"/><Relationship Id="rId9" Type="http://schemas.openxmlformats.org/officeDocument/2006/relationships/image" Target="../media/image170.png"/><Relationship Id="rId10" Type="http://schemas.openxmlformats.org/officeDocument/2006/relationships/image" Target="../media/image171.png"/><Relationship Id="rId11" Type="http://schemas.openxmlformats.org/officeDocument/2006/relationships/image" Target="../media/image172.png"/><Relationship Id="rId12" Type="http://schemas.openxmlformats.org/officeDocument/2006/relationships/image" Target="../media/image173.png"/><Relationship Id="rId13" Type="http://schemas.openxmlformats.org/officeDocument/2006/relationships/image" Target="../media/image174.png"/><Relationship Id="rId14" Type="http://schemas.openxmlformats.org/officeDocument/2006/relationships/image" Target="../media/image175.png"/><Relationship Id="rId15" Type="http://schemas.openxmlformats.org/officeDocument/2006/relationships/image" Target="../media/image176.png"/><Relationship Id="rId16" Type="http://schemas.openxmlformats.org/officeDocument/2006/relationships/image" Target="../media/image177.png"/><Relationship Id="rId17" Type="http://schemas.openxmlformats.org/officeDocument/2006/relationships/image" Target="../media/image178.png"/><Relationship Id="rId18" Type="http://schemas.openxmlformats.org/officeDocument/2006/relationships/image" Target="../media/image179.png"/><Relationship Id="rId19" Type="http://schemas.openxmlformats.org/officeDocument/2006/relationships/image" Target="../media/image180.png"/><Relationship Id="rId20" Type="http://schemas.openxmlformats.org/officeDocument/2006/relationships/image" Target="../media/image181.png"/><Relationship Id="rId21" Type="http://schemas.openxmlformats.org/officeDocument/2006/relationships/image" Target="../media/image182.png"/><Relationship Id="rId22" Type="http://schemas.openxmlformats.org/officeDocument/2006/relationships/image" Target="../media/image183.png"/><Relationship Id="rId23" Type="http://schemas.openxmlformats.org/officeDocument/2006/relationships/image" Target="../media/image184.png"/><Relationship Id="rId24" Type="http://schemas.openxmlformats.org/officeDocument/2006/relationships/image" Target="../media/image185.png"/><Relationship Id="rId25" Type="http://schemas.openxmlformats.org/officeDocument/2006/relationships/image" Target="../media/image186.png"/><Relationship Id="rId26" Type="http://schemas.openxmlformats.org/officeDocument/2006/relationships/image" Target="../media/image187.png"/><Relationship Id="rId27" Type="http://schemas.openxmlformats.org/officeDocument/2006/relationships/image" Target="../media/image188.png"/><Relationship Id="rId28" Type="http://schemas.openxmlformats.org/officeDocument/2006/relationships/image" Target="../media/image189.png"/><Relationship Id="rId29" Type="http://schemas.openxmlformats.org/officeDocument/2006/relationships/image" Target="../media/image190.png"/><Relationship Id="rId30" Type="http://schemas.openxmlformats.org/officeDocument/2006/relationships/image" Target="../media/image191.png"/><Relationship Id="rId31" Type="http://schemas.openxmlformats.org/officeDocument/2006/relationships/image" Target="../media/image192.png"/><Relationship Id="rId32" Type="http://schemas.openxmlformats.org/officeDocument/2006/relationships/image" Target="../media/image193.png"/><Relationship Id="rId33" Type="http://schemas.openxmlformats.org/officeDocument/2006/relationships/image" Target="../media/image194.png"/><Relationship Id="rId34" Type="http://schemas.openxmlformats.org/officeDocument/2006/relationships/image" Target="../media/image195.png"/><Relationship Id="rId35" Type="http://schemas.openxmlformats.org/officeDocument/2006/relationships/image" Target="../media/image196.png"/><Relationship Id="rId36" Type="http://schemas.openxmlformats.org/officeDocument/2006/relationships/image" Target="../media/image197.png"/><Relationship Id="rId37" Type="http://schemas.openxmlformats.org/officeDocument/2006/relationships/image" Target="../media/image198.png"/><Relationship Id="rId38" Type="http://schemas.openxmlformats.org/officeDocument/2006/relationships/image" Target="../media/image199.png"/><Relationship Id="rId39" Type="http://schemas.openxmlformats.org/officeDocument/2006/relationships/image" Target="../media/image200.png"/><Relationship Id="rId40" Type="http://schemas.openxmlformats.org/officeDocument/2006/relationships/image" Target="../media/image201.png"/><Relationship Id="rId41" Type="http://schemas.openxmlformats.org/officeDocument/2006/relationships/image" Target="../media/image202.png"/><Relationship Id="rId42" Type="http://schemas.openxmlformats.org/officeDocument/2006/relationships/image" Target="../media/image203.png"/><Relationship Id="rId43" Type="http://schemas.openxmlformats.org/officeDocument/2006/relationships/image" Target="../media/image204.png"/><Relationship Id="rId44" Type="http://schemas.openxmlformats.org/officeDocument/2006/relationships/image" Target="../media/image205.png"/><Relationship Id="rId45" Type="http://schemas.openxmlformats.org/officeDocument/2006/relationships/image" Target="../media/image206.png"/><Relationship Id="rId46" Type="http://schemas.openxmlformats.org/officeDocument/2006/relationships/image" Target="../media/image207.png"/><Relationship Id="rId47" Type="http://schemas.openxmlformats.org/officeDocument/2006/relationships/image" Target="../media/image208.png"/><Relationship Id="rId48" Type="http://schemas.openxmlformats.org/officeDocument/2006/relationships/image" Target="../media/image209.png"/><Relationship Id="rId49" Type="http://schemas.openxmlformats.org/officeDocument/2006/relationships/image" Target="../media/image210.png"/><Relationship Id="rId50" Type="http://schemas.openxmlformats.org/officeDocument/2006/relationships/image" Target="../media/image211.png"/><Relationship Id="rId51" Type="http://schemas.openxmlformats.org/officeDocument/2006/relationships/image" Target="../media/image212.png"/><Relationship Id="rId52" Type="http://schemas.openxmlformats.org/officeDocument/2006/relationships/image" Target="../media/image213.png"/><Relationship Id="rId53" Type="http://schemas.openxmlformats.org/officeDocument/2006/relationships/image" Target="../media/image214.png"/><Relationship Id="rId54" Type="http://schemas.openxmlformats.org/officeDocument/2006/relationships/image" Target="../media/image215.png"/><Relationship Id="rId55" Type="http://schemas.openxmlformats.org/officeDocument/2006/relationships/image" Target="../media/image21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7.png"/><Relationship Id="rId3" Type="http://schemas.openxmlformats.org/officeDocument/2006/relationships/image" Target="../media/image218.png"/><Relationship Id="rId4" Type="http://schemas.openxmlformats.org/officeDocument/2006/relationships/image" Target="../media/image219.png"/><Relationship Id="rId5" Type="http://schemas.openxmlformats.org/officeDocument/2006/relationships/image" Target="../media/image220.png"/><Relationship Id="rId6" Type="http://schemas.openxmlformats.org/officeDocument/2006/relationships/image" Target="../media/image221.png"/><Relationship Id="rId7" Type="http://schemas.openxmlformats.org/officeDocument/2006/relationships/image" Target="../media/image222.png"/><Relationship Id="rId8" Type="http://schemas.openxmlformats.org/officeDocument/2006/relationships/image" Target="../media/image223.png"/><Relationship Id="rId9" Type="http://schemas.openxmlformats.org/officeDocument/2006/relationships/image" Target="../media/image224.png"/><Relationship Id="rId10" Type="http://schemas.openxmlformats.org/officeDocument/2006/relationships/image" Target="../media/image225.png"/><Relationship Id="rId11" Type="http://schemas.openxmlformats.org/officeDocument/2006/relationships/image" Target="../media/image226.png"/><Relationship Id="rId12" Type="http://schemas.openxmlformats.org/officeDocument/2006/relationships/image" Target="../media/image227.png"/><Relationship Id="rId13" Type="http://schemas.openxmlformats.org/officeDocument/2006/relationships/image" Target="../media/image228.png"/><Relationship Id="rId14" Type="http://schemas.openxmlformats.org/officeDocument/2006/relationships/image" Target="../media/image229.png"/><Relationship Id="rId15" Type="http://schemas.openxmlformats.org/officeDocument/2006/relationships/image" Target="../media/image230.png"/><Relationship Id="rId16" Type="http://schemas.openxmlformats.org/officeDocument/2006/relationships/image" Target="../media/image231.png"/><Relationship Id="rId17" Type="http://schemas.openxmlformats.org/officeDocument/2006/relationships/image" Target="../media/image232.png"/><Relationship Id="rId18" Type="http://schemas.openxmlformats.org/officeDocument/2006/relationships/image" Target="../media/image233.png"/><Relationship Id="rId19" Type="http://schemas.openxmlformats.org/officeDocument/2006/relationships/image" Target="../media/image234.png"/><Relationship Id="rId20" Type="http://schemas.openxmlformats.org/officeDocument/2006/relationships/image" Target="../media/image235.png"/><Relationship Id="rId21" Type="http://schemas.openxmlformats.org/officeDocument/2006/relationships/image" Target="../media/image236.png"/><Relationship Id="rId22" Type="http://schemas.openxmlformats.org/officeDocument/2006/relationships/image" Target="../media/image237.png"/><Relationship Id="rId23" Type="http://schemas.openxmlformats.org/officeDocument/2006/relationships/image" Target="../media/image238.png"/><Relationship Id="rId24" Type="http://schemas.openxmlformats.org/officeDocument/2006/relationships/image" Target="../media/image239.png"/><Relationship Id="rId25" Type="http://schemas.openxmlformats.org/officeDocument/2006/relationships/image" Target="../media/image240.png"/><Relationship Id="rId26" Type="http://schemas.openxmlformats.org/officeDocument/2006/relationships/image" Target="../media/image241.png"/><Relationship Id="rId27" Type="http://schemas.openxmlformats.org/officeDocument/2006/relationships/image" Target="../media/image242.png"/><Relationship Id="rId28" Type="http://schemas.openxmlformats.org/officeDocument/2006/relationships/image" Target="../media/image243.png"/><Relationship Id="rId29" Type="http://schemas.openxmlformats.org/officeDocument/2006/relationships/image" Target="../media/image244.png"/><Relationship Id="rId30" Type="http://schemas.openxmlformats.org/officeDocument/2006/relationships/image" Target="../media/image245.png"/><Relationship Id="rId31" Type="http://schemas.openxmlformats.org/officeDocument/2006/relationships/image" Target="../media/image246.png"/><Relationship Id="rId32" Type="http://schemas.openxmlformats.org/officeDocument/2006/relationships/image" Target="../media/image247.png"/><Relationship Id="rId33" Type="http://schemas.openxmlformats.org/officeDocument/2006/relationships/image" Target="../media/image248.png"/><Relationship Id="rId34" Type="http://schemas.openxmlformats.org/officeDocument/2006/relationships/image" Target="../media/image249.png"/><Relationship Id="rId35" Type="http://schemas.openxmlformats.org/officeDocument/2006/relationships/image" Target="../media/image250.png"/><Relationship Id="rId36" Type="http://schemas.openxmlformats.org/officeDocument/2006/relationships/image" Target="../media/image251.png"/><Relationship Id="rId37" Type="http://schemas.openxmlformats.org/officeDocument/2006/relationships/image" Target="../media/image252.png"/><Relationship Id="rId38" Type="http://schemas.openxmlformats.org/officeDocument/2006/relationships/image" Target="../media/image253.png"/><Relationship Id="rId39" Type="http://schemas.openxmlformats.org/officeDocument/2006/relationships/image" Target="../media/image254.png"/><Relationship Id="rId40" Type="http://schemas.openxmlformats.org/officeDocument/2006/relationships/image" Target="../media/image255.png"/><Relationship Id="rId41" Type="http://schemas.openxmlformats.org/officeDocument/2006/relationships/image" Target="../media/image256.png"/><Relationship Id="rId42" Type="http://schemas.openxmlformats.org/officeDocument/2006/relationships/image" Target="../media/image257.png"/><Relationship Id="rId43" Type="http://schemas.openxmlformats.org/officeDocument/2006/relationships/image" Target="../media/image258.png"/><Relationship Id="rId44" Type="http://schemas.openxmlformats.org/officeDocument/2006/relationships/image" Target="../media/image259.png"/><Relationship Id="rId45" Type="http://schemas.openxmlformats.org/officeDocument/2006/relationships/image" Target="../media/image260.png"/><Relationship Id="rId46" Type="http://schemas.openxmlformats.org/officeDocument/2006/relationships/image" Target="../media/image261.png"/><Relationship Id="rId47" Type="http://schemas.openxmlformats.org/officeDocument/2006/relationships/image" Target="../media/image262.png"/><Relationship Id="rId48" Type="http://schemas.openxmlformats.org/officeDocument/2006/relationships/image" Target="../media/image263.png"/><Relationship Id="rId49" Type="http://schemas.openxmlformats.org/officeDocument/2006/relationships/image" Target="../media/image264.png"/><Relationship Id="rId50" Type="http://schemas.openxmlformats.org/officeDocument/2006/relationships/image" Target="../media/image265.png"/><Relationship Id="rId51" Type="http://schemas.openxmlformats.org/officeDocument/2006/relationships/image" Target="../media/image266.png"/><Relationship Id="rId52" Type="http://schemas.openxmlformats.org/officeDocument/2006/relationships/image" Target="../media/image267.png"/><Relationship Id="rId53" Type="http://schemas.openxmlformats.org/officeDocument/2006/relationships/image" Target="../media/image268.png"/><Relationship Id="rId54" Type="http://schemas.openxmlformats.org/officeDocument/2006/relationships/image" Target="../media/image269.png"/><Relationship Id="rId55" Type="http://schemas.openxmlformats.org/officeDocument/2006/relationships/image" Target="../media/image270.png"/><Relationship Id="rId56" Type="http://schemas.openxmlformats.org/officeDocument/2006/relationships/image" Target="../media/image271.png"/><Relationship Id="rId57" Type="http://schemas.openxmlformats.org/officeDocument/2006/relationships/image" Target="../media/image272.png"/><Relationship Id="rId58" Type="http://schemas.openxmlformats.org/officeDocument/2006/relationships/image" Target="../media/image273.png"/><Relationship Id="rId59" Type="http://schemas.openxmlformats.org/officeDocument/2006/relationships/image" Target="../media/image274.png"/><Relationship Id="rId60" Type="http://schemas.openxmlformats.org/officeDocument/2006/relationships/image" Target="../media/image275.png"/><Relationship Id="rId61" Type="http://schemas.openxmlformats.org/officeDocument/2006/relationships/image" Target="../media/image276.png"/><Relationship Id="rId62" Type="http://schemas.openxmlformats.org/officeDocument/2006/relationships/image" Target="../media/image277.png"/><Relationship Id="rId63" Type="http://schemas.openxmlformats.org/officeDocument/2006/relationships/image" Target="../media/image278.png"/><Relationship Id="rId64" Type="http://schemas.openxmlformats.org/officeDocument/2006/relationships/image" Target="../media/image279.png"/><Relationship Id="rId65" Type="http://schemas.openxmlformats.org/officeDocument/2006/relationships/image" Target="../media/image280.png"/><Relationship Id="rId66" Type="http://schemas.openxmlformats.org/officeDocument/2006/relationships/image" Target="../media/image281.png"/><Relationship Id="rId67" Type="http://schemas.openxmlformats.org/officeDocument/2006/relationships/image" Target="../media/image282.png"/><Relationship Id="rId68" Type="http://schemas.openxmlformats.org/officeDocument/2006/relationships/image" Target="../media/image283.png"/><Relationship Id="rId69" Type="http://schemas.openxmlformats.org/officeDocument/2006/relationships/image" Target="../media/image284.png"/><Relationship Id="rId70" Type="http://schemas.openxmlformats.org/officeDocument/2006/relationships/image" Target="../media/image285.png"/><Relationship Id="rId71" Type="http://schemas.openxmlformats.org/officeDocument/2006/relationships/image" Target="../media/image286.png"/><Relationship Id="rId72" Type="http://schemas.openxmlformats.org/officeDocument/2006/relationships/image" Target="../media/image287.png"/><Relationship Id="rId73" Type="http://schemas.openxmlformats.org/officeDocument/2006/relationships/image" Target="../media/image288.png"/><Relationship Id="rId74" Type="http://schemas.openxmlformats.org/officeDocument/2006/relationships/image" Target="../media/image289.png"/><Relationship Id="rId75" Type="http://schemas.openxmlformats.org/officeDocument/2006/relationships/image" Target="../media/image290.png"/><Relationship Id="rId76" Type="http://schemas.openxmlformats.org/officeDocument/2006/relationships/image" Target="../media/image291.png"/><Relationship Id="rId77" Type="http://schemas.openxmlformats.org/officeDocument/2006/relationships/image" Target="../media/image292.png"/><Relationship Id="rId78" Type="http://schemas.openxmlformats.org/officeDocument/2006/relationships/image" Target="../media/image293.png"/><Relationship Id="rId79" Type="http://schemas.openxmlformats.org/officeDocument/2006/relationships/image" Target="../media/image294.png"/><Relationship Id="rId80" Type="http://schemas.openxmlformats.org/officeDocument/2006/relationships/image" Target="../media/image295.png"/><Relationship Id="rId81" Type="http://schemas.openxmlformats.org/officeDocument/2006/relationships/image" Target="../media/image296.png"/><Relationship Id="rId82" Type="http://schemas.openxmlformats.org/officeDocument/2006/relationships/image" Target="../media/image297.png"/><Relationship Id="rId83" Type="http://schemas.openxmlformats.org/officeDocument/2006/relationships/image" Target="../media/image298.png"/><Relationship Id="rId84" Type="http://schemas.openxmlformats.org/officeDocument/2006/relationships/image" Target="../media/image299.png"/><Relationship Id="rId85" Type="http://schemas.openxmlformats.org/officeDocument/2006/relationships/image" Target="../media/image300.png"/><Relationship Id="rId86" Type="http://schemas.openxmlformats.org/officeDocument/2006/relationships/image" Target="../media/image301.png"/><Relationship Id="rId87" Type="http://schemas.openxmlformats.org/officeDocument/2006/relationships/image" Target="../media/image302.png"/><Relationship Id="rId88" Type="http://schemas.openxmlformats.org/officeDocument/2006/relationships/image" Target="../media/image303.png"/><Relationship Id="rId89" Type="http://schemas.openxmlformats.org/officeDocument/2006/relationships/image" Target="../media/image30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18232" y="1123188"/>
            <a:ext cx="2731008" cy="15072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59223" y="1123188"/>
            <a:ext cx="1062227" cy="15072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41832" y="2017776"/>
            <a:ext cx="943356" cy="10119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84732" y="2017776"/>
            <a:ext cx="4233672" cy="10119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17947" y="2017776"/>
            <a:ext cx="713231" cy="10119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030723" y="2017776"/>
            <a:ext cx="1984248" cy="10119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414515" y="2017776"/>
            <a:ext cx="714756" cy="10119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10711" y="2566416"/>
            <a:ext cx="1133856" cy="10119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944111" y="2566416"/>
            <a:ext cx="714756" cy="10119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677411" y="3115055"/>
            <a:ext cx="714756" cy="10119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37360" y="3663696"/>
            <a:ext cx="1581912" cy="10119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18816" y="3663696"/>
            <a:ext cx="1717548" cy="10119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835908" y="3663696"/>
            <a:ext cx="716279" cy="10119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951732" y="3663696"/>
            <a:ext cx="2267712" cy="10119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618988" y="3663696"/>
            <a:ext cx="714756" cy="10119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97023" y="4212335"/>
            <a:ext cx="2822448" cy="10119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319015" y="4212335"/>
            <a:ext cx="1540764" cy="10119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259323" y="4212335"/>
            <a:ext cx="714755" cy="101193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48027" y="4760976"/>
            <a:ext cx="4459224" cy="101193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606796" y="4760976"/>
            <a:ext cx="714755" cy="101193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569719" y="5309615"/>
            <a:ext cx="4815839" cy="10119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785103" y="5309615"/>
            <a:ext cx="714755" cy="101193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3028950" y="1305890"/>
            <a:ext cx="1868170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210">
                <a:solidFill>
                  <a:srgbClr val="FF3300"/>
                </a:solidFill>
              </a:rPr>
              <a:t>V</a:t>
            </a:r>
            <a:r>
              <a:rPr dirty="0" sz="5400">
                <a:solidFill>
                  <a:srgbClr val="FF3300"/>
                </a:solidFill>
              </a:rPr>
              <a:t>ision</a:t>
            </a:r>
            <a:endParaRPr sz="5400"/>
          </a:p>
        </p:txBody>
      </p:sp>
      <p:sp>
        <p:nvSpPr>
          <p:cNvPr id="36" name="object 3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Phototransduction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light</a:t>
            </a:r>
          </a:p>
          <a:p>
            <a:pPr algn="ctr" marR="337185">
              <a:lnSpc>
                <a:spcPct val="100000"/>
              </a:lnSpc>
            </a:pPr>
            <a:r>
              <a:rPr dirty="0" spc="-5">
                <a:solidFill>
                  <a:srgbClr val="FF3300"/>
                </a:solidFill>
              </a:rPr>
              <a:t>By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algn="ctr" marL="297180" marR="635000" indent="2540">
              <a:lnSpc>
                <a:spcPct val="100000"/>
              </a:lnSpc>
              <a:spcBef>
                <a:spcPts val="5"/>
              </a:spcBef>
            </a:pPr>
            <a:r>
              <a:rPr dirty="0" spc="-10">
                <a:solidFill>
                  <a:srgbClr val="FF3300"/>
                </a:solidFill>
              </a:rPr>
              <a:t>Prof/Faten zakareia  </a:t>
            </a:r>
            <a:r>
              <a:rPr dirty="0">
                <a:solidFill>
                  <a:srgbClr val="FF3300"/>
                </a:solidFill>
              </a:rPr>
              <a:t>Physiology </a:t>
            </a:r>
            <a:r>
              <a:rPr dirty="0" spc="-5">
                <a:solidFill>
                  <a:srgbClr val="FF3300"/>
                </a:solidFill>
              </a:rPr>
              <a:t>Dept  College of Medicine  King </a:t>
            </a:r>
            <a:r>
              <a:rPr dirty="0">
                <a:solidFill>
                  <a:srgbClr val="FF3300"/>
                </a:solidFill>
              </a:rPr>
              <a:t>Saud</a:t>
            </a:r>
            <a:r>
              <a:rPr dirty="0" spc="-55">
                <a:solidFill>
                  <a:srgbClr val="FF3300"/>
                </a:solidFill>
              </a:rPr>
              <a:t> </a:t>
            </a:r>
            <a:r>
              <a:rPr dirty="0" spc="-5">
                <a:solidFill>
                  <a:srgbClr val="FF3300"/>
                </a:solidFill>
              </a:rPr>
              <a:t>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96000" y="533400"/>
            <a:ext cx="2819400" cy="55975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9925" y="274700"/>
            <a:ext cx="4283075" cy="64308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87196" y="374904"/>
            <a:ext cx="7956804" cy="11369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93252" y="374904"/>
            <a:ext cx="650748" cy="11369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91996" y="1053083"/>
            <a:ext cx="7376159" cy="960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514094" y="510667"/>
            <a:ext cx="732853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4000" spc="-5" b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Genesis of </a:t>
            </a:r>
            <a:r>
              <a:rPr dirty="0" u="heavy" sz="4000" spc="-10" b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photoreceptor</a:t>
            </a:r>
            <a:r>
              <a:rPr dirty="0" u="heavy" sz="4000" spc="10" b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4000" spc="-5" b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potential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02307" y="3305555"/>
            <a:ext cx="490728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73708" y="3788664"/>
            <a:ext cx="432816" cy="4892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02307" y="3674364"/>
            <a:ext cx="507492" cy="6797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04416" y="3674364"/>
            <a:ext cx="489204" cy="679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888235" y="3674364"/>
            <a:ext cx="2997708" cy="679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084064" y="3674364"/>
            <a:ext cx="489203" cy="6797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167884" y="3674364"/>
            <a:ext cx="3642360" cy="679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02307" y="3966971"/>
            <a:ext cx="2345436" cy="679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642359" y="3966971"/>
            <a:ext cx="490727" cy="6797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02307" y="4335779"/>
            <a:ext cx="490728" cy="6797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73708" y="4818888"/>
            <a:ext cx="432816" cy="4892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02307" y="4704588"/>
            <a:ext cx="507492" cy="6797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804416" y="4704588"/>
            <a:ext cx="6373367" cy="6797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702307" y="4997196"/>
            <a:ext cx="2514599" cy="6797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648200" y="4997196"/>
            <a:ext cx="489203" cy="67970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732020" y="4997196"/>
            <a:ext cx="4384548" cy="6797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702307" y="5289803"/>
            <a:ext cx="800100" cy="67970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097023" y="5289803"/>
            <a:ext cx="1024127" cy="67970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15767" y="5289803"/>
            <a:ext cx="489204" cy="67970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279904" y="5289803"/>
            <a:ext cx="1469135" cy="67970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596389" y="1395729"/>
            <a:ext cx="7179309" cy="4361180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295910" marR="248285" indent="-283210">
              <a:lnSpc>
                <a:spcPts val="2310"/>
              </a:lnSpc>
              <a:spcBef>
                <a:spcPts val="650"/>
              </a:spcBef>
              <a:buClr>
                <a:srgbClr val="93C500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  <a:tab pos="1743710" algn="l"/>
                <a:tab pos="5798185" algn="l"/>
                <a:tab pos="6630034" algn="l"/>
              </a:tabLst>
            </a:pPr>
            <a:r>
              <a:rPr dirty="0" sz="2400" b="1">
                <a:latin typeface="Gill Sans MT"/>
                <a:cs typeface="Gill Sans MT"/>
              </a:rPr>
              <a:t>-</a:t>
            </a:r>
            <a:r>
              <a:rPr dirty="0" sz="2400" b="1">
                <a:solidFill>
                  <a:srgbClr val="003300"/>
                </a:solidFill>
                <a:latin typeface="Gill Sans MT"/>
                <a:cs typeface="Gill Sans MT"/>
              </a:rPr>
              <a:t>Rodes &amp;cones </a:t>
            </a:r>
            <a:r>
              <a:rPr dirty="0" sz="2400" spc="-5" b="1">
                <a:solidFill>
                  <a:srgbClr val="003300"/>
                </a:solidFill>
                <a:latin typeface="Gill Sans MT"/>
                <a:cs typeface="Gill Sans MT"/>
              </a:rPr>
              <a:t>potentials</a:t>
            </a:r>
            <a:r>
              <a:rPr dirty="0" sz="2400" spc="-10" b="1">
                <a:solidFill>
                  <a:srgbClr val="003300"/>
                </a:solidFill>
                <a:latin typeface="Gill Sans MT"/>
                <a:cs typeface="Gill Sans MT"/>
              </a:rPr>
              <a:t> </a:t>
            </a:r>
            <a:r>
              <a:rPr dirty="0" sz="2400" spc="-20" b="1">
                <a:solidFill>
                  <a:srgbClr val="003300"/>
                </a:solidFill>
                <a:latin typeface="Gill Sans MT"/>
                <a:cs typeface="Gill Sans MT"/>
              </a:rPr>
              <a:t>are</a:t>
            </a:r>
            <a:r>
              <a:rPr dirty="0" sz="2400" spc="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graded,	local 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potent</a:t>
            </a:r>
            <a:r>
              <a:rPr dirty="0" u="heavy" sz="24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i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al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	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(</a:t>
            </a:r>
            <a:r>
              <a:rPr dirty="0" u="heavy" sz="2400" spc="-4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g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en</a:t>
            </a:r>
            <a:r>
              <a:rPr dirty="0" u="heavy" sz="24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e</a:t>
            </a: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rato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r</a:t>
            </a: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2400" spc="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p</a:t>
            </a: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ot</a:t>
            </a:r>
            <a:r>
              <a:rPr dirty="0" u="heavy" sz="2400" spc="-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e</a:t>
            </a: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ntia</a:t>
            </a:r>
            <a:r>
              <a:rPr dirty="0" u="heavy" sz="24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l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)</a:t>
            </a:r>
            <a:r>
              <a:rPr dirty="0" sz="2400" spc="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400" spc="-5" b="1">
                <a:solidFill>
                  <a:srgbClr val="003300"/>
                </a:solidFill>
                <a:latin typeface="Gill Sans MT"/>
                <a:cs typeface="Gill Sans MT"/>
              </a:rPr>
              <a:t>p</a:t>
            </a:r>
            <a:r>
              <a:rPr dirty="0" sz="2400" spc="-55" b="1">
                <a:solidFill>
                  <a:srgbClr val="003300"/>
                </a:solidFill>
                <a:latin typeface="Gill Sans MT"/>
                <a:cs typeface="Gill Sans MT"/>
              </a:rPr>
              <a:t>r</a:t>
            </a:r>
            <a:r>
              <a:rPr dirty="0" sz="2400" spc="-5" b="1">
                <a:solidFill>
                  <a:srgbClr val="003300"/>
                </a:solidFill>
                <a:latin typeface="Gill Sans MT"/>
                <a:cs typeface="Gill Sans MT"/>
              </a:rPr>
              <a:t>op</a:t>
            </a:r>
            <a:r>
              <a:rPr dirty="0" sz="2400" spc="-40" b="1">
                <a:solidFill>
                  <a:srgbClr val="003300"/>
                </a:solidFill>
                <a:latin typeface="Gill Sans MT"/>
                <a:cs typeface="Gill Sans MT"/>
              </a:rPr>
              <a:t>a</a:t>
            </a:r>
            <a:r>
              <a:rPr dirty="0" sz="2400" b="1">
                <a:solidFill>
                  <a:srgbClr val="003300"/>
                </a:solidFill>
                <a:latin typeface="Gill Sans MT"/>
                <a:cs typeface="Gill Sans MT"/>
              </a:rPr>
              <a:t>g</a:t>
            </a:r>
            <a:r>
              <a:rPr dirty="0" sz="2400" spc="-10" b="1">
                <a:solidFill>
                  <a:srgbClr val="003300"/>
                </a:solidFill>
                <a:latin typeface="Gill Sans MT"/>
                <a:cs typeface="Gill Sans MT"/>
              </a:rPr>
              <a:t>a</a:t>
            </a:r>
            <a:r>
              <a:rPr dirty="0" sz="2400" b="1">
                <a:solidFill>
                  <a:srgbClr val="003300"/>
                </a:solidFill>
                <a:latin typeface="Gill Sans MT"/>
                <a:cs typeface="Gill Sans MT"/>
              </a:rPr>
              <a:t>t</a:t>
            </a:r>
            <a:r>
              <a:rPr dirty="0" sz="2400" spc="-10" b="1">
                <a:solidFill>
                  <a:srgbClr val="003300"/>
                </a:solidFill>
                <a:latin typeface="Gill Sans MT"/>
                <a:cs typeface="Gill Sans MT"/>
              </a:rPr>
              <a:t>e</a:t>
            </a:r>
            <a:r>
              <a:rPr dirty="0" sz="2400" b="1">
                <a:solidFill>
                  <a:srgbClr val="003300"/>
                </a:solidFill>
                <a:latin typeface="Gill Sans MT"/>
                <a:cs typeface="Gill Sans MT"/>
              </a:rPr>
              <a:t>d</a:t>
            </a:r>
            <a:r>
              <a:rPr dirty="0" sz="2400" b="1">
                <a:solidFill>
                  <a:srgbClr val="003300"/>
                </a:solidFill>
                <a:latin typeface="Gill Sans MT"/>
                <a:cs typeface="Gill Sans MT"/>
              </a:rPr>
              <a:t>	</a:t>
            </a:r>
            <a:r>
              <a:rPr dirty="0" sz="2400" b="1">
                <a:solidFill>
                  <a:srgbClr val="003300"/>
                </a:solidFill>
                <a:latin typeface="Gill Sans MT"/>
                <a:cs typeface="Gill Sans MT"/>
              </a:rPr>
              <a:t>as</a:t>
            </a:r>
            <a:endParaRPr sz="2400">
              <a:latin typeface="Gill Sans MT"/>
              <a:cs typeface="Gill Sans MT"/>
            </a:endParaRPr>
          </a:p>
          <a:p>
            <a:pPr marL="295910">
              <a:lnSpc>
                <a:spcPts val="2320"/>
              </a:lnSpc>
            </a:pPr>
            <a:r>
              <a:rPr dirty="0" sz="2400" b="1">
                <a:solidFill>
                  <a:srgbClr val="003300"/>
                </a:solidFill>
                <a:latin typeface="Gill Sans MT"/>
                <a:cs typeface="Gill Sans MT"/>
              </a:rPr>
              <a:t>A.P in </a:t>
            </a:r>
            <a:r>
              <a:rPr dirty="0" sz="2400" spc="-5" b="1">
                <a:solidFill>
                  <a:srgbClr val="003300"/>
                </a:solidFill>
                <a:latin typeface="Gill Sans MT"/>
                <a:cs typeface="Gill Sans MT"/>
              </a:rPr>
              <a:t>ganglion</a:t>
            </a:r>
            <a:r>
              <a:rPr dirty="0" sz="2400" spc="-10" b="1">
                <a:solidFill>
                  <a:srgbClr val="003300"/>
                </a:solidFill>
                <a:latin typeface="Gill Sans MT"/>
                <a:cs typeface="Gill Sans MT"/>
              </a:rPr>
              <a:t> </a:t>
            </a:r>
            <a:r>
              <a:rPr dirty="0" sz="2400" spc="-5" b="1">
                <a:solidFill>
                  <a:srgbClr val="003300"/>
                </a:solidFill>
                <a:latin typeface="Gill Sans MT"/>
                <a:cs typeface="Gill Sans MT"/>
              </a:rPr>
              <a:t>cells</a:t>
            </a:r>
            <a:r>
              <a:rPr dirty="0" sz="2400" spc="-5" b="1">
                <a:latin typeface="Gill Sans MT"/>
                <a:cs typeface="Gill Sans MT"/>
              </a:rPr>
              <a:t>.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Times New Roman"/>
              <a:cs typeface="Times New Roman"/>
            </a:endParaRPr>
          </a:p>
          <a:p>
            <a:pPr marL="295910" marR="105410" indent="-283210">
              <a:lnSpc>
                <a:spcPts val="2310"/>
              </a:lnSpc>
              <a:buClr>
                <a:srgbClr val="93C500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  <a:tab pos="2164715" algn="l"/>
                <a:tab pos="2411730" algn="l"/>
              </a:tabLst>
            </a:pPr>
            <a:r>
              <a:rPr dirty="0" sz="2400" spc="-5" b="1">
                <a:solidFill>
                  <a:srgbClr val="003300"/>
                </a:solidFill>
                <a:latin typeface="Gill Sans MT"/>
                <a:cs typeface="Gill Sans MT"/>
              </a:rPr>
              <a:t>-Ganglion cell	action potential </a:t>
            </a:r>
            <a:r>
              <a:rPr dirty="0" sz="2400" b="1">
                <a:solidFill>
                  <a:srgbClr val="003300"/>
                </a:solidFill>
                <a:latin typeface="Gill Sans MT"/>
                <a:cs typeface="Gill Sans MT"/>
              </a:rPr>
              <a:t>(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all or </a:t>
            </a: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none</a:t>
            </a:r>
            <a:r>
              <a:rPr dirty="0" u="heavy" sz="2400" spc="-3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A.P) </a:t>
            </a:r>
            <a:r>
              <a:rPr dirty="0" sz="2400" spc="-5" b="1">
                <a:solidFill>
                  <a:srgbClr val="003300"/>
                </a:solidFill>
                <a:latin typeface="Gill Sans MT"/>
                <a:cs typeface="Gill Sans MT"/>
              </a:rPr>
              <a:t> </a:t>
            </a:r>
            <a:r>
              <a:rPr dirty="0" sz="2400" b="1">
                <a:solidFill>
                  <a:srgbClr val="003300"/>
                </a:solidFill>
                <a:latin typeface="Gill Sans MT"/>
                <a:cs typeface="Gill Sans MT"/>
              </a:rPr>
              <a:t>transmitted	to </a:t>
            </a:r>
            <a:r>
              <a:rPr dirty="0" sz="2400" spc="-5" b="1">
                <a:solidFill>
                  <a:srgbClr val="003300"/>
                </a:solidFill>
                <a:latin typeface="Gill Sans MT"/>
                <a:cs typeface="Gill Sans MT"/>
              </a:rPr>
              <a:t>optic</a:t>
            </a:r>
            <a:r>
              <a:rPr dirty="0" sz="2400" spc="-35" b="1">
                <a:solidFill>
                  <a:srgbClr val="003300"/>
                </a:solidFill>
                <a:latin typeface="Gill Sans MT"/>
                <a:cs typeface="Gill Sans MT"/>
              </a:rPr>
              <a:t> </a:t>
            </a:r>
            <a:r>
              <a:rPr dirty="0" sz="2400" spc="0" b="1">
                <a:solidFill>
                  <a:srgbClr val="003300"/>
                </a:solidFill>
                <a:latin typeface="Gill Sans MT"/>
                <a:cs typeface="Gill Sans MT"/>
              </a:rPr>
              <a:t>nerve.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93C500"/>
              </a:buClr>
              <a:buFont typeface="Wingdings 2"/>
              <a:buChar char=""/>
            </a:pPr>
            <a:endParaRPr sz="3000">
              <a:latin typeface="Times New Roman"/>
              <a:cs typeface="Times New Roman"/>
            </a:endParaRPr>
          </a:p>
          <a:p>
            <a:pPr marL="295910" marR="259715" indent="-283210">
              <a:lnSpc>
                <a:spcPts val="2310"/>
              </a:lnSpc>
              <a:buClr>
                <a:srgbClr val="93C500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400" b="1">
                <a:latin typeface="Gill Sans MT"/>
                <a:cs typeface="Gill Sans MT"/>
              </a:rPr>
              <a:t>- Cones </a:t>
            </a:r>
            <a:r>
              <a:rPr dirty="0" sz="2400" spc="-10" b="1">
                <a:latin typeface="Gill Sans MT"/>
                <a:cs typeface="Gill Sans MT"/>
              </a:rPr>
              <a:t>respond </a:t>
            </a:r>
            <a:r>
              <a:rPr dirty="0" sz="2400" spc="-5" b="1">
                <a:latin typeface="Gill Sans MT"/>
                <a:cs typeface="Gill Sans MT"/>
              </a:rPr>
              <a:t>to</a:t>
            </a:r>
            <a:r>
              <a:rPr dirty="0" sz="2400" spc="-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high</a:t>
            </a:r>
            <a:r>
              <a:rPr dirty="0" sz="2400" spc="-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400" spc="-25" b="1">
                <a:latin typeface="Gill Sans MT"/>
                <a:cs typeface="Gill Sans MT"/>
              </a:rPr>
              <a:t>levels </a:t>
            </a:r>
            <a:r>
              <a:rPr dirty="0" sz="2400" spc="-5" b="1">
                <a:latin typeface="Gill Sans MT"/>
                <a:cs typeface="Gill Sans MT"/>
              </a:rPr>
              <a:t>of light intensity  (illumination)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3C500"/>
              </a:buClr>
              <a:buFont typeface="Wingdings 2"/>
              <a:buChar char=""/>
            </a:pPr>
            <a:endParaRPr sz="3050">
              <a:latin typeface="Times New Roman"/>
              <a:cs typeface="Times New Roman"/>
            </a:endParaRPr>
          </a:p>
          <a:p>
            <a:pPr marL="295910" marR="5080" indent="-283210">
              <a:lnSpc>
                <a:spcPct val="80000"/>
              </a:lnSpc>
              <a:buClr>
                <a:srgbClr val="93C500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  <a:tab pos="1261745" algn="l"/>
                <a:tab pos="2405380" algn="l"/>
                <a:tab pos="3045460" algn="l"/>
                <a:tab pos="3986529" algn="l"/>
                <a:tab pos="4845685" algn="l"/>
                <a:tab pos="5784215" algn="l"/>
              </a:tabLst>
            </a:pPr>
            <a:r>
              <a:rPr dirty="0" sz="2400" b="1">
                <a:latin typeface="Gill Sans MT"/>
                <a:cs typeface="Gill Sans MT"/>
              </a:rPr>
              <a:t>-Rods	</a:t>
            </a:r>
            <a:r>
              <a:rPr dirty="0" sz="2400" spc="-10" b="1">
                <a:latin typeface="Gill Sans MT"/>
                <a:cs typeface="Gill Sans MT"/>
              </a:rPr>
              <a:t>respond</a:t>
            </a:r>
            <a:r>
              <a:rPr dirty="0" sz="2400" spc="-15" b="1">
                <a:latin typeface="Gill Sans MT"/>
                <a:cs typeface="Gill Sans MT"/>
              </a:rPr>
              <a:t> </a:t>
            </a:r>
            <a:r>
              <a:rPr dirty="0" sz="2400" b="1">
                <a:latin typeface="Gill Sans MT"/>
                <a:cs typeface="Gill Sans MT"/>
              </a:rPr>
              <a:t>to	</a:t>
            </a:r>
            <a:r>
              <a:rPr dirty="0" sz="2400" spc="-25" b="1">
                <a:latin typeface="Gill Sans MT"/>
                <a:cs typeface="Gill Sans MT"/>
              </a:rPr>
              <a:t>levels	</a:t>
            </a:r>
            <a:r>
              <a:rPr dirty="0" sz="2400" spc="-5" b="1">
                <a:latin typeface="Gill Sans MT"/>
                <a:cs typeface="Gill Sans MT"/>
              </a:rPr>
              <a:t>of </a:t>
            </a:r>
            <a:r>
              <a:rPr dirty="0" sz="2400" b="1">
                <a:latin typeface="Gill Sans MT"/>
                <a:cs typeface="Gill Sans MT"/>
              </a:rPr>
              <a:t>light intensity  </a:t>
            </a:r>
            <a:r>
              <a:rPr dirty="0" sz="2400" spc="-5" b="1">
                <a:latin typeface="Gill Sans MT"/>
                <a:cs typeface="Gill Sans MT"/>
              </a:rPr>
              <a:t>(illumination)	</a:t>
            </a:r>
            <a:r>
              <a:rPr dirty="0" u="heavy" sz="2400" spc="-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below</a:t>
            </a:r>
            <a:r>
              <a:rPr dirty="0" sz="2400" spc="-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400" spc="-10" b="1">
                <a:latin typeface="Gill Sans MT"/>
                <a:cs typeface="Gill Sans MT"/>
              </a:rPr>
              <a:t>threshold	</a:t>
            </a:r>
            <a:r>
              <a:rPr dirty="0" sz="2400" spc="-25" b="1">
                <a:latin typeface="Gill Sans MT"/>
                <a:cs typeface="Gill Sans MT"/>
              </a:rPr>
              <a:t>levels	</a:t>
            </a:r>
            <a:r>
              <a:rPr dirty="0" sz="2400" spc="-15" b="1">
                <a:latin typeface="Gill Sans MT"/>
                <a:cs typeface="Gill Sans MT"/>
              </a:rPr>
              <a:t>for</a:t>
            </a:r>
            <a:r>
              <a:rPr dirty="0" sz="2400" spc="-85" b="1">
                <a:latin typeface="Gill Sans MT"/>
                <a:cs typeface="Gill Sans MT"/>
              </a:rPr>
              <a:t> </a:t>
            </a:r>
            <a:r>
              <a:rPr dirty="0" sz="2400" spc="-5" b="1">
                <a:latin typeface="Gill Sans MT"/>
                <a:cs typeface="Gill Sans MT"/>
              </a:rPr>
              <a:t>cones,  </a:t>
            </a:r>
            <a:r>
              <a:rPr dirty="0" sz="2400" b="1">
                <a:latin typeface="Gill Sans MT"/>
                <a:cs typeface="Gill Sans MT"/>
              </a:rPr>
              <a:t>so</a:t>
            </a:r>
            <a:r>
              <a:rPr dirty="0" sz="240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u="heavy" sz="2400" spc="-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rods</a:t>
            </a:r>
            <a:r>
              <a:rPr dirty="0" sz="2400" spc="-2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400" spc="-20" b="1">
                <a:latin typeface="Gill Sans MT"/>
                <a:cs typeface="Gill Sans MT"/>
              </a:rPr>
              <a:t>are</a:t>
            </a:r>
            <a:r>
              <a:rPr dirty="0" sz="2400" spc="-2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u="heavy" sz="2400" spc="-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more</a:t>
            </a:r>
            <a:r>
              <a:rPr dirty="0" u="heavy" sz="2400" spc="-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24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sensitive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21435" y="1413763"/>
            <a:ext cx="210312" cy="210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20435" y="1338325"/>
            <a:ext cx="306701" cy="2867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94816" y="0"/>
            <a:ext cx="461772" cy="2575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94816" y="0"/>
            <a:ext cx="461772" cy="5257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94816" y="158495"/>
            <a:ext cx="461772" cy="6355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076188" y="426719"/>
            <a:ext cx="460247" cy="6355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52388" y="426719"/>
            <a:ext cx="477012" cy="6355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94816" y="426719"/>
            <a:ext cx="3945636" cy="6355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243828" y="426719"/>
            <a:ext cx="463296" cy="6355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94816" y="694944"/>
            <a:ext cx="461772" cy="6355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94816" y="963167"/>
            <a:ext cx="524256" cy="6355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35024" y="963167"/>
            <a:ext cx="473963" cy="6355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24939" y="963167"/>
            <a:ext cx="461772" cy="6355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767828" y="3113532"/>
            <a:ext cx="998220" cy="6233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13103" y="3381755"/>
            <a:ext cx="630935" cy="6233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472183" y="3381755"/>
            <a:ext cx="694943" cy="6233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95272" y="3381755"/>
            <a:ext cx="423672" cy="6233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847088" y="3381755"/>
            <a:ext cx="803148" cy="62331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278379" y="3381755"/>
            <a:ext cx="690371" cy="62331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96895" y="3381755"/>
            <a:ext cx="1787652" cy="62331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764535" y="3381755"/>
            <a:ext cx="1697735" cy="62331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13103" y="3649979"/>
            <a:ext cx="461772" cy="62331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48739" y="3745991"/>
            <a:ext cx="1760220" cy="46329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828544" y="3745991"/>
            <a:ext cx="649223" cy="46329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197351" y="3745991"/>
            <a:ext cx="338327" cy="46329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255264" y="3745991"/>
            <a:ext cx="2622804" cy="46329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597652" y="3745991"/>
            <a:ext cx="345948" cy="46329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663184" y="3745991"/>
            <a:ext cx="3006852" cy="46329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80744" y="4023359"/>
            <a:ext cx="126492" cy="5029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950464" y="4017264"/>
            <a:ext cx="405384" cy="4724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258824" y="3959352"/>
            <a:ext cx="877824" cy="4572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862327" y="3959352"/>
            <a:ext cx="339851" cy="4572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927860" y="3959352"/>
            <a:ext cx="1726691" cy="4572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380232" y="3959352"/>
            <a:ext cx="1304543" cy="4572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410455" y="3959352"/>
            <a:ext cx="339851" cy="4572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502152" y="3956303"/>
            <a:ext cx="1299972" cy="46634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56132" y="5600700"/>
            <a:ext cx="798576" cy="110642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1374394" y="498093"/>
            <a:ext cx="507682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2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Photosensitive </a:t>
            </a:r>
            <a:r>
              <a:rPr dirty="0" u="heavy" sz="22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compound (</a:t>
            </a:r>
            <a:r>
              <a:rPr dirty="0" u="heavy" sz="2200" spc="-5" b="0">
                <a:solidFill>
                  <a:srgbClr val="3333CC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rhodopsin</a:t>
            </a:r>
            <a:r>
              <a:rPr dirty="0" u="heavy" sz="2200" spc="110" b="0">
                <a:solidFill>
                  <a:srgbClr val="3333CC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2200" spc="-5" b="0">
                <a:solidFill>
                  <a:srgbClr val="3333CC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)</a:t>
            </a:r>
            <a:r>
              <a:rPr dirty="0" u="heavy" sz="22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:-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374394" y="1034542"/>
            <a:ext cx="7127875" cy="48482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  <a:buClr>
                <a:srgbClr val="FF0000"/>
              </a:buClr>
              <a:buAutoNum type="arabicPlain"/>
              <a:tabLst>
                <a:tab pos="320675" algn="l"/>
              </a:tabLst>
            </a:pPr>
            <a:r>
              <a:rPr dirty="0" u="heavy" sz="2200" spc="-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In</a:t>
            </a:r>
            <a:r>
              <a:rPr dirty="0" u="heavy" sz="2200" spc="-5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cones </a:t>
            </a:r>
            <a:r>
              <a:rPr dirty="0" u="heavy" sz="2200" spc="-5">
                <a:solidFill>
                  <a:srgbClr val="3333CC"/>
                </a:solidFill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rhodopsin </a:t>
            </a:r>
            <a:r>
              <a:rPr dirty="0" u="heavy" sz="2200" spc="-10">
                <a:solidFill>
                  <a:srgbClr val="006FC0"/>
                </a:solidFill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(iodopsine</a:t>
            </a:r>
            <a:r>
              <a:rPr dirty="0" u="heavy" sz="2200" spc="-10">
                <a:solidFill>
                  <a:srgbClr val="333300"/>
                </a:solidFill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) formed </a:t>
            </a:r>
            <a:r>
              <a:rPr dirty="0" u="heavy" sz="2200" spc="-5">
                <a:solidFill>
                  <a:srgbClr val="333300"/>
                </a:solidFill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of</a:t>
            </a:r>
            <a:r>
              <a:rPr dirty="0" sz="2200" spc="114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:-</a:t>
            </a:r>
            <a:endParaRPr sz="2200">
              <a:latin typeface="Gill Sans MT"/>
              <a:cs typeface="Gill Sans MT"/>
            </a:endParaRPr>
          </a:p>
          <a:p>
            <a:pPr marL="90170">
              <a:lnSpc>
                <a:spcPts val="2375"/>
              </a:lnSpc>
              <a:tabLst>
                <a:tab pos="1828164" algn="l"/>
                <a:tab pos="2148205" algn="l"/>
                <a:tab pos="4587875" algn="l"/>
              </a:tabLst>
            </a:pPr>
            <a:r>
              <a:rPr dirty="0" u="heavy" sz="22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Opsin</a:t>
            </a:r>
            <a:r>
              <a:rPr dirty="0" sz="2200" spc="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200" spc="-15">
                <a:solidFill>
                  <a:srgbClr val="333300"/>
                </a:solidFill>
                <a:latin typeface="Gill Sans MT"/>
                <a:cs typeface="Gill Sans MT"/>
              </a:rPr>
              <a:t>protein	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+	</a:t>
            </a:r>
            <a:r>
              <a:rPr dirty="0" sz="2200" spc="-10">
                <a:solidFill>
                  <a:srgbClr val="333300"/>
                </a:solidFill>
                <a:latin typeface="Gill Sans MT"/>
                <a:cs typeface="Gill Sans MT"/>
              </a:rPr>
              <a:t>retinal (retinene</a:t>
            </a:r>
            <a:r>
              <a:rPr dirty="0" sz="2200" spc="60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1 =	</a:t>
            </a:r>
            <a:r>
              <a:rPr dirty="0" sz="2200" spc="-15">
                <a:solidFill>
                  <a:srgbClr val="333300"/>
                </a:solidFill>
                <a:latin typeface="Gill Sans MT"/>
                <a:cs typeface="Gill Sans MT"/>
              </a:rPr>
              <a:t>aldhyde</a:t>
            </a:r>
            <a:r>
              <a:rPr dirty="0" sz="2200" spc="-10">
                <a:solidFill>
                  <a:srgbClr val="333300"/>
                </a:solidFill>
                <a:latin typeface="Gill Sans MT"/>
                <a:cs typeface="Gill Sans MT"/>
              </a:rPr>
              <a:t> form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 of</a:t>
            </a:r>
            <a:r>
              <a:rPr dirty="0" sz="2200" spc="-345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Vit</a:t>
            </a:r>
            <a:r>
              <a:rPr dirty="0" sz="2200" spc="-229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200" spc="-10">
                <a:solidFill>
                  <a:srgbClr val="333300"/>
                </a:solidFill>
                <a:latin typeface="Gill Sans MT"/>
                <a:cs typeface="Gill Sans MT"/>
              </a:rPr>
              <a:t>A)</a:t>
            </a:r>
            <a:endParaRPr sz="2200">
              <a:latin typeface="Gill Sans MT"/>
              <a:cs typeface="Gill Sans MT"/>
            </a:endParaRPr>
          </a:p>
          <a:p>
            <a:pPr marL="12700" marR="70485">
              <a:lnSpc>
                <a:spcPct val="80000"/>
              </a:lnSpc>
              <a:spcBef>
                <a:spcPts val="2115"/>
              </a:spcBef>
              <a:buSzPct val="95454"/>
              <a:buAutoNum type="arabicPlain" startAt="2"/>
              <a:tabLst>
                <a:tab pos="243840" algn="l"/>
              </a:tabLst>
            </a:pPr>
            <a:r>
              <a:rPr dirty="0" sz="2200" spc="-15">
                <a:solidFill>
                  <a:srgbClr val="333300"/>
                </a:solidFill>
                <a:latin typeface="Gill Sans MT"/>
                <a:cs typeface="Gill Sans MT"/>
              </a:rPr>
              <a:t>There </a:t>
            </a:r>
            <a:r>
              <a:rPr dirty="0" sz="2200" spc="-25">
                <a:solidFill>
                  <a:srgbClr val="333300"/>
                </a:solidFill>
                <a:latin typeface="Gill Sans MT"/>
                <a:cs typeface="Gill Sans MT"/>
              </a:rPr>
              <a:t>are 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3 types of </a:t>
            </a:r>
            <a:r>
              <a:rPr dirty="0" sz="2200" spc="-5">
                <a:solidFill>
                  <a:srgbClr val="FF0066"/>
                </a:solidFill>
                <a:latin typeface="Gill Sans MT"/>
                <a:cs typeface="Gill Sans MT"/>
              </a:rPr>
              <a:t>rhodopsin 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in cones</a:t>
            </a:r>
            <a:r>
              <a:rPr dirty="0" sz="2200" spc="-5">
                <a:solidFill>
                  <a:srgbClr val="006FC0"/>
                </a:solidFill>
                <a:latin typeface="Gill Sans MT"/>
                <a:cs typeface="Gill Sans MT"/>
              </a:rPr>
              <a:t> </a:t>
            </a:r>
            <a:r>
              <a:rPr dirty="0" u="heavy" sz="2200" spc="-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(photopsine I,II,III ) 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200" spc="-10">
                <a:solidFill>
                  <a:srgbClr val="333300"/>
                </a:solidFill>
                <a:latin typeface="Gill Sans MT"/>
                <a:cs typeface="Gill Sans MT"/>
              </a:rPr>
              <a:t>each respond 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to a </a:t>
            </a:r>
            <a:r>
              <a:rPr dirty="0" sz="2200">
                <a:solidFill>
                  <a:srgbClr val="333300"/>
                </a:solidFill>
                <a:latin typeface="Gill Sans MT"/>
                <a:cs typeface="Gill Sans MT"/>
              </a:rPr>
              <a:t>certain </a:t>
            </a:r>
            <a:r>
              <a:rPr dirty="0" sz="2200" spc="-35">
                <a:solidFill>
                  <a:srgbClr val="333300"/>
                </a:solidFill>
                <a:latin typeface="Gill Sans MT"/>
                <a:cs typeface="Gill Sans MT"/>
              </a:rPr>
              <a:t>wave 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length of light </a:t>
            </a:r>
            <a:r>
              <a:rPr dirty="0" sz="2200" spc="-10">
                <a:solidFill>
                  <a:srgbClr val="333300"/>
                </a:solidFill>
                <a:latin typeface="Gill Sans MT"/>
                <a:cs typeface="Gill Sans MT"/>
              </a:rPr>
              <a:t>for 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color</a:t>
            </a:r>
            <a:r>
              <a:rPr dirty="0" sz="2200" spc="215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200" spc="-10">
                <a:solidFill>
                  <a:srgbClr val="333300"/>
                </a:solidFill>
                <a:latin typeface="Gill Sans MT"/>
                <a:cs typeface="Gill Sans MT"/>
              </a:rPr>
              <a:t>vision.</a:t>
            </a:r>
            <a:endParaRPr sz="2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AutoNum type="arabicPlain" startAt="2"/>
            </a:pPr>
            <a:endParaRPr sz="3200">
              <a:latin typeface="Times New Roman"/>
              <a:cs typeface="Times New Roman"/>
            </a:endParaRPr>
          </a:p>
          <a:p>
            <a:pPr marL="243204" indent="-230504">
              <a:lnSpc>
                <a:spcPts val="2375"/>
              </a:lnSpc>
              <a:spcBef>
                <a:spcPts val="5"/>
              </a:spcBef>
              <a:buSzPct val="95454"/>
              <a:buAutoNum type="arabicPlain" startAt="2"/>
              <a:tabLst>
                <a:tab pos="243840" algn="l"/>
                <a:tab pos="1600200" algn="l"/>
              </a:tabLst>
            </a:pP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In</a:t>
            </a:r>
            <a:r>
              <a:rPr dirty="0" sz="2200" spc="10">
                <a:latin typeface="Gill Sans MT"/>
                <a:cs typeface="Gill Sans MT"/>
              </a:rPr>
              <a:t> </a:t>
            </a:r>
            <a:r>
              <a:rPr dirty="0" u="heavy" sz="2200" spc="-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Rods</a:t>
            </a:r>
            <a:r>
              <a:rPr dirty="0" u="heavy" sz="2200" spc="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2200" spc="-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its	</a:t>
            </a:r>
            <a:r>
              <a:rPr dirty="0" u="heavy" sz="2200" spc="-5">
                <a:solidFill>
                  <a:srgbClr val="3333CC"/>
                </a:solidFill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rhodopsin</a:t>
            </a:r>
            <a:r>
              <a:rPr dirty="0" u="heavy" sz="2200" spc="-5">
                <a:solidFill>
                  <a:srgbClr val="333300"/>
                </a:solidFill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2200" spc="-10">
                <a:solidFill>
                  <a:srgbClr val="333300"/>
                </a:solidFill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formed </a:t>
            </a:r>
            <a:r>
              <a:rPr dirty="0" u="heavy" sz="2200" spc="-5">
                <a:solidFill>
                  <a:srgbClr val="333300"/>
                </a:solidFill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of</a:t>
            </a:r>
            <a:r>
              <a:rPr dirty="0" sz="2200" spc="60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/</a:t>
            </a:r>
            <a:endParaRPr sz="2200">
              <a:latin typeface="Gill Sans MT"/>
              <a:cs typeface="Gill Sans MT"/>
            </a:endParaRPr>
          </a:p>
          <a:p>
            <a:pPr marL="12700" marR="5080">
              <a:lnSpc>
                <a:spcPts val="2110"/>
              </a:lnSpc>
              <a:spcBef>
                <a:spcPts val="245"/>
              </a:spcBef>
              <a:tabLst>
                <a:tab pos="1077595" algn="l"/>
                <a:tab pos="1396365" algn="l"/>
                <a:tab pos="5638165" algn="l"/>
              </a:tabLst>
            </a:pPr>
            <a:r>
              <a:rPr dirty="0" sz="2200" spc="-5">
                <a:solidFill>
                  <a:srgbClr val="FF0000"/>
                </a:solidFill>
                <a:latin typeface="Gill Sans MT"/>
                <a:cs typeface="Gill Sans MT"/>
              </a:rPr>
              <a:t>Scotopsin </a:t>
            </a:r>
            <a:r>
              <a:rPr dirty="0" sz="2200" spc="-10">
                <a:solidFill>
                  <a:srgbClr val="333300"/>
                </a:solidFill>
                <a:latin typeface="Gill Sans MT"/>
                <a:cs typeface="Gill Sans MT"/>
              </a:rPr>
              <a:t>protein( 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opsin) + </a:t>
            </a:r>
            <a:r>
              <a:rPr dirty="0" sz="2200" spc="-10">
                <a:solidFill>
                  <a:srgbClr val="333300"/>
                </a:solidFill>
                <a:latin typeface="Gill Sans MT"/>
                <a:cs typeface="Gill Sans MT"/>
              </a:rPr>
              <a:t>retinal (retinene</a:t>
            </a:r>
            <a:r>
              <a:rPr dirty="0" sz="2200" spc="175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1</a:t>
            </a:r>
            <a:r>
              <a:rPr dirty="0" sz="2200" spc="5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=	</a:t>
            </a:r>
            <a:r>
              <a:rPr dirty="0" sz="2200" spc="-15">
                <a:solidFill>
                  <a:srgbClr val="333300"/>
                </a:solidFill>
                <a:latin typeface="Gill Sans MT"/>
                <a:cs typeface="Gill Sans MT"/>
              </a:rPr>
              <a:t>aldhyde</a:t>
            </a:r>
            <a:r>
              <a:rPr dirty="0" sz="2200" spc="-70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200" spc="-10">
                <a:solidFill>
                  <a:srgbClr val="333300"/>
                </a:solidFill>
                <a:latin typeface="Gill Sans MT"/>
                <a:cs typeface="Gill Sans MT"/>
              </a:rPr>
              <a:t>form  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of</a:t>
            </a:r>
            <a:r>
              <a:rPr dirty="0" sz="2200" spc="-335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Vit</a:t>
            </a:r>
            <a:r>
              <a:rPr dirty="0" sz="2200" spc="-195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A)	</a:t>
            </a:r>
            <a:r>
              <a:rPr dirty="0" sz="2200" spc="-5">
                <a:solidFill>
                  <a:srgbClr val="CC00CC"/>
                </a:solidFill>
                <a:latin typeface="Gill Sans MT"/>
                <a:cs typeface="Gill Sans MT"/>
              </a:rPr>
              <a:t>=	</a:t>
            </a:r>
            <a:r>
              <a:rPr dirty="0" u="heavy" sz="2200" spc="-5">
                <a:solidFill>
                  <a:srgbClr val="CC00CC"/>
                </a:solidFill>
                <a:uFill>
                  <a:solidFill>
                    <a:srgbClr val="CC00CC"/>
                  </a:solidFill>
                </a:uFill>
                <a:latin typeface="Gill Sans MT"/>
                <a:cs typeface="Gill Sans MT"/>
              </a:rPr>
              <a:t>visual</a:t>
            </a:r>
            <a:r>
              <a:rPr dirty="0" u="heavy" sz="2200" spc="15">
                <a:solidFill>
                  <a:srgbClr val="CC00CC"/>
                </a:solidFill>
                <a:uFill>
                  <a:solidFill>
                    <a:srgbClr val="CC00CC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2200" spc="-5">
                <a:solidFill>
                  <a:srgbClr val="CC00CC"/>
                </a:solidFill>
                <a:uFill>
                  <a:solidFill>
                    <a:srgbClr val="CC00CC"/>
                  </a:solidFill>
                </a:uFill>
                <a:latin typeface="Gill Sans MT"/>
                <a:cs typeface="Gill Sans MT"/>
              </a:rPr>
              <a:t>purple</a:t>
            </a:r>
            <a:endParaRPr sz="2200">
              <a:latin typeface="Gill Sans MT"/>
              <a:cs typeface="Gill Sans MT"/>
            </a:endParaRPr>
          </a:p>
          <a:p>
            <a:pPr marL="12700">
              <a:lnSpc>
                <a:spcPts val="1950"/>
              </a:lnSpc>
            </a:pPr>
            <a:r>
              <a:rPr dirty="0" u="heavy" sz="2200" spc="-5">
                <a:solidFill>
                  <a:srgbClr val="CC00CC"/>
                </a:solidFill>
                <a:uFill>
                  <a:solidFill>
                    <a:srgbClr val="CC00CC"/>
                  </a:solidFill>
                </a:uFill>
                <a:latin typeface="Gill Sans MT"/>
                <a:cs typeface="Gill Sans MT"/>
              </a:rPr>
              <a:t>(</a:t>
            </a:r>
            <a:r>
              <a:rPr dirty="0" sz="1600" spc="-5">
                <a:latin typeface="Gill Sans MT"/>
                <a:cs typeface="Gill Sans MT"/>
              </a:rPr>
              <a:t>Rhodopsin of </a:t>
            </a:r>
            <a:r>
              <a:rPr dirty="0" sz="1600" spc="-10">
                <a:latin typeface="Gill Sans MT"/>
                <a:cs typeface="Gill Sans MT"/>
              </a:rPr>
              <a:t>the </a:t>
            </a:r>
            <a:r>
              <a:rPr dirty="0" u="sng" sz="1600" spc="-15">
                <a:solidFill>
                  <a:srgbClr val="E68200"/>
                </a:solidFill>
                <a:uFill>
                  <a:solidFill>
                    <a:srgbClr val="E68200"/>
                  </a:solidFill>
                </a:uFill>
                <a:latin typeface="Gill Sans MT"/>
                <a:cs typeface="Gill Sans MT"/>
                <a:hlinkClick r:id="rId43"/>
              </a:rPr>
              <a:t>rods</a:t>
            </a:r>
            <a:r>
              <a:rPr dirty="0" sz="1600" spc="-15">
                <a:solidFill>
                  <a:srgbClr val="E68200"/>
                </a:solidFill>
                <a:latin typeface="Gill Sans MT"/>
                <a:cs typeface="Gill Sans MT"/>
                <a:hlinkClick r:id="rId43"/>
              </a:rPr>
              <a:t> </a:t>
            </a:r>
            <a:r>
              <a:rPr dirty="0" sz="1600" spc="-5">
                <a:latin typeface="Gill Sans MT"/>
                <a:cs typeface="Gill Sans MT"/>
              </a:rPr>
              <a:t>most </a:t>
            </a:r>
            <a:r>
              <a:rPr dirty="0" sz="1600" spc="-10">
                <a:latin typeface="Gill Sans MT"/>
                <a:cs typeface="Gill Sans MT"/>
              </a:rPr>
              <a:t>strongly </a:t>
            </a:r>
            <a:r>
              <a:rPr dirty="0" sz="1600" spc="-5">
                <a:latin typeface="Gill Sans MT"/>
                <a:cs typeface="Gill Sans MT"/>
              </a:rPr>
              <a:t>absorbs green-blue light and, </a:t>
            </a:r>
            <a:r>
              <a:rPr dirty="0" sz="1600" spc="-10">
                <a:latin typeface="Gill Sans MT"/>
                <a:cs typeface="Gill Sans MT"/>
              </a:rPr>
              <a:t>therefore,</a:t>
            </a:r>
            <a:r>
              <a:rPr dirty="0" sz="1600" spc="-100">
                <a:latin typeface="Gill Sans MT"/>
                <a:cs typeface="Gill Sans MT"/>
              </a:rPr>
              <a:t> </a:t>
            </a:r>
            <a:r>
              <a:rPr dirty="0" sz="1600" spc="-5">
                <a:latin typeface="Gill Sans MT"/>
                <a:cs typeface="Gill Sans MT"/>
              </a:rPr>
              <a:t>appears</a:t>
            </a:r>
            <a:endParaRPr sz="1600">
              <a:latin typeface="Gill Sans MT"/>
              <a:cs typeface="Gill Sans MT"/>
            </a:endParaRPr>
          </a:p>
          <a:p>
            <a:pPr marL="12700">
              <a:lnSpc>
                <a:spcPts val="1739"/>
              </a:lnSpc>
            </a:pPr>
            <a:r>
              <a:rPr dirty="0" sz="1600" spc="-5">
                <a:latin typeface="Gill Sans MT"/>
                <a:cs typeface="Gill Sans MT"/>
              </a:rPr>
              <a:t>reddish-purple, so called "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visual</a:t>
            </a:r>
            <a:r>
              <a:rPr dirty="0" u="sng" sz="1600" spc="-15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purple</a:t>
            </a:r>
            <a:r>
              <a:rPr dirty="0" sz="1600" spc="-5">
                <a:latin typeface="Gill Sans MT"/>
                <a:cs typeface="Gill Sans MT"/>
              </a:rPr>
              <a:t>)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26034">
              <a:lnSpc>
                <a:spcPct val="80000"/>
              </a:lnSpc>
              <a:tabLst>
                <a:tab pos="2004060" algn="l"/>
              </a:tabLst>
            </a:pP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-It </a:t>
            </a:r>
            <a:r>
              <a:rPr dirty="0" sz="2200" spc="-10">
                <a:solidFill>
                  <a:srgbClr val="333300"/>
                </a:solidFill>
                <a:latin typeface="Gill Sans MT"/>
                <a:cs typeface="Gill Sans MT"/>
              </a:rPr>
              <a:t>forms</a:t>
            </a:r>
            <a:r>
              <a:rPr dirty="0" sz="2200" spc="40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90%</a:t>
            </a:r>
            <a:r>
              <a:rPr dirty="0" sz="2200" spc="0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of	</a:t>
            </a:r>
            <a:r>
              <a:rPr dirty="0" sz="2200" spc="-20">
                <a:solidFill>
                  <a:srgbClr val="333300"/>
                </a:solidFill>
                <a:latin typeface="Gill Sans MT"/>
                <a:cs typeface="Gill Sans MT"/>
              </a:rPr>
              <a:t>rods </a:t>
            </a:r>
            <a:r>
              <a:rPr dirty="0" sz="2200" spc="-15">
                <a:solidFill>
                  <a:srgbClr val="333300"/>
                </a:solidFill>
                <a:latin typeface="Gill Sans MT"/>
                <a:cs typeface="Gill Sans MT"/>
              </a:rPr>
              <a:t>protein ,stored 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in </a:t>
            </a:r>
            <a:r>
              <a:rPr dirty="0" sz="2200" spc="-10">
                <a:solidFill>
                  <a:srgbClr val="333300"/>
                </a:solidFill>
                <a:latin typeface="Gill Sans MT"/>
                <a:cs typeface="Gill Sans MT"/>
              </a:rPr>
              <a:t>disks 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of </a:t>
            </a:r>
            <a:r>
              <a:rPr dirty="0" sz="2200" spc="-20">
                <a:solidFill>
                  <a:srgbClr val="333300"/>
                </a:solidFill>
                <a:latin typeface="Gill Sans MT"/>
                <a:cs typeface="Gill Sans MT"/>
              </a:rPr>
              <a:t>rods 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at outer  segment</a:t>
            </a:r>
            <a:endParaRPr sz="2200">
              <a:latin typeface="Gill Sans MT"/>
              <a:cs typeface="Gill Sans MT"/>
            </a:endParaRPr>
          </a:p>
          <a:p>
            <a:pPr marL="12700">
              <a:lnSpc>
                <a:spcPts val="2375"/>
              </a:lnSpc>
              <a:spcBef>
                <a:spcPts val="1590"/>
              </a:spcBef>
              <a:tabLst>
                <a:tab pos="2877820" algn="l"/>
              </a:tabLst>
            </a:pP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-</a:t>
            </a:r>
            <a:r>
              <a:rPr dirty="0" sz="2200" spc="-5">
                <a:solidFill>
                  <a:srgbClr val="FF0066"/>
                </a:solidFill>
                <a:latin typeface="Gill Sans MT"/>
                <a:cs typeface="Gill Sans MT"/>
              </a:rPr>
              <a:t>At dark 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rhodopsin</a:t>
            </a:r>
            <a:r>
              <a:rPr dirty="0" sz="2200" spc="65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is</a:t>
            </a:r>
            <a:r>
              <a:rPr dirty="0" sz="2200" spc="10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200" spc="-5">
                <a:solidFill>
                  <a:srgbClr val="333300"/>
                </a:solidFill>
                <a:latin typeface="Gill Sans MT"/>
                <a:cs typeface="Gill Sans MT"/>
              </a:rPr>
              <a:t>in	</a:t>
            </a:r>
            <a:r>
              <a:rPr dirty="0" u="heavy" sz="2200" spc="-10" b="1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Gill Sans MT"/>
                <a:cs typeface="Gill Sans MT"/>
              </a:rPr>
              <a:t>11-cisretinal </a:t>
            </a:r>
            <a:r>
              <a:rPr dirty="0" u="heavy" sz="2200" spc="-15" b="1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Gill Sans MT"/>
                <a:cs typeface="Gill Sans MT"/>
              </a:rPr>
              <a:t>form</a:t>
            </a:r>
            <a:r>
              <a:rPr dirty="0" u="heavy" sz="2200" spc="-15" b="1">
                <a:solidFill>
                  <a:srgbClr val="333300"/>
                </a:solidFill>
                <a:uFill>
                  <a:solidFill>
                    <a:srgbClr val="3333CC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2200" spc="-10" b="1">
                <a:solidFill>
                  <a:srgbClr val="333300"/>
                </a:solidFill>
                <a:uFill>
                  <a:solidFill>
                    <a:srgbClr val="3333CC"/>
                  </a:solidFill>
                </a:uFill>
                <a:latin typeface="Gill Sans MT"/>
                <a:cs typeface="Gill Sans MT"/>
              </a:rPr>
              <a:t>(</a:t>
            </a:r>
            <a:r>
              <a:rPr dirty="0" u="heavy" sz="2200" spc="-10" b="1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Gill Sans MT"/>
                <a:cs typeface="Gill Sans MT"/>
              </a:rPr>
              <a:t>inactive)</a:t>
            </a:r>
            <a:r>
              <a:rPr dirty="0" u="heavy" sz="2200" spc="85" b="1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sz="2200" spc="-5">
                <a:latin typeface="Gill Sans MT"/>
                <a:cs typeface="Gill Sans MT"/>
              </a:rPr>
              <a:t>but</a:t>
            </a:r>
            <a:endParaRPr sz="2200">
              <a:latin typeface="Gill Sans MT"/>
              <a:cs typeface="Gill Sans MT"/>
            </a:endParaRPr>
          </a:p>
          <a:p>
            <a:pPr marL="12700">
              <a:lnSpc>
                <a:spcPts val="2375"/>
              </a:lnSpc>
            </a:pPr>
            <a:r>
              <a:rPr dirty="0" sz="2200" spc="-10">
                <a:latin typeface="Gill Sans MT"/>
                <a:cs typeface="Gill Sans MT"/>
              </a:rPr>
              <a:t>light sensitive form </a:t>
            </a:r>
            <a:r>
              <a:rPr dirty="0" sz="2200" spc="-5">
                <a:latin typeface="Gill Sans MT"/>
                <a:cs typeface="Gill Sans MT"/>
              </a:rPr>
              <a:t>which </a:t>
            </a:r>
            <a:r>
              <a:rPr dirty="0" sz="2200" spc="-15">
                <a:latin typeface="Gill Sans MT"/>
                <a:cs typeface="Gill Sans MT"/>
              </a:rPr>
              <a:t>increase </a:t>
            </a:r>
            <a:r>
              <a:rPr dirty="0" sz="2200" spc="-5">
                <a:latin typeface="Gill Sans MT"/>
                <a:cs typeface="Gill Sans MT"/>
              </a:rPr>
              <a:t>sensitivity of </a:t>
            </a:r>
            <a:r>
              <a:rPr dirty="0" sz="2200" spc="-20">
                <a:latin typeface="Gill Sans MT"/>
                <a:cs typeface="Gill Sans MT"/>
              </a:rPr>
              <a:t>rods </a:t>
            </a:r>
            <a:r>
              <a:rPr dirty="0" sz="2200" spc="-5">
                <a:latin typeface="Gill Sans MT"/>
                <a:cs typeface="Gill Sans MT"/>
              </a:rPr>
              <a:t>to</a:t>
            </a:r>
            <a:r>
              <a:rPr dirty="0" sz="2200" spc="275">
                <a:latin typeface="Gill Sans MT"/>
                <a:cs typeface="Gill Sans MT"/>
              </a:rPr>
              <a:t> </a:t>
            </a:r>
            <a:r>
              <a:rPr dirty="0" sz="2200" spc="-10">
                <a:latin typeface="Gill Sans MT"/>
                <a:cs typeface="Gill Sans MT"/>
              </a:rPr>
              <a:t>light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626" y="6858000"/>
                </a:lnTo>
                <a:lnTo>
                  <a:pt x="805662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5740" y="1211580"/>
            <a:ext cx="557784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8140" y="1211580"/>
            <a:ext cx="507491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0248" y="1211580"/>
            <a:ext cx="221894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73807" y="1211580"/>
            <a:ext cx="693419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61844" y="1211580"/>
            <a:ext cx="507492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63951" y="1211580"/>
            <a:ext cx="3589020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47588" y="1211580"/>
            <a:ext cx="507491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949696" y="1211580"/>
            <a:ext cx="2967228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5740" y="1504188"/>
            <a:ext cx="5780532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80888" y="1504188"/>
            <a:ext cx="481584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5740" y="1796795"/>
            <a:ext cx="481584" cy="6797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5740" y="2089404"/>
            <a:ext cx="557784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8140" y="2089404"/>
            <a:ext cx="507491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60248" y="2089404"/>
            <a:ext cx="557783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2648" y="2089404"/>
            <a:ext cx="507492" cy="6797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14755" y="2089404"/>
            <a:ext cx="632460" cy="6797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41832" y="2089404"/>
            <a:ext cx="557784" cy="6797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94232" y="2089404"/>
            <a:ext cx="2241804" cy="6797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930651" y="2089404"/>
            <a:ext cx="507491" cy="6797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32760" y="2089404"/>
            <a:ext cx="1892808" cy="6797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20184" y="2089404"/>
            <a:ext cx="481584" cy="6797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05740" y="2382011"/>
            <a:ext cx="541019" cy="6797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41375" y="2382011"/>
            <a:ext cx="507492" cy="6797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43483" y="2382011"/>
            <a:ext cx="1502664" cy="67970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540763" y="2382011"/>
            <a:ext cx="541019" cy="67970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676400" y="2382011"/>
            <a:ext cx="507492" cy="67970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8507" y="2382011"/>
            <a:ext cx="6341364" cy="67970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714488" y="2382011"/>
            <a:ext cx="819911" cy="67970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723644" y="2801111"/>
            <a:ext cx="6213348" cy="6857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05740" y="2674620"/>
            <a:ext cx="8843772" cy="67970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10540" y="2967227"/>
            <a:ext cx="481584" cy="67970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86740" y="2967227"/>
            <a:ext cx="5743956" cy="67970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230111" y="2967227"/>
            <a:ext cx="481584" cy="67970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306311" y="2967227"/>
            <a:ext cx="2615184" cy="67970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05740" y="3259835"/>
            <a:ext cx="4568952" cy="67970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369308" y="3259835"/>
            <a:ext cx="557784" cy="67970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521708" y="3259835"/>
            <a:ext cx="4204716" cy="67970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625840" y="3259835"/>
            <a:ext cx="480059" cy="67970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05740" y="3552444"/>
            <a:ext cx="2435352" cy="67970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235707" y="3552444"/>
            <a:ext cx="481583" cy="67970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05740" y="3845052"/>
            <a:ext cx="507491" cy="67970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07847" y="3845052"/>
            <a:ext cx="507492" cy="67970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09955" y="3845052"/>
            <a:ext cx="710184" cy="67970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14755" y="3845052"/>
            <a:ext cx="2715768" cy="67970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025139" y="3845052"/>
            <a:ext cx="507491" cy="67970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127248" y="3845052"/>
            <a:ext cx="786384" cy="67970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508247" y="3845052"/>
            <a:ext cx="1152144" cy="67970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255008" y="3845052"/>
            <a:ext cx="478536" cy="67970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328159" y="3845052"/>
            <a:ext cx="2755391" cy="67970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678168" y="3845052"/>
            <a:ext cx="481583" cy="67970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05740" y="4137659"/>
            <a:ext cx="481584" cy="67970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05740" y="4430267"/>
            <a:ext cx="557784" cy="67970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58140" y="4430267"/>
            <a:ext cx="507491" cy="67970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60248" y="4430267"/>
            <a:ext cx="481583" cy="67970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175759" y="4430267"/>
            <a:ext cx="478536" cy="67970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248911" y="4430267"/>
            <a:ext cx="4788408" cy="67970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05740" y="4722876"/>
            <a:ext cx="1175004" cy="67970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975360" y="4722876"/>
            <a:ext cx="507491" cy="67970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77467" y="4722876"/>
            <a:ext cx="483107" cy="67970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155191" y="4722876"/>
            <a:ext cx="3491484" cy="67970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241291" y="4722876"/>
            <a:ext cx="507491" cy="67970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343400" y="4722876"/>
            <a:ext cx="4491228" cy="67970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05740" y="5015484"/>
            <a:ext cx="2820924" cy="67970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95883" y="6228586"/>
            <a:ext cx="365759" cy="51358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383540" y="503885"/>
            <a:ext cx="69119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ELECTROPHYSIOLOGY </a:t>
            </a:r>
            <a:r>
              <a:rPr dirty="0" sz="1800" b="1">
                <a:latin typeface="Times New Roman"/>
                <a:cs typeface="Times New Roman"/>
              </a:rPr>
              <a:t>OF </a:t>
            </a:r>
            <a:r>
              <a:rPr dirty="0" sz="1800" spc="-5" b="1">
                <a:latin typeface="Times New Roman"/>
                <a:cs typeface="Times New Roman"/>
              </a:rPr>
              <a:t>VISION </a:t>
            </a:r>
            <a:r>
              <a:rPr dirty="0" sz="1800" b="1">
                <a:latin typeface="Times New Roman"/>
                <a:cs typeface="Times New Roman"/>
              </a:rPr>
              <a:t>(</a:t>
            </a:r>
            <a:r>
              <a:rPr dirty="0" sz="1800" spc="-18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PHOTOTRANSDUCTION)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96240" y="780287"/>
            <a:ext cx="6887209" cy="0"/>
          </a:xfrm>
          <a:custGeom>
            <a:avLst/>
            <a:gdLst/>
            <a:ahLst/>
            <a:cxnLst/>
            <a:rect l="l" t="t" r="r" b="b"/>
            <a:pathLst>
              <a:path w="6887209" h="0">
                <a:moveTo>
                  <a:pt x="0" y="0"/>
                </a:moveTo>
                <a:lnTo>
                  <a:pt x="6886956" y="0"/>
                </a:lnTo>
              </a:path>
            </a:pathLst>
          </a:custGeom>
          <a:ln w="21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>
            <a:spLocks noGrp="1"/>
          </p:cNvSpPr>
          <p:nvPr>
            <p:ph type="title"/>
          </p:nvPr>
        </p:nvSpPr>
        <p:spPr>
          <a:xfrm>
            <a:off x="383540" y="994917"/>
            <a:ext cx="59397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82060" algn="l"/>
              </a:tabLst>
            </a:pPr>
            <a:r>
              <a:rPr dirty="0" sz="2400" spc="-5">
                <a:solidFill>
                  <a:srgbClr val="990099"/>
                </a:solidFill>
              </a:rPr>
              <a:t>A-At Dark </a:t>
            </a:r>
            <a:r>
              <a:rPr dirty="0" sz="2400">
                <a:solidFill>
                  <a:srgbClr val="990099"/>
                </a:solidFill>
              </a:rPr>
              <a:t>(</a:t>
            </a:r>
            <a:r>
              <a:rPr dirty="0" sz="2400" spc="65">
                <a:solidFill>
                  <a:srgbClr val="FF0066"/>
                </a:solidFill>
              </a:rPr>
              <a:t> </a:t>
            </a:r>
            <a:r>
              <a:rPr dirty="0" u="heavy" sz="2400" spc="-5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</a:rPr>
              <a:t>scotopic</a:t>
            </a:r>
            <a:r>
              <a:rPr dirty="0" u="heavy" sz="2400" spc="5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</a:rPr>
              <a:t> </a:t>
            </a:r>
            <a:r>
              <a:rPr dirty="0" u="heavy" sz="2400" spc="-5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</a:rPr>
              <a:t>vision,	dimlight</a:t>
            </a:r>
            <a:r>
              <a:rPr dirty="0" u="heavy" sz="2400" spc="-25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</a:rPr>
              <a:t> </a:t>
            </a:r>
            <a:r>
              <a:rPr dirty="0" u="heavy" sz="2400" spc="-5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</a:rPr>
              <a:t>vision</a:t>
            </a:r>
            <a:r>
              <a:rPr dirty="0" u="heavy" sz="2400" spc="-5">
                <a:solidFill>
                  <a:srgbClr val="990099"/>
                </a:solidFill>
                <a:uFill>
                  <a:solidFill>
                    <a:srgbClr val="FF0066"/>
                  </a:solidFill>
                </a:uFill>
              </a:rPr>
              <a:t>):</a:t>
            </a:r>
            <a:endParaRPr sz="2400"/>
          </a:p>
        </p:txBody>
      </p:sp>
      <p:sp>
        <p:nvSpPr>
          <p:cNvPr id="72" name="object 72"/>
          <p:cNvSpPr/>
          <p:nvPr/>
        </p:nvSpPr>
        <p:spPr>
          <a:xfrm>
            <a:off x="396240" y="1360169"/>
            <a:ext cx="1652270" cy="0"/>
          </a:xfrm>
          <a:custGeom>
            <a:avLst/>
            <a:gdLst/>
            <a:ahLst/>
            <a:cxnLst/>
            <a:rect l="l" t="t" r="r" b="b"/>
            <a:pathLst>
              <a:path w="1652270" h="0">
                <a:moveTo>
                  <a:pt x="0" y="0"/>
                </a:moveTo>
                <a:lnTo>
                  <a:pt x="1652016" y="0"/>
                </a:lnTo>
              </a:path>
            </a:pathLst>
          </a:custGeom>
          <a:ln w="28955">
            <a:solidFill>
              <a:srgbClr val="99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726948" y="4871465"/>
            <a:ext cx="3639820" cy="0"/>
          </a:xfrm>
          <a:custGeom>
            <a:avLst/>
            <a:gdLst/>
            <a:ahLst/>
            <a:cxnLst/>
            <a:rect l="l" t="t" r="r" b="b"/>
            <a:pathLst>
              <a:path w="3639820" h="0">
                <a:moveTo>
                  <a:pt x="0" y="0"/>
                </a:moveTo>
                <a:lnTo>
                  <a:pt x="3639312" y="0"/>
                </a:lnTo>
              </a:path>
            </a:pathLst>
          </a:custGeom>
          <a:ln w="28956">
            <a:solidFill>
              <a:srgbClr val="FF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96240" y="5749290"/>
            <a:ext cx="4963795" cy="0"/>
          </a:xfrm>
          <a:custGeom>
            <a:avLst/>
            <a:gdLst/>
            <a:ahLst/>
            <a:cxnLst/>
            <a:rect l="l" t="t" r="r" b="b"/>
            <a:pathLst>
              <a:path w="4963795" h="0">
                <a:moveTo>
                  <a:pt x="0" y="0"/>
                </a:moveTo>
                <a:lnTo>
                  <a:pt x="4963668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383540" y="1287526"/>
            <a:ext cx="8447405" cy="507428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 marR="196215">
              <a:lnSpc>
                <a:spcPts val="2310"/>
              </a:lnSpc>
              <a:spcBef>
                <a:spcPts val="650"/>
              </a:spcBef>
              <a:buSzPct val="95833"/>
              <a:buAutoNum type="arabicPlain"/>
              <a:tabLst>
                <a:tab pos="267335" algn="l"/>
              </a:tabLst>
            </a:pPr>
            <a:r>
              <a:rPr dirty="0" sz="2400" spc="-5" b="1">
                <a:latin typeface="Times New Roman"/>
                <a:cs typeface="Times New Roman"/>
              </a:rPr>
              <a:t>Rhodopsin in </a:t>
            </a:r>
            <a:r>
              <a:rPr dirty="0" sz="2400" spc="-15" b="1">
                <a:latin typeface="Times New Roman"/>
                <a:cs typeface="Times New Roman"/>
              </a:rPr>
              <a:t>11-cisretinal </a:t>
            </a:r>
            <a:r>
              <a:rPr dirty="0" sz="2400" b="1">
                <a:latin typeface="Times New Roman"/>
                <a:cs typeface="Times New Roman"/>
              </a:rPr>
              <a:t>( inactive form-light </a:t>
            </a:r>
            <a:r>
              <a:rPr dirty="0" sz="2400" spc="-5" b="1">
                <a:latin typeface="Times New Roman"/>
                <a:cs typeface="Times New Roman"/>
              </a:rPr>
              <a:t>sensitive form  which </a:t>
            </a:r>
            <a:r>
              <a:rPr dirty="0" sz="2400" spc="-10" b="1">
                <a:latin typeface="Times New Roman"/>
                <a:cs typeface="Times New Roman"/>
              </a:rPr>
              <a:t>increase </a:t>
            </a:r>
            <a:r>
              <a:rPr dirty="0" sz="2400" b="1">
                <a:latin typeface="Times New Roman"/>
                <a:cs typeface="Times New Roman"/>
              </a:rPr>
              <a:t>sensitivity of </a:t>
            </a:r>
            <a:r>
              <a:rPr dirty="0" sz="2400" spc="-15" b="1">
                <a:latin typeface="Times New Roman"/>
                <a:cs typeface="Times New Roman"/>
              </a:rPr>
              <a:t>rods </a:t>
            </a:r>
            <a:r>
              <a:rPr dirty="0" sz="2400" b="1">
                <a:latin typeface="Times New Roman"/>
                <a:cs typeface="Times New Roman"/>
              </a:rPr>
              <a:t>to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light)</a:t>
            </a:r>
            <a:endParaRPr sz="2400">
              <a:latin typeface="Times New Roman"/>
              <a:cs typeface="Times New Roman"/>
            </a:endParaRPr>
          </a:p>
          <a:p>
            <a:pPr marL="419100" indent="-406400">
              <a:lnSpc>
                <a:spcPts val="2590"/>
              </a:lnSpc>
              <a:spcBef>
                <a:spcPts val="1745"/>
              </a:spcBef>
              <a:buSzPct val="95833"/>
              <a:buAutoNum type="arabicPlain"/>
              <a:tabLst>
                <a:tab pos="419100" algn="l"/>
                <a:tab pos="419734" algn="l"/>
              </a:tabLst>
            </a:pPr>
            <a:r>
              <a:rPr dirty="0" sz="2400" b="1">
                <a:latin typeface="Times New Roman"/>
                <a:cs typeface="Times New Roman"/>
              </a:rPr>
              <a:t>(5 </a:t>
            </a:r>
            <a:r>
              <a:rPr dirty="0" sz="2400" spc="-5" b="1">
                <a:latin typeface="Times New Roman"/>
                <a:cs typeface="Times New Roman"/>
              </a:rPr>
              <a:t>–GMP) in the </a:t>
            </a:r>
            <a:r>
              <a:rPr dirty="0" sz="2400" b="1">
                <a:latin typeface="Times New Roman"/>
                <a:cs typeface="Times New Roman"/>
              </a:rPr>
              <a:t>c-GMP</a:t>
            </a:r>
            <a:r>
              <a:rPr dirty="0" sz="2400" spc="-17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form</a:t>
            </a:r>
            <a:endParaRPr sz="2400">
              <a:latin typeface="Times New Roman"/>
              <a:cs typeface="Times New Roman"/>
            </a:endParaRPr>
          </a:p>
          <a:p>
            <a:pPr marL="12700" marR="66040">
              <a:lnSpc>
                <a:spcPts val="2310"/>
              </a:lnSpc>
              <a:spcBef>
                <a:spcPts val="260"/>
              </a:spcBef>
              <a:tabLst>
                <a:tab pos="4411345" algn="l"/>
              </a:tabLst>
            </a:pPr>
            <a:r>
              <a:rPr dirty="0" sz="2400" b="1">
                <a:latin typeface="Times New Roman"/>
                <a:cs typeface="Times New Roman"/>
              </a:rPr>
              <a:t>c-GMP at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c-GMP </a:t>
            </a: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gated </a:t>
            </a:r>
            <a:r>
              <a:rPr dirty="0" u="heavy" sz="24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Na </a:t>
            </a: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channels 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the outer segment</a:t>
            </a: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, it  bound </a:t>
            </a:r>
            <a:r>
              <a:rPr dirty="0" sz="2400" b="1">
                <a:latin typeface="Times New Roman"/>
                <a:cs typeface="Times New Roman"/>
              </a:rPr>
              <a:t>to </a:t>
            </a:r>
            <a:r>
              <a:rPr dirty="0" sz="2400" spc="-10" b="1">
                <a:latin typeface="Times New Roman"/>
                <a:cs typeface="Times New Roman"/>
              </a:rPr>
              <a:t>proteins </a:t>
            </a:r>
            <a:r>
              <a:rPr dirty="0" sz="2400" b="1">
                <a:latin typeface="Times New Roman"/>
                <a:cs typeface="Times New Roman"/>
              </a:rPr>
              <a:t>at</a:t>
            </a:r>
            <a:r>
              <a:rPr dirty="0" sz="2400" spc="6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Na </a:t>
            </a:r>
            <a:r>
              <a:rPr dirty="0" sz="2400" spc="-5" b="1">
                <a:latin typeface="Times New Roman"/>
                <a:cs typeface="Times New Roman"/>
              </a:rPr>
              <a:t>channel	</a:t>
            </a:r>
            <a:r>
              <a:rPr dirty="0" sz="2400" b="1">
                <a:latin typeface="Times New Roman"/>
                <a:cs typeface="Times New Roman"/>
              </a:rPr>
              <a:t>membrane &amp; keep them</a:t>
            </a:r>
            <a:r>
              <a:rPr dirty="0" sz="2400" spc="-95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open)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  <a:spcBef>
                <a:spcPts val="15"/>
              </a:spcBef>
            </a:pPr>
            <a:r>
              <a:rPr dirty="0" sz="2400" b="1">
                <a:latin typeface="Times New Roman"/>
                <a:cs typeface="Times New Roman"/>
              </a:rPr>
              <a:t>→ </a:t>
            </a:r>
            <a:r>
              <a:rPr dirty="0" sz="2400" spc="-5" b="1">
                <a:latin typeface="Times New Roman"/>
                <a:cs typeface="Times New Roman"/>
              </a:rPr>
              <a:t>opening </a:t>
            </a:r>
            <a:r>
              <a:rPr dirty="0" sz="2400" b="1">
                <a:latin typeface="Times New Roman"/>
                <a:cs typeface="Times New Roman"/>
              </a:rPr>
              <a:t>of </a:t>
            </a:r>
            <a:r>
              <a:rPr dirty="0" sz="2400" spc="-5" b="1">
                <a:latin typeface="Times New Roman"/>
                <a:cs typeface="Times New Roman"/>
              </a:rPr>
              <a:t>Na channels </a:t>
            </a:r>
            <a:r>
              <a:rPr dirty="0" sz="2400" b="1">
                <a:latin typeface="Times New Roman"/>
                <a:cs typeface="Times New Roman"/>
              </a:rPr>
              <a:t>at </a:t>
            </a:r>
            <a:r>
              <a:rPr dirty="0" sz="2400" spc="-5" b="1">
                <a:latin typeface="Times New Roman"/>
                <a:cs typeface="Times New Roman"/>
              </a:rPr>
              <a:t>outer segment </a:t>
            </a:r>
            <a:r>
              <a:rPr dirty="0" sz="2400" b="1">
                <a:latin typeface="Times New Roman"/>
                <a:cs typeface="Times New Roman"/>
              </a:rPr>
              <a:t>→ </a:t>
            </a:r>
            <a:r>
              <a:rPr dirty="0" sz="2400" spc="-5" b="1">
                <a:latin typeface="Times New Roman"/>
                <a:cs typeface="Times New Roman"/>
              </a:rPr>
              <a:t>allow Na influx  after its is pumped out </a:t>
            </a:r>
            <a:r>
              <a:rPr dirty="0" sz="2400" spc="-15" b="1">
                <a:latin typeface="Times New Roman"/>
                <a:cs typeface="Times New Roman"/>
              </a:rPr>
              <a:t>from </a:t>
            </a:r>
            <a:r>
              <a:rPr dirty="0" sz="2400" spc="-5" b="1">
                <a:latin typeface="Times New Roman"/>
                <a:cs typeface="Times New Roman"/>
              </a:rPr>
              <a:t>Na </a:t>
            </a:r>
            <a:r>
              <a:rPr dirty="0" sz="2400" b="1">
                <a:latin typeface="Times New Roman"/>
                <a:cs typeface="Times New Roman"/>
              </a:rPr>
              <a:t>–K </a:t>
            </a:r>
            <a:r>
              <a:rPr dirty="0" sz="2400" spc="-5" b="1">
                <a:latin typeface="Times New Roman"/>
                <a:cs typeface="Times New Roman"/>
              </a:rPr>
              <a:t>pump </a:t>
            </a:r>
            <a:r>
              <a:rPr dirty="0" sz="2400" b="1">
                <a:latin typeface="Times New Roman"/>
                <a:cs typeface="Times New Roman"/>
              </a:rPr>
              <a:t>of </a:t>
            </a:r>
            <a:r>
              <a:rPr dirty="0" sz="2400" spc="-5" b="1">
                <a:latin typeface="Times New Roman"/>
                <a:cs typeface="Times New Roman"/>
              </a:rPr>
              <a:t>the inner </a:t>
            </a:r>
            <a:r>
              <a:rPr dirty="0" sz="2400" b="1">
                <a:latin typeface="Times New Roman"/>
                <a:cs typeface="Times New Roman"/>
              </a:rPr>
              <a:t>segment→  </a:t>
            </a:r>
            <a:r>
              <a:rPr dirty="0" sz="2400" spc="-5" b="1">
                <a:latin typeface="Times New Roman"/>
                <a:cs typeface="Times New Roman"/>
              </a:rPr>
              <a:t>depolarization.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305"/>
              </a:lnSpc>
            </a:pPr>
            <a:r>
              <a:rPr dirty="0" sz="2400" spc="-5" b="1">
                <a:latin typeface="Times New Roman"/>
                <a:cs typeface="Times New Roman"/>
              </a:rPr>
              <a:t>(-40mvolt </a:t>
            </a:r>
            <a:r>
              <a:rPr dirty="0" sz="2400" b="1">
                <a:latin typeface="Times New Roman"/>
                <a:cs typeface="Times New Roman"/>
              </a:rPr>
              <a:t>, instead of </a:t>
            </a:r>
            <a:r>
              <a:rPr dirty="0" sz="2400" spc="-5" b="1">
                <a:latin typeface="Times New Roman"/>
                <a:cs typeface="Times New Roman"/>
              </a:rPr>
              <a:t>-80 </a:t>
            </a:r>
            <a:r>
              <a:rPr dirty="0" sz="2400" b="1">
                <a:latin typeface="Times New Roman"/>
                <a:cs typeface="Times New Roman"/>
              </a:rPr>
              <a:t>mvolt in most</a:t>
            </a:r>
            <a:r>
              <a:rPr dirty="0" sz="2400" spc="-5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receptors)</a:t>
            </a:r>
            <a:endParaRPr sz="2400">
              <a:latin typeface="Times New Roman"/>
              <a:cs typeface="Times New Roman"/>
            </a:endParaRPr>
          </a:p>
          <a:p>
            <a:pPr marL="12700" marR="78105">
              <a:lnSpc>
                <a:spcPct val="80000"/>
              </a:lnSpc>
              <a:spcBef>
                <a:spcPts val="2310"/>
              </a:spcBef>
              <a:tabLst>
                <a:tab pos="1958339" algn="l"/>
                <a:tab pos="2499995" algn="l"/>
                <a:tab pos="3596004" algn="l"/>
                <a:tab pos="6397625" algn="l"/>
              </a:tabLst>
            </a:pPr>
            <a:r>
              <a:rPr dirty="0" sz="2400" b="1">
                <a:latin typeface="Times New Roman"/>
                <a:cs typeface="Times New Roman"/>
              </a:rPr>
              <a:t>3- </a:t>
            </a:r>
            <a:r>
              <a:rPr dirty="0" sz="2400" spc="-5" b="1">
                <a:solidFill>
                  <a:srgbClr val="FF0066"/>
                </a:solidFill>
                <a:latin typeface="Times New Roman"/>
                <a:cs typeface="Times New Roman"/>
              </a:rPr>
              <a:t>Dark </a:t>
            </a:r>
            <a:r>
              <a:rPr dirty="0" sz="2400" spc="-10" b="1">
                <a:solidFill>
                  <a:srgbClr val="FF0066"/>
                </a:solidFill>
                <a:latin typeface="Times New Roman"/>
                <a:cs typeface="Times New Roman"/>
              </a:rPr>
              <a:t>current </a:t>
            </a:r>
            <a:r>
              <a:rPr dirty="0" sz="2400" spc="-5" b="1">
                <a:solidFill>
                  <a:srgbClr val="FF0066"/>
                </a:solidFill>
                <a:latin typeface="Times New Roman"/>
                <a:cs typeface="Times New Roman"/>
              </a:rPr>
              <a:t>(Na current):- </a:t>
            </a:r>
            <a:r>
              <a:rPr dirty="0" sz="2400" spc="-5" b="1">
                <a:latin typeface="Times New Roman"/>
                <a:cs typeface="Times New Roman"/>
              </a:rPr>
              <a:t>At the inner segment </a:t>
            </a:r>
            <a:r>
              <a:rPr dirty="0" sz="2400" spc="-10" b="1">
                <a:latin typeface="Times New Roman"/>
                <a:cs typeface="Times New Roman"/>
              </a:rPr>
              <a:t>Na </a:t>
            </a:r>
            <a:r>
              <a:rPr dirty="0" sz="2400" spc="-5" b="1">
                <a:latin typeface="Times New Roman"/>
                <a:cs typeface="Times New Roman"/>
              </a:rPr>
              <a:t>pumped  by Na- K pump </a:t>
            </a:r>
            <a:r>
              <a:rPr dirty="0" sz="2400" b="1">
                <a:latin typeface="Times New Roman"/>
                <a:cs typeface="Times New Roman"/>
              </a:rPr>
              <a:t>to </a:t>
            </a:r>
            <a:r>
              <a:rPr dirty="0" sz="2400" spc="-5" b="1">
                <a:latin typeface="Times New Roman"/>
                <a:cs typeface="Times New Roman"/>
              </a:rPr>
              <a:t>outside </a:t>
            </a:r>
            <a:r>
              <a:rPr dirty="0" sz="2400" b="1">
                <a:latin typeface="Times New Roman"/>
                <a:cs typeface="Times New Roman"/>
              </a:rPr>
              <a:t>&amp;</a:t>
            </a:r>
            <a:r>
              <a:rPr dirty="0" sz="2400" spc="114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re-entered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through	</a:t>
            </a:r>
            <a:r>
              <a:rPr dirty="0" sz="2400" spc="-5" b="1">
                <a:latin typeface="Times New Roman"/>
                <a:cs typeface="Times New Roman"/>
              </a:rPr>
              <a:t>Na channels </a:t>
            </a:r>
            <a:r>
              <a:rPr dirty="0" sz="2400" b="1">
                <a:latin typeface="Times New Roman"/>
                <a:cs typeface="Times New Roman"/>
              </a:rPr>
              <a:t>(  at </a:t>
            </a:r>
            <a:r>
              <a:rPr dirty="0" sz="2400" spc="-5" b="1">
                <a:latin typeface="Times New Roman"/>
                <a:cs typeface="Times New Roman"/>
              </a:rPr>
              <a:t>outer segment </a:t>
            </a:r>
            <a:r>
              <a:rPr dirty="0" sz="2400" b="1">
                <a:latin typeface="Times New Roman"/>
                <a:cs typeface="Times New Roman"/>
              </a:rPr>
              <a:t>) → </a:t>
            </a:r>
            <a:r>
              <a:rPr dirty="0" sz="2400" spc="-5" b="1">
                <a:solidFill>
                  <a:srgbClr val="333300"/>
                </a:solidFill>
                <a:latin typeface="Times New Roman"/>
                <a:cs typeface="Times New Roman"/>
              </a:rPr>
              <a:t>Depolarization flow </a:t>
            </a:r>
            <a:r>
              <a:rPr dirty="0" sz="2400" b="1">
                <a:solidFill>
                  <a:srgbClr val="333300"/>
                </a:solidFill>
                <a:latin typeface="Times New Roman"/>
                <a:cs typeface="Times New Roman"/>
              </a:rPr>
              <a:t>to </a:t>
            </a:r>
            <a:r>
              <a:rPr dirty="0" sz="2400" spc="-5" b="1">
                <a:solidFill>
                  <a:srgbClr val="333300"/>
                </a:solidFill>
                <a:latin typeface="Times New Roman"/>
                <a:cs typeface="Times New Roman"/>
              </a:rPr>
              <a:t>synaptic endings </a:t>
            </a:r>
            <a:r>
              <a:rPr dirty="0" sz="2400" b="1">
                <a:latin typeface="Times New Roman"/>
                <a:cs typeface="Times New Roman"/>
              </a:rPr>
              <a:t>→ 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 steady </a:t>
            </a: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increased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Times New Roman"/>
                <a:cs typeface="Times New Roman"/>
              </a:rPr>
              <a:t>release</a:t>
            </a:r>
            <a:r>
              <a:rPr dirty="0" sz="2400" spc="-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of	glutamate </a:t>
            </a:r>
            <a:r>
              <a:rPr dirty="0" sz="2400" b="1">
                <a:solidFill>
                  <a:srgbClr val="660033"/>
                </a:solidFill>
                <a:latin typeface="Times New Roman"/>
                <a:cs typeface="Times New Roman"/>
              </a:rPr>
              <a:t>at synapses </a:t>
            </a:r>
            <a:r>
              <a:rPr dirty="0" sz="2400" spc="-5" b="1">
                <a:solidFill>
                  <a:srgbClr val="660033"/>
                </a:solidFill>
                <a:latin typeface="Times New Roman"/>
                <a:cs typeface="Times New Roman"/>
              </a:rPr>
              <a:t>with </a:t>
            </a:r>
            <a:r>
              <a:rPr dirty="0" sz="2400" b="1">
                <a:solidFill>
                  <a:srgbClr val="660033"/>
                </a:solidFill>
                <a:latin typeface="Times New Roman"/>
                <a:cs typeface="Times New Roman"/>
              </a:rPr>
              <a:t>bipolar  </a:t>
            </a:r>
            <a:r>
              <a:rPr dirty="0" sz="2400" spc="-5" b="1">
                <a:solidFill>
                  <a:srgbClr val="660033"/>
                </a:solidFill>
                <a:latin typeface="Times New Roman"/>
                <a:cs typeface="Times New Roman"/>
              </a:rPr>
              <a:t>cells</a:t>
            </a:r>
            <a:r>
              <a:rPr dirty="0" sz="2400" spc="-10" b="1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→ </a:t>
            </a:r>
            <a:r>
              <a:rPr dirty="0" sz="2400" spc="-5" b="1">
                <a:solidFill>
                  <a:srgbClr val="660033"/>
                </a:solidFill>
                <a:latin typeface="Times New Roman"/>
                <a:cs typeface="Times New Roman"/>
              </a:rPr>
              <a:t>which	</a:t>
            </a:r>
            <a:r>
              <a:rPr dirty="0" sz="2400" b="1">
                <a:solidFill>
                  <a:srgbClr val="660033"/>
                </a:solidFill>
                <a:latin typeface="Times New Roman"/>
                <a:cs typeface="Times New Roman"/>
              </a:rPr>
              <a:t>get	</a:t>
            </a:r>
            <a:r>
              <a:rPr dirty="0" sz="2400" spc="-5" b="1">
                <a:solidFill>
                  <a:srgbClr val="FF0066"/>
                </a:solidFill>
                <a:latin typeface="Times New Roman"/>
                <a:cs typeface="Times New Roman"/>
              </a:rPr>
              <a:t>depolarization </a:t>
            </a:r>
            <a:r>
              <a:rPr dirty="0" sz="2400" spc="-5" b="1">
                <a:solidFill>
                  <a:srgbClr val="660033"/>
                </a:solidFill>
                <a:latin typeface="Times New Roman"/>
                <a:cs typeface="Times New Roman"/>
              </a:rPr>
              <a:t>potential </a:t>
            </a:r>
            <a:r>
              <a:rPr dirty="0" sz="2400" b="1">
                <a:latin typeface="Times New Roman"/>
                <a:cs typeface="Times New Roman"/>
              </a:rPr>
              <a:t>( off-center bipolar  cells)→ </a:t>
            </a:r>
            <a:r>
              <a:rPr dirty="0" sz="2400" spc="-10" b="1">
                <a:latin typeface="Times New Roman"/>
                <a:cs typeface="Times New Roman"/>
              </a:rPr>
              <a:t>depolarize </a:t>
            </a:r>
            <a:r>
              <a:rPr dirty="0" sz="2400" b="1">
                <a:latin typeface="Times New Roman"/>
                <a:cs typeface="Times New Roman"/>
              </a:rPr>
              <a:t>ganglion</a:t>
            </a:r>
            <a:r>
              <a:rPr dirty="0" sz="2400" spc="-5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cells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96339" y="53339"/>
            <a:ext cx="821435" cy="11064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56360" y="53339"/>
            <a:ext cx="798576" cy="1106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35024" y="713231"/>
            <a:ext cx="461772" cy="6355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35024" y="1048511"/>
            <a:ext cx="461772" cy="6355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514094" y="182702"/>
            <a:ext cx="186055" cy="620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>
                <a:solidFill>
                  <a:srgbClr val="FF0000"/>
                </a:solidFill>
                <a:latin typeface="Gill Sans MT"/>
                <a:cs typeface="Gill Sans MT"/>
              </a:rPr>
              <a:t>-</a:t>
            </a:r>
            <a:endParaRPr sz="3900">
              <a:latin typeface="Gill Sans MT"/>
              <a:cs typeface="Gill Sans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7200" y="914400"/>
            <a:ext cx="3581400" cy="52165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410200" y="1066800"/>
            <a:ext cx="3657600" cy="5638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4236" y="96011"/>
            <a:ext cx="490727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4236" y="464819"/>
            <a:ext cx="507492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6344" y="464819"/>
            <a:ext cx="489204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0163" y="464819"/>
            <a:ext cx="4794504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39284" y="464819"/>
            <a:ext cx="557784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091684" y="464819"/>
            <a:ext cx="3232404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702051" y="758951"/>
            <a:ext cx="606551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208020" y="758951"/>
            <a:ext cx="489204" cy="6797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291840" y="758951"/>
            <a:ext cx="2298191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184647" y="758951"/>
            <a:ext cx="507491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286755" y="758951"/>
            <a:ext cx="490727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676900" y="758951"/>
            <a:ext cx="458724" cy="6797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730240" y="758951"/>
            <a:ext cx="2883408" cy="6797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208264" y="758951"/>
            <a:ext cx="507492" cy="6797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310371" y="758951"/>
            <a:ext cx="489203" cy="6797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52500" y="1051560"/>
            <a:ext cx="489204" cy="6797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36319" y="1051560"/>
            <a:ext cx="2395728" cy="6797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26664" y="1051560"/>
            <a:ext cx="490727" cy="6797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64236" y="1418844"/>
            <a:ext cx="490727" cy="6797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64236" y="2156460"/>
            <a:ext cx="573024" cy="6797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31876" y="2156460"/>
            <a:ext cx="507492" cy="67970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33983" y="2156460"/>
            <a:ext cx="1504188" cy="67970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732788" y="2156460"/>
            <a:ext cx="3508248" cy="67970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835652" y="2156460"/>
            <a:ext cx="827531" cy="67970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257800" y="2156460"/>
            <a:ext cx="769620" cy="67970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622035" y="2156460"/>
            <a:ext cx="507491" cy="67970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724144" y="2156460"/>
            <a:ext cx="3038855" cy="67970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47116" y="2563367"/>
            <a:ext cx="1408175" cy="5486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47700" y="2449067"/>
            <a:ext cx="7962900" cy="67970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64236" y="3110483"/>
            <a:ext cx="507492" cy="67970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66344" y="3110483"/>
            <a:ext cx="656844" cy="67970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17804" y="3110483"/>
            <a:ext cx="8031480" cy="67970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47700" y="3403091"/>
            <a:ext cx="1336548" cy="67970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578863" y="3403091"/>
            <a:ext cx="490727" cy="67970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54736" y="2578607"/>
            <a:ext cx="1369060" cy="0"/>
          </a:xfrm>
          <a:custGeom>
            <a:avLst/>
            <a:gdLst/>
            <a:ahLst/>
            <a:cxnLst/>
            <a:rect l="l" t="t" r="r" b="b"/>
            <a:pathLst>
              <a:path w="1369060" h="0">
                <a:moveTo>
                  <a:pt x="0" y="0"/>
                </a:moveTo>
                <a:lnTo>
                  <a:pt x="1368552" y="0"/>
                </a:lnTo>
              </a:path>
            </a:pathLst>
          </a:custGeom>
          <a:ln w="1523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542036" y="538937"/>
            <a:ext cx="7973059" cy="2669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600"/>
              </a:lnSpc>
              <a:spcBef>
                <a:spcPts val="100"/>
              </a:spcBef>
            </a:pPr>
            <a:r>
              <a:rPr dirty="0" sz="2400" b="1">
                <a:latin typeface="Gill Sans MT"/>
                <a:cs typeface="Gill Sans MT"/>
              </a:rPr>
              <a:t>- </a:t>
            </a:r>
            <a:r>
              <a:rPr dirty="0" sz="2400" spc="-5" b="1">
                <a:latin typeface="Gill Sans MT"/>
                <a:cs typeface="Gill Sans MT"/>
              </a:rPr>
              <a:t>Response </a:t>
            </a:r>
            <a:r>
              <a:rPr dirty="0" sz="2400" b="1">
                <a:latin typeface="Gill Sans MT"/>
                <a:cs typeface="Gill Sans MT"/>
              </a:rPr>
              <a:t>in </a:t>
            </a:r>
            <a:r>
              <a:rPr dirty="0" sz="2400" spc="-5" b="1">
                <a:latin typeface="Gill Sans MT"/>
                <a:cs typeface="Gill Sans MT"/>
              </a:rPr>
              <a:t>bipolar cells( </a:t>
            </a:r>
            <a:r>
              <a:rPr dirty="0" sz="2400" b="1">
                <a:latin typeface="Gill Sans MT"/>
                <a:cs typeface="Gill Sans MT"/>
              </a:rPr>
              <a:t>OFF </a:t>
            </a:r>
            <a:r>
              <a:rPr dirty="0" sz="2400" spc="-5" b="1">
                <a:latin typeface="Gill Sans MT"/>
                <a:cs typeface="Gill Sans MT"/>
              </a:rPr>
              <a:t>–center bipolar</a:t>
            </a:r>
            <a:r>
              <a:rPr dirty="0" sz="2400" spc="-15" b="1">
                <a:latin typeface="Gill Sans MT"/>
                <a:cs typeface="Gill Sans MT"/>
              </a:rPr>
              <a:t> </a:t>
            </a:r>
            <a:r>
              <a:rPr dirty="0" sz="2400" spc="-5" b="1">
                <a:latin typeface="Gill Sans MT"/>
                <a:cs typeface="Gill Sans MT"/>
              </a:rPr>
              <a:t>cells)</a:t>
            </a:r>
            <a:r>
              <a:rPr dirty="0" sz="2400" spc="-5" b="1">
                <a:solidFill>
                  <a:srgbClr val="FF0066"/>
                </a:solidFill>
                <a:latin typeface="Gill Sans MT"/>
                <a:cs typeface="Gill Sans MT"/>
              </a:rPr>
              <a:t>(</a:t>
            </a:r>
            <a:endParaRPr sz="2400">
              <a:latin typeface="Gill Sans MT"/>
              <a:cs typeface="Gill Sans MT"/>
            </a:endParaRPr>
          </a:p>
          <a:p>
            <a:pPr marL="295910">
              <a:lnSpc>
                <a:spcPts val="2310"/>
              </a:lnSpc>
            </a:pPr>
            <a:r>
              <a:rPr dirty="0" sz="2400" spc="-5" b="1">
                <a:solidFill>
                  <a:srgbClr val="FF0066"/>
                </a:solidFill>
                <a:latin typeface="Gill Sans MT"/>
                <a:cs typeface="Gill Sans MT"/>
              </a:rPr>
              <a:t>depolarization</a:t>
            </a:r>
            <a:r>
              <a:rPr dirty="0" sz="2400" spc="-5" b="1">
                <a:latin typeface="Gill Sans MT"/>
                <a:cs typeface="Gill Sans MT"/>
              </a:rPr>
              <a:t>) </a:t>
            </a:r>
            <a:r>
              <a:rPr dirty="0" sz="2400" b="1">
                <a:latin typeface="Arial"/>
                <a:cs typeface="Arial"/>
              </a:rPr>
              <a:t>→ </a:t>
            </a:r>
            <a:r>
              <a:rPr dirty="0" sz="2400" spc="-5" b="1">
                <a:latin typeface="Gill Sans MT"/>
                <a:cs typeface="Gill Sans MT"/>
              </a:rPr>
              <a:t>ganglion cells- </a:t>
            </a:r>
            <a:r>
              <a:rPr dirty="0" sz="2400" b="1">
                <a:latin typeface="Arial"/>
                <a:cs typeface="Arial"/>
              </a:rPr>
              <a:t>→ </a:t>
            </a:r>
            <a:r>
              <a:rPr dirty="0" sz="2400" b="1">
                <a:latin typeface="Gill Sans MT"/>
                <a:cs typeface="Gill Sans MT"/>
              </a:rPr>
              <a:t>AP in </a:t>
            </a:r>
            <a:r>
              <a:rPr dirty="0" sz="2400" spc="-5" b="1">
                <a:latin typeface="Gill Sans MT"/>
                <a:cs typeface="Gill Sans MT"/>
              </a:rPr>
              <a:t>optic</a:t>
            </a:r>
            <a:r>
              <a:rPr dirty="0" sz="2400" spc="-260" b="1">
                <a:latin typeface="Gill Sans MT"/>
                <a:cs typeface="Gill Sans MT"/>
              </a:rPr>
              <a:t> </a:t>
            </a:r>
            <a:r>
              <a:rPr dirty="0" sz="2400" b="1">
                <a:latin typeface="Gill Sans MT"/>
                <a:cs typeface="Gill Sans MT"/>
              </a:rPr>
              <a:t>nerve-</a:t>
            </a:r>
            <a:endParaRPr sz="2400">
              <a:latin typeface="Gill Sans MT"/>
              <a:cs typeface="Gill Sans MT"/>
            </a:endParaRPr>
          </a:p>
          <a:p>
            <a:pPr marL="295910">
              <a:lnSpc>
                <a:spcPts val="2590"/>
              </a:lnSpc>
            </a:pPr>
            <a:r>
              <a:rPr dirty="0" sz="2400" b="1">
                <a:latin typeface="Arial"/>
                <a:cs typeface="Arial"/>
              </a:rPr>
              <a:t>→ </a:t>
            </a:r>
            <a:r>
              <a:rPr dirty="0" sz="2400" spc="-5" b="1">
                <a:latin typeface="Gill Sans MT"/>
                <a:cs typeface="Gill Sans MT"/>
              </a:rPr>
              <a:t>vision </a:t>
            </a:r>
            <a:r>
              <a:rPr dirty="0" sz="2400" b="1">
                <a:latin typeface="Gill Sans MT"/>
                <a:cs typeface="Gill Sans MT"/>
              </a:rPr>
              <a:t>at</a:t>
            </a:r>
            <a:r>
              <a:rPr dirty="0" sz="2400" spc="-15" b="1">
                <a:latin typeface="Gill Sans MT"/>
                <a:cs typeface="Gill Sans MT"/>
              </a:rPr>
              <a:t> </a:t>
            </a:r>
            <a:r>
              <a:rPr dirty="0" sz="2400" spc="-5" b="1">
                <a:latin typeface="Gill Sans MT"/>
                <a:cs typeface="Gill Sans MT"/>
              </a:rPr>
              <a:t>dark.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3333CC"/>
                </a:solidFill>
                <a:latin typeface="Gill Sans MT"/>
                <a:cs typeface="Gill Sans MT"/>
              </a:rPr>
              <a:t>NB/</a:t>
            </a:r>
            <a:endParaRPr sz="2400">
              <a:latin typeface="Gill Sans MT"/>
              <a:cs typeface="Gill Sans MT"/>
            </a:endParaRPr>
          </a:p>
          <a:p>
            <a:pPr marL="295910" marR="43815" indent="-283845">
              <a:lnSpc>
                <a:spcPts val="2310"/>
              </a:lnSpc>
              <a:spcBef>
                <a:spcPts val="575"/>
              </a:spcBef>
              <a:tabLst>
                <a:tab pos="5754370" algn="l"/>
              </a:tabLst>
            </a:pPr>
            <a:r>
              <a:rPr dirty="0" sz="2400" spc="-5" b="1">
                <a:solidFill>
                  <a:srgbClr val="FF0000"/>
                </a:solidFill>
                <a:latin typeface="Gill Sans MT"/>
                <a:cs typeface="Gill Sans MT"/>
              </a:rPr>
              <a:t>1-at dark </a:t>
            </a:r>
            <a:r>
              <a:rPr dirty="0" sz="2400" spc="-5" b="1">
                <a:solidFill>
                  <a:srgbClr val="3333CC"/>
                </a:solidFill>
                <a:latin typeface="Gill Sans MT"/>
                <a:cs typeface="Gill Sans MT"/>
              </a:rPr>
              <a:t>rhodopsin </a:t>
            </a:r>
            <a:r>
              <a:rPr dirty="0" sz="2400" b="1">
                <a:solidFill>
                  <a:srgbClr val="3333CC"/>
                </a:solidFill>
                <a:latin typeface="Gill Sans MT"/>
                <a:cs typeface="Gill Sans MT"/>
              </a:rPr>
              <a:t>is </a:t>
            </a:r>
            <a:r>
              <a:rPr dirty="0" sz="2400" spc="-10" b="1">
                <a:solidFill>
                  <a:srgbClr val="3333CC"/>
                </a:solidFill>
                <a:latin typeface="Gill Sans MT"/>
                <a:cs typeface="Gill Sans MT"/>
              </a:rPr>
              <a:t>inactive </a:t>
            </a:r>
            <a:r>
              <a:rPr dirty="0" sz="2400" b="1">
                <a:solidFill>
                  <a:srgbClr val="3333CC"/>
                </a:solidFill>
                <a:latin typeface="Gill Sans MT"/>
                <a:cs typeface="Gill Sans MT"/>
              </a:rPr>
              <a:t>(11 </a:t>
            </a:r>
            <a:r>
              <a:rPr dirty="0" sz="2400" spc="-10" b="1">
                <a:solidFill>
                  <a:srgbClr val="3333CC"/>
                </a:solidFill>
                <a:latin typeface="Gill Sans MT"/>
                <a:cs typeface="Gill Sans MT"/>
              </a:rPr>
              <a:t>cis-retinal </a:t>
            </a:r>
            <a:r>
              <a:rPr dirty="0" sz="2400" spc="-5" b="1">
                <a:solidFill>
                  <a:srgbClr val="3333CC"/>
                </a:solidFill>
                <a:latin typeface="Gill Sans MT"/>
                <a:cs typeface="Gill Sans MT"/>
              </a:rPr>
              <a:t>needs light  </a:t>
            </a:r>
            <a:r>
              <a:rPr dirty="0" sz="2400" spc="-15" b="1">
                <a:solidFill>
                  <a:srgbClr val="3333CC"/>
                </a:solidFill>
                <a:latin typeface="Gill Sans MT"/>
                <a:cs typeface="Gill Sans MT"/>
              </a:rPr>
              <a:t>for </a:t>
            </a:r>
            <a:r>
              <a:rPr dirty="0" sz="2400" spc="-5" b="1">
                <a:solidFill>
                  <a:srgbClr val="3333CC"/>
                </a:solidFill>
                <a:latin typeface="Gill Sans MT"/>
                <a:cs typeface="Gill Sans MT"/>
              </a:rPr>
              <a:t>its activation) </a:t>
            </a:r>
            <a:r>
              <a:rPr dirty="0" sz="2400" b="1">
                <a:solidFill>
                  <a:srgbClr val="3333CC"/>
                </a:solidFill>
                <a:latin typeface="Gill Sans MT"/>
                <a:cs typeface="Gill Sans MT"/>
              </a:rPr>
              <a:t>/</a:t>
            </a:r>
            <a:r>
              <a:rPr dirty="0" sz="2400" spc="85" b="1">
                <a:solidFill>
                  <a:srgbClr val="3333CC"/>
                </a:solidFill>
                <a:latin typeface="Gill Sans MT"/>
                <a:cs typeface="Gill Sans MT"/>
              </a:rPr>
              <a:t> </a:t>
            </a:r>
            <a:r>
              <a:rPr dirty="0" sz="2400" spc="-10" b="1">
                <a:solidFill>
                  <a:srgbClr val="3333CC"/>
                </a:solidFill>
                <a:latin typeface="Gill Sans MT"/>
                <a:cs typeface="Gill Sans MT"/>
              </a:rPr>
              <a:t>inactive</a:t>
            </a:r>
            <a:r>
              <a:rPr dirty="0" sz="2400" spc="10" b="1">
                <a:solidFill>
                  <a:srgbClr val="3333CC"/>
                </a:solidFill>
                <a:latin typeface="Gill Sans MT"/>
                <a:cs typeface="Gill Sans MT"/>
              </a:rPr>
              <a:t> </a:t>
            </a:r>
            <a:r>
              <a:rPr dirty="0" sz="2400" spc="-5" b="1">
                <a:solidFill>
                  <a:srgbClr val="3333CC"/>
                </a:solidFill>
                <a:latin typeface="Gill Sans MT"/>
                <a:cs typeface="Gill Sans MT"/>
              </a:rPr>
              <a:t>rhodopsin	</a:t>
            </a:r>
            <a:r>
              <a:rPr dirty="0" sz="2400" b="1">
                <a:solidFill>
                  <a:srgbClr val="3333CC"/>
                </a:solidFill>
                <a:latin typeface="Gill Sans MT"/>
                <a:cs typeface="Gill Sans MT"/>
              </a:rPr>
              <a:t>is </a:t>
            </a:r>
            <a:r>
              <a:rPr dirty="0" sz="2400" spc="-5" b="1">
                <a:solidFill>
                  <a:srgbClr val="3333CC"/>
                </a:solidFill>
                <a:latin typeface="Gill Sans MT"/>
                <a:cs typeface="Gill Sans MT"/>
              </a:rPr>
              <a:t>essential </a:t>
            </a:r>
            <a:r>
              <a:rPr dirty="0" sz="2400" spc="-15" b="1">
                <a:solidFill>
                  <a:srgbClr val="3333CC"/>
                </a:solidFill>
                <a:latin typeface="Gill Sans MT"/>
                <a:cs typeface="Gill Sans MT"/>
              </a:rPr>
              <a:t>for  </a:t>
            </a:r>
            <a:r>
              <a:rPr dirty="0" sz="2400" spc="-5" b="1">
                <a:solidFill>
                  <a:srgbClr val="3333CC"/>
                </a:solidFill>
                <a:latin typeface="Gill Sans MT"/>
                <a:cs typeface="Gill Sans MT"/>
              </a:rPr>
              <a:t>depolarization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38200" y="3163823"/>
            <a:ext cx="2054860" cy="0"/>
          </a:xfrm>
          <a:custGeom>
            <a:avLst/>
            <a:gdLst/>
            <a:ahLst/>
            <a:cxnLst/>
            <a:rect l="l" t="t" r="r" b="b"/>
            <a:pathLst>
              <a:path w="2054860" h="0">
                <a:moveTo>
                  <a:pt x="0" y="0"/>
                </a:moveTo>
                <a:lnTo>
                  <a:pt x="2054352" y="0"/>
                </a:lnTo>
              </a:path>
            </a:pathLst>
          </a:custGeom>
          <a:ln w="15240">
            <a:solidFill>
              <a:srgbClr val="3333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542036" y="3185540"/>
            <a:ext cx="127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3333CC"/>
                </a:solidFill>
                <a:latin typeface="Gill Sans MT"/>
                <a:cs typeface="Gill Sans MT"/>
              </a:rPr>
              <a:t>-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95908" y="3185540"/>
            <a:ext cx="75672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3333CC"/>
                </a:solidFill>
                <a:latin typeface="Gill Sans MT"/>
                <a:cs typeface="Gill Sans MT"/>
              </a:rPr>
              <a:t>its </a:t>
            </a:r>
            <a:r>
              <a:rPr dirty="0" sz="2400" spc="-5" b="1">
                <a:solidFill>
                  <a:srgbClr val="3333CC"/>
                </a:solidFill>
                <a:latin typeface="Gill Sans MT"/>
                <a:cs typeface="Gill Sans MT"/>
              </a:rPr>
              <a:t>inactivation </a:t>
            </a:r>
            <a:r>
              <a:rPr dirty="0" sz="2400" spc="-20" b="1">
                <a:solidFill>
                  <a:srgbClr val="3333CC"/>
                </a:solidFill>
                <a:latin typeface="Gill Sans MT"/>
                <a:cs typeface="Gill Sans MT"/>
              </a:rPr>
              <a:t>keeps </a:t>
            </a:r>
            <a:r>
              <a:rPr dirty="0" sz="2400" spc="-5" b="1">
                <a:solidFill>
                  <a:srgbClr val="3333CC"/>
                </a:solidFill>
                <a:latin typeface="Gill Sans MT"/>
                <a:cs typeface="Gill Sans MT"/>
              </a:rPr>
              <a:t>Na channels open </a:t>
            </a:r>
            <a:r>
              <a:rPr dirty="0" sz="2400" b="1">
                <a:solidFill>
                  <a:srgbClr val="3333CC"/>
                </a:solidFill>
                <a:latin typeface="Gill Sans MT"/>
                <a:cs typeface="Gill Sans MT"/>
              </a:rPr>
              <a:t>&amp; </a:t>
            </a:r>
            <a:r>
              <a:rPr dirty="0" sz="2400" spc="-5" b="1">
                <a:solidFill>
                  <a:srgbClr val="3333CC"/>
                </a:solidFill>
                <a:latin typeface="Gill Sans MT"/>
                <a:cs typeface="Gill Sans MT"/>
              </a:rPr>
              <a:t>Na</a:t>
            </a:r>
            <a:r>
              <a:rPr dirty="0" sz="2400" spc="-10" b="1">
                <a:solidFill>
                  <a:srgbClr val="3333CC"/>
                </a:solidFill>
                <a:latin typeface="Gill Sans MT"/>
                <a:cs typeface="Gill Sans MT"/>
              </a:rPr>
              <a:t> current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25500" y="3478148"/>
            <a:ext cx="9563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3333CC"/>
                </a:solidFill>
                <a:latin typeface="Gill Sans MT"/>
                <a:cs typeface="Gill Sans MT"/>
              </a:rPr>
              <a:t>occ</a:t>
            </a:r>
            <a:r>
              <a:rPr dirty="0" sz="2400" b="1">
                <a:solidFill>
                  <a:srgbClr val="3333CC"/>
                </a:solidFill>
                <a:latin typeface="Gill Sans MT"/>
                <a:cs typeface="Gill Sans MT"/>
              </a:rPr>
              <a:t>u</a:t>
            </a:r>
            <a:r>
              <a:rPr dirty="0" sz="2400" spc="-5" b="1">
                <a:solidFill>
                  <a:srgbClr val="3333CC"/>
                </a:solidFill>
                <a:latin typeface="Gill Sans MT"/>
                <a:cs typeface="Gill Sans MT"/>
              </a:rPr>
              <a:t>rs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65836" y="394208"/>
            <a:ext cx="679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990033"/>
                </a:solidFill>
                <a:latin typeface="Gill Sans MT"/>
                <a:cs typeface="Gill Sans MT"/>
              </a:rPr>
              <a:t>-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8536" y="542544"/>
            <a:ext cx="43180" cy="6350"/>
          </a:xfrm>
          <a:custGeom>
            <a:avLst/>
            <a:gdLst/>
            <a:ahLst/>
            <a:cxnLst/>
            <a:rect l="l" t="t" r="r" b="b"/>
            <a:pathLst>
              <a:path w="43179" h="6350">
                <a:moveTo>
                  <a:pt x="0" y="6096"/>
                </a:moveTo>
                <a:lnTo>
                  <a:pt x="42671" y="6096"/>
                </a:lnTo>
                <a:lnTo>
                  <a:pt x="42671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56336" y="895858"/>
            <a:ext cx="60775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0066"/>
                </a:solidFill>
              </a:rPr>
              <a:t>B-Incident light ( </a:t>
            </a:r>
            <a:r>
              <a:rPr dirty="0" sz="2800" spc="-15">
                <a:solidFill>
                  <a:srgbClr val="FF0066"/>
                </a:solidFill>
              </a:rPr>
              <a:t>PHOTOPIC</a:t>
            </a:r>
            <a:r>
              <a:rPr dirty="0" sz="2800" spc="0">
                <a:solidFill>
                  <a:srgbClr val="FF0066"/>
                </a:solidFill>
              </a:rPr>
              <a:t> </a:t>
            </a:r>
            <a:r>
              <a:rPr dirty="0" sz="2800" spc="-5">
                <a:solidFill>
                  <a:srgbClr val="FF0066"/>
                </a:solidFill>
              </a:rPr>
              <a:t>VISION)</a:t>
            </a:r>
            <a:endParaRPr sz="2800"/>
          </a:p>
        </p:txBody>
      </p:sp>
      <p:sp>
        <p:nvSpPr>
          <p:cNvPr id="16" name="object 16"/>
          <p:cNvSpPr/>
          <p:nvPr/>
        </p:nvSpPr>
        <p:spPr>
          <a:xfrm>
            <a:off x="478536" y="131826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352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69036" y="1318260"/>
            <a:ext cx="6053455" cy="0"/>
          </a:xfrm>
          <a:custGeom>
            <a:avLst/>
            <a:gdLst/>
            <a:ahLst/>
            <a:cxnLst/>
            <a:rect l="l" t="t" r="r" b="b"/>
            <a:pathLst>
              <a:path w="6053455" h="0">
                <a:moveTo>
                  <a:pt x="0" y="0"/>
                </a:moveTo>
                <a:lnTo>
                  <a:pt x="6053328" y="0"/>
                </a:lnTo>
              </a:path>
            </a:pathLst>
          </a:custGeom>
          <a:ln w="33527">
            <a:solidFill>
              <a:srgbClr val="FF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65836" y="1363726"/>
            <a:ext cx="8101965" cy="424053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295910" marR="31115" indent="-283210">
              <a:lnSpc>
                <a:spcPts val="2580"/>
              </a:lnSpc>
              <a:spcBef>
                <a:spcPts val="434"/>
              </a:spcBef>
              <a:buClr>
                <a:srgbClr val="93C500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  <a:tab pos="5629275" algn="l"/>
                <a:tab pos="6497320" algn="l"/>
              </a:tabLst>
            </a:pPr>
            <a:r>
              <a:rPr dirty="0" sz="2400" b="1">
                <a:latin typeface="Gill Sans MT"/>
                <a:cs typeface="Gill Sans MT"/>
              </a:rPr>
              <a:t>- </a:t>
            </a:r>
            <a:r>
              <a:rPr dirty="0" sz="2400" spc="-5" b="1">
                <a:latin typeface="Gill Sans MT"/>
                <a:cs typeface="Gill Sans MT"/>
              </a:rPr>
              <a:t>Light- </a:t>
            </a:r>
            <a:r>
              <a:rPr dirty="0" sz="2400" b="1">
                <a:latin typeface="Arial"/>
                <a:cs typeface="Arial"/>
              </a:rPr>
              <a:t>→ </a:t>
            </a:r>
            <a:r>
              <a:rPr dirty="0" sz="2400" spc="-5" b="1">
                <a:latin typeface="Gill Sans MT"/>
                <a:cs typeface="Gill Sans MT"/>
              </a:rPr>
              <a:t>Conformational </a:t>
            </a:r>
            <a:r>
              <a:rPr dirty="0" sz="2400" spc="-10" b="1">
                <a:latin typeface="Gill Sans MT"/>
                <a:cs typeface="Gill Sans MT"/>
              </a:rPr>
              <a:t>change </a:t>
            </a:r>
            <a:r>
              <a:rPr dirty="0" sz="2400" spc="-5" b="1">
                <a:latin typeface="Gill Sans MT"/>
                <a:cs typeface="Gill Sans MT"/>
              </a:rPr>
              <a:t>of photopigment  retinine-1 </a:t>
            </a:r>
            <a:r>
              <a:rPr dirty="0" sz="2400" b="1">
                <a:latin typeface="Gill Sans MT"/>
                <a:cs typeface="Gill Sans MT"/>
              </a:rPr>
              <a:t>in</a:t>
            </a:r>
            <a:r>
              <a:rPr dirty="0" sz="2400" spc="25" b="1">
                <a:latin typeface="Gill Sans MT"/>
                <a:cs typeface="Gill Sans MT"/>
              </a:rPr>
              <a:t> </a:t>
            </a:r>
            <a:r>
              <a:rPr dirty="0" sz="2400" spc="-5" b="1">
                <a:latin typeface="Gill Sans MT"/>
                <a:cs typeface="Gill Sans MT"/>
              </a:rPr>
              <a:t>rhodopsin</a:t>
            </a:r>
            <a:r>
              <a:rPr dirty="0" sz="2400" spc="-10" b="1">
                <a:latin typeface="Gill Sans MT"/>
                <a:cs typeface="Gill Sans MT"/>
              </a:rPr>
              <a:t> (</a:t>
            </a:r>
            <a:r>
              <a:rPr dirty="0" sz="2400" spc="-10" b="1">
                <a:solidFill>
                  <a:srgbClr val="3333CC"/>
                </a:solidFill>
                <a:latin typeface="Gill Sans MT"/>
                <a:cs typeface="Gill Sans MT"/>
              </a:rPr>
              <a:t>11-cisretinal	</a:t>
            </a:r>
            <a:r>
              <a:rPr dirty="0" sz="2400" spc="-10" b="1">
                <a:latin typeface="Gill Sans MT"/>
                <a:cs typeface="Gill Sans MT"/>
              </a:rPr>
              <a:t>form	</a:t>
            </a:r>
            <a:r>
              <a:rPr dirty="0" sz="2400" spc="-5" b="1">
                <a:latin typeface="Gill Sans MT"/>
                <a:cs typeface="Gill Sans MT"/>
              </a:rPr>
              <a:t>changed</a:t>
            </a:r>
            <a:r>
              <a:rPr dirty="0" sz="2400" spc="-110" b="1">
                <a:latin typeface="Gill Sans MT"/>
                <a:cs typeface="Gill Sans MT"/>
              </a:rPr>
              <a:t> </a:t>
            </a:r>
            <a:r>
              <a:rPr dirty="0" sz="2400" b="1">
                <a:latin typeface="Gill Sans MT"/>
                <a:cs typeface="Gill Sans MT"/>
              </a:rPr>
              <a:t>to</a:t>
            </a:r>
            <a:endParaRPr sz="2400">
              <a:latin typeface="Gill Sans MT"/>
              <a:cs typeface="Gill Sans MT"/>
            </a:endParaRPr>
          </a:p>
          <a:p>
            <a:pPr marL="295910" marR="5080">
              <a:lnSpc>
                <a:spcPts val="2590"/>
              </a:lnSpc>
              <a:spcBef>
                <a:spcPts val="20"/>
              </a:spcBef>
              <a:tabLst>
                <a:tab pos="4432935" algn="l"/>
                <a:tab pos="7748905" algn="l"/>
              </a:tabLst>
            </a:pPr>
            <a:r>
              <a:rPr dirty="0" sz="2400" b="1">
                <a:latin typeface="Arial"/>
                <a:cs typeface="Arial"/>
              </a:rPr>
              <a:t>→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3333CC"/>
                </a:solidFill>
                <a:latin typeface="Gill Sans MT"/>
                <a:cs typeface="Gill Sans MT"/>
              </a:rPr>
              <a:t>all</a:t>
            </a:r>
            <a:r>
              <a:rPr dirty="0" sz="2400" b="1">
                <a:solidFill>
                  <a:srgbClr val="3333CC"/>
                </a:solidFill>
                <a:latin typeface="Gill Sans MT"/>
                <a:cs typeface="Gill Sans MT"/>
              </a:rPr>
              <a:t>-trans isomer</a:t>
            </a:r>
            <a:r>
              <a:rPr dirty="0" sz="2400" spc="-5" b="1">
                <a:solidFill>
                  <a:srgbClr val="3333CC"/>
                </a:solidFill>
                <a:latin typeface="Gill Sans MT"/>
                <a:cs typeface="Gill Sans MT"/>
              </a:rPr>
              <a:t> </a:t>
            </a:r>
            <a:r>
              <a:rPr dirty="0" sz="2400" b="1">
                <a:latin typeface="Gill Sans MT"/>
                <a:cs typeface="Gill Sans MT"/>
              </a:rPr>
              <a:t>cal</a:t>
            </a:r>
            <a:r>
              <a:rPr dirty="0" sz="2400" spc="-10" b="1">
                <a:latin typeface="Gill Sans MT"/>
                <a:cs typeface="Gill Sans MT"/>
              </a:rPr>
              <a:t>l</a:t>
            </a:r>
            <a:r>
              <a:rPr dirty="0" sz="2400" b="1">
                <a:latin typeface="Gill Sans MT"/>
                <a:cs typeface="Gill Sans MT"/>
              </a:rPr>
              <a:t>ed</a:t>
            </a:r>
            <a:r>
              <a:rPr dirty="0" sz="2400" spc="0" b="1">
                <a:latin typeface="Gill Sans MT"/>
                <a:cs typeface="Gill Sans MT"/>
              </a:rPr>
              <a:t> </a:t>
            </a: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metarho</a:t>
            </a:r>
            <a:r>
              <a:rPr dirty="0" u="heavy" sz="2400" spc="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d</a:t>
            </a: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o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psin</a:t>
            </a:r>
            <a:r>
              <a:rPr dirty="0" u="heavy" sz="2400" spc="-2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I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I</a:t>
            </a:r>
            <a:r>
              <a:rPr dirty="0" sz="2400" spc="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400" b="1">
                <a:latin typeface="Gill Sans MT"/>
                <a:cs typeface="Gill Sans MT"/>
              </a:rPr>
              <a:t>which is	an  </a:t>
            </a:r>
            <a:r>
              <a:rPr dirty="0" sz="2400" spc="-10" b="1">
                <a:latin typeface="Gill Sans MT"/>
                <a:cs typeface="Gill Sans MT"/>
              </a:rPr>
              <a:t>active </a:t>
            </a:r>
            <a:r>
              <a:rPr dirty="0" sz="2400" spc="-5" b="1">
                <a:latin typeface="Gill Sans MT"/>
                <a:cs typeface="Gill Sans MT"/>
              </a:rPr>
              <a:t>rhodopsin) </a:t>
            </a:r>
            <a:r>
              <a:rPr dirty="0" sz="2400" spc="-5" b="1">
                <a:latin typeface="Arial"/>
                <a:cs typeface="Arial"/>
              </a:rPr>
              <a:t>→</a:t>
            </a:r>
            <a:r>
              <a:rPr dirty="0" sz="2400" spc="-5" b="1">
                <a:latin typeface="Gill Sans MT"/>
                <a:cs typeface="Gill Sans MT"/>
              </a:rPr>
              <a:t>Activation </a:t>
            </a:r>
            <a:r>
              <a:rPr dirty="0" sz="2400" b="1">
                <a:latin typeface="Gill Sans MT"/>
                <a:cs typeface="Gill Sans MT"/>
              </a:rPr>
              <a:t>of G – </a:t>
            </a:r>
            <a:r>
              <a:rPr dirty="0" sz="2400" spc="-15" b="1">
                <a:latin typeface="Gill Sans MT"/>
                <a:cs typeface="Gill Sans MT"/>
              </a:rPr>
              <a:t>protein  </a:t>
            </a:r>
            <a:r>
              <a:rPr dirty="0" sz="2400" b="1">
                <a:solidFill>
                  <a:srgbClr val="CC00CC"/>
                </a:solidFill>
                <a:latin typeface="Gill Sans MT"/>
                <a:cs typeface="Gill Sans MT"/>
              </a:rPr>
              <a:t>(transducin) </a:t>
            </a:r>
            <a:r>
              <a:rPr dirty="0" sz="2400" b="1">
                <a:latin typeface="Arial"/>
                <a:cs typeface="Arial"/>
              </a:rPr>
              <a:t>→ </a:t>
            </a:r>
            <a:r>
              <a:rPr dirty="0" sz="2400" spc="-5" b="1">
                <a:latin typeface="Gill Sans MT"/>
                <a:cs typeface="Gill Sans MT"/>
              </a:rPr>
              <a:t>activation</a:t>
            </a:r>
            <a:r>
              <a:rPr dirty="0" sz="2400" spc="0" b="1">
                <a:latin typeface="Gill Sans MT"/>
                <a:cs typeface="Gill Sans MT"/>
              </a:rPr>
              <a:t> </a:t>
            </a:r>
            <a:r>
              <a:rPr dirty="0" sz="2400" b="1">
                <a:latin typeface="Gill Sans MT"/>
                <a:cs typeface="Gill Sans MT"/>
              </a:rPr>
              <a:t>of	</a:t>
            </a:r>
            <a:r>
              <a:rPr dirty="0" sz="2400" spc="-5" b="1">
                <a:solidFill>
                  <a:srgbClr val="3333CC"/>
                </a:solidFill>
                <a:latin typeface="Gill Sans MT"/>
                <a:cs typeface="Gill Sans MT"/>
              </a:rPr>
              <a:t>phosphodiestrase</a:t>
            </a:r>
            <a:endParaRPr sz="2400">
              <a:latin typeface="Gill Sans MT"/>
              <a:cs typeface="Gill Sans MT"/>
            </a:endParaRPr>
          </a:p>
          <a:p>
            <a:pPr marL="295910">
              <a:lnSpc>
                <a:spcPts val="2560"/>
              </a:lnSpc>
            </a:pPr>
            <a:r>
              <a:rPr dirty="0" sz="2400" b="1">
                <a:latin typeface="Gill Sans MT"/>
                <a:cs typeface="Gill Sans MT"/>
              </a:rPr>
              <a:t>enzyme </a:t>
            </a:r>
            <a:r>
              <a:rPr dirty="0" sz="2400" b="1">
                <a:latin typeface="Arial"/>
                <a:cs typeface="Arial"/>
              </a:rPr>
              <a:t>→ </a:t>
            </a:r>
            <a:r>
              <a:rPr dirty="0" sz="2400" spc="-15" b="1">
                <a:latin typeface="Gill Sans MT"/>
                <a:cs typeface="Gill Sans MT"/>
              </a:rPr>
              <a:t>conversion </a:t>
            </a:r>
            <a:r>
              <a:rPr dirty="0" sz="2400" spc="-5" b="1">
                <a:latin typeface="Gill Sans MT"/>
                <a:cs typeface="Gill Sans MT"/>
              </a:rPr>
              <a:t>of 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c-GMP to </a:t>
            </a: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5- 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GMP</a:t>
            </a:r>
            <a:r>
              <a:rPr dirty="0" sz="2400" spc="-4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400" b="1">
                <a:latin typeface="Arial"/>
                <a:cs typeface="Arial"/>
              </a:rPr>
              <a:t>→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295910" marR="885825" indent="-283210">
              <a:lnSpc>
                <a:spcPts val="2580"/>
              </a:lnSpc>
              <a:buClr>
                <a:srgbClr val="93C500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400" b="1">
                <a:latin typeface="Gill Sans MT"/>
                <a:cs typeface="Gill Sans MT"/>
              </a:rPr>
              <a:t>- </a:t>
            </a:r>
            <a:r>
              <a:rPr dirty="0" sz="2400" spc="-10" b="1">
                <a:latin typeface="Gill Sans MT"/>
                <a:cs typeface="Gill Sans MT"/>
              </a:rPr>
              <a:t>Decreased </a:t>
            </a:r>
            <a:r>
              <a:rPr dirty="0" sz="2400" b="1">
                <a:latin typeface="Gill Sans MT"/>
                <a:cs typeface="Gill Sans MT"/>
              </a:rPr>
              <a:t>intracellular c-GMP </a:t>
            </a:r>
            <a:r>
              <a:rPr dirty="0" sz="2400" b="1">
                <a:latin typeface="Arial"/>
                <a:cs typeface="Arial"/>
              </a:rPr>
              <a:t>→ </a:t>
            </a:r>
            <a:r>
              <a:rPr dirty="0" sz="2400" spc="-10" b="1">
                <a:latin typeface="Gill Sans MT"/>
                <a:cs typeface="Gill Sans MT"/>
              </a:rPr>
              <a:t>closure </a:t>
            </a:r>
            <a:r>
              <a:rPr dirty="0" sz="2400" spc="-5" b="1">
                <a:latin typeface="Gill Sans MT"/>
                <a:cs typeface="Gill Sans MT"/>
              </a:rPr>
              <a:t>of Na  </a:t>
            </a:r>
            <a:r>
              <a:rPr dirty="0" sz="2400" b="1">
                <a:latin typeface="Gill Sans MT"/>
                <a:cs typeface="Gill Sans MT"/>
              </a:rPr>
              <a:t>channels in </a:t>
            </a:r>
            <a:r>
              <a:rPr dirty="0" sz="2400" spc="-5" b="1">
                <a:latin typeface="Gill Sans MT"/>
                <a:cs typeface="Gill Sans MT"/>
              </a:rPr>
              <a:t>outer segment</a:t>
            </a:r>
            <a:r>
              <a:rPr dirty="0" sz="2400" spc="-30" b="1">
                <a:latin typeface="Gill Sans MT"/>
                <a:cs typeface="Gill Sans MT"/>
              </a:rPr>
              <a:t> </a:t>
            </a:r>
            <a:r>
              <a:rPr dirty="0" sz="2400" b="1">
                <a:latin typeface="Gill Sans MT"/>
                <a:cs typeface="Gill Sans MT"/>
              </a:rPr>
              <a:t>.</a:t>
            </a:r>
            <a:endParaRPr sz="2400">
              <a:latin typeface="Gill Sans MT"/>
              <a:cs typeface="Gill Sans MT"/>
            </a:endParaRPr>
          </a:p>
          <a:p>
            <a:pPr marL="295910" marR="1036955" indent="-283210">
              <a:lnSpc>
                <a:spcPct val="89800"/>
              </a:lnSpc>
              <a:spcBef>
                <a:spcPts val="585"/>
              </a:spcBef>
              <a:buClr>
                <a:srgbClr val="93C500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400" spc="-5" b="1">
                <a:latin typeface="Gill Sans MT"/>
                <a:cs typeface="Gill Sans MT"/>
              </a:rPr>
              <a:t>-but still Na pump out of </a:t>
            </a:r>
            <a:r>
              <a:rPr dirty="0" sz="2400" b="1">
                <a:latin typeface="Gill Sans MT"/>
                <a:cs typeface="Gill Sans MT"/>
              </a:rPr>
              <a:t>inner </a:t>
            </a:r>
            <a:r>
              <a:rPr dirty="0" sz="2400" spc="-5" b="1">
                <a:latin typeface="Gill Sans MT"/>
                <a:cs typeface="Gill Sans MT"/>
              </a:rPr>
              <a:t>segment </a:t>
            </a:r>
            <a:r>
              <a:rPr dirty="0" sz="2400" b="1">
                <a:latin typeface="Arial"/>
                <a:cs typeface="Arial"/>
              </a:rPr>
              <a:t>→  </a:t>
            </a:r>
            <a:r>
              <a:rPr dirty="0" sz="2400" spc="-5" b="1">
                <a:latin typeface="Gill Sans MT"/>
                <a:cs typeface="Gill Sans MT"/>
              </a:rPr>
              <a:t>Hyperpolarization of </a:t>
            </a:r>
            <a:r>
              <a:rPr dirty="0" sz="2400" spc="-10" b="1">
                <a:latin typeface="Gill Sans MT"/>
                <a:cs typeface="Gill Sans MT"/>
              </a:rPr>
              <a:t>photoreceptors </a:t>
            </a:r>
            <a:r>
              <a:rPr dirty="0" sz="2400" b="1">
                <a:latin typeface="Gill Sans MT"/>
                <a:cs typeface="Gill Sans MT"/>
              </a:rPr>
              <a:t>( </a:t>
            </a:r>
            <a:r>
              <a:rPr dirty="0" sz="2400" spc="-5" b="1">
                <a:latin typeface="Gill Sans MT"/>
                <a:cs typeface="Gill Sans MT"/>
              </a:rPr>
              <a:t>-70 </a:t>
            </a:r>
            <a:r>
              <a:rPr dirty="0" sz="2400" b="1">
                <a:latin typeface="Gill Sans MT"/>
                <a:cs typeface="Gill Sans MT"/>
              </a:rPr>
              <a:t>~ </a:t>
            </a:r>
            <a:r>
              <a:rPr dirty="0" sz="2400" spc="-5" b="1">
                <a:latin typeface="Gill Sans MT"/>
                <a:cs typeface="Gill Sans MT"/>
              </a:rPr>
              <a:t>-80  </a:t>
            </a:r>
            <a:r>
              <a:rPr dirty="0" sz="2400" spc="-10" b="1">
                <a:latin typeface="Gill Sans MT"/>
                <a:cs typeface="Gill Sans MT"/>
              </a:rPr>
              <a:t>millivolts)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38200" y="2583942"/>
            <a:ext cx="1635760" cy="0"/>
          </a:xfrm>
          <a:custGeom>
            <a:avLst/>
            <a:gdLst/>
            <a:ahLst/>
            <a:cxnLst/>
            <a:rect l="l" t="t" r="r" b="b"/>
            <a:pathLst>
              <a:path w="1635760" h="0">
                <a:moveTo>
                  <a:pt x="0" y="0"/>
                </a:moveTo>
                <a:lnTo>
                  <a:pt x="163525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42036" y="150317"/>
            <a:ext cx="8011159" cy="3246120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marL="295910" marR="5080" indent="-283210">
              <a:lnSpc>
                <a:spcPct val="80000"/>
              </a:lnSpc>
              <a:spcBef>
                <a:spcPts val="875"/>
              </a:spcBef>
              <a:buClr>
                <a:srgbClr val="93C500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dirty="0" sz="3200" b="1">
                <a:latin typeface="Times New Roman"/>
                <a:cs typeface="Times New Roman"/>
              </a:rPr>
              <a:t>Hyperpolarization </a:t>
            </a:r>
            <a:r>
              <a:rPr dirty="0" sz="3200" spc="0" b="1">
                <a:latin typeface="Times New Roman"/>
                <a:cs typeface="Times New Roman"/>
              </a:rPr>
              <a:t>→</a:t>
            </a:r>
            <a:r>
              <a:rPr dirty="0" sz="3200" spc="0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u="heavy" sz="3200" spc="-5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Decreased</a:t>
            </a:r>
            <a:r>
              <a:rPr dirty="0" sz="3200" spc="-5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latin typeface="Times New Roman"/>
                <a:cs typeface="Times New Roman"/>
              </a:rPr>
              <a:t>release </a:t>
            </a:r>
            <a:r>
              <a:rPr dirty="0" sz="3200" b="1">
                <a:latin typeface="Times New Roman"/>
                <a:cs typeface="Times New Roman"/>
              </a:rPr>
              <a:t>of  </a:t>
            </a:r>
            <a:r>
              <a:rPr dirty="0" sz="3200" spc="-5" b="1">
                <a:latin typeface="Times New Roman"/>
                <a:cs typeface="Times New Roman"/>
              </a:rPr>
              <a:t>synaptic transmitter </a:t>
            </a:r>
            <a:r>
              <a:rPr dirty="0" sz="3200" b="1">
                <a:latin typeface="Times New Roman"/>
                <a:cs typeface="Times New Roman"/>
              </a:rPr>
              <a:t>→ </a:t>
            </a:r>
            <a:r>
              <a:rPr dirty="0" sz="3200" spc="-5" b="1">
                <a:latin typeface="Times New Roman"/>
                <a:cs typeface="Times New Roman"/>
              </a:rPr>
              <a:t>Response </a:t>
            </a:r>
            <a:r>
              <a:rPr dirty="0" sz="3200" b="1">
                <a:latin typeface="Times New Roman"/>
                <a:cs typeface="Times New Roman"/>
              </a:rPr>
              <a:t>in </a:t>
            </a:r>
            <a:r>
              <a:rPr dirty="0" sz="3200" spc="-5" b="1">
                <a:latin typeface="Times New Roman"/>
                <a:cs typeface="Times New Roman"/>
              </a:rPr>
              <a:t>bipolar  </a:t>
            </a:r>
            <a:r>
              <a:rPr dirty="0" sz="3200" b="1">
                <a:latin typeface="Times New Roman"/>
                <a:cs typeface="Times New Roman"/>
              </a:rPr>
              <a:t>cells (hyperpolarization) ( off-center </a:t>
            </a:r>
            <a:r>
              <a:rPr dirty="0" sz="3200" spc="-5" b="1">
                <a:latin typeface="Times New Roman"/>
                <a:cs typeface="Times New Roman"/>
              </a:rPr>
              <a:t>bipolar  </a:t>
            </a:r>
            <a:r>
              <a:rPr dirty="0" sz="3200" b="1">
                <a:latin typeface="Times New Roman"/>
                <a:cs typeface="Times New Roman"/>
              </a:rPr>
              <a:t>cells get </a:t>
            </a:r>
            <a:r>
              <a:rPr dirty="0" sz="3200" spc="-5" b="1">
                <a:latin typeface="Times New Roman"/>
                <a:cs typeface="Times New Roman"/>
              </a:rPr>
              <a:t>hyperpolarized)(this </a:t>
            </a:r>
            <a:r>
              <a:rPr dirty="0" sz="3200" b="1">
                <a:latin typeface="Times New Roman"/>
                <a:cs typeface="Times New Roman"/>
              </a:rPr>
              <a:t>cause </a:t>
            </a:r>
            <a:r>
              <a:rPr dirty="0" sz="3200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FF0066"/>
                </a:solidFill>
                <a:latin typeface="Times New Roman"/>
                <a:cs typeface="Times New Roman"/>
              </a:rPr>
              <a:t>d</a:t>
            </a:r>
            <a:r>
              <a:rPr dirty="0" u="heavy" sz="3200" spc="-5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ecreased</a:t>
            </a:r>
            <a:r>
              <a:rPr dirty="0" sz="3200" spc="-5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latin typeface="Times New Roman"/>
                <a:cs typeface="Times New Roman"/>
              </a:rPr>
              <a:t>release </a:t>
            </a:r>
            <a:r>
              <a:rPr dirty="0" sz="3200" b="1">
                <a:latin typeface="Times New Roman"/>
                <a:cs typeface="Times New Roman"/>
              </a:rPr>
              <a:t>of glutamate →</a:t>
            </a:r>
            <a:r>
              <a:rPr dirty="0" sz="3200" spc="-55" b="1">
                <a:latin typeface="Times New Roman"/>
                <a:cs typeface="Times New Roman"/>
              </a:rPr>
              <a:t> </a:t>
            </a:r>
            <a:r>
              <a:rPr dirty="0" u="heavy" sz="3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Generator </a:t>
            </a:r>
            <a:r>
              <a:rPr dirty="0" sz="3200" b="1">
                <a:latin typeface="Times New Roman"/>
                <a:cs typeface="Times New Roman"/>
              </a:rPr>
              <a:t> potential in amakrine cells &amp; ganglion cells  </a:t>
            </a:r>
            <a:r>
              <a:rPr dirty="0" sz="3200" spc="-5" b="1">
                <a:latin typeface="Times New Roman"/>
                <a:cs typeface="Times New Roman"/>
              </a:rPr>
              <a:t>(depolarize </a:t>
            </a:r>
            <a:r>
              <a:rPr dirty="0" sz="3200" b="1">
                <a:latin typeface="Times New Roman"/>
                <a:cs typeface="Times New Roman"/>
              </a:rPr>
              <a:t>) → AP </a:t>
            </a:r>
            <a:r>
              <a:rPr dirty="0" sz="3200">
                <a:latin typeface="Times New Roman"/>
                <a:cs typeface="Times New Roman"/>
              </a:rPr>
              <a:t>→ </a:t>
            </a:r>
            <a:r>
              <a:rPr dirty="0" sz="3200" b="1">
                <a:latin typeface="Times New Roman"/>
                <a:cs typeface="Times New Roman"/>
              </a:rPr>
              <a:t>optic nerve </a:t>
            </a:r>
            <a:r>
              <a:rPr dirty="0" sz="3200">
                <a:latin typeface="Times New Roman"/>
                <a:cs typeface="Times New Roman"/>
              </a:rPr>
              <a:t>→ </a:t>
            </a:r>
            <a:r>
              <a:rPr dirty="0" sz="3200" b="1">
                <a:latin typeface="Times New Roman"/>
                <a:cs typeface="Times New Roman"/>
              </a:rPr>
              <a:t>optic  pathway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2036" y="4432553"/>
            <a:ext cx="7433309" cy="113220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265"/>
              </a:spcBef>
              <a:buClr>
                <a:srgbClr val="93C500"/>
              </a:buClr>
              <a:buSzPct val="8055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1800" spc="-5" b="1">
                <a:latin typeface="Gill Sans MT"/>
                <a:cs typeface="Gill Sans MT"/>
              </a:rPr>
              <a:t>NB/</a:t>
            </a:r>
            <a:endParaRPr sz="1800">
              <a:latin typeface="Gill Sans MT"/>
              <a:cs typeface="Gill Sans MT"/>
            </a:endParaRPr>
          </a:p>
          <a:p>
            <a:pPr marL="295910" marR="5080" indent="-283210">
              <a:lnSpc>
                <a:spcPct val="80000"/>
              </a:lnSpc>
              <a:spcBef>
                <a:spcPts val="600"/>
              </a:spcBef>
              <a:buClr>
                <a:srgbClr val="93C500"/>
              </a:buClr>
              <a:buSzPct val="8055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1800" b="1">
                <a:latin typeface="Gill Sans MT"/>
                <a:cs typeface="Gill Sans MT"/>
              </a:rPr>
              <a:t>-these </a:t>
            </a:r>
            <a:r>
              <a:rPr dirty="0" sz="1800" spc="-5" b="1">
                <a:latin typeface="Gill Sans MT"/>
                <a:cs typeface="Gill Sans MT"/>
              </a:rPr>
              <a:t>reactions occur </a:t>
            </a:r>
            <a:r>
              <a:rPr dirty="0" sz="1800" b="1">
                <a:latin typeface="Gill Sans MT"/>
                <a:cs typeface="Gill Sans MT"/>
              </a:rPr>
              <a:t>in </a:t>
            </a:r>
            <a:r>
              <a:rPr dirty="0" sz="1800" spc="-5" b="1">
                <a:latin typeface="Gill Sans MT"/>
                <a:cs typeface="Gill Sans MT"/>
              </a:rPr>
              <a:t>both </a:t>
            </a:r>
            <a:r>
              <a:rPr dirty="0" sz="1800" spc="-20" b="1">
                <a:latin typeface="Gill Sans MT"/>
                <a:cs typeface="Gill Sans MT"/>
              </a:rPr>
              <a:t>rods </a:t>
            </a:r>
            <a:r>
              <a:rPr dirty="0" sz="1800" spc="-5" b="1">
                <a:latin typeface="Gill Sans MT"/>
                <a:cs typeface="Gill Sans MT"/>
              </a:rPr>
              <a:t>&amp;cones </a:t>
            </a:r>
            <a:r>
              <a:rPr dirty="0" sz="1800" spc="-10" b="1">
                <a:latin typeface="Gill Sans MT"/>
                <a:cs typeface="Gill Sans MT"/>
              </a:rPr>
              <a:t>but </a:t>
            </a:r>
            <a:r>
              <a:rPr dirty="0" sz="1800" b="1">
                <a:latin typeface="Gill Sans MT"/>
                <a:cs typeface="Gill Sans MT"/>
              </a:rPr>
              <a:t>in </a:t>
            </a:r>
            <a:r>
              <a:rPr dirty="0" sz="1800" spc="-20" b="1">
                <a:latin typeface="Gill Sans MT"/>
                <a:cs typeface="Gill Sans MT"/>
              </a:rPr>
              <a:t>rods </a:t>
            </a:r>
            <a:r>
              <a:rPr dirty="0" sz="1800" spc="-5" b="1">
                <a:latin typeface="Gill Sans MT"/>
                <a:cs typeface="Gill Sans MT"/>
              </a:rPr>
              <a:t>occur </a:t>
            </a:r>
            <a:r>
              <a:rPr dirty="0" sz="1800" b="1">
                <a:latin typeface="Gill Sans MT"/>
                <a:cs typeface="Gill Sans MT"/>
              </a:rPr>
              <a:t>at </a:t>
            </a:r>
            <a:r>
              <a:rPr dirty="0" sz="1800" spc="-20" b="1">
                <a:latin typeface="Gill Sans MT"/>
                <a:cs typeface="Gill Sans MT"/>
              </a:rPr>
              <a:t>low  </a:t>
            </a:r>
            <a:r>
              <a:rPr dirty="0" sz="1800" spc="-5" b="1">
                <a:latin typeface="Gill Sans MT"/>
                <a:cs typeface="Gill Sans MT"/>
              </a:rPr>
              <a:t>illumination </a:t>
            </a:r>
            <a:r>
              <a:rPr dirty="0" sz="1800" b="1">
                <a:latin typeface="Gill Sans MT"/>
                <a:cs typeface="Gill Sans MT"/>
              </a:rPr>
              <a:t>as in </a:t>
            </a:r>
            <a:r>
              <a:rPr dirty="0" sz="1800" spc="-5" b="1">
                <a:latin typeface="Gill Sans MT"/>
                <a:cs typeface="Gill Sans MT"/>
              </a:rPr>
              <a:t>dimlight </a:t>
            </a:r>
            <a:r>
              <a:rPr dirty="0" sz="1800" b="1">
                <a:latin typeface="Gill Sans MT"/>
                <a:cs typeface="Gill Sans MT"/>
              </a:rPr>
              <a:t>&amp; in </a:t>
            </a:r>
            <a:r>
              <a:rPr dirty="0" sz="1800" spc="-5" b="1">
                <a:latin typeface="Gill Sans MT"/>
                <a:cs typeface="Gill Sans MT"/>
              </a:rPr>
              <a:t>cones </a:t>
            </a:r>
            <a:r>
              <a:rPr dirty="0" sz="1800" b="1">
                <a:latin typeface="Gill Sans MT"/>
                <a:cs typeface="Gill Sans MT"/>
              </a:rPr>
              <a:t>at </a:t>
            </a:r>
            <a:r>
              <a:rPr dirty="0" sz="1800" spc="-5" b="1">
                <a:latin typeface="Gill Sans MT"/>
                <a:cs typeface="Gill Sans MT"/>
              </a:rPr>
              <a:t>high</a:t>
            </a:r>
            <a:r>
              <a:rPr dirty="0" sz="1800" spc="-35" b="1">
                <a:latin typeface="Gill Sans MT"/>
                <a:cs typeface="Gill Sans MT"/>
              </a:rPr>
              <a:t> </a:t>
            </a:r>
            <a:r>
              <a:rPr dirty="0" sz="1800" spc="-5" b="1">
                <a:latin typeface="Gill Sans MT"/>
                <a:cs typeface="Gill Sans MT"/>
              </a:rPr>
              <a:t>illumination.</a:t>
            </a:r>
            <a:endParaRPr sz="1800">
              <a:latin typeface="Gill Sans MT"/>
              <a:cs typeface="Gill Sans MT"/>
            </a:endParaRPr>
          </a:p>
          <a:p>
            <a:pPr marL="295910" indent="-283210">
              <a:lnSpc>
                <a:spcPct val="100000"/>
              </a:lnSpc>
              <a:spcBef>
                <a:spcPts val="170"/>
              </a:spcBef>
              <a:buClr>
                <a:srgbClr val="93C500"/>
              </a:buClr>
              <a:buSzPct val="80555"/>
              <a:buFont typeface="Wingdings 2"/>
              <a:buChar char=""/>
              <a:tabLst>
                <a:tab pos="295910" algn="l"/>
                <a:tab pos="296545" algn="l"/>
                <a:tab pos="1428115" algn="l"/>
              </a:tabLst>
            </a:pPr>
            <a:r>
              <a:rPr dirty="0" sz="1800" b="1">
                <a:latin typeface="Gill Sans MT"/>
                <a:cs typeface="Gill Sans MT"/>
              </a:rPr>
              <a:t>-</a:t>
            </a:r>
            <a:r>
              <a:rPr dirty="0" sz="1800" spc="0" b="1">
                <a:latin typeface="Gill Sans MT"/>
                <a:cs typeface="Gill Sans MT"/>
              </a:rPr>
              <a:t> </a:t>
            </a:r>
            <a:r>
              <a:rPr dirty="0" sz="1800" b="1">
                <a:latin typeface="Gill Sans MT"/>
                <a:cs typeface="Gill Sans MT"/>
              </a:rPr>
              <a:t>in</a:t>
            </a:r>
            <a:r>
              <a:rPr dirty="0" sz="1800" spc="-10" b="1">
                <a:latin typeface="Gill Sans MT"/>
                <a:cs typeface="Gill Sans MT"/>
              </a:rPr>
              <a:t> </a:t>
            </a:r>
            <a:r>
              <a:rPr dirty="0" sz="1800" spc="-5" b="1">
                <a:latin typeface="Gill Sans MT"/>
                <a:cs typeface="Gill Sans MT"/>
              </a:rPr>
              <a:t>cones	</a:t>
            </a:r>
            <a:r>
              <a:rPr dirty="0" sz="1800" b="1">
                <a:latin typeface="Gill Sans MT"/>
                <a:cs typeface="Gill Sans MT"/>
              </a:rPr>
              <a:t>4 </a:t>
            </a:r>
            <a:r>
              <a:rPr dirty="0" sz="1800" spc="-5" b="1">
                <a:latin typeface="Gill Sans MT"/>
                <a:cs typeface="Gill Sans MT"/>
              </a:rPr>
              <a:t>times</a:t>
            </a:r>
            <a:r>
              <a:rPr dirty="0" sz="1800" spc="-50" b="1">
                <a:latin typeface="Gill Sans MT"/>
                <a:cs typeface="Gill Sans MT"/>
              </a:rPr>
              <a:t> </a:t>
            </a:r>
            <a:r>
              <a:rPr dirty="0" sz="1800" b="1">
                <a:latin typeface="Gill Sans MT"/>
                <a:cs typeface="Gill Sans MT"/>
              </a:rPr>
              <a:t>faster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2036" y="6358229"/>
            <a:ext cx="59690" cy="37338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800">
                <a:solidFill>
                  <a:srgbClr val="003300"/>
                </a:solidFill>
                <a:latin typeface="Gill Sans MT"/>
                <a:cs typeface="Gill Sans MT"/>
              </a:rPr>
              <a:t>-</a:t>
            </a:r>
            <a:endParaRPr sz="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800" b="1">
                <a:solidFill>
                  <a:srgbClr val="003300"/>
                </a:solidFill>
                <a:latin typeface="Gill Sans MT"/>
                <a:cs typeface="Gill Sans MT"/>
              </a:rPr>
              <a:t>-</a:t>
            </a:r>
            <a:endParaRPr sz="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05451" y="792162"/>
            <a:ext cx="4138548" cy="5749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766572"/>
            <a:ext cx="1976627" cy="650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83436" y="766572"/>
            <a:ext cx="472439" cy="650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639" y="941324"/>
            <a:ext cx="1720850" cy="200660"/>
          </a:xfrm>
          <a:custGeom>
            <a:avLst/>
            <a:gdLst/>
            <a:ahLst/>
            <a:cxnLst/>
            <a:rect l="l" t="t" r="r" b="b"/>
            <a:pathLst>
              <a:path w="1720850" h="200659">
                <a:moveTo>
                  <a:pt x="27980" y="2539"/>
                </a:moveTo>
                <a:lnTo>
                  <a:pt x="0" y="2539"/>
                </a:lnTo>
                <a:lnTo>
                  <a:pt x="0" y="197992"/>
                </a:lnTo>
                <a:lnTo>
                  <a:pt x="27980" y="197992"/>
                </a:lnTo>
                <a:lnTo>
                  <a:pt x="27980" y="2539"/>
                </a:lnTo>
                <a:close/>
              </a:path>
              <a:path w="1720850" h="200659">
                <a:moveTo>
                  <a:pt x="94848" y="2539"/>
                </a:moveTo>
                <a:lnTo>
                  <a:pt x="72188" y="2539"/>
                </a:lnTo>
                <a:lnTo>
                  <a:pt x="72188" y="197992"/>
                </a:lnTo>
                <a:lnTo>
                  <a:pt x="98493" y="197992"/>
                </a:lnTo>
                <a:lnTo>
                  <a:pt x="98493" y="47498"/>
                </a:lnTo>
                <a:lnTo>
                  <a:pt x="133856" y="47498"/>
                </a:lnTo>
                <a:lnTo>
                  <a:pt x="94848" y="2539"/>
                </a:lnTo>
                <a:close/>
              </a:path>
              <a:path w="1720850" h="200659">
                <a:moveTo>
                  <a:pt x="133856" y="47498"/>
                </a:moveTo>
                <a:lnTo>
                  <a:pt x="98493" y="47498"/>
                </a:lnTo>
                <a:lnTo>
                  <a:pt x="229151" y="197992"/>
                </a:lnTo>
                <a:lnTo>
                  <a:pt x="253217" y="197992"/>
                </a:lnTo>
                <a:lnTo>
                  <a:pt x="253217" y="154431"/>
                </a:lnTo>
                <a:lnTo>
                  <a:pt x="226636" y="154431"/>
                </a:lnTo>
                <a:lnTo>
                  <a:pt x="133856" y="47498"/>
                </a:lnTo>
                <a:close/>
              </a:path>
              <a:path w="1720850" h="200659">
                <a:moveTo>
                  <a:pt x="253217" y="2539"/>
                </a:moveTo>
                <a:lnTo>
                  <a:pt x="226636" y="2539"/>
                </a:lnTo>
                <a:lnTo>
                  <a:pt x="226636" y="154431"/>
                </a:lnTo>
                <a:lnTo>
                  <a:pt x="253217" y="154431"/>
                </a:lnTo>
                <a:lnTo>
                  <a:pt x="253217" y="2539"/>
                </a:lnTo>
                <a:close/>
              </a:path>
              <a:path w="1720850" h="200659">
                <a:moveTo>
                  <a:pt x="416526" y="27177"/>
                </a:moveTo>
                <a:lnTo>
                  <a:pt x="388409" y="27177"/>
                </a:lnTo>
                <a:lnTo>
                  <a:pt x="388409" y="197992"/>
                </a:lnTo>
                <a:lnTo>
                  <a:pt x="416526" y="197992"/>
                </a:lnTo>
                <a:lnTo>
                  <a:pt x="416526" y="27177"/>
                </a:lnTo>
                <a:close/>
              </a:path>
              <a:path w="1720850" h="200659">
                <a:moveTo>
                  <a:pt x="484662" y="2286"/>
                </a:moveTo>
                <a:lnTo>
                  <a:pt x="321403" y="2286"/>
                </a:lnTo>
                <a:lnTo>
                  <a:pt x="321403" y="27177"/>
                </a:lnTo>
                <a:lnTo>
                  <a:pt x="484662" y="27177"/>
                </a:lnTo>
                <a:lnTo>
                  <a:pt x="484662" y="2286"/>
                </a:lnTo>
                <a:close/>
              </a:path>
              <a:path w="1720850" h="200659">
                <a:moveTo>
                  <a:pt x="539767" y="2539"/>
                </a:moveTo>
                <a:lnTo>
                  <a:pt x="511789" y="2539"/>
                </a:lnTo>
                <a:lnTo>
                  <a:pt x="511789" y="197992"/>
                </a:lnTo>
                <a:lnTo>
                  <a:pt x="539767" y="197992"/>
                </a:lnTo>
                <a:lnTo>
                  <a:pt x="539767" y="112902"/>
                </a:lnTo>
                <a:lnTo>
                  <a:pt x="677562" y="112902"/>
                </a:lnTo>
                <a:lnTo>
                  <a:pt x="677562" y="87122"/>
                </a:lnTo>
                <a:lnTo>
                  <a:pt x="539767" y="87122"/>
                </a:lnTo>
                <a:lnTo>
                  <a:pt x="539767" y="2539"/>
                </a:lnTo>
                <a:close/>
              </a:path>
              <a:path w="1720850" h="200659">
                <a:moveTo>
                  <a:pt x="677562" y="112902"/>
                </a:moveTo>
                <a:lnTo>
                  <a:pt x="649584" y="112902"/>
                </a:lnTo>
                <a:lnTo>
                  <a:pt x="649584" y="197992"/>
                </a:lnTo>
                <a:lnTo>
                  <a:pt x="677562" y="197992"/>
                </a:lnTo>
                <a:lnTo>
                  <a:pt x="677562" y="112902"/>
                </a:lnTo>
                <a:close/>
              </a:path>
              <a:path w="1720850" h="200659">
                <a:moveTo>
                  <a:pt x="677562" y="2539"/>
                </a:moveTo>
                <a:lnTo>
                  <a:pt x="649584" y="2539"/>
                </a:lnTo>
                <a:lnTo>
                  <a:pt x="649584" y="87122"/>
                </a:lnTo>
                <a:lnTo>
                  <a:pt x="677562" y="87122"/>
                </a:lnTo>
                <a:lnTo>
                  <a:pt x="677562" y="2539"/>
                </a:lnTo>
                <a:close/>
              </a:path>
              <a:path w="1720850" h="200659">
                <a:moveTo>
                  <a:pt x="831372" y="2539"/>
                </a:moveTo>
                <a:lnTo>
                  <a:pt x="720577" y="2539"/>
                </a:lnTo>
                <a:lnTo>
                  <a:pt x="720577" y="197738"/>
                </a:lnTo>
                <a:lnTo>
                  <a:pt x="834026" y="197738"/>
                </a:lnTo>
                <a:lnTo>
                  <a:pt x="834026" y="172847"/>
                </a:lnTo>
                <a:lnTo>
                  <a:pt x="748555" y="172847"/>
                </a:lnTo>
                <a:lnTo>
                  <a:pt x="748555" y="112140"/>
                </a:lnTo>
                <a:lnTo>
                  <a:pt x="828578" y="112140"/>
                </a:lnTo>
                <a:lnTo>
                  <a:pt x="828578" y="87122"/>
                </a:lnTo>
                <a:lnTo>
                  <a:pt x="748555" y="87122"/>
                </a:lnTo>
                <a:lnTo>
                  <a:pt x="748555" y="27431"/>
                </a:lnTo>
                <a:lnTo>
                  <a:pt x="831372" y="27431"/>
                </a:lnTo>
                <a:lnTo>
                  <a:pt x="831372" y="2539"/>
                </a:lnTo>
                <a:close/>
              </a:path>
              <a:path w="1720850" h="200659">
                <a:moveTo>
                  <a:pt x="969535" y="2539"/>
                </a:moveTo>
                <a:lnTo>
                  <a:pt x="941557" y="2539"/>
                </a:lnTo>
                <a:lnTo>
                  <a:pt x="941557" y="197992"/>
                </a:lnTo>
                <a:lnTo>
                  <a:pt x="1057534" y="197992"/>
                </a:lnTo>
                <a:lnTo>
                  <a:pt x="1057534" y="172592"/>
                </a:lnTo>
                <a:lnTo>
                  <a:pt x="969535" y="172592"/>
                </a:lnTo>
                <a:lnTo>
                  <a:pt x="969535" y="2539"/>
                </a:lnTo>
                <a:close/>
              </a:path>
              <a:path w="1720850" h="200659">
                <a:moveTo>
                  <a:pt x="1110023" y="2539"/>
                </a:moveTo>
                <a:lnTo>
                  <a:pt x="1082045" y="2539"/>
                </a:lnTo>
                <a:lnTo>
                  <a:pt x="1082045" y="197992"/>
                </a:lnTo>
                <a:lnTo>
                  <a:pt x="1110023" y="197992"/>
                </a:lnTo>
                <a:lnTo>
                  <a:pt x="1110023" y="2539"/>
                </a:lnTo>
                <a:close/>
              </a:path>
              <a:path w="1720850" h="200659">
                <a:moveTo>
                  <a:pt x="1251920" y="0"/>
                </a:moveTo>
                <a:lnTo>
                  <a:pt x="1210380" y="7318"/>
                </a:lnTo>
                <a:lnTo>
                  <a:pt x="1176469" y="29210"/>
                </a:lnTo>
                <a:lnTo>
                  <a:pt x="1153912" y="61928"/>
                </a:lnTo>
                <a:lnTo>
                  <a:pt x="1146395" y="101980"/>
                </a:lnTo>
                <a:lnTo>
                  <a:pt x="1148210" y="121987"/>
                </a:lnTo>
                <a:lnTo>
                  <a:pt x="1175428" y="171958"/>
                </a:lnTo>
                <a:lnTo>
                  <a:pt x="1209338" y="193166"/>
                </a:lnTo>
                <a:lnTo>
                  <a:pt x="1252936" y="200278"/>
                </a:lnTo>
                <a:lnTo>
                  <a:pt x="1270771" y="199300"/>
                </a:lnTo>
                <a:lnTo>
                  <a:pt x="1288655" y="196357"/>
                </a:lnTo>
                <a:lnTo>
                  <a:pt x="1306585" y="191438"/>
                </a:lnTo>
                <a:lnTo>
                  <a:pt x="1324564" y="184530"/>
                </a:lnTo>
                <a:lnTo>
                  <a:pt x="1324564" y="175895"/>
                </a:lnTo>
                <a:lnTo>
                  <a:pt x="1253825" y="175895"/>
                </a:lnTo>
                <a:lnTo>
                  <a:pt x="1237356" y="174583"/>
                </a:lnTo>
                <a:lnTo>
                  <a:pt x="1197322" y="154812"/>
                </a:lnTo>
                <a:lnTo>
                  <a:pt x="1176725" y="116236"/>
                </a:lnTo>
                <a:lnTo>
                  <a:pt x="1175351" y="100329"/>
                </a:lnTo>
                <a:lnTo>
                  <a:pt x="1176725" y="85115"/>
                </a:lnTo>
                <a:lnTo>
                  <a:pt x="1197322" y="46736"/>
                </a:lnTo>
                <a:lnTo>
                  <a:pt x="1235909" y="26376"/>
                </a:lnTo>
                <a:lnTo>
                  <a:pt x="1251285" y="25018"/>
                </a:lnTo>
                <a:lnTo>
                  <a:pt x="1320754" y="25018"/>
                </a:lnTo>
                <a:lnTo>
                  <a:pt x="1320754" y="16763"/>
                </a:lnTo>
                <a:lnTo>
                  <a:pt x="1283162" y="3683"/>
                </a:lnTo>
                <a:lnTo>
                  <a:pt x="1260034" y="236"/>
                </a:lnTo>
                <a:lnTo>
                  <a:pt x="1251920" y="0"/>
                </a:lnTo>
                <a:close/>
              </a:path>
              <a:path w="1720850" h="200659">
                <a:moveTo>
                  <a:pt x="1324564" y="101726"/>
                </a:moveTo>
                <a:lnTo>
                  <a:pt x="1259032" y="101726"/>
                </a:lnTo>
                <a:lnTo>
                  <a:pt x="1259032" y="126618"/>
                </a:lnTo>
                <a:lnTo>
                  <a:pt x="1296624" y="126618"/>
                </a:lnTo>
                <a:lnTo>
                  <a:pt x="1296624" y="167386"/>
                </a:lnTo>
                <a:lnTo>
                  <a:pt x="1253825" y="175895"/>
                </a:lnTo>
                <a:lnTo>
                  <a:pt x="1324564" y="175895"/>
                </a:lnTo>
                <a:lnTo>
                  <a:pt x="1324564" y="101726"/>
                </a:lnTo>
                <a:close/>
              </a:path>
              <a:path w="1720850" h="200659">
                <a:moveTo>
                  <a:pt x="1320754" y="25018"/>
                </a:moveTo>
                <a:lnTo>
                  <a:pt x="1251285" y="25018"/>
                </a:lnTo>
                <a:lnTo>
                  <a:pt x="1268551" y="26281"/>
                </a:lnTo>
                <a:lnTo>
                  <a:pt x="1285876" y="30067"/>
                </a:lnTo>
                <a:lnTo>
                  <a:pt x="1303273" y="36377"/>
                </a:lnTo>
                <a:lnTo>
                  <a:pt x="1320754" y="45212"/>
                </a:lnTo>
                <a:lnTo>
                  <a:pt x="1320754" y="25018"/>
                </a:lnTo>
                <a:close/>
              </a:path>
              <a:path w="1720850" h="200659">
                <a:moveTo>
                  <a:pt x="1393144" y="2539"/>
                </a:moveTo>
                <a:lnTo>
                  <a:pt x="1365204" y="2539"/>
                </a:lnTo>
                <a:lnTo>
                  <a:pt x="1365204" y="197992"/>
                </a:lnTo>
                <a:lnTo>
                  <a:pt x="1393144" y="197992"/>
                </a:lnTo>
                <a:lnTo>
                  <a:pt x="1393144" y="112902"/>
                </a:lnTo>
                <a:lnTo>
                  <a:pt x="1531066" y="112902"/>
                </a:lnTo>
                <a:lnTo>
                  <a:pt x="1531066" y="87122"/>
                </a:lnTo>
                <a:lnTo>
                  <a:pt x="1393144" y="87122"/>
                </a:lnTo>
                <a:lnTo>
                  <a:pt x="1393144" y="2539"/>
                </a:lnTo>
                <a:close/>
              </a:path>
              <a:path w="1720850" h="200659">
                <a:moveTo>
                  <a:pt x="1531066" y="112902"/>
                </a:moveTo>
                <a:lnTo>
                  <a:pt x="1502999" y="112902"/>
                </a:lnTo>
                <a:lnTo>
                  <a:pt x="1502999" y="197992"/>
                </a:lnTo>
                <a:lnTo>
                  <a:pt x="1531066" y="197992"/>
                </a:lnTo>
                <a:lnTo>
                  <a:pt x="1531066" y="112902"/>
                </a:lnTo>
                <a:close/>
              </a:path>
              <a:path w="1720850" h="200659">
                <a:moveTo>
                  <a:pt x="1531066" y="2539"/>
                </a:moveTo>
                <a:lnTo>
                  <a:pt x="1502999" y="2539"/>
                </a:lnTo>
                <a:lnTo>
                  <a:pt x="1502999" y="87122"/>
                </a:lnTo>
                <a:lnTo>
                  <a:pt x="1531066" y="87122"/>
                </a:lnTo>
                <a:lnTo>
                  <a:pt x="1531066" y="2539"/>
                </a:lnTo>
                <a:close/>
              </a:path>
              <a:path w="1720850" h="200659">
                <a:moveTo>
                  <a:pt x="1652478" y="27177"/>
                </a:moveTo>
                <a:lnTo>
                  <a:pt x="1624411" y="27177"/>
                </a:lnTo>
                <a:lnTo>
                  <a:pt x="1624411" y="197992"/>
                </a:lnTo>
                <a:lnTo>
                  <a:pt x="1652478" y="197992"/>
                </a:lnTo>
                <a:lnTo>
                  <a:pt x="1652478" y="27177"/>
                </a:lnTo>
                <a:close/>
              </a:path>
              <a:path w="1720850" h="200659">
                <a:moveTo>
                  <a:pt x="1720677" y="2286"/>
                </a:moveTo>
                <a:lnTo>
                  <a:pt x="1557355" y="2286"/>
                </a:lnTo>
                <a:lnTo>
                  <a:pt x="1557355" y="27177"/>
                </a:lnTo>
                <a:lnTo>
                  <a:pt x="1720677" y="27177"/>
                </a:lnTo>
                <a:lnTo>
                  <a:pt x="1720677" y="2286"/>
                </a:lnTo>
                <a:close/>
              </a:path>
            </a:pathLst>
          </a:custGeom>
          <a:solidFill>
            <a:srgbClr val="172003">
              <a:alpha val="9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288" y="978408"/>
            <a:ext cx="4498848" cy="56677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011801" y="854075"/>
            <a:ext cx="4132199" cy="56800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372350" y="2546350"/>
            <a:ext cx="203200" cy="920750"/>
          </a:xfrm>
          <a:custGeom>
            <a:avLst/>
            <a:gdLst/>
            <a:ahLst/>
            <a:cxnLst/>
            <a:rect l="l" t="t" r="r" b="b"/>
            <a:pathLst>
              <a:path w="203200" h="920750">
                <a:moveTo>
                  <a:pt x="0" y="920750"/>
                </a:moveTo>
                <a:lnTo>
                  <a:pt x="203200" y="920750"/>
                </a:lnTo>
                <a:lnTo>
                  <a:pt x="203200" y="0"/>
                </a:lnTo>
                <a:lnTo>
                  <a:pt x="0" y="0"/>
                </a:lnTo>
                <a:lnTo>
                  <a:pt x="0" y="920750"/>
                </a:lnTo>
                <a:close/>
              </a:path>
            </a:pathLst>
          </a:custGeom>
          <a:solidFill>
            <a:srgbClr val="C0E6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86425" y="1293875"/>
            <a:ext cx="903605" cy="2120900"/>
          </a:xfrm>
          <a:custGeom>
            <a:avLst/>
            <a:gdLst/>
            <a:ahLst/>
            <a:cxnLst/>
            <a:rect l="l" t="t" r="r" b="b"/>
            <a:pathLst>
              <a:path w="903604" h="2120900">
                <a:moveTo>
                  <a:pt x="0" y="2120900"/>
                </a:moveTo>
                <a:lnTo>
                  <a:pt x="903287" y="2120900"/>
                </a:lnTo>
                <a:lnTo>
                  <a:pt x="903287" y="0"/>
                </a:lnTo>
                <a:lnTo>
                  <a:pt x="0" y="0"/>
                </a:lnTo>
                <a:lnTo>
                  <a:pt x="0" y="2120900"/>
                </a:lnTo>
                <a:close/>
              </a:path>
            </a:pathLst>
          </a:custGeom>
          <a:solidFill>
            <a:srgbClr val="F4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100698" y="787400"/>
            <a:ext cx="1868424" cy="17589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01896" y="5634228"/>
            <a:ext cx="4623815" cy="9570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626" y="6858000"/>
                </a:lnTo>
                <a:lnTo>
                  <a:pt x="805662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29200" y="304800"/>
            <a:ext cx="4114799" cy="632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We </a:t>
            </a:r>
            <a:r>
              <a:rPr dirty="0" spc="-5"/>
              <a:t>have 10 types </a:t>
            </a:r>
            <a:r>
              <a:rPr dirty="0"/>
              <a:t>of cones </a:t>
            </a:r>
            <a:r>
              <a:rPr dirty="0" spc="-5">
                <a:solidFill>
                  <a:srgbClr val="000000"/>
                </a:solidFill>
              </a:rPr>
              <a:t>bipolar </a:t>
            </a:r>
            <a:r>
              <a:rPr dirty="0">
                <a:solidFill>
                  <a:srgbClr val="000000"/>
                </a:solidFill>
              </a:rPr>
              <a:t>cells &amp;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one</a:t>
            </a:r>
          </a:p>
        </p:txBody>
      </p:sp>
      <p:sp>
        <p:nvSpPr>
          <p:cNvPr id="7" name="object 7"/>
          <p:cNvSpPr/>
          <p:nvPr/>
        </p:nvSpPr>
        <p:spPr>
          <a:xfrm>
            <a:off x="903732" y="1658111"/>
            <a:ext cx="318770" cy="0"/>
          </a:xfrm>
          <a:custGeom>
            <a:avLst/>
            <a:gdLst/>
            <a:ahLst/>
            <a:cxnLst/>
            <a:rect l="l" t="t" r="r" b="b"/>
            <a:pathLst>
              <a:path w="318769" h="0">
                <a:moveTo>
                  <a:pt x="0" y="0"/>
                </a:moveTo>
                <a:lnTo>
                  <a:pt x="318516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0040" y="1932432"/>
            <a:ext cx="3159760" cy="0"/>
          </a:xfrm>
          <a:custGeom>
            <a:avLst/>
            <a:gdLst/>
            <a:ahLst/>
            <a:cxnLst/>
            <a:rect l="l" t="t" r="r" b="b"/>
            <a:pathLst>
              <a:path w="3159760" h="0">
                <a:moveTo>
                  <a:pt x="0" y="0"/>
                </a:moveTo>
                <a:lnTo>
                  <a:pt x="3159252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0540" y="2206751"/>
            <a:ext cx="1359535" cy="0"/>
          </a:xfrm>
          <a:custGeom>
            <a:avLst/>
            <a:gdLst/>
            <a:ahLst/>
            <a:cxnLst/>
            <a:rect l="l" t="t" r="r" b="b"/>
            <a:pathLst>
              <a:path w="1359535" h="0">
                <a:moveTo>
                  <a:pt x="0" y="0"/>
                </a:moveTo>
                <a:lnTo>
                  <a:pt x="1359408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0540" y="2481072"/>
            <a:ext cx="1015365" cy="0"/>
          </a:xfrm>
          <a:custGeom>
            <a:avLst/>
            <a:gdLst/>
            <a:ahLst/>
            <a:cxnLst/>
            <a:rect l="l" t="t" r="r" b="b"/>
            <a:pathLst>
              <a:path w="1015365" h="0">
                <a:moveTo>
                  <a:pt x="0" y="0"/>
                </a:moveTo>
                <a:lnTo>
                  <a:pt x="1014984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07340" y="833373"/>
            <a:ext cx="4590415" cy="5850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type of </a:t>
            </a:r>
            <a:r>
              <a:rPr dirty="0" sz="1800" spc="-15" b="1">
                <a:latin typeface="Times New Roman"/>
                <a:cs typeface="Times New Roman"/>
              </a:rPr>
              <a:t>rod </a:t>
            </a:r>
            <a:r>
              <a:rPr dirty="0" sz="1800" b="1">
                <a:latin typeface="Times New Roman"/>
                <a:cs typeface="Times New Roman"/>
              </a:rPr>
              <a:t>bipolar</a:t>
            </a:r>
            <a:r>
              <a:rPr dirty="0" sz="1800" spc="-5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cell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heavy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-Dark</a:t>
            </a:r>
            <a:r>
              <a:rPr dirty="0" sz="1800" spc="-5" b="1">
                <a:latin typeface="Times New Roman"/>
                <a:cs typeface="Times New Roman"/>
              </a:rPr>
              <a:t>&gt;&gt; depolarize receptors </a:t>
            </a:r>
            <a:r>
              <a:rPr dirty="0" sz="1800" spc="-10" b="1">
                <a:latin typeface="Times New Roman"/>
                <a:cs typeface="Times New Roman"/>
              </a:rPr>
              <a:t>&gt;&gt;&gt;</a:t>
            </a:r>
            <a:r>
              <a:rPr dirty="0" sz="1800" spc="15" b="1">
                <a:latin typeface="Times New Roman"/>
                <a:cs typeface="Times New Roman"/>
              </a:rPr>
              <a:t> </a:t>
            </a: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increase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latin typeface="Times New Roman"/>
                <a:cs typeface="Times New Roman"/>
              </a:rPr>
              <a:t>glutamate </a:t>
            </a:r>
            <a:r>
              <a:rPr dirty="0" sz="1800" b="1">
                <a:latin typeface="Times New Roman"/>
                <a:cs typeface="Times New Roman"/>
              </a:rPr>
              <a:t>at </a:t>
            </a:r>
            <a:r>
              <a:rPr dirty="0" sz="1800" spc="-5" b="1">
                <a:latin typeface="Times New Roman"/>
                <a:cs typeface="Times New Roman"/>
              </a:rPr>
              <a:t>photoreceptor</a:t>
            </a:r>
            <a:r>
              <a:rPr dirty="0" sz="1800" spc="-5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ends&gt;&gt;</a:t>
            </a:r>
            <a:endParaRPr sz="1800">
              <a:latin typeface="Times New Roman"/>
              <a:cs typeface="Times New Roman"/>
            </a:endParaRPr>
          </a:p>
          <a:p>
            <a:pPr marL="12700" marR="525145">
              <a:lnSpc>
                <a:spcPct val="100000"/>
              </a:lnSpc>
              <a:tabLst>
                <a:tab pos="1504315" algn="l"/>
                <a:tab pos="1732914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1-hyperpolarize	ON- </a:t>
            </a:r>
            <a:r>
              <a:rPr dirty="0" sz="1800" b="1">
                <a:latin typeface="Times New Roman"/>
                <a:cs typeface="Times New Roman"/>
              </a:rPr>
              <a:t>center </a:t>
            </a:r>
            <a:r>
              <a:rPr dirty="0" sz="1800" spc="-5" b="1">
                <a:latin typeface="Times New Roman"/>
                <a:cs typeface="Times New Roman"/>
              </a:rPr>
              <a:t>bipolar</a:t>
            </a:r>
            <a:r>
              <a:rPr dirty="0" sz="1800" spc="-9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cells  2-depolarize	</a:t>
            </a:r>
            <a:r>
              <a:rPr dirty="0" sz="1800" b="1">
                <a:latin typeface="Times New Roman"/>
                <a:cs typeface="Times New Roman"/>
              </a:rPr>
              <a:t>OFF-center </a:t>
            </a:r>
            <a:r>
              <a:rPr dirty="0" sz="1800" spc="-5" b="1">
                <a:latin typeface="Times New Roman"/>
                <a:cs typeface="Times New Roman"/>
              </a:rPr>
              <a:t>bipolar</a:t>
            </a:r>
            <a:r>
              <a:rPr dirty="0" sz="1800" spc="-10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cells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232410">
              <a:lnSpc>
                <a:spcPct val="100000"/>
              </a:lnSpc>
            </a:pPr>
            <a:r>
              <a:rPr dirty="0" u="heavy" sz="18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Light</a:t>
            </a:r>
            <a:r>
              <a:rPr dirty="0" sz="1800" spc="-5" b="1">
                <a:latin typeface="Times New Roman"/>
                <a:cs typeface="Times New Roman"/>
              </a:rPr>
              <a:t>&gt;&gt; hyperpolarize the </a:t>
            </a:r>
            <a:r>
              <a:rPr dirty="0" sz="1800" spc="-10" b="1">
                <a:latin typeface="Times New Roman"/>
                <a:cs typeface="Times New Roman"/>
              </a:rPr>
              <a:t>receptors&gt;&gt;&gt;&gt;  </a:t>
            </a:r>
            <a:r>
              <a:rPr dirty="0" sz="1800" spc="-5" b="1">
                <a:latin typeface="Times New Roman"/>
                <a:cs typeface="Times New Roman"/>
              </a:rPr>
              <a:t>decrease glutamate release </a:t>
            </a:r>
            <a:r>
              <a:rPr dirty="0" sz="1800" b="1">
                <a:latin typeface="Times New Roman"/>
                <a:cs typeface="Times New Roman"/>
              </a:rPr>
              <a:t>at </a:t>
            </a:r>
            <a:r>
              <a:rPr dirty="0" sz="1800" spc="-5" b="1">
                <a:latin typeface="Times New Roman"/>
                <a:cs typeface="Times New Roman"/>
              </a:rPr>
              <a:t>photoreceptor  ends&gt;&gt;.</a:t>
            </a:r>
            <a:endParaRPr sz="1800">
              <a:latin typeface="Times New Roman"/>
              <a:cs typeface="Times New Roman"/>
            </a:endParaRPr>
          </a:p>
          <a:p>
            <a:pPr marL="259079" indent="-246379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259715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depolarize ON- </a:t>
            </a:r>
            <a:r>
              <a:rPr dirty="0" sz="1800" b="1">
                <a:latin typeface="Times New Roman"/>
                <a:cs typeface="Times New Roman"/>
              </a:rPr>
              <a:t>center </a:t>
            </a:r>
            <a:r>
              <a:rPr dirty="0" sz="1800" spc="-5" b="1">
                <a:latin typeface="Times New Roman"/>
                <a:cs typeface="Times New Roman"/>
              </a:rPr>
              <a:t>bipolar</a:t>
            </a:r>
            <a:r>
              <a:rPr dirty="0" sz="1800" spc="-5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cells</a:t>
            </a:r>
            <a:endParaRPr sz="1800">
              <a:latin typeface="Times New Roman"/>
              <a:cs typeface="Times New Roman"/>
            </a:endParaRPr>
          </a:p>
          <a:p>
            <a:pPr marL="259079" indent="-246379">
              <a:lnSpc>
                <a:spcPct val="100000"/>
              </a:lnSpc>
              <a:buAutoNum type="arabicPlain"/>
              <a:tabLst>
                <a:tab pos="259715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hyperpolarize </a:t>
            </a:r>
            <a:r>
              <a:rPr dirty="0" sz="1800" b="1">
                <a:latin typeface="Times New Roman"/>
                <a:cs typeface="Times New Roman"/>
              </a:rPr>
              <a:t>OFF-center </a:t>
            </a:r>
            <a:r>
              <a:rPr dirty="0" sz="1800" spc="-5" b="1">
                <a:latin typeface="Times New Roman"/>
                <a:cs typeface="Times New Roman"/>
              </a:rPr>
              <a:t>bipolar cells</a:t>
            </a:r>
            <a:r>
              <a:rPr dirty="0" sz="1800" spc="-9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(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Times New Roman"/>
                <a:cs typeface="Times New Roman"/>
              </a:rPr>
              <a:t>inactive)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Times New Roman"/>
                <a:cs typeface="Times New Roman"/>
              </a:rPr>
              <a:t>N.B/</a:t>
            </a:r>
            <a:endParaRPr sz="1800">
              <a:latin typeface="Times New Roman"/>
              <a:cs typeface="Times New Roman"/>
            </a:endParaRPr>
          </a:p>
          <a:p>
            <a:pPr marL="12700" marR="264160">
              <a:lnSpc>
                <a:spcPct val="100000"/>
              </a:lnSpc>
              <a:spcBef>
                <a:spcPts val="15"/>
              </a:spcBef>
            </a:pPr>
            <a:r>
              <a:rPr dirty="0" sz="1400" spc="-5" b="1">
                <a:latin typeface="Times New Roman"/>
                <a:cs typeface="Times New Roman"/>
              </a:rPr>
              <a:t>-ON- </a:t>
            </a:r>
            <a:r>
              <a:rPr dirty="0" sz="1400" b="1">
                <a:latin typeface="Times New Roman"/>
                <a:cs typeface="Times New Roman"/>
              </a:rPr>
              <a:t>center bipolar( synaptic connection with center  </a:t>
            </a:r>
            <a:r>
              <a:rPr dirty="0" sz="1400" spc="-5" b="1">
                <a:latin typeface="Times New Roman"/>
                <a:cs typeface="Times New Roman"/>
              </a:rPr>
              <a:t>photoreceptors= </a:t>
            </a:r>
            <a:r>
              <a:rPr dirty="0" sz="1400" b="1">
                <a:latin typeface="Times New Roman"/>
                <a:cs typeface="Times New Roman"/>
              </a:rPr>
              <a:t>cones , so light depolarize them to see</a:t>
            </a:r>
            <a:r>
              <a:rPr dirty="0" sz="1400" spc="-1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in  bright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light)</a:t>
            </a:r>
            <a:endParaRPr sz="1400">
              <a:latin typeface="Times New Roman"/>
              <a:cs typeface="Times New Roman"/>
            </a:endParaRPr>
          </a:p>
          <a:p>
            <a:pPr marL="12700" marR="160655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latin typeface="Times New Roman"/>
                <a:cs typeface="Times New Roman"/>
              </a:rPr>
              <a:t>-OFF- </a:t>
            </a:r>
            <a:r>
              <a:rPr dirty="0" sz="1400" b="1">
                <a:latin typeface="Times New Roman"/>
                <a:cs typeface="Times New Roman"/>
              </a:rPr>
              <a:t>center bipolar( synaptic connection with</a:t>
            </a:r>
            <a:r>
              <a:rPr dirty="0" sz="1400" spc="-15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peripheral  photoreceptors= rods </a:t>
            </a:r>
            <a:r>
              <a:rPr dirty="0" sz="1400" b="1">
                <a:latin typeface="Times New Roman"/>
                <a:cs typeface="Times New Roman"/>
              </a:rPr>
              <a:t>, so dark depolarize them to see in  </a:t>
            </a:r>
            <a:r>
              <a:rPr dirty="0" sz="1400" spc="-5" b="1">
                <a:latin typeface="Times New Roman"/>
                <a:cs typeface="Times New Roman"/>
              </a:rPr>
              <a:t>dark)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-5" b="1">
                <a:latin typeface="Times New Roman"/>
                <a:cs typeface="Times New Roman"/>
              </a:rPr>
              <a:t>-All </a:t>
            </a:r>
            <a:r>
              <a:rPr dirty="0" sz="1400" b="1">
                <a:latin typeface="Times New Roman"/>
                <a:cs typeface="Times New Roman"/>
              </a:rPr>
              <a:t>these help to sharpen signal </a:t>
            </a:r>
            <a:r>
              <a:rPr dirty="0" sz="1400" spc="-5" b="1">
                <a:latin typeface="Times New Roman"/>
                <a:cs typeface="Times New Roman"/>
              </a:rPr>
              <a:t>from </a:t>
            </a:r>
            <a:r>
              <a:rPr dirty="0" sz="1400" spc="-10" b="1">
                <a:latin typeface="Times New Roman"/>
                <a:cs typeface="Times New Roman"/>
              </a:rPr>
              <a:t>rods </a:t>
            </a:r>
            <a:r>
              <a:rPr dirty="0" sz="1400" b="1">
                <a:latin typeface="Times New Roman"/>
                <a:cs typeface="Times New Roman"/>
              </a:rPr>
              <a:t>in dark and</a:t>
            </a:r>
            <a:r>
              <a:rPr dirty="0" sz="1400" spc="-19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from  </a:t>
            </a:r>
            <a:r>
              <a:rPr dirty="0" sz="1400" b="1">
                <a:latin typeface="Times New Roman"/>
                <a:cs typeface="Times New Roman"/>
              </a:rPr>
              <a:t>cones in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light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35024" y="0"/>
            <a:ext cx="461772" cy="2514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35024" y="0"/>
            <a:ext cx="461772" cy="5867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35024" y="286511"/>
            <a:ext cx="1642872" cy="6355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02663" y="286511"/>
            <a:ext cx="1552956" cy="6355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35024" y="621791"/>
            <a:ext cx="461772" cy="6355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12747" y="621791"/>
            <a:ext cx="461772" cy="6355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35024" y="957072"/>
            <a:ext cx="473963" cy="6355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24939" y="957072"/>
            <a:ext cx="7232904" cy="6355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35024" y="1292352"/>
            <a:ext cx="1336548" cy="6355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287523" y="1292352"/>
            <a:ext cx="464819" cy="6355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368295" y="1292352"/>
            <a:ext cx="864107" cy="6355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48355" y="1292352"/>
            <a:ext cx="1388364" cy="6355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852671" y="1292352"/>
            <a:ext cx="461772" cy="6355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930396" y="1292352"/>
            <a:ext cx="1028700" cy="6355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75047" y="1292352"/>
            <a:ext cx="461772" cy="6355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35024" y="1627632"/>
            <a:ext cx="473963" cy="6355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424939" y="1627632"/>
            <a:ext cx="4785360" cy="6355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826252" y="1627632"/>
            <a:ext cx="461772" cy="6355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502663" y="2001011"/>
            <a:ext cx="138683" cy="624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35024" y="1962911"/>
            <a:ext cx="473963" cy="63550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424939" y="1962911"/>
            <a:ext cx="5247132" cy="63550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288023" y="1962911"/>
            <a:ext cx="461772" cy="63550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02663" y="2336292"/>
            <a:ext cx="138683" cy="6248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35024" y="2298192"/>
            <a:ext cx="473963" cy="63550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424939" y="2298192"/>
            <a:ext cx="2282952" cy="63550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323844" y="2298192"/>
            <a:ext cx="2485644" cy="63550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425440" y="2298192"/>
            <a:ext cx="466343" cy="63550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507735" y="2298192"/>
            <a:ext cx="3543300" cy="63550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35024" y="2633472"/>
            <a:ext cx="6627876" cy="63550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578852" y="2633472"/>
            <a:ext cx="461772" cy="63550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35024" y="2968751"/>
            <a:ext cx="473963" cy="63550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424939" y="2968751"/>
            <a:ext cx="3139440" cy="63550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80332" y="2968751"/>
            <a:ext cx="1665732" cy="63550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462015" y="2968751"/>
            <a:ext cx="464820" cy="63550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542788" y="2968751"/>
            <a:ext cx="1825752" cy="63550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984492" y="2968751"/>
            <a:ext cx="461772" cy="63550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502663" y="3342132"/>
            <a:ext cx="138683" cy="6248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335024" y="3304032"/>
            <a:ext cx="473963" cy="63550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424939" y="3304032"/>
            <a:ext cx="3198876" cy="63550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239767" y="3304032"/>
            <a:ext cx="1508760" cy="63550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364479" y="3304032"/>
            <a:ext cx="461772" cy="63550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502663" y="3677411"/>
            <a:ext cx="138683" cy="6248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335024" y="3639311"/>
            <a:ext cx="473963" cy="63550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424939" y="3639311"/>
            <a:ext cx="4718304" cy="63550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759196" y="3639311"/>
            <a:ext cx="461772" cy="63550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502663" y="4012691"/>
            <a:ext cx="138683" cy="6248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335024" y="3974591"/>
            <a:ext cx="473963" cy="63550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424939" y="3974591"/>
            <a:ext cx="3700272" cy="63550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741164" y="3974591"/>
            <a:ext cx="1665732" cy="63550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022847" y="3974591"/>
            <a:ext cx="464820" cy="63550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103620" y="3974591"/>
            <a:ext cx="1825752" cy="63550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545323" y="3974591"/>
            <a:ext cx="461772" cy="63550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502663" y="4347971"/>
            <a:ext cx="138683" cy="6248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335024" y="4309871"/>
            <a:ext cx="473963" cy="63550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424939" y="4309871"/>
            <a:ext cx="426720" cy="635507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467611" y="4309871"/>
            <a:ext cx="4358640" cy="63550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442203" y="4309871"/>
            <a:ext cx="461772" cy="63550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335024" y="4645152"/>
            <a:ext cx="911351" cy="63550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862327" y="4645152"/>
            <a:ext cx="1098803" cy="63550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577083" y="4645152"/>
            <a:ext cx="1080516" cy="63550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273552" y="4645152"/>
            <a:ext cx="461772" cy="63550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196339" y="4914900"/>
            <a:ext cx="798576" cy="1106424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1514094" y="357962"/>
            <a:ext cx="7279005" cy="4719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200" spc="-1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Objectives:</a:t>
            </a:r>
            <a:endParaRPr sz="2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400050">
              <a:lnSpc>
                <a:spcPct val="100000"/>
              </a:lnSpc>
            </a:pPr>
            <a:r>
              <a:rPr dirty="0" u="heavy" sz="2200" spc="-1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-</a:t>
            </a:r>
            <a:r>
              <a:rPr dirty="0" sz="2200" spc="-10">
                <a:latin typeface="Gill Sans MT"/>
                <a:cs typeface="Gill Sans MT"/>
              </a:rPr>
              <a:t>List </a:t>
            </a:r>
            <a:r>
              <a:rPr dirty="0" sz="2200" spc="-5">
                <a:latin typeface="Gill Sans MT"/>
                <a:cs typeface="Gill Sans MT"/>
              </a:rPr>
              <a:t>and </a:t>
            </a:r>
            <a:r>
              <a:rPr dirty="0" sz="2200" spc="-10">
                <a:latin typeface="Gill Sans MT"/>
                <a:cs typeface="Gill Sans MT"/>
              </a:rPr>
              <a:t>compare </a:t>
            </a:r>
            <a:r>
              <a:rPr dirty="0" sz="2200" spc="-5">
                <a:latin typeface="Gill Sans MT"/>
                <a:cs typeface="Gill Sans MT"/>
              </a:rPr>
              <a:t>functional </a:t>
            </a:r>
            <a:r>
              <a:rPr dirty="0" sz="2200" spc="-10">
                <a:latin typeface="Gill Sans MT"/>
                <a:cs typeface="Gill Sans MT"/>
              </a:rPr>
              <a:t>properties </a:t>
            </a:r>
            <a:r>
              <a:rPr dirty="0" sz="2200" spc="-5">
                <a:latin typeface="Gill Sans MT"/>
                <a:cs typeface="Gill Sans MT"/>
              </a:rPr>
              <a:t>of </a:t>
            </a:r>
            <a:r>
              <a:rPr dirty="0" sz="2200" spc="-20">
                <a:latin typeface="Gill Sans MT"/>
                <a:cs typeface="Gill Sans MT"/>
              </a:rPr>
              <a:t>rods </a:t>
            </a:r>
            <a:r>
              <a:rPr dirty="0" sz="2200" spc="-5">
                <a:latin typeface="Gill Sans MT"/>
                <a:cs typeface="Gill Sans MT"/>
              </a:rPr>
              <a:t>and cones </a:t>
            </a:r>
            <a:r>
              <a:rPr dirty="0" sz="2200" spc="-10">
                <a:latin typeface="Gill Sans MT"/>
                <a:cs typeface="Gill Sans MT"/>
              </a:rPr>
              <a:t>in  </a:t>
            </a:r>
            <a:r>
              <a:rPr dirty="0" sz="2200" spc="-5">
                <a:latin typeface="Gill Sans MT"/>
                <a:cs typeface="Gill Sans MT"/>
              </a:rPr>
              <a:t>scotopic and photopic</a:t>
            </a:r>
            <a:r>
              <a:rPr dirty="0" sz="2200" spc="40">
                <a:latin typeface="Gill Sans MT"/>
                <a:cs typeface="Gill Sans MT"/>
              </a:rPr>
              <a:t> </a:t>
            </a:r>
            <a:r>
              <a:rPr dirty="0" sz="2200" spc="-10">
                <a:latin typeface="Gill Sans MT"/>
                <a:cs typeface="Gill Sans MT"/>
              </a:rPr>
              <a:t>vision</a:t>
            </a:r>
            <a:endParaRPr sz="2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u="heavy" sz="2200" spc="-11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-</a:t>
            </a:r>
            <a:r>
              <a:rPr dirty="0" sz="2200" spc="-110">
                <a:latin typeface="Gill Sans MT"/>
                <a:cs typeface="Gill Sans MT"/>
              </a:rPr>
              <a:t>To </a:t>
            </a:r>
            <a:r>
              <a:rPr dirty="0" sz="2200" spc="-10">
                <a:latin typeface="Gill Sans MT"/>
                <a:cs typeface="Gill Sans MT"/>
              </a:rPr>
              <a:t>know </a:t>
            </a:r>
            <a:r>
              <a:rPr dirty="0" sz="2200" spc="-5">
                <a:latin typeface="Gill Sans MT"/>
                <a:cs typeface="Gill Sans MT"/>
              </a:rPr>
              <a:t>the </a:t>
            </a:r>
            <a:r>
              <a:rPr dirty="0" sz="2200" spc="-15">
                <a:latin typeface="Gill Sans MT"/>
                <a:cs typeface="Gill Sans MT"/>
              </a:rPr>
              <a:t>convergence </a:t>
            </a:r>
            <a:r>
              <a:rPr dirty="0" sz="2200" spc="-5">
                <a:latin typeface="Gill Sans MT"/>
                <a:cs typeface="Gill Sans MT"/>
              </a:rPr>
              <a:t>and its</a:t>
            </a:r>
            <a:r>
              <a:rPr dirty="0" sz="2200" spc="114">
                <a:latin typeface="Gill Sans MT"/>
                <a:cs typeface="Gill Sans MT"/>
              </a:rPr>
              <a:t> </a:t>
            </a:r>
            <a:r>
              <a:rPr dirty="0" sz="2200" spc="-5">
                <a:latin typeface="Gill Sans MT"/>
                <a:cs typeface="Gill Sans MT"/>
              </a:rPr>
              <a:t>value</a:t>
            </a:r>
            <a:endParaRPr sz="2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u="heavy" sz="2200" spc="-114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-</a:t>
            </a:r>
            <a:r>
              <a:rPr dirty="0" sz="2200" spc="-114">
                <a:latin typeface="Gill Sans MT"/>
                <a:cs typeface="Gill Sans MT"/>
              </a:rPr>
              <a:t>To </a:t>
            </a:r>
            <a:r>
              <a:rPr dirty="0" sz="2200" spc="-5">
                <a:latin typeface="Gill Sans MT"/>
                <a:cs typeface="Gill Sans MT"/>
              </a:rPr>
              <a:t>describe the </a:t>
            </a:r>
            <a:r>
              <a:rPr dirty="0" sz="2200" spc="-10">
                <a:latin typeface="Gill Sans MT"/>
                <a:cs typeface="Gill Sans MT"/>
              </a:rPr>
              <a:t>photosensitive</a:t>
            </a:r>
            <a:r>
              <a:rPr dirty="0" sz="2200" spc="160">
                <a:latin typeface="Gill Sans MT"/>
                <a:cs typeface="Gill Sans MT"/>
              </a:rPr>
              <a:t> </a:t>
            </a:r>
            <a:r>
              <a:rPr dirty="0" sz="2200" spc="-5">
                <a:latin typeface="Gill Sans MT"/>
                <a:cs typeface="Gill Sans MT"/>
              </a:rPr>
              <a:t>compounds</a:t>
            </a:r>
            <a:endParaRPr sz="2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2200" spc="-114">
                <a:latin typeface="Gill Sans MT"/>
                <a:cs typeface="Gill Sans MT"/>
              </a:rPr>
              <a:t>-To </a:t>
            </a:r>
            <a:r>
              <a:rPr dirty="0" sz="2200" spc="-10">
                <a:latin typeface="Gill Sans MT"/>
                <a:cs typeface="Gill Sans MT"/>
              </a:rPr>
              <a:t>Contrast </a:t>
            </a:r>
            <a:r>
              <a:rPr dirty="0" sz="2200" spc="-5">
                <a:latin typeface="Gill Sans MT"/>
                <a:cs typeface="Gill Sans MT"/>
              </a:rPr>
              <a:t>the phototransduction </a:t>
            </a:r>
            <a:r>
              <a:rPr dirty="0" sz="2200" spc="-15">
                <a:latin typeface="Gill Sans MT"/>
                <a:cs typeface="Gill Sans MT"/>
              </a:rPr>
              <a:t>process </a:t>
            </a:r>
            <a:r>
              <a:rPr dirty="0" sz="2200" spc="-10">
                <a:latin typeface="Gill Sans MT"/>
                <a:cs typeface="Gill Sans MT"/>
              </a:rPr>
              <a:t>for </a:t>
            </a:r>
            <a:r>
              <a:rPr dirty="0" sz="2200" spc="-20">
                <a:latin typeface="Gill Sans MT"/>
                <a:cs typeface="Gill Sans MT"/>
              </a:rPr>
              <a:t>rods </a:t>
            </a:r>
            <a:r>
              <a:rPr dirty="0" sz="2200" spc="-5">
                <a:latin typeface="Gill Sans MT"/>
                <a:cs typeface="Gill Sans MT"/>
              </a:rPr>
              <a:t>and</a:t>
            </a:r>
            <a:r>
              <a:rPr dirty="0" sz="2200" spc="365">
                <a:latin typeface="Gill Sans MT"/>
                <a:cs typeface="Gill Sans MT"/>
              </a:rPr>
              <a:t> </a:t>
            </a:r>
            <a:r>
              <a:rPr dirty="0" sz="2200" spc="-5">
                <a:latin typeface="Gill Sans MT"/>
                <a:cs typeface="Gill Sans MT"/>
              </a:rPr>
              <a:t>cones</a:t>
            </a:r>
            <a:endParaRPr sz="2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tabLst>
                <a:tab pos="1986914" algn="l"/>
              </a:tabLst>
            </a:pPr>
            <a:r>
              <a:rPr dirty="0" sz="2200" spc="-5">
                <a:latin typeface="Gill Sans MT"/>
                <a:cs typeface="Gill Sans MT"/>
              </a:rPr>
              <a:t>in light</a:t>
            </a:r>
            <a:r>
              <a:rPr dirty="0" sz="2200" spc="30">
                <a:latin typeface="Gill Sans MT"/>
                <a:cs typeface="Gill Sans MT"/>
              </a:rPr>
              <a:t> </a:t>
            </a:r>
            <a:r>
              <a:rPr dirty="0" sz="2200" spc="-5">
                <a:latin typeface="Gill Sans MT"/>
                <a:cs typeface="Gill Sans MT"/>
              </a:rPr>
              <a:t>and</a:t>
            </a:r>
            <a:r>
              <a:rPr dirty="0" sz="2200" spc="0">
                <a:latin typeface="Gill Sans MT"/>
                <a:cs typeface="Gill Sans MT"/>
              </a:rPr>
              <a:t> </a:t>
            </a:r>
            <a:r>
              <a:rPr dirty="0" sz="2200" spc="-10">
                <a:latin typeface="Gill Sans MT"/>
                <a:cs typeface="Gill Sans MT"/>
              </a:rPr>
              <a:t>dark	</a:t>
            </a:r>
            <a:r>
              <a:rPr dirty="0" sz="2200" spc="-5">
                <a:latin typeface="Gill Sans MT"/>
                <a:cs typeface="Gill Sans MT"/>
              </a:rPr>
              <a:t>and the ionic basis of these</a:t>
            </a:r>
            <a:r>
              <a:rPr dirty="0" sz="2200" spc="25">
                <a:latin typeface="Gill Sans MT"/>
                <a:cs typeface="Gill Sans MT"/>
              </a:rPr>
              <a:t> </a:t>
            </a:r>
            <a:r>
              <a:rPr dirty="0" sz="2200" spc="-10">
                <a:latin typeface="Gill Sans MT"/>
                <a:cs typeface="Gill Sans MT"/>
              </a:rPr>
              <a:t>responses</a:t>
            </a:r>
            <a:endParaRPr sz="2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heavy" sz="2200" spc="-114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-</a:t>
            </a:r>
            <a:r>
              <a:rPr dirty="0" sz="2200" spc="-114">
                <a:latin typeface="Gill Sans MT"/>
                <a:cs typeface="Gill Sans MT"/>
              </a:rPr>
              <a:t>To </a:t>
            </a:r>
            <a:r>
              <a:rPr dirty="0" sz="2200" spc="-10">
                <a:latin typeface="Gill Sans MT"/>
                <a:cs typeface="Gill Sans MT"/>
              </a:rPr>
              <a:t>know </a:t>
            </a:r>
            <a:r>
              <a:rPr dirty="0" sz="2200" spc="-5">
                <a:latin typeface="Gill Sans MT"/>
                <a:cs typeface="Gill Sans MT"/>
              </a:rPr>
              <a:t>the </a:t>
            </a:r>
            <a:r>
              <a:rPr dirty="0" sz="2200" spc="-15">
                <a:latin typeface="Gill Sans MT"/>
                <a:cs typeface="Gill Sans MT"/>
              </a:rPr>
              <a:t>process </a:t>
            </a:r>
            <a:r>
              <a:rPr dirty="0" sz="2200" spc="-5">
                <a:latin typeface="Gill Sans MT"/>
                <a:cs typeface="Gill Sans MT"/>
              </a:rPr>
              <a:t>of rhodopsine</a:t>
            </a:r>
            <a:r>
              <a:rPr dirty="0" sz="2200" spc="200">
                <a:latin typeface="Gill Sans MT"/>
                <a:cs typeface="Gill Sans MT"/>
              </a:rPr>
              <a:t> </a:t>
            </a:r>
            <a:r>
              <a:rPr dirty="0" sz="2200" spc="-10">
                <a:latin typeface="Gill Sans MT"/>
                <a:cs typeface="Gill Sans MT"/>
              </a:rPr>
              <a:t>regeneration</a:t>
            </a:r>
            <a:endParaRPr sz="2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u="heavy" sz="2200" spc="-114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-</a:t>
            </a:r>
            <a:r>
              <a:rPr dirty="0" sz="2200" spc="-114">
                <a:latin typeface="Gill Sans MT"/>
                <a:cs typeface="Gill Sans MT"/>
              </a:rPr>
              <a:t>To </a:t>
            </a:r>
            <a:r>
              <a:rPr dirty="0" sz="2200" spc="-10">
                <a:latin typeface="Gill Sans MT"/>
                <a:cs typeface="Gill Sans MT"/>
              </a:rPr>
              <a:t>know </a:t>
            </a:r>
            <a:r>
              <a:rPr dirty="0" sz="2200" spc="-5">
                <a:latin typeface="Gill Sans MT"/>
                <a:cs typeface="Gill Sans MT"/>
              </a:rPr>
              <a:t>the meaning of</a:t>
            </a:r>
            <a:r>
              <a:rPr dirty="0" sz="2200" spc="125">
                <a:latin typeface="Gill Sans MT"/>
                <a:cs typeface="Gill Sans MT"/>
              </a:rPr>
              <a:t> </a:t>
            </a:r>
            <a:r>
              <a:rPr dirty="0" sz="2200" spc="-10">
                <a:latin typeface="Gill Sans MT"/>
                <a:cs typeface="Gill Sans MT"/>
              </a:rPr>
              <a:t>nyctalopia</a:t>
            </a:r>
            <a:endParaRPr sz="2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u="heavy" sz="2200" spc="-1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-</a:t>
            </a:r>
            <a:r>
              <a:rPr dirty="0" sz="2200" spc="-10">
                <a:latin typeface="Gill Sans MT"/>
                <a:cs typeface="Gill Sans MT"/>
              </a:rPr>
              <a:t>Contrast </a:t>
            </a:r>
            <a:r>
              <a:rPr dirty="0" sz="2200" spc="-5">
                <a:latin typeface="Gill Sans MT"/>
                <a:cs typeface="Gill Sans MT"/>
              </a:rPr>
              <a:t>the dark and </a:t>
            </a:r>
            <a:r>
              <a:rPr dirty="0" sz="2200" spc="-10">
                <a:latin typeface="Gill Sans MT"/>
                <a:cs typeface="Gill Sans MT"/>
              </a:rPr>
              <a:t>light</a:t>
            </a:r>
            <a:r>
              <a:rPr dirty="0" sz="2200" spc="75">
                <a:latin typeface="Gill Sans MT"/>
                <a:cs typeface="Gill Sans MT"/>
              </a:rPr>
              <a:t> </a:t>
            </a:r>
            <a:r>
              <a:rPr dirty="0" sz="2200" spc="-10">
                <a:latin typeface="Gill Sans MT"/>
                <a:cs typeface="Gill Sans MT"/>
              </a:rPr>
              <a:t>adaptation</a:t>
            </a:r>
            <a:endParaRPr sz="2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u="heavy" sz="2200" spc="-11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-</a:t>
            </a:r>
            <a:r>
              <a:rPr dirty="0" sz="2200" spc="-110">
                <a:latin typeface="Gill Sans MT"/>
                <a:cs typeface="Gill Sans MT"/>
              </a:rPr>
              <a:t>To </a:t>
            </a:r>
            <a:r>
              <a:rPr dirty="0" sz="2200" spc="-10">
                <a:latin typeface="Gill Sans MT"/>
                <a:cs typeface="Gill Sans MT"/>
              </a:rPr>
              <a:t>know </a:t>
            </a:r>
            <a:r>
              <a:rPr dirty="0" sz="2200" spc="-5">
                <a:latin typeface="Gill Sans MT"/>
                <a:cs typeface="Gill Sans MT"/>
              </a:rPr>
              <a:t>the visual cycle and rhodopsine</a:t>
            </a:r>
            <a:r>
              <a:rPr dirty="0" sz="2200" spc="190">
                <a:latin typeface="Gill Sans MT"/>
                <a:cs typeface="Gill Sans MT"/>
              </a:rPr>
              <a:t> </a:t>
            </a:r>
            <a:r>
              <a:rPr dirty="0" sz="2200" spc="-10">
                <a:latin typeface="Gill Sans MT"/>
                <a:cs typeface="Gill Sans MT"/>
              </a:rPr>
              <a:t>regeneration</a:t>
            </a:r>
            <a:endParaRPr sz="2200">
              <a:latin typeface="Gill Sans MT"/>
              <a:cs typeface="Gill Sans MT"/>
            </a:endParaRPr>
          </a:p>
          <a:p>
            <a:pPr marL="12700" marR="3150235">
              <a:lnSpc>
                <a:spcPct val="100000"/>
              </a:lnSpc>
            </a:pPr>
            <a:r>
              <a:rPr dirty="0" sz="2200" spc="-5">
                <a:latin typeface="Gill Sans MT"/>
                <a:cs typeface="Gill Sans MT"/>
              </a:rPr>
              <a:t>- </a:t>
            </a:r>
            <a:r>
              <a:rPr dirty="0" sz="2200" spc="-165">
                <a:latin typeface="Gill Sans MT"/>
                <a:cs typeface="Gill Sans MT"/>
              </a:rPr>
              <a:t>To </a:t>
            </a:r>
            <a:r>
              <a:rPr dirty="0" sz="2200" spc="-15">
                <a:latin typeface="Gill Sans MT"/>
                <a:cs typeface="Gill Sans MT"/>
              </a:rPr>
              <a:t>recognize </a:t>
            </a:r>
            <a:r>
              <a:rPr dirty="0" sz="2200" spc="-5">
                <a:latin typeface="Gill Sans MT"/>
                <a:cs typeface="Gill Sans MT"/>
              </a:rPr>
              <a:t>types of ganglion cells  Ref/ </a:t>
            </a:r>
            <a:r>
              <a:rPr dirty="0" sz="2200" spc="-10">
                <a:latin typeface="Gill Sans MT"/>
                <a:cs typeface="Gill Sans MT"/>
              </a:rPr>
              <a:t>Gyton&amp;</a:t>
            </a:r>
            <a:r>
              <a:rPr dirty="0" sz="2200" spc="-5">
                <a:latin typeface="Gill Sans MT"/>
                <a:cs typeface="Gill Sans MT"/>
              </a:rPr>
              <a:t> Hall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00600" y="762000"/>
            <a:ext cx="4343399" cy="5137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695325"/>
            <a:ext cx="4559300" cy="5178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626" y="6858000"/>
                </a:lnTo>
                <a:lnTo>
                  <a:pt x="805662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10200" y="152398"/>
            <a:ext cx="3505200" cy="6591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2400" y="781050"/>
            <a:ext cx="4419600" cy="5295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38200" y="1059941"/>
            <a:ext cx="4556760" cy="0"/>
          </a:xfrm>
          <a:custGeom>
            <a:avLst/>
            <a:gdLst/>
            <a:ahLst/>
            <a:cxnLst/>
            <a:rect l="l" t="t" r="r" b="b"/>
            <a:pathLst>
              <a:path w="4556760" h="0">
                <a:moveTo>
                  <a:pt x="0" y="0"/>
                </a:moveTo>
                <a:lnTo>
                  <a:pt x="4556760" y="0"/>
                </a:lnTo>
              </a:path>
            </a:pathLst>
          </a:custGeom>
          <a:ln w="16763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38200" y="2034539"/>
            <a:ext cx="1597660" cy="0"/>
          </a:xfrm>
          <a:custGeom>
            <a:avLst/>
            <a:gdLst/>
            <a:ahLst/>
            <a:cxnLst/>
            <a:rect l="l" t="t" r="r" b="b"/>
            <a:pathLst>
              <a:path w="1597660" h="0">
                <a:moveTo>
                  <a:pt x="0" y="0"/>
                </a:moveTo>
                <a:lnTo>
                  <a:pt x="1597152" y="0"/>
                </a:lnTo>
              </a:path>
            </a:pathLst>
          </a:custGeom>
          <a:ln w="18287">
            <a:solidFill>
              <a:srgbClr val="FF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38200" y="3129533"/>
            <a:ext cx="5300980" cy="0"/>
          </a:xfrm>
          <a:custGeom>
            <a:avLst/>
            <a:gdLst/>
            <a:ahLst/>
            <a:cxnLst/>
            <a:rect l="l" t="t" r="r" b="b"/>
            <a:pathLst>
              <a:path w="5300980" h="0">
                <a:moveTo>
                  <a:pt x="0" y="0"/>
                </a:moveTo>
                <a:lnTo>
                  <a:pt x="5300472" y="0"/>
                </a:lnTo>
              </a:path>
            </a:pathLst>
          </a:custGeom>
          <a:ln w="16763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38200" y="3939540"/>
            <a:ext cx="1475740" cy="0"/>
          </a:xfrm>
          <a:custGeom>
            <a:avLst/>
            <a:gdLst/>
            <a:ahLst/>
            <a:cxnLst/>
            <a:rect l="l" t="t" r="r" b="b"/>
            <a:pathLst>
              <a:path w="1475739" h="0">
                <a:moveTo>
                  <a:pt x="0" y="0"/>
                </a:moveTo>
                <a:lnTo>
                  <a:pt x="1475232" y="0"/>
                </a:lnTo>
              </a:path>
            </a:pathLst>
          </a:custGeom>
          <a:ln w="18287">
            <a:solidFill>
              <a:srgbClr val="FF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38200" y="4667250"/>
            <a:ext cx="6182995" cy="0"/>
          </a:xfrm>
          <a:custGeom>
            <a:avLst/>
            <a:gdLst/>
            <a:ahLst/>
            <a:cxnLst/>
            <a:rect l="l" t="t" r="r" b="b"/>
            <a:pathLst>
              <a:path w="6182995" h="0">
                <a:moveTo>
                  <a:pt x="0" y="0"/>
                </a:moveTo>
                <a:lnTo>
                  <a:pt x="6182868" y="0"/>
                </a:lnTo>
              </a:path>
            </a:pathLst>
          </a:custGeom>
          <a:ln w="16763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42036" y="653462"/>
            <a:ext cx="7990205" cy="516763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345"/>
              </a:spcBef>
              <a:buClr>
                <a:srgbClr val="93C500"/>
              </a:buClr>
              <a:buSzPct val="7884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600" spc="-5" b="1">
                <a:solidFill>
                  <a:srgbClr val="FF0000"/>
                </a:solidFill>
                <a:latin typeface="Gill Sans MT"/>
                <a:cs typeface="Gill Sans MT"/>
              </a:rPr>
              <a:t>Synaptic mediators </a:t>
            </a:r>
            <a:r>
              <a:rPr dirty="0" sz="2600" b="1">
                <a:solidFill>
                  <a:srgbClr val="FF0000"/>
                </a:solidFill>
                <a:latin typeface="Gill Sans MT"/>
                <a:cs typeface="Gill Sans MT"/>
              </a:rPr>
              <a:t>in</a:t>
            </a:r>
            <a:r>
              <a:rPr dirty="0" sz="2600" spc="-6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Gill Sans MT"/>
                <a:cs typeface="Gill Sans MT"/>
              </a:rPr>
              <a:t>retina:-</a:t>
            </a:r>
            <a:endParaRPr sz="2600">
              <a:latin typeface="Gill Sans MT"/>
              <a:cs typeface="Gill Sans MT"/>
            </a:endParaRPr>
          </a:p>
          <a:p>
            <a:pPr marL="295910" marR="1391285" indent="-283210">
              <a:lnSpc>
                <a:spcPct val="80000"/>
              </a:lnSpc>
              <a:spcBef>
                <a:spcPts val="625"/>
              </a:spcBef>
              <a:buClr>
                <a:srgbClr val="93C500"/>
              </a:buClr>
              <a:buSzPct val="78947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1900" spc="-5" b="1">
                <a:latin typeface="Gill Sans MT"/>
                <a:cs typeface="Gill Sans MT"/>
              </a:rPr>
              <a:t>Ach,</a:t>
            </a:r>
            <a:r>
              <a:rPr dirty="0" sz="1900" spc="-180" b="1">
                <a:latin typeface="Gill Sans MT"/>
                <a:cs typeface="Gill Sans MT"/>
              </a:rPr>
              <a:t> </a:t>
            </a:r>
            <a:r>
              <a:rPr dirty="0" sz="1900" spc="-5" b="1">
                <a:latin typeface="Gill Sans MT"/>
                <a:cs typeface="Gill Sans MT"/>
              </a:rPr>
              <a:t>glutamate,</a:t>
            </a:r>
            <a:r>
              <a:rPr dirty="0" sz="1900" spc="-145" b="1">
                <a:latin typeface="Gill Sans MT"/>
                <a:cs typeface="Gill Sans MT"/>
              </a:rPr>
              <a:t> </a:t>
            </a:r>
            <a:r>
              <a:rPr dirty="0" sz="1900" spc="-5" b="1">
                <a:latin typeface="Gill Sans MT"/>
                <a:cs typeface="Gill Sans MT"/>
              </a:rPr>
              <a:t>dopamine,</a:t>
            </a:r>
            <a:r>
              <a:rPr dirty="0" sz="1900" spc="-140" b="1">
                <a:latin typeface="Gill Sans MT"/>
                <a:cs typeface="Gill Sans MT"/>
              </a:rPr>
              <a:t> </a:t>
            </a:r>
            <a:r>
              <a:rPr dirty="0" sz="1900" spc="-10" b="1">
                <a:latin typeface="Gill Sans MT"/>
                <a:cs typeface="Gill Sans MT"/>
              </a:rPr>
              <a:t>serotonine,GABA,</a:t>
            </a:r>
            <a:r>
              <a:rPr dirty="0" sz="1900" spc="-135" b="1">
                <a:latin typeface="Gill Sans MT"/>
                <a:cs typeface="Gill Sans MT"/>
              </a:rPr>
              <a:t> </a:t>
            </a:r>
            <a:r>
              <a:rPr dirty="0" sz="1900" spc="-5" b="1">
                <a:latin typeface="Gill Sans MT"/>
                <a:cs typeface="Gill Sans MT"/>
              </a:rPr>
              <a:t>substance  </a:t>
            </a:r>
            <a:r>
              <a:rPr dirty="0" sz="1900" spc="-40" b="1">
                <a:latin typeface="Gill Sans MT"/>
                <a:cs typeface="Gill Sans MT"/>
              </a:rPr>
              <a:t>P,somatomedin,VIP, </a:t>
            </a:r>
            <a:r>
              <a:rPr dirty="0" sz="1900" spc="-10" b="1">
                <a:latin typeface="Gill Sans MT"/>
                <a:cs typeface="Gill Sans MT"/>
              </a:rPr>
              <a:t>enkephalins,</a:t>
            </a:r>
            <a:r>
              <a:rPr dirty="0" sz="1900" spc="-315" b="1">
                <a:latin typeface="Gill Sans MT"/>
                <a:cs typeface="Gill Sans MT"/>
              </a:rPr>
              <a:t> </a:t>
            </a:r>
            <a:r>
              <a:rPr dirty="0" sz="1900" spc="-10" b="1">
                <a:latin typeface="Gill Sans MT"/>
                <a:cs typeface="Gill Sans MT"/>
              </a:rPr>
              <a:t>glucagons,neurotensin.</a:t>
            </a:r>
            <a:endParaRPr sz="1900">
              <a:latin typeface="Gill Sans MT"/>
              <a:cs typeface="Gill Sans MT"/>
            </a:endParaRPr>
          </a:p>
          <a:p>
            <a:pPr marL="295910" indent="-283210">
              <a:lnSpc>
                <a:spcPts val="3080"/>
              </a:lnSpc>
              <a:buClr>
                <a:srgbClr val="93C500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dirty="0" sz="3000" spc="-5" b="1">
                <a:solidFill>
                  <a:srgbClr val="FF0066"/>
                </a:solidFill>
                <a:latin typeface="Gill Sans MT"/>
                <a:cs typeface="Gill Sans MT"/>
              </a:rPr>
              <a:t>In dark:-</a:t>
            </a:r>
            <a:r>
              <a:rPr dirty="0" sz="3000" spc="-5" b="1">
                <a:latin typeface="Gill Sans MT"/>
                <a:cs typeface="Gill Sans MT"/>
              </a:rPr>
              <a:t> </a:t>
            </a:r>
            <a:r>
              <a:rPr dirty="0" u="heavy" sz="3000" spc="-5" b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depolarization of</a:t>
            </a:r>
            <a:r>
              <a:rPr dirty="0" u="heavy" sz="3000" spc="-40" b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3000" spc="-10" b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receptors</a:t>
            </a:r>
            <a:endParaRPr sz="3000">
              <a:latin typeface="Gill Sans MT"/>
              <a:cs typeface="Gill Sans MT"/>
            </a:endParaRPr>
          </a:p>
          <a:p>
            <a:pPr marL="295910" marR="150495">
              <a:lnSpc>
                <a:spcPct val="80100"/>
              </a:lnSpc>
              <a:spcBef>
                <a:spcPts val="359"/>
              </a:spcBef>
              <a:tabLst>
                <a:tab pos="3208020" algn="l"/>
                <a:tab pos="3586479" algn="l"/>
              </a:tabLst>
            </a:pPr>
            <a:r>
              <a:rPr dirty="0" sz="3000" b="1">
                <a:latin typeface="Gill Sans MT"/>
                <a:cs typeface="Gill Sans MT"/>
              </a:rPr>
              <a:t>&gt;&gt;&gt;&gt;glutamate</a:t>
            </a:r>
            <a:r>
              <a:rPr dirty="0" sz="3000" spc="-30" b="1">
                <a:latin typeface="Gill Sans MT"/>
                <a:cs typeface="Gill Sans MT"/>
              </a:rPr>
              <a:t> </a:t>
            </a:r>
            <a:r>
              <a:rPr dirty="0" sz="3000" b="1">
                <a:latin typeface="Gill Sans MT"/>
                <a:cs typeface="Gill Sans MT"/>
              </a:rPr>
              <a:t>is	</a:t>
            </a:r>
            <a:r>
              <a:rPr dirty="0" u="heavy" sz="3000" spc="-5" b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continuously</a:t>
            </a:r>
            <a:r>
              <a:rPr dirty="0" sz="3000" spc="-5" b="1">
                <a:latin typeface="Gill Sans MT"/>
                <a:cs typeface="Gill Sans MT"/>
              </a:rPr>
              <a:t> </a:t>
            </a:r>
            <a:r>
              <a:rPr dirty="0" u="heavy" sz="3000" spc="-5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Gill Sans MT"/>
                <a:cs typeface="Gill Sans MT"/>
              </a:rPr>
              <a:t>(steadily) </a:t>
            </a:r>
            <a:r>
              <a:rPr dirty="0" sz="3000" spc="-5" b="1">
                <a:solidFill>
                  <a:srgbClr val="FF0066"/>
                </a:solidFill>
                <a:latin typeface="Gill Sans MT"/>
                <a:cs typeface="Gill Sans MT"/>
              </a:rPr>
              <a:t> </a:t>
            </a:r>
            <a:r>
              <a:rPr dirty="0" sz="3000" spc="-10" b="1">
                <a:latin typeface="Gill Sans MT"/>
                <a:cs typeface="Gill Sans MT"/>
              </a:rPr>
              <a:t>released </a:t>
            </a:r>
            <a:r>
              <a:rPr dirty="0" sz="3000" spc="-35" b="1">
                <a:latin typeface="Gill Sans MT"/>
                <a:cs typeface="Gill Sans MT"/>
              </a:rPr>
              <a:t>by </a:t>
            </a:r>
            <a:r>
              <a:rPr dirty="0" sz="3000" spc="-5" b="1">
                <a:latin typeface="Gill Sans MT"/>
                <a:cs typeface="Gill Sans MT"/>
              </a:rPr>
              <a:t>depolarization of </a:t>
            </a:r>
            <a:r>
              <a:rPr dirty="0" sz="3000" spc="-25" b="1">
                <a:latin typeface="Gill Sans MT"/>
                <a:cs typeface="Gill Sans MT"/>
              </a:rPr>
              <a:t>rods  </a:t>
            </a:r>
            <a:r>
              <a:rPr dirty="0" sz="3000" spc="-10" b="1">
                <a:solidFill>
                  <a:srgbClr val="FF0000"/>
                </a:solidFill>
                <a:latin typeface="Gill Sans MT"/>
                <a:cs typeface="Gill Sans MT"/>
              </a:rPr>
              <a:t>depolarize </a:t>
            </a:r>
            <a:r>
              <a:rPr dirty="0" sz="3000" spc="-5" b="1">
                <a:solidFill>
                  <a:srgbClr val="FF0000"/>
                </a:solidFill>
                <a:latin typeface="Gill Sans MT"/>
                <a:cs typeface="Gill Sans MT"/>
              </a:rPr>
              <a:t>bipolar </a:t>
            </a:r>
            <a:r>
              <a:rPr dirty="0" sz="3000" b="1">
                <a:solidFill>
                  <a:srgbClr val="FF0000"/>
                </a:solidFill>
                <a:latin typeface="Gill Sans MT"/>
                <a:cs typeface="Gill Sans MT"/>
              </a:rPr>
              <a:t>cell </a:t>
            </a:r>
            <a:r>
              <a:rPr dirty="0" sz="1700" spc="-5" b="1">
                <a:solidFill>
                  <a:srgbClr val="FF0000"/>
                </a:solidFill>
                <a:latin typeface="Gill Sans MT"/>
                <a:cs typeface="Gill Sans MT"/>
              </a:rPr>
              <a:t>(OFF-center</a:t>
            </a:r>
            <a:r>
              <a:rPr dirty="0" sz="1700" spc="-5" b="1">
                <a:latin typeface="Gill Sans MT"/>
                <a:cs typeface="Gill Sans MT"/>
              </a:rPr>
              <a:t>)</a:t>
            </a:r>
            <a:r>
              <a:rPr dirty="0" sz="3000" spc="-5" b="1">
                <a:latin typeface="Arial"/>
                <a:cs typeface="Arial"/>
              </a:rPr>
              <a:t>→</a:t>
            </a:r>
            <a:r>
              <a:rPr dirty="0" sz="3000" spc="-5" b="1">
                <a:latin typeface="Gill Sans MT"/>
                <a:cs typeface="Gill Sans MT"/>
              </a:rPr>
              <a:t>generator  potential</a:t>
            </a:r>
            <a:r>
              <a:rPr dirty="0" sz="3000" spc="-10" b="1">
                <a:latin typeface="Gill Sans MT"/>
                <a:cs typeface="Gill Sans MT"/>
              </a:rPr>
              <a:t> </a:t>
            </a:r>
            <a:r>
              <a:rPr dirty="0" sz="3000" b="1">
                <a:latin typeface="Arial"/>
                <a:cs typeface="Arial"/>
              </a:rPr>
              <a:t>→</a:t>
            </a:r>
            <a:r>
              <a:rPr dirty="0" sz="3000" spc="-300" b="1">
                <a:latin typeface="Arial"/>
                <a:cs typeface="Arial"/>
              </a:rPr>
              <a:t> </a:t>
            </a:r>
            <a:r>
              <a:rPr dirty="0" sz="3000" b="1">
                <a:latin typeface="Gill Sans MT"/>
                <a:cs typeface="Gill Sans MT"/>
              </a:rPr>
              <a:t>AP	in ganglion</a:t>
            </a:r>
            <a:r>
              <a:rPr dirty="0" sz="3000" spc="-5" b="1">
                <a:latin typeface="Gill Sans MT"/>
                <a:cs typeface="Gill Sans MT"/>
              </a:rPr>
              <a:t> </a:t>
            </a:r>
            <a:r>
              <a:rPr dirty="0" sz="3000" b="1">
                <a:latin typeface="Gill Sans MT"/>
                <a:cs typeface="Gill Sans MT"/>
              </a:rPr>
              <a:t>cells</a:t>
            </a:r>
            <a:endParaRPr sz="3000">
              <a:latin typeface="Gill Sans MT"/>
              <a:cs typeface="Gill Sans MT"/>
            </a:endParaRPr>
          </a:p>
          <a:p>
            <a:pPr marL="295910" indent="-283210">
              <a:lnSpc>
                <a:spcPts val="3115"/>
              </a:lnSpc>
              <a:buClr>
                <a:srgbClr val="93C500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dirty="0" sz="3000" spc="-5" b="1">
                <a:solidFill>
                  <a:srgbClr val="FF0066"/>
                </a:solidFill>
                <a:latin typeface="Gill Sans MT"/>
                <a:cs typeface="Gill Sans MT"/>
              </a:rPr>
              <a:t>In light:- </a:t>
            </a:r>
            <a:r>
              <a:rPr dirty="0" sz="3000" spc="-10" b="1">
                <a:latin typeface="Gill Sans MT"/>
                <a:cs typeface="Gill Sans MT"/>
              </a:rPr>
              <a:t>hyperpolarization </a:t>
            </a:r>
            <a:r>
              <a:rPr dirty="0" sz="3000" spc="-5" b="1">
                <a:latin typeface="Gill Sans MT"/>
                <a:cs typeface="Gill Sans MT"/>
              </a:rPr>
              <a:t>of </a:t>
            </a:r>
            <a:r>
              <a:rPr dirty="0" sz="3000" b="1">
                <a:latin typeface="Gill Sans MT"/>
                <a:cs typeface="Gill Sans MT"/>
              </a:rPr>
              <a:t>the</a:t>
            </a:r>
            <a:r>
              <a:rPr dirty="0" sz="3000" spc="25" b="1">
                <a:latin typeface="Gill Sans MT"/>
                <a:cs typeface="Gill Sans MT"/>
              </a:rPr>
              <a:t> </a:t>
            </a:r>
            <a:r>
              <a:rPr dirty="0" sz="3000" spc="-10" b="1">
                <a:latin typeface="Gill Sans MT"/>
                <a:cs typeface="Gill Sans MT"/>
              </a:rPr>
              <a:t>receptors</a:t>
            </a:r>
            <a:endParaRPr sz="3000">
              <a:latin typeface="Gill Sans MT"/>
              <a:cs typeface="Gill Sans MT"/>
            </a:endParaRPr>
          </a:p>
          <a:p>
            <a:pPr marL="295910" marR="172085">
              <a:lnSpc>
                <a:spcPct val="80000"/>
              </a:lnSpc>
              <a:spcBef>
                <a:spcPts val="365"/>
              </a:spcBef>
              <a:tabLst>
                <a:tab pos="4120515" algn="l"/>
              </a:tabLst>
            </a:pPr>
            <a:r>
              <a:rPr dirty="0" sz="3000" spc="-10" b="1">
                <a:latin typeface="Gill Sans MT"/>
                <a:cs typeface="Gill Sans MT"/>
              </a:rPr>
              <a:t>&gt;&gt;</a:t>
            </a:r>
            <a:r>
              <a:rPr dirty="0" u="heavy" sz="3000" spc="-10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Gill Sans MT"/>
                <a:cs typeface="Gill Sans MT"/>
              </a:rPr>
              <a:t>decrease</a:t>
            </a:r>
            <a:r>
              <a:rPr dirty="0" sz="3000" spc="-15" b="1">
                <a:solidFill>
                  <a:srgbClr val="FF0066"/>
                </a:solidFill>
                <a:latin typeface="Gill Sans MT"/>
                <a:cs typeface="Gill Sans MT"/>
              </a:rPr>
              <a:t> </a:t>
            </a:r>
            <a:r>
              <a:rPr dirty="0" u="heavy" sz="300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glutamate</a:t>
            </a:r>
            <a:r>
              <a:rPr dirty="0" sz="3000">
                <a:latin typeface="Gill Sans MT"/>
                <a:cs typeface="Gill Sans MT"/>
              </a:rPr>
              <a:t>	</a:t>
            </a:r>
            <a:r>
              <a:rPr dirty="0" sz="3000" spc="-10" b="1">
                <a:latin typeface="Gill Sans MT"/>
                <a:cs typeface="Gill Sans MT"/>
              </a:rPr>
              <a:t>release </a:t>
            </a:r>
            <a:r>
              <a:rPr dirty="0" sz="3000" b="1">
                <a:latin typeface="Arial"/>
                <a:cs typeface="Arial"/>
              </a:rPr>
              <a:t>→  </a:t>
            </a:r>
            <a:r>
              <a:rPr dirty="0" sz="3000" spc="-15" b="1">
                <a:solidFill>
                  <a:srgbClr val="FF0000"/>
                </a:solidFill>
                <a:latin typeface="Gill Sans MT"/>
                <a:cs typeface="Gill Sans MT"/>
              </a:rPr>
              <a:t>hyperpolarize </a:t>
            </a:r>
            <a:r>
              <a:rPr dirty="0" sz="3000" spc="-5" b="1">
                <a:solidFill>
                  <a:srgbClr val="FF0000"/>
                </a:solidFill>
                <a:latin typeface="Gill Sans MT"/>
                <a:cs typeface="Gill Sans MT"/>
              </a:rPr>
              <a:t>bipolar </a:t>
            </a:r>
            <a:r>
              <a:rPr dirty="0" sz="3000" b="1">
                <a:solidFill>
                  <a:srgbClr val="FF0000"/>
                </a:solidFill>
                <a:latin typeface="Gill Sans MT"/>
                <a:cs typeface="Gill Sans MT"/>
              </a:rPr>
              <a:t>cells </a:t>
            </a:r>
            <a:r>
              <a:rPr dirty="0" sz="1700" spc="-5" b="1">
                <a:solidFill>
                  <a:srgbClr val="FF0000"/>
                </a:solidFill>
                <a:latin typeface="Gill Sans MT"/>
                <a:cs typeface="Gill Sans MT"/>
              </a:rPr>
              <a:t>(OFF-center</a:t>
            </a:r>
            <a:r>
              <a:rPr dirty="0" sz="3000" spc="-5" b="1">
                <a:solidFill>
                  <a:srgbClr val="FF0000"/>
                </a:solidFill>
                <a:latin typeface="Gill Sans MT"/>
                <a:cs typeface="Gill Sans MT"/>
              </a:rPr>
              <a:t>)</a:t>
            </a:r>
            <a:r>
              <a:rPr dirty="0" sz="3000" spc="-5" b="1">
                <a:latin typeface="Gill Sans MT"/>
                <a:cs typeface="Gill Sans MT"/>
              </a:rPr>
              <a:t>gradual  </a:t>
            </a:r>
            <a:r>
              <a:rPr dirty="0" sz="3000" spc="-10" b="1">
                <a:latin typeface="Gill Sans MT"/>
                <a:cs typeface="Gill Sans MT"/>
              </a:rPr>
              <a:t>depolarize </a:t>
            </a:r>
            <a:r>
              <a:rPr dirty="0" sz="3000" b="1">
                <a:latin typeface="Gill Sans MT"/>
                <a:cs typeface="Gill Sans MT"/>
              </a:rPr>
              <a:t>( </a:t>
            </a:r>
            <a:r>
              <a:rPr dirty="0" sz="3000" spc="-5" b="1">
                <a:latin typeface="Gill Sans MT"/>
                <a:cs typeface="Gill Sans MT"/>
              </a:rPr>
              <a:t>on </a:t>
            </a:r>
            <a:r>
              <a:rPr dirty="0" sz="3000" b="1">
                <a:latin typeface="Gill Sans MT"/>
                <a:cs typeface="Gill Sans MT"/>
              </a:rPr>
              <a:t>–center </a:t>
            </a:r>
            <a:r>
              <a:rPr dirty="0" sz="3000" spc="-5" b="1">
                <a:latin typeface="Gill Sans MT"/>
                <a:cs typeface="Gill Sans MT"/>
              </a:rPr>
              <a:t>cells),depolarize  </a:t>
            </a:r>
            <a:r>
              <a:rPr dirty="0" sz="3000" b="1">
                <a:latin typeface="Gill Sans MT"/>
                <a:cs typeface="Gill Sans MT"/>
              </a:rPr>
              <a:t>amacrine cell </a:t>
            </a:r>
            <a:r>
              <a:rPr dirty="0" sz="3000" spc="-10" b="1">
                <a:latin typeface="Arial"/>
                <a:cs typeface="Arial"/>
              </a:rPr>
              <a:t>→</a:t>
            </a:r>
            <a:r>
              <a:rPr dirty="0" sz="3000" spc="-10" b="1">
                <a:latin typeface="Gill Sans MT"/>
                <a:cs typeface="Gill Sans MT"/>
              </a:rPr>
              <a:t>generator </a:t>
            </a:r>
            <a:r>
              <a:rPr dirty="0" sz="3000" spc="-5" b="1">
                <a:latin typeface="Gill Sans MT"/>
                <a:cs typeface="Gill Sans MT"/>
              </a:rPr>
              <a:t>potential </a:t>
            </a:r>
            <a:r>
              <a:rPr dirty="0" sz="3000" b="1">
                <a:latin typeface="Arial"/>
                <a:cs typeface="Arial"/>
              </a:rPr>
              <a:t>→ </a:t>
            </a:r>
            <a:r>
              <a:rPr dirty="0" sz="3000" b="1">
                <a:latin typeface="Gill Sans MT"/>
                <a:cs typeface="Gill Sans MT"/>
              </a:rPr>
              <a:t>AP  in </a:t>
            </a:r>
            <a:r>
              <a:rPr dirty="0" sz="3000" spc="-5" b="1">
                <a:latin typeface="Gill Sans MT"/>
                <a:cs typeface="Gill Sans MT"/>
              </a:rPr>
              <a:t>ganglion </a:t>
            </a:r>
            <a:r>
              <a:rPr dirty="0" sz="3000" b="1">
                <a:latin typeface="Gill Sans MT"/>
                <a:cs typeface="Gill Sans MT"/>
              </a:rPr>
              <a:t>cells.</a:t>
            </a:r>
            <a:endParaRPr sz="3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21435" y="1413763"/>
            <a:ext cx="210312" cy="210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20435" y="1338325"/>
            <a:ext cx="306701" cy="2867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40739" y="828802"/>
            <a:ext cx="607822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solidFill>
                  <a:srgbClr val="FF0000"/>
                </a:solidFill>
                <a:latin typeface="Gill Sans MT"/>
                <a:cs typeface="Gill Sans MT"/>
              </a:rPr>
              <a:t>VISUAL </a:t>
            </a:r>
            <a:r>
              <a:rPr dirty="0" sz="2400" spc="-5">
                <a:solidFill>
                  <a:srgbClr val="FF0000"/>
                </a:solidFill>
                <a:latin typeface="Gill Sans MT"/>
                <a:cs typeface="Gill Sans MT"/>
              </a:rPr>
              <a:t>CYCLE(bleaching&amp;</a:t>
            </a:r>
            <a:r>
              <a:rPr dirty="0" sz="2400" spc="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Gill Sans MT"/>
                <a:cs typeface="Gill Sans MT"/>
              </a:rPr>
              <a:t>regeneration)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3439" y="1176527"/>
            <a:ext cx="6045835" cy="0"/>
          </a:xfrm>
          <a:custGeom>
            <a:avLst/>
            <a:gdLst/>
            <a:ahLst/>
            <a:cxnLst/>
            <a:rect l="l" t="t" r="r" b="b"/>
            <a:pathLst>
              <a:path w="6045834" h="0">
                <a:moveTo>
                  <a:pt x="0" y="0"/>
                </a:moveTo>
                <a:lnTo>
                  <a:pt x="6045708" y="0"/>
                </a:lnTo>
              </a:path>
            </a:pathLst>
          </a:custGeom>
          <a:ln w="1523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53439" y="2511551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5" h="0">
                <a:moveTo>
                  <a:pt x="0" y="0"/>
                </a:moveTo>
                <a:lnTo>
                  <a:pt x="603504" y="0"/>
                </a:lnTo>
              </a:path>
            </a:pathLst>
          </a:custGeom>
          <a:ln w="18287">
            <a:solidFill>
              <a:srgbClr val="CC00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840739" y="1500886"/>
            <a:ext cx="7350759" cy="19773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257175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Gill Sans MT"/>
                <a:cs typeface="Gill Sans MT"/>
              </a:rPr>
              <a:t>Retinal </a:t>
            </a:r>
            <a:r>
              <a:rPr dirty="0" sz="2000" spc="-5">
                <a:latin typeface="Gill Sans MT"/>
                <a:cs typeface="Gill Sans MT"/>
              </a:rPr>
              <a:t>is produced in </a:t>
            </a:r>
            <a:r>
              <a:rPr dirty="0" sz="2000">
                <a:latin typeface="Gill Sans MT"/>
                <a:cs typeface="Gill Sans MT"/>
              </a:rPr>
              <a:t>the </a:t>
            </a:r>
            <a:r>
              <a:rPr dirty="0" sz="2000" spc="-10">
                <a:latin typeface="Gill Sans MT"/>
                <a:cs typeface="Gill Sans MT"/>
              </a:rPr>
              <a:t>retina from </a:t>
            </a:r>
            <a:r>
              <a:rPr dirty="0" sz="2000">
                <a:latin typeface="Gill Sans MT"/>
                <a:cs typeface="Gill Sans MT"/>
              </a:rPr>
              <a:t>Vitamin A, </a:t>
            </a:r>
            <a:r>
              <a:rPr dirty="0" sz="2000" spc="-15">
                <a:latin typeface="Gill Sans MT"/>
                <a:cs typeface="Gill Sans MT"/>
              </a:rPr>
              <a:t>from </a:t>
            </a:r>
            <a:r>
              <a:rPr dirty="0" sz="2000" spc="0">
                <a:latin typeface="Gill Sans MT"/>
                <a:cs typeface="Gill Sans MT"/>
              </a:rPr>
              <a:t>dietary</a:t>
            </a:r>
            <a:r>
              <a:rPr dirty="0" sz="2000" spc="-200">
                <a:latin typeface="Gill Sans MT"/>
                <a:cs typeface="Gill Sans MT"/>
              </a:rPr>
              <a:t> </a:t>
            </a:r>
            <a:r>
              <a:rPr dirty="0" sz="2000" spc="-25">
                <a:latin typeface="Gill Sans MT"/>
                <a:cs typeface="Gill Sans MT"/>
              </a:rPr>
              <a:t>beta-  </a:t>
            </a:r>
            <a:r>
              <a:rPr dirty="0" sz="2000" spc="-5">
                <a:latin typeface="Gill Sans MT"/>
                <a:cs typeface="Gill Sans MT"/>
              </a:rPr>
              <a:t>carotene.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ts val="3329"/>
              </a:lnSpc>
            </a:pPr>
            <a:r>
              <a:rPr dirty="0" sz="2800" spc="-5">
                <a:solidFill>
                  <a:srgbClr val="CC00CC"/>
                </a:solidFill>
                <a:latin typeface="Gill Sans MT"/>
                <a:cs typeface="Gill Sans MT"/>
              </a:rPr>
              <a:t>light </a:t>
            </a:r>
            <a:r>
              <a:rPr dirty="0" sz="2000">
                <a:latin typeface="Gill Sans MT"/>
                <a:cs typeface="Gill Sans MT"/>
              </a:rPr>
              <a:t>induces Isomerization of </a:t>
            </a:r>
            <a:r>
              <a:rPr dirty="0" u="sng" sz="2000" spc="-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11-</a:t>
            </a:r>
            <a:r>
              <a:rPr dirty="0" u="sng" sz="2000" spc="-5" i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cis</a:t>
            </a:r>
            <a:r>
              <a:rPr dirty="0" u="sng" sz="2000" spc="-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-retina</a:t>
            </a:r>
            <a:r>
              <a:rPr dirty="0" sz="2000" spc="-5">
                <a:latin typeface="Gill Sans MT"/>
                <a:cs typeface="Gill Sans MT"/>
              </a:rPr>
              <a:t>l </a:t>
            </a:r>
            <a:r>
              <a:rPr dirty="0" sz="2000">
                <a:latin typeface="Gill Sans MT"/>
                <a:cs typeface="Gill Sans MT"/>
              </a:rPr>
              <a:t>into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metarhodopsin I</a:t>
            </a:r>
            <a:r>
              <a:rPr dirty="0" sz="2000" spc="-390">
                <a:latin typeface="Gill Sans MT"/>
                <a:cs typeface="Gill Sans MT"/>
              </a:rPr>
              <a:t> </a:t>
            </a:r>
            <a:r>
              <a:rPr dirty="0" sz="2000">
                <a:latin typeface="Gill Sans MT"/>
                <a:cs typeface="Gill Sans MT"/>
              </a:rPr>
              <a:t>then</a:t>
            </a:r>
            <a:endParaRPr sz="2000">
              <a:latin typeface="Gill Sans MT"/>
              <a:cs typeface="Gill Sans MT"/>
            </a:endParaRPr>
          </a:p>
          <a:p>
            <a:pPr algn="just" marL="12700" marR="263525">
              <a:lnSpc>
                <a:spcPct val="100000"/>
              </a:lnSpc>
              <a:spcBef>
                <a:spcPts val="30"/>
              </a:spcBef>
            </a:pPr>
            <a:r>
              <a:rPr dirty="0" sz="2000">
                <a:latin typeface="Gill Sans MT"/>
                <a:cs typeface="Gill Sans MT"/>
              </a:rPr>
              <a:t>into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metarhodopsin II</a:t>
            </a:r>
            <a:r>
              <a:rPr dirty="0" sz="2000">
                <a:latin typeface="Gill Sans MT"/>
                <a:cs typeface="Gill Sans MT"/>
              </a:rPr>
              <a:t> ,then into 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all-</a:t>
            </a:r>
            <a:r>
              <a:rPr dirty="0" u="sng" sz="2000" spc="-10" i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trans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-retina</a:t>
            </a:r>
            <a:r>
              <a:rPr dirty="0" sz="2000" spc="-10">
                <a:latin typeface="Gill Sans MT"/>
                <a:cs typeface="Gill Sans MT"/>
              </a:rPr>
              <a:t>l by </a:t>
            </a:r>
            <a:r>
              <a:rPr dirty="0" sz="2000">
                <a:latin typeface="Gill Sans MT"/>
                <a:cs typeface="Gill Sans MT"/>
              </a:rPr>
              <a:t>a conformational  change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2000" spc="-5" b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(bleaching)</a:t>
            </a:r>
            <a:r>
              <a:rPr dirty="0" sz="2000" spc="-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latin typeface="Gill Sans MT"/>
                <a:cs typeface="Gill Sans MT"/>
              </a:rPr>
              <a:t>and all </a:t>
            </a:r>
            <a:r>
              <a:rPr dirty="0" sz="2000" spc="-5">
                <a:latin typeface="Gill Sans MT"/>
                <a:cs typeface="Gill Sans MT"/>
              </a:rPr>
              <a:t>trans-retinal </a:t>
            </a:r>
            <a:r>
              <a:rPr dirty="0" sz="2000">
                <a:latin typeface="Gill Sans MT"/>
                <a:cs typeface="Gill Sans MT"/>
              </a:rPr>
              <a:t>separate </a:t>
            </a:r>
            <a:r>
              <a:rPr dirty="0" sz="2000" spc="-10">
                <a:latin typeface="Gill Sans MT"/>
                <a:cs typeface="Gill Sans MT"/>
              </a:rPr>
              <a:t>from </a:t>
            </a:r>
            <a:r>
              <a:rPr dirty="0" sz="2000">
                <a:latin typeface="Gill Sans MT"/>
                <a:cs typeface="Gill Sans MT"/>
              </a:rPr>
              <a:t>opsin </a:t>
            </a:r>
            <a:r>
              <a:rPr dirty="0" sz="2000" spc="-10">
                <a:latin typeface="Gill Sans MT"/>
                <a:cs typeface="Gill Sans MT"/>
              </a:rPr>
              <a:t>by </a:t>
            </a:r>
            <a:r>
              <a:rPr dirty="0" sz="2000" spc="-5">
                <a:latin typeface="Gill Sans MT"/>
                <a:cs typeface="Gill Sans MT"/>
              </a:rPr>
              <a:t>light  </a:t>
            </a:r>
            <a:r>
              <a:rPr dirty="0" sz="2000">
                <a:latin typeface="Gill Sans MT"/>
                <a:cs typeface="Gill Sans MT"/>
              </a:rPr>
              <a:t>and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opsin </a:t>
            </a:r>
            <a:r>
              <a:rPr dirty="0" u="sng" sz="2000" spc="-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remains</a:t>
            </a:r>
            <a:r>
              <a:rPr dirty="0" u="sng" sz="2000" spc="-7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alone</a:t>
            </a:r>
            <a:r>
              <a:rPr dirty="0" sz="2000">
                <a:latin typeface="Gill Sans MT"/>
                <a:cs typeface="Gill Sans MT"/>
              </a:rPr>
              <a:t>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0739" y="3755517"/>
            <a:ext cx="11049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CC00CC"/>
                </a:solidFill>
                <a:latin typeface="Gill Sans MT"/>
                <a:cs typeface="Gill Sans MT"/>
              </a:rPr>
              <a:t>In</a:t>
            </a:r>
            <a:r>
              <a:rPr dirty="0" sz="2400" spc="-70">
                <a:solidFill>
                  <a:srgbClr val="CC00CC"/>
                </a:solidFill>
                <a:latin typeface="Gill Sans MT"/>
                <a:cs typeface="Gill Sans MT"/>
              </a:rPr>
              <a:t> </a:t>
            </a:r>
            <a:r>
              <a:rPr dirty="0" sz="2400" spc="-5">
                <a:solidFill>
                  <a:srgbClr val="CC00CC"/>
                </a:solidFill>
                <a:latin typeface="Gill Sans MT"/>
                <a:cs typeface="Gill Sans MT"/>
              </a:rPr>
              <a:t>dark</a:t>
            </a:r>
            <a:r>
              <a:rPr dirty="0" sz="2000" spc="-5">
                <a:latin typeface="Gill Sans MT"/>
                <a:cs typeface="Gill Sans MT"/>
              </a:rPr>
              <a:t>///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30298" y="3805809"/>
            <a:ext cx="585152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9540" algn="l"/>
              </a:tabLst>
            </a:pPr>
            <a:r>
              <a:rPr dirty="0" u="sng" sz="2000" spc="-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trans-retinal</a:t>
            </a:r>
            <a:r>
              <a:rPr dirty="0" sz="2000" spc="-5">
                <a:latin typeface="Gill Sans MT"/>
                <a:cs typeface="Gill Sans MT"/>
              </a:rPr>
              <a:t>	is enzymatically </a:t>
            </a:r>
            <a:r>
              <a:rPr dirty="0" sz="2000" spc="-10">
                <a:latin typeface="Gill Sans MT"/>
                <a:cs typeface="Gill Sans MT"/>
              </a:rPr>
              <a:t>re-converted </a:t>
            </a:r>
            <a:r>
              <a:rPr dirty="0" sz="2000">
                <a:latin typeface="Gill Sans MT"/>
                <a:cs typeface="Gill Sans MT"/>
              </a:rPr>
              <a:t>to the</a:t>
            </a:r>
            <a:r>
              <a:rPr dirty="0" sz="2000" spc="-70">
                <a:latin typeface="Gill Sans MT"/>
                <a:cs typeface="Gill Sans MT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11-cis-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3439" y="4102608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5" h="0">
                <a:moveTo>
                  <a:pt x="0" y="0"/>
                </a:moveTo>
                <a:lnTo>
                  <a:pt x="864108" y="0"/>
                </a:lnTo>
              </a:path>
            </a:pathLst>
          </a:custGeom>
          <a:ln w="15239">
            <a:solidFill>
              <a:srgbClr val="CC00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53439" y="4415028"/>
            <a:ext cx="652780" cy="0"/>
          </a:xfrm>
          <a:custGeom>
            <a:avLst/>
            <a:gdLst/>
            <a:ahLst/>
            <a:cxnLst/>
            <a:rect l="l" t="t" r="r" b="b"/>
            <a:pathLst>
              <a:path w="652780" h="0">
                <a:moveTo>
                  <a:pt x="0" y="0"/>
                </a:moveTo>
                <a:lnTo>
                  <a:pt x="652272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35736" y="5635752"/>
            <a:ext cx="1100455" cy="0"/>
          </a:xfrm>
          <a:custGeom>
            <a:avLst/>
            <a:gdLst/>
            <a:ahLst/>
            <a:cxnLst/>
            <a:rect l="l" t="t" r="r" b="b"/>
            <a:pathLst>
              <a:path w="1100455" h="0">
                <a:moveTo>
                  <a:pt x="0" y="0"/>
                </a:moveTo>
                <a:lnTo>
                  <a:pt x="1100327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40739" y="4122877"/>
            <a:ext cx="7444105" cy="1855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6793230" algn="l"/>
              </a:tabLst>
            </a:pPr>
            <a:r>
              <a:rPr dirty="0" sz="2000" spc="-5">
                <a:latin typeface="Gill Sans MT"/>
                <a:cs typeface="Gill Sans MT"/>
              </a:rPr>
              <a:t>retinal form </a:t>
            </a:r>
            <a:r>
              <a:rPr dirty="0" sz="2000">
                <a:latin typeface="Gill Sans MT"/>
                <a:cs typeface="Gill Sans MT"/>
              </a:rPr>
              <a:t>via an </a:t>
            </a:r>
            <a:r>
              <a:rPr dirty="0" sz="2000" spc="-5">
                <a:latin typeface="Gill Sans MT"/>
                <a:cs typeface="Gill Sans MT"/>
              </a:rPr>
              <a:t>retinal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isomerase enzyme</a:t>
            </a:r>
            <a:r>
              <a:rPr dirty="0" sz="2000">
                <a:latin typeface="Gill Sans MT"/>
                <a:cs typeface="Gill Sans MT"/>
              </a:rPr>
              <a:t>. Since</a:t>
            </a:r>
            <a:r>
              <a:rPr dirty="0" sz="2000" spc="-315">
                <a:latin typeface="Gill Sans MT"/>
                <a:cs typeface="Gill Sans MT"/>
              </a:rPr>
              <a:t> </a:t>
            </a:r>
            <a:r>
              <a:rPr dirty="0" sz="2000">
                <a:latin typeface="Gill Sans MT"/>
                <a:cs typeface="Gill Sans MT"/>
              </a:rPr>
              <a:t>the</a:t>
            </a:r>
            <a:r>
              <a:rPr dirty="0" sz="2000" spc="-5">
                <a:latin typeface="Gill Sans MT"/>
                <a:cs typeface="Gill Sans MT"/>
              </a:rPr>
              <a:t> </a:t>
            </a:r>
            <a:r>
              <a:rPr dirty="0" sz="2000">
                <a:latin typeface="Gill Sans MT"/>
                <a:cs typeface="Gill Sans MT"/>
              </a:rPr>
              <a:t>scotopsin	</a:t>
            </a:r>
            <a:r>
              <a:rPr dirty="0" sz="2000" spc="-5">
                <a:latin typeface="Gill Sans MT"/>
                <a:cs typeface="Gill Sans MT"/>
              </a:rPr>
              <a:t>is  present </a:t>
            </a:r>
            <a:r>
              <a:rPr dirty="0" sz="2000">
                <a:latin typeface="Gill Sans MT"/>
                <a:cs typeface="Gill Sans MT"/>
              </a:rPr>
              <a:t>alone </a:t>
            </a:r>
            <a:r>
              <a:rPr dirty="0" sz="2000" spc="-10">
                <a:latin typeface="Gill Sans MT"/>
                <a:cs typeface="Gill Sans MT"/>
              </a:rPr>
              <a:t>(having </a:t>
            </a:r>
            <a:r>
              <a:rPr dirty="0" sz="2000">
                <a:latin typeface="Gill Sans MT"/>
                <a:cs typeface="Gill Sans MT"/>
              </a:rPr>
              <a:t>been </a:t>
            </a:r>
            <a:r>
              <a:rPr dirty="0" sz="2000" spc="-15">
                <a:latin typeface="Gill Sans MT"/>
                <a:cs typeface="Gill Sans MT"/>
              </a:rPr>
              <a:t>removed </a:t>
            </a:r>
            <a:r>
              <a:rPr dirty="0" sz="2000" spc="-10">
                <a:latin typeface="Gill Sans MT"/>
                <a:cs typeface="Gill Sans MT"/>
              </a:rPr>
              <a:t>from </a:t>
            </a:r>
            <a:r>
              <a:rPr dirty="0" sz="2000">
                <a:latin typeface="Gill Sans MT"/>
                <a:cs typeface="Gill Sans MT"/>
              </a:rPr>
              <a:t>the rhodopsin) </a:t>
            </a:r>
            <a:r>
              <a:rPr dirty="0" sz="2000" spc="-5">
                <a:latin typeface="Gill Sans MT"/>
                <a:cs typeface="Gill Sans MT"/>
              </a:rPr>
              <a:t>it immediately  will </a:t>
            </a:r>
            <a:r>
              <a:rPr dirty="0" sz="2000">
                <a:latin typeface="Gill Sans MT"/>
                <a:cs typeface="Gill Sans MT"/>
              </a:rPr>
              <a:t>combine with </a:t>
            </a:r>
            <a:r>
              <a:rPr dirty="0" sz="2000" spc="-5">
                <a:latin typeface="Gill Sans MT"/>
                <a:cs typeface="Gill Sans MT"/>
              </a:rPr>
              <a:t>11-cis-retinal </a:t>
            </a:r>
            <a:r>
              <a:rPr dirty="0" sz="2000">
                <a:latin typeface="Gill Sans MT"/>
                <a:cs typeface="Gill Sans MT"/>
              </a:rPr>
              <a:t>to </a:t>
            </a:r>
            <a:r>
              <a:rPr dirty="0" sz="2000" spc="-5">
                <a:latin typeface="Gill Sans MT"/>
                <a:cs typeface="Gill Sans MT"/>
              </a:rPr>
              <a:t>regenerate </a:t>
            </a:r>
            <a:r>
              <a:rPr dirty="0" sz="2000" spc="-10">
                <a:latin typeface="Gill Sans MT"/>
                <a:cs typeface="Gill Sans MT"/>
              </a:rPr>
              <a:t>new</a:t>
            </a:r>
            <a:r>
              <a:rPr dirty="0" sz="2000" spc="-155">
                <a:latin typeface="Gill Sans MT"/>
                <a:cs typeface="Gill Sans MT"/>
              </a:rPr>
              <a:t> </a:t>
            </a:r>
            <a:r>
              <a:rPr dirty="0" sz="2000">
                <a:latin typeface="Gill Sans MT"/>
                <a:cs typeface="Gill Sans MT"/>
              </a:rPr>
              <a:t>rhodopsin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2395"/>
              </a:lnSpc>
              <a:tabLst>
                <a:tab pos="666750" algn="l"/>
                <a:tab pos="2858770" algn="l"/>
                <a:tab pos="3710304" algn="l"/>
                <a:tab pos="5061585" algn="l"/>
              </a:tabLst>
            </a:pPr>
            <a:r>
              <a:rPr dirty="0" sz="2000">
                <a:latin typeface="Gill Sans MT"/>
                <a:cs typeface="Gill Sans MT"/>
              </a:rPr>
              <a:t>-*At	dark</a:t>
            </a:r>
            <a:r>
              <a:rPr dirty="0" sz="2000" spc="-20">
                <a:latin typeface="Gill Sans MT"/>
                <a:cs typeface="Gill Sans MT"/>
              </a:rPr>
              <a:t> </a:t>
            </a:r>
            <a:r>
              <a:rPr dirty="0" u="sng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//</a:t>
            </a:r>
            <a:r>
              <a:rPr dirty="0" u="sng" sz="2000" spc="5"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2000"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11cis-</a:t>
            </a:r>
            <a:r>
              <a:rPr dirty="0" sz="2000">
                <a:latin typeface="Gill Sans MT"/>
                <a:cs typeface="Gill Sans MT"/>
              </a:rPr>
              <a:t>Retinal	</a:t>
            </a:r>
            <a:r>
              <a:rPr dirty="0" sz="2000" spc="-5">
                <a:latin typeface="Gill Sans MT"/>
                <a:cs typeface="Gill Sans MT"/>
              </a:rPr>
              <a:t>in</a:t>
            </a:r>
            <a:r>
              <a:rPr dirty="0" sz="2000" spc="-25">
                <a:latin typeface="Gill Sans MT"/>
                <a:cs typeface="Gill Sans MT"/>
              </a:rPr>
              <a:t> </a:t>
            </a:r>
            <a:r>
              <a:rPr dirty="0" sz="2000" spc="-10">
                <a:latin typeface="Gill Sans MT"/>
                <a:cs typeface="Gill Sans MT"/>
              </a:rPr>
              <a:t>rods	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+ scotopcin	</a:t>
            </a:r>
            <a:r>
              <a:rPr dirty="0" sz="2000" spc="0">
                <a:latin typeface="Arial"/>
                <a:cs typeface="Arial"/>
              </a:rPr>
              <a:t>→ →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rhodopsin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ts val="2395"/>
              </a:lnSpc>
            </a:pPr>
            <a:r>
              <a:rPr dirty="0" sz="2000" spc="-5">
                <a:latin typeface="Gill Sans MT"/>
                <a:cs typeface="Gill Sans MT"/>
              </a:rPr>
              <a:t>regeneration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439" y="5939028"/>
            <a:ext cx="1315720" cy="0"/>
          </a:xfrm>
          <a:custGeom>
            <a:avLst/>
            <a:gdLst/>
            <a:ahLst/>
            <a:cxnLst/>
            <a:rect l="l" t="t" r="r" b="b"/>
            <a:pathLst>
              <a:path w="1315720" h="0">
                <a:moveTo>
                  <a:pt x="0" y="0"/>
                </a:moveTo>
                <a:lnTo>
                  <a:pt x="1315211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0"/>
            <a:ext cx="6778625" cy="6858000"/>
          </a:xfrm>
          <a:custGeom>
            <a:avLst/>
            <a:gdLst/>
            <a:ahLst/>
            <a:cxnLst/>
            <a:rect l="l" t="t" r="r" b="b"/>
            <a:pathLst>
              <a:path w="6778625" h="6858000">
                <a:moveTo>
                  <a:pt x="0" y="6858000"/>
                </a:moveTo>
                <a:lnTo>
                  <a:pt x="6778625" y="6858000"/>
                </a:lnTo>
                <a:lnTo>
                  <a:pt x="677862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06751" y="0"/>
            <a:ext cx="15849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241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72335" y="2814701"/>
            <a:ext cx="210312" cy="210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71334" y="2740025"/>
            <a:ext cx="306815" cy="285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7491" y="5216652"/>
            <a:ext cx="5929884" cy="10241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24728" y="5216652"/>
            <a:ext cx="739140" cy="10241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48575" y="5492115"/>
            <a:ext cx="5249545" cy="320040"/>
          </a:xfrm>
          <a:custGeom>
            <a:avLst/>
            <a:gdLst/>
            <a:ahLst/>
            <a:cxnLst/>
            <a:rect l="l" t="t" r="r" b="b"/>
            <a:pathLst>
              <a:path w="5249545" h="320039">
                <a:moveTo>
                  <a:pt x="139306" y="3937"/>
                </a:moveTo>
                <a:lnTo>
                  <a:pt x="0" y="3937"/>
                </a:lnTo>
                <a:lnTo>
                  <a:pt x="0" y="315849"/>
                </a:lnTo>
                <a:lnTo>
                  <a:pt x="77685" y="315849"/>
                </a:lnTo>
                <a:lnTo>
                  <a:pt x="77685" y="189268"/>
                </a:lnTo>
                <a:lnTo>
                  <a:pt x="210257" y="189268"/>
                </a:lnTo>
                <a:lnTo>
                  <a:pt x="199343" y="177567"/>
                </a:lnTo>
                <a:lnTo>
                  <a:pt x="187744" y="169964"/>
                </a:lnTo>
                <a:lnTo>
                  <a:pt x="211187" y="155908"/>
                </a:lnTo>
                <a:lnTo>
                  <a:pt x="227931" y="138512"/>
                </a:lnTo>
                <a:lnTo>
                  <a:pt x="231030" y="132118"/>
                </a:lnTo>
                <a:lnTo>
                  <a:pt x="77685" y="132118"/>
                </a:lnTo>
                <a:lnTo>
                  <a:pt x="77685" y="61087"/>
                </a:lnTo>
                <a:lnTo>
                  <a:pt x="234854" y="61087"/>
                </a:lnTo>
                <a:lnTo>
                  <a:pt x="234238" y="59166"/>
                </a:lnTo>
                <a:lnTo>
                  <a:pt x="197738" y="18724"/>
                </a:lnTo>
                <a:lnTo>
                  <a:pt x="160904" y="5580"/>
                </a:lnTo>
                <a:lnTo>
                  <a:pt x="139306" y="3937"/>
                </a:lnTo>
                <a:close/>
              </a:path>
              <a:path w="5249545" h="320039">
                <a:moveTo>
                  <a:pt x="210257" y="189268"/>
                </a:moveTo>
                <a:lnTo>
                  <a:pt x="100012" y="189268"/>
                </a:lnTo>
                <a:lnTo>
                  <a:pt x="107599" y="190035"/>
                </a:lnTo>
                <a:lnTo>
                  <a:pt x="114947" y="192336"/>
                </a:lnTo>
                <a:lnTo>
                  <a:pt x="143800" y="221584"/>
                </a:lnTo>
                <a:lnTo>
                  <a:pt x="161404" y="257136"/>
                </a:lnTo>
                <a:lnTo>
                  <a:pt x="170176" y="277044"/>
                </a:lnTo>
                <a:lnTo>
                  <a:pt x="177534" y="293465"/>
                </a:lnTo>
                <a:lnTo>
                  <a:pt x="183476" y="306400"/>
                </a:lnTo>
                <a:lnTo>
                  <a:pt x="187998" y="315849"/>
                </a:lnTo>
                <a:lnTo>
                  <a:pt x="273253" y="315849"/>
                </a:lnTo>
                <a:lnTo>
                  <a:pt x="263311" y="294767"/>
                </a:lnTo>
                <a:lnTo>
                  <a:pt x="253187" y="273015"/>
                </a:lnTo>
                <a:lnTo>
                  <a:pt x="242881" y="250590"/>
                </a:lnTo>
                <a:lnTo>
                  <a:pt x="232397" y="227495"/>
                </a:lnTo>
                <a:lnTo>
                  <a:pt x="221669" y="206332"/>
                </a:lnTo>
                <a:lnTo>
                  <a:pt x="210651" y="189690"/>
                </a:lnTo>
                <a:lnTo>
                  <a:pt x="210257" y="189268"/>
                </a:lnTo>
                <a:close/>
              </a:path>
              <a:path w="5249545" h="320039">
                <a:moveTo>
                  <a:pt x="234854" y="61087"/>
                </a:moveTo>
                <a:lnTo>
                  <a:pt x="116979" y="61087"/>
                </a:lnTo>
                <a:lnTo>
                  <a:pt x="136415" y="63299"/>
                </a:lnTo>
                <a:lnTo>
                  <a:pt x="150298" y="69930"/>
                </a:lnTo>
                <a:lnTo>
                  <a:pt x="158627" y="80969"/>
                </a:lnTo>
                <a:lnTo>
                  <a:pt x="161404" y="96405"/>
                </a:lnTo>
                <a:lnTo>
                  <a:pt x="160685" y="104502"/>
                </a:lnTo>
                <a:lnTo>
                  <a:pt x="128081" y="131539"/>
                </a:lnTo>
                <a:lnTo>
                  <a:pt x="118770" y="132118"/>
                </a:lnTo>
                <a:lnTo>
                  <a:pt x="231030" y="132118"/>
                </a:lnTo>
                <a:lnTo>
                  <a:pt x="237977" y="117782"/>
                </a:lnTo>
                <a:lnTo>
                  <a:pt x="241325" y="93726"/>
                </a:lnTo>
                <a:lnTo>
                  <a:pt x="239553" y="75749"/>
                </a:lnTo>
                <a:lnTo>
                  <a:pt x="234854" y="61087"/>
                </a:lnTo>
                <a:close/>
              </a:path>
              <a:path w="5249545" h="320039">
                <a:moveTo>
                  <a:pt x="387515" y="3937"/>
                </a:moveTo>
                <a:lnTo>
                  <a:pt x="309816" y="3937"/>
                </a:lnTo>
                <a:lnTo>
                  <a:pt x="309816" y="315849"/>
                </a:lnTo>
                <a:lnTo>
                  <a:pt x="387515" y="315849"/>
                </a:lnTo>
                <a:lnTo>
                  <a:pt x="387515" y="189712"/>
                </a:lnTo>
                <a:lnTo>
                  <a:pt x="620560" y="189712"/>
                </a:lnTo>
                <a:lnTo>
                  <a:pt x="620560" y="129222"/>
                </a:lnTo>
                <a:lnTo>
                  <a:pt x="387515" y="129222"/>
                </a:lnTo>
                <a:lnTo>
                  <a:pt x="387515" y="3937"/>
                </a:lnTo>
                <a:close/>
              </a:path>
              <a:path w="5249545" h="320039">
                <a:moveTo>
                  <a:pt x="620560" y="189712"/>
                </a:moveTo>
                <a:lnTo>
                  <a:pt x="542836" y="189712"/>
                </a:lnTo>
                <a:lnTo>
                  <a:pt x="542836" y="315849"/>
                </a:lnTo>
                <a:lnTo>
                  <a:pt x="620560" y="315849"/>
                </a:lnTo>
                <a:lnTo>
                  <a:pt x="620560" y="189712"/>
                </a:lnTo>
                <a:close/>
              </a:path>
              <a:path w="5249545" h="320039">
                <a:moveTo>
                  <a:pt x="620560" y="3937"/>
                </a:moveTo>
                <a:lnTo>
                  <a:pt x="542836" y="3937"/>
                </a:lnTo>
                <a:lnTo>
                  <a:pt x="542836" y="129222"/>
                </a:lnTo>
                <a:lnTo>
                  <a:pt x="620560" y="129222"/>
                </a:lnTo>
                <a:lnTo>
                  <a:pt x="620560" y="3937"/>
                </a:lnTo>
                <a:close/>
              </a:path>
              <a:path w="5249545" h="320039">
                <a:moveTo>
                  <a:pt x="855764" y="0"/>
                </a:moveTo>
                <a:lnTo>
                  <a:pt x="817731" y="3002"/>
                </a:lnTo>
                <a:lnTo>
                  <a:pt x="753072" y="27003"/>
                </a:lnTo>
                <a:lnTo>
                  <a:pt x="704808" y="73003"/>
                </a:lnTo>
                <a:lnTo>
                  <a:pt x="680043" y="129000"/>
                </a:lnTo>
                <a:lnTo>
                  <a:pt x="676948" y="160020"/>
                </a:lnTo>
                <a:lnTo>
                  <a:pt x="680065" y="191497"/>
                </a:lnTo>
                <a:lnTo>
                  <a:pt x="704969" y="247757"/>
                </a:lnTo>
                <a:lnTo>
                  <a:pt x="753501" y="293244"/>
                </a:lnTo>
                <a:lnTo>
                  <a:pt x="817993" y="316904"/>
                </a:lnTo>
                <a:lnTo>
                  <a:pt x="855764" y="319862"/>
                </a:lnTo>
                <a:lnTo>
                  <a:pt x="893221" y="316890"/>
                </a:lnTo>
                <a:lnTo>
                  <a:pt x="927106" y="307975"/>
                </a:lnTo>
                <a:lnTo>
                  <a:pt x="957419" y="293116"/>
                </a:lnTo>
                <a:lnTo>
                  <a:pt x="984161" y="272313"/>
                </a:lnTo>
                <a:lnTo>
                  <a:pt x="999311" y="255130"/>
                </a:lnTo>
                <a:lnTo>
                  <a:pt x="855764" y="255130"/>
                </a:lnTo>
                <a:lnTo>
                  <a:pt x="834644" y="253489"/>
                </a:lnTo>
                <a:lnTo>
                  <a:pt x="784263" y="228892"/>
                </a:lnTo>
                <a:lnTo>
                  <a:pt x="758777" y="180318"/>
                </a:lnTo>
                <a:lnTo>
                  <a:pt x="757085" y="160020"/>
                </a:lnTo>
                <a:lnTo>
                  <a:pt x="758777" y="139636"/>
                </a:lnTo>
                <a:lnTo>
                  <a:pt x="784263" y="91059"/>
                </a:lnTo>
                <a:lnTo>
                  <a:pt x="834644" y="66538"/>
                </a:lnTo>
                <a:lnTo>
                  <a:pt x="855764" y="64897"/>
                </a:lnTo>
                <a:lnTo>
                  <a:pt x="999277" y="64897"/>
                </a:lnTo>
                <a:lnTo>
                  <a:pt x="984796" y="48133"/>
                </a:lnTo>
                <a:lnTo>
                  <a:pt x="958241" y="27056"/>
                </a:lnTo>
                <a:lnTo>
                  <a:pt x="927839" y="12001"/>
                </a:lnTo>
                <a:lnTo>
                  <a:pt x="893723" y="3000"/>
                </a:lnTo>
                <a:lnTo>
                  <a:pt x="855764" y="0"/>
                </a:lnTo>
                <a:close/>
              </a:path>
              <a:path w="5249545" h="320039">
                <a:moveTo>
                  <a:pt x="999277" y="64897"/>
                </a:moveTo>
                <a:lnTo>
                  <a:pt x="855764" y="64897"/>
                </a:lnTo>
                <a:lnTo>
                  <a:pt x="876790" y="66538"/>
                </a:lnTo>
                <a:lnTo>
                  <a:pt x="895673" y="71453"/>
                </a:lnTo>
                <a:lnTo>
                  <a:pt x="938845" y="105156"/>
                </a:lnTo>
                <a:lnTo>
                  <a:pt x="954062" y="160020"/>
                </a:lnTo>
                <a:lnTo>
                  <a:pt x="952371" y="180318"/>
                </a:lnTo>
                <a:lnTo>
                  <a:pt x="927011" y="228892"/>
                </a:lnTo>
                <a:lnTo>
                  <a:pt x="876790" y="253489"/>
                </a:lnTo>
                <a:lnTo>
                  <a:pt x="855764" y="255130"/>
                </a:lnTo>
                <a:lnTo>
                  <a:pt x="999311" y="255130"/>
                </a:lnTo>
                <a:lnTo>
                  <a:pt x="1006070" y="247464"/>
                </a:lnTo>
                <a:lnTo>
                  <a:pt x="1021705" y="220467"/>
                </a:lnTo>
                <a:lnTo>
                  <a:pt x="1031077" y="191319"/>
                </a:lnTo>
                <a:lnTo>
                  <a:pt x="1034199" y="160020"/>
                </a:lnTo>
                <a:lnTo>
                  <a:pt x="1031105" y="129084"/>
                </a:lnTo>
                <a:lnTo>
                  <a:pt x="1021832" y="100118"/>
                </a:lnTo>
                <a:lnTo>
                  <a:pt x="1006392" y="73132"/>
                </a:lnTo>
                <a:lnTo>
                  <a:pt x="999277" y="64897"/>
                </a:lnTo>
                <a:close/>
              </a:path>
              <a:path w="5249545" h="320039">
                <a:moveTo>
                  <a:pt x="1228255" y="3937"/>
                </a:moveTo>
                <a:lnTo>
                  <a:pt x="1090714" y="3937"/>
                </a:lnTo>
                <a:lnTo>
                  <a:pt x="1090714" y="315849"/>
                </a:lnTo>
                <a:lnTo>
                  <a:pt x="1219492" y="315849"/>
                </a:lnTo>
                <a:lnTo>
                  <a:pt x="1260521" y="313260"/>
                </a:lnTo>
                <a:lnTo>
                  <a:pt x="1296549" y="305495"/>
                </a:lnTo>
                <a:lnTo>
                  <a:pt x="1327577" y="292553"/>
                </a:lnTo>
                <a:lnTo>
                  <a:pt x="1353604" y="274434"/>
                </a:lnTo>
                <a:lnTo>
                  <a:pt x="1367896" y="258699"/>
                </a:lnTo>
                <a:lnTo>
                  <a:pt x="1168438" y="258699"/>
                </a:lnTo>
                <a:lnTo>
                  <a:pt x="1168438" y="61087"/>
                </a:lnTo>
                <a:lnTo>
                  <a:pt x="1365888" y="61087"/>
                </a:lnTo>
                <a:lnTo>
                  <a:pt x="1354239" y="47625"/>
                </a:lnTo>
                <a:lnTo>
                  <a:pt x="1328999" y="28529"/>
                </a:lnTo>
                <a:lnTo>
                  <a:pt x="1299581" y="14874"/>
                </a:lnTo>
                <a:lnTo>
                  <a:pt x="1265995" y="6673"/>
                </a:lnTo>
                <a:lnTo>
                  <a:pt x="1228255" y="3937"/>
                </a:lnTo>
                <a:close/>
              </a:path>
              <a:path w="5249545" h="320039">
                <a:moveTo>
                  <a:pt x="1365888" y="61087"/>
                </a:moveTo>
                <a:lnTo>
                  <a:pt x="1218222" y="61087"/>
                </a:lnTo>
                <a:lnTo>
                  <a:pt x="1241554" y="62751"/>
                </a:lnTo>
                <a:lnTo>
                  <a:pt x="1262005" y="67738"/>
                </a:lnTo>
                <a:lnTo>
                  <a:pt x="1305762" y="102050"/>
                </a:lnTo>
                <a:lnTo>
                  <a:pt x="1319046" y="138248"/>
                </a:lnTo>
                <a:lnTo>
                  <a:pt x="1320711" y="160020"/>
                </a:lnTo>
                <a:lnTo>
                  <a:pt x="1319070" y="181151"/>
                </a:lnTo>
                <a:lnTo>
                  <a:pt x="1294549" y="231571"/>
                </a:lnTo>
                <a:lnTo>
                  <a:pt x="1242328" y="257003"/>
                </a:lnTo>
                <a:lnTo>
                  <a:pt x="1219111" y="258699"/>
                </a:lnTo>
                <a:lnTo>
                  <a:pt x="1367896" y="258699"/>
                </a:lnTo>
                <a:lnTo>
                  <a:pt x="1374180" y="251781"/>
                </a:lnTo>
                <a:lnTo>
                  <a:pt x="1388862" y="225237"/>
                </a:lnTo>
                <a:lnTo>
                  <a:pt x="1397663" y="194802"/>
                </a:lnTo>
                <a:lnTo>
                  <a:pt x="1400594" y="160477"/>
                </a:lnTo>
                <a:lnTo>
                  <a:pt x="1397690" y="127468"/>
                </a:lnTo>
                <a:lnTo>
                  <a:pt x="1388989" y="97655"/>
                </a:lnTo>
                <a:lnTo>
                  <a:pt x="1374501" y="71039"/>
                </a:lnTo>
                <a:lnTo>
                  <a:pt x="1365888" y="61087"/>
                </a:lnTo>
                <a:close/>
              </a:path>
              <a:path w="5249545" h="320039">
                <a:moveTo>
                  <a:pt x="1623860" y="0"/>
                </a:moveTo>
                <a:lnTo>
                  <a:pt x="1585827" y="3002"/>
                </a:lnTo>
                <a:lnTo>
                  <a:pt x="1521168" y="27003"/>
                </a:lnTo>
                <a:lnTo>
                  <a:pt x="1472904" y="73003"/>
                </a:lnTo>
                <a:lnTo>
                  <a:pt x="1448139" y="129000"/>
                </a:lnTo>
                <a:lnTo>
                  <a:pt x="1445044" y="160020"/>
                </a:lnTo>
                <a:lnTo>
                  <a:pt x="1448161" y="191497"/>
                </a:lnTo>
                <a:lnTo>
                  <a:pt x="1473065" y="247757"/>
                </a:lnTo>
                <a:lnTo>
                  <a:pt x="1521597" y="293244"/>
                </a:lnTo>
                <a:lnTo>
                  <a:pt x="1586089" y="316904"/>
                </a:lnTo>
                <a:lnTo>
                  <a:pt x="1623860" y="319862"/>
                </a:lnTo>
                <a:lnTo>
                  <a:pt x="1661317" y="316890"/>
                </a:lnTo>
                <a:lnTo>
                  <a:pt x="1695202" y="307975"/>
                </a:lnTo>
                <a:lnTo>
                  <a:pt x="1725515" y="293116"/>
                </a:lnTo>
                <a:lnTo>
                  <a:pt x="1752257" y="272313"/>
                </a:lnTo>
                <a:lnTo>
                  <a:pt x="1767407" y="255130"/>
                </a:lnTo>
                <a:lnTo>
                  <a:pt x="1623860" y="255130"/>
                </a:lnTo>
                <a:lnTo>
                  <a:pt x="1602740" y="253489"/>
                </a:lnTo>
                <a:lnTo>
                  <a:pt x="1552359" y="228892"/>
                </a:lnTo>
                <a:lnTo>
                  <a:pt x="1526891" y="180318"/>
                </a:lnTo>
                <a:lnTo>
                  <a:pt x="1525181" y="160020"/>
                </a:lnTo>
                <a:lnTo>
                  <a:pt x="1526891" y="139636"/>
                </a:lnTo>
                <a:lnTo>
                  <a:pt x="1552359" y="91059"/>
                </a:lnTo>
                <a:lnTo>
                  <a:pt x="1602740" y="66538"/>
                </a:lnTo>
                <a:lnTo>
                  <a:pt x="1623860" y="64897"/>
                </a:lnTo>
                <a:lnTo>
                  <a:pt x="1767373" y="64897"/>
                </a:lnTo>
                <a:lnTo>
                  <a:pt x="1752892" y="48133"/>
                </a:lnTo>
                <a:lnTo>
                  <a:pt x="1726337" y="27056"/>
                </a:lnTo>
                <a:lnTo>
                  <a:pt x="1695935" y="12001"/>
                </a:lnTo>
                <a:lnTo>
                  <a:pt x="1661819" y="3000"/>
                </a:lnTo>
                <a:lnTo>
                  <a:pt x="1623860" y="0"/>
                </a:lnTo>
                <a:close/>
              </a:path>
              <a:path w="5249545" h="320039">
                <a:moveTo>
                  <a:pt x="1767373" y="64897"/>
                </a:moveTo>
                <a:lnTo>
                  <a:pt x="1623860" y="64897"/>
                </a:lnTo>
                <a:lnTo>
                  <a:pt x="1644886" y="66538"/>
                </a:lnTo>
                <a:lnTo>
                  <a:pt x="1663769" y="71453"/>
                </a:lnTo>
                <a:lnTo>
                  <a:pt x="1706941" y="105156"/>
                </a:lnTo>
                <a:lnTo>
                  <a:pt x="1722158" y="160020"/>
                </a:lnTo>
                <a:lnTo>
                  <a:pt x="1720467" y="180318"/>
                </a:lnTo>
                <a:lnTo>
                  <a:pt x="1695107" y="228892"/>
                </a:lnTo>
                <a:lnTo>
                  <a:pt x="1644886" y="253489"/>
                </a:lnTo>
                <a:lnTo>
                  <a:pt x="1623860" y="255130"/>
                </a:lnTo>
                <a:lnTo>
                  <a:pt x="1767407" y="255130"/>
                </a:lnTo>
                <a:lnTo>
                  <a:pt x="1774166" y="247464"/>
                </a:lnTo>
                <a:lnTo>
                  <a:pt x="1789801" y="220467"/>
                </a:lnTo>
                <a:lnTo>
                  <a:pt x="1799173" y="191319"/>
                </a:lnTo>
                <a:lnTo>
                  <a:pt x="1802295" y="160020"/>
                </a:lnTo>
                <a:lnTo>
                  <a:pt x="1799201" y="129084"/>
                </a:lnTo>
                <a:lnTo>
                  <a:pt x="1789928" y="100118"/>
                </a:lnTo>
                <a:lnTo>
                  <a:pt x="1774488" y="73132"/>
                </a:lnTo>
                <a:lnTo>
                  <a:pt x="1767373" y="64897"/>
                </a:lnTo>
                <a:close/>
              </a:path>
              <a:path w="5249545" h="320039">
                <a:moveTo>
                  <a:pt x="2001431" y="3937"/>
                </a:moveTo>
                <a:lnTo>
                  <a:pt x="1862366" y="3937"/>
                </a:lnTo>
                <a:lnTo>
                  <a:pt x="1862366" y="315849"/>
                </a:lnTo>
                <a:lnTo>
                  <a:pt x="1940090" y="315849"/>
                </a:lnTo>
                <a:lnTo>
                  <a:pt x="1940090" y="190614"/>
                </a:lnTo>
                <a:lnTo>
                  <a:pt x="2001939" y="190614"/>
                </a:lnTo>
                <a:lnTo>
                  <a:pt x="2044515" y="183691"/>
                </a:lnTo>
                <a:lnTo>
                  <a:pt x="2076996" y="162928"/>
                </a:lnTo>
                <a:lnTo>
                  <a:pt x="2097198" y="133464"/>
                </a:lnTo>
                <a:lnTo>
                  <a:pt x="1940090" y="133464"/>
                </a:lnTo>
                <a:lnTo>
                  <a:pt x="1940090" y="61087"/>
                </a:lnTo>
                <a:lnTo>
                  <a:pt x="2097477" y="61087"/>
                </a:lnTo>
                <a:lnTo>
                  <a:pt x="2088930" y="45833"/>
                </a:lnTo>
                <a:lnTo>
                  <a:pt x="2076742" y="31496"/>
                </a:lnTo>
                <a:lnTo>
                  <a:pt x="2061545" y="19421"/>
                </a:lnTo>
                <a:lnTo>
                  <a:pt x="2043944" y="10810"/>
                </a:lnTo>
                <a:lnTo>
                  <a:pt x="2023914" y="5653"/>
                </a:lnTo>
                <a:lnTo>
                  <a:pt x="2001431" y="3937"/>
                </a:lnTo>
                <a:close/>
              </a:path>
              <a:path w="5249545" h="320039">
                <a:moveTo>
                  <a:pt x="2097477" y="61087"/>
                </a:moveTo>
                <a:lnTo>
                  <a:pt x="1967522" y="61087"/>
                </a:lnTo>
                <a:lnTo>
                  <a:pt x="1982000" y="61587"/>
                </a:lnTo>
                <a:lnTo>
                  <a:pt x="1994192" y="63087"/>
                </a:lnTo>
                <a:lnTo>
                  <a:pt x="2023862" y="87881"/>
                </a:lnTo>
                <a:lnTo>
                  <a:pt x="2024672" y="97294"/>
                </a:lnTo>
                <a:lnTo>
                  <a:pt x="2021647" y="113115"/>
                </a:lnTo>
                <a:lnTo>
                  <a:pt x="2012575" y="124418"/>
                </a:lnTo>
                <a:lnTo>
                  <a:pt x="1997454" y="131202"/>
                </a:lnTo>
                <a:lnTo>
                  <a:pt x="1976285" y="133464"/>
                </a:lnTo>
                <a:lnTo>
                  <a:pt x="2097198" y="133464"/>
                </a:lnTo>
                <a:lnTo>
                  <a:pt x="2097744" y="132457"/>
                </a:lnTo>
                <a:lnTo>
                  <a:pt x="2102945" y="115129"/>
                </a:lnTo>
                <a:lnTo>
                  <a:pt x="2104682" y="96405"/>
                </a:lnTo>
                <a:lnTo>
                  <a:pt x="2102923" y="78275"/>
                </a:lnTo>
                <a:lnTo>
                  <a:pt x="2097665" y="61421"/>
                </a:lnTo>
                <a:lnTo>
                  <a:pt x="2097477" y="61087"/>
                </a:lnTo>
                <a:close/>
              </a:path>
              <a:path w="5249545" h="320039">
                <a:moveTo>
                  <a:pt x="2153069" y="222529"/>
                </a:moveTo>
                <a:lnTo>
                  <a:pt x="2153069" y="289725"/>
                </a:lnTo>
                <a:lnTo>
                  <a:pt x="2180526" y="302910"/>
                </a:lnTo>
                <a:lnTo>
                  <a:pt x="2208425" y="312327"/>
                </a:lnTo>
                <a:lnTo>
                  <a:pt x="2236775" y="317978"/>
                </a:lnTo>
                <a:lnTo>
                  <a:pt x="2265591" y="319862"/>
                </a:lnTo>
                <a:lnTo>
                  <a:pt x="2291163" y="318259"/>
                </a:lnTo>
                <a:lnTo>
                  <a:pt x="2334546" y="305428"/>
                </a:lnTo>
                <a:lnTo>
                  <a:pt x="2366687" y="280255"/>
                </a:lnTo>
                <a:lnTo>
                  <a:pt x="2377442" y="262712"/>
                </a:lnTo>
                <a:lnTo>
                  <a:pt x="2259495" y="262712"/>
                </a:lnTo>
                <a:lnTo>
                  <a:pt x="2246160" y="262112"/>
                </a:lnTo>
                <a:lnTo>
                  <a:pt x="2208441" y="253123"/>
                </a:lnTo>
                <a:lnTo>
                  <a:pt x="2168239" y="232313"/>
                </a:lnTo>
                <a:lnTo>
                  <a:pt x="2153069" y="222529"/>
                </a:lnTo>
                <a:close/>
              </a:path>
              <a:path w="5249545" h="320039">
                <a:moveTo>
                  <a:pt x="2265591" y="0"/>
                </a:moveTo>
                <a:lnTo>
                  <a:pt x="2216807" y="6127"/>
                </a:lnTo>
                <a:lnTo>
                  <a:pt x="2178977" y="24638"/>
                </a:lnTo>
                <a:lnTo>
                  <a:pt x="2148616" y="70411"/>
                </a:lnTo>
                <a:lnTo>
                  <a:pt x="2146592" y="89535"/>
                </a:lnTo>
                <a:lnTo>
                  <a:pt x="2147520" y="104338"/>
                </a:lnTo>
                <a:lnTo>
                  <a:pt x="2161451" y="140411"/>
                </a:lnTo>
                <a:lnTo>
                  <a:pt x="2196630" y="171005"/>
                </a:lnTo>
                <a:lnTo>
                  <a:pt x="2235474" y="188084"/>
                </a:lnTo>
                <a:lnTo>
                  <a:pt x="2267889" y="200231"/>
                </a:lnTo>
                <a:lnTo>
                  <a:pt x="2280513" y="205766"/>
                </a:lnTo>
                <a:lnTo>
                  <a:pt x="2289899" y="210828"/>
                </a:lnTo>
                <a:lnTo>
                  <a:pt x="2296071" y="215417"/>
                </a:lnTo>
                <a:lnTo>
                  <a:pt x="2302294" y="221221"/>
                </a:lnTo>
                <a:lnTo>
                  <a:pt x="2305342" y="227393"/>
                </a:lnTo>
                <a:lnTo>
                  <a:pt x="2305342" y="233934"/>
                </a:lnTo>
                <a:lnTo>
                  <a:pt x="2302464" y="246526"/>
                </a:lnTo>
                <a:lnTo>
                  <a:pt x="2293848" y="255519"/>
                </a:lnTo>
                <a:lnTo>
                  <a:pt x="2279517" y="260914"/>
                </a:lnTo>
                <a:lnTo>
                  <a:pt x="2259495" y="262712"/>
                </a:lnTo>
                <a:lnTo>
                  <a:pt x="2377442" y="262712"/>
                </a:lnTo>
                <a:lnTo>
                  <a:pt x="2383157" y="245764"/>
                </a:lnTo>
                <a:lnTo>
                  <a:pt x="2385225" y="225209"/>
                </a:lnTo>
                <a:lnTo>
                  <a:pt x="2384274" y="210688"/>
                </a:lnTo>
                <a:lnTo>
                  <a:pt x="2370112" y="174980"/>
                </a:lnTo>
                <a:lnTo>
                  <a:pt x="2334298" y="144170"/>
                </a:lnTo>
                <a:lnTo>
                  <a:pt x="2295382" y="126761"/>
                </a:lnTo>
                <a:lnTo>
                  <a:pt x="2263261" y="114440"/>
                </a:lnTo>
                <a:lnTo>
                  <a:pt x="2250763" y="108956"/>
                </a:lnTo>
                <a:lnTo>
                  <a:pt x="2241457" y="104058"/>
                </a:lnTo>
                <a:lnTo>
                  <a:pt x="2235365" y="99745"/>
                </a:lnTo>
                <a:lnTo>
                  <a:pt x="2229523" y="94361"/>
                </a:lnTo>
                <a:lnTo>
                  <a:pt x="2226475" y="88773"/>
                </a:lnTo>
                <a:lnTo>
                  <a:pt x="2226475" y="75057"/>
                </a:lnTo>
                <a:lnTo>
                  <a:pt x="2262263" y="57580"/>
                </a:lnTo>
                <a:lnTo>
                  <a:pt x="2272195" y="57150"/>
                </a:lnTo>
                <a:lnTo>
                  <a:pt x="2371128" y="57150"/>
                </a:lnTo>
                <a:lnTo>
                  <a:pt x="2371128" y="24130"/>
                </a:lnTo>
                <a:lnTo>
                  <a:pt x="2343672" y="13555"/>
                </a:lnTo>
                <a:lnTo>
                  <a:pt x="2316930" y="6016"/>
                </a:lnTo>
                <a:lnTo>
                  <a:pt x="2290903" y="1502"/>
                </a:lnTo>
                <a:lnTo>
                  <a:pt x="2265591" y="0"/>
                </a:lnTo>
                <a:close/>
              </a:path>
              <a:path w="5249545" h="320039">
                <a:moveTo>
                  <a:pt x="2371128" y="57150"/>
                </a:moveTo>
                <a:lnTo>
                  <a:pt x="2272195" y="57150"/>
                </a:lnTo>
                <a:lnTo>
                  <a:pt x="2292225" y="58888"/>
                </a:lnTo>
                <a:lnTo>
                  <a:pt x="2315471" y="64135"/>
                </a:lnTo>
                <a:lnTo>
                  <a:pt x="2341668" y="72794"/>
                </a:lnTo>
                <a:lnTo>
                  <a:pt x="2371128" y="84963"/>
                </a:lnTo>
                <a:lnTo>
                  <a:pt x="2371128" y="57150"/>
                </a:lnTo>
                <a:close/>
              </a:path>
              <a:path w="5249545" h="320039">
                <a:moveTo>
                  <a:pt x="2515781" y="3937"/>
                </a:moveTo>
                <a:lnTo>
                  <a:pt x="2438057" y="3937"/>
                </a:lnTo>
                <a:lnTo>
                  <a:pt x="2438057" y="315849"/>
                </a:lnTo>
                <a:lnTo>
                  <a:pt x="2515781" y="315849"/>
                </a:lnTo>
                <a:lnTo>
                  <a:pt x="2515781" y="3937"/>
                </a:lnTo>
                <a:close/>
              </a:path>
              <a:path w="5249545" h="320039">
                <a:moveTo>
                  <a:pt x="2659418" y="3937"/>
                </a:moveTo>
                <a:lnTo>
                  <a:pt x="2588171" y="3937"/>
                </a:lnTo>
                <a:lnTo>
                  <a:pt x="2588171" y="315849"/>
                </a:lnTo>
                <a:lnTo>
                  <a:pt x="2665895" y="315849"/>
                </a:lnTo>
                <a:lnTo>
                  <a:pt x="2665895" y="116052"/>
                </a:lnTo>
                <a:lnTo>
                  <a:pt x="2757309" y="116052"/>
                </a:lnTo>
                <a:lnTo>
                  <a:pt x="2659418" y="3937"/>
                </a:lnTo>
                <a:close/>
              </a:path>
              <a:path w="5249545" h="320039">
                <a:moveTo>
                  <a:pt x="2757309" y="116052"/>
                </a:moveTo>
                <a:lnTo>
                  <a:pt x="2665895" y="116052"/>
                </a:lnTo>
                <a:lnTo>
                  <a:pt x="2837980" y="315849"/>
                </a:lnTo>
                <a:lnTo>
                  <a:pt x="2903639" y="315849"/>
                </a:lnTo>
                <a:lnTo>
                  <a:pt x="2903639" y="194627"/>
                </a:lnTo>
                <a:lnTo>
                  <a:pt x="2825915" y="194627"/>
                </a:lnTo>
                <a:lnTo>
                  <a:pt x="2757309" y="116052"/>
                </a:lnTo>
                <a:close/>
              </a:path>
              <a:path w="5249545" h="320039">
                <a:moveTo>
                  <a:pt x="2903639" y="3937"/>
                </a:moveTo>
                <a:lnTo>
                  <a:pt x="2825915" y="3937"/>
                </a:lnTo>
                <a:lnTo>
                  <a:pt x="2825915" y="194627"/>
                </a:lnTo>
                <a:lnTo>
                  <a:pt x="2903639" y="194627"/>
                </a:lnTo>
                <a:lnTo>
                  <a:pt x="2903639" y="3937"/>
                </a:lnTo>
                <a:close/>
              </a:path>
              <a:path w="5249545" h="320039">
                <a:moveTo>
                  <a:pt x="3272447" y="0"/>
                </a:moveTo>
                <a:lnTo>
                  <a:pt x="3232537" y="2928"/>
                </a:lnTo>
                <a:lnTo>
                  <a:pt x="3164719" y="26360"/>
                </a:lnTo>
                <a:lnTo>
                  <a:pt x="3114067" y="71564"/>
                </a:lnTo>
                <a:lnTo>
                  <a:pt x="3088108" y="128591"/>
                </a:lnTo>
                <a:lnTo>
                  <a:pt x="3084868" y="160921"/>
                </a:lnTo>
                <a:lnTo>
                  <a:pt x="3087941" y="193185"/>
                </a:lnTo>
                <a:lnTo>
                  <a:pt x="3112567" y="249720"/>
                </a:lnTo>
                <a:lnTo>
                  <a:pt x="3160837" y="294058"/>
                </a:lnTo>
                <a:lnTo>
                  <a:pt x="3226941" y="316995"/>
                </a:lnTo>
                <a:lnTo>
                  <a:pt x="3266351" y="319862"/>
                </a:lnTo>
                <a:lnTo>
                  <a:pt x="3298073" y="317923"/>
                </a:lnTo>
                <a:lnTo>
                  <a:pt x="3329057" y="312107"/>
                </a:lnTo>
                <a:lnTo>
                  <a:pt x="3359327" y="302411"/>
                </a:lnTo>
                <a:lnTo>
                  <a:pt x="3388906" y="288836"/>
                </a:lnTo>
                <a:lnTo>
                  <a:pt x="3388906" y="255130"/>
                </a:lnTo>
                <a:lnTo>
                  <a:pt x="3276003" y="255130"/>
                </a:lnTo>
                <a:lnTo>
                  <a:pt x="3252736" y="253441"/>
                </a:lnTo>
                <a:lnTo>
                  <a:pt x="3212870" y="239935"/>
                </a:lnTo>
                <a:lnTo>
                  <a:pt x="3182578" y="213703"/>
                </a:lnTo>
                <a:lnTo>
                  <a:pt x="3165005" y="159575"/>
                </a:lnTo>
                <a:lnTo>
                  <a:pt x="3166981" y="139839"/>
                </a:lnTo>
                <a:lnTo>
                  <a:pt x="3196628" y="91567"/>
                </a:lnTo>
                <a:lnTo>
                  <a:pt x="3232761" y="71564"/>
                </a:lnTo>
                <a:lnTo>
                  <a:pt x="3278035" y="64897"/>
                </a:lnTo>
                <a:lnTo>
                  <a:pt x="3385350" y="64897"/>
                </a:lnTo>
                <a:lnTo>
                  <a:pt x="3385350" y="27432"/>
                </a:lnTo>
                <a:lnTo>
                  <a:pt x="3360993" y="15430"/>
                </a:lnTo>
                <a:lnTo>
                  <a:pt x="3334042" y="6858"/>
                </a:lnTo>
                <a:lnTo>
                  <a:pt x="3304518" y="1714"/>
                </a:lnTo>
                <a:lnTo>
                  <a:pt x="3272447" y="0"/>
                </a:lnTo>
                <a:close/>
              </a:path>
              <a:path w="5249545" h="320039">
                <a:moveTo>
                  <a:pt x="3388906" y="220751"/>
                </a:moveTo>
                <a:lnTo>
                  <a:pt x="3350218" y="238579"/>
                </a:lnTo>
                <a:lnTo>
                  <a:pt x="3311168" y="251551"/>
                </a:lnTo>
                <a:lnTo>
                  <a:pt x="3276003" y="255130"/>
                </a:lnTo>
                <a:lnTo>
                  <a:pt x="3388906" y="255130"/>
                </a:lnTo>
                <a:lnTo>
                  <a:pt x="3388906" y="220751"/>
                </a:lnTo>
                <a:close/>
              </a:path>
              <a:path w="5249545" h="320039">
                <a:moveTo>
                  <a:pt x="3385350" y="64897"/>
                </a:moveTo>
                <a:lnTo>
                  <a:pt x="3278035" y="64897"/>
                </a:lnTo>
                <a:lnTo>
                  <a:pt x="3303750" y="66896"/>
                </a:lnTo>
                <a:lnTo>
                  <a:pt x="3330216" y="72891"/>
                </a:lnTo>
                <a:lnTo>
                  <a:pt x="3357420" y="82877"/>
                </a:lnTo>
                <a:lnTo>
                  <a:pt x="3385350" y="96850"/>
                </a:lnTo>
                <a:lnTo>
                  <a:pt x="3385350" y="64897"/>
                </a:lnTo>
                <a:close/>
              </a:path>
              <a:path w="5249545" h="320039">
                <a:moveTo>
                  <a:pt x="3509683" y="3937"/>
                </a:moveTo>
                <a:lnTo>
                  <a:pt x="3415576" y="3937"/>
                </a:lnTo>
                <a:lnTo>
                  <a:pt x="3538512" y="170319"/>
                </a:lnTo>
                <a:lnTo>
                  <a:pt x="3538512" y="315849"/>
                </a:lnTo>
                <a:lnTo>
                  <a:pt x="3616236" y="315849"/>
                </a:lnTo>
                <a:lnTo>
                  <a:pt x="3616311" y="170319"/>
                </a:lnTo>
                <a:lnTo>
                  <a:pt x="3666774" y="101981"/>
                </a:lnTo>
                <a:lnTo>
                  <a:pt x="3577374" y="101981"/>
                </a:lnTo>
                <a:lnTo>
                  <a:pt x="3509683" y="3937"/>
                </a:lnTo>
                <a:close/>
              </a:path>
              <a:path w="5249545" h="320039">
                <a:moveTo>
                  <a:pt x="3739172" y="3937"/>
                </a:moveTo>
                <a:lnTo>
                  <a:pt x="3645319" y="3937"/>
                </a:lnTo>
                <a:lnTo>
                  <a:pt x="3577374" y="101981"/>
                </a:lnTo>
                <a:lnTo>
                  <a:pt x="3666774" y="101981"/>
                </a:lnTo>
                <a:lnTo>
                  <a:pt x="3739172" y="3937"/>
                </a:lnTo>
                <a:close/>
              </a:path>
              <a:path w="5249545" h="320039">
                <a:moveTo>
                  <a:pt x="3947579" y="0"/>
                </a:moveTo>
                <a:lnTo>
                  <a:pt x="3907669" y="2928"/>
                </a:lnTo>
                <a:lnTo>
                  <a:pt x="3839851" y="26360"/>
                </a:lnTo>
                <a:lnTo>
                  <a:pt x="3789199" y="71564"/>
                </a:lnTo>
                <a:lnTo>
                  <a:pt x="3763240" y="128591"/>
                </a:lnTo>
                <a:lnTo>
                  <a:pt x="3760000" y="160921"/>
                </a:lnTo>
                <a:lnTo>
                  <a:pt x="3763073" y="193185"/>
                </a:lnTo>
                <a:lnTo>
                  <a:pt x="3787699" y="249720"/>
                </a:lnTo>
                <a:lnTo>
                  <a:pt x="3835969" y="294058"/>
                </a:lnTo>
                <a:lnTo>
                  <a:pt x="3902073" y="316995"/>
                </a:lnTo>
                <a:lnTo>
                  <a:pt x="3941483" y="319862"/>
                </a:lnTo>
                <a:lnTo>
                  <a:pt x="3973205" y="317923"/>
                </a:lnTo>
                <a:lnTo>
                  <a:pt x="4004189" y="312107"/>
                </a:lnTo>
                <a:lnTo>
                  <a:pt x="4034459" y="302411"/>
                </a:lnTo>
                <a:lnTo>
                  <a:pt x="4064038" y="288836"/>
                </a:lnTo>
                <a:lnTo>
                  <a:pt x="4064038" y="255130"/>
                </a:lnTo>
                <a:lnTo>
                  <a:pt x="3951135" y="255130"/>
                </a:lnTo>
                <a:lnTo>
                  <a:pt x="3927868" y="253441"/>
                </a:lnTo>
                <a:lnTo>
                  <a:pt x="3888002" y="239935"/>
                </a:lnTo>
                <a:lnTo>
                  <a:pt x="3857710" y="213703"/>
                </a:lnTo>
                <a:lnTo>
                  <a:pt x="3840137" y="159575"/>
                </a:lnTo>
                <a:lnTo>
                  <a:pt x="3842113" y="139839"/>
                </a:lnTo>
                <a:lnTo>
                  <a:pt x="3871760" y="91567"/>
                </a:lnTo>
                <a:lnTo>
                  <a:pt x="3907893" y="71564"/>
                </a:lnTo>
                <a:lnTo>
                  <a:pt x="3953167" y="64897"/>
                </a:lnTo>
                <a:lnTo>
                  <a:pt x="4060482" y="64897"/>
                </a:lnTo>
                <a:lnTo>
                  <a:pt x="4060482" y="27432"/>
                </a:lnTo>
                <a:lnTo>
                  <a:pt x="4036125" y="15430"/>
                </a:lnTo>
                <a:lnTo>
                  <a:pt x="4009174" y="6858"/>
                </a:lnTo>
                <a:lnTo>
                  <a:pt x="3979650" y="1714"/>
                </a:lnTo>
                <a:lnTo>
                  <a:pt x="3947579" y="0"/>
                </a:lnTo>
                <a:close/>
              </a:path>
              <a:path w="5249545" h="320039">
                <a:moveTo>
                  <a:pt x="4064038" y="220751"/>
                </a:moveTo>
                <a:lnTo>
                  <a:pt x="4025350" y="238579"/>
                </a:lnTo>
                <a:lnTo>
                  <a:pt x="3986300" y="251551"/>
                </a:lnTo>
                <a:lnTo>
                  <a:pt x="3951135" y="255130"/>
                </a:lnTo>
                <a:lnTo>
                  <a:pt x="4064038" y="255130"/>
                </a:lnTo>
                <a:lnTo>
                  <a:pt x="4064038" y="220751"/>
                </a:lnTo>
                <a:close/>
              </a:path>
              <a:path w="5249545" h="320039">
                <a:moveTo>
                  <a:pt x="4060482" y="64897"/>
                </a:moveTo>
                <a:lnTo>
                  <a:pt x="3953167" y="64897"/>
                </a:lnTo>
                <a:lnTo>
                  <a:pt x="3978882" y="66896"/>
                </a:lnTo>
                <a:lnTo>
                  <a:pt x="4005348" y="72891"/>
                </a:lnTo>
                <a:lnTo>
                  <a:pt x="4032552" y="82877"/>
                </a:lnTo>
                <a:lnTo>
                  <a:pt x="4060482" y="96850"/>
                </a:lnTo>
                <a:lnTo>
                  <a:pt x="4060482" y="64897"/>
                </a:lnTo>
                <a:close/>
              </a:path>
              <a:path w="5249545" h="320039">
                <a:moveTo>
                  <a:pt x="4203103" y="3937"/>
                </a:moveTo>
                <a:lnTo>
                  <a:pt x="4125506" y="3937"/>
                </a:lnTo>
                <a:lnTo>
                  <a:pt x="4125506" y="315849"/>
                </a:lnTo>
                <a:lnTo>
                  <a:pt x="4363250" y="315849"/>
                </a:lnTo>
                <a:lnTo>
                  <a:pt x="4363250" y="258699"/>
                </a:lnTo>
                <a:lnTo>
                  <a:pt x="4203103" y="258699"/>
                </a:lnTo>
                <a:lnTo>
                  <a:pt x="4203103" y="3937"/>
                </a:lnTo>
                <a:close/>
              </a:path>
              <a:path w="5249545" h="320039">
                <a:moveTo>
                  <a:pt x="4487837" y="3937"/>
                </a:moveTo>
                <a:lnTo>
                  <a:pt x="4410113" y="3937"/>
                </a:lnTo>
                <a:lnTo>
                  <a:pt x="4410113" y="315849"/>
                </a:lnTo>
                <a:lnTo>
                  <a:pt x="4487837" y="315849"/>
                </a:lnTo>
                <a:lnTo>
                  <a:pt x="4487837" y="3937"/>
                </a:lnTo>
                <a:close/>
              </a:path>
              <a:path w="5249545" h="320039">
                <a:moveTo>
                  <a:pt x="4631474" y="3937"/>
                </a:moveTo>
                <a:lnTo>
                  <a:pt x="4560227" y="3937"/>
                </a:lnTo>
                <a:lnTo>
                  <a:pt x="4560227" y="315849"/>
                </a:lnTo>
                <a:lnTo>
                  <a:pt x="4637951" y="315849"/>
                </a:lnTo>
                <a:lnTo>
                  <a:pt x="4637951" y="116052"/>
                </a:lnTo>
                <a:lnTo>
                  <a:pt x="4729365" y="116052"/>
                </a:lnTo>
                <a:lnTo>
                  <a:pt x="4631474" y="3937"/>
                </a:lnTo>
                <a:close/>
              </a:path>
              <a:path w="5249545" h="320039">
                <a:moveTo>
                  <a:pt x="4729365" y="116052"/>
                </a:moveTo>
                <a:lnTo>
                  <a:pt x="4637951" y="116052"/>
                </a:lnTo>
                <a:lnTo>
                  <a:pt x="4810036" y="315849"/>
                </a:lnTo>
                <a:lnTo>
                  <a:pt x="4875695" y="315849"/>
                </a:lnTo>
                <a:lnTo>
                  <a:pt x="4875695" y="194627"/>
                </a:lnTo>
                <a:lnTo>
                  <a:pt x="4797971" y="194627"/>
                </a:lnTo>
                <a:lnTo>
                  <a:pt x="4729365" y="116052"/>
                </a:lnTo>
                <a:close/>
              </a:path>
              <a:path w="5249545" h="320039">
                <a:moveTo>
                  <a:pt x="4875695" y="3937"/>
                </a:moveTo>
                <a:lnTo>
                  <a:pt x="4797971" y="3937"/>
                </a:lnTo>
                <a:lnTo>
                  <a:pt x="4797971" y="194627"/>
                </a:lnTo>
                <a:lnTo>
                  <a:pt x="4875695" y="194627"/>
                </a:lnTo>
                <a:lnTo>
                  <a:pt x="4875695" y="3937"/>
                </a:lnTo>
                <a:close/>
              </a:path>
              <a:path w="5249545" h="320039">
                <a:moveTo>
                  <a:pt x="5119916" y="0"/>
                </a:moveTo>
                <a:lnTo>
                  <a:pt x="5080220" y="2788"/>
                </a:lnTo>
                <a:lnTo>
                  <a:pt x="5012402" y="25128"/>
                </a:lnTo>
                <a:lnTo>
                  <a:pt x="4961424" y="68728"/>
                </a:lnTo>
                <a:lnTo>
                  <a:pt x="4935238" y="126616"/>
                </a:lnTo>
                <a:lnTo>
                  <a:pt x="4931956" y="160477"/>
                </a:lnTo>
                <a:lnTo>
                  <a:pt x="4935238" y="193659"/>
                </a:lnTo>
                <a:lnTo>
                  <a:pt x="4961424" y="250861"/>
                </a:lnTo>
                <a:lnTo>
                  <a:pt x="5012303" y="294562"/>
                </a:lnTo>
                <a:lnTo>
                  <a:pt x="5079256" y="317051"/>
                </a:lnTo>
                <a:lnTo>
                  <a:pt x="5118138" y="319862"/>
                </a:lnTo>
                <a:lnTo>
                  <a:pt x="5136739" y="319130"/>
                </a:lnTo>
                <a:lnTo>
                  <a:pt x="5193068" y="308152"/>
                </a:lnTo>
                <a:lnTo>
                  <a:pt x="5239002" y="286735"/>
                </a:lnTo>
                <a:lnTo>
                  <a:pt x="5249456" y="277901"/>
                </a:lnTo>
                <a:lnTo>
                  <a:pt x="5249456" y="255130"/>
                </a:lnTo>
                <a:lnTo>
                  <a:pt x="5119916" y="255130"/>
                </a:lnTo>
                <a:lnTo>
                  <a:pt x="5096889" y="253539"/>
                </a:lnTo>
                <a:lnTo>
                  <a:pt x="5057836" y="240814"/>
                </a:lnTo>
                <a:lnTo>
                  <a:pt x="5028809" y="215977"/>
                </a:lnTo>
                <a:lnTo>
                  <a:pt x="5012093" y="163156"/>
                </a:lnTo>
                <a:lnTo>
                  <a:pt x="5013950" y="142673"/>
                </a:lnTo>
                <a:lnTo>
                  <a:pt x="5028809" y="107387"/>
                </a:lnTo>
                <a:lnTo>
                  <a:pt x="5058241" y="80488"/>
                </a:lnTo>
                <a:lnTo>
                  <a:pt x="5100532" y="66633"/>
                </a:lnTo>
                <a:lnTo>
                  <a:pt x="5126393" y="64897"/>
                </a:lnTo>
                <a:lnTo>
                  <a:pt x="5242979" y="64897"/>
                </a:lnTo>
                <a:lnTo>
                  <a:pt x="5242979" y="25654"/>
                </a:lnTo>
                <a:lnTo>
                  <a:pt x="5214927" y="14412"/>
                </a:lnTo>
                <a:lnTo>
                  <a:pt x="5185067" y="6397"/>
                </a:lnTo>
                <a:lnTo>
                  <a:pt x="5153396" y="1597"/>
                </a:lnTo>
                <a:lnTo>
                  <a:pt x="5119916" y="0"/>
                </a:lnTo>
                <a:close/>
              </a:path>
              <a:path w="5249545" h="320039">
                <a:moveTo>
                  <a:pt x="5249456" y="150431"/>
                </a:moveTo>
                <a:lnTo>
                  <a:pt x="5126393" y="150431"/>
                </a:lnTo>
                <a:lnTo>
                  <a:pt x="5126393" y="207581"/>
                </a:lnTo>
                <a:lnTo>
                  <a:pt x="5171478" y="207581"/>
                </a:lnTo>
                <a:lnTo>
                  <a:pt x="5171478" y="243967"/>
                </a:lnTo>
                <a:lnTo>
                  <a:pt x="5158545" y="248850"/>
                </a:lnTo>
                <a:lnTo>
                  <a:pt x="5145649" y="252339"/>
                </a:lnTo>
                <a:lnTo>
                  <a:pt x="5132776" y="254432"/>
                </a:lnTo>
                <a:lnTo>
                  <a:pt x="5119916" y="255130"/>
                </a:lnTo>
                <a:lnTo>
                  <a:pt x="5249456" y="255130"/>
                </a:lnTo>
                <a:lnTo>
                  <a:pt x="5249456" y="150431"/>
                </a:lnTo>
                <a:close/>
              </a:path>
              <a:path w="5249545" h="320039">
                <a:moveTo>
                  <a:pt x="5242979" y="64897"/>
                </a:moveTo>
                <a:lnTo>
                  <a:pt x="5126393" y="64897"/>
                </a:lnTo>
                <a:lnTo>
                  <a:pt x="5155039" y="66704"/>
                </a:lnTo>
                <a:lnTo>
                  <a:pt x="5184019" y="72120"/>
                </a:lnTo>
                <a:lnTo>
                  <a:pt x="5213332" y="81131"/>
                </a:lnTo>
                <a:lnTo>
                  <a:pt x="5242979" y="93726"/>
                </a:lnTo>
                <a:lnTo>
                  <a:pt x="5242979" y="64897"/>
                </a:lnTo>
                <a:close/>
              </a:path>
            </a:pathLst>
          </a:custGeom>
          <a:solidFill>
            <a:srgbClr val="172003">
              <a:alpha val="9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68375" y="228600"/>
            <a:ext cx="6651625" cy="4800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626" y="6858000"/>
                </a:lnTo>
                <a:lnTo>
                  <a:pt x="805662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7240" y="762000"/>
            <a:ext cx="3171825" cy="0"/>
          </a:xfrm>
          <a:custGeom>
            <a:avLst/>
            <a:gdLst/>
            <a:ahLst/>
            <a:cxnLst/>
            <a:rect l="l" t="t" r="r" b="b"/>
            <a:pathLst>
              <a:path w="3171825" h="0">
                <a:moveTo>
                  <a:pt x="0" y="0"/>
                </a:moveTo>
                <a:lnTo>
                  <a:pt x="3171444" y="0"/>
                </a:lnTo>
              </a:path>
            </a:pathLst>
          </a:custGeom>
          <a:ln w="24383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88340" y="484073"/>
            <a:ext cx="3466465" cy="3591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-scotopsin retinal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visual</a:t>
            </a:r>
            <a:r>
              <a:rPr dirty="0" sz="1800" spc="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cycle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495934" algn="l"/>
              </a:tabLst>
            </a:pP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-Th	amount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rhodopsin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1800" spc="-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the  receptors therefore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varies  inversely </a:t>
            </a:r>
            <a:r>
              <a:rPr dirty="0" sz="1800" spc="5" b="1">
                <a:solidFill>
                  <a:srgbClr val="001F5F"/>
                </a:solidFill>
                <a:latin typeface="Arial"/>
                <a:cs typeface="Arial"/>
              </a:rPr>
              <a:t>with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the incident light 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level.(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decreases </a:t>
            </a:r>
            <a:r>
              <a:rPr dirty="0" sz="1800" spc="5" b="1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light)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Times New Roman"/>
              <a:cs typeface="Times New Roman"/>
            </a:endParaRPr>
          </a:p>
          <a:p>
            <a:pPr marL="299085" marR="22225" indent="-287020">
              <a:lnSpc>
                <a:spcPct val="100000"/>
              </a:lnSpc>
              <a:tabLst>
                <a:tab pos="299085" algn="l"/>
              </a:tabLst>
            </a:pPr>
            <a:r>
              <a:rPr dirty="0" sz="1800" spc="-5">
                <a:latin typeface="Times New Roman"/>
                <a:cs typeface="Times New Roman"/>
              </a:rPr>
              <a:t>-	</a:t>
            </a:r>
            <a:r>
              <a:rPr dirty="0" sz="1800" spc="0" b="1">
                <a:latin typeface="Times New Roman"/>
                <a:cs typeface="Times New Roman"/>
              </a:rPr>
              <a:t>when </a:t>
            </a:r>
            <a:r>
              <a:rPr dirty="0" sz="1800" spc="5" b="1">
                <a:latin typeface="Times New Roman"/>
                <a:cs typeface="Times New Roman"/>
              </a:rPr>
              <a:t>there </a:t>
            </a:r>
            <a:r>
              <a:rPr dirty="0" sz="1800" spc="-10" b="1">
                <a:latin typeface="Times New Roman"/>
                <a:cs typeface="Times New Roman"/>
              </a:rPr>
              <a:t>is </a:t>
            </a:r>
            <a:r>
              <a:rPr dirty="0" sz="1800" spc="-15" b="1">
                <a:latin typeface="Times New Roman"/>
                <a:cs typeface="Times New Roman"/>
              </a:rPr>
              <a:t>excess </a:t>
            </a:r>
            <a:r>
              <a:rPr dirty="0" sz="1800" b="1">
                <a:latin typeface="Times New Roman"/>
                <a:cs typeface="Times New Roman"/>
              </a:rPr>
              <a:t>retinal </a:t>
            </a:r>
            <a:r>
              <a:rPr dirty="0" sz="1800" spc="0" b="1">
                <a:latin typeface="Times New Roman"/>
                <a:cs typeface="Times New Roman"/>
              </a:rPr>
              <a:t>in  </a:t>
            </a:r>
            <a:r>
              <a:rPr dirty="0" sz="1800" spc="5" b="1">
                <a:latin typeface="Times New Roman"/>
                <a:cs typeface="Times New Roman"/>
              </a:rPr>
              <a:t>the </a:t>
            </a:r>
            <a:r>
              <a:rPr dirty="0" sz="1800" spc="0" b="1">
                <a:latin typeface="Times New Roman"/>
                <a:cs typeface="Times New Roman"/>
              </a:rPr>
              <a:t>retina, it </a:t>
            </a:r>
            <a:r>
              <a:rPr dirty="0" sz="1800" spc="-5" b="1">
                <a:latin typeface="Times New Roman"/>
                <a:cs typeface="Times New Roman"/>
              </a:rPr>
              <a:t>is </a:t>
            </a:r>
            <a:r>
              <a:rPr dirty="0" sz="1800" spc="0" b="1">
                <a:latin typeface="Times New Roman"/>
                <a:cs typeface="Times New Roman"/>
              </a:rPr>
              <a:t>converted </a:t>
            </a:r>
            <a:r>
              <a:rPr dirty="0" sz="1800" spc="-5" b="1">
                <a:latin typeface="Times New Roman"/>
                <a:cs typeface="Times New Roman"/>
              </a:rPr>
              <a:t>back  </a:t>
            </a:r>
            <a:r>
              <a:rPr dirty="0" sz="1800" spc="0" b="1">
                <a:latin typeface="Times New Roman"/>
                <a:cs typeface="Times New Roman"/>
              </a:rPr>
              <a:t>into vitamin </a:t>
            </a:r>
            <a:r>
              <a:rPr dirty="0" sz="1800" spc="-5" b="1">
                <a:latin typeface="Times New Roman"/>
                <a:cs typeface="Times New Roman"/>
              </a:rPr>
              <a:t>A, </a:t>
            </a:r>
            <a:r>
              <a:rPr dirty="0" sz="1800" spc="5" b="1">
                <a:latin typeface="Times New Roman"/>
                <a:cs typeface="Times New Roman"/>
              </a:rPr>
              <a:t>thus </a:t>
            </a:r>
            <a:r>
              <a:rPr dirty="0" sz="1800" spc="0" b="1">
                <a:latin typeface="Times New Roman"/>
                <a:cs typeface="Times New Roman"/>
              </a:rPr>
              <a:t>reducing  </a:t>
            </a:r>
            <a:r>
              <a:rPr dirty="0" sz="1800" spc="5" b="1">
                <a:latin typeface="Times New Roman"/>
                <a:cs typeface="Times New Roman"/>
              </a:rPr>
              <a:t>the </a:t>
            </a:r>
            <a:r>
              <a:rPr dirty="0" sz="1800" spc="10" b="1">
                <a:latin typeface="Times New Roman"/>
                <a:cs typeface="Times New Roman"/>
              </a:rPr>
              <a:t>amount </a:t>
            </a:r>
            <a:r>
              <a:rPr dirty="0" sz="1800" spc="-10" b="1">
                <a:latin typeface="Times New Roman"/>
                <a:cs typeface="Times New Roman"/>
              </a:rPr>
              <a:t>of </a:t>
            </a:r>
            <a:r>
              <a:rPr dirty="0" sz="1800" spc="-5" b="1">
                <a:latin typeface="Times New Roman"/>
                <a:cs typeface="Times New Roman"/>
              </a:rPr>
              <a:t>light-sensitive  </a:t>
            </a:r>
            <a:r>
              <a:rPr dirty="0" sz="1800" b="1">
                <a:latin typeface="Times New Roman"/>
                <a:cs typeface="Times New Roman"/>
              </a:rPr>
              <a:t>pigment in </a:t>
            </a:r>
            <a:r>
              <a:rPr dirty="0" sz="1800" spc="5" b="1">
                <a:latin typeface="Times New Roman"/>
                <a:cs typeface="Times New Roman"/>
              </a:rPr>
              <a:t>the</a:t>
            </a:r>
            <a:r>
              <a:rPr dirty="0" sz="1800" spc="-65" b="1">
                <a:latin typeface="Times New Roman"/>
                <a:cs typeface="Times New Roman"/>
              </a:rPr>
              <a:t> </a:t>
            </a:r>
            <a:r>
              <a:rPr dirty="0" sz="1800" spc="0" b="1">
                <a:latin typeface="Times New Roman"/>
                <a:cs typeface="Times New Roman"/>
              </a:rPr>
              <a:t>retina.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24400" y="176212"/>
            <a:ext cx="4192524" cy="650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21435" y="1413763"/>
            <a:ext cx="210312" cy="210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20435" y="1338325"/>
            <a:ext cx="306701" cy="2867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381000"/>
            <a:ext cx="8839200" cy="5638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4400" y="1365503"/>
            <a:ext cx="5727700" cy="0"/>
          </a:xfrm>
          <a:custGeom>
            <a:avLst/>
            <a:gdLst/>
            <a:ahLst/>
            <a:cxnLst/>
            <a:rect l="l" t="t" r="r" b="b"/>
            <a:pathLst>
              <a:path w="5727700" h="0">
                <a:moveTo>
                  <a:pt x="0" y="0"/>
                </a:moveTo>
                <a:lnTo>
                  <a:pt x="5727192" y="0"/>
                </a:lnTo>
              </a:path>
            </a:pathLst>
          </a:custGeom>
          <a:ln w="18287">
            <a:solidFill>
              <a:srgbClr val="FF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18236" y="961390"/>
            <a:ext cx="7480934" cy="28054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95"/>
              </a:spcBef>
              <a:buClr>
                <a:srgbClr val="93C500"/>
              </a:buClr>
              <a:buSzPct val="80357"/>
              <a:buFont typeface="Arial"/>
              <a:buChar char="•"/>
              <a:tabLst>
                <a:tab pos="295910" algn="l"/>
                <a:tab pos="296545" algn="l"/>
                <a:tab pos="3422650" algn="l"/>
              </a:tabLst>
            </a:pPr>
            <a:r>
              <a:rPr dirty="0" sz="2800" spc="-35" b="1">
                <a:solidFill>
                  <a:srgbClr val="FF0066"/>
                </a:solidFill>
                <a:latin typeface="Gill Sans MT"/>
                <a:cs typeface="Gill Sans MT"/>
              </a:rPr>
              <a:t>NYCTALOPIA:-</a:t>
            </a:r>
            <a:r>
              <a:rPr dirty="0" sz="2800" spc="65" b="1">
                <a:solidFill>
                  <a:srgbClr val="FF0066"/>
                </a:solidFill>
                <a:latin typeface="Gill Sans MT"/>
                <a:cs typeface="Gill Sans MT"/>
              </a:rPr>
              <a:t> </a:t>
            </a:r>
            <a:r>
              <a:rPr dirty="0" sz="2800" spc="-5" b="1">
                <a:solidFill>
                  <a:srgbClr val="FF0066"/>
                </a:solidFill>
                <a:latin typeface="Gill Sans MT"/>
                <a:cs typeface="Gill Sans MT"/>
              </a:rPr>
              <a:t>(	</a:t>
            </a:r>
            <a:r>
              <a:rPr dirty="0" sz="2800" spc="-10" b="1">
                <a:solidFill>
                  <a:srgbClr val="FF0066"/>
                </a:solidFill>
                <a:latin typeface="Gill Sans MT"/>
                <a:cs typeface="Gill Sans MT"/>
              </a:rPr>
              <a:t>night</a:t>
            </a:r>
            <a:r>
              <a:rPr dirty="0" sz="2800" spc="0" b="1">
                <a:solidFill>
                  <a:srgbClr val="FF0066"/>
                </a:solidFill>
                <a:latin typeface="Gill Sans MT"/>
                <a:cs typeface="Gill Sans MT"/>
              </a:rPr>
              <a:t> </a:t>
            </a:r>
            <a:r>
              <a:rPr dirty="0" sz="2800" spc="-5" b="1">
                <a:solidFill>
                  <a:srgbClr val="FF0066"/>
                </a:solidFill>
                <a:latin typeface="Gill Sans MT"/>
                <a:cs typeface="Gill Sans MT"/>
              </a:rPr>
              <a:t>blindness)</a:t>
            </a:r>
            <a:endParaRPr sz="2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Times New Roman"/>
              <a:cs typeface="Times New Roman"/>
            </a:endParaRPr>
          </a:p>
          <a:p>
            <a:pPr marL="295910" marR="1029969" indent="-283845">
              <a:lnSpc>
                <a:spcPct val="80000"/>
              </a:lnSpc>
              <a:spcBef>
                <a:spcPts val="5"/>
              </a:spcBef>
            </a:pPr>
            <a:r>
              <a:rPr dirty="0" sz="2800" spc="-5" b="1">
                <a:solidFill>
                  <a:srgbClr val="3333CC"/>
                </a:solidFill>
                <a:latin typeface="Gill Sans MT"/>
                <a:cs typeface="Gill Sans MT"/>
              </a:rPr>
              <a:t>-- Vitamine</a:t>
            </a:r>
            <a:r>
              <a:rPr dirty="0" sz="2800" spc="-580" b="1">
                <a:solidFill>
                  <a:srgbClr val="3333CC"/>
                </a:solidFill>
                <a:latin typeface="Gill Sans MT"/>
                <a:cs typeface="Gill Sans MT"/>
              </a:rPr>
              <a:t> </a:t>
            </a:r>
            <a:r>
              <a:rPr dirty="0" sz="2800" spc="-5" b="1">
                <a:solidFill>
                  <a:srgbClr val="3333CC"/>
                </a:solidFill>
                <a:latin typeface="Gill Sans MT"/>
                <a:cs typeface="Gill Sans MT"/>
              </a:rPr>
              <a:t>A (main </a:t>
            </a:r>
            <a:r>
              <a:rPr dirty="0" sz="2800" spc="-20" b="1">
                <a:solidFill>
                  <a:srgbClr val="3333CC"/>
                </a:solidFill>
                <a:latin typeface="Gill Sans MT"/>
                <a:cs typeface="Gill Sans MT"/>
              </a:rPr>
              <a:t>source </a:t>
            </a:r>
            <a:r>
              <a:rPr dirty="0" sz="2800" spc="-5" b="1">
                <a:solidFill>
                  <a:srgbClr val="3333CC"/>
                </a:solidFill>
                <a:latin typeface="Gill Sans MT"/>
                <a:cs typeface="Gill Sans MT"/>
              </a:rPr>
              <a:t>of </a:t>
            </a:r>
            <a:r>
              <a:rPr dirty="0" sz="2800" spc="-15" b="1">
                <a:solidFill>
                  <a:srgbClr val="3333CC"/>
                </a:solidFill>
                <a:latin typeface="Gill Sans MT"/>
                <a:cs typeface="Gill Sans MT"/>
              </a:rPr>
              <a:t>retinal </a:t>
            </a:r>
            <a:r>
              <a:rPr dirty="0" sz="2800" spc="-10" b="1">
                <a:solidFill>
                  <a:srgbClr val="3333CC"/>
                </a:solidFill>
                <a:latin typeface="Gill Sans MT"/>
                <a:cs typeface="Gill Sans MT"/>
              </a:rPr>
              <a:t>of  rhodopsin)</a:t>
            </a:r>
            <a:endParaRPr sz="2800">
              <a:latin typeface="Gill Sans MT"/>
              <a:cs typeface="Gill Sans MT"/>
            </a:endParaRPr>
          </a:p>
          <a:p>
            <a:pPr marL="295910" marR="174625" indent="-283210">
              <a:lnSpc>
                <a:spcPts val="2690"/>
              </a:lnSpc>
              <a:spcBef>
                <a:spcPts val="575"/>
              </a:spcBef>
              <a:buChar char="-"/>
              <a:tabLst>
                <a:tab pos="177800" algn="l"/>
                <a:tab pos="5988685" algn="l"/>
              </a:tabLst>
            </a:pPr>
            <a:r>
              <a:rPr dirty="0" sz="2800" spc="-5" b="1">
                <a:solidFill>
                  <a:srgbClr val="3333CC"/>
                </a:solidFill>
                <a:latin typeface="Gill Sans MT"/>
                <a:cs typeface="Gill Sans MT"/>
              </a:rPr>
              <a:t>Vitamine A </a:t>
            </a:r>
            <a:r>
              <a:rPr dirty="0" sz="2800" spc="-10" b="1">
                <a:solidFill>
                  <a:srgbClr val="3333CC"/>
                </a:solidFill>
                <a:latin typeface="Gill Sans MT"/>
                <a:cs typeface="Gill Sans MT"/>
              </a:rPr>
              <a:t>deficiency </a:t>
            </a:r>
            <a:r>
              <a:rPr dirty="0" sz="2800" spc="-5" b="1">
                <a:solidFill>
                  <a:srgbClr val="3333CC"/>
                </a:solidFill>
                <a:latin typeface="Gill Sans MT"/>
                <a:cs typeface="Gill Sans MT"/>
              </a:rPr>
              <a:t>cause</a:t>
            </a:r>
            <a:r>
              <a:rPr dirty="0" sz="2800" spc="-150" b="1">
                <a:solidFill>
                  <a:srgbClr val="3333CC"/>
                </a:solidFill>
                <a:latin typeface="Gill Sans MT"/>
                <a:cs typeface="Gill Sans MT"/>
              </a:rPr>
              <a:t> </a:t>
            </a:r>
            <a:r>
              <a:rPr dirty="0" sz="2800" spc="-25" b="1">
                <a:solidFill>
                  <a:srgbClr val="3333CC"/>
                </a:solidFill>
                <a:latin typeface="Gill Sans MT"/>
                <a:cs typeface="Gill Sans MT"/>
              </a:rPr>
              <a:t>rods</a:t>
            </a:r>
            <a:r>
              <a:rPr dirty="0" sz="2800" spc="25" b="1">
                <a:solidFill>
                  <a:srgbClr val="3333CC"/>
                </a:solidFill>
                <a:latin typeface="Gill Sans MT"/>
                <a:cs typeface="Gill Sans MT"/>
              </a:rPr>
              <a:t> </a:t>
            </a:r>
            <a:r>
              <a:rPr dirty="0" sz="2800" spc="-5" b="1">
                <a:solidFill>
                  <a:srgbClr val="3333CC"/>
                </a:solidFill>
                <a:latin typeface="Gill Sans MT"/>
                <a:cs typeface="Gill Sans MT"/>
              </a:rPr>
              <a:t>,	</a:t>
            </a:r>
            <a:r>
              <a:rPr dirty="0" sz="2800" spc="-10" b="1">
                <a:solidFill>
                  <a:srgbClr val="3333CC"/>
                </a:solidFill>
                <a:latin typeface="Gill Sans MT"/>
                <a:cs typeface="Gill Sans MT"/>
              </a:rPr>
              <a:t>cones</a:t>
            </a:r>
            <a:r>
              <a:rPr dirty="0" sz="2800" spc="-65" b="1">
                <a:solidFill>
                  <a:srgbClr val="3333CC"/>
                </a:solidFill>
                <a:latin typeface="Gill Sans MT"/>
                <a:cs typeface="Gill Sans MT"/>
              </a:rPr>
              <a:t> </a:t>
            </a:r>
            <a:r>
              <a:rPr dirty="0" sz="2800" spc="-5" b="1">
                <a:solidFill>
                  <a:srgbClr val="3333CC"/>
                </a:solidFill>
                <a:latin typeface="Gill Sans MT"/>
                <a:cs typeface="Gill Sans MT"/>
              </a:rPr>
              <a:t>&amp;  </a:t>
            </a:r>
            <a:r>
              <a:rPr dirty="0" sz="2800" spc="-15" b="1">
                <a:solidFill>
                  <a:srgbClr val="3333CC"/>
                </a:solidFill>
                <a:latin typeface="Gill Sans MT"/>
                <a:cs typeface="Gill Sans MT"/>
              </a:rPr>
              <a:t>retinal </a:t>
            </a:r>
            <a:r>
              <a:rPr dirty="0" sz="2800" spc="-10" b="1">
                <a:solidFill>
                  <a:srgbClr val="3333CC"/>
                </a:solidFill>
                <a:latin typeface="Gill Sans MT"/>
                <a:cs typeface="Gill Sans MT"/>
              </a:rPr>
              <a:t>degeneration </a:t>
            </a:r>
            <a:r>
              <a:rPr dirty="0" sz="2800" spc="-5" b="1">
                <a:solidFill>
                  <a:srgbClr val="3333CC"/>
                </a:solidFill>
                <a:latin typeface="Gill Sans MT"/>
                <a:cs typeface="Gill Sans MT"/>
              </a:rPr>
              <a:t>&amp; loss of</a:t>
            </a:r>
            <a:r>
              <a:rPr dirty="0" sz="2800" spc="85" b="1">
                <a:solidFill>
                  <a:srgbClr val="3333CC"/>
                </a:solidFill>
                <a:latin typeface="Gill Sans MT"/>
                <a:cs typeface="Gill Sans MT"/>
              </a:rPr>
              <a:t> </a:t>
            </a:r>
            <a:r>
              <a:rPr dirty="0" sz="2800" spc="-25" b="1">
                <a:solidFill>
                  <a:srgbClr val="3333CC"/>
                </a:solidFill>
                <a:latin typeface="Gill Sans MT"/>
                <a:cs typeface="Gill Sans MT"/>
              </a:rPr>
              <a:t>rods</a:t>
            </a:r>
            <a:endParaRPr sz="2800">
              <a:latin typeface="Gill Sans MT"/>
              <a:cs typeface="Gill Sans MT"/>
            </a:endParaRPr>
          </a:p>
          <a:p>
            <a:pPr marL="230504" indent="-217804">
              <a:lnSpc>
                <a:spcPts val="3310"/>
              </a:lnSpc>
              <a:buChar char="-"/>
              <a:tabLst>
                <a:tab pos="231140" algn="l"/>
                <a:tab pos="668655" algn="l"/>
                <a:tab pos="1063625" algn="l"/>
                <a:tab pos="4078604" algn="l"/>
              </a:tabLst>
            </a:pPr>
            <a:r>
              <a:rPr dirty="0" sz="2800" spc="-5" b="1">
                <a:solidFill>
                  <a:srgbClr val="3333CC"/>
                </a:solidFill>
                <a:latin typeface="Gill Sans MT"/>
                <a:cs typeface="Gill Sans MT"/>
              </a:rPr>
              <a:t>R	/	</a:t>
            </a:r>
            <a:r>
              <a:rPr dirty="0" sz="2800" spc="-20" b="1">
                <a:solidFill>
                  <a:srgbClr val="3333CC"/>
                </a:solidFill>
                <a:latin typeface="Gill Sans MT"/>
                <a:cs typeface="Gill Sans MT"/>
              </a:rPr>
              <a:t>Intravenous</a:t>
            </a:r>
            <a:r>
              <a:rPr dirty="0" sz="2800" spc="30" b="1">
                <a:solidFill>
                  <a:srgbClr val="3333CC"/>
                </a:solidFill>
                <a:latin typeface="Gill Sans MT"/>
                <a:cs typeface="Gill Sans MT"/>
              </a:rPr>
              <a:t> </a:t>
            </a:r>
            <a:r>
              <a:rPr dirty="0" sz="2800" spc="-5" b="1">
                <a:solidFill>
                  <a:srgbClr val="3333CC"/>
                </a:solidFill>
                <a:latin typeface="Gill Sans MT"/>
                <a:cs typeface="Gill Sans MT"/>
              </a:rPr>
              <a:t>vit</a:t>
            </a:r>
            <a:r>
              <a:rPr dirty="0" sz="2800" spc="-280" b="1">
                <a:solidFill>
                  <a:srgbClr val="3333CC"/>
                </a:solidFill>
                <a:latin typeface="Gill Sans MT"/>
                <a:cs typeface="Gill Sans MT"/>
              </a:rPr>
              <a:t> </a:t>
            </a:r>
            <a:r>
              <a:rPr dirty="0" sz="2800" spc="-5" b="1">
                <a:solidFill>
                  <a:srgbClr val="3333CC"/>
                </a:solidFill>
                <a:latin typeface="Gill Sans MT"/>
                <a:cs typeface="Gill Sans MT"/>
              </a:rPr>
              <a:t>A	if </a:t>
            </a:r>
            <a:r>
              <a:rPr dirty="0" sz="2800" spc="-15" b="1">
                <a:solidFill>
                  <a:srgbClr val="3333CC"/>
                </a:solidFill>
                <a:latin typeface="Gill Sans MT"/>
                <a:cs typeface="Gill Sans MT"/>
              </a:rPr>
              <a:t>receptors </a:t>
            </a:r>
            <a:r>
              <a:rPr dirty="0" sz="2800" spc="-25" b="1">
                <a:solidFill>
                  <a:srgbClr val="3333CC"/>
                </a:solidFill>
                <a:latin typeface="Gill Sans MT"/>
                <a:cs typeface="Gill Sans MT"/>
              </a:rPr>
              <a:t>are</a:t>
            </a:r>
            <a:r>
              <a:rPr dirty="0" sz="2800" spc="10" b="1">
                <a:solidFill>
                  <a:srgbClr val="3333CC"/>
                </a:solidFill>
                <a:latin typeface="Gill Sans MT"/>
                <a:cs typeface="Gill Sans MT"/>
              </a:rPr>
              <a:t> </a:t>
            </a:r>
            <a:r>
              <a:rPr dirty="0" sz="2800" spc="-15" b="1">
                <a:solidFill>
                  <a:srgbClr val="3333CC"/>
                </a:solidFill>
                <a:latin typeface="Gill Sans MT"/>
                <a:cs typeface="Gill Sans MT"/>
              </a:rPr>
              <a:t>well.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42036" y="842518"/>
            <a:ext cx="337121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009900"/>
                </a:solidFill>
                <a:latin typeface="Gill Sans MT"/>
                <a:cs typeface="Gill Sans MT"/>
              </a:rPr>
              <a:t>Dark</a:t>
            </a:r>
            <a:r>
              <a:rPr dirty="0" sz="3200" spc="-70">
                <a:solidFill>
                  <a:srgbClr val="009900"/>
                </a:solidFill>
                <a:latin typeface="Gill Sans MT"/>
                <a:cs typeface="Gill Sans MT"/>
              </a:rPr>
              <a:t> </a:t>
            </a:r>
            <a:r>
              <a:rPr dirty="0" sz="3200" spc="-5">
                <a:solidFill>
                  <a:srgbClr val="009900"/>
                </a:solidFill>
                <a:latin typeface="Gill Sans MT"/>
                <a:cs typeface="Gill Sans MT"/>
              </a:rPr>
              <a:t>adaptation</a:t>
            </a:r>
            <a:r>
              <a:rPr dirty="0" u="heavy" sz="3200" spc="-5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Gill Sans MT"/>
                <a:cs typeface="Gill Sans MT"/>
              </a:rPr>
              <a:t>:-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4736" y="1302258"/>
            <a:ext cx="3100070" cy="0"/>
          </a:xfrm>
          <a:custGeom>
            <a:avLst/>
            <a:gdLst/>
            <a:ahLst/>
            <a:cxnLst/>
            <a:rect l="l" t="t" r="r" b="b"/>
            <a:pathLst>
              <a:path w="3100070" h="0">
                <a:moveTo>
                  <a:pt x="0" y="0"/>
                </a:moveTo>
                <a:lnTo>
                  <a:pt x="3099816" y="0"/>
                </a:lnTo>
              </a:path>
            </a:pathLst>
          </a:custGeom>
          <a:ln w="19812">
            <a:solidFill>
              <a:srgbClr val="00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42036" y="1394205"/>
            <a:ext cx="7762240" cy="36836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50" spc="-5">
                <a:solidFill>
                  <a:srgbClr val="93C500"/>
                </a:solidFill>
                <a:latin typeface="Wingdings 2"/>
                <a:cs typeface="Wingdings 2"/>
              </a:rPr>
              <a:t></a:t>
            </a:r>
            <a:endParaRPr sz="2250">
              <a:latin typeface="Wingdings 2"/>
              <a:cs typeface="Wingdings 2"/>
            </a:endParaRPr>
          </a:p>
          <a:p>
            <a:pPr marL="295910" marR="5080" indent="-283210">
              <a:lnSpc>
                <a:spcPct val="80000"/>
              </a:lnSpc>
              <a:spcBef>
                <a:spcPts val="715"/>
              </a:spcBef>
              <a:buClr>
                <a:srgbClr val="93C500"/>
              </a:buClr>
              <a:buSzPct val="80357"/>
              <a:buFont typeface="Wingdings 2"/>
              <a:buChar char=""/>
              <a:tabLst>
                <a:tab pos="296545" algn="l"/>
              </a:tabLst>
            </a:pPr>
            <a:r>
              <a:rPr dirty="0" sz="2800" spc="-5" b="1">
                <a:solidFill>
                  <a:srgbClr val="660033"/>
                </a:solidFill>
                <a:latin typeface="Gill Sans MT"/>
                <a:cs typeface="Gill Sans MT"/>
              </a:rPr>
              <a:t>-When a </a:t>
            </a:r>
            <a:r>
              <a:rPr dirty="0" sz="2800" spc="-10" b="1">
                <a:solidFill>
                  <a:srgbClr val="660033"/>
                </a:solidFill>
                <a:latin typeface="Gill Sans MT"/>
                <a:cs typeface="Gill Sans MT"/>
              </a:rPr>
              <a:t>person </a:t>
            </a:r>
            <a:r>
              <a:rPr dirty="0" sz="2800" spc="-40" b="1">
                <a:solidFill>
                  <a:srgbClr val="660033"/>
                </a:solidFill>
                <a:latin typeface="Gill Sans MT"/>
                <a:cs typeface="Gill Sans MT"/>
              </a:rPr>
              <a:t>moves </a:t>
            </a:r>
            <a:r>
              <a:rPr dirty="0" sz="2800" spc="-25" b="1">
                <a:solidFill>
                  <a:srgbClr val="660033"/>
                </a:solidFill>
                <a:latin typeface="Gill Sans MT"/>
                <a:cs typeface="Gill Sans MT"/>
              </a:rPr>
              <a:t>from </a:t>
            </a:r>
            <a:r>
              <a:rPr dirty="0" sz="2800" spc="-10" b="1">
                <a:solidFill>
                  <a:srgbClr val="660033"/>
                </a:solidFill>
                <a:latin typeface="Gill Sans MT"/>
                <a:cs typeface="Gill Sans MT"/>
              </a:rPr>
              <a:t>lighted  </a:t>
            </a:r>
            <a:r>
              <a:rPr dirty="0" sz="2800" spc="-20" b="1">
                <a:solidFill>
                  <a:srgbClr val="660033"/>
                </a:solidFill>
                <a:latin typeface="Gill Sans MT"/>
                <a:cs typeface="Gill Sans MT"/>
              </a:rPr>
              <a:t>environment </a:t>
            </a:r>
            <a:r>
              <a:rPr dirty="0" sz="2800" spc="-5">
                <a:solidFill>
                  <a:srgbClr val="990033"/>
                </a:solidFill>
                <a:latin typeface="Arial"/>
                <a:cs typeface="Arial"/>
              </a:rPr>
              <a:t>→ </a:t>
            </a:r>
            <a:r>
              <a:rPr dirty="0" sz="2800" spc="-5" b="1">
                <a:solidFill>
                  <a:srgbClr val="660033"/>
                </a:solidFill>
                <a:latin typeface="Gill Sans MT"/>
                <a:cs typeface="Gill Sans MT"/>
              </a:rPr>
              <a:t>a </a:t>
            </a:r>
            <a:r>
              <a:rPr dirty="0" sz="2800" spc="-15" b="1">
                <a:solidFill>
                  <a:srgbClr val="660033"/>
                </a:solidFill>
                <a:latin typeface="Gill Sans MT"/>
                <a:cs typeface="Gill Sans MT"/>
              </a:rPr>
              <a:t>dimly </a:t>
            </a:r>
            <a:r>
              <a:rPr dirty="0" sz="2800" spc="-5" b="1">
                <a:solidFill>
                  <a:srgbClr val="660033"/>
                </a:solidFill>
                <a:latin typeface="Gill Sans MT"/>
                <a:cs typeface="Gill Sans MT"/>
              </a:rPr>
              <a:t>lighted </a:t>
            </a:r>
            <a:r>
              <a:rPr dirty="0" sz="2800" spc="-20" b="1">
                <a:solidFill>
                  <a:srgbClr val="660033"/>
                </a:solidFill>
                <a:latin typeface="Gill Sans MT"/>
                <a:cs typeface="Gill Sans MT"/>
              </a:rPr>
              <a:t>environment,  </a:t>
            </a:r>
            <a:r>
              <a:rPr dirty="0" sz="2800" spc="-5" b="1">
                <a:solidFill>
                  <a:srgbClr val="660033"/>
                </a:solidFill>
                <a:latin typeface="Gill Sans MT"/>
                <a:cs typeface="Gill Sans MT"/>
              </a:rPr>
              <a:t>the </a:t>
            </a:r>
            <a:r>
              <a:rPr dirty="0" sz="2800" spc="-15" b="1">
                <a:solidFill>
                  <a:srgbClr val="660033"/>
                </a:solidFill>
                <a:latin typeface="Gill Sans MT"/>
                <a:cs typeface="Gill Sans MT"/>
              </a:rPr>
              <a:t>retina </a:t>
            </a:r>
            <a:r>
              <a:rPr dirty="0" sz="2800" spc="-10" b="1">
                <a:solidFill>
                  <a:srgbClr val="660033"/>
                </a:solidFill>
                <a:latin typeface="Gill Sans MT"/>
                <a:cs typeface="Gill Sans MT"/>
              </a:rPr>
              <a:t>becomes </a:t>
            </a:r>
            <a:r>
              <a:rPr dirty="0" sz="2800" spc="-25" b="1">
                <a:solidFill>
                  <a:srgbClr val="660033"/>
                </a:solidFill>
                <a:latin typeface="Gill Sans MT"/>
                <a:cs typeface="Gill Sans MT"/>
              </a:rPr>
              <a:t>more </a:t>
            </a:r>
            <a:r>
              <a:rPr dirty="0" sz="2800" spc="-10" b="1">
                <a:solidFill>
                  <a:srgbClr val="660033"/>
                </a:solidFill>
                <a:latin typeface="Gill Sans MT"/>
                <a:cs typeface="Gill Sans MT"/>
              </a:rPr>
              <a:t>sensitive </a:t>
            </a:r>
            <a:r>
              <a:rPr dirty="0" sz="2800" spc="-5" b="1">
                <a:solidFill>
                  <a:srgbClr val="660033"/>
                </a:solidFill>
                <a:latin typeface="Gill Sans MT"/>
                <a:cs typeface="Gill Sans MT"/>
              </a:rPr>
              <a:t>to light &amp;  the </a:t>
            </a:r>
            <a:r>
              <a:rPr dirty="0" sz="2800" spc="-10" b="1">
                <a:solidFill>
                  <a:srgbClr val="660033"/>
                </a:solidFill>
                <a:latin typeface="Gill Sans MT"/>
                <a:cs typeface="Gill Sans MT"/>
              </a:rPr>
              <a:t>person </a:t>
            </a:r>
            <a:r>
              <a:rPr dirty="0" sz="2800" spc="-5" b="1">
                <a:solidFill>
                  <a:srgbClr val="660033"/>
                </a:solidFill>
                <a:latin typeface="Gill Sans MT"/>
                <a:cs typeface="Gill Sans MT"/>
              </a:rPr>
              <a:t>will see at dark ( accustomed to  </a:t>
            </a:r>
            <a:r>
              <a:rPr dirty="0" sz="2800" spc="-10" b="1">
                <a:solidFill>
                  <a:srgbClr val="660033"/>
                </a:solidFill>
                <a:latin typeface="Gill Sans MT"/>
                <a:cs typeface="Gill Sans MT"/>
              </a:rPr>
              <a:t>dark </a:t>
            </a:r>
            <a:r>
              <a:rPr dirty="0" sz="2800" spc="-5" b="1">
                <a:solidFill>
                  <a:srgbClr val="660033"/>
                </a:solidFill>
                <a:latin typeface="Gill Sans MT"/>
                <a:cs typeface="Gill Sans MT"/>
              </a:rPr>
              <a:t>) in about 20 </a:t>
            </a:r>
            <a:r>
              <a:rPr dirty="0" sz="2800" spc="-10" b="1">
                <a:solidFill>
                  <a:srgbClr val="660033"/>
                </a:solidFill>
                <a:latin typeface="Gill Sans MT"/>
                <a:cs typeface="Gill Sans MT"/>
              </a:rPr>
              <a:t>min.( </a:t>
            </a:r>
            <a:r>
              <a:rPr dirty="0" sz="2800" spc="-15" b="1">
                <a:solidFill>
                  <a:srgbClr val="660033"/>
                </a:solidFill>
                <a:latin typeface="Gill Sans MT"/>
                <a:cs typeface="Gill Sans MT"/>
              </a:rPr>
              <a:t>only </a:t>
            </a:r>
            <a:r>
              <a:rPr dirty="0" sz="2800" spc="-25" b="1">
                <a:solidFill>
                  <a:srgbClr val="660033"/>
                </a:solidFill>
                <a:latin typeface="Gill Sans MT"/>
                <a:cs typeface="Gill Sans MT"/>
              </a:rPr>
              <a:t>gross </a:t>
            </a:r>
            <a:r>
              <a:rPr dirty="0" sz="2800" spc="-15" b="1">
                <a:solidFill>
                  <a:srgbClr val="660033"/>
                </a:solidFill>
                <a:latin typeface="Gill Sans MT"/>
                <a:cs typeface="Gill Sans MT"/>
              </a:rPr>
              <a:t>features  </a:t>
            </a:r>
            <a:r>
              <a:rPr dirty="0" sz="2800" spc="-10" b="1">
                <a:solidFill>
                  <a:srgbClr val="660033"/>
                </a:solidFill>
                <a:latin typeface="Gill Sans MT"/>
                <a:cs typeface="Gill Sans MT"/>
              </a:rPr>
              <a:t>but </a:t>
            </a:r>
            <a:r>
              <a:rPr dirty="0" sz="2800" spc="-5" b="1">
                <a:solidFill>
                  <a:srgbClr val="660033"/>
                </a:solidFill>
                <a:latin typeface="Gill Sans MT"/>
                <a:cs typeface="Gill Sans MT"/>
              </a:rPr>
              <a:t>no details or </a:t>
            </a:r>
            <a:r>
              <a:rPr dirty="0" sz="2800" spc="-10" b="1">
                <a:solidFill>
                  <a:srgbClr val="660033"/>
                </a:solidFill>
                <a:latin typeface="Gill Sans MT"/>
                <a:cs typeface="Gill Sans MT"/>
              </a:rPr>
              <a:t>colors)</a:t>
            </a:r>
            <a:r>
              <a:rPr dirty="0" sz="2800" spc="50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800" spc="-5" b="1">
                <a:solidFill>
                  <a:srgbClr val="660033"/>
                </a:solidFill>
                <a:latin typeface="Gill Sans MT"/>
                <a:cs typeface="Gill Sans MT"/>
              </a:rPr>
              <a:t>.</a:t>
            </a:r>
            <a:endParaRPr sz="2800">
              <a:latin typeface="Gill Sans MT"/>
              <a:cs typeface="Gill Sans MT"/>
            </a:endParaRPr>
          </a:p>
          <a:p>
            <a:pPr marL="295910" marR="982980" indent="-283210">
              <a:lnSpc>
                <a:spcPts val="2690"/>
              </a:lnSpc>
              <a:spcBef>
                <a:spcPts val="575"/>
              </a:spcBef>
              <a:buClr>
                <a:srgbClr val="93C500"/>
              </a:buClr>
              <a:buSzPct val="80357"/>
              <a:buFont typeface="Wingdings 2"/>
              <a:buChar char=""/>
              <a:tabLst>
                <a:tab pos="296545" algn="l"/>
                <a:tab pos="4324350" algn="l"/>
                <a:tab pos="6296660" algn="l"/>
              </a:tabLst>
            </a:pPr>
            <a:r>
              <a:rPr dirty="0" sz="2800" spc="-5" b="1">
                <a:solidFill>
                  <a:srgbClr val="660033"/>
                </a:solidFill>
                <a:latin typeface="Gill Sans MT"/>
                <a:cs typeface="Gill Sans MT"/>
              </a:rPr>
              <a:t>-</a:t>
            </a:r>
            <a:r>
              <a:rPr dirty="0" sz="2800" spc="0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800" spc="-5" b="1">
                <a:solidFill>
                  <a:srgbClr val="FF0066"/>
                </a:solidFill>
                <a:latin typeface="Gill Sans MT"/>
                <a:cs typeface="Gill Sans MT"/>
              </a:rPr>
              <a:t>Rhodopsin</a:t>
            </a:r>
            <a:r>
              <a:rPr dirty="0" sz="2800" spc="35" b="1">
                <a:solidFill>
                  <a:srgbClr val="FF0066"/>
                </a:solidFill>
                <a:latin typeface="Gill Sans MT"/>
                <a:cs typeface="Gill Sans MT"/>
              </a:rPr>
              <a:t> </a:t>
            </a:r>
            <a:r>
              <a:rPr dirty="0" sz="2800" spc="-5" b="1">
                <a:solidFill>
                  <a:srgbClr val="660033"/>
                </a:solidFill>
                <a:latin typeface="Gill Sans MT"/>
                <a:cs typeface="Gill Sans MT"/>
              </a:rPr>
              <a:t>in</a:t>
            </a:r>
            <a:r>
              <a:rPr dirty="0" sz="2800" spc="5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800" spc="-10" b="1">
                <a:solidFill>
                  <a:srgbClr val="660033"/>
                </a:solidFill>
                <a:latin typeface="Gill Sans MT"/>
                <a:cs typeface="Gill Sans MT"/>
              </a:rPr>
              <a:t>darkn</a:t>
            </a:r>
            <a:r>
              <a:rPr dirty="0" sz="2800" b="1">
                <a:solidFill>
                  <a:srgbClr val="660033"/>
                </a:solidFill>
                <a:latin typeface="Gill Sans MT"/>
                <a:cs typeface="Gill Sans MT"/>
              </a:rPr>
              <a:t>e</a:t>
            </a:r>
            <a:r>
              <a:rPr dirty="0" sz="2800" spc="-5" b="1">
                <a:solidFill>
                  <a:srgbClr val="660033"/>
                </a:solidFill>
                <a:latin typeface="Gill Sans MT"/>
                <a:cs typeface="Gill Sans MT"/>
              </a:rPr>
              <a:t>ss</a:t>
            </a:r>
            <a:r>
              <a:rPr dirty="0" sz="2800" spc="25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800" spc="-5" b="1">
                <a:solidFill>
                  <a:srgbClr val="660033"/>
                </a:solidFill>
                <a:latin typeface="Gill Sans MT"/>
                <a:cs typeface="Gill Sans MT"/>
              </a:rPr>
              <a:t>is</a:t>
            </a:r>
            <a:r>
              <a:rPr dirty="0" sz="2800" spc="-5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800" b="1">
                <a:solidFill>
                  <a:srgbClr val="660033"/>
                </a:solidFill>
                <a:latin typeface="Gill Sans MT"/>
                <a:cs typeface="Gill Sans MT"/>
              </a:rPr>
              <a:t>e</a:t>
            </a:r>
            <a:r>
              <a:rPr dirty="0" sz="2800" spc="-5" b="1">
                <a:solidFill>
                  <a:srgbClr val="660033"/>
                </a:solidFill>
                <a:latin typeface="Gill Sans MT"/>
                <a:cs typeface="Gill Sans MT"/>
              </a:rPr>
              <a:t>s</a:t>
            </a:r>
            <a:r>
              <a:rPr dirty="0" sz="2800" spc="-20" b="1">
                <a:solidFill>
                  <a:srgbClr val="660033"/>
                </a:solidFill>
                <a:latin typeface="Gill Sans MT"/>
                <a:cs typeface="Gill Sans MT"/>
              </a:rPr>
              <a:t>s</a:t>
            </a:r>
            <a:r>
              <a:rPr dirty="0" sz="2800" spc="-5" b="1">
                <a:solidFill>
                  <a:srgbClr val="660033"/>
                </a:solidFill>
                <a:latin typeface="Gill Sans MT"/>
                <a:cs typeface="Gill Sans MT"/>
              </a:rPr>
              <a:t>en</a:t>
            </a:r>
            <a:r>
              <a:rPr dirty="0" sz="2800" b="1">
                <a:solidFill>
                  <a:srgbClr val="660033"/>
                </a:solidFill>
                <a:latin typeface="Gill Sans MT"/>
                <a:cs typeface="Gill Sans MT"/>
              </a:rPr>
              <a:t>t</a:t>
            </a:r>
            <a:r>
              <a:rPr dirty="0" sz="2800" spc="-5" b="1">
                <a:solidFill>
                  <a:srgbClr val="660033"/>
                </a:solidFill>
                <a:latin typeface="Gill Sans MT"/>
                <a:cs typeface="Gill Sans MT"/>
              </a:rPr>
              <a:t>ial</a:t>
            </a:r>
            <a:r>
              <a:rPr dirty="0" sz="2800" b="1">
                <a:solidFill>
                  <a:srgbClr val="660033"/>
                </a:solidFill>
                <a:latin typeface="Gill Sans MT"/>
                <a:cs typeface="Gill Sans MT"/>
              </a:rPr>
              <a:t>	</a:t>
            </a:r>
            <a:r>
              <a:rPr dirty="0" sz="2800" spc="-30" b="1">
                <a:solidFill>
                  <a:srgbClr val="660033"/>
                </a:solidFill>
                <a:latin typeface="Gill Sans MT"/>
                <a:cs typeface="Gill Sans MT"/>
              </a:rPr>
              <a:t>f</a:t>
            </a:r>
            <a:r>
              <a:rPr dirty="0" sz="2800" spc="-10" b="1">
                <a:solidFill>
                  <a:srgbClr val="660033"/>
                </a:solidFill>
                <a:latin typeface="Gill Sans MT"/>
                <a:cs typeface="Gill Sans MT"/>
              </a:rPr>
              <a:t>or  </a:t>
            </a:r>
            <a:r>
              <a:rPr dirty="0" sz="2800" spc="-5" b="1">
                <a:solidFill>
                  <a:srgbClr val="660033"/>
                </a:solidFill>
                <a:latin typeface="Gill Sans MT"/>
                <a:cs typeface="Gill Sans MT"/>
              </a:rPr>
              <a:t>depolarization</a:t>
            </a:r>
            <a:r>
              <a:rPr dirty="0" sz="2800" spc="55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800" spc="-5" b="1">
                <a:solidFill>
                  <a:srgbClr val="660033"/>
                </a:solidFill>
                <a:latin typeface="Gill Sans MT"/>
                <a:cs typeface="Gill Sans MT"/>
              </a:rPr>
              <a:t>of</a:t>
            </a:r>
            <a:r>
              <a:rPr dirty="0" sz="2800" spc="0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800" spc="-25" b="1">
                <a:solidFill>
                  <a:srgbClr val="660033"/>
                </a:solidFill>
                <a:latin typeface="Gill Sans MT"/>
                <a:cs typeface="Gill Sans MT"/>
              </a:rPr>
              <a:t>rodes	</a:t>
            </a:r>
            <a:r>
              <a:rPr dirty="0" sz="2800" spc="-5" b="1">
                <a:solidFill>
                  <a:srgbClr val="660033"/>
                </a:solidFill>
                <a:latin typeface="Gill Sans MT"/>
                <a:cs typeface="Gill Sans MT"/>
              </a:rPr>
              <a:t>to see in</a:t>
            </a:r>
            <a:r>
              <a:rPr dirty="0" sz="2800" spc="-10" b="1">
                <a:solidFill>
                  <a:srgbClr val="660033"/>
                </a:solidFill>
                <a:latin typeface="Gill Sans MT"/>
                <a:cs typeface="Gill Sans MT"/>
              </a:rPr>
              <a:t> dark</a:t>
            </a:r>
            <a:endParaRPr sz="2800">
              <a:latin typeface="Gill Sans MT"/>
              <a:cs typeface="Gill Sans MT"/>
            </a:endParaRPr>
          </a:p>
          <a:p>
            <a:pPr marL="295910" indent="-283210">
              <a:lnSpc>
                <a:spcPts val="3310"/>
              </a:lnSpc>
              <a:buClr>
                <a:srgbClr val="93C500"/>
              </a:buClr>
              <a:buSzPct val="80357"/>
              <a:buFont typeface="Wingdings 2"/>
              <a:buChar char=""/>
              <a:tabLst>
                <a:tab pos="296545" algn="l"/>
              </a:tabLst>
            </a:pPr>
            <a:r>
              <a:rPr dirty="0" sz="2800" spc="-5" b="1">
                <a:solidFill>
                  <a:srgbClr val="660033"/>
                </a:solidFill>
                <a:latin typeface="Gill Sans MT"/>
                <a:cs typeface="Gill Sans MT"/>
              </a:rPr>
              <a:t>&amp; </a:t>
            </a:r>
            <a:r>
              <a:rPr dirty="0" sz="2800" spc="-15" b="1">
                <a:solidFill>
                  <a:srgbClr val="660033"/>
                </a:solidFill>
                <a:latin typeface="Gill Sans MT"/>
                <a:cs typeface="Gill Sans MT"/>
              </a:rPr>
              <a:t>for </a:t>
            </a:r>
            <a:r>
              <a:rPr dirty="0" sz="2800" spc="-10" b="1">
                <a:solidFill>
                  <a:srgbClr val="660033"/>
                </a:solidFill>
                <a:latin typeface="Gill Sans MT"/>
                <a:cs typeface="Gill Sans MT"/>
              </a:rPr>
              <a:t>dark</a:t>
            </a:r>
            <a:r>
              <a:rPr dirty="0" sz="2800" spc="10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800" spc="-5" b="1">
                <a:solidFill>
                  <a:srgbClr val="660033"/>
                </a:solidFill>
                <a:latin typeface="Gill Sans MT"/>
                <a:cs typeface="Gill Sans MT"/>
              </a:rPr>
              <a:t>adaptation)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2000" y="1057655"/>
            <a:ext cx="5160645" cy="0"/>
          </a:xfrm>
          <a:custGeom>
            <a:avLst/>
            <a:gdLst/>
            <a:ahLst/>
            <a:cxnLst/>
            <a:rect l="l" t="t" r="r" b="b"/>
            <a:pathLst>
              <a:path w="5160645" h="0">
                <a:moveTo>
                  <a:pt x="0" y="0"/>
                </a:moveTo>
                <a:lnTo>
                  <a:pt x="5160264" y="0"/>
                </a:lnTo>
              </a:path>
            </a:pathLst>
          </a:custGeom>
          <a:ln w="15239">
            <a:solidFill>
              <a:srgbClr val="FF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65836" y="709929"/>
            <a:ext cx="7762875" cy="2159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100"/>
              </a:spcBef>
              <a:buClr>
                <a:srgbClr val="93C500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400" spc="-5" b="1">
                <a:solidFill>
                  <a:srgbClr val="FF0066"/>
                </a:solidFill>
                <a:latin typeface="Gill Sans MT"/>
                <a:cs typeface="Gill Sans MT"/>
              </a:rPr>
              <a:t>Dark </a:t>
            </a:r>
            <a:r>
              <a:rPr dirty="0" sz="2400" spc="-10" b="1">
                <a:solidFill>
                  <a:srgbClr val="FF0066"/>
                </a:solidFill>
                <a:latin typeface="Gill Sans MT"/>
                <a:cs typeface="Gill Sans MT"/>
              </a:rPr>
              <a:t>adaptation </a:t>
            </a:r>
            <a:r>
              <a:rPr dirty="0" sz="2400" spc="-5" b="1">
                <a:solidFill>
                  <a:srgbClr val="FF0066"/>
                </a:solidFill>
                <a:latin typeface="Gill Sans MT"/>
                <a:cs typeface="Gill Sans MT"/>
              </a:rPr>
              <a:t>has </a:t>
            </a:r>
            <a:r>
              <a:rPr dirty="0" sz="2400" b="1">
                <a:solidFill>
                  <a:srgbClr val="FF0066"/>
                </a:solidFill>
                <a:latin typeface="Gill Sans MT"/>
                <a:cs typeface="Gill Sans MT"/>
              </a:rPr>
              <a:t>2 </a:t>
            </a:r>
            <a:r>
              <a:rPr dirty="0" sz="2400" spc="-5" b="1">
                <a:solidFill>
                  <a:srgbClr val="FF0066"/>
                </a:solidFill>
                <a:latin typeface="Gill Sans MT"/>
                <a:cs typeface="Gill Sans MT"/>
              </a:rPr>
              <a:t>components:-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3C500"/>
              </a:buClr>
              <a:buFont typeface="Wingdings 2"/>
              <a:buChar char=""/>
            </a:pPr>
            <a:endParaRPr sz="2500">
              <a:latin typeface="Times New Roman"/>
              <a:cs typeface="Times New Roman"/>
            </a:endParaRPr>
          </a:p>
          <a:p>
            <a:pPr marL="295910" indent="-283210">
              <a:lnSpc>
                <a:spcPct val="100000"/>
              </a:lnSpc>
              <a:buClr>
                <a:srgbClr val="93C500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  <a:tab pos="4264025" algn="l"/>
              </a:tabLst>
            </a:pP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1- </a:t>
            </a:r>
            <a:r>
              <a:rPr dirty="0" sz="2400" spc="-10" b="1">
                <a:solidFill>
                  <a:srgbClr val="FF0066"/>
                </a:solidFill>
                <a:latin typeface="Gill Sans MT"/>
                <a:cs typeface="Gill Sans MT"/>
              </a:rPr>
              <a:t>rapid 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( about</a:t>
            </a:r>
            <a:r>
              <a:rPr dirty="0" sz="2400" spc="10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5</a:t>
            </a:r>
            <a:r>
              <a:rPr dirty="0" sz="2400" spc="0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400" spc="-10" b="1">
                <a:solidFill>
                  <a:srgbClr val="660033"/>
                </a:solidFill>
                <a:latin typeface="Gill Sans MT"/>
                <a:cs typeface="Gill Sans MT"/>
              </a:rPr>
              <a:t>minutes)	</a:t>
            </a:r>
            <a:r>
              <a:rPr dirty="0" sz="2400" spc="-20" b="1">
                <a:solidFill>
                  <a:srgbClr val="660033"/>
                </a:solidFill>
                <a:latin typeface="Gill Sans MT"/>
                <a:cs typeface="Gill Sans MT"/>
              </a:rPr>
              <a:t>drop 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in 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visual </a:t>
            </a:r>
            <a:r>
              <a:rPr dirty="0" sz="2400" spc="-10" b="1">
                <a:solidFill>
                  <a:srgbClr val="660033"/>
                </a:solidFill>
                <a:latin typeface="Gill Sans MT"/>
                <a:cs typeface="Gill Sans MT"/>
              </a:rPr>
              <a:t>threshold</a:t>
            </a:r>
            <a:r>
              <a:rPr dirty="0" sz="2400" spc="-35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.</a:t>
            </a:r>
            <a:endParaRPr sz="2400">
              <a:latin typeface="Gill Sans MT"/>
              <a:cs typeface="Gill Sans MT"/>
            </a:endParaRPr>
          </a:p>
          <a:p>
            <a:pPr marL="295910" indent="-283210">
              <a:lnSpc>
                <a:spcPct val="100000"/>
              </a:lnSpc>
              <a:spcBef>
                <a:spcPts val="30"/>
              </a:spcBef>
              <a:buClr>
                <a:srgbClr val="93C500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400" spc="-15" b="1">
                <a:solidFill>
                  <a:srgbClr val="660033"/>
                </a:solidFill>
                <a:latin typeface="Gill Sans MT"/>
                <a:cs typeface="Gill Sans MT"/>
              </a:rPr>
              <a:t>Fast 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dark </a:t>
            </a:r>
            <a:r>
              <a:rPr dirty="0" sz="2400" spc="-10" b="1">
                <a:solidFill>
                  <a:srgbClr val="660033"/>
                </a:solidFill>
                <a:latin typeface="Gill Sans MT"/>
                <a:cs typeface="Gill Sans MT"/>
              </a:rPr>
              <a:t>adaptation 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of</a:t>
            </a:r>
            <a:r>
              <a:rPr dirty="0" sz="2400" spc="-5" b="1">
                <a:solidFill>
                  <a:srgbClr val="FF0066"/>
                </a:solidFill>
                <a:latin typeface="Gill Sans MT"/>
                <a:cs typeface="Gill Sans MT"/>
              </a:rPr>
              <a:t> </a:t>
            </a:r>
            <a:r>
              <a:rPr dirty="0" u="heavy" sz="2400" spc="-5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Gill Sans MT"/>
                <a:cs typeface="Gill Sans MT"/>
              </a:rPr>
              <a:t>cones</a:t>
            </a:r>
            <a:r>
              <a:rPr dirty="0" sz="2400" spc="-5" b="1">
                <a:solidFill>
                  <a:srgbClr val="FF0066"/>
                </a:solidFill>
                <a:latin typeface="Gill Sans MT"/>
                <a:cs typeface="Gill Sans MT"/>
              </a:rPr>
              <a:t> 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, </a:t>
            </a:r>
            <a:r>
              <a:rPr dirty="0" sz="2400" spc="-10" b="1">
                <a:solidFill>
                  <a:srgbClr val="660033"/>
                </a:solidFill>
                <a:latin typeface="Gill Sans MT"/>
                <a:cs typeface="Gill Sans MT"/>
              </a:rPr>
              <a:t>only 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in</a:t>
            </a:r>
            <a:r>
              <a:rPr dirty="0" sz="2400" spc="-225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400" spc="-40" b="1">
                <a:solidFill>
                  <a:srgbClr val="660033"/>
                </a:solidFill>
                <a:latin typeface="Gill Sans MT"/>
                <a:cs typeface="Gill Sans MT"/>
              </a:rPr>
              <a:t>fovea</a:t>
            </a:r>
            <a:endParaRPr sz="2400">
              <a:latin typeface="Gill Sans MT"/>
              <a:cs typeface="Gill Sans MT"/>
            </a:endParaRPr>
          </a:p>
          <a:p>
            <a:pPr marL="295910" marR="570230" indent="-283210">
              <a:lnSpc>
                <a:spcPts val="2300"/>
              </a:lnSpc>
              <a:spcBef>
                <a:spcPts val="585"/>
              </a:spcBef>
              <a:buClr>
                <a:srgbClr val="93C500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-</a:t>
            </a:r>
            <a:r>
              <a:rPr dirty="0" sz="2400" spc="-5" b="1">
                <a:latin typeface="Gill Sans MT"/>
                <a:cs typeface="Gill Sans MT"/>
              </a:rPr>
              <a:t>half of </a:t>
            </a:r>
            <a:r>
              <a:rPr dirty="0" sz="2400" b="1">
                <a:latin typeface="Gill Sans MT"/>
                <a:cs typeface="Gill Sans MT"/>
              </a:rPr>
              <a:t>the cone </a:t>
            </a:r>
            <a:r>
              <a:rPr dirty="0" sz="2400" spc="-5" b="1">
                <a:latin typeface="Gill Sans MT"/>
                <a:cs typeface="Gill Sans MT"/>
              </a:rPr>
              <a:t>rhodopsin </a:t>
            </a:r>
            <a:r>
              <a:rPr dirty="0" sz="2400" spc="-10" b="1">
                <a:latin typeface="Gill Sans MT"/>
                <a:cs typeface="Gill Sans MT"/>
              </a:rPr>
              <a:t>regenerate </a:t>
            </a:r>
            <a:r>
              <a:rPr dirty="0" sz="2400" b="1">
                <a:latin typeface="Gill Sans MT"/>
                <a:cs typeface="Gill Sans MT"/>
              </a:rPr>
              <a:t>in </a:t>
            </a:r>
            <a:r>
              <a:rPr dirty="0" sz="2400" spc="-10" b="1">
                <a:latin typeface="Gill Sans MT"/>
                <a:cs typeface="Gill Sans MT"/>
              </a:rPr>
              <a:t>only </a:t>
            </a:r>
            <a:r>
              <a:rPr dirty="0" sz="2400" spc="-5" b="1">
                <a:latin typeface="Gill Sans MT"/>
                <a:cs typeface="Gill Sans MT"/>
              </a:rPr>
              <a:t>90  seconds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5836" y="2882264"/>
            <a:ext cx="3683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105"/>
              </a:spcBef>
              <a:buClr>
                <a:srgbClr val="93C500"/>
              </a:buClr>
              <a:buSzPct val="78571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1400" b="1">
                <a:solidFill>
                  <a:srgbClr val="660033"/>
                </a:solidFill>
                <a:latin typeface="Gill Sans MT"/>
                <a:cs typeface="Gill Sans MT"/>
              </a:rPr>
              <a:t>-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5836" y="3094101"/>
            <a:ext cx="8044815" cy="288544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295910" marR="78740" indent="-283210">
              <a:lnSpc>
                <a:spcPts val="2300"/>
              </a:lnSpc>
              <a:spcBef>
                <a:spcPts val="660"/>
              </a:spcBef>
              <a:buClr>
                <a:srgbClr val="93C500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  <a:tab pos="1934845" algn="l"/>
                <a:tab pos="4728845" algn="l"/>
              </a:tabLst>
            </a:pP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2- </a:t>
            </a:r>
            <a:r>
              <a:rPr dirty="0" sz="2400" spc="-5" b="1">
                <a:solidFill>
                  <a:srgbClr val="FF0066"/>
                </a:solidFill>
                <a:latin typeface="Gill Sans MT"/>
                <a:cs typeface="Gill Sans MT"/>
              </a:rPr>
              <a:t>less </a:t>
            </a:r>
            <a:r>
              <a:rPr dirty="0" sz="2400" spc="-10" b="1">
                <a:solidFill>
                  <a:srgbClr val="FF0066"/>
                </a:solidFill>
                <a:latin typeface="Gill Sans MT"/>
                <a:cs typeface="Gill Sans MT"/>
              </a:rPr>
              <a:t>rapid 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( till 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20</a:t>
            </a:r>
            <a:r>
              <a:rPr dirty="0" sz="2400" spc="35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min) </a:t>
            </a:r>
            <a:r>
              <a:rPr dirty="0" sz="2400" spc="-20" b="1">
                <a:solidFill>
                  <a:srgbClr val="660033"/>
                </a:solidFill>
                <a:latin typeface="Gill Sans MT"/>
                <a:cs typeface="Gill Sans MT"/>
              </a:rPr>
              <a:t>drop	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in 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visual </a:t>
            </a:r>
            <a:r>
              <a:rPr dirty="0" sz="2400" spc="-10" b="1">
                <a:solidFill>
                  <a:srgbClr val="660033"/>
                </a:solidFill>
                <a:latin typeface="Gill Sans MT"/>
                <a:cs typeface="Gill Sans MT"/>
              </a:rPr>
              <a:t>threshold  stimulates	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dark </a:t>
            </a:r>
            <a:r>
              <a:rPr dirty="0" sz="2400" spc="-10" b="1">
                <a:solidFill>
                  <a:srgbClr val="660033"/>
                </a:solidFill>
                <a:latin typeface="Gill Sans MT"/>
                <a:cs typeface="Gill Sans MT"/>
              </a:rPr>
              <a:t>adaptation 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of</a:t>
            </a:r>
            <a:r>
              <a:rPr dirty="0" sz="2400" spc="-5" b="1">
                <a:solidFill>
                  <a:srgbClr val="FF0066"/>
                </a:solidFill>
                <a:latin typeface="Gill Sans MT"/>
                <a:cs typeface="Gill Sans MT"/>
              </a:rPr>
              <a:t> </a:t>
            </a:r>
            <a:r>
              <a:rPr dirty="0" u="heavy" sz="2400" spc="-20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Gill Sans MT"/>
                <a:cs typeface="Gill Sans MT"/>
              </a:rPr>
              <a:t>rodes</a:t>
            </a:r>
            <a:r>
              <a:rPr dirty="0" sz="2400" spc="-20" b="1">
                <a:solidFill>
                  <a:srgbClr val="FF0066"/>
                </a:solidFill>
                <a:latin typeface="Gill Sans MT"/>
                <a:cs typeface="Gill Sans MT"/>
              </a:rPr>
              <a:t> 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in the peripheral  </a:t>
            </a:r>
            <a:r>
              <a:rPr dirty="0" sz="2400" spc="-15" b="1">
                <a:solidFill>
                  <a:srgbClr val="660033"/>
                </a:solidFill>
                <a:latin typeface="Gill Sans MT"/>
                <a:cs typeface="Gill Sans MT"/>
              </a:rPr>
              <a:t>retina</a:t>
            </a:r>
            <a:endParaRPr sz="2400">
              <a:latin typeface="Gill Sans MT"/>
              <a:cs typeface="Gill Sans MT"/>
            </a:endParaRPr>
          </a:p>
          <a:p>
            <a:pPr marL="295910" indent="-283210">
              <a:lnSpc>
                <a:spcPts val="2590"/>
              </a:lnSpc>
              <a:spcBef>
                <a:spcPts val="55"/>
              </a:spcBef>
              <a:buClr>
                <a:srgbClr val="93C500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- 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sensitivity of </a:t>
            </a:r>
            <a:r>
              <a:rPr dirty="0" sz="2400" spc="-15" b="1">
                <a:solidFill>
                  <a:srgbClr val="660033"/>
                </a:solidFill>
                <a:latin typeface="Gill Sans MT"/>
                <a:cs typeface="Gill Sans MT"/>
              </a:rPr>
              <a:t>rodes 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to 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light increase, 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in 1 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min</a:t>
            </a:r>
            <a:r>
              <a:rPr dirty="0" sz="2400" spc="-240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400" spc="-10" b="1">
                <a:solidFill>
                  <a:srgbClr val="660033"/>
                </a:solidFill>
                <a:latin typeface="Gill Sans MT"/>
                <a:cs typeface="Gill Sans MT"/>
              </a:rPr>
              <a:t>increase</a:t>
            </a:r>
            <a:endParaRPr sz="2400">
              <a:latin typeface="Gill Sans MT"/>
              <a:cs typeface="Gill Sans MT"/>
            </a:endParaRPr>
          </a:p>
          <a:p>
            <a:pPr marL="295910">
              <a:lnSpc>
                <a:spcPts val="2590"/>
              </a:lnSpc>
            </a:pP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10 </a:t>
            </a:r>
            <a:r>
              <a:rPr dirty="0" sz="2400" spc="-10" b="1">
                <a:solidFill>
                  <a:srgbClr val="660033"/>
                </a:solidFill>
                <a:latin typeface="Gill Sans MT"/>
                <a:cs typeface="Gill Sans MT"/>
              </a:rPr>
              <a:t>folds</a:t>
            </a:r>
            <a:endParaRPr sz="2400">
              <a:latin typeface="Gill Sans MT"/>
              <a:cs typeface="Gill Sans MT"/>
            </a:endParaRPr>
          </a:p>
          <a:p>
            <a:pPr marL="295910" marR="495300" indent="-283210">
              <a:lnSpc>
                <a:spcPct val="80000"/>
              </a:lnSpc>
              <a:spcBef>
                <a:spcPts val="600"/>
              </a:spcBef>
              <a:buClr>
                <a:srgbClr val="93C500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  <a:tab pos="3481704" algn="l"/>
                <a:tab pos="5062220" algn="l"/>
                <a:tab pos="5546725" algn="l"/>
                <a:tab pos="7127240" algn="l"/>
              </a:tabLst>
            </a:pP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( </a:t>
            </a:r>
            <a:r>
              <a:rPr dirty="0" sz="2400" spc="-15" b="1">
                <a:solidFill>
                  <a:srgbClr val="660033"/>
                </a:solidFill>
                <a:latin typeface="Gill Sans MT"/>
                <a:cs typeface="Gill Sans MT"/>
              </a:rPr>
              <a:t>rodes</a:t>
            </a:r>
            <a:r>
              <a:rPr dirty="0" sz="2400" spc="-10" b="1">
                <a:solidFill>
                  <a:srgbClr val="660033"/>
                </a:solidFill>
                <a:latin typeface="Gill Sans MT"/>
                <a:cs typeface="Gill Sans MT"/>
              </a:rPr>
              <a:t> increase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their	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sensitivity	to light </a:t>
            </a:r>
            <a:r>
              <a:rPr dirty="0" sz="2400" spc="-35" b="1">
                <a:solidFill>
                  <a:srgbClr val="660033"/>
                </a:solidFill>
                <a:latin typeface="Gill Sans MT"/>
                <a:cs typeface="Gill Sans MT"/>
              </a:rPr>
              <a:t>by  </a:t>
            </a:r>
            <a:r>
              <a:rPr dirty="0" sz="2400" spc="-15" b="1">
                <a:solidFill>
                  <a:srgbClr val="660033"/>
                </a:solidFill>
                <a:latin typeface="Gill Sans MT"/>
                <a:cs typeface="Gill Sans MT"/>
              </a:rPr>
              <a:t>convergence 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300:1 ganglion</a:t>
            </a:r>
            <a:r>
              <a:rPr dirty="0" sz="2400" spc="30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cell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 ,	so	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summation</a:t>
            </a:r>
            <a:r>
              <a:rPr dirty="0" sz="2400" spc="-85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at  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ganglion cells potential</a:t>
            </a:r>
            <a:r>
              <a:rPr dirty="0" sz="2400" spc="30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will</a:t>
            </a:r>
            <a:r>
              <a:rPr dirty="0" sz="2400" spc="0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400" spc="-10" b="1">
                <a:solidFill>
                  <a:srgbClr val="660033"/>
                </a:solidFill>
                <a:latin typeface="Gill Sans MT"/>
                <a:cs typeface="Gill Sans MT"/>
              </a:rPr>
              <a:t>increase	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sensitivity	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to  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light)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796798"/>
            <a:ext cx="50558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71445" algn="l"/>
              </a:tabLst>
            </a:pPr>
            <a:r>
              <a:rPr dirty="0" sz="2800" spc="-5">
                <a:solidFill>
                  <a:srgbClr val="FF0066"/>
                </a:solidFill>
                <a:latin typeface="Gill Sans MT"/>
                <a:cs typeface="Gill Sans MT"/>
              </a:rPr>
              <a:t>Visual</a:t>
            </a:r>
            <a:r>
              <a:rPr dirty="0" sz="2800" spc="25">
                <a:solidFill>
                  <a:srgbClr val="FF0066"/>
                </a:solidFill>
                <a:latin typeface="Gill Sans MT"/>
                <a:cs typeface="Gill Sans MT"/>
              </a:rPr>
              <a:t> </a:t>
            </a:r>
            <a:r>
              <a:rPr dirty="0" sz="2800" spc="-5">
                <a:solidFill>
                  <a:srgbClr val="FF0066"/>
                </a:solidFill>
                <a:latin typeface="Gill Sans MT"/>
                <a:cs typeface="Gill Sans MT"/>
              </a:rPr>
              <a:t>Receptors:	Rods and</a:t>
            </a:r>
            <a:r>
              <a:rPr dirty="0" sz="2800" spc="-60">
                <a:solidFill>
                  <a:srgbClr val="FF0066"/>
                </a:solidFill>
                <a:latin typeface="Gill Sans MT"/>
                <a:cs typeface="Gill Sans MT"/>
              </a:rPr>
              <a:t> </a:t>
            </a:r>
            <a:r>
              <a:rPr dirty="0" sz="2800" spc="-5">
                <a:solidFill>
                  <a:srgbClr val="FF0066"/>
                </a:solidFill>
                <a:latin typeface="Gill Sans MT"/>
                <a:cs typeface="Gill Sans MT"/>
              </a:rPr>
              <a:t>Cones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240" y="1200911"/>
            <a:ext cx="5026660" cy="0"/>
          </a:xfrm>
          <a:custGeom>
            <a:avLst/>
            <a:gdLst/>
            <a:ahLst/>
            <a:cxnLst/>
            <a:rect l="l" t="t" r="r" b="b"/>
            <a:pathLst>
              <a:path w="5026660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ln w="18287">
            <a:solidFill>
              <a:srgbClr val="FF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4540" y="1316481"/>
            <a:ext cx="7969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3333CC"/>
                </a:solidFill>
                <a:latin typeface="Times New Roman"/>
                <a:cs typeface="Times New Roman"/>
              </a:rPr>
              <a:t>Ro</a:t>
            </a:r>
            <a:r>
              <a:rPr dirty="0" sz="2800" spc="0" b="1">
                <a:solidFill>
                  <a:srgbClr val="3333CC"/>
                </a:solidFill>
                <a:latin typeface="Times New Roman"/>
                <a:cs typeface="Times New Roman"/>
              </a:rPr>
              <a:t>d</a:t>
            </a:r>
            <a:r>
              <a:rPr dirty="0" sz="2800" spc="-5" b="1">
                <a:solidFill>
                  <a:srgbClr val="3333CC"/>
                </a:solidFill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7240" y="1738883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 h="0">
                <a:moveTo>
                  <a:pt x="0" y="0"/>
                </a:moveTo>
                <a:lnTo>
                  <a:pt x="771144" y="0"/>
                </a:lnTo>
              </a:path>
            </a:pathLst>
          </a:custGeom>
          <a:ln w="33527">
            <a:solidFill>
              <a:srgbClr val="3333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64540" y="1743278"/>
            <a:ext cx="200215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3333CC"/>
                </a:solidFill>
                <a:latin typeface="Times New Roman"/>
                <a:cs typeface="Times New Roman"/>
              </a:rPr>
              <a:t>-abundant</a:t>
            </a:r>
            <a:r>
              <a:rPr dirty="0" sz="2800" b="1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3333CC"/>
                </a:solidFill>
                <a:latin typeface="Times New Roman"/>
                <a:cs typeface="Times New Roman"/>
              </a:rPr>
              <a:t>in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periphery of  the</a:t>
            </a:r>
            <a:r>
              <a:rPr dirty="0" spc="-15"/>
              <a:t> </a:t>
            </a:r>
            <a:r>
              <a:rPr dirty="0" spc="-10"/>
              <a:t>retina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239395">
              <a:lnSpc>
                <a:spcPct val="100000"/>
              </a:lnSpc>
            </a:pPr>
            <a:r>
              <a:rPr dirty="0" spc="-5" b="0">
                <a:latin typeface="Times New Roman"/>
                <a:cs typeface="Times New Roman"/>
              </a:rPr>
              <a:t>-</a:t>
            </a:r>
            <a:r>
              <a:rPr dirty="0" spc="-5"/>
              <a:t>best for low  light(dimlight)  conditions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41275">
              <a:lnSpc>
                <a:spcPct val="100000"/>
              </a:lnSpc>
            </a:pPr>
            <a:r>
              <a:rPr dirty="0" spc="-5"/>
              <a:t>-see</a:t>
            </a:r>
            <a:r>
              <a:rPr dirty="0" spc="-70"/>
              <a:t> </a:t>
            </a:r>
            <a:r>
              <a:rPr dirty="0" spc="-5"/>
              <a:t>black/white  and shades of  gray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32628" y="1467433"/>
            <a:ext cx="108902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320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</a:rPr>
              <a:t>Cones</a:t>
            </a:r>
            <a:endParaRPr sz="3200"/>
          </a:p>
        </p:txBody>
      </p:sp>
      <p:sp>
        <p:nvSpPr>
          <p:cNvPr id="9" name="object 9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845185">
              <a:lnSpc>
                <a:spcPct val="100000"/>
              </a:lnSpc>
              <a:spcBef>
                <a:spcPts val="105"/>
              </a:spcBef>
              <a:buChar char="-"/>
              <a:tabLst>
                <a:tab pos="248920" algn="l"/>
              </a:tabLst>
            </a:pPr>
            <a:r>
              <a:rPr dirty="0"/>
              <a:t>abundant in</a:t>
            </a:r>
            <a:r>
              <a:rPr dirty="0" spc="-130"/>
              <a:t> </a:t>
            </a:r>
            <a:r>
              <a:rPr dirty="0"/>
              <a:t>&amp;  </a:t>
            </a:r>
            <a:r>
              <a:rPr dirty="0" spc="-10"/>
              <a:t>around</a:t>
            </a:r>
            <a:r>
              <a:rPr dirty="0" spc="-50"/>
              <a:t> </a:t>
            </a:r>
            <a:r>
              <a:rPr dirty="0"/>
              <a:t>fovea</a:t>
            </a: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333CC"/>
              </a:buClr>
              <a:buFont typeface="Times New Roman"/>
              <a:buChar char="-"/>
            </a:pPr>
            <a:endParaRPr sz="3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248920" algn="l"/>
              </a:tabLst>
            </a:pPr>
            <a:r>
              <a:rPr dirty="0"/>
              <a:t>best for </a:t>
            </a:r>
            <a:r>
              <a:rPr dirty="0" spc="-5"/>
              <a:t>bright</a:t>
            </a:r>
            <a:r>
              <a:rPr dirty="0" spc="-130"/>
              <a:t> </a:t>
            </a:r>
            <a:r>
              <a:rPr dirty="0" spc="-5"/>
              <a:t>light  </a:t>
            </a:r>
            <a:r>
              <a:rPr dirty="0"/>
              <a:t>conditions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871855" algn="l"/>
              </a:tabLst>
            </a:pPr>
            <a:r>
              <a:rPr dirty="0"/>
              <a:t>-see	all</a:t>
            </a:r>
            <a:r>
              <a:rPr dirty="0" spc="-35"/>
              <a:t> </a:t>
            </a:r>
            <a:r>
              <a:rPr dirty="0"/>
              <a:t>colors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626" y="6858000"/>
                </a:lnTo>
                <a:lnTo>
                  <a:pt x="805662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2000" y="152400"/>
            <a:ext cx="7670800" cy="647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5800" y="748283"/>
            <a:ext cx="462280" cy="0"/>
          </a:xfrm>
          <a:custGeom>
            <a:avLst/>
            <a:gdLst/>
            <a:ahLst/>
            <a:cxnLst/>
            <a:rect l="l" t="t" r="r" b="b"/>
            <a:pathLst>
              <a:path w="462280" h="0">
                <a:moveTo>
                  <a:pt x="0" y="0"/>
                </a:moveTo>
                <a:lnTo>
                  <a:pt x="461772" y="0"/>
                </a:lnTo>
              </a:path>
            </a:pathLst>
          </a:custGeom>
          <a:ln w="12191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89636" y="455117"/>
            <a:ext cx="8184515" cy="33191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5910" indent="-283210">
              <a:lnSpc>
                <a:spcPts val="2165"/>
              </a:lnSpc>
              <a:spcBef>
                <a:spcPts val="105"/>
              </a:spcBef>
              <a:buClr>
                <a:srgbClr val="93C500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000" b="1">
                <a:solidFill>
                  <a:srgbClr val="660033"/>
                </a:solidFill>
                <a:latin typeface="Gill Sans MT"/>
                <a:cs typeface="Gill Sans MT"/>
              </a:rPr>
              <a:t>N.B ( 20 min </a:t>
            </a:r>
            <a:r>
              <a:rPr dirty="0" sz="2000" spc="-10" b="1">
                <a:solidFill>
                  <a:srgbClr val="660033"/>
                </a:solidFill>
                <a:latin typeface="Gill Sans MT"/>
                <a:cs typeface="Gill Sans MT"/>
              </a:rPr>
              <a:t>for </a:t>
            </a:r>
            <a:r>
              <a:rPr dirty="0" sz="2000" spc="-5" b="1">
                <a:solidFill>
                  <a:srgbClr val="660033"/>
                </a:solidFill>
                <a:latin typeface="Gill Sans MT"/>
                <a:cs typeface="Gill Sans MT"/>
              </a:rPr>
              <a:t>dark adaptation </a:t>
            </a:r>
            <a:r>
              <a:rPr dirty="0" sz="2000" spc="-10" b="1">
                <a:solidFill>
                  <a:srgbClr val="660033"/>
                </a:solidFill>
                <a:latin typeface="Gill Sans MT"/>
                <a:cs typeface="Gill Sans MT"/>
              </a:rPr>
              <a:t>are for </a:t>
            </a:r>
            <a:r>
              <a:rPr dirty="0" sz="2000" spc="-5" b="1">
                <a:solidFill>
                  <a:srgbClr val="660033"/>
                </a:solidFill>
                <a:latin typeface="Gill Sans MT"/>
                <a:cs typeface="Gill Sans MT"/>
              </a:rPr>
              <a:t>regeneration </a:t>
            </a:r>
            <a:r>
              <a:rPr dirty="0" sz="2000" b="1">
                <a:solidFill>
                  <a:srgbClr val="660033"/>
                </a:solidFill>
                <a:latin typeface="Gill Sans MT"/>
                <a:cs typeface="Gill Sans MT"/>
              </a:rPr>
              <a:t>of</a:t>
            </a:r>
            <a:r>
              <a:rPr dirty="0" sz="2000" spc="-210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000" spc="-5" b="1">
                <a:solidFill>
                  <a:srgbClr val="660033"/>
                </a:solidFill>
                <a:latin typeface="Gill Sans MT"/>
                <a:cs typeface="Gill Sans MT"/>
              </a:rPr>
              <a:t>rhodopsin</a:t>
            </a:r>
            <a:endParaRPr sz="2000">
              <a:latin typeface="Gill Sans MT"/>
              <a:cs typeface="Gill Sans MT"/>
            </a:endParaRPr>
          </a:p>
          <a:p>
            <a:pPr marL="295910" marR="600075">
              <a:lnSpc>
                <a:spcPct val="79500"/>
              </a:lnSpc>
              <a:spcBef>
                <a:spcPts val="259"/>
              </a:spcBef>
              <a:tabLst>
                <a:tab pos="4918710" algn="l"/>
                <a:tab pos="5732780" algn="l"/>
                <a:tab pos="6631305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→ </a:t>
            </a:r>
            <a:r>
              <a:rPr dirty="0" sz="2000" spc="-5" b="1">
                <a:solidFill>
                  <a:srgbClr val="660033"/>
                </a:solidFill>
                <a:latin typeface="Gill Sans MT"/>
                <a:cs typeface="Gill Sans MT"/>
              </a:rPr>
              <a:t>increase sensitivity of </a:t>
            </a:r>
            <a:r>
              <a:rPr dirty="0" sz="2000" spc="-15" b="1">
                <a:solidFill>
                  <a:srgbClr val="660033"/>
                </a:solidFill>
                <a:latin typeface="Gill Sans MT"/>
                <a:cs typeface="Gill Sans MT"/>
              </a:rPr>
              <a:t>rodes</a:t>
            </a:r>
            <a:r>
              <a:rPr dirty="0" sz="2000" spc="-25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000" b="1">
                <a:solidFill>
                  <a:srgbClr val="660033"/>
                </a:solidFill>
                <a:latin typeface="Gill Sans MT"/>
                <a:cs typeface="Gill Sans MT"/>
              </a:rPr>
              <a:t>to</a:t>
            </a:r>
            <a:r>
              <a:rPr dirty="0" sz="2000" spc="10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000" spc="-5" b="1">
                <a:solidFill>
                  <a:srgbClr val="660033"/>
                </a:solidFill>
                <a:latin typeface="Gill Sans MT"/>
                <a:cs typeface="Gill Sans MT"/>
              </a:rPr>
              <a:t>light	</a:t>
            </a:r>
            <a:r>
              <a:rPr dirty="0" sz="2000">
                <a:solidFill>
                  <a:srgbClr val="990033"/>
                </a:solidFill>
                <a:latin typeface="Gill Sans MT"/>
                <a:cs typeface="Gill Sans MT"/>
              </a:rPr>
              <a:t>due </a:t>
            </a:r>
            <a:r>
              <a:rPr dirty="0" sz="2000" spc="-5">
                <a:solidFill>
                  <a:srgbClr val="990033"/>
                </a:solidFill>
                <a:latin typeface="Gill Sans MT"/>
                <a:cs typeface="Gill Sans MT"/>
              </a:rPr>
              <a:t>to	</a:t>
            </a:r>
            <a:r>
              <a:rPr dirty="0" sz="2000" b="1">
                <a:solidFill>
                  <a:srgbClr val="660033"/>
                </a:solidFill>
                <a:latin typeface="Gill Sans MT"/>
                <a:cs typeface="Gill Sans MT"/>
              </a:rPr>
              <a:t>a</a:t>
            </a:r>
            <a:r>
              <a:rPr dirty="0" sz="2000" spc="-15" b="1">
                <a:solidFill>
                  <a:srgbClr val="660033"/>
                </a:solidFill>
                <a:latin typeface="Gill Sans MT"/>
                <a:cs typeface="Gill Sans MT"/>
              </a:rPr>
              <a:t> drop	</a:t>
            </a:r>
            <a:r>
              <a:rPr dirty="0" sz="2000" spc="-5" b="1">
                <a:solidFill>
                  <a:srgbClr val="660033"/>
                </a:solidFill>
                <a:latin typeface="Gill Sans MT"/>
                <a:cs typeface="Gill Sans MT"/>
              </a:rPr>
              <a:t>in</a:t>
            </a:r>
            <a:r>
              <a:rPr dirty="0" sz="2000" spc="-90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000" spc="-5" b="1">
                <a:solidFill>
                  <a:srgbClr val="660033"/>
                </a:solidFill>
                <a:latin typeface="Gill Sans MT"/>
                <a:cs typeface="Gill Sans MT"/>
              </a:rPr>
              <a:t>visual  </a:t>
            </a:r>
            <a:r>
              <a:rPr dirty="0" sz="2000" spc="-10" b="1">
                <a:solidFill>
                  <a:srgbClr val="660033"/>
                </a:solidFill>
                <a:latin typeface="Gill Sans MT"/>
                <a:cs typeface="Gill Sans MT"/>
              </a:rPr>
              <a:t>threshold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Times New Roman"/>
              <a:cs typeface="Times New Roman"/>
            </a:endParaRPr>
          </a:p>
          <a:p>
            <a:pPr marL="295910" marR="492125" indent="-283210">
              <a:lnSpc>
                <a:spcPts val="1920"/>
              </a:lnSpc>
              <a:spcBef>
                <a:spcPts val="5"/>
              </a:spcBef>
              <a:buClr>
                <a:srgbClr val="93C500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000" b="1">
                <a:solidFill>
                  <a:srgbClr val="FF0066"/>
                </a:solidFill>
                <a:latin typeface="Gill Sans MT"/>
                <a:cs typeface="Gill Sans MT"/>
              </a:rPr>
              <a:t>Q- </a:t>
            </a:r>
            <a:r>
              <a:rPr dirty="0" sz="2000" spc="-25" b="1">
                <a:solidFill>
                  <a:srgbClr val="FF0066"/>
                </a:solidFill>
                <a:latin typeface="Gill Sans MT"/>
                <a:cs typeface="Gill Sans MT"/>
              </a:rPr>
              <a:t>Why </a:t>
            </a:r>
            <a:r>
              <a:rPr dirty="0" sz="2000" spc="-5" b="1">
                <a:solidFill>
                  <a:srgbClr val="FF0066"/>
                </a:solidFill>
                <a:latin typeface="Gill Sans MT"/>
                <a:cs typeface="Gill Sans MT"/>
              </a:rPr>
              <a:t>radiologists </a:t>
            </a:r>
            <a:r>
              <a:rPr dirty="0" sz="2000" b="1">
                <a:solidFill>
                  <a:srgbClr val="FF0066"/>
                </a:solidFill>
                <a:latin typeface="Gill Sans MT"/>
                <a:cs typeface="Gill Sans MT"/>
              </a:rPr>
              <a:t>&amp; </a:t>
            </a:r>
            <a:r>
              <a:rPr dirty="0" sz="2000" spc="-5" b="1">
                <a:solidFill>
                  <a:srgbClr val="FF0066"/>
                </a:solidFill>
                <a:latin typeface="Gill Sans MT"/>
                <a:cs typeface="Gill Sans MT"/>
              </a:rPr>
              <a:t>aircraft pilots </a:t>
            </a:r>
            <a:r>
              <a:rPr dirty="0" sz="2000" spc="-10" b="1">
                <a:solidFill>
                  <a:srgbClr val="FF0066"/>
                </a:solidFill>
                <a:latin typeface="Gill Sans MT"/>
                <a:cs typeface="Gill Sans MT"/>
              </a:rPr>
              <a:t>wear red goggles </a:t>
            </a:r>
            <a:r>
              <a:rPr dirty="0" sz="2000" b="1">
                <a:solidFill>
                  <a:srgbClr val="FF0066"/>
                </a:solidFill>
                <a:latin typeface="Gill Sans MT"/>
                <a:cs typeface="Gill Sans MT"/>
              </a:rPr>
              <a:t>in</a:t>
            </a:r>
            <a:r>
              <a:rPr dirty="0" sz="2000" spc="-385" b="1">
                <a:solidFill>
                  <a:srgbClr val="FF0066"/>
                </a:solidFill>
                <a:latin typeface="Gill Sans MT"/>
                <a:cs typeface="Gill Sans MT"/>
              </a:rPr>
              <a:t> </a:t>
            </a:r>
            <a:r>
              <a:rPr dirty="0" sz="2000" spc="-5" b="1">
                <a:solidFill>
                  <a:srgbClr val="FF0066"/>
                </a:solidFill>
                <a:latin typeface="Gill Sans MT"/>
                <a:cs typeface="Gill Sans MT"/>
              </a:rPr>
              <a:t>bright  light?</a:t>
            </a:r>
            <a:endParaRPr sz="2000">
              <a:latin typeface="Gill Sans MT"/>
              <a:cs typeface="Gill Sans MT"/>
            </a:endParaRPr>
          </a:p>
          <a:p>
            <a:pPr marL="295910" marR="345440" indent="-283210">
              <a:lnSpc>
                <a:spcPct val="80000"/>
              </a:lnSpc>
              <a:spcBef>
                <a:spcPts val="615"/>
              </a:spcBef>
              <a:buClr>
                <a:srgbClr val="93C500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  <a:tab pos="1195705" algn="l"/>
                <a:tab pos="4609465" algn="l"/>
              </a:tabLst>
            </a:pPr>
            <a:r>
              <a:rPr dirty="0" sz="2000" spc="-5" b="1">
                <a:solidFill>
                  <a:srgbClr val="660033"/>
                </a:solidFill>
                <a:latin typeface="Gill Sans MT"/>
                <a:cs typeface="Gill Sans MT"/>
              </a:rPr>
              <a:t>A- Light </a:t>
            </a:r>
            <a:r>
              <a:rPr dirty="0" sz="2000" spc="-15" b="1">
                <a:solidFill>
                  <a:srgbClr val="660033"/>
                </a:solidFill>
                <a:latin typeface="Gill Sans MT"/>
                <a:cs typeface="Gill Sans MT"/>
              </a:rPr>
              <a:t>wavelength </a:t>
            </a:r>
            <a:r>
              <a:rPr dirty="0" sz="2000" spc="-5" b="1">
                <a:solidFill>
                  <a:srgbClr val="660033"/>
                </a:solidFill>
                <a:latin typeface="Gill Sans MT"/>
                <a:cs typeface="Gill Sans MT"/>
              </a:rPr>
              <a:t>of the </a:t>
            </a:r>
            <a:r>
              <a:rPr dirty="0" sz="2000" spc="-10" b="1">
                <a:solidFill>
                  <a:srgbClr val="660033"/>
                </a:solidFill>
                <a:latin typeface="Gill Sans MT"/>
                <a:cs typeface="Gill Sans MT"/>
              </a:rPr>
              <a:t>red </a:t>
            </a:r>
            <a:r>
              <a:rPr dirty="0" sz="2000" spc="-5" b="1">
                <a:solidFill>
                  <a:srgbClr val="660033"/>
                </a:solidFill>
                <a:latin typeface="Gill Sans MT"/>
                <a:cs typeface="Gill Sans MT"/>
              </a:rPr>
              <a:t>stimulate </a:t>
            </a:r>
            <a:r>
              <a:rPr dirty="0" sz="2000" b="1">
                <a:solidFill>
                  <a:srgbClr val="660033"/>
                </a:solidFill>
                <a:latin typeface="Gill Sans MT"/>
                <a:cs typeface="Gill Sans MT"/>
              </a:rPr>
              <a:t>the cones &amp;</a:t>
            </a:r>
            <a:r>
              <a:rPr dirty="0" sz="2000" spc="-140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000" spc="-5" b="1">
                <a:solidFill>
                  <a:srgbClr val="660033"/>
                </a:solidFill>
                <a:latin typeface="Gill Sans MT"/>
                <a:cs typeface="Gill Sans MT"/>
              </a:rPr>
              <a:t>stimulates  </a:t>
            </a:r>
            <a:r>
              <a:rPr dirty="0" sz="2000" spc="-15" b="1">
                <a:solidFill>
                  <a:srgbClr val="660033"/>
                </a:solidFill>
                <a:latin typeface="Gill Sans MT"/>
                <a:cs typeface="Gill Sans MT"/>
              </a:rPr>
              <a:t>rods </a:t>
            </a:r>
            <a:r>
              <a:rPr dirty="0" sz="2000" b="1">
                <a:solidFill>
                  <a:srgbClr val="660033"/>
                </a:solidFill>
                <a:latin typeface="Gill Sans MT"/>
                <a:cs typeface="Gill Sans MT"/>
              </a:rPr>
              <a:t>to </a:t>
            </a:r>
            <a:r>
              <a:rPr dirty="0" sz="2000" spc="-5" b="1">
                <a:solidFill>
                  <a:srgbClr val="660033"/>
                </a:solidFill>
                <a:latin typeface="Gill Sans MT"/>
                <a:cs typeface="Gill Sans MT"/>
              </a:rPr>
              <a:t>some extent, </a:t>
            </a:r>
            <a:r>
              <a:rPr dirty="0" sz="2000" b="1">
                <a:solidFill>
                  <a:srgbClr val="660033"/>
                </a:solidFill>
                <a:latin typeface="Gill Sans MT"/>
                <a:cs typeface="Gill Sans MT"/>
              </a:rPr>
              <a:t>so</a:t>
            </a:r>
            <a:r>
              <a:rPr dirty="0" sz="2000" spc="-215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000" spc="-15" b="1">
                <a:solidFill>
                  <a:srgbClr val="660033"/>
                </a:solidFill>
                <a:latin typeface="Gill Sans MT"/>
                <a:cs typeface="Gill Sans MT"/>
              </a:rPr>
              <a:t>red</a:t>
            </a:r>
            <a:r>
              <a:rPr dirty="0" sz="2000" spc="-20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000" spc="-10" b="1">
                <a:solidFill>
                  <a:srgbClr val="660033"/>
                </a:solidFill>
                <a:latin typeface="Gill Sans MT"/>
                <a:cs typeface="Gill Sans MT"/>
              </a:rPr>
              <a:t>goggles	</a:t>
            </a:r>
            <a:r>
              <a:rPr dirty="0" sz="2000" spc="-15" b="1">
                <a:solidFill>
                  <a:srgbClr val="660033"/>
                </a:solidFill>
                <a:latin typeface="Gill Sans MT"/>
                <a:cs typeface="Gill Sans MT"/>
              </a:rPr>
              <a:t>for </a:t>
            </a:r>
            <a:r>
              <a:rPr dirty="0" sz="2000" spc="-20" b="1">
                <a:solidFill>
                  <a:srgbClr val="660033"/>
                </a:solidFill>
                <a:latin typeface="Gill Sans MT"/>
                <a:cs typeface="Gill Sans MT"/>
              </a:rPr>
              <a:t>rods </a:t>
            </a:r>
            <a:r>
              <a:rPr dirty="0" sz="2000" b="1">
                <a:solidFill>
                  <a:srgbClr val="660033"/>
                </a:solidFill>
                <a:latin typeface="Gill Sans MT"/>
                <a:cs typeface="Gill Sans MT"/>
              </a:rPr>
              <a:t>act as </a:t>
            </a:r>
            <a:r>
              <a:rPr dirty="0" sz="2000" spc="-5" b="1">
                <a:solidFill>
                  <a:srgbClr val="660033"/>
                </a:solidFill>
                <a:latin typeface="Gill Sans MT"/>
                <a:cs typeface="Gill Sans MT"/>
              </a:rPr>
              <a:t>dimlight, </a:t>
            </a:r>
            <a:r>
              <a:rPr dirty="0" sz="2000" b="1">
                <a:solidFill>
                  <a:srgbClr val="660033"/>
                </a:solidFill>
                <a:latin typeface="Gill Sans MT"/>
                <a:cs typeface="Gill Sans MT"/>
              </a:rPr>
              <a:t>so  with</a:t>
            </a:r>
            <a:r>
              <a:rPr dirty="0" sz="2000" spc="-25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000" b="1">
                <a:solidFill>
                  <a:srgbClr val="660033"/>
                </a:solidFill>
                <a:latin typeface="Gill Sans MT"/>
                <a:cs typeface="Gill Sans MT"/>
              </a:rPr>
              <a:t>it	</a:t>
            </a:r>
            <a:r>
              <a:rPr dirty="0" sz="2000" spc="-20" b="1">
                <a:solidFill>
                  <a:srgbClr val="660033"/>
                </a:solidFill>
                <a:latin typeface="Gill Sans MT"/>
                <a:cs typeface="Gill Sans MT"/>
              </a:rPr>
              <a:t>rods </a:t>
            </a:r>
            <a:r>
              <a:rPr dirty="0" sz="2000" spc="-10" b="1">
                <a:solidFill>
                  <a:srgbClr val="660033"/>
                </a:solidFill>
                <a:latin typeface="Gill Sans MT"/>
                <a:cs typeface="Gill Sans MT"/>
              </a:rPr>
              <a:t>are </a:t>
            </a:r>
            <a:r>
              <a:rPr dirty="0" sz="2000" spc="-5" b="1">
                <a:solidFill>
                  <a:srgbClr val="660033"/>
                </a:solidFill>
                <a:latin typeface="Gill Sans MT"/>
                <a:cs typeface="Gill Sans MT"/>
              </a:rPr>
              <a:t>adapted </a:t>
            </a:r>
            <a:r>
              <a:rPr dirty="0" sz="2000" b="1">
                <a:solidFill>
                  <a:srgbClr val="660033"/>
                </a:solidFill>
                <a:latin typeface="Gill Sans MT"/>
                <a:cs typeface="Gill Sans MT"/>
              </a:rPr>
              <a:t>to </a:t>
            </a:r>
            <a:r>
              <a:rPr dirty="0" sz="2000" spc="-5" b="1">
                <a:solidFill>
                  <a:srgbClr val="660033"/>
                </a:solidFill>
                <a:latin typeface="Gill Sans MT"/>
                <a:cs typeface="Gill Sans MT"/>
              </a:rPr>
              <a:t>darkness </a:t>
            </a:r>
            <a:r>
              <a:rPr dirty="0" sz="2000" b="1">
                <a:solidFill>
                  <a:srgbClr val="660033"/>
                </a:solidFill>
                <a:latin typeface="Gill Sans MT"/>
                <a:cs typeface="Gill Sans MT"/>
              </a:rPr>
              <a:t>&amp; </a:t>
            </a:r>
            <a:r>
              <a:rPr dirty="0" sz="2000" spc="-10" b="1">
                <a:solidFill>
                  <a:srgbClr val="660033"/>
                </a:solidFill>
                <a:latin typeface="Gill Sans MT"/>
                <a:cs typeface="Gill Sans MT"/>
              </a:rPr>
              <a:t>form </a:t>
            </a:r>
            <a:r>
              <a:rPr dirty="0" sz="2000" spc="-5" b="1">
                <a:solidFill>
                  <a:srgbClr val="660033"/>
                </a:solidFill>
                <a:latin typeface="Gill Sans MT"/>
                <a:cs typeface="Gill Sans MT"/>
              </a:rPr>
              <a:t>large </a:t>
            </a:r>
            <a:r>
              <a:rPr dirty="0" sz="2000" b="1">
                <a:solidFill>
                  <a:srgbClr val="660033"/>
                </a:solidFill>
                <a:latin typeface="Gill Sans MT"/>
                <a:cs typeface="Gill Sans MT"/>
              </a:rPr>
              <a:t>amounts </a:t>
            </a:r>
            <a:r>
              <a:rPr dirty="0" sz="2000" spc="-5" b="1">
                <a:solidFill>
                  <a:srgbClr val="660033"/>
                </a:solidFill>
                <a:latin typeface="Gill Sans MT"/>
                <a:cs typeface="Gill Sans MT"/>
              </a:rPr>
              <a:t>of  rhodopsin while </a:t>
            </a:r>
            <a:r>
              <a:rPr dirty="0" sz="2000" b="1">
                <a:solidFill>
                  <a:srgbClr val="660033"/>
                </a:solidFill>
                <a:latin typeface="Gill Sans MT"/>
                <a:cs typeface="Gill Sans MT"/>
              </a:rPr>
              <a:t>the </a:t>
            </a:r>
            <a:r>
              <a:rPr dirty="0" sz="2000" spc="-5" b="1">
                <a:solidFill>
                  <a:srgbClr val="660033"/>
                </a:solidFill>
                <a:latin typeface="Gill Sans MT"/>
                <a:cs typeface="Gill Sans MT"/>
              </a:rPr>
              <a:t>person </a:t>
            </a:r>
            <a:r>
              <a:rPr dirty="0" sz="2000" b="1">
                <a:solidFill>
                  <a:srgbClr val="660033"/>
                </a:solidFill>
                <a:latin typeface="Gill Sans MT"/>
                <a:cs typeface="Gill Sans MT"/>
              </a:rPr>
              <a:t>in </a:t>
            </a:r>
            <a:r>
              <a:rPr dirty="0" sz="2000" spc="-5" b="1">
                <a:solidFill>
                  <a:srgbClr val="660033"/>
                </a:solidFill>
                <a:latin typeface="Gill Sans MT"/>
                <a:cs typeface="Gill Sans MT"/>
              </a:rPr>
              <a:t>bright light </a:t>
            </a:r>
            <a:r>
              <a:rPr dirty="0" sz="2000" b="1">
                <a:solidFill>
                  <a:srgbClr val="660033"/>
                </a:solidFill>
                <a:latin typeface="Gill Sans MT"/>
                <a:cs typeface="Gill Sans MT"/>
              </a:rPr>
              <a:t>&amp; </a:t>
            </a:r>
            <a:r>
              <a:rPr dirty="0" sz="2000" spc="-5" b="1">
                <a:solidFill>
                  <a:srgbClr val="660033"/>
                </a:solidFill>
                <a:latin typeface="Gill Sans MT"/>
                <a:cs typeface="Gill Sans MT"/>
              </a:rPr>
              <a:t>when person </a:t>
            </a:r>
            <a:r>
              <a:rPr dirty="0" sz="2000" b="1">
                <a:solidFill>
                  <a:srgbClr val="660033"/>
                </a:solidFill>
                <a:latin typeface="Gill Sans MT"/>
                <a:cs typeface="Gill Sans MT"/>
              </a:rPr>
              <a:t>enter  </a:t>
            </a:r>
            <a:r>
              <a:rPr dirty="0" sz="2000" spc="-5" b="1">
                <a:solidFill>
                  <a:srgbClr val="660033"/>
                </a:solidFill>
                <a:latin typeface="Gill Sans MT"/>
                <a:cs typeface="Gill Sans MT"/>
              </a:rPr>
              <a:t>dark places he </a:t>
            </a:r>
            <a:r>
              <a:rPr dirty="0" sz="2000" b="1">
                <a:solidFill>
                  <a:srgbClr val="660033"/>
                </a:solidFill>
                <a:latin typeface="Gill Sans MT"/>
                <a:cs typeface="Gill Sans MT"/>
              </a:rPr>
              <a:t>can see </a:t>
            </a:r>
            <a:r>
              <a:rPr dirty="0" sz="2000" spc="-10" b="1">
                <a:solidFill>
                  <a:srgbClr val="660033"/>
                </a:solidFill>
                <a:latin typeface="Gill Sans MT"/>
                <a:cs typeface="Gill Sans MT"/>
              </a:rPr>
              <a:t>well </a:t>
            </a:r>
            <a:r>
              <a:rPr dirty="0" sz="2000" b="1">
                <a:solidFill>
                  <a:srgbClr val="660033"/>
                </a:solidFill>
                <a:latin typeface="Gill Sans MT"/>
                <a:cs typeface="Gill Sans MT"/>
              </a:rPr>
              <a:t>&amp; </a:t>
            </a:r>
            <a:r>
              <a:rPr dirty="0" sz="2000" spc="-5" b="1">
                <a:solidFill>
                  <a:srgbClr val="660033"/>
                </a:solidFill>
                <a:latin typeface="Gill Sans MT"/>
                <a:cs typeface="Gill Sans MT"/>
              </a:rPr>
              <a:t>not remain 20</a:t>
            </a:r>
            <a:r>
              <a:rPr dirty="0" sz="2000" spc="-185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000" spc="-10" b="1">
                <a:solidFill>
                  <a:srgbClr val="660033"/>
                </a:solidFill>
                <a:latin typeface="Gill Sans MT"/>
                <a:cs typeface="Gill Sans MT"/>
              </a:rPr>
              <a:t>minutes.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5800" y="4499609"/>
            <a:ext cx="3736975" cy="0"/>
          </a:xfrm>
          <a:custGeom>
            <a:avLst/>
            <a:gdLst/>
            <a:ahLst/>
            <a:cxnLst/>
            <a:rect l="l" t="t" r="r" b="b"/>
            <a:pathLst>
              <a:path w="3736975" h="0">
                <a:moveTo>
                  <a:pt x="0" y="0"/>
                </a:moveTo>
                <a:lnTo>
                  <a:pt x="3736848" y="0"/>
                </a:lnTo>
              </a:path>
            </a:pathLst>
          </a:custGeom>
          <a:ln w="19812">
            <a:solidFill>
              <a:srgbClr val="FF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89636" y="4040581"/>
            <a:ext cx="8139430" cy="2155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5910" indent="-283210">
              <a:lnSpc>
                <a:spcPts val="3754"/>
              </a:lnSpc>
              <a:spcBef>
                <a:spcPts val="105"/>
              </a:spcBef>
              <a:buClr>
                <a:srgbClr val="93C500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dirty="0" sz="3200" spc="-5" b="1">
                <a:solidFill>
                  <a:srgbClr val="FF0066"/>
                </a:solidFill>
                <a:latin typeface="Gill Sans MT"/>
                <a:cs typeface="Gill Sans MT"/>
              </a:rPr>
              <a:t>2-Light</a:t>
            </a:r>
            <a:r>
              <a:rPr dirty="0" sz="3200" spc="-30" b="1">
                <a:solidFill>
                  <a:srgbClr val="FF0066"/>
                </a:solidFill>
                <a:latin typeface="Gill Sans MT"/>
                <a:cs typeface="Gill Sans MT"/>
              </a:rPr>
              <a:t> </a:t>
            </a:r>
            <a:r>
              <a:rPr dirty="0" sz="3200" spc="-5" b="1">
                <a:solidFill>
                  <a:srgbClr val="FF0066"/>
                </a:solidFill>
                <a:latin typeface="Gill Sans MT"/>
                <a:cs typeface="Gill Sans MT"/>
              </a:rPr>
              <a:t>adaptation:-</a:t>
            </a:r>
            <a:endParaRPr sz="3200">
              <a:latin typeface="Gill Sans MT"/>
              <a:cs typeface="Gill Sans MT"/>
            </a:endParaRPr>
          </a:p>
          <a:p>
            <a:pPr marL="295910" marR="5080" indent="-283210">
              <a:lnSpc>
                <a:spcPct val="80600"/>
              </a:lnSpc>
              <a:spcBef>
                <a:spcPts val="660"/>
              </a:spcBef>
              <a:buClr>
                <a:srgbClr val="93C500"/>
              </a:buClr>
              <a:buSzPct val="79687"/>
              <a:buFont typeface="Wingdings 2"/>
              <a:buChar char=""/>
              <a:tabLst>
                <a:tab pos="296545" algn="l"/>
                <a:tab pos="3364229" algn="l"/>
                <a:tab pos="4335780" algn="l"/>
              </a:tabLst>
            </a:pPr>
            <a:r>
              <a:rPr dirty="0" sz="3200" b="1">
                <a:solidFill>
                  <a:srgbClr val="660033"/>
                </a:solidFill>
                <a:latin typeface="Gill Sans MT"/>
                <a:cs typeface="Gill Sans MT"/>
              </a:rPr>
              <a:t>-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When 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light switched on </a:t>
            </a:r>
            <a:r>
              <a:rPr dirty="0" sz="2400" spc="-10" b="1">
                <a:solidFill>
                  <a:srgbClr val="660033"/>
                </a:solidFill>
                <a:latin typeface="Gill Sans MT"/>
                <a:cs typeface="Gill Sans MT"/>
              </a:rPr>
              <a:t>again, 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the </a:t>
            </a:r>
            <a:r>
              <a:rPr dirty="0" sz="2400" spc="-15" b="1">
                <a:solidFill>
                  <a:srgbClr val="660033"/>
                </a:solidFill>
                <a:latin typeface="Gill Sans MT"/>
                <a:cs typeface="Gill Sans MT"/>
              </a:rPr>
              <a:t>rodes </a:t>
            </a:r>
            <a:r>
              <a:rPr dirty="0" sz="2400" spc="-20" b="1">
                <a:solidFill>
                  <a:srgbClr val="660033"/>
                </a:solidFill>
                <a:latin typeface="Gill Sans MT"/>
                <a:cs typeface="Gill Sans MT"/>
              </a:rPr>
              <a:t>are </a:t>
            </a:r>
            <a:r>
              <a:rPr dirty="0" sz="2400" spc="-15" b="1">
                <a:solidFill>
                  <a:srgbClr val="660033"/>
                </a:solidFill>
                <a:latin typeface="Gill Sans MT"/>
                <a:cs typeface="Gill Sans MT"/>
              </a:rPr>
              <a:t>knocked  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out of action 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( </a:t>
            </a:r>
            <a:r>
              <a:rPr dirty="0" sz="2400" spc="-15" b="1">
                <a:solidFill>
                  <a:srgbClr val="660033"/>
                </a:solidFill>
                <a:latin typeface="Gill Sans MT"/>
                <a:cs typeface="Gill Sans MT"/>
              </a:rPr>
              <a:t>they 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stop sending AP at 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high </a:t>
            </a:r>
            <a:r>
              <a:rPr dirty="0" sz="2400" spc="-25" b="1">
                <a:solidFill>
                  <a:srgbClr val="660033"/>
                </a:solidFill>
                <a:latin typeface="Gill Sans MT"/>
                <a:cs typeface="Gill Sans MT"/>
              </a:rPr>
              <a:t>levels 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of  light) 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&amp; 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cones </a:t>
            </a:r>
            <a:r>
              <a:rPr dirty="0" sz="2400" spc="0" b="1">
                <a:solidFill>
                  <a:srgbClr val="660033"/>
                </a:solidFill>
                <a:latin typeface="Gill Sans MT"/>
                <a:cs typeface="Gill Sans MT"/>
              </a:rPr>
              <a:t>start 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to function to adjust &amp; </a:t>
            </a:r>
            <a:r>
              <a:rPr dirty="0" sz="2400" spc="-10" b="1">
                <a:solidFill>
                  <a:srgbClr val="660033"/>
                </a:solidFill>
                <a:latin typeface="Gill Sans MT"/>
                <a:cs typeface="Gill Sans MT"/>
              </a:rPr>
              <a:t>adapt 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to the  </a:t>
            </a:r>
            <a:r>
              <a:rPr dirty="0" sz="2400" spc="-30" b="1">
                <a:solidFill>
                  <a:srgbClr val="660033"/>
                </a:solidFill>
                <a:latin typeface="Gill Sans MT"/>
                <a:cs typeface="Gill Sans MT"/>
              </a:rPr>
              <a:t>level 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of</a:t>
            </a:r>
            <a:r>
              <a:rPr dirty="0" sz="2400" spc="50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brightness</a:t>
            </a:r>
            <a:r>
              <a:rPr dirty="0" sz="2400" spc="5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in	5</a:t>
            </a:r>
            <a:r>
              <a:rPr dirty="0" sz="2400" spc="-15" b="1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min	</a:t>
            </a:r>
            <a:r>
              <a:rPr dirty="0" sz="2400" b="1">
                <a:solidFill>
                  <a:srgbClr val="660033"/>
                </a:solidFill>
                <a:latin typeface="Gill Sans MT"/>
                <a:cs typeface="Gill Sans MT"/>
              </a:rPr>
              <a:t>this is </a:t>
            </a:r>
            <a:r>
              <a:rPr dirty="0" sz="2400" spc="-5" b="1">
                <a:solidFill>
                  <a:srgbClr val="660033"/>
                </a:solidFill>
                <a:latin typeface="Gill Sans MT"/>
                <a:cs typeface="Gill Sans MT"/>
              </a:rPr>
              <a:t>called</a:t>
            </a:r>
            <a:r>
              <a:rPr dirty="0" sz="2400" spc="-5" b="1">
                <a:solidFill>
                  <a:srgbClr val="FF0066"/>
                </a:solidFill>
                <a:latin typeface="Gill Sans MT"/>
                <a:cs typeface="Gill Sans MT"/>
              </a:rPr>
              <a:t> </a:t>
            </a:r>
            <a:r>
              <a:rPr dirty="0" u="heavy" sz="2400" spc="-10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Gill Sans MT"/>
                <a:cs typeface="Gill Sans MT"/>
              </a:rPr>
              <a:t>Light </a:t>
            </a:r>
            <a:r>
              <a:rPr dirty="0" sz="2400" spc="-10" b="1">
                <a:solidFill>
                  <a:srgbClr val="FF0066"/>
                </a:solidFill>
                <a:latin typeface="Gill Sans MT"/>
                <a:cs typeface="Gill Sans MT"/>
              </a:rPr>
              <a:t> adaptation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5800" y="6150864"/>
            <a:ext cx="1527175" cy="0"/>
          </a:xfrm>
          <a:custGeom>
            <a:avLst/>
            <a:gdLst/>
            <a:ahLst/>
            <a:cxnLst/>
            <a:rect l="l" t="t" r="r" b="b"/>
            <a:pathLst>
              <a:path w="1527175" h="0">
                <a:moveTo>
                  <a:pt x="0" y="0"/>
                </a:moveTo>
                <a:lnTo>
                  <a:pt x="1527048" y="0"/>
                </a:lnTo>
              </a:path>
            </a:pathLst>
          </a:custGeom>
          <a:ln w="15240">
            <a:solidFill>
              <a:srgbClr val="FF006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626" y="6858000"/>
                </a:lnTo>
                <a:lnTo>
                  <a:pt x="805662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6240" y="1149858"/>
            <a:ext cx="5518785" cy="0"/>
          </a:xfrm>
          <a:custGeom>
            <a:avLst/>
            <a:gdLst/>
            <a:ahLst/>
            <a:cxnLst/>
            <a:rect l="l" t="t" r="r" b="b"/>
            <a:pathLst>
              <a:path w="5518785" h="0">
                <a:moveTo>
                  <a:pt x="0" y="0"/>
                </a:moveTo>
                <a:lnTo>
                  <a:pt x="5518404" y="0"/>
                </a:lnTo>
              </a:path>
            </a:pathLst>
          </a:custGeom>
          <a:ln w="28956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784605"/>
            <a:ext cx="577596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278504" algn="l"/>
                <a:tab pos="3886835" algn="l"/>
              </a:tabLst>
            </a:pPr>
            <a:r>
              <a:rPr dirty="0" sz="2400" spc="-15"/>
              <a:t>Three </a:t>
            </a:r>
            <a:r>
              <a:rPr dirty="0" sz="2400" spc="-40"/>
              <a:t>Types </a:t>
            </a:r>
            <a:r>
              <a:rPr dirty="0" sz="2400"/>
              <a:t>of </a:t>
            </a:r>
            <a:r>
              <a:rPr dirty="0" sz="2400" spc="-5"/>
              <a:t>Retinal Ganglion Cells and  Their</a:t>
            </a:r>
            <a:r>
              <a:rPr dirty="0" sz="2400" spc="-35"/>
              <a:t> </a:t>
            </a:r>
            <a:r>
              <a:rPr dirty="0" sz="2400" spc="-5"/>
              <a:t>Respective</a:t>
            </a:r>
            <a:r>
              <a:rPr dirty="0" sz="2400" spc="5"/>
              <a:t> </a:t>
            </a:r>
            <a:r>
              <a:rPr dirty="0" sz="2400" spc="-5"/>
              <a:t>Fields	</a:t>
            </a:r>
            <a:r>
              <a:rPr dirty="0" sz="2400" spc="-75"/>
              <a:t>(W,	</a:t>
            </a:r>
            <a:r>
              <a:rPr dirty="0" sz="2400" spc="-5"/>
              <a:t>X, and Y</a:t>
            </a:r>
            <a:r>
              <a:rPr dirty="0" sz="2400" spc="-204"/>
              <a:t> </a:t>
            </a:r>
            <a:r>
              <a:rPr dirty="0" sz="2400" spc="-5"/>
              <a:t>cells)</a:t>
            </a:r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396240" y="1515617"/>
            <a:ext cx="5753100" cy="0"/>
          </a:xfrm>
          <a:custGeom>
            <a:avLst/>
            <a:gdLst/>
            <a:ahLst/>
            <a:cxnLst/>
            <a:rect l="l" t="t" r="r" b="b"/>
            <a:pathLst>
              <a:path w="5753100" h="0">
                <a:moveTo>
                  <a:pt x="0" y="0"/>
                </a:moveTo>
                <a:lnTo>
                  <a:pt x="5753100" y="0"/>
                </a:lnTo>
              </a:path>
            </a:pathLst>
          </a:custGeom>
          <a:ln w="28956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2440" y="2800857"/>
            <a:ext cx="1347470" cy="0"/>
          </a:xfrm>
          <a:custGeom>
            <a:avLst/>
            <a:gdLst/>
            <a:ahLst/>
            <a:cxnLst/>
            <a:rect l="l" t="t" r="r" b="b"/>
            <a:pathLst>
              <a:path w="1347470" h="0">
                <a:moveTo>
                  <a:pt x="0" y="0"/>
                </a:moveTo>
                <a:lnTo>
                  <a:pt x="1347216" y="0"/>
                </a:lnTo>
              </a:path>
            </a:pathLst>
          </a:custGeom>
          <a:ln w="28955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4840" y="3835908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39" h="0">
                <a:moveTo>
                  <a:pt x="0" y="0"/>
                </a:moveTo>
                <a:lnTo>
                  <a:pt x="1120140" y="0"/>
                </a:lnTo>
              </a:path>
            </a:pathLst>
          </a:custGeom>
          <a:ln w="24383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4840" y="4826508"/>
            <a:ext cx="1049020" cy="0"/>
          </a:xfrm>
          <a:custGeom>
            <a:avLst/>
            <a:gdLst/>
            <a:ahLst/>
            <a:cxnLst/>
            <a:rect l="l" t="t" r="r" b="b"/>
            <a:pathLst>
              <a:path w="1049020" h="0">
                <a:moveTo>
                  <a:pt x="0" y="0"/>
                </a:moveTo>
                <a:lnTo>
                  <a:pt x="1048511" y="0"/>
                </a:lnTo>
              </a:path>
            </a:pathLst>
          </a:custGeom>
          <a:ln w="24383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59740" y="2436114"/>
            <a:ext cx="8119109" cy="302577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dirty="0" sz="2400" b="1">
                <a:solidFill>
                  <a:srgbClr val="001F5F"/>
                </a:solidFill>
                <a:latin typeface="Times New Roman"/>
                <a:cs typeface="Times New Roman"/>
              </a:rPr>
              <a:t>1-W </a:t>
            </a: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cells/ </a:t>
            </a:r>
            <a:r>
              <a:rPr dirty="0" sz="1800" spc="-5" b="1">
                <a:solidFill>
                  <a:srgbClr val="001F5F"/>
                </a:solidFill>
                <a:latin typeface="Wingdings"/>
                <a:cs typeface="Wingdings"/>
              </a:rPr>
              <a:t>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sensitive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for </a:t>
            </a:r>
            <a:r>
              <a:rPr dirty="0" u="heavy" sz="1800" spc="-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detecting directional movement in the field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of 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vision,  and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they </a:t>
            </a:r>
            <a:r>
              <a:rPr dirty="0" sz="1800" spc="-15" b="1">
                <a:solidFill>
                  <a:srgbClr val="001F5F"/>
                </a:solidFill>
                <a:latin typeface="Times New Roman"/>
                <a:cs typeface="Times New Roman"/>
              </a:rPr>
              <a:t>are 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probably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important for 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much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of </a:t>
            </a:r>
            <a:r>
              <a:rPr dirty="0" u="heavy" sz="1800" spc="-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our </a:t>
            </a:r>
            <a:r>
              <a:rPr dirty="0" u="heavy" sz="1800" spc="-1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rod </a:t>
            </a:r>
            <a:r>
              <a:rPr dirty="0" u="heavy" sz="1800" spc="-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vision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 under dark  conditions</a:t>
            </a:r>
            <a:endParaRPr sz="18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spcBef>
                <a:spcPts val="1395"/>
              </a:spcBef>
              <a:tabLst>
                <a:tab pos="6633845" algn="l"/>
              </a:tabLst>
            </a:pPr>
            <a:r>
              <a:rPr dirty="0" sz="2000" b="1">
                <a:solidFill>
                  <a:srgbClr val="001F5F"/>
                </a:solidFill>
                <a:latin typeface="Times New Roman"/>
                <a:cs typeface="Times New Roman"/>
              </a:rPr>
              <a:t>2- X </a:t>
            </a:r>
            <a:r>
              <a:rPr dirty="0" sz="2000" spc="-5" b="1">
                <a:solidFill>
                  <a:srgbClr val="001F5F"/>
                </a:solidFill>
                <a:latin typeface="Times New Roman"/>
                <a:cs typeface="Times New Roman"/>
              </a:rPr>
              <a:t>Cells </a:t>
            </a:r>
            <a:r>
              <a:rPr dirty="0" sz="2000" b="1">
                <a:solidFill>
                  <a:srgbClr val="001F5F"/>
                </a:solidFill>
                <a:latin typeface="Times New Roman"/>
                <a:cs typeface="Times New Roman"/>
              </a:rPr>
              <a:t>/ </a:t>
            </a:r>
            <a:r>
              <a:rPr dirty="0" sz="2000" spc="-15" b="1">
                <a:solidFill>
                  <a:srgbClr val="001F5F"/>
                </a:solidFill>
                <a:latin typeface="Times New Roman"/>
                <a:cs typeface="Times New Roman"/>
              </a:rPr>
              <a:t>Transmission </a:t>
            </a:r>
            <a:r>
              <a:rPr dirty="0" sz="2000" b="1">
                <a:solidFill>
                  <a:srgbClr val="001F5F"/>
                </a:solidFill>
                <a:latin typeface="Times New Roman"/>
                <a:cs typeface="Times New Roman"/>
              </a:rPr>
              <a:t>of the </a:t>
            </a:r>
            <a:r>
              <a:rPr dirty="0" sz="2000" spc="-15" b="1">
                <a:solidFill>
                  <a:srgbClr val="001F5F"/>
                </a:solidFill>
                <a:latin typeface="Times New Roman"/>
                <a:cs typeface="Times New Roman"/>
              </a:rPr>
              <a:t>Visual </a:t>
            </a:r>
            <a:r>
              <a:rPr dirty="0" sz="2000" b="1">
                <a:solidFill>
                  <a:srgbClr val="001F5F"/>
                </a:solidFill>
                <a:latin typeface="Times New Roman"/>
                <a:cs typeface="Times New Roman"/>
              </a:rPr>
              <a:t>Image and</a:t>
            </a:r>
            <a:r>
              <a:rPr dirty="0" sz="2000" spc="-10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1F5F"/>
                </a:solidFill>
                <a:latin typeface="Times New Roman"/>
                <a:cs typeface="Times New Roman"/>
              </a:rPr>
              <a:t>Color</a:t>
            </a:r>
            <a:r>
              <a:rPr dirty="0" sz="2000" spc="-3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1F5F"/>
                </a:solidFill>
                <a:latin typeface="Wingdings"/>
                <a:cs typeface="Wingdings"/>
              </a:rPr>
              <a:t></a:t>
            </a:r>
            <a:r>
              <a:rPr dirty="0" sz="20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000" b="1">
                <a:solidFill>
                  <a:srgbClr val="001F5F"/>
                </a:solidFill>
                <a:latin typeface="Times New Roman"/>
                <a:cs typeface="Times New Roman"/>
              </a:rPr>
              <a:t>Color</a:t>
            </a:r>
            <a:r>
              <a:rPr dirty="0" sz="2000" spc="-12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15" b="1">
                <a:solidFill>
                  <a:srgbClr val="001F5F"/>
                </a:solidFill>
                <a:latin typeface="Times New Roman"/>
                <a:cs typeface="Times New Roman"/>
              </a:rPr>
              <a:t>Vision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Times New Roman"/>
              <a:cs typeface="Times New Roman"/>
            </a:endParaRPr>
          </a:p>
          <a:p>
            <a:pPr algn="just" marL="165100" marR="1177290">
              <a:lnSpc>
                <a:spcPct val="100000"/>
              </a:lnSpc>
            </a:pPr>
            <a:r>
              <a:rPr dirty="0" sz="2000" b="1">
                <a:solidFill>
                  <a:srgbClr val="001F5F"/>
                </a:solidFill>
                <a:latin typeface="Times New Roman"/>
                <a:cs typeface="Times New Roman"/>
              </a:rPr>
              <a:t>3-Y </a:t>
            </a:r>
            <a:r>
              <a:rPr dirty="0" sz="2000" spc="-5" b="1">
                <a:solidFill>
                  <a:srgbClr val="001F5F"/>
                </a:solidFill>
                <a:latin typeface="Times New Roman"/>
                <a:cs typeface="Times New Roman"/>
              </a:rPr>
              <a:t>Cells </a:t>
            </a:r>
            <a:r>
              <a:rPr dirty="0" sz="2000" b="1">
                <a:solidFill>
                  <a:srgbClr val="001F5F"/>
                </a:solidFill>
                <a:latin typeface="Times New Roman"/>
                <a:cs typeface="Times New Roman"/>
              </a:rPr>
              <a:t>// to </a:t>
            </a:r>
            <a:r>
              <a:rPr dirty="0" sz="2000" spc="-20" b="1">
                <a:solidFill>
                  <a:srgbClr val="001F5F"/>
                </a:solidFill>
                <a:latin typeface="Times New Roman"/>
                <a:cs typeface="Times New Roman"/>
              </a:rPr>
              <a:t>Transmit </a:t>
            </a:r>
            <a:r>
              <a:rPr dirty="0" sz="2000" spc="-5" b="1">
                <a:solidFill>
                  <a:srgbClr val="001F5F"/>
                </a:solidFill>
                <a:latin typeface="Times New Roman"/>
                <a:cs typeface="Times New Roman"/>
              </a:rPr>
              <a:t>Instantaneous </a:t>
            </a:r>
            <a:r>
              <a:rPr dirty="0" sz="2000" b="1">
                <a:solidFill>
                  <a:srgbClr val="001F5F"/>
                </a:solidFill>
                <a:latin typeface="Times New Roman"/>
                <a:cs typeface="Times New Roman"/>
              </a:rPr>
              <a:t>&amp; rapid Changes in</a:t>
            </a:r>
            <a:r>
              <a:rPr dirty="0" sz="2000" spc="-2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1F5F"/>
                </a:solidFill>
                <a:latin typeface="Times New Roman"/>
                <a:cs typeface="Times New Roman"/>
              </a:rPr>
              <a:t>the  </a:t>
            </a:r>
            <a:r>
              <a:rPr dirty="0" sz="2000" spc="-15" b="1">
                <a:solidFill>
                  <a:srgbClr val="001F5F"/>
                </a:solidFill>
                <a:latin typeface="Times New Roman"/>
                <a:cs typeface="Times New Roman"/>
              </a:rPr>
              <a:t>Visual </a:t>
            </a:r>
            <a:r>
              <a:rPr dirty="0" sz="2000" b="1">
                <a:solidFill>
                  <a:srgbClr val="001F5F"/>
                </a:solidFill>
                <a:latin typeface="Times New Roman"/>
                <a:cs typeface="Times New Roman"/>
              </a:rPr>
              <a:t>Image , </a:t>
            </a:r>
            <a:r>
              <a:rPr dirty="0" u="heavy" sz="2000" spc="-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either </a:t>
            </a:r>
            <a:r>
              <a:rPr dirty="0" u="heavy" sz="200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rapid movement or rapid change in </a:t>
            </a:r>
            <a:r>
              <a:rPr dirty="0" u="heavy" sz="2000" spc="-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light </a:t>
            </a:r>
            <a:r>
              <a:rPr dirty="0" sz="2000" spc="-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1F5F"/>
                </a:solidFill>
                <a:latin typeface="Times New Roman"/>
                <a:cs typeface="Times New Roman"/>
              </a:rPr>
              <a:t>intensity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4840" y="5436108"/>
            <a:ext cx="932815" cy="0"/>
          </a:xfrm>
          <a:custGeom>
            <a:avLst/>
            <a:gdLst/>
            <a:ahLst/>
            <a:cxnLst/>
            <a:rect l="l" t="t" r="r" b="b"/>
            <a:pathLst>
              <a:path w="932815" h="0">
                <a:moveTo>
                  <a:pt x="0" y="0"/>
                </a:moveTo>
                <a:lnTo>
                  <a:pt x="932688" y="0"/>
                </a:lnTo>
              </a:path>
            </a:pathLst>
          </a:custGeom>
          <a:ln w="24384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6240" y="1930907"/>
            <a:ext cx="3208020" cy="0"/>
          </a:xfrm>
          <a:custGeom>
            <a:avLst/>
            <a:gdLst/>
            <a:ahLst/>
            <a:cxnLst/>
            <a:rect l="l" t="t" r="r" b="b"/>
            <a:pathLst>
              <a:path w="3208020" h="0">
                <a:moveTo>
                  <a:pt x="0" y="0"/>
                </a:moveTo>
                <a:lnTo>
                  <a:pt x="3208020" y="0"/>
                </a:lnTo>
              </a:path>
            </a:pathLst>
          </a:custGeom>
          <a:ln w="2438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6240" y="2845307"/>
            <a:ext cx="646430" cy="0"/>
          </a:xfrm>
          <a:custGeom>
            <a:avLst/>
            <a:gdLst/>
            <a:ahLst/>
            <a:cxnLst/>
            <a:rect l="l" t="t" r="r" b="b"/>
            <a:pathLst>
              <a:path w="646430" h="0">
                <a:moveTo>
                  <a:pt x="0" y="0"/>
                </a:moveTo>
                <a:lnTo>
                  <a:pt x="646176" y="0"/>
                </a:lnTo>
              </a:path>
            </a:pathLst>
          </a:custGeom>
          <a:ln w="24384">
            <a:solidFill>
              <a:srgbClr val="E68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83540" y="1624406"/>
            <a:ext cx="4686935" cy="3075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Convergence of ganglion</a:t>
            </a:r>
            <a:r>
              <a:rPr dirty="0" sz="2000" spc="-10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cells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latin typeface="Times New Roman"/>
                <a:cs typeface="Times New Roman"/>
              </a:rPr>
              <a:t>-The </a:t>
            </a:r>
            <a:r>
              <a:rPr dirty="0" sz="2000" spc="-5" b="1">
                <a:latin typeface="Times New Roman"/>
                <a:cs typeface="Times New Roman"/>
              </a:rPr>
              <a:t>receptive field </a:t>
            </a:r>
            <a:r>
              <a:rPr dirty="0" sz="2000" b="1">
                <a:latin typeface="Times New Roman"/>
                <a:cs typeface="Times New Roman"/>
              </a:rPr>
              <a:t>of a </a:t>
            </a:r>
            <a:r>
              <a:rPr dirty="0" u="heavy" sz="2000" b="1">
                <a:solidFill>
                  <a:srgbClr val="E68200"/>
                </a:solidFill>
                <a:uFill>
                  <a:solidFill>
                    <a:srgbClr val="E68200"/>
                  </a:solidFill>
                </a:uFill>
                <a:latin typeface="Times New Roman"/>
                <a:cs typeface="Times New Roman"/>
                <a:hlinkClick r:id="rId6"/>
              </a:rPr>
              <a:t>ganglion </a:t>
            </a:r>
            <a:r>
              <a:rPr dirty="0" u="heavy" sz="2000" spc="-5" b="1">
                <a:solidFill>
                  <a:srgbClr val="E68200"/>
                </a:solidFill>
                <a:uFill>
                  <a:solidFill>
                    <a:srgbClr val="E68200"/>
                  </a:solidFill>
                </a:uFill>
                <a:latin typeface="Times New Roman"/>
                <a:cs typeface="Times New Roman"/>
                <a:hlinkClick r:id="rId6"/>
              </a:rPr>
              <a:t>cell</a:t>
            </a:r>
            <a:r>
              <a:rPr dirty="0" sz="2000" spc="-5" b="1">
                <a:solidFill>
                  <a:srgbClr val="E68200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in</a:t>
            </a:r>
            <a:r>
              <a:rPr dirty="0" sz="2000" spc="-10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the  </a:t>
            </a:r>
            <a:r>
              <a:rPr dirty="0" sz="2000" spc="-5" b="1">
                <a:solidFill>
                  <a:srgbClr val="E68200"/>
                </a:solidFill>
                <a:latin typeface="Times New Roman"/>
                <a:cs typeface="Times New Roman"/>
                <a:hlinkClick r:id="rId7"/>
              </a:rPr>
              <a:t>retina </a:t>
            </a:r>
            <a:r>
              <a:rPr dirty="0" sz="2000" b="1">
                <a:latin typeface="Times New Roman"/>
                <a:cs typeface="Times New Roman"/>
              </a:rPr>
              <a:t>of the eye is composed of input </a:t>
            </a:r>
            <a:r>
              <a:rPr dirty="0" sz="2000" spc="-10" b="1">
                <a:latin typeface="Times New Roman"/>
                <a:cs typeface="Times New Roman"/>
              </a:rPr>
              <a:t>from  </a:t>
            </a:r>
            <a:r>
              <a:rPr dirty="0" sz="2000" b="1">
                <a:latin typeface="Times New Roman"/>
                <a:cs typeface="Times New Roman"/>
              </a:rPr>
              <a:t>all of the </a:t>
            </a:r>
            <a:r>
              <a:rPr dirty="0" u="heavy" sz="2000" spc="-5" b="1">
                <a:solidFill>
                  <a:srgbClr val="E68200"/>
                </a:solidFill>
                <a:uFill>
                  <a:solidFill>
                    <a:srgbClr val="E68200"/>
                  </a:solidFill>
                </a:uFill>
                <a:latin typeface="Times New Roman"/>
                <a:cs typeface="Times New Roman"/>
                <a:hlinkClick r:id="rId8"/>
              </a:rPr>
              <a:t>photoreceptors</a:t>
            </a:r>
            <a:r>
              <a:rPr dirty="0" sz="2000" spc="-5" b="1">
                <a:solidFill>
                  <a:srgbClr val="E68200"/>
                </a:solidFill>
                <a:latin typeface="Times New Roman"/>
                <a:cs typeface="Times New Roman"/>
                <a:hlinkClick r:id="rId8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which </a:t>
            </a:r>
            <a:r>
              <a:rPr dirty="0" sz="2000" b="1">
                <a:latin typeface="Times New Roman"/>
                <a:cs typeface="Times New Roman"/>
              </a:rPr>
              <a:t>synapse  </a:t>
            </a:r>
            <a:r>
              <a:rPr dirty="0" sz="2000" spc="-5" b="1">
                <a:latin typeface="Times New Roman"/>
                <a:cs typeface="Times New Roman"/>
              </a:rPr>
              <a:t>with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it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algn="just" marL="12700" marR="34163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- A </a:t>
            </a:r>
            <a:r>
              <a:rPr dirty="0" sz="2000" spc="-10" b="1">
                <a:latin typeface="Times New Roman"/>
                <a:cs typeface="Times New Roman"/>
              </a:rPr>
              <a:t>group </a:t>
            </a:r>
            <a:r>
              <a:rPr dirty="0" sz="2000" b="1">
                <a:latin typeface="Times New Roman"/>
                <a:cs typeface="Times New Roman"/>
              </a:rPr>
              <a:t>of ganglion </a:t>
            </a:r>
            <a:r>
              <a:rPr dirty="0" sz="2000" spc="-5" b="1">
                <a:latin typeface="Times New Roman"/>
                <a:cs typeface="Times New Roman"/>
              </a:rPr>
              <a:t>cells </a:t>
            </a:r>
            <a:r>
              <a:rPr dirty="0" sz="2000" b="1">
                <a:latin typeface="Times New Roman"/>
                <a:cs typeface="Times New Roman"/>
              </a:rPr>
              <a:t>in turn</a:t>
            </a:r>
            <a:r>
              <a:rPr dirty="0" sz="2000" spc="-33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forms  the </a:t>
            </a:r>
            <a:r>
              <a:rPr dirty="0" sz="2000" spc="-5" b="1">
                <a:latin typeface="Times New Roman"/>
                <a:cs typeface="Times New Roman"/>
              </a:rPr>
              <a:t>receptive field </a:t>
            </a:r>
            <a:r>
              <a:rPr dirty="0" sz="2000" b="1">
                <a:latin typeface="Times New Roman"/>
                <a:cs typeface="Times New Roman"/>
              </a:rPr>
              <a:t>for a </a:t>
            </a:r>
            <a:r>
              <a:rPr dirty="0" sz="2000" spc="-5" b="1">
                <a:latin typeface="Times New Roman"/>
                <a:cs typeface="Times New Roman"/>
              </a:rPr>
              <a:t>cell in </a:t>
            </a:r>
            <a:r>
              <a:rPr dirty="0" sz="2000" b="1">
                <a:latin typeface="Times New Roman"/>
                <a:cs typeface="Times New Roman"/>
              </a:rPr>
              <a:t>the</a:t>
            </a:r>
            <a:r>
              <a:rPr dirty="0" sz="2000" spc="-1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brain.  </a:t>
            </a:r>
            <a:r>
              <a:rPr dirty="0" sz="2000" spc="-5" b="1">
                <a:latin typeface="Times New Roman"/>
                <a:cs typeface="Times New Roman"/>
              </a:rPr>
              <a:t>This process </a:t>
            </a:r>
            <a:r>
              <a:rPr dirty="0" sz="2000" b="1">
                <a:latin typeface="Times New Roman"/>
                <a:cs typeface="Times New Roman"/>
              </a:rPr>
              <a:t>is </a:t>
            </a:r>
            <a:r>
              <a:rPr dirty="0" sz="2000" spc="-5" b="1">
                <a:latin typeface="Times New Roman"/>
                <a:cs typeface="Times New Roman"/>
              </a:rPr>
              <a:t>called</a:t>
            </a:r>
            <a:r>
              <a:rPr dirty="0" sz="2000" spc="-6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convergence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62600" y="211200"/>
            <a:ext cx="3429000" cy="5656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626" y="6858000"/>
                </a:lnTo>
                <a:lnTo>
                  <a:pt x="805662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0600" y="533400"/>
            <a:ext cx="3086100" cy="563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32628" y="558749"/>
            <a:ext cx="3869054" cy="6337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Times New Roman"/>
                <a:cs typeface="Times New Roman"/>
              </a:rPr>
              <a:t>There </a:t>
            </a:r>
            <a:r>
              <a:rPr dirty="0" sz="1800" spc="-15" b="1">
                <a:latin typeface="Times New Roman"/>
                <a:cs typeface="Times New Roman"/>
              </a:rPr>
              <a:t>are </a:t>
            </a:r>
            <a:r>
              <a:rPr dirty="0" sz="1800" b="1">
                <a:latin typeface="Times New Roman"/>
                <a:cs typeface="Times New Roman"/>
              </a:rPr>
              <a:t>two </a:t>
            </a:r>
            <a:r>
              <a:rPr dirty="0" sz="1800" spc="-5" b="1">
                <a:latin typeface="Times New Roman"/>
                <a:cs typeface="Times New Roman"/>
              </a:rPr>
              <a:t>types </a:t>
            </a:r>
            <a:r>
              <a:rPr dirty="0" sz="1800" b="1">
                <a:latin typeface="Times New Roman"/>
                <a:cs typeface="Times New Roman"/>
              </a:rPr>
              <a:t>of </a:t>
            </a:r>
            <a:r>
              <a:rPr dirty="0" sz="1800" spc="-10" b="1">
                <a:latin typeface="Times New Roman"/>
                <a:cs typeface="Times New Roman"/>
              </a:rPr>
              <a:t>retinal</a:t>
            </a:r>
            <a:r>
              <a:rPr dirty="0" sz="1800" spc="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ganglion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Times New Roman"/>
                <a:cs typeface="Times New Roman"/>
              </a:rPr>
              <a:t>cells: "</a:t>
            </a: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on-center</a:t>
            </a:r>
            <a:r>
              <a:rPr dirty="0" sz="1800" spc="-5" b="1">
                <a:latin typeface="Times New Roman"/>
                <a:cs typeface="Times New Roman"/>
              </a:rPr>
              <a:t>" and</a:t>
            </a:r>
            <a:r>
              <a:rPr dirty="0" sz="1800" spc="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"</a:t>
            </a: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off-center</a:t>
            </a:r>
            <a:r>
              <a:rPr dirty="0" sz="1800" spc="-5" b="1">
                <a:latin typeface="Times New Roman"/>
                <a:cs typeface="Times New Roman"/>
              </a:rPr>
              <a:t>".</a:t>
            </a:r>
            <a:endParaRPr sz="1800">
              <a:latin typeface="Times New Roman"/>
              <a:cs typeface="Times New Roman"/>
            </a:endParaRPr>
          </a:p>
          <a:p>
            <a:pPr marL="299085" marR="51435" indent="-286385">
              <a:lnSpc>
                <a:spcPct val="100000"/>
              </a:lnSpc>
              <a:buFont typeface="Times New Roman"/>
              <a:buChar char="-"/>
              <a:tabLst>
                <a:tab pos="299085" algn="l"/>
                <a:tab pos="299720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*An on-center cell is stimulated  </a:t>
            </a:r>
            <a:r>
              <a:rPr dirty="0" sz="1800" b="1">
                <a:latin typeface="Times New Roman"/>
                <a:cs typeface="Times New Roman"/>
              </a:rPr>
              <a:t>when </a:t>
            </a:r>
            <a:r>
              <a:rPr dirty="0" sz="1800" spc="-5" b="1">
                <a:latin typeface="Times New Roman"/>
                <a:cs typeface="Times New Roman"/>
              </a:rPr>
              <a:t>the </a:t>
            </a:r>
            <a:r>
              <a:rPr dirty="0" sz="1800" b="1">
                <a:latin typeface="Times New Roman"/>
                <a:cs typeface="Times New Roman"/>
              </a:rPr>
              <a:t>center of </a:t>
            </a:r>
            <a:r>
              <a:rPr dirty="0" sz="1800" spc="-5" b="1">
                <a:latin typeface="Times New Roman"/>
                <a:cs typeface="Times New Roman"/>
              </a:rPr>
              <a:t>its receptive</a:t>
            </a:r>
            <a:r>
              <a:rPr dirty="0" sz="1800" spc="-7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field  </a:t>
            </a:r>
            <a:r>
              <a:rPr dirty="0" sz="1800" b="1">
                <a:latin typeface="Times New Roman"/>
                <a:cs typeface="Times New Roman"/>
              </a:rPr>
              <a:t>is </a:t>
            </a:r>
            <a:r>
              <a:rPr dirty="0" sz="1800" spc="-5" b="1">
                <a:latin typeface="Times New Roman"/>
                <a:cs typeface="Times New Roman"/>
              </a:rPr>
              <a:t>exposed </a:t>
            </a:r>
            <a:r>
              <a:rPr dirty="0" sz="1800" b="1">
                <a:latin typeface="Times New Roman"/>
                <a:cs typeface="Times New Roman"/>
              </a:rPr>
              <a:t>to </a:t>
            </a:r>
            <a:r>
              <a:rPr dirty="0" sz="1800" spc="-5" b="1">
                <a:latin typeface="Times New Roman"/>
                <a:cs typeface="Times New Roman"/>
              </a:rPr>
              <a:t>light, and </a:t>
            </a:r>
            <a:r>
              <a:rPr dirty="0" sz="1800" b="1">
                <a:latin typeface="Times New Roman"/>
                <a:cs typeface="Times New Roman"/>
              </a:rPr>
              <a:t>is </a:t>
            </a:r>
            <a:r>
              <a:rPr dirty="0" sz="1800" spc="-5" b="1">
                <a:latin typeface="Times New Roman"/>
                <a:cs typeface="Times New Roman"/>
              </a:rPr>
              <a:t>inhibited  </a:t>
            </a:r>
            <a:r>
              <a:rPr dirty="0" sz="1800" b="1">
                <a:latin typeface="Times New Roman"/>
                <a:cs typeface="Times New Roman"/>
              </a:rPr>
              <a:t>when </a:t>
            </a:r>
            <a:r>
              <a:rPr dirty="0" sz="1800" spc="-5" b="1">
                <a:latin typeface="Times New Roman"/>
                <a:cs typeface="Times New Roman"/>
              </a:rPr>
              <a:t>the </a:t>
            </a:r>
            <a:r>
              <a:rPr dirty="0" sz="1800" spc="-10" b="1">
                <a:latin typeface="Times New Roman"/>
                <a:cs typeface="Times New Roman"/>
              </a:rPr>
              <a:t>surround </a:t>
            </a:r>
            <a:r>
              <a:rPr dirty="0" sz="1800" spc="-5" b="1">
                <a:latin typeface="Times New Roman"/>
                <a:cs typeface="Times New Roman"/>
              </a:rPr>
              <a:t>is exposed </a:t>
            </a:r>
            <a:r>
              <a:rPr dirty="0" sz="1800" b="1">
                <a:latin typeface="Times New Roman"/>
                <a:cs typeface="Times New Roman"/>
              </a:rPr>
              <a:t>to  light.</a:t>
            </a:r>
            <a:endParaRPr sz="180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spcBef>
                <a:spcPts val="5"/>
              </a:spcBef>
              <a:buFont typeface="Times New Roman"/>
              <a:buChar char="-"/>
              <a:tabLst>
                <a:tab pos="299085" algn="l"/>
                <a:tab pos="299720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-*** Off-center cells is stimulated by  activation </a:t>
            </a:r>
            <a:r>
              <a:rPr dirty="0" sz="1800" b="1">
                <a:latin typeface="Times New Roman"/>
                <a:cs typeface="Times New Roman"/>
              </a:rPr>
              <a:t>of </a:t>
            </a:r>
            <a:r>
              <a:rPr dirty="0" sz="1800" spc="-5" b="1">
                <a:latin typeface="Times New Roman"/>
                <a:cs typeface="Times New Roman"/>
              </a:rPr>
              <a:t>the </a:t>
            </a:r>
            <a:r>
              <a:rPr dirty="0" sz="1800" spc="-10" b="1">
                <a:latin typeface="Times New Roman"/>
                <a:cs typeface="Times New Roman"/>
              </a:rPr>
              <a:t>surround </a:t>
            </a:r>
            <a:r>
              <a:rPr dirty="0" sz="1800" spc="-5" b="1">
                <a:latin typeface="Times New Roman"/>
                <a:cs typeface="Times New Roman"/>
              </a:rPr>
              <a:t>and  inhibited by stimulation </a:t>
            </a:r>
            <a:r>
              <a:rPr dirty="0" sz="1800" b="1">
                <a:latin typeface="Times New Roman"/>
                <a:cs typeface="Times New Roman"/>
              </a:rPr>
              <a:t>of </a:t>
            </a:r>
            <a:r>
              <a:rPr dirty="0" sz="1800" spc="-5" b="1">
                <a:latin typeface="Times New Roman"/>
                <a:cs typeface="Times New Roman"/>
              </a:rPr>
              <a:t>the  </a:t>
            </a:r>
            <a:r>
              <a:rPr dirty="0" sz="1800" b="1">
                <a:latin typeface="Times New Roman"/>
                <a:cs typeface="Times New Roman"/>
              </a:rPr>
              <a:t>center</a:t>
            </a:r>
            <a:endParaRPr sz="1800">
              <a:latin typeface="Times New Roman"/>
              <a:cs typeface="Times New Roman"/>
            </a:endParaRPr>
          </a:p>
          <a:p>
            <a:pPr marL="299085" marR="28575" indent="-286385">
              <a:lnSpc>
                <a:spcPct val="100000"/>
              </a:lnSpc>
              <a:buFont typeface="Times New Roman"/>
              <a:buChar char="-"/>
              <a:tabLst>
                <a:tab pos="299085" algn="l"/>
                <a:tab pos="299720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*Stimulation of on </a:t>
            </a:r>
            <a:r>
              <a:rPr dirty="0" sz="1800" b="1">
                <a:latin typeface="Times New Roman"/>
                <a:cs typeface="Times New Roman"/>
              </a:rPr>
              <a:t>–center </a:t>
            </a:r>
            <a:r>
              <a:rPr dirty="0" sz="1800" spc="-5" b="1">
                <a:latin typeface="Times New Roman"/>
                <a:cs typeface="Times New Roman"/>
              </a:rPr>
              <a:t>cell's  receptive field </a:t>
            </a:r>
            <a:r>
              <a:rPr dirty="0" sz="1800" spc="-10" b="1">
                <a:latin typeface="Times New Roman"/>
                <a:cs typeface="Times New Roman"/>
              </a:rPr>
              <a:t>produces </a:t>
            </a:r>
            <a:r>
              <a:rPr dirty="0" u="heavy" sz="1800" spc="-10" b="1">
                <a:solidFill>
                  <a:srgbClr val="E68200"/>
                </a:solidFill>
                <a:uFill>
                  <a:solidFill>
                    <a:srgbClr val="E682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b="1" i="1">
                <a:solidFill>
                  <a:srgbClr val="E68200"/>
                </a:solidFill>
                <a:uFill>
                  <a:solidFill>
                    <a:srgbClr val="E68200"/>
                  </a:solidFill>
                </a:uFill>
                <a:latin typeface="Times New Roman"/>
                <a:cs typeface="Times New Roman"/>
                <a:hlinkClick r:id="rId4"/>
              </a:rPr>
              <a:t>depolarization</a:t>
            </a:r>
            <a:r>
              <a:rPr dirty="0" sz="1800" b="1" i="1">
                <a:solidFill>
                  <a:srgbClr val="E68200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and </a:t>
            </a:r>
            <a:r>
              <a:rPr dirty="0" sz="1800" b="1">
                <a:latin typeface="Times New Roman"/>
                <a:cs typeface="Times New Roman"/>
              </a:rPr>
              <a:t>an </a:t>
            </a:r>
            <a:r>
              <a:rPr dirty="0" sz="1800" spc="-5" b="1">
                <a:latin typeface="Times New Roman"/>
                <a:cs typeface="Times New Roman"/>
              </a:rPr>
              <a:t>increase </a:t>
            </a:r>
            <a:r>
              <a:rPr dirty="0" sz="1800" b="1">
                <a:latin typeface="Times New Roman"/>
                <a:cs typeface="Times New Roman"/>
              </a:rPr>
              <a:t>in</a:t>
            </a:r>
            <a:r>
              <a:rPr dirty="0" sz="1800" spc="-8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the  firing </a:t>
            </a:r>
            <a:r>
              <a:rPr dirty="0" sz="1800" b="1">
                <a:latin typeface="Times New Roman"/>
                <a:cs typeface="Times New Roman"/>
              </a:rPr>
              <a:t>of </a:t>
            </a:r>
            <a:r>
              <a:rPr dirty="0" sz="1800" spc="-5" b="1">
                <a:latin typeface="Times New Roman"/>
                <a:cs typeface="Times New Roman"/>
              </a:rPr>
              <a:t>the </a:t>
            </a:r>
            <a:r>
              <a:rPr dirty="0" sz="1800" b="1">
                <a:latin typeface="Times New Roman"/>
                <a:cs typeface="Times New Roman"/>
              </a:rPr>
              <a:t>ganglion cell,  </a:t>
            </a:r>
            <a:r>
              <a:rPr dirty="0" sz="1800" spc="-5" b="1">
                <a:latin typeface="Times New Roman"/>
                <a:cs typeface="Times New Roman"/>
              </a:rPr>
              <a:t>stimulation </a:t>
            </a:r>
            <a:r>
              <a:rPr dirty="0" sz="1800" b="1">
                <a:latin typeface="Times New Roman"/>
                <a:cs typeface="Times New Roman"/>
              </a:rPr>
              <a:t>of </a:t>
            </a:r>
            <a:r>
              <a:rPr dirty="0" sz="1800" spc="-5" b="1">
                <a:latin typeface="Times New Roman"/>
                <a:cs typeface="Times New Roman"/>
              </a:rPr>
              <a:t>the</a:t>
            </a:r>
            <a:r>
              <a:rPr dirty="0" sz="1800" spc="-5" b="1">
                <a:solidFill>
                  <a:srgbClr val="E68200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dirty="0" u="heavy" sz="1800" spc="-10" b="1">
                <a:solidFill>
                  <a:srgbClr val="E68200"/>
                </a:solidFill>
                <a:uFill>
                  <a:solidFill>
                    <a:srgbClr val="E68200"/>
                  </a:solidFill>
                </a:uFill>
                <a:latin typeface="Times New Roman"/>
                <a:cs typeface="Times New Roman"/>
                <a:hlinkClick r:id="rId5"/>
              </a:rPr>
              <a:t>surround </a:t>
            </a:r>
            <a:r>
              <a:rPr dirty="0" sz="1800" spc="-10" b="1">
                <a:latin typeface="Times New Roman"/>
                <a:cs typeface="Times New Roman"/>
              </a:rPr>
              <a:t> produces </a:t>
            </a:r>
            <a:r>
              <a:rPr dirty="0" sz="1800" b="1">
                <a:latin typeface="Times New Roman"/>
                <a:cs typeface="Times New Roman"/>
              </a:rPr>
              <a:t>a</a:t>
            </a:r>
            <a:r>
              <a:rPr dirty="0" sz="1800" b="1">
                <a:solidFill>
                  <a:srgbClr val="E68200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dirty="0" u="heavy" sz="1800" spc="-5" b="1" i="1">
                <a:solidFill>
                  <a:srgbClr val="E68200"/>
                </a:solidFill>
                <a:uFill>
                  <a:solidFill>
                    <a:srgbClr val="E68200"/>
                  </a:solidFill>
                </a:uFill>
                <a:latin typeface="Times New Roman"/>
                <a:cs typeface="Times New Roman"/>
                <a:hlinkClick r:id="rId6"/>
              </a:rPr>
              <a:t>Hyperpolarization</a:t>
            </a:r>
            <a:r>
              <a:rPr dirty="0" sz="1800" spc="-5" b="1" i="1">
                <a:solidFill>
                  <a:srgbClr val="E68200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and </a:t>
            </a:r>
            <a:r>
              <a:rPr dirty="0" sz="1800" b="1">
                <a:latin typeface="Times New Roman"/>
                <a:cs typeface="Times New Roman"/>
              </a:rPr>
              <a:t>a  </a:t>
            </a:r>
            <a:r>
              <a:rPr dirty="0" sz="1800" spc="-5" b="1">
                <a:latin typeface="Times New Roman"/>
                <a:cs typeface="Times New Roman"/>
              </a:rPr>
              <a:t>decrease in the firing </a:t>
            </a:r>
            <a:r>
              <a:rPr dirty="0" sz="1800" b="1">
                <a:latin typeface="Times New Roman"/>
                <a:cs typeface="Times New Roman"/>
              </a:rPr>
              <a:t>of </a:t>
            </a:r>
            <a:r>
              <a:rPr dirty="0" sz="1800" spc="-5" b="1">
                <a:latin typeface="Times New Roman"/>
                <a:cs typeface="Times New Roman"/>
              </a:rPr>
              <a:t>the </a:t>
            </a:r>
            <a:r>
              <a:rPr dirty="0" sz="1800" b="1">
                <a:latin typeface="Times New Roman"/>
                <a:cs typeface="Times New Roman"/>
              </a:rPr>
              <a:t>cell</a:t>
            </a:r>
            <a:endParaRPr sz="1800">
              <a:latin typeface="Times New Roman"/>
              <a:cs typeface="Times New Roman"/>
            </a:endParaRPr>
          </a:p>
          <a:p>
            <a:pPr marL="299085" marR="67945" indent="-286385">
              <a:lnSpc>
                <a:spcPct val="100000"/>
              </a:lnSpc>
              <a:spcBef>
                <a:spcPts val="5"/>
              </a:spcBef>
              <a:buFont typeface="Times New Roman"/>
              <a:buChar char="-"/>
              <a:tabLst>
                <a:tab pos="299085" algn="l"/>
                <a:tab pos="299720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*-stimulation </a:t>
            </a:r>
            <a:r>
              <a:rPr dirty="0" sz="1800" b="1">
                <a:latin typeface="Times New Roman"/>
                <a:cs typeface="Times New Roman"/>
              </a:rPr>
              <a:t>of both the </a:t>
            </a:r>
            <a:r>
              <a:rPr dirty="0" sz="1800" spc="-5" b="1">
                <a:latin typeface="Times New Roman"/>
                <a:cs typeface="Times New Roman"/>
              </a:rPr>
              <a:t>center</a:t>
            </a:r>
            <a:r>
              <a:rPr dirty="0" sz="1800" spc="-6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and  </a:t>
            </a:r>
            <a:r>
              <a:rPr dirty="0" sz="1800" spc="-10" b="1">
                <a:latin typeface="Times New Roman"/>
                <a:cs typeface="Times New Roman"/>
              </a:rPr>
              <a:t>surround produces </a:t>
            </a:r>
            <a:r>
              <a:rPr dirty="0" sz="1800" b="1">
                <a:latin typeface="Times New Roman"/>
                <a:cs typeface="Times New Roman"/>
              </a:rPr>
              <a:t>only a </a:t>
            </a:r>
            <a:r>
              <a:rPr dirty="0" sz="1800" spc="-5" b="1">
                <a:latin typeface="Times New Roman"/>
                <a:cs typeface="Times New Roman"/>
              </a:rPr>
              <a:t>mild  </a:t>
            </a:r>
            <a:r>
              <a:rPr dirty="0" sz="1800" spc="-10" b="1">
                <a:latin typeface="Times New Roman"/>
                <a:cs typeface="Times New Roman"/>
              </a:rPr>
              <a:t>response </a:t>
            </a:r>
            <a:r>
              <a:rPr dirty="0" sz="1800" spc="-5" b="1">
                <a:latin typeface="Times New Roman"/>
                <a:cs typeface="Times New Roman"/>
              </a:rPr>
              <a:t>(due </a:t>
            </a:r>
            <a:r>
              <a:rPr dirty="0" sz="1800" b="1">
                <a:latin typeface="Times New Roman"/>
                <a:cs typeface="Times New Roman"/>
              </a:rPr>
              <a:t>to </a:t>
            </a:r>
            <a:r>
              <a:rPr dirty="0" sz="1800" spc="-5" b="1">
                <a:latin typeface="Times New Roman"/>
                <a:cs typeface="Times New Roman"/>
              </a:rPr>
              <a:t>mutual inhibition  of center and</a:t>
            </a:r>
            <a:r>
              <a:rPr dirty="0" sz="1800" spc="-3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surround).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626" y="6858000"/>
                </a:lnTo>
                <a:lnTo>
                  <a:pt x="805662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90800" y="152400"/>
            <a:ext cx="6553200" cy="6264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0"/>
            <a:ext cx="0" cy="6048375"/>
          </a:xfrm>
          <a:custGeom>
            <a:avLst/>
            <a:gdLst/>
            <a:ahLst/>
            <a:cxnLst/>
            <a:rect l="l" t="t" r="r" b="b"/>
            <a:pathLst>
              <a:path w="0" h="6048375">
                <a:moveTo>
                  <a:pt x="0" y="0"/>
                </a:moveTo>
                <a:lnTo>
                  <a:pt x="0" y="6048375"/>
                </a:lnTo>
              </a:path>
            </a:pathLst>
          </a:custGeom>
          <a:ln w="25400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144000" y="0"/>
            <a:ext cx="0" cy="6480175"/>
          </a:xfrm>
          <a:custGeom>
            <a:avLst/>
            <a:gdLst/>
            <a:ahLst/>
            <a:cxnLst/>
            <a:rect l="l" t="t" r="r" b="b"/>
            <a:pathLst>
              <a:path w="0" h="6480175">
                <a:moveTo>
                  <a:pt x="0" y="0"/>
                </a:moveTo>
                <a:lnTo>
                  <a:pt x="0" y="6480175"/>
                </a:lnTo>
              </a:path>
            </a:pathLst>
          </a:custGeom>
          <a:ln w="25400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86981" y="6480175"/>
            <a:ext cx="8457565" cy="0"/>
          </a:xfrm>
          <a:custGeom>
            <a:avLst/>
            <a:gdLst/>
            <a:ahLst/>
            <a:cxnLst/>
            <a:rect l="l" t="t" r="r" b="b"/>
            <a:pathLst>
              <a:path w="8457565" h="0">
                <a:moveTo>
                  <a:pt x="8457018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11679" y="595883"/>
            <a:ext cx="5504688" cy="1993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345935" y="595883"/>
            <a:ext cx="1315212" cy="1993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23972" y="1912620"/>
            <a:ext cx="3735324" cy="19933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388864" y="1912620"/>
            <a:ext cx="1313688" cy="19933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532120" y="1912620"/>
            <a:ext cx="1315212" cy="19933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560701" y="502662"/>
            <a:ext cx="4211955" cy="26593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24865" marR="5080" indent="-812800">
              <a:lnSpc>
                <a:spcPct val="120000"/>
              </a:lnSpc>
              <a:spcBef>
                <a:spcPts val="100"/>
              </a:spcBef>
            </a:pPr>
            <a:r>
              <a:rPr dirty="0" sz="7200" spc="-5" b="0" i="1">
                <a:solidFill>
                  <a:srgbClr val="660033"/>
                </a:solidFill>
                <a:latin typeface="Blackadder ITC"/>
                <a:cs typeface="Blackadder ITC"/>
              </a:rPr>
              <a:t>Thank </a:t>
            </a:r>
            <a:r>
              <a:rPr dirty="0" sz="7200" b="0" i="1">
                <a:solidFill>
                  <a:srgbClr val="660033"/>
                </a:solidFill>
                <a:latin typeface="Blackadder ITC"/>
                <a:cs typeface="Blackadder ITC"/>
              </a:rPr>
              <a:t>you</a:t>
            </a:r>
            <a:r>
              <a:rPr dirty="0" sz="7200" spc="-85" b="0" i="1">
                <a:solidFill>
                  <a:srgbClr val="660033"/>
                </a:solidFill>
                <a:latin typeface="Blackadder ITC"/>
                <a:cs typeface="Blackadder ITC"/>
              </a:rPr>
              <a:t> </a:t>
            </a:r>
            <a:r>
              <a:rPr dirty="0" sz="7200" spc="-15" b="0" i="1">
                <a:solidFill>
                  <a:srgbClr val="660033"/>
                </a:solidFill>
                <a:latin typeface="Blackadder ITC"/>
                <a:cs typeface="Blackadder ITC"/>
              </a:rPr>
              <a:t>for  </a:t>
            </a:r>
            <a:r>
              <a:rPr dirty="0" sz="7200" b="0" i="1">
                <a:solidFill>
                  <a:srgbClr val="660033"/>
                </a:solidFill>
                <a:latin typeface="Blackadder ITC"/>
                <a:cs typeface="Blackadder ITC"/>
              </a:rPr>
              <a:t>listening</a:t>
            </a:r>
            <a:endParaRPr sz="7200">
              <a:latin typeface="Blackadder ITC"/>
              <a:cs typeface="Blackadder IT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791200" y="3043299"/>
            <a:ext cx="3352800" cy="38146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33400" y="4432541"/>
            <a:ext cx="2762757" cy="7160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85873" y="3837038"/>
            <a:ext cx="2762885" cy="7160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515742" y="2971787"/>
            <a:ext cx="2762885" cy="7160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44266" y="4649711"/>
            <a:ext cx="2762885" cy="7160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350" y="0"/>
            <a:ext cx="0" cy="6157595"/>
          </a:xfrm>
          <a:custGeom>
            <a:avLst/>
            <a:gdLst/>
            <a:ahLst/>
            <a:cxnLst/>
            <a:rect l="l" t="t" r="r" b="b"/>
            <a:pathLst>
              <a:path w="0" h="6157595">
                <a:moveTo>
                  <a:pt x="0" y="0"/>
                </a:moveTo>
                <a:lnTo>
                  <a:pt x="0" y="6157188"/>
                </a:lnTo>
              </a:path>
            </a:pathLst>
          </a:custGeom>
          <a:ln w="12700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137650" y="0"/>
            <a:ext cx="0" cy="6629400"/>
          </a:xfrm>
          <a:custGeom>
            <a:avLst/>
            <a:gdLst/>
            <a:ahLst/>
            <a:cxnLst/>
            <a:rect l="l" t="t" r="r" b="b"/>
            <a:pathLst>
              <a:path w="0" h="6629400">
                <a:moveTo>
                  <a:pt x="0" y="0"/>
                </a:moveTo>
                <a:lnTo>
                  <a:pt x="0" y="6629400"/>
                </a:lnTo>
              </a:path>
            </a:pathLst>
          </a:custGeom>
          <a:ln w="12699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86981" y="6629400"/>
            <a:ext cx="8457565" cy="0"/>
          </a:xfrm>
          <a:custGeom>
            <a:avLst/>
            <a:gdLst/>
            <a:ahLst/>
            <a:cxnLst/>
            <a:rect l="l" t="t" r="r" b="b"/>
            <a:pathLst>
              <a:path w="8457565" h="0">
                <a:moveTo>
                  <a:pt x="8457018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4236" y="1415796"/>
            <a:ext cx="573024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1876" y="1415796"/>
            <a:ext cx="507492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33983" y="1415796"/>
            <a:ext cx="489203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17804" y="1415796"/>
            <a:ext cx="2673096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00683" y="1415796"/>
            <a:ext cx="5263895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4236" y="1708404"/>
            <a:ext cx="5465064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4236" y="2001011"/>
            <a:ext cx="522732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1583" y="2001011"/>
            <a:ext cx="1830324" cy="6797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906523" y="2001011"/>
            <a:ext cx="522731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23872" y="2001011"/>
            <a:ext cx="487680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106167" y="2001011"/>
            <a:ext cx="4125467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64236" y="2293620"/>
            <a:ext cx="2647188" cy="6797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606039" y="2293620"/>
            <a:ext cx="490727" cy="6797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64236" y="2662427"/>
            <a:ext cx="507492" cy="6797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66344" y="2662427"/>
            <a:ext cx="5747004" cy="6797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807964" y="2662427"/>
            <a:ext cx="656843" cy="6797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64236" y="2955035"/>
            <a:ext cx="1601724" cy="6797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560575" y="2955035"/>
            <a:ext cx="1830324" cy="6797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985516" y="2955035"/>
            <a:ext cx="487680" cy="6797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067811" y="2955035"/>
            <a:ext cx="490727" cy="6797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64236" y="3323844"/>
            <a:ext cx="507492" cy="67970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66344" y="3323844"/>
            <a:ext cx="489204" cy="67970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50163" y="3323844"/>
            <a:ext cx="5660136" cy="67970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64236" y="3616452"/>
            <a:ext cx="2083308" cy="67970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042160" y="3616452"/>
            <a:ext cx="1830324" cy="67970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467100" y="3616452"/>
            <a:ext cx="490727" cy="67970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64236" y="3985259"/>
            <a:ext cx="507492" cy="67970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66344" y="3985259"/>
            <a:ext cx="5483352" cy="67970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64236" y="4277867"/>
            <a:ext cx="1629156" cy="67970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588008" y="4277867"/>
            <a:ext cx="490728" cy="67970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64236" y="4646676"/>
            <a:ext cx="573024" cy="67970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31876" y="4646676"/>
            <a:ext cx="507492" cy="67970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33983" y="4646676"/>
            <a:ext cx="489203" cy="67970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17804" y="4646676"/>
            <a:ext cx="2561844" cy="67970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00683" y="4646676"/>
            <a:ext cx="2464307" cy="67970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64236" y="5015484"/>
            <a:ext cx="507492" cy="67970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66344" y="5015484"/>
            <a:ext cx="5935980" cy="67970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64236" y="5308091"/>
            <a:ext cx="1315212" cy="67970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274063" y="5308091"/>
            <a:ext cx="507492" cy="67970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376172" y="5308091"/>
            <a:ext cx="4317492" cy="67970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288279" y="5308091"/>
            <a:ext cx="490727" cy="67970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839967" y="5750052"/>
            <a:ext cx="490727" cy="67970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542036" y="604774"/>
            <a:ext cx="431609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solidFill>
                  <a:srgbClr val="FF0000"/>
                </a:solidFill>
                <a:latin typeface="Gill Sans MT"/>
                <a:cs typeface="Gill Sans MT"/>
              </a:rPr>
              <a:t>Shape </a:t>
            </a:r>
            <a:r>
              <a:rPr dirty="0" sz="3200" spc="-5">
                <a:solidFill>
                  <a:srgbClr val="FF0000"/>
                </a:solidFill>
                <a:latin typeface="Gill Sans MT"/>
                <a:cs typeface="Gill Sans MT"/>
              </a:rPr>
              <a:t>of </a:t>
            </a:r>
            <a:r>
              <a:rPr dirty="0" sz="3200" spc="-15">
                <a:solidFill>
                  <a:srgbClr val="FF0000"/>
                </a:solidFill>
                <a:latin typeface="Gill Sans MT"/>
                <a:cs typeface="Gill Sans MT"/>
              </a:rPr>
              <a:t>rodes&amp;</a:t>
            </a:r>
            <a:r>
              <a:rPr dirty="0" sz="3200" spc="-8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3200" spc="-5">
                <a:solidFill>
                  <a:srgbClr val="FF0000"/>
                </a:solidFill>
                <a:latin typeface="Gill Sans MT"/>
                <a:cs typeface="Gill Sans MT"/>
              </a:rPr>
              <a:t>cones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54736" y="1064513"/>
            <a:ext cx="4290060" cy="0"/>
          </a:xfrm>
          <a:custGeom>
            <a:avLst/>
            <a:gdLst/>
            <a:ahLst/>
            <a:cxnLst/>
            <a:rect l="l" t="t" r="r" b="b"/>
            <a:pathLst>
              <a:path w="4290060" h="0">
                <a:moveTo>
                  <a:pt x="0" y="0"/>
                </a:moveTo>
                <a:lnTo>
                  <a:pt x="4290060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54736" y="1454658"/>
            <a:ext cx="3807460" cy="0"/>
          </a:xfrm>
          <a:custGeom>
            <a:avLst/>
            <a:gdLst/>
            <a:ahLst/>
            <a:cxnLst/>
            <a:rect l="l" t="t" r="r" b="b"/>
            <a:pathLst>
              <a:path w="3807460" h="0">
                <a:moveTo>
                  <a:pt x="0" y="0"/>
                </a:moveTo>
                <a:lnTo>
                  <a:pt x="3806952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908303" y="1837944"/>
            <a:ext cx="2268220" cy="0"/>
          </a:xfrm>
          <a:custGeom>
            <a:avLst/>
            <a:gdLst/>
            <a:ahLst/>
            <a:cxnLst/>
            <a:rect l="l" t="t" r="r" b="b"/>
            <a:pathLst>
              <a:path w="2268220" h="0">
                <a:moveTo>
                  <a:pt x="0" y="0"/>
                </a:moveTo>
                <a:lnTo>
                  <a:pt x="2267712" y="0"/>
                </a:lnTo>
              </a:path>
            </a:pathLst>
          </a:custGeom>
          <a:ln w="1523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08303" y="5068823"/>
            <a:ext cx="2070100" cy="0"/>
          </a:xfrm>
          <a:custGeom>
            <a:avLst/>
            <a:gdLst/>
            <a:ahLst/>
            <a:cxnLst/>
            <a:rect l="l" t="t" r="r" b="b"/>
            <a:pathLst>
              <a:path w="2070100" h="0">
                <a:moveTo>
                  <a:pt x="0" y="0"/>
                </a:moveTo>
                <a:lnTo>
                  <a:pt x="2069591" y="0"/>
                </a:lnTo>
              </a:path>
            </a:pathLst>
          </a:custGeom>
          <a:ln w="1523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542036" y="994918"/>
            <a:ext cx="5638800" cy="52222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solidFill>
                  <a:srgbClr val="FF0000"/>
                </a:solidFill>
                <a:latin typeface="Gill Sans MT"/>
                <a:cs typeface="Gill Sans MT"/>
              </a:rPr>
              <a:t>(receptors of</a:t>
            </a:r>
            <a:r>
              <a:rPr dirty="0" sz="3200" spc="-5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3200" spc="-5" b="1">
                <a:solidFill>
                  <a:srgbClr val="FF0000"/>
                </a:solidFill>
                <a:latin typeface="Gill Sans MT"/>
                <a:cs typeface="Gill Sans MT"/>
              </a:rPr>
              <a:t>vision)</a:t>
            </a:r>
            <a:endParaRPr sz="3200">
              <a:latin typeface="Gill Sans MT"/>
              <a:cs typeface="Gill Sans MT"/>
            </a:endParaRPr>
          </a:p>
          <a:p>
            <a:pPr marL="12700" marR="241935">
              <a:lnSpc>
                <a:spcPct val="80000"/>
              </a:lnSpc>
              <a:spcBef>
                <a:spcPts val="630"/>
              </a:spcBef>
            </a:pPr>
            <a:r>
              <a:rPr dirty="0" sz="2400" spc="-5" b="1">
                <a:solidFill>
                  <a:srgbClr val="FF0000"/>
                </a:solidFill>
                <a:latin typeface="Gill Sans MT"/>
                <a:cs typeface="Gill Sans MT"/>
              </a:rPr>
              <a:t>1- </a:t>
            </a:r>
            <a:r>
              <a:rPr dirty="0" sz="2400" b="1">
                <a:solidFill>
                  <a:srgbClr val="FF0000"/>
                </a:solidFill>
                <a:latin typeface="Gill Sans MT"/>
                <a:cs typeface="Gill Sans MT"/>
              </a:rPr>
              <a:t>Outer </a:t>
            </a:r>
            <a:r>
              <a:rPr dirty="0" sz="2400" spc="-5" b="1">
                <a:solidFill>
                  <a:srgbClr val="FF0000"/>
                </a:solidFill>
                <a:latin typeface="Gill Sans MT"/>
                <a:cs typeface="Gill Sans MT"/>
              </a:rPr>
              <a:t>segment </a:t>
            </a:r>
            <a:r>
              <a:rPr dirty="0" sz="2400" spc="-5" b="1">
                <a:latin typeface="Gill Sans MT"/>
                <a:cs typeface="Gill Sans MT"/>
              </a:rPr>
              <a:t>(modified cilia) has  disks </a:t>
            </a:r>
            <a:r>
              <a:rPr dirty="0" sz="2400" b="1">
                <a:latin typeface="Gill Sans MT"/>
                <a:cs typeface="Gill Sans MT"/>
              </a:rPr>
              <a:t>full </a:t>
            </a:r>
            <a:r>
              <a:rPr dirty="0" sz="2400" spc="-5" b="1">
                <a:latin typeface="Gill Sans MT"/>
                <a:cs typeface="Gill Sans MT"/>
              </a:rPr>
              <a:t>of </a:t>
            </a:r>
            <a:r>
              <a:rPr dirty="0" sz="2400" spc="-10" b="1">
                <a:latin typeface="Gill Sans MT"/>
                <a:cs typeface="Gill Sans MT"/>
              </a:rPr>
              <a:t>photosensitive </a:t>
            </a:r>
            <a:r>
              <a:rPr dirty="0" sz="2400" spc="-5" b="1">
                <a:latin typeface="Gill Sans MT"/>
                <a:cs typeface="Gill Sans MT"/>
              </a:rPr>
              <a:t>pigment  (</a:t>
            </a:r>
            <a:r>
              <a:rPr dirty="0" sz="2400" spc="-5" b="1">
                <a:solidFill>
                  <a:srgbClr val="FF0000"/>
                </a:solidFill>
                <a:latin typeface="Gill Sans MT"/>
                <a:cs typeface="Gill Sans MT"/>
              </a:rPr>
              <a:t>rhodopsin) </a:t>
            </a:r>
            <a:r>
              <a:rPr dirty="0" sz="2400" spc="-15" b="1">
                <a:latin typeface="Gill Sans MT"/>
                <a:cs typeface="Gill Sans MT"/>
              </a:rPr>
              <a:t>react </a:t>
            </a:r>
            <a:r>
              <a:rPr dirty="0" sz="2400" spc="-5" b="1">
                <a:latin typeface="Gill Sans MT"/>
                <a:cs typeface="Gill Sans MT"/>
              </a:rPr>
              <a:t>with light </a:t>
            </a:r>
            <a:r>
              <a:rPr dirty="0" sz="2400" b="1">
                <a:latin typeface="Gill Sans MT"/>
                <a:cs typeface="Gill Sans MT"/>
              </a:rPr>
              <a:t>to </a:t>
            </a:r>
            <a:r>
              <a:rPr dirty="0" sz="2400" spc="-5" b="1">
                <a:latin typeface="Gill Sans MT"/>
                <a:cs typeface="Gill Sans MT"/>
              </a:rPr>
              <a:t>initiate  action potential</a:t>
            </a:r>
            <a:endParaRPr sz="2400">
              <a:latin typeface="Gill Sans MT"/>
              <a:cs typeface="Gill Sans MT"/>
            </a:endParaRPr>
          </a:p>
          <a:p>
            <a:pPr marL="12700">
              <a:lnSpc>
                <a:spcPts val="2590"/>
              </a:lnSpc>
              <a:spcBef>
                <a:spcPts val="25"/>
              </a:spcBef>
            </a:pPr>
            <a:r>
              <a:rPr dirty="0" sz="2400" spc="-5" b="1">
                <a:latin typeface="Gill Sans MT"/>
                <a:cs typeface="Gill Sans MT"/>
              </a:rPr>
              <a:t>-In </a:t>
            </a:r>
            <a:r>
              <a:rPr dirty="0" sz="2400" b="1">
                <a:latin typeface="Gill Sans MT"/>
                <a:cs typeface="Gill Sans MT"/>
              </a:rPr>
              <a:t>cones is conical , </a:t>
            </a:r>
            <a:r>
              <a:rPr dirty="0" sz="2400" spc="-5" b="1">
                <a:latin typeface="Gill Sans MT"/>
                <a:cs typeface="Gill Sans MT"/>
              </a:rPr>
              <a:t>small </a:t>
            </a:r>
            <a:r>
              <a:rPr dirty="0" sz="2400" b="1">
                <a:latin typeface="Gill Sans MT"/>
                <a:cs typeface="Gill Sans MT"/>
              </a:rPr>
              <a:t>and </a:t>
            </a:r>
            <a:r>
              <a:rPr dirty="0" sz="2400" spc="-5" b="1">
                <a:latin typeface="Gill Sans MT"/>
                <a:cs typeface="Gill Sans MT"/>
              </a:rPr>
              <a:t>contain</a:t>
            </a:r>
            <a:r>
              <a:rPr dirty="0" sz="2400" spc="-305" b="1">
                <a:latin typeface="Gill Sans MT"/>
                <a:cs typeface="Gill Sans MT"/>
              </a:rPr>
              <a:t> </a:t>
            </a:r>
            <a:r>
              <a:rPr dirty="0" sz="2400" b="1">
                <a:latin typeface="Gill Sans MT"/>
                <a:cs typeface="Gill Sans MT"/>
              </a:rPr>
              <a:t>3</a:t>
            </a:r>
            <a:endParaRPr sz="2400">
              <a:latin typeface="Gill Sans MT"/>
              <a:cs typeface="Gill Sans MT"/>
            </a:endParaRPr>
          </a:p>
          <a:p>
            <a:pPr marL="12700">
              <a:lnSpc>
                <a:spcPts val="2590"/>
              </a:lnSpc>
            </a:pPr>
            <a:r>
              <a:rPr dirty="0" sz="2400" b="1">
                <a:latin typeface="Gill Sans MT"/>
                <a:cs typeface="Gill Sans MT"/>
              </a:rPr>
              <a:t>types of</a:t>
            </a:r>
            <a:r>
              <a:rPr dirty="0" sz="2400" spc="-25" b="1">
                <a:latin typeface="Gill Sans MT"/>
                <a:cs typeface="Gill Sans MT"/>
              </a:rPr>
              <a:t> </a:t>
            </a:r>
            <a:r>
              <a:rPr dirty="0" sz="2400" spc="-5" b="1">
                <a:latin typeface="Gill Sans MT"/>
                <a:cs typeface="Gill Sans MT"/>
              </a:rPr>
              <a:t>rhodopsin</a:t>
            </a:r>
            <a:endParaRPr sz="2400">
              <a:latin typeface="Gill Sans MT"/>
              <a:cs typeface="Gill Sans MT"/>
            </a:endParaRPr>
          </a:p>
          <a:p>
            <a:pPr marL="12700" marR="262890">
              <a:lnSpc>
                <a:spcPct val="80000"/>
              </a:lnSpc>
              <a:spcBef>
                <a:spcPts val="600"/>
              </a:spcBef>
            </a:pPr>
            <a:r>
              <a:rPr dirty="0" sz="2400" b="1">
                <a:latin typeface="Gill Sans MT"/>
                <a:cs typeface="Gill Sans MT"/>
              </a:rPr>
              <a:t>- in </a:t>
            </a:r>
            <a:r>
              <a:rPr dirty="0" sz="2400" spc="-20" b="1">
                <a:latin typeface="Gill Sans MT"/>
                <a:cs typeface="Gill Sans MT"/>
              </a:rPr>
              <a:t>rods </a:t>
            </a:r>
            <a:r>
              <a:rPr dirty="0" sz="2400" b="1">
                <a:latin typeface="Gill Sans MT"/>
                <a:cs typeface="Gill Sans MT"/>
              </a:rPr>
              <a:t>it is </a:t>
            </a:r>
            <a:r>
              <a:rPr dirty="0" sz="2400" spc="-5" b="1">
                <a:latin typeface="Gill Sans MT"/>
                <a:cs typeface="Gill Sans MT"/>
              </a:rPr>
              <a:t>big, </a:t>
            </a:r>
            <a:r>
              <a:rPr dirty="0" sz="2400" spc="-15" b="1">
                <a:latin typeface="Gill Sans MT"/>
                <a:cs typeface="Gill Sans MT"/>
              </a:rPr>
              <a:t>rode </a:t>
            </a:r>
            <a:r>
              <a:rPr dirty="0" sz="2400" spc="-25" b="1">
                <a:latin typeface="Gill Sans MT"/>
                <a:cs typeface="Gill Sans MT"/>
              </a:rPr>
              <a:t>like </a:t>
            </a:r>
            <a:r>
              <a:rPr dirty="0" sz="2400" b="1">
                <a:latin typeface="Gill Sans MT"/>
                <a:cs typeface="Gill Sans MT"/>
              </a:rPr>
              <a:t>and</a:t>
            </a:r>
            <a:r>
              <a:rPr dirty="0" sz="2400" spc="-295" b="1">
                <a:latin typeface="Gill Sans MT"/>
                <a:cs typeface="Gill Sans MT"/>
              </a:rPr>
              <a:t> </a:t>
            </a:r>
            <a:r>
              <a:rPr dirty="0" sz="2400" spc="-5" b="1">
                <a:latin typeface="Gill Sans MT"/>
                <a:cs typeface="Gill Sans MT"/>
              </a:rPr>
              <a:t>contain  one </a:t>
            </a:r>
            <a:r>
              <a:rPr dirty="0" sz="2400" b="1">
                <a:latin typeface="Gill Sans MT"/>
                <a:cs typeface="Gill Sans MT"/>
              </a:rPr>
              <a:t>type </a:t>
            </a:r>
            <a:r>
              <a:rPr dirty="0" sz="2400" spc="-5" b="1">
                <a:latin typeface="Gill Sans MT"/>
                <a:cs typeface="Gill Sans MT"/>
              </a:rPr>
              <a:t>of</a:t>
            </a:r>
            <a:r>
              <a:rPr dirty="0" sz="2400" spc="-20" b="1">
                <a:latin typeface="Gill Sans MT"/>
                <a:cs typeface="Gill Sans MT"/>
              </a:rPr>
              <a:t> </a:t>
            </a:r>
            <a:r>
              <a:rPr dirty="0" sz="2400" spc="-5" b="1">
                <a:latin typeface="Gill Sans MT"/>
                <a:cs typeface="Gill Sans MT"/>
              </a:rPr>
              <a:t>rhodopsin</a:t>
            </a:r>
            <a:endParaRPr sz="2400">
              <a:latin typeface="Gill Sans MT"/>
              <a:cs typeface="Gill Sans MT"/>
            </a:endParaRPr>
          </a:p>
          <a:p>
            <a:pPr marL="12700">
              <a:lnSpc>
                <a:spcPts val="2590"/>
              </a:lnSpc>
              <a:spcBef>
                <a:spcPts val="30"/>
              </a:spcBef>
            </a:pPr>
            <a:r>
              <a:rPr dirty="0" sz="2400" spc="-10" b="1">
                <a:latin typeface="Gill Sans MT"/>
                <a:cs typeface="Gill Sans MT"/>
              </a:rPr>
              <a:t>-There </a:t>
            </a:r>
            <a:r>
              <a:rPr dirty="0" sz="2400" spc="-20" b="1">
                <a:latin typeface="Gill Sans MT"/>
                <a:cs typeface="Gill Sans MT"/>
              </a:rPr>
              <a:t>are </a:t>
            </a:r>
            <a:r>
              <a:rPr dirty="0" sz="2400" spc="-5" b="1">
                <a:latin typeface="Gill Sans MT"/>
                <a:cs typeface="Gill Sans MT"/>
              </a:rPr>
              <a:t>Na </a:t>
            </a:r>
            <a:r>
              <a:rPr dirty="0" sz="2400" b="1">
                <a:latin typeface="Gill Sans MT"/>
                <a:cs typeface="Gill Sans MT"/>
              </a:rPr>
              <a:t>channels in the</a:t>
            </a:r>
            <a:r>
              <a:rPr dirty="0" sz="2400" spc="-70" b="1">
                <a:latin typeface="Gill Sans MT"/>
                <a:cs typeface="Gill Sans MT"/>
              </a:rPr>
              <a:t> </a:t>
            </a:r>
            <a:r>
              <a:rPr dirty="0" sz="2400" spc="-5" b="1">
                <a:latin typeface="Gill Sans MT"/>
                <a:cs typeface="Gill Sans MT"/>
              </a:rPr>
              <a:t>outer</a:t>
            </a:r>
            <a:endParaRPr sz="2400">
              <a:latin typeface="Gill Sans MT"/>
              <a:cs typeface="Gill Sans MT"/>
            </a:endParaRPr>
          </a:p>
          <a:p>
            <a:pPr marL="12700">
              <a:lnSpc>
                <a:spcPts val="2590"/>
              </a:lnSpc>
            </a:pPr>
            <a:r>
              <a:rPr dirty="0" sz="2400" spc="-5" b="1">
                <a:latin typeface="Gill Sans MT"/>
                <a:cs typeface="Gill Sans MT"/>
              </a:rPr>
              <a:t>segment</a:t>
            </a:r>
            <a:endParaRPr sz="2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2400" spc="-5" b="1">
                <a:solidFill>
                  <a:srgbClr val="FF0000"/>
                </a:solidFill>
                <a:latin typeface="Gill Sans MT"/>
                <a:cs typeface="Gill Sans MT"/>
              </a:rPr>
              <a:t>2- Inner</a:t>
            </a:r>
            <a:r>
              <a:rPr dirty="0" sz="2400" spc="-1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Gill Sans MT"/>
                <a:cs typeface="Gill Sans MT"/>
              </a:rPr>
              <a:t>segment</a:t>
            </a:r>
            <a:endParaRPr sz="2400">
              <a:latin typeface="Gill Sans MT"/>
              <a:cs typeface="Gill Sans MT"/>
            </a:endParaRPr>
          </a:p>
          <a:p>
            <a:pPr marL="12700" marR="71120">
              <a:lnSpc>
                <a:spcPts val="2310"/>
              </a:lnSpc>
              <a:spcBef>
                <a:spcPts val="580"/>
              </a:spcBef>
            </a:pP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-</a:t>
            </a:r>
            <a:r>
              <a:rPr dirty="0" sz="2400" b="1">
                <a:latin typeface="Gill Sans MT"/>
                <a:cs typeface="Gill Sans MT"/>
              </a:rPr>
              <a:t>full </a:t>
            </a:r>
            <a:r>
              <a:rPr dirty="0" sz="2400" spc="-5" b="1">
                <a:latin typeface="Gill Sans MT"/>
                <a:cs typeface="Gill Sans MT"/>
              </a:rPr>
              <a:t>of mitochondria </a:t>
            </a:r>
            <a:r>
              <a:rPr dirty="0" sz="2400" b="1">
                <a:latin typeface="Gill Sans MT"/>
                <a:cs typeface="Gill Sans MT"/>
              </a:rPr>
              <a:t>( </a:t>
            </a:r>
            <a:r>
              <a:rPr dirty="0" sz="2400" spc="-10" b="1">
                <a:latin typeface="Gill Sans MT"/>
                <a:cs typeface="Gill Sans MT"/>
              </a:rPr>
              <a:t>source </a:t>
            </a:r>
            <a:r>
              <a:rPr dirty="0" sz="2400" spc="-5" b="1">
                <a:latin typeface="Gill Sans MT"/>
                <a:cs typeface="Gill Sans MT"/>
              </a:rPr>
              <a:t>of</a:t>
            </a:r>
            <a:r>
              <a:rPr dirty="0" sz="2400" spc="-80" b="1">
                <a:latin typeface="Gill Sans MT"/>
                <a:cs typeface="Gill Sans MT"/>
              </a:rPr>
              <a:t> </a:t>
            </a:r>
            <a:r>
              <a:rPr dirty="0" sz="2400" spc="0" b="1">
                <a:latin typeface="Gill Sans MT"/>
                <a:cs typeface="Gill Sans MT"/>
              </a:rPr>
              <a:t>energy  </a:t>
            </a:r>
            <a:r>
              <a:rPr dirty="0" sz="2400" spc="-15" b="1">
                <a:latin typeface="Gill Sans MT"/>
                <a:cs typeface="Gill Sans MT"/>
              </a:rPr>
              <a:t>for </a:t>
            </a:r>
            <a:r>
              <a:rPr dirty="0" sz="2400" spc="-5" b="1">
                <a:latin typeface="Gill Sans MT"/>
                <a:cs typeface="Gill Sans MT"/>
              </a:rPr>
              <a:t>Na-K pump), </a:t>
            </a:r>
            <a:r>
              <a:rPr dirty="0" sz="2400" b="1">
                <a:latin typeface="Gill Sans MT"/>
                <a:cs typeface="Gill Sans MT"/>
              </a:rPr>
              <a:t>it is thick in</a:t>
            </a:r>
            <a:r>
              <a:rPr dirty="0" sz="2400" spc="-300" b="1">
                <a:latin typeface="Gill Sans MT"/>
                <a:cs typeface="Gill Sans MT"/>
              </a:rPr>
              <a:t> </a:t>
            </a:r>
            <a:r>
              <a:rPr dirty="0" sz="2400" b="1">
                <a:latin typeface="Gill Sans MT"/>
                <a:cs typeface="Gill Sans MT"/>
              </a:rPr>
              <a:t>cones</a:t>
            </a:r>
            <a:endParaRPr sz="2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2400" spc="-10" b="1">
                <a:latin typeface="Gill Sans MT"/>
                <a:cs typeface="Gill Sans MT"/>
              </a:rPr>
              <a:t>-There </a:t>
            </a:r>
            <a:r>
              <a:rPr dirty="0" sz="2400" b="1">
                <a:latin typeface="Gill Sans MT"/>
                <a:cs typeface="Gill Sans MT"/>
              </a:rPr>
              <a:t>is </a:t>
            </a:r>
            <a:r>
              <a:rPr dirty="0" sz="2400" spc="-5" b="1">
                <a:latin typeface="Gill Sans MT"/>
                <a:cs typeface="Gill Sans MT"/>
              </a:rPr>
              <a:t>Na-K pump </a:t>
            </a:r>
            <a:r>
              <a:rPr dirty="0" sz="2400" b="1">
                <a:latin typeface="Gill Sans MT"/>
                <a:cs typeface="Gill Sans MT"/>
              </a:rPr>
              <a:t>in </a:t>
            </a:r>
            <a:r>
              <a:rPr dirty="0" sz="2400" spc="-5" b="1">
                <a:latin typeface="Gill Sans MT"/>
                <a:cs typeface="Gill Sans MT"/>
              </a:rPr>
              <a:t>inner</a:t>
            </a:r>
            <a:r>
              <a:rPr dirty="0" sz="2400" spc="-65" b="1">
                <a:latin typeface="Gill Sans MT"/>
                <a:cs typeface="Gill Sans MT"/>
              </a:rPr>
              <a:t> </a:t>
            </a:r>
            <a:r>
              <a:rPr dirty="0" sz="2400" spc="-5" b="1">
                <a:latin typeface="Gill Sans MT"/>
                <a:cs typeface="Gill Sans MT"/>
              </a:rPr>
              <a:t>segment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400800" y="685798"/>
            <a:ext cx="2743199" cy="609600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626" y="6858000"/>
                </a:lnTo>
                <a:lnTo>
                  <a:pt x="805662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1905000"/>
            <a:ext cx="8610600" cy="3895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1087881"/>
            <a:ext cx="41414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Inside the </a:t>
            </a:r>
            <a:r>
              <a:rPr dirty="0" sz="2800" spc="-25"/>
              <a:t>rod </a:t>
            </a:r>
            <a:r>
              <a:rPr dirty="0" sz="2800" spc="-5"/>
              <a:t>and the</a:t>
            </a:r>
            <a:r>
              <a:rPr dirty="0" sz="2800" spc="40"/>
              <a:t> </a:t>
            </a:r>
            <a:r>
              <a:rPr dirty="0" sz="2800" spc="-5"/>
              <a:t>cone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0225" y="1600263"/>
            <a:ext cx="3892550" cy="45258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410202" y="914780"/>
            <a:ext cx="4403725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Gill Sans MT"/>
                <a:cs typeface="Gill Sans MT"/>
              </a:rPr>
              <a:t>-the inner and </a:t>
            </a:r>
            <a:r>
              <a:rPr dirty="0" sz="2400" spc="-5" b="1">
                <a:latin typeface="Gill Sans MT"/>
                <a:cs typeface="Gill Sans MT"/>
              </a:rPr>
              <a:t>outer </a:t>
            </a:r>
            <a:r>
              <a:rPr dirty="0" sz="2400" spc="-10" b="1">
                <a:latin typeface="Gill Sans MT"/>
                <a:cs typeface="Gill Sans MT"/>
              </a:rPr>
              <a:t>segments  </a:t>
            </a:r>
            <a:r>
              <a:rPr dirty="0" sz="2400" spc="-20" b="1">
                <a:latin typeface="Gill Sans MT"/>
                <a:cs typeface="Gill Sans MT"/>
              </a:rPr>
              <a:t>are </a:t>
            </a:r>
            <a:r>
              <a:rPr dirty="0" sz="2400" b="1">
                <a:latin typeface="Gill Sans MT"/>
                <a:cs typeface="Gill Sans MT"/>
              </a:rPr>
              <a:t>connected </a:t>
            </a:r>
            <a:r>
              <a:rPr dirty="0" sz="2400" spc="-30" b="1">
                <a:latin typeface="Gill Sans MT"/>
                <a:cs typeface="Gill Sans MT"/>
              </a:rPr>
              <a:t>by </a:t>
            </a:r>
            <a:r>
              <a:rPr dirty="0" sz="2400" b="1">
                <a:latin typeface="Gill Sans MT"/>
                <a:cs typeface="Gill Sans MT"/>
              </a:rPr>
              <a:t>a </a:t>
            </a:r>
            <a:r>
              <a:rPr dirty="0" sz="2400" spc="0" b="1">
                <a:latin typeface="Gill Sans MT"/>
                <a:cs typeface="Gill Sans MT"/>
              </a:rPr>
              <a:t>ciliary </a:t>
            </a:r>
            <a:r>
              <a:rPr dirty="0" sz="2400" spc="-5" b="1">
                <a:latin typeface="Gill Sans MT"/>
                <a:cs typeface="Gill Sans MT"/>
              </a:rPr>
              <a:t>stalk  </a:t>
            </a:r>
            <a:r>
              <a:rPr dirty="0" sz="2400" spc="-10" b="1">
                <a:latin typeface="Gill Sans MT"/>
                <a:cs typeface="Gill Sans MT"/>
              </a:rPr>
              <a:t>through </a:t>
            </a:r>
            <a:r>
              <a:rPr dirty="0" sz="2400" b="1">
                <a:latin typeface="Gill Sans MT"/>
                <a:cs typeface="Gill Sans MT"/>
              </a:rPr>
              <a:t>which the  </a:t>
            </a:r>
            <a:r>
              <a:rPr dirty="0" sz="2400" spc="-10" b="1">
                <a:latin typeface="Gill Sans MT"/>
                <a:cs typeface="Gill Sans MT"/>
              </a:rPr>
              <a:t>photosensitive </a:t>
            </a:r>
            <a:r>
              <a:rPr dirty="0" sz="2400" spc="-5" b="1">
                <a:latin typeface="Gill Sans MT"/>
                <a:cs typeface="Gill Sans MT"/>
              </a:rPr>
              <a:t>compounds  </a:t>
            </a:r>
            <a:r>
              <a:rPr dirty="0" sz="2400" spc="-25" b="1">
                <a:latin typeface="Gill Sans MT"/>
                <a:cs typeface="Gill Sans MT"/>
              </a:rPr>
              <a:t>travel </a:t>
            </a:r>
            <a:r>
              <a:rPr dirty="0" sz="2400" spc="-15" b="1">
                <a:latin typeface="Gill Sans MT"/>
                <a:cs typeface="Gill Sans MT"/>
              </a:rPr>
              <a:t>from </a:t>
            </a:r>
            <a:r>
              <a:rPr dirty="0" sz="2400" spc="-5" b="1">
                <a:latin typeface="Gill Sans MT"/>
                <a:cs typeface="Gill Sans MT"/>
              </a:rPr>
              <a:t>the </a:t>
            </a:r>
            <a:r>
              <a:rPr dirty="0" sz="2400" b="1">
                <a:latin typeface="Gill Sans MT"/>
                <a:cs typeface="Gill Sans MT"/>
              </a:rPr>
              <a:t>inner </a:t>
            </a:r>
            <a:r>
              <a:rPr dirty="0" sz="2400" spc="-10" b="1">
                <a:latin typeface="Gill Sans MT"/>
                <a:cs typeface="Gill Sans MT"/>
              </a:rPr>
              <a:t>segment  (where they </a:t>
            </a:r>
            <a:r>
              <a:rPr dirty="0" sz="2400" spc="-20" b="1">
                <a:latin typeface="Gill Sans MT"/>
                <a:cs typeface="Gill Sans MT"/>
              </a:rPr>
              <a:t>are  </a:t>
            </a:r>
            <a:r>
              <a:rPr dirty="0" sz="2400" spc="-10" b="1">
                <a:latin typeface="Gill Sans MT"/>
                <a:cs typeface="Gill Sans MT"/>
              </a:rPr>
              <a:t>manufactured) </a:t>
            </a:r>
            <a:r>
              <a:rPr dirty="0" sz="2400" b="1">
                <a:latin typeface="Gill Sans MT"/>
                <a:cs typeface="Gill Sans MT"/>
              </a:rPr>
              <a:t>to the </a:t>
            </a:r>
            <a:r>
              <a:rPr dirty="0" sz="2400" spc="-5" b="1">
                <a:latin typeface="Gill Sans MT"/>
                <a:cs typeface="Gill Sans MT"/>
              </a:rPr>
              <a:t>outer  segment of </a:t>
            </a:r>
            <a:r>
              <a:rPr dirty="0" sz="2400" b="1">
                <a:latin typeface="Gill Sans MT"/>
                <a:cs typeface="Gill Sans MT"/>
              </a:rPr>
              <a:t>the </a:t>
            </a:r>
            <a:r>
              <a:rPr dirty="0" sz="2400" spc="-20" b="1">
                <a:latin typeface="Gill Sans MT"/>
                <a:cs typeface="Gill Sans MT"/>
              </a:rPr>
              <a:t>rods </a:t>
            </a:r>
            <a:r>
              <a:rPr dirty="0" sz="2400" b="1">
                <a:latin typeface="Gill Sans MT"/>
                <a:cs typeface="Gill Sans MT"/>
              </a:rPr>
              <a:t>and </a:t>
            </a:r>
            <a:r>
              <a:rPr dirty="0" sz="2400" spc="-5" b="1">
                <a:latin typeface="Gill Sans MT"/>
                <a:cs typeface="Gill Sans MT"/>
              </a:rPr>
              <a:t>cones  </a:t>
            </a:r>
            <a:r>
              <a:rPr dirty="0" sz="2400" spc="-10" b="1">
                <a:latin typeface="Gill Sans MT"/>
                <a:cs typeface="Gill Sans MT"/>
              </a:rPr>
              <a:t>(where </a:t>
            </a:r>
            <a:r>
              <a:rPr dirty="0" sz="2400" spc="-15" b="1">
                <a:latin typeface="Gill Sans MT"/>
                <a:cs typeface="Gill Sans MT"/>
              </a:rPr>
              <a:t>they </a:t>
            </a:r>
            <a:r>
              <a:rPr dirty="0" sz="2400" spc="-20" b="1">
                <a:latin typeface="Gill Sans MT"/>
                <a:cs typeface="Gill Sans MT"/>
              </a:rPr>
              <a:t>are</a:t>
            </a:r>
            <a:r>
              <a:rPr dirty="0" sz="2400" spc="0" b="1">
                <a:latin typeface="Gill Sans MT"/>
                <a:cs typeface="Gill Sans MT"/>
              </a:rPr>
              <a:t> </a:t>
            </a:r>
            <a:r>
              <a:rPr dirty="0" sz="2400" spc="-5" b="1">
                <a:latin typeface="Gill Sans MT"/>
                <a:cs typeface="Gill Sans MT"/>
              </a:rPr>
              <a:t>used)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12825" y="0"/>
            <a:ext cx="1905" cy="3206750"/>
          </a:xfrm>
          <a:custGeom>
            <a:avLst/>
            <a:gdLst/>
            <a:ahLst/>
            <a:cxnLst/>
            <a:rect l="l" t="t" r="r" b="b"/>
            <a:pathLst>
              <a:path w="1905" h="3206750">
                <a:moveTo>
                  <a:pt x="0" y="3206750"/>
                </a:moveTo>
                <a:lnTo>
                  <a:pt x="1587" y="3206750"/>
                </a:lnTo>
                <a:lnTo>
                  <a:pt x="1587" y="0"/>
                </a:lnTo>
                <a:lnTo>
                  <a:pt x="0" y="0"/>
                </a:lnTo>
                <a:lnTo>
                  <a:pt x="0" y="3206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12825" y="5219700"/>
            <a:ext cx="1905" cy="1638300"/>
          </a:xfrm>
          <a:custGeom>
            <a:avLst/>
            <a:gdLst/>
            <a:ahLst/>
            <a:cxnLst/>
            <a:rect l="l" t="t" r="r" b="b"/>
            <a:pathLst>
              <a:path w="1905" h="1638300">
                <a:moveTo>
                  <a:pt x="0" y="1638299"/>
                </a:moveTo>
                <a:lnTo>
                  <a:pt x="1587" y="1638299"/>
                </a:lnTo>
                <a:lnTo>
                  <a:pt x="1587" y="0"/>
                </a:lnTo>
                <a:lnTo>
                  <a:pt x="0" y="0"/>
                </a:lnTo>
                <a:lnTo>
                  <a:pt x="0" y="1638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50925" y="0"/>
            <a:ext cx="0" cy="3206750"/>
          </a:xfrm>
          <a:custGeom>
            <a:avLst/>
            <a:gdLst/>
            <a:ahLst/>
            <a:cxnLst/>
            <a:rect l="l" t="t" r="r" b="b"/>
            <a:pathLst>
              <a:path w="0" h="3206750">
                <a:moveTo>
                  <a:pt x="0" y="0"/>
                </a:moveTo>
                <a:lnTo>
                  <a:pt x="0" y="320675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50925" y="5219700"/>
            <a:ext cx="0" cy="1638300"/>
          </a:xfrm>
          <a:custGeom>
            <a:avLst/>
            <a:gdLst/>
            <a:ahLst/>
            <a:cxnLst/>
            <a:rect l="l" t="t" r="r" b="b"/>
            <a:pathLst>
              <a:path w="0" h="1638300">
                <a:moveTo>
                  <a:pt x="0" y="0"/>
                </a:moveTo>
                <a:lnTo>
                  <a:pt x="0" y="1638299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839850"/>
            <a:ext cx="9101074" cy="45449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7950" y="3206750"/>
            <a:ext cx="2578100" cy="2012950"/>
          </a:xfrm>
          <a:custGeom>
            <a:avLst/>
            <a:gdLst/>
            <a:ahLst/>
            <a:cxnLst/>
            <a:rect l="l" t="t" r="r" b="b"/>
            <a:pathLst>
              <a:path w="2578100" h="2012950">
                <a:moveTo>
                  <a:pt x="0" y="2012950"/>
                </a:moveTo>
                <a:lnTo>
                  <a:pt x="2578100" y="2012950"/>
                </a:lnTo>
                <a:lnTo>
                  <a:pt x="2578100" y="0"/>
                </a:lnTo>
                <a:lnTo>
                  <a:pt x="0" y="0"/>
                </a:lnTo>
                <a:lnTo>
                  <a:pt x="0" y="2012950"/>
                </a:lnTo>
                <a:close/>
              </a:path>
            </a:pathLst>
          </a:custGeom>
          <a:solidFill>
            <a:srgbClr val="C3E0E4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86639" y="3187141"/>
            <a:ext cx="2368550" cy="142811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205740" marR="5080" indent="-193040">
              <a:lnSpc>
                <a:spcPct val="80000"/>
              </a:lnSpc>
              <a:spcBef>
                <a:spcPts val="459"/>
              </a:spcBef>
              <a:buClr>
                <a:srgbClr val="93C500"/>
              </a:buClr>
              <a:buSzPct val="80000"/>
              <a:buFont typeface="Wingdings 2"/>
              <a:buChar char=""/>
              <a:tabLst>
                <a:tab pos="206375" algn="l"/>
              </a:tabLst>
            </a:pPr>
            <a:r>
              <a:rPr dirty="0" sz="1500" spc="-5">
                <a:latin typeface="Gill Sans MT"/>
                <a:cs typeface="Gill Sans MT"/>
              </a:rPr>
              <a:t>each </a:t>
            </a:r>
            <a:r>
              <a:rPr dirty="0" sz="1500" spc="-15">
                <a:latin typeface="Gill Sans MT"/>
                <a:cs typeface="Gill Sans MT"/>
              </a:rPr>
              <a:t>rod </a:t>
            </a:r>
            <a:r>
              <a:rPr dirty="0" sz="1500" spc="-5">
                <a:latin typeface="Gill Sans MT"/>
                <a:cs typeface="Gill Sans MT"/>
              </a:rPr>
              <a:t>contains </a:t>
            </a:r>
            <a:r>
              <a:rPr dirty="0" sz="1500">
                <a:latin typeface="Gill Sans MT"/>
                <a:cs typeface="Gill Sans MT"/>
              </a:rPr>
              <a:t>a stack</a:t>
            </a:r>
            <a:r>
              <a:rPr dirty="0" sz="1500" spc="-80">
                <a:latin typeface="Gill Sans MT"/>
                <a:cs typeface="Gill Sans MT"/>
              </a:rPr>
              <a:t> </a:t>
            </a:r>
            <a:r>
              <a:rPr dirty="0" sz="1500">
                <a:latin typeface="Gill Sans MT"/>
                <a:cs typeface="Gill Sans MT"/>
              </a:rPr>
              <a:t>of  disk </a:t>
            </a:r>
            <a:r>
              <a:rPr dirty="0" sz="1500" spc="-5">
                <a:latin typeface="Gill Sans MT"/>
                <a:cs typeface="Gill Sans MT"/>
              </a:rPr>
              <a:t>membranes that </a:t>
            </a:r>
            <a:r>
              <a:rPr dirty="0" sz="1500" spc="-15">
                <a:latin typeface="Gill Sans MT"/>
                <a:cs typeface="Gill Sans MT"/>
              </a:rPr>
              <a:t>are  </a:t>
            </a:r>
            <a:r>
              <a:rPr dirty="0" sz="1500" spc="-5">
                <a:latin typeface="Gill Sans MT"/>
                <a:cs typeface="Gill Sans MT"/>
              </a:rPr>
              <a:t>flattened membrane-bound  intracellular organelles that  </a:t>
            </a:r>
            <a:r>
              <a:rPr dirty="0" sz="1500" spc="-20">
                <a:latin typeface="Gill Sans MT"/>
                <a:cs typeface="Gill Sans MT"/>
              </a:rPr>
              <a:t>have </a:t>
            </a:r>
            <a:r>
              <a:rPr dirty="0" sz="1500" spc="-5">
                <a:latin typeface="Gill Sans MT"/>
                <a:cs typeface="Gill Sans MT"/>
              </a:rPr>
              <a:t>detached </a:t>
            </a:r>
            <a:r>
              <a:rPr dirty="0" sz="1500" spc="-15">
                <a:latin typeface="Gill Sans MT"/>
                <a:cs typeface="Gill Sans MT"/>
              </a:rPr>
              <a:t>from </a:t>
            </a:r>
            <a:r>
              <a:rPr dirty="0" sz="1500" spc="-5">
                <a:latin typeface="Gill Sans MT"/>
                <a:cs typeface="Gill Sans MT"/>
              </a:rPr>
              <a:t>the  outer</a:t>
            </a:r>
            <a:r>
              <a:rPr dirty="0" sz="1500" spc="-20">
                <a:latin typeface="Gill Sans MT"/>
                <a:cs typeface="Gill Sans MT"/>
              </a:rPr>
              <a:t> </a:t>
            </a:r>
            <a:r>
              <a:rPr dirty="0" sz="1500">
                <a:latin typeface="Gill Sans MT"/>
                <a:cs typeface="Gill Sans MT"/>
              </a:rPr>
              <a:t>membrane,</a:t>
            </a:r>
            <a:endParaRPr sz="1500">
              <a:latin typeface="Gill Sans MT"/>
              <a:cs typeface="Gill Sans MT"/>
            </a:endParaRPr>
          </a:p>
          <a:p>
            <a:pPr marL="205740" indent="-193040">
              <a:lnSpc>
                <a:spcPct val="100000"/>
              </a:lnSpc>
              <a:spcBef>
                <a:spcPts val="244"/>
              </a:spcBef>
              <a:buClr>
                <a:srgbClr val="93C500"/>
              </a:buClr>
              <a:buSzPct val="80000"/>
              <a:buFont typeface="Wingdings 2"/>
              <a:buChar char=""/>
              <a:tabLst>
                <a:tab pos="206375" algn="l"/>
              </a:tabLst>
            </a:pPr>
            <a:r>
              <a:rPr dirty="0" sz="1500">
                <a:latin typeface="Gill Sans MT"/>
                <a:cs typeface="Gill Sans MT"/>
              </a:rPr>
              <a:t>disks </a:t>
            </a:r>
            <a:r>
              <a:rPr dirty="0" sz="1500" spc="-15">
                <a:latin typeface="Gill Sans MT"/>
                <a:cs typeface="Gill Sans MT"/>
              </a:rPr>
              <a:t>are </a:t>
            </a:r>
            <a:r>
              <a:rPr dirty="0" sz="1500" spc="-10">
                <a:latin typeface="Gill Sans MT"/>
                <a:cs typeface="Gill Sans MT"/>
              </a:rPr>
              <a:t>free</a:t>
            </a:r>
            <a:r>
              <a:rPr dirty="0" sz="1500" spc="-50">
                <a:latin typeface="Gill Sans MT"/>
                <a:cs typeface="Gill Sans MT"/>
              </a:rPr>
              <a:t> </a:t>
            </a:r>
            <a:r>
              <a:rPr dirty="0" sz="1500" spc="-5">
                <a:latin typeface="Gill Sans MT"/>
                <a:cs typeface="Gill Sans MT"/>
              </a:rPr>
              <a:t>floating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2938" y="4581397"/>
            <a:ext cx="1632585" cy="0"/>
          </a:xfrm>
          <a:custGeom>
            <a:avLst/>
            <a:gdLst/>
            <a:ahLst/>
            <a:cxnLst/>
            <a:rect l="l" t="t" r="r" b="b"/>
            <a:pathLst>
              <a:path w="1632585" h="0">
                <a:moveTo>
                  <a:pt x="0" y="0"/>
                </a:moveTo>
                <a:lnTo>
                  <a:pt x="163220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394450" y="741426"/>
            <a:ext cx="2603500" cy="1171575"/>
          </a:xfrm>
          <a:prstGeom prst="rect">
            <a:avLst/>
          </a:prstGeom>
          <a:solidFill>
            <a:srgbClr val="C7E1F4"/>
          </a:solidFill>
        </p:spPr>
        <p:txBody>
          <a:bodyPr wrap="square" lIns="0" tIns="38100" rIns="0" bIns="0" rtlCol="0" vert="horz">
            <a:spAutoFit/>
          </a:bodyPr>
          <a:lstStyle/>
          <a:p>
            <a:pPr marL="285750" marR="194310" indent="-193675">
              <a:lnSpc>
                <a:spcPct val="80100"/>
              </a:lnSpc>
              <a:spcBef>
                <a:spcPts val="300"/>
              </a:spcBef>
              <a:buClr>
                <a:srgbClr val="93C500"/>
              </a:buClr>
              <a:buSzPct val="80000"/>
              <a:buFont typeface="Wingdings 2"/>
              <a:buChar char=""/>
              <a:tabLst>
                <a:tab pos="286385" algn="l"/>
              </a:tabLst>
            </a:pPr>
            <a:r>
              <a:rPr dirty="0" sz="1500" spc="-5">
                <a:latin typeface="Gill Sans MT"/>
                <a:cs typeface="Gill Sans MT"/>
              </a:rPr>
              <a:t>the saccules </a:t>
            </a:r>
            <a:r>
              <a:rPr dirty="0" sz="1500">
                <a:latin typeface="Gill Sans MT"/>
                <a:cs typeface="Gill Sans MT"/>
              </a:rPr>
              <a:t>of </a:t>
            </a:r>
            <a:r>
              <a:rPr dirty="0" sz="1500" spc="-5">
                <a:latin typeface="Gill Sans MT"/>
                <a:cs typeface="Gill Sans MT"/>
              </a:rPr>
              <a:t>the cones  </a:t>
            </a:r>
            <a:r>
              <a:rPr dirty="0" sz="1500" spc="-15">
                <a:latin typeface="Gill Sans MT"/>
                <a:cs typeface="Gill Sans MT"/>
              </a:rPr>
              <a:t>are </a:t>
            </a:r>
            <a:r>
              <a:rPr dirty="0" sz="1500" spc="-5">
                <a:latin typeface="Gill Sans MT"/>
                <a:cs typeface="Gill Sans MT"/>
              </a:rPr>
              <a:t>formed </a:t>
            </a:r>
            <a:r>
              <a:rPr dirty="0" sz="1500">
                <a:latin typeface="Gill Sans MT"/>
                <a:cs typeface="Gill Sans MT"/>
              </a:rPr>
              <a:t>by </a:t>
            </a:r>
            <a:r>
              <a:rPr dirty="0" sz="1500" spc="-5">
                <a:latin typeface="Gill Sans MT"/>
                <a:cs typeface="Gill Sans MT"/>
              </a:rPr>
              <a:t>infolding </a:t>
            </a:r>
            <a:r>
              <a:rPr dirty="0" sz="1500">
                <a:latin typeface="Gill Sans MT"/>
                <a:cs typeface="Gill Sans MT"/>
              </a:rPr>
              <a:t>of  </a:t>
            </a:r>
            <a:r>
              <a:rPr dirty="0" sz="1500" spc="-5">
                <a:latin typeface="Gill Sans MT"/>
                <a:cs typeface="Gill Sans MT"/>
              </a:rPr>
              <a:t>the membrane </a:t>
            </a:r>
            <a:r>
              <a:rPr dirty="0" sz="1500">
                <a:latin typeface="Gill Sans MT"/>
                <a:cs typeface="Gill Sans MT"/>
              </a:rPr>
              <a:t>of </a:t>
            </a:r>
            <a:r>
              <a:rPr dirty="0" sz="1500" spc="-5">
                <a:latin typeface="Gill Sans MT"/>
                <a:cs typeface="Gill Sans MT"/>
              </a:rPr>
              <a:t>the</a:t>
            </a:r>
            <a:r>
              <a:rPr dirty="0" sz="1500" spc="-70">
                <a:latin typeface="Gill Sans MT"/>
                <a:cs typeface="Gill Sans MT"/>
              </a:rPr>
              <a:t> </a:t>
            </a:r>
            <a:r>
              <a:rPr dirty="0" sz="1500" spc="-5">
                <a:latin typeface="Gill Sans MT"/>
                <a:cs typeface="Gill Sans MT"/>
              </a:rPr>
              <a:t>outer  segment.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4150" y="5384800"/>
            <a:ext cx="8813800" cy="970280"/>
          </a:xfrm>
          <a:custGeom>
            <a:avLst/>
            <a:gdLst/>
            <a:ahLst/>
            <a:cxnLst/>
            <a:rect l="l" t="t" r="r" b="b"/>
            <a:pathLst>
              <a:path w="8813800" h="970279">
                <a:moveTo>
                  <a:pt x="8328786" y="0"/>
                </a:moveTo>
                <a:lnTo>
                  <a:pt x="484986" y="0"/>
                </a:lnTo>
                <a:lnTo>
                  <a:pt x="438278" y="2220"/>
                </a:lnTo>
                <a:lnTo>
                  <a:pt x="392826" y="8744"/>
                </a:lnTo>
                <a:lnTo>
                  <a:pt x="348834" y="19371"/>
                </a:lnTo>
                <a:lnTo>
                  <a:pt x="306504" y="33895"/>
                </a:lnTo>
                <a:lnTo>
                  <a:pt x="266041" y="52115"/>
                </a:lnTo>
                <a:lnTo>
                  <a:pt x="227646" y="73826"/>
                </a:lnTo>
                <a:lnTo>
                  <a:pt x="191524" y="98826"/>
                </a:lnTo>
                <a:lnTo>
                  <a:pt x="157878" y="126911"/>
                </a:lnTo>
                <a:lnTo>
                  <a:pt x="126911" y="157879"/>
                </a:lnTo>
                <a:lnTo>
                  <a:pt x="98825" y="191525"/>
                </a:lnTo>
                <a:lnTo>
                  <a:pt x="73825" y="227647"/>
                </a:lnTo>
                <a:lnTo>
                  <a:pt x="52114" y="266041"/>
                </a:lnTo>
                <a:lnTo>
                  <a:pt x="33895" y="306505"/>
                </a:lnTo>
                <a:lnTo>
                  <a:pt x="19370" y="348835"/>
                </a:lnTo>
                <a:lnTo>
                  <a:pt x="8744" y="392827"/>
                </a:lnTo>
                <a:lnTo>
                  <a:pt x="2219" y="438279"/>
                </a:lnTo>
                <a:lnTo>
                  <a:pt x="0" y="484974"/>
                </a:lnTo>
                <a:lnTo>
                  <a:pt x="2221" y="531693"/>
                </a:lnTo>
                <a:lnTo>
                  <a:pt x="8746" y="577143"/>
                </a:lnTo>
                <a:lnTo>
                  <a:pt x="19372" y="621134"/>
                </a:lnTo>
                <a:lnTo>
                  <a:pt x="33897" y="663462"/>
                </a:lnTo>
                <a:lnTo>
                  <a:pt x="52117" y="703925"/>
                </a:lnTo>
                <a:lnTo>
                  <a:pt x="73828" y="742318"/>
                </a:lnTo>
                <a:lnTo>
                  <a:pt x="98828" y="778439"/>
                </a:lnTo>
                <a:lnTo>
                  <a:pt x="126913" y="812085"/>
                </a:lnTo>
                <a:lnTo>
                  <a:pt x="157880" y="843052"/>
                </a:lnTo>
                <a:lnTo>
                  <a:pt x="191526" y="871136"/>
                </a:lnTo>
                <a:lnTo>
                  <a:pt x="227647" y="896136"/>
                </a:lnTo>
                <a:lnTo>
                  <a:pt x="266041" y="917847"/>
                </a:lnTo>
                <a:lnTo>
                  <a:pt x="306505" y="936066"/>
                </a:lnTo>
                <a:lnTo>
                  <a:pt x="348834" y="950591"/>
                </a:lnTo>
                <a:lnTo>
                  <a:pt x="392826" y="961217"/>
                </a:lnTo>
                <a:lnTo>
                  <a:pt x="438278" y="967742"/>
                </a:lnTo>
                <a:lnTo>
                  <a:pt x="484986" y="969962"/>
                </a:lnTo>
                <a:lnTo>
                  <a:pt x="8328786" y="969962"/>
                </a:lnTo>
                <a:lnTo>
                  <a:pt x="8375492" y="967742"/>
                </a:lnTo>
                <a:lnTo>
                  <a:pt x="8420944" y="961217"/>
                </a:lnTo>
                <a:lnTo>
                  <a:pt x="8464936" y="950591"/>
                </a:lnTo>
                <a:lnTo>
                  <a:pt x="8507267" y="936066"/>
                </a:lnTo>
                <a:lnTo>
                  <a:pt x="8547732" y="917847"/>
                </a:lnTo>
                <a:lnTo>
                  <a:pt x="8586129" y="896135"/>
                </a:lnTo>
                <a:lnTo>
                  <a:pt x="8622253" y="871135"/>
                </a:lnTo>
                <a:lnTo>
                  <a:pt x="8655902" y="843050"/>
                </a:lnTo>
                <a:lnTo>
                  <a:pt x="8686873" y="812083"/>
                </a:lnTo>
                <a:lnTo>
                  <a:pt x="8714961" y="778437"/>
                </a:lnTo>
                <a:lnTo>
                  <a:pt x="8739964" y="742315"/>
                </a:lnTo>
                <a:lnTo>
                  <a:pt x="8761678" y="703920"/>
                </a:lnTo>
                <a:lnTo>
                  <a:pt x="8779900" y="663457"/>
                </a:lnTo>
                <a:lnTo>
                  <a:pt x="8794426" y="621127"/>
                </a:lnTo>
                <a:lnTo>
                  <a:pt x="8805054" y="577135"/>
                </a:lnTo>
                <a:lnTo>
                  <a:pt x="8811579" y="531683"/>
                </a:lnTo>
                <a:lnTo>
                  <a:pt x="8813798" y="484974"/>
                </a:lnTo>
                <a:lnTo>
                  <a:pt x="8811578" y="438279"/>
                </a:lnTo>
                <a:lnTo>
                  <a:pt x="8805053" y="392827"/>
                </a:lnTo>
                <a:lnTo>
                  <a:pt x="8794425" y="348835"/>
                </a:lnTo>
                <a:lnTo>
                  <a:pt x="8779898" y="306505"/>
                </a:lnTo>
                <a:lnTo>
                  <a:pt x="8761676" y="266041"/>
                </a:lnTo>
                <a:lnTo>
                  <a:pt x="8739962" y="227647"/>
                </a:lnTo>
                <a:lnTo>
                  <a:pt x="8714959" y="191525"/>
                </a:lnTo>
                <a:lnTo>
                  <a:pt x="8686871" y="157879"/>
                </a:lnTo>
                <a:lnTo>
                  <a:pt x="8655901" y="126911"/>
                </a:lnTo>
                <a:lnTo>
                  <a:pt x="8622252" y="98826"/>
                </a:lnTo>
                <a:lnTo>
                  <a:pt x="8586128" y="73826"/>
                </a:lnTo>
                <a:lnTo>
                  <a:pt x="8547731" y="52115"/>
                </a:lnTo>
                <a:lnTo>
                  <a:pt x="8507266" y="33895"/>
                </a:lnTo>
                <a:lnTo>
                  <a:pt x="8464936" y="19371"/>
                </a:lnTo>
                <a:lnTo>
                  <a:pt x="8420944" y="8744"/>
                </a:lnTo>
                <a:lnTo>
                  <a:pt x="8375492" y="2220"/>
                </a:lnTo>
                <a:lnTo>
                  <a:pt x="832878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48296" y="5814123"/>
            <a:ext cx="7885430" cy="0"/>
          </a:xfrm>
          <a:custGeom>
            <a:avLst/>
            <a:gdLst/>
            <a:ahLst/>
            <a:cxnLst/>
            <a:rect l="l" t="t" r="r" b="b"/>
            <a:pathLst>
              <a:path w="7885430" h="0">
                <a:moveTo>
                  <a:pt x="0" y="0"/>
                </a:moveTo>
                <a:lnTo>
                  <a:pt x="7885214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35609" y="5552033"/>
            <a:ext cx="791083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Gill Sans MT"/>
                <a:cs typeface="Gill Sans MT"/>
              </a:rPr>
              <a:t>the saccules and </a:t>
            </a:r>
            <a:r>
              <a:rPr dirty="0" sz="1800" spc="-5" b="1">
                <a:latin typeface="Gill Sans MT"/>
                <a:cs typeface="Gill Sans MT"/>
              </a:rPr>
              <a:t>disks contain </a:t>
            </a:r>
            <a:r>
              <a:rPr dirty="0" sz="1800" b="1">
                <a:latin typeface="Gill Sans MT"/>
                <a:cs typeface="Gill Sans MT"/>
              </a:rPr>
              <a:t>the </a:t>
            </a:r>
            <a:r>
              <a:rPr dirty="0" sz="1800" spc="-10" b="1">
                <a:latin typeface="Gill Sans MT"/>
                <a:cs typeface="Gill Sans MT"/>
              </a:rPr>
              <a:t>photosensitive </a:t>
            </a:r>
            <a:r>
              <a:rPr dirty="0" sz="1800" spc="-5" b="1">
                <a:latin typeface="Gill Sans MT"/>
                <a:cs typeface="Gill Sans MT"/>
              </a:rPr>
              <a:t>compounds </a:t>
            </a:r>
            <a:r>
              <a:rPr dirty="0" sz="1800" b="1">
                <a:latin typeface="Gill Sans MT"/>
                <a:cs typeface="Gill Sans MT"/>
              </a:rPr>
              <a:t>that </a:t>
            </a:r>
            <a:r>
              <a:rPr dirty="0" sz="1800" spc="-10" b="1">
                <a:latin typeface="Gill Sans MT"/>
                <a:cs typeface="Gill Sans MT"/>
              </a:rPr>
              <a:t>react</a:t>
            </a:r>
            <a:r>
              <a:rPr dirty="0" sz="1800" spc="-90" b="1">
                <a:latin typeface="Gill Sans MT"/>
                <a:cs typeface="Gill Sans MT"/>
              </a:rPr>
              <a:t> </a:t>
            </a:r>
            <a:r>
              <a:rPr dirty="0" sz="1800" b="1">
                <a:latin typeface="Gill Sans MT"/>
                <a:cs typeface="Gill Sans MT"/>
              </a:rPr>
              <a:t>to</a:t>
            </a:r>
            <a:endParaRPr sz="18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</a:pPr>
            <a:r>
              <a:rPr dirty="0" u="sng" sz="1800" spc="-5" b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light,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initiating action </a:t>
            </a:r>
            <a:r>
              <a:rPr dirty="0" u="sng" sz="1800" spc="-5" b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potentials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in </a:t>
            </a:r>
            <a:r>
              <a:rPr dirty="0" u="sng" sz="1800" spc="-5" b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the post synaptic</a:t>
            </a:r>
            <a:r>
              <a:rPr dirty="0" u="sng" sz="1800" spc="-285" b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cells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1772" y="626363"/>
            <a:ext cx="534923" cy="606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6655" y="483108"/>
            <a:ext cx="2939796" cy="845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113532" y="483108"/>
            <a:ext cx="629412" cy="8458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40023" y="483108"/>
            <a:ext cx="608076" cy="8458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05255" y="992124"/>
            <a:ext cx="2609088" cy="640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387340" y="879347"/>
            <a:ext cx="608076" cy="8458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76655" y="1199388"/>
            <a:ext cx="1432559" cy="8458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606296" y="1199388"/>
            <a:ext cx="1528572" cy="8458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631948" y="1199388"/>
            <a:ext cx="606551" cy="845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35579" y="1199388"/>
            <a:ext cx="3817620" cy="8458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76655" y="1514855"/>
            <a:ext cx="883919" cy="8458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57655" y="1519427"/>
            <a:ext cx="3337560" cy="8458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892296" y="1514855"/>
            <a:ext cx="883920" cy="8458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73296" y="1519427"/>
            <a:ext cx="1269491" cy="8458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76655" y="1839467"/>
            <a:ext cx="2814827" cy="8458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88564" y="1834895"/>
            <a:ext cx="883919" cy="8458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69564" y="1839467"/>
            <a:ext cx="2618232" cy="8458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76655" y="2159507"/>
            <a:ext cx="2441448" cy="8458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615183" y="2159507"/>
            <a:ext cx="608076" cy="8458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61772" y="2699004"/>
            <a:ext cx="534923" cy="6065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76655" y="2555748"/>
            <a:ext cx="609600" cy="8458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768596" y="2555748"/>
            <a:ext cx="609600" cy="84581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875276" y="2555748"/>
            <a:ext cx="608076" cy="84581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61772" y="3095244"/>
            <a:ext cx="534923" cy="60655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76655" y="2951988"/>
            <a:ext cx="4497324" cy="84581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71059" y="2947416"/>
            <a:ext cx="883919" cy="84581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052059" y="2951988"/>
            <a:ext cx="609600" cy="84581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05255" y="3461003"/>
            <a:ext cx="4040124" cy="6400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76655" y="3272028"/>
            <a:ext cx="5652516" cy="84582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76655" y="3592067"/>
            <a:ext cx="4035552" cy="84581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209288" y="3592067"/>
            <a:ext cx="608076" cy="84581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23672" y="4052315"/>
            <a:ext cx="2503931" cy="73914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485644" y="4052315"/>
            <a:ext cx="713232" cy="73914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21791" y="3988308"/>
            <a:ext cx="4443984" cy="84581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955035" y="4497323"/>
            <a:ext cx="1781556" cy="6400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76655" y="4308347"/>
            <a:ext cx="2369820" cy="84581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543555" y="4308347"/>
            <a:ext cx="1885188" cy="84581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925823" y="4308347"/>
            <a:ext cx="920496" cy="84581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343400" y="4308347"/>
            <a:ext cx="608076" cy="84581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448555" y="4308347"/>
            <a:ext cx="1472184" cy="84581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417820" y="4308347"/>
            <a:ext cx="1363979" cy="84581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905255" y="4817364"/>
            <a:ext cx="1912620" cy="6400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646420" y="4817364"/>
            <a:ext cx="800100" cy="6400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76655" y="4628388"/>
            <a:ext cx="2295144" cy="84582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468879" y="4628388"/>
            <a:ext cx="3675888" cy="84582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905255" y="5137403"/>
            <a:ext cx="1837944" cy="6400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76655" y="4948428"/>
            <a:ext cx="3439668" cy="84582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613403" y="4948428"/>
            <a:ext cx="608076" cy="84582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40663" y="5411723"/>
            <a:ext cx="449580" cy="62331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618236" y="578865"/>
            <a:ext cx="28733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100"/>
              </a:spcBef>
              <a:buClr>
                <a:srgbClr val="93C500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dirty="0" sz="3000" spc="-20" b="1">
                <a:solidFill>
                  <a:srgbClr val="3333CC"/>
                </a:solidFill>
                <a:latin typeface="Gill Sans MT"/>
                <a:cs typeface="Gill Sans MT"/>
              </a:rPr>
              <a:t>Convergence:-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914400" y="1010411"/>
            <a:ext cx="2563495" cy="0"/>
          </a:xfrm>
          <a:custGeom>
            <a:avLst/>
            <a:gdLst/>
            <a:ahLst/>
            <a:cxnLst/>
            <a:rect l="l" t="t" r="r" b="b"/>
            <a:pathLst>
              <a:path w="2563495" h="0">
                <a:moveTo>
                  <a:pt x="0" y="0"/>
                </a:moveTo>
                <a:lnTo>
                  <a:pt x="2563367" y="0"/>
                </a:lnTo>
              </a:path>
            </a:pathLst>
          </a:custGeom>
          <a:ln w="18287">
            <a:solidFill>
              <a:srgbClr val="3333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618236" y="975105"/>
            <a:ext cx="502094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100"/>
              </a:spcBef>
              <a:buClr>
                <a:srgbClr val="93C500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dirty="0" sz="3000" spc="-35" b="1">
                <a:solidFill>
                  <a:srgbClr val="FF0000"/>
                </a:solidFill>
                <a:latin typeface="Gill Sans MT"/>
                <a:cs typeface="Gill Sans MT"/>
              </a:rPr>
              <a:t>low </a:t>
            </a:r>
            <a:r>
              <a:rPr dirty="0" sz="3000" spc="-20" b="1">
                <a:solidFill>
                  <a:srgbClr val="FF0000"/>
                </a:solidFill>
                <a:latin typeface="Gill Sans MT"/>
                <a:cs typeface="Gill Sans MT"/>
              </a:rPr>
              <a:t>convergence </a:t>
            </a:r>
            <a:r>
              <a:rPr dirty="0" sz="3000" b="1">
                <a:solidFill>
                  <a:srgbClr val="FF0000"/>
                </a:solidFill>
                <a:latin typeface="Gill Sans MT"/>
                <a:cs typeface="Gill Sans MT"/>
              </a:rPr>
              <a:t>in cones</a:t>
            </a:r>
            <a:r>
              <a:rPr dirty="0" sz="3000" spc="-3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Gill Sans MT"/>
                <a:cs typeface="Gill Sans MT"/>
              </a:rPr>
              <a:t>/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914400" y="1406652"/>
            <a:ext cx="4604385" cy="0"/>
          </a:xfrm>
          <a:custGeom>
            <a:avLst/>
            <a:gdLst/>
            <a:ahLst/>
            <a:cxnLst/>
            <a:rect l="l" t="t" r="r" b="b"/>
            <a:pathLst>
              <a:path w="4604385" h="0">
                <a:moveTo>
                  <a:pt x="0" y="0"/>
                </a:moveTo>
                <a:lnTo>
                  <a:pt x="4604004" y="0"/>
                </a:lnTo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902004" y="1294841"/>
            <a:ext cx="5295900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latin typeface="Gill Sans MT"/>
                <a:cs typeface="Gill Sans MT"/>
              </a:rPr>
              <a:t>each </a:t>
            </a:r>
            <a:r>
              <a:rPr dirty="0" sz="3000" spc="-35" b="1">
                <a:latin typeface="Gill Sans MT"/>
                <a:cs typeface="Gill Sans MT"/>
              </a:rPr>
              <a:t>foveal </a:t>
            </a:r>
            <a:r>
              <a:rPr dirty="0" sz="3000" b="1">
                <a:latin typeface="Gill Sans MT"/>
                <a:cs typeface="Gill Sans MT"/>
              </a:rPr>
              <a:t>cone </a:t>
            </a:r>
            <a:r>
              <a:rPr dirty="0" sz="3000" spc="-5" b="1">
                <a:latin typeface="Gill Sans MT"/>
                <a:cs typeface="Gill Sans MT"/>
              </a:rPr>
              <a:t>synapse</a:t>
            </a:r>
            <a:r>
              <a:rPr dirty="0" sz="3000" spc="-114" b="1">
                <a:latin typeface="Gill Sans MT"/>
                <a:cs typeface="Gill Sans MT"/>
              </a:rPr>
              <a:t> </a:t>
            </a:r>
            <a:r>
              <a:rPr dirty="0" sz="3000" b="1">
                <a:latin typeface="Gill Sans MT"/>
                <a:cs typeface="Gill Sans MT"/>
              </a:rPr>
              <a:t>with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02004" y="1615262"/>
            <a:ext cx="4281170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latin typeface="Arial"/>
                <a:cs typeface="Arial"/>
              </a:rPr>
              <a:t>→</a:t>
            </a:r>
            <a:r>
              <a:rPr dirty="0" sz="3000" spc="-5" b="1">
                <a:latin typeface="Gill Sans MT"/>
                <a:cs typeface="Gill Sans MT"/>
              </a:rPr>
              <a:t>one bipolar </a:t>
            </a:r>
            <a:r>
              <a:rPr dirty="0" sz="3000" b="1">
                <a:latin typeface="Gill Sans MT"/>
                <a:cs typeface="Gill Sans MT"/>
              </a:rPr>
              <a:t>cell</a:t>
            </a:r>
            <a:r>
              <a:rPr dirty="0" sz="3000" spc="-65" b="1">
                <a:latin typeface="Gill Sans MT"/>
                <a:cs typeface="Gill Sans MT"/>
              </a:rPr>
              <a:t> </a:t>
            </a:r>
            <a:r>
              <a:rPr dirty="0" sz="3000" spc="-5" b="1">
                <a:latin typeface="Arial"/>
                <a:cs typeface="Arial"/>
              </a:rPr>
              <a:t>→</a:t>
            </a:r>
            <a:r>
              <a:rPr dirty="0" sz="3000" spc="-5" b="1">
                <a:latin typeface="Gill Sans MT"/>
                <a:cs typeface="Gill Sans MT"/>
              </a:rPr>
              <a:t>one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02004" y="1935607"/>
            <a:ext cx="472948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latin typeface="Gill Sans MT"/>
                <a:cs typeface="Gill Sans MT"/>
              </a:rPr>
              <a:t>ganglion cell </a:t>
            </a:r>
            <a:r>
              <a:rPr dirty="0" sz="3000" b="1">
                <a:latin typeface="Arial"/>
                <a:cs typeface="Arial"/>
              </a:rPr>
              <a:t>→</a:t>
            </a:r>
            <a:r>
              <a:rPr dirty="0" sz="3000" b="1">
                <a:latin typeface="Gill Sans MT"/>
                <a:cs typeface="Gill Sans MT"/>
              </a:rPr>
              <a:t>single</a:t>
            </a:r>
            <a:r>
              <a:rPr dirty="0" sz="3000" spc="-90" b="1">
                <a:latin typeface="Gill Sans MT"/>
                <a:cs typeface="Gill Sans MT"/>
              </a:rPr>
              <a:t> </a:t>
            </a:r>
            <a:r>
              <a:rPr dirty="0" sz="3000" spc="-5" b="1">
                <a:latin typeface="Gill Sans MT"/>
                <a:cs typeface="Gill Sans MT"/>
              </a:rPr>
              <a:t>optic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02004" y="2255646"/>
            <a:ext cx="196342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latin typeface="Gill Sans MT"/>
                <a:cs typeface="Gill Sans MT"/>
              </a:rPr>
              <a:t>nerve</a:t>
            </a:r>
            <a:r>
              <a:rPr dirty="0" sz="3000" spc="-70" b="1">
                <a:latin typeface="Gill Sans MT"/>
                <a:cs typeface="Gill Sans MT"/>
              </a:rPr>
              <a:t> </a:t>
            </a:r>
            <a:r>
              <a:rPr dirty="0" sz="3000" b="1">
                <a:latin typeface="Gill Sans MT"/>
                <a:cs typeface="Gill Sans MT"/>
              </a:rPr>
              <a:t>fiber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18236" y="2651582"/>
            <a:ext cx="450913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2590" indent="-389890">
              <a:lnSpc>
                <a:spcPct val="100000"/>
              </a:lnSpc>
              <a:spcBef>
                <a:spcPts val="100"/>
              </a:spcBef>
              <a:buClr>
                <a:srgbClr val="93C500"/>
              </a:buClr>
              <a:buSzPct val="92307"/>
              <a:buFont typeface="Wingdings 2"/>
              <a:buChar char=""/>
              <a:tabLst>
                <a:tab pos="402590" algn="l"/>
                <a:tab pos="403225" algn="l"/>
              </a:tabLst>
            </a:pPr>
            <a:r>
              <a:rPr dirty="0" u="heavy" sz="2600" spc="-3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Value </a:t>
            </a:r>
            <a:r>
              <a:rPr dirty="0" u="heavy" sz="26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of </a:t>
            </a:r>
            <a:r>
              <a:rPr dirty="0" u="heavy" sz="2600" spc="-3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low </a:t>
            </a:r>
            <a:r>
              <a:rPr dirty="0" u="heavy" sz="2600" spc="-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convergence</a:t>
            </a:r>
            <a:r>
              <a:rPr dirty="0" sz="2600" spc="-4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3000" b="1">
                <a:latin typeface="Gill Sans MT"/>
                <a:cs typeface="Gill Sans MT"/>
              </a:rPr>
              <a:t>/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18236" y="3048380"/>
            <a:ext cx="468566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100"/>
              </a:spcBef>
              <a:buClr>
                <a:srgbClr val="93C500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dirty="0" sz="3000" spc="-10" b="1">
                <a:latin typeface="Gill Sans MT"/>
                <a:cs typeface="Gill Sans MT"/>
              </a:rPr>
              <a:t>increases </a:t>
            </a:r>
            <a:r>
              <a:rPr dirty="0" sz="3000" b="1">
                <a:latin typeface="Gill Sans MT"/>
                <a:cs typeface="Gill Sans MT"/>
              </a:rPr>
              <a:t>visual acuity</a:t>
            </a:r>
            <a:r>
              <a:rPr dirty="0" sz="3000" spc="-114" b="1">
                <a:latin typeface="Gill Sans MT"/>
                <a:cs typeface="Gill Sans MT"/>
              </a:rPr>
              <a:t> </a:t>
            </a:r>
            <a:r>
              <a:rPr dirty="0" sz="3000" b="1">
                <a:latin typeface="Arial"/>
                <a:cs typeface="Arial"/>
              </a:rPr>
              <a:t>→</a:t>
            </a:r>
            <a:endParaRPr sz="30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914400" y="3479291"/>
            <a:ext cx="3994785" cy="0"/>
          </a:xfrm>
          <a:custGeom>
            <a:avLst/>
            <a:gdLst/>
            <a:ahLst/>
            <a:cxnLst/>
            <a:rect l="l" t="t" r="r" b="b"/>
            <a:pathLst>
              <a:path w="3994785" h="0">
                <a:moveTo>
                  <a:pt x="0" y="0"/>
                </a:moveTo>
                <a:lnTo>
                  <a:pt x="3994404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902004" y="3368420"/>
            <a:ext cx="50673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latin typeface="Gill Sans MT"/>
                <a:cs typeface="Gill Sans MT"/>
              </a:rPr>
              <a:t>integrated information</a:t>
            </a:r>
            <a:r>
              <a:rPr dirty="0" sz="3000" spc="-45" b="1">
                <a:latin typeface="Gill Sans MT"/>
                <a:cs typeface="Gill Sans MT"/>
              </a:rPr>
              <a:t> </a:t>
            </a:r>
            <a:r>
              <a:rPr dirty="0" sz="3000" spc="-25" b="1">
                <a:latin typeface="Gill Sans MT"/>
                <a:cs typeface="Gill Sans MT"/>
              </a:rPr>
              <a:t>from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02004" y="3688460"/>
            <a:ext cx="345376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latin typeface="Gill Sans MT"/>
                <a:cs typeface="Gill Sans MT"/>
              </a:rPr>
              <a:t>small </a:t>
            </a:r>
            <a:r>
              <a:rPr dirty="0" sz="3000" spc="-15" b="1">
                <a:latin typeface="Gill Sans MT"/>
                <a:cs typeface="Gill Sans MT"/>
              </a:rPr>
              <a:t>area </a:t>
            </a:r>
            <a:r>
              <a:rPr dirty="0" sz="3000" spc="-5" b="1">
                <a:latin typeface="Gill Sans MT"/>
                <a:cs typeface="Gill Sans MT"/>
              </a:rPr>
              <a:t>of</a:t>
            </a:r>
            <a:r>
              <a:rPr dirty="0" sz="3000" spc="-80" b="1">
                <a:latin typeface="Gill Sans MT"/>
                <a:cs typeface="Gill Sans MT"/>
              </a:rPr>
              <a:t> </a:t>
            </a:r>
            <a:r>
              <a:rPr dirty="0" sz="3000" spc="-15" b="1">
                <a:latin typeface="Gill Sans MT"/>
                <a:cs typeface="Gill Sans MT"/>
              </a:rPr>
              <a:t>retina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18236" y="4084777"/>
            <a:ext cx="409511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10" b="1">
                <a:solidFill>
                  <a:srgbClr val="FF0000"/>
                </a:solidFill>
                <a:latin typeface="Gill Sans MT"/>
                <a:cs typeface="Gill Sans MT"/>
              </a:rPr>
              <a:t>Disadvantage</a:t>
            </a:r>
            <a:r>
              <a:rPr dirty="0" sz="2600" spc="-10" b="1">
                <a:latin typeface="Gill Sans MT"/>
                <a:cs typeface="Gill Sans MT"/>
              </a:rPr>
              <a:t>//</a:t>
            </a:r>
            <a:r>
              <a:rPr dirty="0" sz="2600" spc="-60" b="1">
                <a:latin typeface="Gill Sans MT"/>
                <a:cs typeface="Gill Sans MT"/>
              </a:rPr>
              <a:t> </a:t>
            </a:r>
            <a:r>
              <a:rPr dirty="0" u="heavy" sz="3000" spc="-10" b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decreases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30936" y="4510278"/>
            <a:ext cx="2062480" cy="0"/>
          </a:xfrm>
          <a:custGeom>
            <a:avLst/>
            <a:gdLst/>
            <a:ahLst/>
            <a:cxnLst/>
            <a:rect l="l" t="t" r="r" b="b"/>
            <a:pathLst>
              <a:path w="2062480" h="0">
                <a:moveTo>
                  <a:pt x="0" y="0"/>
                </a:moveTo>
                <a:lnTo>
                  <a:pt x="2061971" y="0"/>
                </a:lnTo>
              </a:path>
            </a:pathLst>
          </a:custGeom>
          <a:ln w="1676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902004" y="4405121"/>
            <a:ext cx="55213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latin typeface="Gill Sans MT"/>
                <a:cs typeface="Gill Sans MT"/>
              </a:rPr>
              <a:t>sensitivity </a:t>
            </a:r>
            <a:r>
              <a:rPr dirty="0" sz="3000" b="1">
                <a:latin typeface="Gill Sans MT"/>
                <a:cs typeface="Gill Sans MT"/>
              </a:rPr>
              <a:t>to light i.e </a:t>
            </a:r>
            <a:r>
              <a:rPr dirty="0" sz="3000" spc="-5" b="1">
                <a:latin typeface="Gill Sans MT"/>
                <a:cs typeface="Gill Sans MT"/>
              </a:rPr>
              <a:t>need</a:t>
            </a:r>
            <a:r>
              <a:rPr dirty="0" sz="3000" spc="-100" b="1">
                <a:latin typeface="Gill Sans MT"/>
                <a:cs typeface="Gill Sans MT"/>
              </a:rPr>
              <a:t> </a:t>
            </a:r>
            <a:r>
              <a:rPr dirty="0" u="heavy" sz="3000" spc="-5" b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high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914400" y="4835652"/>
            <a:ext cx="1866900" cy="0"/>
          </a:xfrm>
          <a:custGeom>
            <a:avLst/>
            <a:gdLst/>
            <a:ahLst/>
            <a:cxnLst/>
            <a:rect l="l" t="t" r="r" b="b"/>
            <a:pathLst>
              <a:path w="1866900" h="0">
                <a:moveTo>
                  <a:pt x="0" y="0"/>
                </a:moveTo>
                <a:lnTo>
                  <a:pt x="1866900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902004" y="4725161"/>
            <a:ext cx="488442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0" b="1">
                <a:latin typeface="Gill Sans MT"/>
                <a:cs typeface="Gill Sans MT"/>
              </a:rPr>
              <a:t>threshold </a:t>
            </a:r>
            <a:r>
              <a:rPr dirty="0" sz="3000" spc="-5" b="1">
                <a:latin typeface="Gill Sans MT"/>
                <a:cs typeface="Gill Sans MT"/>
              </a:rPr>
              <a:t>of </a:t>
            </a:r>
            <a:r>
              <a:rPr dirty="0" sz="3000" b="1">
                <a:latin typeface="Gill Sans MT"/>
                <a:cs typeface="Gill Sans MT"/>
              </a:rPr>
              <a:t>illumination</a:t>
            </a:r>
            <a:r>
              <a:rPr dirty="0" sz="3000" spc="-75" b="1">
                <a:latin typeface="Gill Sans MT"/>
                <a:cs typeface="Gill Sans MT"/>
              </a:rPr>
              <a:t> </a:t>
            </a:r>
            <a:r>
              <a:rPr dirty="0" sz="3000" b="1">
                <a:latin typeface="Gill Sans MT"/>
                <a:cs typeface="Gill Sans MT"/>
              </a:rPr>
              <a:t>to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914400" y="5155691"/>
            <a:ext cx="1792605" cy="0"/>
          </a:xfrm>
          <a:custGeom>
            <a:avLst/>
            <a:gdLst/>
            <a:ahLst/>
            <a:cxnLst/>
            <a:rect l="l" t="t" r="r" b="b"/>
            <a:pathLst>
              <a:path w="1792605" h="0">
                <a:moveTo>
                  <a:pt x="0" y="0"/>
                </a:moveTo>
                <a:lnTo>
                  <a:pt x="1792224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902004" y="5044897"/>
            <a:ext cx="296227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latin typeface="Gill Sans MT"/>
                <a:cs typeface="Gill Sans MT"/>
              </a:rPr>
              <a:t>stimulate</a:t>
            </a:r>
            <a:r>
              <a:rPr dirty="0" sz="3000" spc="-120" b="1">
                <a:latin typeface="Gill Sans MT"/>
                <a:cs typeface="Gill Sans MT"/>
              </a:rPr>
              <a:t> </a:t>
            </a:r>
            <a:r>
              <a:rPr dirty="0" sz="3000" b="1">
                <a:latin typeface="Gill Sans MT"/>
                <a:cs typeface="Gill Sans MT"/>
              </a:rPr>
              <a:t>cones)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553200" y="76200"/>
            <a:ext cx="2590799" cy="556260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FE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DFF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3FF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B5F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1772" y="245363"/>
            <a:ext cx="534923" cy="6065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6655" y="102107"/>
            <a:ext cx="713232" cy="845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86967" y="102107"/>
            <a:ext cx="629412" cy="8458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13460" y="102107"/>
            <a:ext cx="609600" cy="8458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05255" y="611123"/>
            <a:ext cx="489204" cy="640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61772" y="641604"/>
            <a:ext cx="534923" cy="6065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76655" y="498348"/>
            <a:ext cx="1738883" cy="8458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12620" y="498348"/>
            <a:ext cx="605028" cy="8458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14727" y="498348"/>
            <a:ext cx="1487424" cy="845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999232" y="498348"/>
            <a:ext cx="608076" cy="8458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104388" y="498348"/>
            <a:ext cx="1636776" cy="8458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38244" y="498348"/>
            <a:ext cx="1237488" cy="8458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972811" y="498348"/>
            <a:ext cx="2860547" cy="8458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330440" y="498348"/>
            <a:ext cx="1162811" cy="8458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990331" y="498348"/>
            <a:ext cx="608076" cy="8458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05255" y="1007363"/>
            <a:ext cx="1281683" cy="640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141220" y="1007363"/>
            <a:ext cx="147828" cy="640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559040" y="1007363"/>
            <a:ext cx="705611" cy="640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76655" y="818388"/>
            <a:ext cx="5935980" cy="84581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109715" y="818388"/>
            <a:ext cx="608076" cy="84581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61772" y="1357883"/>
            <a:ext cx="534923" cy="6065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76655" y="1214627"/>
            <a:ext cx="629412" cy="8458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213859" y="1214627"/>
            <a:ext cx="606551" cy="84582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317491" y="1214627"/>
            <a:ext cx="4604004" cy="84582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46091" y="1723644"/>
            <a:ext cx="4041648" cy="6400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76655" y="1534667"/>
            <a:ext cx="1569720" cy="84581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743455" y="1534667"/>
            <a:ext cx="608076" cy="84581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848611" y="1534667"/>
            <a:ext cx="5980176" cy="8458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325868" y="1534667"/>
            <a:ext cx="1496568" cy="84581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554468" y="2043683"/>
            <a:ext cx="932687" cy="6400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76655" y="1854707"/>
            <a:ext cx="2889504" cy="84582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063239" y="1854707"/>
            <a:ext cx="608076" cy="84582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61772" y="2394204"/>
            <a:ext cx="534923" cy="60655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76655" y="2250948"/>
            <a:ext cx="629412" cy="84581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03148" y="2250948"/>
            <a:ext cx="609600" cy="84581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09827" y="2250948"/>
            <a:ext cx="1101852" cy="84581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508760" y="2250948"/>
            <a:ext cx="609600" cy="84581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615439" y="2250948"/>
            <a:ext cx="2235708" cy="84581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348228" y="2250948"/>
            <a:ext cx="3750564" cy="84581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595871" y="2250948"/>
            <a:ext cx="920496" cy="84581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013447" y="2250948"/>
            <a:ext cx="713231" cy="84581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223759" y="2250948"/>
            <a:ext cx="998220" cy="84581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719059" y="2250948"/>
            <a:ext cx="1223772" cy="84581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737360" y="2759964"/>
            <a:ext cx="1885188" cy="6400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947659" y="2759964"/>
            <a:ext cx="659892" cy="6400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76655" y="2570988"/>
            <a:ext cx="3191256" cy="84581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364991" y="2570988"/>
            <a:ext cx="2121408" cy="84581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983479" y="2570988"/>
            <a:ext cx="608076" cy="84581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088635" y="2570988"/>
            <a:ext cx="2112264" cy="84581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697980" y="2570988"/>
            <a:ext cx="608076" cy="84581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76655" y="2967227"/>
            <a:ext cx="608076" cy="84582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76655" y="3363467"/>
            <a:ext cx="608076" cy="84581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61772" y="3902964"/>
            <a:ext cx="534923" cy="60655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76655" y="3759708"/>
            <a:ext cx="629412" cy="84581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803148" y="3759708"/>
            <a:ext cx="713232" cy="84581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013460" y="3759708"/>
            <a:ext cx="629412" cy="84581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139952" y="3759708"/>
            <a:ext cx="609599" cy="84581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246632" y="3759708"/>
            <a:ext cx="1237488" cy="84581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981200" y="3759708"/>
            <a:ext cx="3049524" cy="84581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527803" y="3759708"/>
            <a:ext cx="818388" cy="845819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843271" y="3759708"/>
            <a:ext cx="2793492" cy="84581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76655" y="4079747"/>
            <a:ext cx="2770632" cy="84581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944367" y="4079747"/>
            <a:ext cx="1130808" cy="84581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572255" y="4079747"/>
            <a:ext cx="3956304" cy="845819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7025640" y="4079747"/>
            <a:ext cx="1487424" cy="84581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8010143" y="4079747"/>
            <a:ext cx="608076" cy="845819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8115300" y="4079747"/>
            <a:ext cx="673607" cy="845819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76655" y="4399788"/>
            <a:ext cx="649224" cy="84582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822960" y="4399788"/>
            <a:ext cx="1237488" cy="84582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557527" y="4399788"/>
            <a:ext cx="1836420" cy="84582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891027" y="4399788"/>
            <a:ext cx="2103120" cy="84582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491228" y="4399788"/>
            <a:ext cx="608076" cy="84582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596384" y="4399788"/>
            <a:ext cx="1059180" cy="84582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152644" y="4399788"/>
            <a:ext cx="1130808" cy="84582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780532" y="4399788"/>
            <a:ext cx="2953512" cy="84582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76655" y="4719828"/>
            <a:ext cx="1324356" cy="84582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498091" y="4719828"/>
            <a:ext cx="608076" cy="84582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603247" y="4719828"/>
            <a:ext cx="3851148" cy="84582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951476" y="4719828"/>
            <a:ext cx="1237488" cy="84582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686044" y="4719828"/>
            <a:ext cx="2328672" cy="84582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7511795" y="4719828"/>
            <a:ext cx="818388" cy="84582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76655" y="5039867"/>
            <a:ext cx="1286256" cy="845819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459991" y="5039867"/>
            <a:ext cx="606552" cy="845819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563624" y="5039867"/>
            <a:ext cx="608076" cy="845819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914400" y="629412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5" h="0">
                <a:moveTo>
                  <a:pt x="0" y="0"/>
                </a:moveTo>
                <a:lnTo>
                  <a:pt x="443484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914400" y="1025652"/>
            <a:ext cx="1236345" cy="0"/>
          </a:xfrm>
          <a:custGeom>
            <a:avLst/>
            <a:gdLst/>
            <a:ahLst/>
            <a:cxnLst/>
            <a:rect l="l" t="t" r="r" b="b"/>
            <a:pathLst>
              <a:path w="1236345" h="0">
                <a:moveTo>
                  <a:pt x="0" y="0"/>
                </a:moveTo>
                <a:lnTo>
                  <a:pt x="1235964" y="0"/>
                </a:lnTo>
              </a:path>
            </a:pathLst>
          </a:custGeom>
          <a:ln w="18287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 txBox="1"/>
          <p:nvPr/>
        </p:nvSpPr>
        <p:spPr>
          <a:xfrm>
            <a:off x="618236" y="197561"/>
            <a:ext cx="7948295" cy="1916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indent="-283210">
              <a:lnSpc>
                <a:spcPts val="3360"/>
              </a:lnSpc>
              <a:spcBef>
                <a:spcPts val="100"/>
              </a:spcBef>
              <a:buClr>
                <a:srgbClr val="93C500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dirty="0" sz="3000" spc="-5" b="1">
                <a:latin typeface="Gill Sans MT"/>
                <a:cs typeface="Gill Sans MT"/>
              </a:rPr>
              <a:t>2-</a:t>
            </a:r>
            <a:r>
              <a:rPr dirty="0" sz="3000" spc="-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u="heavy" sz="30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high </a:t>
            </a:r>
            <a:r>
              <a:rPr dirty="0" u="heavy" sz="3000" spc="-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convergence </a:t>
            </a:r>
            <a:r>
              <a:rPr dirty="0" u="heavy" sz="30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of</a:t>
            </a:r>
            <a:r>
              <a:rPr dirty="0" u="heavy" sz="3000" spc="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3000" spc="-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rods/</a:t>
            </a:r>
            <a:endParaRPr sz="3000">
              <a:latin typeface="Gill Sans MT"/>
              <a:cs typeface="Gill Sans MT"/>
            </a:endParaRPr>
          </a:p>
          <a:p>
            <a:pPr marL="295910" marR="329565" indent="-283210">
              <a:lnSpc>
                <a:spcPct val="70000"/>
              </a:lnSpc>
              <a:spcBef>
                <a:spcPts val="840"/>
              </a:spcBef>
              <a:buClr>
                <a:srgbClr val="93C500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dirty="0" sz="3000" spc="-25" b="1">
                <a:solidFill>
                  <a:srgbClr val="001F5F"/>
                </a:solidFill>
                <a:latin typeface="Gill Sans MT"/>
                <a:cs typeface="Gill Sans MT"/>
              </a:rPr>
              <a:t>several</a:t>
            </a:r>
            <a:r>
              <a:rPr dirty="0" sz="3000" spc="-25" b="1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dirty="0" sz="3000" spc="-20" b="1">
                <a:latin typeface="Gill Sans MT"/>
                <a:cs typeface="Gill Sans MT"/>
              </a:rPr>
              <a:t>rodes </a:t>
            </a:r>
            <a:r>
              <a:rPr dirty="0" sz="3000" spc="-5" b="1">
                <a:latin typeface="Gill Sans MT"/>
                <a:cs typeface="Gill Sans MT"/>
              </a:rPr>
              <a:t>about </a:t>
            </a:r>
            <a:r>
              <a:rPr dirty="0" sz="3000" b="1">
                <a:latin typeface="Gill Sans MT"/>
                <a:cs typeface="Gill Sans MT"/>
              </a:rPr>
              <a:t>300 </a:t>
            </a:r>
            <a:r>
              <a:rPr dirty="0" sz="3000" spc="-5" b="1">
                <a:latin typeface="Gill Sans MT"/>
                <a:cs typeface="Gill Sans MT"/>
              </a:rPr>
              <a:t>synapse </a:t>
            </a:r>
            <a:r>
              <a:rPr dirty="0" sz="3000" b="1">
                <a:latin typeface="Gill Sans MT"/>
                <a:cs typeface="Gill Sans MT"/>
              </a:rPr>
              <a:t>with </a:t>
            </a:r>
            <a:r>
              <a:rPr dirty="0" u="heavy" sz="3000" spc="-5" b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one </a:t>
            </a:r>
            <a:r>
              <a:rPr dirty="0" sz="3000" spc="-5" b="1">
                <a:latin typeface="Gill Sans MT"/>
                <a:cs typeface="Gill Sans MT"/>
              </a:rPr>
              <a:t> bipolar </a:t>
            </a:r>
            <a:r>
              <a:rPr dirty="0" sz="3000" b="1">
                <a:latin typeface="Gill Sans MT"/>
                <a:cs typeface="Gill Sans MT"/>
              </a:rPr>
              <a:t>cell&amp; </a:t>
            </a:r>
            <a:r>
              <a:rPr dirty="0" sz="3000" spc="-5" b="1">
                <a:latin typeface="Gill Sans MT"/>
                <a:cs typeface="Gill Sans MT"/>
              </a:rPr>
              <a:t>one ganglion </a:t>
            </a:r>
            <a:r>
              <a:rPr dirty="0" sz="3000" b="1">
                <a:latin typeface="Gill Sans MT"/>
                <a:cs typeface="Gill Sans MT"/>
              </a:rPr>
              <a:t>cell</a:t>
            </a:r>
            <a:endParaRPr sz="3000">
              <a:latin typeface="Gill Sans MT"/>
              <a:cs typeface="Gill Sans MT"/>
            </a:endParaRPr>
          </a:p>
          <a:p>
            <a:pPr marL="295910" marR="5080" indent="-283210">
              <a:lnSpc>
                <a:spcPct val="70100"/>
              </a:lnSpc>
              <a:spcBef>
                <a:spcPts val="595"/>
              </a:spcBef>
              <a:buClr>
                <a:srgbClr val="93C500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dirty="0" sz="3000" spc="-5" b="1">
                <a:latin typeface="Gill Sans MT"/>
                <a:cs typeface="Gill Sans MT"/>
              </a:rPr>
              <a:t>-</a:t>
            </a:r>
            <a:r>
              <a:rPr dirty="0" sz="3000" spc="-5" b="1">
                <a:solidFill>
                  <a:srgbClr val="FF0000"/>
                </a:solidFill>
                <a:latin typeface="Gill Sans MT"/>
                <a:cs typeface="Gill Sans MT"/>
              </a:rPr>
              <a:t>high </a:t>
            </a:r>
            <a:r>
              <a:rPr dirty="0" sz="3000" spc="-15" b="1">
                <a:solidFill>
                  <a:srgbClr val="FF0000"/>
                </a:solidFill>
                <a:latin typeface="Gill Sans MT"/>
                <a:cs typeface="Gill Sans MT"/>
              </a:rPr>
              <a:t>convergence///</a:t>
            </a:r>
            <a:r>
              <a:rPr dirty="0" sz="3000" spc="-15" b="1">
                <a:latin typeface="Gill Sans MT"/>
                <a:cs typeface="Gill Sans MT"/>
              </a:rPr>
              <a:t> </a:t>
            </a:r>
            <a:r>
              <a:rPr dirty="0" u="heavy" sz="3000" spc="-10" b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decreases </a:t>
            </a:r>
            <a:r>
              <a:rPr dirty="0" u="heavy" sz="3000" b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visual</a:t>
            </a:r>
            <a:r>
              <a:rPr dirty="0" u="heavy" sz="3000" spc="-105" b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3000" b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acuity </a:t>
            </a:r>
            <a:r>
              <a:rPr dirty="0" sz="3000" b="1">
                <a:latin typeface="Gill Sans MT"/>
                <a:cs typeface="Gill Sans MT"/>
              </a:rPr>
              <a:t> acuity = </a:t>
            </a:r>
            <a:r>
              <a:rPr dirty="0" sz="3000" spc="-5" b="1">
                <a:latin typeface="Gill Sans MT"/>
                <a:cs typeface="Gill Sans MT"/>
              </a:rPr>
              <a:t>integrated information </a:t>
            </a:r>
            <a:r>
              <a:rPr dirty="0" sz="3000" spc="-25" b="1">
                <a:latin typeface="Gill Sans MT"/>
                <a:cs typeface="Gill Sans MT"/>
              </a:rPr>
              <a:t>from</a:t>
            </a:r>
            <a:r>
              <a:rPr dirty="0" sz="3000" spc="-4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u="heavy" sz="30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large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02004" y="1950846"/>
            <a:ext cx="241236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5" b="1">
                <a:latin typeface="Gill Sans MT"/>
                <a:cs typeface="Gill Sans MT"/>
              </a:rPr>
              <a:t>area </a:t>
            </a:r>
            <a:r>
              <a:rPr dirty="0" sz="3000" spc="-5" b="1">
                <a:latin typeface="Gill Sans MT"/>
                <a:cs typeface="Gill Sans MT"/>
              </a:rPr>
              <a:t>of</a:t>
            </a:r>
            <a:r>
              <a:rPr dirty="0" sz="3000" spc="-90" b="1">
                <a:latin typeface="Gill Sans MT"/>
                <a:cs typeface="Gill Sans MT"/>
              </a:rPr>
              <a:t> </a:t>
            </a:r>
            <a:r>
              <a:rPr dirty="0" sz="3000" spc="-10" b="1">
                <a:latin typeface="Gill Sans MT"/>
                <a:cs typeface="Gill Sans MT"/>
              </a:rPr>
              <a:t>retina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18236" y="2347086"/>
            <a:ext cx="796734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100"/>
              </a:spcBef>
              <a:buClr>
                <a:srgbClr val="93C500"/>
              </a:buClr>
              <a:buSzPct val="80000"/>
              <a:buFont typeface="Wingdings 2"/>
              <a:buChar char=""/>
              <a:tabLst>
                <a:tab pos="296545" algn="l"/>
                <a:tab pos="6844030" algn="l"/>
              </a:tabLst>
            </a:pPr>
            <a:r>
              <a:rPr dirty="0" sz="3000" b="1">
                <a:latin typeface="Gill Sans MT"/>
                <a:cs typeface="Gill Sans MT"/>
              </a:rPr>
              <a:t>- </a:t>
            </a:r>
            <a:r>
              <a:rPr dirty="0" sz="3000" spc="-5" b="1">
                <a:latin typeface="Gill Sans MT"/>
                <a:cs typeface="Gill Sans MT"/>
              </a:rPr>
              <a:t>but</a:t>
            </a:r>
            <a:r>
              <a:rPr dirty="0" u="heavy" sz="3000" spc="-5" b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3000" spc="-10" b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increases</a:t>
            </a:r>
            <a:r>
              <a:rPr dirty="0" sz="3000" spc="-10" b="1">
                <a:latin typeface="Gill Sans MT"/>
                <a:cs typeface="Gill Sans MT"/>
              </a:rPr>
              <a:t> </a:t>
            </a:r>
            <a:r>
              <a:rPr dirty="0" sz="3000" spc="-5" b="1">
                <a:latin typeface="Gill Sans MT"/>
                <a:cs typeface="Gill Sans MT"/>
              </a:rPr>
              <a:t>sensitivity </a:t>
            </a:r>
            <a:r>
              <a:rPr dirty="0" sz="3000" b="1">
                <a:latin typeface="Gill Sans MT"/>
                <a:cs typeface="Gill Sans MT"/>
              </a:rPr>
              <a:t>to</a:t>
            </a:r>
            <a:r>
              <a:rPr dirty="0" sz="3000" spc="10" b="1">
                <a:latin typeface="Gill Sans MT"/>
                <a:cs typeface="Gill Sans MT"/>
              </a:rPr>
              <a:t> </a:t>
            </a:r>
            <a:r>
              <a:rPr dirty="0" sz="3000" b="1">
                <a:latin typeface="Gill Sans MT"/>
                <a:cs typeface="Gill Sans MT"/>
              </a:rPr>
              <a:t>light</a:t>
            </a:r>
            <a:r>
              <a:rPr dirty="0" sz="3000" spc="5" b="1">
                <a:latin typeface="Gill Sans MT"/>
                <a:cs typeface="Gill Sans MT"/>
              </a:rPr>
              <a:t> </a:t>
            </a:r>
            <a:r>
              <a:rPr dirty="0" sz="3000" b="1">
                <a:latin typeface="Gill Sans MT"/>
                <a:cs typeface="Gill Sans MT"/>
              </a:rPr>
              <a:t>i.e	so</a:t>
            </a:r>
            <a:r>
              <a:rPr dirty="0" sz="3000" spc="-85" b="1">
                <a:latin typeface="Gill Sans MT"/>
                <a:cs typeface="Gill Sans MT"/>
              </a:rPr>
              <a:t> </a:t>
            </a:r>
            <a:r>
              <a:rPr dirty="0" u="heavy" sz="3000" spc="-35" b="1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low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02004" y="2666822"/>
            <a:ext cx="604710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latin typeface="Gill Sans MT"/>
                <a:cs typeface="Gill Sans MT"/>
              </a:rPr>
              <a:t>light </a:t>
            </a:r>
            <a:r>
              <a:rPr dirty="0" sz="3000" spc="-10" b="1">
                <a:latin typeface="Gill Sans MT"/>
                <a:cs typeface="Gill Sans MT"/>
              </a:rPr>
              <a:t>threshold </a:t>
            </a:r>
            <a:r>
              <a:rPr dirty="0" sz="3000" b="1">
                <a:latin typeface="Gill Sans MT"/>
                <a:cs typeface="Gill Sans MT"/>
              </a:rPr>
              <a:t>stimlates the</a:t>
            </a:r>
            <a:r>
              <a:rPr dirty="0" sz="3000" spc="-100" b="1">
                <a:latin typeface="Gill Sans MT"/>
                <a:cs typeface="Gill Sans MT"/>
              </a:rPr>
              <a:t> </a:t>
            </a:r>
            <a:r>
              <a:rPr dirty="0" sz="3000" spc="-20" b="1">
                <a:latin typeface="Gill Sans MT"/>
                <a:cs typeface="Gill Sans MT"/>
              </a:rPr>
              <a:t>rods)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18236" y="3855796"/>
            <a:ext cx="6659880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100"/>
              </a:spcBef>
              <a:buClr>
                <a:srgbClr val="93C500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dirty="0" sz="3000" spc="-5" b="1">
                <a:latin typeface="Gill Sans MT"/>
                <a:cs typeface="Gill Sans MT"/>
              </a:rPr>
              <a:t>-3- </a:t>
            </a:r>
            <a:r>
              <a:rPr dirty="0" sz="3000" b="1">
                <a:latin typeface="Gill Sans MT"/>
                <a:cs typeface="Gill Sans MT"/>
              </a:rPr>
              <a:t>120 </a:t>
            </a:r>
            <a:r>
              <a:rPr dirty="0" sz="3000" spc="-5" b="1">
                <a:latin typeface="Gill Sans MT"/>
                <a:cs typeface="Gill Sans MT"/>
              </a:rPr>
              <a:t>million </a:t>
            </a:r>
            <a:r>
              <a:rPr dirty="0" sz="3000" spc="-20" b="1">
                <a:latin typeface="Gill Sans MT"/>
                <a:cs typeface="Gill Sans MT"/>
              </a:rPr>
              <a:t>rode&amp; </a:t>
            </a:r>
            <a:r>
              <a:rPr dirty="0" sz="3000" b="1">
                <a:latin typeface="Gill Sans MT"/>
                <a:cs typeface="Gill Sans MT"/>
              </a:rPr>
              <a:t>6 </a:t>
            </a:r>
            <a:r>
              <a:rPr dirty="0" sz="3000" spc="-5" b="1">
                <a:latin typeface="Gill Sans MT"/>
                <a:cs typeface="Gill Sans MT"/>
              </a:rPr>
              <a:t>million</a:t>
            </a:r>
            <a:r>
              <a:rPr dirty="0" sz="3000" spc="-10" b="1">
                <a:latin typeface="Gill Sans MT"/>
                <a:cs typeface="Gill Sans MT"/>
              </a:rPr>
              <a:t> </a:t>
            </a:r>
            <a:r>
              <a:rPr dirty="0" sz="3000" b="1">
                <a:latin typeface="Gill Sans MT"/>
                <a:cs typeface="Gill Sans MT"/>
              </a:rPr>
              <a:t>cone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902004" y="4176521"/>
            <a:ext cx="756856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5" b="1">
                <a:latin typeface="Gill Sans MT"/>
                <a:cs typeface="Gill Sans MT"/>
              </a:rPr>
              <a:t>converge </a:t>
            </a:r>
            <a:r>
              <a:rPr dirty="0" sz="3000" spc="-5" b="1">
                <a:latin typeface="Gill Sans MT"/>
                <a:cs typeface="Gill Sans MT"/>
              </a:rPr>
              <a:t>on </a:t>
            </a:r>
            <a:r>
              <a:rPr dirty="0" sz="3000" b="1">
                <a:latin typeface="Gill Sans MT"/>
                <a:cs typeface="Gill Sans MT"/>
              </a:rPr>
              <a:t>1.2 </a:t>
            </a:r>
            <a:r>
              <a:rPr dirty="0" sz="3000" spc="-5" b="1">
                <a:latin typeface="Gill Sans MT"/>
                <a:cs typeface="Gill Sans MT"/>
              </a:rPr>
              <a:t>million optic </a:t>
            </a:r>
            <a:r>
              <a:rPr dirty="0" sz="3000" b="1">
                <a:latin typeface="Gill Sans MT"/>
                <a:cs typeface="Gill Sans MT"/>
              </a:rPr>
              <a:t>nerve fibers</a:t>
            </a:r>
            <a:r>
              <a:rPr dirty="0" sz="3000" spc="-15" b="1">
                <a:latin typeface="Gill Sans MT"/>
                <a:cs typeface="Gill Sans MT"/>
              </a:rPr>
              <a:t> </a:t>
            </a:r>
            <a:r>
              <a:rPr dirty="0" sz="3000" b="1">
                <a:latin typeface="Gill Sans MT"/>
                <a:cs typeface="Gill Sans MT"/>
              </a:rPr>
              <a:t>,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02004" y="4496561"/>
            <a:ext cx="747268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latin typeface="Gill Sans MT"/>
                <a:cs typeface="Gill Sans MT"/>
              </a:rPr>
              <a:t>(126 million </a:t>
            </a:r>
            <a:r>
              <a:rPr dirty="0" sz="3000" spc="-10" b="1">
                <a:latin typeface="Gill Sans MT"/>
                <a:cs typeface="Gill Sans MT"/>
              </a:rPr>
              <a:t>recepton </a:t>
            </a:r>
            <a:r>
              <a:rPr dirty="0" sz="3000" spc="-5" b="1">
                <a:latin typeface="Gill Sans MT"/>
                <a:cs typeface="Gill Sans MT"/>
              </a:rPr>
              <a:t>on </a:t>
            </a:r>
            <a:r>
              <a:rPr dirty="0" sz="3000" b="1">
                <a:latin typeface="Gill Sans MT"/>
                <a:cs typeface="Gill Sans MT"/>
              </a:rPr>
              <a:t>1.2 </a:t>
            </a:r>
            <a:r>
              <a:rPr dirty="0" sz="3000" spc="-5" b="1">
                <a:latin typeface="Gill Sans MT"/>
                <a:cs typeface="Gill Sans MT"/>
              </a:rPr>
              <a:t>million</a:t>
            </a:r>
            <a:r>
              <a:rPr dirty="0" sz="3000" b="1">
                <a:latin typeface="Gill Sans MT"/>
                <a:cs typeface="Gill Sans MT"/>
              </a:rPr>
              <a:t> </a:t>
            </a:r>
            <a:r>
              <a:rPr dirty="0" sz="3000" spc="-5" b="1">
                <a:latin typeface="Gill Sans MT"/>
                <a:cs typeface="Gill Sans MT"/>
              </a:rPr>
              <a:t>nerve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902004" y="4816602"/>
            <a:ext cx="707199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latin typeface="Gill Sans MT"/>
                <a:cs typeface="Gill Sans MT"/>
              </a:rPr>
              <a:t>fiber )so </a:t>
            </a:r>
            <a:r>
              <a:rPr dirty="0" sz="3000" spc="-20" b="1">
                <a:latin typeface="Gill Sans MT"/>
                <a:cs typeface="Gill Sans MT"/>
              </a:rPr>
              <a:t>convergence </a:t>
            </a:r>
            <a:r>
              <a:rPr dirty="0" sz="3000" b="1">
                <a:latin typeface="Gill Sans MT"/>
                <a:cs typeface="Gill Sans MT"/>
              </a:rPr>
              <a:t>is 105 </a:t>
            </a:r>
            <a:r>
              <a:rPr dirty="0" sz="3000" spc="-10" b="1">
                <a:latin typeface="Gill Sans MT"/>
                <a:cs typeface="Gill Sans MT"/>
              </a:rPr>
              <a:t>receptor </a:t>
            </a:r>
            <a:r>
              <a:rPr dirty="0" sz="3000" b="1">
                <a:latin typeface="Gill Sans MT"/>
                <a:cs typeface="Gill Sans MT"/>
              </a:rPr>
              <a:t>:</a:t>
            </a:r>
            <a:r>
              <a:rPr dirty="0" sz="3000" spc="-380" b="1">
                <a:latin typeface="Gill Sans MT"/>
                <a:cs typeface="Gill Sans MT"/>
              </a:rPr>
              <a:t> </a:t>
            </a:r>
            <a:r>
              <a:rPr dirty="0" sz="3000" b="1">
                <a:latin typeface="Gill Sans MT"/>
                <a:cs typeface="Gill Sans MT"/>
              </a:rPr>
              <a:t>1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902004" y="5136337"/>
            <a:ext cx="912494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latin typeface="Gill Sans MT"/>
                <a:cs typeface="Gill Sans MT"/>
              </a:rPr>
              <a:t>fibe</a:t>
            </a:r>
            <a:r>
              <a:rPr dirty="0" sz="3000" spc="-310" b="1">
                <a:latin typeface="Gill Sans MT"/>
                <a:cs typeface="Gill Sans MT"/>
              </a:rPr>
              <a:t>r</a:t>
            </a:r>
            <a:r>
              <a:rPr dirty="0" sz="3000" b="1">
                <a:latin typeface="Gill Sans MT"/>
                <a:cs typeface="Gill Sans MT"/>
              </a:rPr>
              <a:t>.</a:t>
            </a:r>
            <a:endParaRPr sz="3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682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Ahmed</dc:creator>
  <dc:title>Anatomy of the eye:_     1- Sclera ( protection)- choroids (  BV)-  retina innermost layer     2-  cornea +conjuctiva 3- pupil+ iris( radial+ circular muscles) &amp; size of the pupil by sympathetic&amp; parasympathetic. cilliary muscles+ suspensory ligaments lens  Uvea = choroid +iris +cilliary muscles    Refractive media of the eye:- cornea aquous humour lens vitrous humour **Anterior &amp; posterior chambers &amp; formation&amp; circulation of aquous humour&amp; glucoma</dc:title>
  <dcterms:created xsi:type="dcterms:W3CDTF">2017-10-04T09:02:53Z</dcterms:created>
  <dcterms:modified xsi:type="dcterms:W3CDTF">2017-10-04T09:02:53Z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2017-10-04T00:00:00Z</vt:filetime>
  </property>
</Properties>
</file>