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1">
                <a:solidFill>
                  <a:srgbClr val="660033"/>
                </a:solidFill>
                <a:latin typeface="Blackadder ITC"/>
                <a:cs typeface="Blackadder IT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00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1">
                <a:solidFill>
                  <a:srgbClr val="660033"/>
                </a:solidFill>
                <a:latin typeface="Blackadder ITC"/>
                <a:cs typeface="Blackadder IT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1">
                <a:solidFill>
                  <a:srgbClr val="660033"/>
                </a:solidFill>
                <a:latin typeface="Blackadder ITC"/>
                <a:cs typeface="Blackadder IT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5125"/>
          </a:xfrm>
          <a:custGeom>
            <a:avLst/>
            <a:gdLst/>
            <a:ahLst/>
            <a:cxnLst/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6089" y="502345"/>
            <a:ext cx="4671821" cy="266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1">
                <a:solidFill>
                  <a:srgbClr val="660033"/>
                </a:solidFill>
                <a:latin typeface="Blackadder ITC"/>
                <a:cs typeface="Blackadder IT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799" y="2949067"/>
            <a:ext cx="8280400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600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2605" y="729741"/>
            <a:ext cx="403606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55344" marR="848360">
              <a:lnSpc>
                <a:spcPct val="100000"/>
              </a:lnSpc>
              <a:spcBef>
                <a:spcPts val="100"/>
              </a:spcBef>
            </a:pPr>
            <a:r>
              <a:rPr dirty="0" sz="3600" spc="-75">
                <a:latin typeface="Arial"/>
                <a:cs typeface="Arial"/>
              </a:rPr>
              <a:t>Color</a:t>
            </a:r>
            <a:r>
              <a:rPr dirty="0" sz="3600" spc="-300">
                <a:latin typeface="Arial"/>
                <a:cs typeface="Arial"/>
              </a:rPr>
              <a:t> </a:t>
            </a:r>
            <a:r>
              <a:rPr dirty="0" sz="3600" spc="-90">
                <a:latin typeface="Arial"/>
                <a:cs typeface="Arial"/>
              </a:rPr>
              <a:t>Vision 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 spc="-100">
                <a:latin typeface="Arial"/>
                <a:cs typeface="Arial"/>
              </a:rPr>
              <a:t>by</a:t>
            </a:r>
            <a:endParaRPr sz="3600">
              <a:latin typeface="Arial"/>
              <a:cs typeface="Arial"/>
            </a:endParaRPr>
          </a:p>
          <a:p>
            <a:pPr algn="ctr" marL="12065" marR="5080" indent="-1270">
              <a:lnSpc>
                <a:spcPct val="100000"/>
              </a:lnSpc>
            </a:pPr>
            <a:r>
              <a:rPr dirty="0" sz="3600" spc="-90">
                <a:latin typeface="Arial"/>
                <a:cs typeface="Arial"/>
              </a:rPr>
              <a:t>Prof/Faten </a:t>
            </a:r>
            <a:r>
              <a:rPr dirty="0" sz="3600" spc="-85">
                <a:latin typeface="Arial"/>
                <a:cs typeface="Arial"/>
              </a:rPr>
              <a:t>zakareia  </a:t>
            </a:r>
            <a:r>
              <a:rPr dirty="0" sz="3600" spc="-70">
                <a:latin typeface="Arial"/>
                <a:cs typeface="Arial"/>
              </a:rPr>
              <a:t>King Saud</a:t>
            </a:r>
            <a:r>
              <a:rPr dirty="0" sz="3600" spc="-430">
                <a:latin typeface="Arial"/>
                <a:cs typeface="Arial"/>
              </a:rPr>
              <a:t> </a:t>
            </a:r>
            <a:r>
              <a:rPr dirty="0" sz="3600" spc="-90">
                <a:latin typeface="Arial"/>
                <a:cs typeface="Arial"/>
              </a:rPr>
              <a:t>University  Physiology</a:t>
            </a:r>
            <a:r>
              <a:rPr dirty="0" sz="3600" spc="-240">
                <a:latin typeface="Arial"/>
                <a:cs typeface="Arial"/>
              </a:rPr>
              <a:t> </a:t>
            </a:r>
            <a:r>
              <a:rPr dirty="0" sz="3600" spc="-70">
                <a:latin typeface="Arial"/>
                <a:cs typeface="Arial"/>
              </a:rPr>
              <a:t>Dept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2800" y="4191000"/>
            <a:ext cx="2419350" cy="247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737" y="1086738"/>
            <a:ext cx="3926713" cy="21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1208" y="3128772"/>
            <a:ext cx="56845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28901"/>
            <a:ext cx="3820795" cy="153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5740" marR="5080" indent="-193040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SzPct val="84375"/>
              <a:buChar char="•"/>
              <a:tabLst>
                <a:tab pos="205740" algn="l"/>
                <a:tab pos="206375" algn="l"/>
              </a:tabLst>
            </a:pPr>
            <a:r>
              <a:rPr dirty="0" sz="1600" spc="-5">
                <a:latin typeface="Arial"/>
                <a:cs typeface="Arial"/>
              </a:rPr>
              <a:t>there is no single wavelength of light  corresponding to white; instead, white is  a combination of all the wavelengths of  the</a:t>
            </a:r>
            <a:r>
              <a:rPr dirty="0" sz="1600" spc="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spectrum.</a:t>
            </a:r>
            <a:endParaRPr sz="1600">
              <a:latin typeface="Arial"/>
              <a:cs typeface="Arial"/>
            </a:endParaRPr>
          </a:p>
          <a:p>
            <a:pPr marL="205740" marR="67945" indent="-193040">
              <a:lnSpc>
                <a:spcPct val="100000"/>
              </a:lnSpc>
              <a:spcBef>
                <a:spcPts val="385"/>
              </a:spcBef>
              <a:buClr>
                <a:srgbClr val="0E6EC5"/>
              </a:buClr>
              <a:buSzPct val="84375"/>
              <a:buChar char="•"/>
              <a:tabLst>
                <a:tab pos="205740" algn="l"/>
                <a:tab pos="206375" algn="l"/>
              </a:tabLst>
            </a:pPr>
            <a:r>
              <a:rPr dirty="0" sz="1600" spc="-5">
                <a:latin typeface="Arial"/>
                <a:cs typeface="Arial"/>
              </a:rPr>
              <a:t>as can be seen in this vector diagram –  </a:t>
            </a:r>
            <a:r>
              <a:rPr dirty="0" sz="1600" spc="-10">
                <a:latin typeface="Arial"/>
                <a:cs typeface="Arial"/>
              </a:rPr>
              <a:t>white </a:t>
            </a:r>
            <a:r>
              <a:rPr dirty="0" sz="1600" spc="-5">
                <a:latin typeface="Arial"/>
                <a:cs typeface="Arial"/>
              </a:rPr>
              <a:t>occupies the middle of the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vector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6726" y="1835150"/>
            <a:ext cx="5367273" cy="3667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76200"/>
            <a:ext cx="83439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6046419"/>
            <a:ext cx="61817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Light absorption by the pigments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10" b="1">
                <a:latin typeface="Times New Roman"/>
                <a:cs typeface="Times New Roman"/>
              </a:rPr>
              <a:t>three color-receptive</a:t>
            </a:r>
            <a:r>
              <a:rPr dirty="0" sz="1800" spc="1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cones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human</a:t>
            </a:r>
            <a:r>
              <a:rPr dirty="0" sz="1800" spc="-10" b="1">
                <a:latin typeface="Times New Roman"/>
                <a:cs typeface="Times New Roman"/>
              </a:rPr>
              <a:t> retina.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2698"/>
            <a:ext cx="7684770" cy="280606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#- </a:t>
            </a:r>
            <a:r>
              <a:rPr dirty="0" u="heavy" sz="2400" spc="-5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Color vision is coded by</a:t>
            </a:r>
            <a:r>
              <a:rPr dirty="0" u="heavy" sz="2400" spc="-20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  <a:p>
            <a:pPr algn="just" marL="195580" marR="5080" indent="-18288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--different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responses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in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ganglion cells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that</a:t>
            </a:r>
            <a:r>
              <a:rPr dirty="0" sz="2400" spc="-7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depends 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upon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 </a:t>
            </a:r>
            <a:r>
              <a:rPr dirty="0" sz="2400" spc="0" b="1">
                <a:solidFill>
                  <a:srgbClr val="660033"/>
                </a:solidFill>
                <a:latin typeface="Arial"/>
                <a:cs typeface="Arial"/>
              </a:rPr>
              <a:t>wave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length 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stimulus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which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determine  frequency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impulses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in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ganglion</a:t>
            </a:r>
            <a:r>
              <a:rPr dirty="0" sz="2400" spc="-4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  <a:p>
            <a:pPr marL="195580" marR="50165" indent="-18288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-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 color perception in the brain depends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on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  amount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activity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in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each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 3 cone </a:t>
            </a:r>
            <a:r>
              <a:rPr dirty="0" sz="2400" spc="-10" b="1">
                <a:solidFill>
                  <a:srgbClr val="660033"/>
                </a:solidFill>
                <a:latin typeface="Arial"/>
                <a:cs typeface="Arial"/>
              </a:rPr>
              <a:t>systems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as  mentioned</a:t>
            </a:r>
            <a:r>
              <a:rPr dirty="0" sz="2400" spc="-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above.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7767" y="383667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44195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1478026"/>
            <a:ext cx="8007350" cy="460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ts val="3370"/>
              </a:lnSpc>
              <a:spcBef>
                <a:spcPts val="100"/>
              </a:spcBef>
              <a:buClr>
                <a:srgbClr val="0E6EC5"/>
              </a:buClr>
              <a:buSzPct val="84848"/>
              <a:buFont typeface="Arial"/>
              <a:buChar char="•"/>
              <a:tabLst>
                <a:tab pos="195580" algn="l"/>
              </a:tabLst>
            </a:pPr>
            <a:r>
              <a:rPr dirty="0" sz="3300" spc="-5" b="1">
                <a:solidFill>
                  <a:srgbClr val="FF3300"/>
                </a:solidFill>
                <a:latin typeface="Arial"/>
                <a:cs typeface="Arial"/>
              </a:rPr>
              <a:t>6-perception of orange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is due</a:t>
            </a:r>
            <a:r>
              <a:rPr dirty="0" sz="3300" spc="-2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to</a:t>
            </a:r>
            <a:endParaRPr sz="3300">
              <a:latin typeface="Arial"/>
              <a:cs typeface="Arial"/>
            </a:endParaRPr>
          </a:p>
          <a:p>
            <a:pPr marL="194945">
              <a:lnSpc>
                <a:spcPts val="2775"/>
              </a:lnSpc>
              <a:tabLst>
                <a:tab pos="7154545" algn="l"/>
              </a:tabLst>
            </a:pP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stimulation</a:t>
            </a:r>
            <a:r>
              <a:rPr dirty="0" sz="3300" spc="-3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of</a:t>
            </a:r>
            <a:r>
              <a:rPr dirty="0" sz="3300" spc="-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99%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of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red</a:t>
            </a:r>
            <a:r>
              <a:rPr dirty="0" sz="3300" spc="-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cones</a:t>
            </a:r>
            <a:r>
              <a:rPr dirty="0" sz="3300" spc="-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&amp;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42%</a:t>
            </a:r>
            <a:endParaRPr sz="3300">
              <a:latin typeface="Arial"/>
              <a:cs typeface="Arial"/>
            </a:endParaRPr>
          </a:p>
          <a:p>
            <a:pPr marL="194945" marR="6350">
              <a:lnSpc>
                <a:spcPct val="70000"/>
              </a:lnSpc>
              <a:spcBef>
                <a:spcPts val="595"/>
              </a:spcBef>
              <a:tabLst>
                <a:tab pos="6036310" algn="l"/>
              </a:tabLst>
            </a:pP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of green cones &amp; 0%</a:t>
            </a:r>
            <a:r>
              <a:rPr dirty="0" sz="3300" spc="4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of</a:t>
            </a:r>
            <a:r>
              <a:rPr dirty="0" sz="3300" spc="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blue	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cones(</a:t>
            </a:r>
            <a:r>
              <a:rPr dirty="0" sz="3300" spc="-6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so  ratio </a:t>
            </a:r>
            <a:r>
              <a:rPr dirty="0" sz="3300" spc="-10" b="1">
                <a:solidFill>
                  <a:srgbClr val="660033"/>
                </a:solidFill>
                <a:latin typeface="Arial"/>
                <a:cs typeface="Arial"/>
              </a:rPr>
              <a:t>is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99:42:</a:t>
            </a:r>
            <a:r>
              <a:rPr dirty="0" sz="3300" spc="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0)</a:t>
            </a:r>
            <a:endParaRPr sz="3300">
              <a:latin typeface="Arial"/>
              <a:cs typeface="Arial"/>
            </a:endParaRPr>
          </a:p>
          <a:p>
            <a:pPr marL="195580" indent="-182880">
              <a:lnSpc>
                <a:spcPts val="2970"/>
              </a:lnSpc>
              <a:buClr>
                <a:srgbClr val="0E6EC5"/>
              </a:buClr>
              <a:buSzPct val="84848"/>
              <a:buFont typeface="Arial"/>
              <a:buChar char="•"/>
              <a:tabLst>
                <a:tab pos="195580" algn="l"/>
              </a:tabLst>
            </a:pP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7--</a:t>
            </a:r>
            <a:r>
              <a:rPr dirty="0" sz="3300" spc="-5" b="1">
                <a:solidFill>
                  <a:srgbClr val="FFFF00"/>
                </a:solidFill>
                <a:latin typeface="Arial"/>
                <a:cs typeface="Arial"/>
              </a:rPr>
              <a:t>perception of yellow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is due</a:t>
            </a:r>
            <a:r>
              <a:rPr dirty="0" sz="3300" spc="-2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to</a:t>
            </a:r>
            <a:endParaRPr sz="3300">
              <a:latin typeface="Arial"/>
              <a:cs typeface="Arial"/>
            </a:endParaRPr>
          </a:p>
          <a:p>
            <a:pPr marL="194945">
              <a:lnSpc>
                <a:spcPts val="2775"/>
              </a:lnSpc>
              <a:tabLst>
                <a:tab pos="3172460" algn="l"/>
              </a:tabLst>
            </a:pP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stimulation</a:t>
            </a:r>
            <a:r>
              <a:rPr dirty="0" sz="3300" spc="-3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of	50% of red cones</a:t>
            </a:r>
            <a:r>
              <a:rPr dirty="0" sz="3300" spc="-5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&amp;</a:t>
            </a:r>
            <a:endParaRPr sz="3300">
              <a:latin typeface="Arial"/>
              <a:cs typeface="Arial"/>
            </a:endParaRPr>
          </a:p>
          <a:p>
            <a:pPr marL="194945" marR="1238885">
              <a:lnSpc>
                <a:spcPct val="70000"/>
              </a:lnSpc>
              <a:spcBef>
                <a:spcPts val="590"/>
              </a:spcBef>
            </a:pP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50%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green cones &amp; 0%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blue  cones( so ratio </a:t>
            </a:r>
            <a:r>
              <a:rPr dirty="0" sz="3300" spc="-10" b="1">
                <a:solidFill>
                  <a:srgbClr val="660033"/>
                </a:solidFill>
                <a:latin typeface="Arial"/>
                <a:cs typeface="Arial"/>
              </a:rPr>
              <a:t>is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50:50:</a:t>
            </a:r>
            <a:r>
              <a:rPr dirty="0" sz="3300" spc="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0)</a:t>
            </a:r>
            <a:endParaRPr sz="3300">
              <a:latin typeface="Arial"/>
              <a:cs typeface="Arial"/>
            </a:endParaRPr>
          </a:p>
          <a:p>
            <a:pPr marL="195580" indent="-182880">
              <a:lnSpc>
                <a:spcPts val="2970"/>
              </a:lnSpc>
              <a:buClr>
                <a:srgbClr val="0E6EC5"/>
              </a:buClr>
              <a:buSzPct val="84848"/>
              <a:buFont typeface="Arial"/>
              <a:buChar char="•"/>
              <a:tabLst>
                <a:tab pos="195580" algn="l"/>
              </a:tabLst>
            </a:pPr>
            <a:r>
              <a:rPr dirty="0" sz="3300" spc="-5" b="1">
                <a:solidFill>
                  <a:srgbClr val="3333CC"/>
                </a:solidFill>
                <a:latin typeface="Arial"/>
                <a:cs typeface="Arial"/>
              </a:rPr>
              <a:t>8-perception of blue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is due</a:t>
            </a:r>
            <a:r>
              <a:rPr dirty="0" sz="3300" spc="-2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to</a:t>
            </a:r>
            <a:endParaRPr sz="3300">
              <a:latin typeface="Arial"/>
              <a:cs typeface="Arial"/>
            </a:endParaRPr>
          </a:p>
          <a:p>
            <a:pPr marL="194945">
              <a:lnSpc>
                <a:spcPts val="2775"/>
              </a:lnSpc>
              <a:tabLst>
                <a:tab pos="3172460" algn="l"/>
                <a:tab pos="7037070" algn="l"/>
              </a:tabLst>
            </a:pP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stimulation</a:t>
            </a:r>
            <a:r>
              <a:rPr dirty="0" sz="3300" spc="-3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of	0% of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red</a:t>
            </a:r>
            <a:r>
              <a:rPr dirty="0" sz="3300" spc="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cones</a:t>
            </a:r>
            <a:r>
              <a:rPr dirty="0" sz="3300" spc="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&amp;	0%</a:t>
            </a:r>
            <a:endParaRPr sz="3300">
              <a:latin typeface="Arial"/>
              <a:cs typeface="Arial"/>
            </a:endParaRPr>
          </a:p>
          <a:p>
            <a:pPr marL="194945" marR="378460">
              <a:lnSpc>
                <a:spcPct val="70000"/>
              </a:lnSpc>
              <a:spcBef>
                <a:spcPts val="595"/>
              </a:spcBef>
              <a:tabLst>
                <a:tab pos="6269355" algn="l"/>
              </a:tabLst>
            </a:pP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of</a:t>
            </a:r>
            <a:r>
              <a:rPr dirty="0" sz="3300" spc="-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green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cones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&amp;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97%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 of blue	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cones( 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so ratio </a:t>
            </a:r>
            <a:r>
              <a:rPr dirty="0" sz="3300" spc="-10" b="1">
                <a:solidFill>
                  <a:srgbClr val="660033"/>
                </a:solidFill>
                <a:latin typeface="Arial"/>
                <a:cs typeface="Arial"/>
              </a:rPr>
              <a:t>is </a:t>
            </a:r>
            <a:r>
              <a:rPr dirty="0" sz="3300" spc="-5" b="1">
                <a:solidFill>
                  <a:srgbClr val="660033"/>
                </a:solidFill>
                <a:latin typeface="Arial"/>
                <a:cs typeface="Arial"/>
              </a:rPr>
              <a:t>0:0: 97</a:t>
            </a:r>
            <a:r>
              <a:rPr dirty="0" sz="3300" spc="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660033"/>
                </a:solidFill>
                <a:latin typeface="Arial"/>
                <a:cs typeface="Arial"/>
              </a:rPr>
              <a:t>)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6501" y="2162175"/>
            <a:ext cx="4772025" cy="341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71650" y="914400"/>
            <a:ext cx="492442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2524"/>
            <a:ext cx="59893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82524"/>
            <a:ext cx="728472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518286"/>
            <a:ext cx="19494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925" y="274700"/>
            <a:ext cx="7802626" cy="5856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663" y="1699260"/>
            <a:ext cx="5091684" cy="432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81675" y="319531"/>
            <a:ext cx="3140075" cy="6224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04799"/>
            <a:ext cx="8229600" cy="655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157986"/>
            <a:ext cx="7844790" cy="3453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SzPct val="83928"/>
              <a:buFont typeface="Arial"/>
              <a:buChar char="•"/>
              <a:tabLst>
                <a:tab pos="196215" algn="l"/>
              </a:tabLst>
            </a:pPr>
            <a:r>
              <a:rPr dirty="0" u="heavy" sz="28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COLOR</a:t>
            </a:r>
            <a:r>
              <a:rPr dirty="0" u="heavy" sz="2800" spc="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BLINDNESS</a:t>
            </a:r>
            <a:r>
              <a:rPr dirty="0" sz="2800" spc="-10" b="1">
                <a:solidFill>
                  <a:srgbClr val="FF0066"/>
                </a:solidFill>
                <a:latin typeface="Arial"/>
                <a:cs typeface="Arial"/>
              </a:rPr>
              <a:t>:-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6215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-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There is gene for </a:t>
            </a: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rhodopsin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on</a:t>
            </a:r>
            <a:r>
              <a:rPr dirty="0" sz="2400" spc="-4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chromosome(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3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ts val="2590"/>
              </a:lnSpc>
              <a:spcBef>
                <a:spcPts val="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6215" algn="l"/>
                <a:tab pos="5391785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- There is gene for </a:t>
            </a: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blue</a:t>
            </a:r>
            <a:r>
              <a:rPr dirty="0" sz="2400" spc="-45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sensitive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S	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cone pigment</a:t>
            </a:r>
            <a:r>
              <a:rPr dirty="0" sz="2400" spc="-9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195580">
              <a:lnSpc>
                <a:spcPts val="2590"/>
              </a:lnSpc>
            </a:pP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chromosome(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7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95580" marR="867410" indent="-182880">
              <a:lnSpc>
                <a:spcPct val="8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6215" algn="l"/>
                <a:tab pos="3006090" algn="l"/>
                <a:tab pos="6257925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-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There</a:t>
            </a:r>
            <a:r>
              <a:rPr dirty="0" sz="2400" spc="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is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gene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for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red</a:t>
            </a:r>
            <a:r>
              <a:rPr dirty="0" sz="2400" spc="-15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&amp;</a:t>
            </a: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een</a:t>
            </a:r>
            <a:r>
              <a:rPr dirty="0" sz="2400" spc="-15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sensi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t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ive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dirty="0" sz="2400" spc="-15" b="1">
                <a:solidFill>
                  <a:srgbClr val="660033"/>
                </a:solidFill>
                <a:latin typeface="Arial"/>
                <a:cs typeface="Arial"/>
              </a:rPr>
              <a:t>c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one 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pigment on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x</a:t>
            </a:r>
            <a:r>
              <a:rPr dirty="0" sz="2400" spc="-25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chromosome.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195580" marR="118745" indent="-182880">
              <a:lnSpc>
                <a:spcPts val="2300"/>
              </a:lnSpc>
              <a:buClr>
                <a:srgbClr val="0E6EC5"/>
              </a:buClr>
              <a:buSzPct val="85416"/>
              <a:buFont typeface="Arial"/>
              <a:buChar char="•"/>
              <a:tabLst>
                <a:tab pos="196215" algn="l"/>
                <a:tab pos="1582420" algn="l"/>
                <a:tab pos="2042160" algn="l"/>
                <a:tab pos="3950335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-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0" b="1">
                <a:solidFill>
                  <a:srgbClr val="660033"/>
                </a:solidFill>
                <a:latin typeface="Arial"/>
                <a:cs typeface="Arial"/>
              </a:rPr>
              <a:t>when</a:t>
            </a:r>
            <a:r>
              <a:rPr dirty="0" sz="2400" spc="-4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	single</a:t>
            </a:r>
            <a:r>
              <a:rPr dirty="0" sz="2400" spc="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group</a:t>
            </a:r>
            <a:r>
              <a:rPr dirty="0" sz="2400" spc="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	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color receptive cones is  absent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( due to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absence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there gene) the person  can</a:t>
            </a:r>
            <a:r>
              <a:rPr dirty="0" sz="2400" spc="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not</a:t>
            </a:r>
            <a:r>
              <a:rPr dirty="0" sz="2400" spc="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see	or distinguish some colors from</a:t>
            </a:r>
            <a:r>
              <a:rPr dirty="0" sz="2400" spc="6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476502"/>
            <a:ext cx="7573009" cy="302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-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red </a:t>
            </a:r>
            <a:r>
              <a:rPr dirty="0" u="heavy" sz="2400" b="1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–</a:t>
            </a:r>
            <a:r>
              <a:rPr dirty="0" sz="2400" b="1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green</a:t>
            </a: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blindness:-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ts val="2590"/>
              </a:lnSpc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-Green &amp; red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cones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see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different colors</a:t>
            </a:r>
            <a:r>
              <a:rPr dirty="0" sz="2400" spc="-2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between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ts val="2590"/>
              </a:lnSpc>
            </a:pPr>
            <a:r>
              <a:rPr dirty="0" sz="2400" spc="0" b="1">
                <a:solidFill>
                  <a:srgbClr val="660033"/>
                </a:solidFill>
                <a:latin typeface="Arial"/>
                <a:cs typeface="Arial"/>
              </a:rPr>
              <a:t>wave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length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525-675 nm &amp;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distinguish</a:t>
            </a:r>
            <a:r>
              <a:rPr dirty="0" sz="2400" spc="-8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80000"/>
              </a:lnSpc>
              <a:spcBef>
                <a:spcPts val="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  <a:tab pos="2684780" algn="l"/>
                <a:tab pos="5015865" algn="l"/>
                <a:tab pos="5659120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-If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either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these cones are absent, the person can  not distinguish 4 colors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(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red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–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green- yellow-  orange)&amp;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he can</a:t>
            </a:r>
            <a:r>
              <a:rPr dirty="0" sz="2400" spc="2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not distinguish	red	from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green  (primary</a:t>
            </a:r>
            <a:r>
              <a:rPr dirty="0" sz="2400" spc="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colors)	so</a:t>
            </a:r>
            <a:r>
              <a:rPr dirty="0" sz="2400" spc="-2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called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(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red </a:t>
            </a: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–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green</a:t>
            </a:r>
            <a:r>
              <a:rPr dirty="0" sz="2400" spc="-20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blindness).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4813"/>
            <a:ext cx="7952740" cy="3836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90">
                <a:latin typeface="Arial"/>
                <a:cs typeface="Arial"/>
              </a:rPr>
              <a:t>Objectives: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04975" algn="l"/>
              </a:tabLst>
            </a:pPr>
            <a:r>
              <a:rPr dirty="0" sz="2500" spc="-85">
                <a:latin typeface="Arial"/>
                <a:cs typeface="Arial"/>
              </a:rPr>
              <a:t>Define</a:t>
            </a:r>
            <a:r>
              <a:rPr dirty="0" sz="2500" spc="-220">
                <a:latin typeface="Arial"/>
                <a:cs typeface="Arial"/>
              </a:rPr>
              <a:t> </a:t>
            </a:r>
            <a:r>
              <a:rPr dirty="0" sz="2500" spc="-80">
                <a:latin typeface="Arial"/>
                <a:cs typeface="Arial"/>
              </a:rPr>
              <a:t>color	</a:t>
            </a:r>
            <a:r>
              <a:rPr dirty="0" sz="2500" spc="-85">
                <a:latin typeface="Arial"/>
                <a:cs typeface="Arial"/>
              </a:rPr>
              <a:t>vision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500" spc="-90">
                <a:latin typeface="Arial"/>
                <a:cs typeface="Arial"/>
              </a:rPr>
              <a:t>Identify </a:t>
            </a:r>
            <a:r>
              <a:rPr dirty="0" sz="2500" spc="-70">
                <a:latin typeface="Arial"/>
                <a:cs typeface="Arial"/>
              </a:rPr>
              <a:t>and </a:t>
            </a:r>
            <a:r>
              <a:rPr dirty="0" sz="2500" spc="-90">
                <a:latin typeface="Arial"/>
                <a:cs typeface="Arial"/>
              </a:rPr>
              <a:t>describe </a:t>
            </a:r>
            <a:r>
              <a:rPr dirty="0" sz="2500" spc="-70">
                <a:latin typeface="Arial"/>
                <a:cs typeface="Arial"/>
              </a:rPr>
              <a:t>the </a:t>
            </a:r>
            <a:r>
              <a:rPr dirty="0" sz="2500" spc="-90">
                <a:latin typeface="Arial"/>
                <a:cs typeface="Arial"/>
              </a:rPr>
              <a:t>mechanism </a:t>
            </a:r>
            <a:r>
              <a:rPr dirty="0" sz="2500" spc="-50">
                <a:latin typeface="Arial"/>
                <a:cs typeface="Arial"/>
              </a:rPr>
              <a:t>of </a:t>
            </a:r>
            <a:r>
              <a:rPr dirty="0" sz="2500" spc="-85">
                <a:latin typeface="Arial"/>
                <a:cs typeface="Arial"/>
              </a:rPr>
              <a:t>colour vision </a:t>
            </a:r>
            <a:r>
              <a:rPr dirty="0" sz="2500" spc="-70">
                <a:latin typeface="Arial"/>
                <a:cs typeface="Arial"/>
              </a:rPr>
              <a:t>and the  </a:t>
            </a:r>
            <a:r>
              <a:rPr dirty="0" sz="2500" spc="-80">
                <a:latin typeface="Arial"/>
                <a:cs typeface="Arial"/>
              </a:rPr>
              <a:t>three</a:t>
            </a:r>
            <a:r>
              <a:rPr dirty="0" sz="2500" spc="-215">
                <a:latin typeface="Arial"/>
                <a:cs typeface="Arial"/>
              </a:rPr>
              <a:t> </a:t>
            </a:r>
            <a:r>
              <a:rPr dirty="0" sz="2500" spc="-80">
                <a:latin typeface="Arial"/>
                <a:cs typeface="Arial"/>
              </a:rPr>
              <a:t>types</a:t>
            </a:r>
            <a:r>
              <a:rPr dirty="0" sz="2500" spc="-204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of</a:t>
            </a:r>
            <a:r>
              <a:rPr dirty="0" sz="2500" spc="-204">
                <a:latin typeface="Arial"/>
                <a:cs typeface="Arial"/>
              </a:rPr>
              <a:t> </a:t>
            </a:r>
            <a:r>
              <a:rPr dirty="0" sz="2500" spc="-85">
                <a:latin typeface="Arial"/>
                <a:cs typeface="Arial"/>
              </a:rPr>
              <a:t>cones,</a:t>
            </a:r>
            <a:r>
              <a:rPr dirty="0" sz="2500" spc="-229">
                <a:latin typeface="Arial"/>
                <a:cs typeface="Arial"/>
              </a:rPr>
              <a:t> </a:t>
            </a:r>
            <a:r>
              <a:rPr dirty="0" sz="2500" spc="-90">
                <a:latin typeface="Arial"/>
                <a:cs typeface="Arial"/>
              </a:rPr>
              <a:t>including</a:t>
            </a:r>
            <a:r>
              <a:rPr dirty="0" sz="2500" spc="-240">
                <a:latin typeface="Arial"/>
                <a:cs typeface="Arial"/>
              </a:rPr>
              <a:t> </a:t>
            </a:r>
            <a:r>
              <a:rPr dirty="0" sz="2500" spc="-70">
                <a:latin typeface="Arial"/>
                <a:cs typeface="Arial"/>
              </a:rPr>
              <a:t>the</a:t>
            </a:r>
            <a:r>
              <a:rPr dirty="0" sz="2500" spc="-200">
                <a:latin typeface="Arial"/>
                <a:cs typeface="Arial"/>
              </a:rPr>
              <a:t> </a:t>
            </a:r>
            <a:r>
              <a:rPr dirty="0" sz="2500" spc="-80">
                <a:latin typeface="Arial"/>
                <a:cs typeface="Arial"/>
              </a:rPr>
              <a:t>range</a:t>
            </a:r>
            <a:r>
              <a:rPr dirty="0" sz="2500" spc="-22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of</a:t>
            </a:r>
            <a:r>
              <a:rPr dirty="0" sz="2500" spc="-195">
                <a:latin typeface="Arial"/>
                <a:cs typeface="Arial"/>
              </a:rPr>
              <a:t> </a:t>
            </a:r>
            <a:r>
              <a:rPr dirty="0" sz="2500" spc="-90">
                <a:latin typeface="Arial"/>
                <a:cs typeface="Arial"/>
              </a:rPr>
              <a:t>spectral</a:t>
            </a:r>
            <a:r>
              <a:rPr dirty="0" sz="2500" spc="-229">
                <a:latin typeface="Arial"/>
                <a:cs typeface="Arial"/>
              </a:rPr>
              <a:t> </a:t>
            </a:r>
            <a:r>
              <a:rPr dirty="0" sz="2500" spc="-90">
                <a:latin typeface="Arial"/>
                <a:cs typeface="Arial"/>
              </a:rPr>
              <a:t>sensitivity  </a:t>
            </a:r>
            <a:r>
              <a:rPr dirty="0" sz="2500" spc="-70">
                <a:latin typeface="Arial"/>
                <a:cs typeface="Arial"/>
              </a:rPr>
              <a:t>and </a:t>
            </a:r>
            <a:r>
              <a:rPr dirty="0" sz="2500" spc="-80">
                <a:latin typeface="Arial"/>
                <a:cs typeface="Arial"/>
              </a:rPr>
              <a:t>color</a:t>
            </a:r>
            <a:r>
              <a:rPr dirty="0" sz="2500" spc="-370">
                <a:latin typeface="Arial"/>
                <a:cs typeface="Arial"/>
              </a:rPr>
              <a:t> </a:t>
            </a:r>
            <a:r>
              <a:rPr dirty="0" sz="2500" spc="-90">
                <a:latin typeface="Arial"/>
                <a:cs typeface="Arial"/>
              </a:rPr>
              <a:t>blindness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500" spc="-90">
                <a:latin typeface="Arial"/>
                <a:cs typeface="Arial"/>
              </a:rPr>
              <a:t>Identify </a:t>
            </a:r>
            <a:r>
              <a:rPr dirty="0" sz="2500" spc="-80">
                <a:latin typeface="Arial"/>
                <a:cs typeface="Arial"/>
              </a:rPr>
              <a:t>color </a:t>
            </a:r>
            <a:r>
              <a:rPr dirty="0" sz="2500" spc="-85">
                <a:latin typeface="Arial"/>
                <a:cs typeface="Arial"/>
              </a:rPr>
              <a:t>vision</a:t>
            </a:r>
            <a:r>
              <a:rPr dirty="0" sz="2500" spc="-500">
                <a:latin typeface="Arial"/>
                <a:cs typeface="Arial"/>
              </a:rPr>
              <a:t> </a:t>
            </a:r>
            <a:r>
              <a:rPr dirty="0" sz="2500" spc="-85">
                <a:latin typeface="Arial"/>
                <a:cs typeface="Arial"/>
              </a:rPr>
              <a:t>theory</a:t>
            </a:r>
            <a:endParaRPr sz="2500">
              <a:latin typeface="Arial"/>
              <a:cs typeface="Arial"/>
            </a:endParaRPr>
          </a:p>
          <a:p>
            <a:pPr marL="12700" marR="1367790">
              <a:lnSpc>
                <a:spcPct val="100000"/>
              </a:lnSpc>
            </a:pPr>
            <a:r>
              <a:rPr dirty="0" sz="2500" spc="-90">
                <a:latin typeface="Arial"/>
                <a:cs typeface="Arial"/>
              </a:rPr>
              <a:t>Describe</a:t>
            </a:r>
            <a:r>
              <a:rPr dirty="0" sz="2500" spc="-229">
                <a:latin typeface="Arial"/>
                <a:cs typeface="Arial"/>
              </a:rPr>
              <a:t> </a:t>
            </a:r>
            <a:r>
              <a:rPr dirty="0" sz="2500" spc="-70">
                <a:latin typeface="Arial"/>
                <a:cs typeface="Arial"/>
              </a:rPr>
              <a:t>the</a:t>
            </a:r>
            <a:r>
              <a:rPr dirty="0" sz="2500" spc="-204">
                <a:latin typeface="Arial"/>
                <a:cs typeface="Arial"/>
              </a:rPr>
              <a:t> </a:t>
            </a:r>
            <a:r>
              <a:rPr dirty="0" sz="2500" spc="-80">
                <a:latin typeface="Arial"/>
                <a:cs typeface="Arial"/>
              </a:rPr>
              <a:t>items</a:t>
            </a:r>
            <a:r>
              <a:rPr dirty="0" sz="2500" spc="-210">
                <a:latin typeface="Arial"/>
                <a:cs typeface="Arial"/>
              </a:rPr>
              <a:t> </a:t>
            </a:r>
            <a:r>
              <a:rPr dirty="0" sz="2500" spc="-85">
                <a:latin typeface="Arial"/>
                <a:cs typeface="Arial"/>
              </a:rPr>
              <a:t>needed</a:t>
            </a:r>
            <a:r>
              <a:rPr dirty="0" sz="2500" spc="-229">
                <a:latin typeface="Arial"/>
                <a:cs typeface="Arial"/>
              </a:rPr>
              <a:t> </a:t>
            </a:r>
            <a:r>
              <a:rPr dirty="0" sz="2500" spc="-65">
                <a:latin typeface="Arial"/>
                <a:cs typeface="Arial"/>
              </a:rPr>
              <a:t>for</a:t>
            </a:r>
            <a:r>
              <a:rPr dirty="0" sz="2500" spc="-204">
                <a:latin typeface="Arial"/>
                <a:cs typeface="Arial"/>
              </a:rPr>
              <a:t> </a:t>
            </a:r>
            <a:r>
              <a:rPr dirty="0" sz="2500" spc="-70">
                <a:latin typeface="Arial"/>
                <a:cs typeface="Arial"/>
              </a:rPr>
              <a:t>any</a:t>
            </a:r>
            <a:r>
              <a:rPr dirty="0" sz="2500" spc="-220">
                <a:latin typeface="Arial"/>
                <a:cs typeface="Arial"/>
              </a:rPr>
              <a:t> </a:t>
            </a:r>
            <a:r>
              <a:rPr dirty="0" sz="2500" spc="-80">
                <a:latin typeface="Arial"/>
                <a:cs typeface="Arial"/>
              </a:rPr>
              <a:t>color</a:t>
            </a:r>
            <a:r>
              <a:rPr dirty="0" sz="2500" spc="-225">
                <a:latin typeface="Arial"/>
                <a:cs typeface="Arial"/>
              </a:rPr>
              <a:t> </a:t>
            </a:r>
            <a:r>
              <a:rPr dirty="0" sz="2500" spc="-90">
                <a:latin typeface="Arial"/>
                <a:cs typeface="Arial"/>
              </a:rPr>
              <a:t>perception  Compare</a:t>
            </a:r>
            <a:r>
              <a:rPr dirty="0" sz="2500" spc="-220">
                <a:latin typeface="Arial"/>
                <a:cs typeface="Arial"/>
              </a:rPr>
              <a:t> </a:t>
            </a:r>
            <a:r>
              <a:rPr dirty="0" sz="2500" spc="-95">
                <a:latin typeface="Arial"/>
                <a:cs typeface="Arial"/>
              </a:rPr>
              <a:t>different</a:t>
            </a:r>
            <a:r>
              <a:rPr dirty="0" sz="2500" spc="-235">
                <a:latin typeface="Arial"/>
                <a:cs typeface="Arial"/>
              </a:rPr>
              <a:t> </a:t>
            </a:r>
            <a:r>
              <a:rPr dirty="0" sz="2500" spc="-80">
                <a:latin typeface="Arial"/>
                <a:cs typeface="Arial"/>
              </a:rPr>
              <a:t>types</a:t>
            </a:r>
            <a:r>
              <a:rPr dirty="0" sz="2500" spc="-21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of</a:t>
            </a:r>
            <a:r>
              <a:rPr dirty="0" sz="2500" spc="-210">
                <a:latin typeface="Arial"/>
                <a:cs typeface="Arial"/>
              </a:rPr>
              <a:t> </a:t>
            </a:r>
            <a:r>
              <a:rPr dirty="0" sz="2500" spc="-80">
                <a:latin typeface="Arial"/>
                <a:cs typeface="Arial"/>
              </a:rPr>
              <a:t>color</a:t>
            </a:r>
            <a:r>
              <a:rPr dirty="0" sz="2500" spc="-225">
                <a:latin typeface="Arial"/>
                <a:cs typeface="Arial"/>
              </a:rPr>
              <a:t> </a:t>
            </a:r>
            <a:r>
              <a:rPr dirty="0" sz="2500" spc="-90">
                <a:latin typeface="Arial"/>
                <a:cs typeface="Arial"/>
              </a:rPr>
              <a:t>blindness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36421"/>
            <a:ext cx="8270875" cy="558673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dirty="0" sz="3200">
                <a:solidFill>
                  <a:srgbClr val="660033"/>
                </a:solidFill>
                <a:latin typeface="Times New Roman"/>
                <a:cs typeface="Times New Roman"/>
              </a:rPr>
              <a:t>-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It is x-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linked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disease transmitted </a:t>
            </a:r>
            <a:r>
              <a:rPr dirty="0" sz="3200" spc="-15" b="1">
                <a:solidFill>
                  <a:srgbClr val="660033"/>
                </a:solidFill>
                <a:latin typeface="Times New Roman"/>
                <a:cs typeface="Times New Roman"/>
              </a:rPr>
              <a:t>from</a:t>
            </a:r>
            <a:r>
              <a:rPr dirty="0" sz="3200" spc="-80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females  to their male sons,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never </a:t>
            </a:r>
            <a:r>
              <a:rPr dirty="0" sz="3200" spc="-10" b="1">
                <a:solidFill>
                  <a:srgbClr val="660033"/>
                </a:solidFill>
                <a:latin typeface="Times New Roman"/>
                <a:cs typeface="Times New Roman"/>
              </a:rPr>
              <a:t>occure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in females as  they have 2 x</a:t>
            </a:r>
            <a:r>
              <a:rPr dirty="0" sz="3200" spc="-40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chromosomes</a:t>
            </a:r>
            <a:endParaRPr sz="3200">
              <a:latin typeface="Times New Roman"/>
              <a:cs typeface="Times New Roman"/>
            </a:endParaRPr>
          </a:p>
          <a:p>
            <a:pPr marL="12700" marR="294005">
              <a:lnSpc>
                <a:spcPct val="80000"/>
              </a:lnSpc>
              <a:spcBef>
                <a:spcPts val="3105"/>
              </a:spcBef>
              <a:buChar char="-"/>
              <a:tabLst>
                <a:tab pos="248920" algn="l"/>
                <a:tab pos="2405380" algn="l"/>
                <a:tab pos="3297554" algn="l"/>
              </a:tabLst>
            </a:pP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Males</a:t>
            </a:r>
            <a:r>
              <a:rPr dirty="0" sz="3200" spc="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have	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one x &amp; one y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chromosome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so if  this one x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chromosome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miss the gene for</a:t>
            </a:r>
            <a:r>
              <a:rPr dirty="0" sz="3200" spc="-17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color  vision , he</a:t>
            </a:r>
            <a:r>
              <a:rPr dirty="0" sz="3200" spc="0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will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get	</a:t>
            </a:r>
            <a:r>
              <a:rPr dirty="0" sz="3200" spc="-10" b="1">
                <a:solidFill>
                  <a:srgbClr val="660033"/>
                </a:solidFill>
                <a:latin typeface="Times New Roman"/>
                <a:cs typeface="Times New Roman"/>
              </a:rPr>
              <a:t>red-green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color  blindness(their gene is on x</a:t>
            </a:r>
            <a:r>
              <a:rPr dirty="0" sz="3200" spc="-12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chromosome).</a:t>
            </a:r>
            <a:endParaRPr sz="3200">
              <a:latin typeface="Times New Roman"/>
              <a:cs typeface="Times New Roman"/>
            </a:endParaRPr>
          </a:p>
          <a:p>
            <a:pPr marL="12700" marR="1353185">
              <a:lnSpc>
                <a:spcPts val="3080"/>
              </a:lnSpc>
              <a:spcBef>
                <a:spcPts val="3040"/>
              </a:spcBef>
            </a:pP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-Females show the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disease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only if both</a:t>
            </a:r>
            <a:r>
              <a:rPr dirty="0" sz="3200" spc="-9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x 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chromosomes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lack the</a:t>
            </a:r>
            <a:r>
              <a:rPr dirty="0" sz="3200" spc="-5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gene</a:t>
            </a:r>
            <a:endParaRPr sz="3200">
              <a:latin typeface="Times New Roman"/>
              <a:cs typeface="Times New Roman"/>
            </a:endParaRPr>
          </a:p>
          <a:p>
            <a:pPr marL="12700" marR="199390">
              <a:lnSpc>
                <a:spcPts val="3070"/>
              </a:lnSpc>
              <a:spcBef>
                <a:spcPts val="3070"/>
              </a:spcBef>
              <a:buChar char="-"/>
              <a:tabLst>
                <a:tab pos="248920" algn="l"/>
              </a:tabLst>
            </a:pP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Females </a:t>
            </a:r>
            <a:r>
              <a:rPr dirty="0" sz="3200" spc="-15" b="1">
                <a:solidFill>
                  <a:srgbClr val="660033"/>
                </a:solidFill>
                <a:latin typeface="Times New Roman"/>
                <a:cs typeface="Times New Roman"/>
              </a:rPr>
              <a:t>from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color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blind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fathers </a:t>
            </a:r>
            <a:r>
              <a:rPr dirty="0" sz="3200" spc="-15" b="1">
                <a:solidFill>
                  <a:srgbClr val="660033"/>
                </a:solidFill>
                <a:latin typeface="Times New Roman"/>
                <a:cs typeface="Times New Roman"/>
              </a:rPr>
              <a:t>are</a:t>
            </a:r>
            <a:r>
              <a:rPr dirty="0" sz="3200" spc="-120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carriers 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transmit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the </a:t>
            </a:r>
            <a:r>
              <a:rPr dirty="0" sz="3200" spc="-5" b="1">
                <a:solidFill>
                  <a:srgbClr val="660033"/>
                </a:solidFill>
                <a:latin typeface="Times New Roman"/>
                <a:cs typeface="Times New Roman"/>
              </a:rPr>
              <a:t>disease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to ½ of their</a:t>
            </a:r>
            <a:r>
              <a:rPr dirty="0" sz="3200" spc="-10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660033"/>
                </a:solidFill>
                <a:latin typeface="Times New Roman"/>
                <a:cs typeface="Times New Roman"/>
              </a:rPr>
              <a:t>sons.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2006930"/>
            <a:ext cx="7450455" cy="302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87630" indent="-18288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u="heavy" sz="2400" spc="-15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Trichromats</a:t>
            </a:r>
            <a:r>
              <a:rPr dirty="0" sz="2400" spc="-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:-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have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3 cone pigments(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normal or  have slight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weakness in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detecting red or green or  blue</a:t>
            </a:r>
            <a:r>
              <a:rPr dirty="0" sz="2400" spc="-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color</a:t>
            </a:r>
            <a:endParaRPr sz="24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  <a:tab pos="1174750" algn="l"/>
                <a:tab pos="2245360" algn="l"/>
              </a:tabLst>
            </a:pPr>
            <a:r>
              <a:rPr dirty="0" u="heavy" sz="2400" spc="-5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Dichromats:-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have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only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2 cone pigments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systems </a:t>
            </a:r>
            <a:r>
              <a:rPr dirty="0" sz="2400" spc="-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only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so he is completely blind to red or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green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or 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blue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(	so they may have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protanopia, 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deuteranopia,or tritanopia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) they get color by  mixing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only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2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 primary</a:t>
            </a:r>
            <a:r>
              <a:rPr dirty="0" sz="2400" spc="-5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colors.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619757"/>
            <a:ext cx="7825105" cy="14897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u="heavy" sz="3200" spc="-5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Monochromats</a:t>
            </a:r>
            <a:r>
              <a:rPr dirty="0" sz="3200" spc="-5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:- have only </a:t>
            </a:r>
            <a:r>
              <a:rPr dirty="0" u="heavy" sz="3200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one </a:t>
            </a:r>
            <a:r>
              <a:rPr dirty="0" sz="3200" b="1" i="0">
                <a:latin typeface="Times New Roman"/>
                <a:cs typeface="Times New Roman"/>
              </a:rPr>
              <a:t>cone system  or </a:t>
            </a:r>
            <a:r>
              <a:rPr dirty="0" u="heavy" sz="3200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loss of all</a:t>
            </a:r>
            <a:r>
              <a:rPr dirty="0" sz="3200" b="1" i="0">
                <a:latin typeface="Times New Roman"/>
                <a:cs typeface="Times New Roman"/>
              </a:rPr>
              <a:t> so see only</a:t>
            </a:r>
            <a:r>
              <a:rPr dirty="0" u="heavy" sz="3200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 black</a:t>
            </a:r>
            <a:r>
              <a:rPr dirty="0" sz="3200" b="1" i="0">
                <a:latin typeface="Times New Roman"/>
                <a:cs typeface="Times New Roman"/>
              </a:rPr>
              <a:t> or </a:t>
            </a:r>
            <a:r>
              <a:rPr dirty="0" u="heavy" sz="3200" spc="-15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grey</a:t>
            </a:r>
            <a:r>
              <a:rPr dirty="0" sz="3200" spc="-15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or</a:t>
            </a:r>
            <a:r>
              <a:rPr dirty="0" sz="3200" spc="-225" b="1" i="0">
                <a:latin typeface="Times New Roman"/>
                <a:cs typeface="Times New Roman"/>
              </a:rPr>
              <a:t> </a:t>
            </a:r>
            <a:r>
              <a:rPr dirty="0" sz="3200" spc="-5" b="1" i="0">
                <a:latin typeface="Times New Roman"/>
                <a:cs typeface="Times New Roman"/>
              </a:rPr>
              <a:t>have  </a:t>
            </a:r>
            <a:r>
              <a:rPr dirty="0" u="heavy" sz="3200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no color</a:t>
            </a:r>
            <a:r>
              <a:rPr dirty="0" u="heavy" sz="3200" spc="-75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5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perception</a:t>
            </a:r>
            <a:r>
              <a:rPr dirty="0" sz="3200" spc="-5" b="1" i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9" y="2267711"/>
            <a:ext cx="7076440" cy="0"/>
          </a:xfrm>
          <a:custGeom>
            <a:avLst/>
            <a:gdLst/>
            <a:ahLst/>
            <a:cxnLst/>
            <a:rect l="l" t="t" r="r" b="b"/>
            <a:pathLst>
              <a:path w="7076440" h="0">
                <a:moveTo>
                  <a:pt x="0" y="0"/>
                </a:moveTo>
                <a:lnTo>
                  <a:pt x="7075932" y="0"/>
                </a:lnTo>
              </a:path>
            </a:pathLst>
          </a:custGeom>
          <a:ln w="36575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4540" y="1843481"/>
            <a:ext cx="7350759" cy="2491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SzPct val="83928"/>
              <a:buFont typeface="Arial"/>
              <a:buChar char="•"/>
              <a:tabLst>
                <a:tab pos="196215" algn="l"/>
                <a:tab pos="4040504" algn="l"/>
              </a:tabLst>
            </a:pPr>
            <a:r>
              <a:rPr dirty="0" sz="2800" spc="-5" b="1">
                <a:solidFill>
                  <a:srgbClr val="FF0066"/>
                </a:solidFill>
                <a:latin typeface="Arial"/>
                <a:cs typeface="Arial"/>
              </a:rPr>
              <a:t>Nopia</a:t>
            </a:r>
            <a:r>
              <a:rPr dirty="0" sz="2800" spc="50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Arial"/>
                <a:cs typeface="Arial"/>
              </a:rPr>
              <a:t>=</a:t>
            </a:r>
            <a:r>
              <a:rPr dirty="0" sz="2800" spc="15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Arial"/>
                <a:cs typeface="Arial"/>
              </a:rPr>
              <a:t>blindness,	nomaly =weakness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80000"/>
              </a:lnSpc>
              <a:buClr>
                <a:srgbClr val="0E6EC5"/>
              </a:buClr>
              <a:buSzPct val="85416"/>
              <a:buFont typeface="Arial"/>
              <a:buChar char="•"/>
              <a:tabLst>
                <a:tab pos="196215" algn="l"/>
                <a:tab pos="5129530" algn="l"/>
              </a:tabLst>
            </a:pP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1-Protanopia( </a:t>
            </a:r>
            <a:r>
              <a:rPr dirty="0" u="heavy" sz="2400" spc="-1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red- </a:t>
            </a: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blindness)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:- no red cones  system so person</a:t>
            </a:r>
            <a:r>
              <a:rPr dirty="0" sz="2400" spc="12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has</a:t>
            </a:r>
            <a:r>
              <a:rPr dirty="0" sz="2400" spc="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shortened	spectrum</a:t>
            </a:r>
            <a:r>
              <a:rPr dirty="0" sz="2400" spc="-5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0" b="1">
                <a:solidFill>
                  <a:srgbClr val="660033"/>
                </a:solidFill>
                <a:latin typeface="Arial"/>
                <a:cs typeface="Arial"/>
              </a:rPr>
              <a:t>wave 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length,</a:t>
            </a:r>
            <a:endParaRPr sz="2400">
              <a:latin typeface="Arial"/>
              <a:cs typeface="Arial"/>
            </a:endParaRPr>
          </a:p>
          <a:p>
            <a:pPr marL="195580" marR="728345" indent="-182880">
              <a:lnSpc>
                <a:spcPts val="2300"/>
              </a:lnSpc>
              <a:spcBef>
                <a:spcPts val="56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6215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if only weakness in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red color vision is called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0066"/>
                </a:solidFill>
                <a:latin typeface="Arial"/>
                <a:cs typeface="Arial"/>
              </a:rPr>
              <a:t>protanomaly.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287651"/>
            <a:ext cx="8096884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dirty="0" u="heavy" sz="2400" spc="-95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2-deutranopia</a:t>
            </a:r>
            <a:r>
              <a:rPr dirty="0" u="heavy" sz="2400" spc="-215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400" spc="-210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80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green</a:t>
            </a:r>
            <a:r>
              <a:rPr dirty="0" u="heavy" sz="2400" spc="-200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400" spc="-210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95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blindness)</a:t>
            </a:r>
            <a:r>
              <a:rPr dirty="0" sz="2400" spc="-195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660033"/>
                </a:solidFill>
                <a:latin typeface="Arial"/>
                <a:cs typeface="Arial"/>
              </a:rPr>
              <a:t>:-</a:t>
            </a:r>
            <a:r>
              <a:rPr dirty="0" sz="2400" spc="-22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660033"/>
                </a:solidFill>
                <a:latin typeface="Arial"/>
                <a:cs typeface="Arial"/>
              </a:rPr>
              <a:t>no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660033"/>
                </a:solidFill>
                <a:latin typeface="Arial"/>
                <a:cs typeface="Arial"/>
              </a:rPr>
              <a:t>green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660033"/>
                </a:solidFill>
                <a:latin typeface="Arial"/>
                <a:cs typeface="Arial"/>
              </a:rPr>
              <a:t>cones</a:t>
            </a:r>
            <a:r>
              <a:rPr dirty="0" sz="2400" spc="-20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660033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dirty="0" sz="2400" spc="-70">
                <a:solidFill>
                  <a:srgbClr val="660033"/>
                </a:solidFill>
                <a:latin typeface="Arial"/>
                <a:cs typeface="Arial"/>
              </a:rPr>
              <a:t>-so</a:t>
            </a:r>
            <a:r>
              <a:rPr dirty="0" sz="2400" spc="-215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660033"/>
                </a:solidFill>
                <a:latin typeface="Arial"/>
                <a:cs typeface="Arial"/>
              </a:rPr>
              <a:t>person</a:t>
            </a:r>
            <a:r>
              <a:rPr dirty="0" sz="2400" spc="-215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660033"/>
                </a:solidFill>
                <a:latin typeface="Arial"/>
                <a:cs typeface="Arial"/>
              </a:rPr>
              <a:t>see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660033"/>
                </a:solidFill>
                <a:latin typeface="Arial"/>
                <a:cs typeface="Arial"/>
              </a:rPr>
              <a:t>only</a:t>
            </a:r>
            <a:r>
              <a:rPr dirty="0" sz="2400" spc="-20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660033"/>
                </a:solidFill>
                <a:latin typeface="Arial"/>
                <a:cs typeface="Arial"/>
              </a:rPr>
              <a:t>long</a:t>
            </a:r>
            <a:r>
              <a:rPr dirty="0" sz="2400" spc="-19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660033"/>
                </a:solidFill>
                <a:latin typeface="Arial"/>
                <a:cs typeface="Arial"/>
              </a:rPr>
              <a:t>&amp;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660033"/>
                </a:solidFill>
                <a:latin typeface="Arial"/>
                <a:cs typeface="Arial"/>
              </a:rPr>
              <a:t>short</a:t>
            </a:r>
            <a:r>
              <a:rPr dirty="0" sz="2400" spc="-22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660033"/>
                </a:solidFill>
                <a:latin typeface="Arial"/>
                <a:cs typeface="Arial"/>
              </a:rPr>
              <a:t>wave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660033"/>
                </a:solidFill>
                <a:latin typeface="Arial"/>
                <a:cs typeface="Arial"/>
              </a:rPr>
              <a:t>length)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  <a:spcBef>
                <a:spcPts val="1725"/>
              </a:spcBef>
              <a:tabLst>
                <a:tab pos="8083550" algn="l"/>
              </a:tabLst>
            </a:pPr>
            <a:r>
              <a:rPr dirty="0" sz="2400" spc="-5">
                <a:solidFill>
                  <a:srgbClr val="660033"/>
                </a:solidFill>
                <a:latin typeface="Arial"/>
                <a:cs typeface="Arial"/>
              </a:rPr>
              <a:t>-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660033"/>
                </a:solidFill>
                <a:latin typeface="Arial"/>
                <a:cs typeface="Arial"/>
              </a:rPr>
              <a:t>i</a:t>
            </a:r>
            <a:r>
              <a:rPr dirty="0" sz="2400" spc="-55" strike="sngStrike">
                <a:solidFill>
                  <a:srgbClr val="660033"/>
                </a:solidFill>
                <a:latin typeface="Arial"/>
                <a:cs typeface="Arial"/>
              </a:rPr>
              <a:t>f</a:t>
            </a:r>
            <a:r>
              <a:rPr dirty="0" sz="2400" spc="-204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 strike="sngStrike">
                <a:solidFill>
                  <a:srgbClr val="660033"/>
                </a:solidFill>
                <a:latin typeface="Arial"/>
                <a:cs typeface="Arial"/>
              </a:rPr>
              <a:t>only</a:t>
            </a:r>
            <a:r>
              <a:rPr dirty="0" sz="2400" spc="-185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90" strike="sngStrike">
                <a:solidFill>
                  <a:srgbClr val="660033"/>
                </a:solidFill>
                <a:latin typeface="Arial"/>
                <a:cs typeface="Arial"/>
              </a:rPr>
              <a:t>weakness</a:t>
            </a:r>
            <a:r>
              <a:rPr dirty="0" sz="2400" spc="-195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5" strike="sngStrike">
                <a:solidFill>
                  <a:srgbClr val="660033"/>
                </a:solidFill>
                <a:latin typeface="Arial"/>
                <a:cs typeface="Arial"/>
              </a:rPr>
              <a:t>in</a:t>
            </a:r>
            <a:r>
              <a:rPr dirty="0" sz="2400" spc="-200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 strike="sngStrike">
                <a:solidFill>
                  <a:srgbClr val="660033"/>
                </a:solidFill>
                <a:latin typeface="Arial"/>
                <a:cs typeface="Arial"/>
              </a:rPr>
              <a:t>green</a:t>
            </a:r>
            <a:r>
              <a:rPr dirty="0" sz="2400" spc="-200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5" strike="sngStrike">
                <a:solidFill>
                  <a:srgbClr val="660033"/>
                </a:solidFill>
                <a:latin typeface="Arial"/>
                <a:cs typeface="Arial"/>
              </a:rPr>
              <a:t>color</a:t>
            </a:r>
            <a:r>
              <a:rPr dirty="0" sz="2400" spc="-204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90" strike="sngStrike">
                <a:solidFill>
                  <a:srgbClr val="660033"/>
                </a:solidFill>
                <a:latin typeface="Arial"/>
                <a:cs typeface="Arial"/>
              </a:rPr>
              <a:t>vision</a:t>
            </a:r>
            <a:r>
              <a:rPr dirty="0" sz="2400" spc="-185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5" strike="sngStrike">
                <a:solidFill>
                  <a:srgbClr val="660033"/>
                </a:solidFill>
                <a:latin typeface="Arial"/>
                <a:cs typeface="Arial"/>
              </a:rPr>
              <a:t>is</a:t>
            </a:r>
            <a:r>
              <a:rPr dirty="0" sz="2400" spc="-195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70" strike="sngStrike">
                <a:solidFill>
                  <a:srgbClr val="660033"/>
                </a:solidFill>
                <a:latin typeface="Arial"/>
                <a:cs typeface="Arial"/>
              </a:rPr>
              <a:t>ca</a:t>
            </a:r>
            <a:r>
              <a:rPr dirty="0" sz="2400" spc="-70" strike="sngStrike">
                <a:solidFill>
                  <a:srgbClr val="660033"/>
                </a:solidFill>
                <a:latin typeface="Arial"/>
                <a:cs typeface="Arial"/>
              </a:rPr>
              <a:t>l</a:t>
            </a:r>
            <a:r>
              <a:rPr dirty="0" sz="2400" spc="-335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5" strike="sngStrike">
                <a:solidFill>
                  <a:srgbClr val="660033"/>
                </a:solidFill>
                <a:latin typeface="Arial"/>
                <a:cs typeface="Arial"/>
              </a:rPr>
              <a:t>ed</a:t>
            </a:r>
            <a:r>
              <a:rPr dirty="0" sz="2400" spc="-190" strike="sngStrike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110" strike="sngStrike">
                <a:solidFill>
                  <a:srgbClr val="33CC33"/>
                </a:solidFill>
                <a:latin typeface="Arial"/>
                <a:cs typeface="Arial"/>
              </a:rPr>
              <a:t>deutranomaly.	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dirty="0" sz="2400">
                <a:solidFill>
                  <a:srgbClr val="33CC33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4043553"/>
            <a:ext cx="75901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95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3-</a:t>
            </a:r>
            <a:r>
              <a:rPr dirty="0" u="heavy" sz="2400" spc="-95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tritanopia</a:t>
            </a:r>
            <a:r>
              <a:rPr dirty="0" u="heavy" sz="2400" spc="-225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400" spc="-204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80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blue</a:t>
            </a:r>
            <a:r>
              <a:rPr dirty="0" u="heavy" sz="2400" spc="-180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400" spc="-204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95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blindness)</a:t>
            </a:r>
            <a:r>
              <a:rPr dirty="0" u="heavy" sz="2400" spc="-190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0">
                <a:solidFill>
                  <a:srgbClr val="F49100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:-</a:t>
            </a:r>
            <a:r>
              <a:rPr dirty="0" sz="2400" spc="-215">
                <a:solidFill>
                  <a:srgbClr val="F49100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660033"/>
                </a:solidFill>
                <a:latin typeface="Arial"/>
                <a:cs typeface="Arial"/>
              </a:rPr>
              <a:t>no</a:t>
            </a:r>
            <a:r>
              <a:rPr dirty="0" sz="2400" spc="-20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660033"/>
                </a:solidFill>
                <a:latin typeface="Arial"/>
                <a:cs typeface="Arial"/>
              </a:rPr>
              <a:t>blue</a:t>
            </a:r>
            <a:r>
              <a:rPr dirty="0" sz="2400" spc="-185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660033"/>
                </a:solidFill>
                <a:latin typeface="Arial"/>
                <a:cs typeface="Arial"/>
              </a:rPr>
              <a:t>cones</a:t>
            </a:r>
            <a:r>
              <a:rPr dirty="0" sz="2400" spc="-195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660033"/>
                </a:solidFill>
                <a:latin typeface="Arial"/>
                <a:cs typeface="Arial"/>
              </a:rPr>
              <a:t>system</a:t>
            </a:r>
            <a:r>
              <a:rPr dirty="0" sz="2400" spc="-225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660033"/>
                </a:solidFill>
                <a:latin typeface="Arial"/>
                <a:cs typeface="Arial"/>
              </a:rPr>
              <a:t>,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660033"/>
                </a:solidFill>
                <a:latin typeface="Arial"/>
                <a:cs typeface="Arial"/>
              </a:rPr>
              <a:t>if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660033"/>
                </a:solidFill>
                <a:latin typeface="Arial"/>
                <a:cs typeface="Arial"/>
              </a:rPr>
              <a:t>only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4233748"/>
            <a:ext cx="629094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solidFill>
                  <a:srgbClr val="660033"/>
                </a:solidFill>
                <a:latin typeface="Arial"/>
                <a:cs typeface="Arial"/>
              </a:rPr>
              <a:t>w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ea</a:t>
            </a:r>
            <a:r>
              <a:rPr dirty="0" sz="2400" spc="-100">
                <a:solidFill>
                  <a:srgbClr val="660033"/>
                </a:solidFill>
                <a:latin typeface="Arial"/>
                <a:cs typeface="Arial"/>
              </a:rPr>
              <a:t>k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ne</a:t>
            </a:r>
            <a:r>
              <a:rPr dirty="0" sz="2400" spc="-100">
                <a:solidFill>
                  <a:srgbClr val="660033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660033"/>
                </a:solidFill>
                <a:latin typeface="Arial"/>
                <a:cs typeface="Arial"/>
              </a:rPr>
              <a:t>s</a:t>
            </a:r>
            <a:r>
              <a:rPr dirty="0" sz="2400" spc="-20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660033"/>
                </a:solidFill>
                <a:latin typeface="Arial"/>
                <a:cs typeface="Arial"/>
              </a:rPr>
              <a:t>i</a:t>
            </a:r>
            <a:r>
              <a:rPr dirty="0" sz="2400" spc="-5">
                <a:solidFill>
                  <a:srgbClr val="660033"/>
                </a:solidFill>
                <a:latin typeface="Arial"/>
                <a:cs typeface="Arial"/>
              </a:rPr>
              <a:t>n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b</a:t>
            </a:r>
            <a:r>
              <a:rPr dirty="0" sz="2400" spc="-110">
                <a:solidFill>
                  <a:srgbClr val="660033"/>
                </a:solidFill>
                <a:latin typeface="Arial"/>
                <a:cs typeface="Arial"/>
              </a:rPr>
              <a:t>l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u</a:t>
            </a:r>
            <a:r>
              <a:rPr dirty="0" sz="2400" spc="-5">
                <a:solidFill>
                  <a:srgbClr val="660033"/>
                </a:solidFill>
                <a:latin typeface="Arial"/>
                <a:cs typeface="Arial"/>
              </a:rPr>
              <a:t>e</a:t>
            </a:r>
            <a:r>
              <a:rPr dirty="0" sz="2400" spc="-19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660033"/>
                </a:solidFill>
                <a:latin typeface="Arial"/>
                <a:cs typeface="Arial"/>
              </a:rPr>
              <a:t>c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o</a:t>
            </a:r>
            <a:r>
              <a:rPr dirty="0" sz="2400" spc="-110">
                <a:solidFill>
                  <a:srgbClr val="660033"/>
                </a:solidFill>
                <a:latin typeface="Arial"/>
                <a:cs typeface="Arial"/>
              </a:rPr>
              <a:t>l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o</a:t>
            </a:r>
            <a:r>
              <a:rPr dirty="0" sz="2400" spc="-5">
                <a:solidFill>
                  <a:srgbClr val="660033"/>
                </a:solidFill>
                <a:latin typeface="Arial"/>
                <a:cs typeface="Arial"/>
              </a:rPr>
              <a:t>r</a:t>
            </a:r>
            <a:r>
              <a:rPr dirty="0" sz="2400" spc="-20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v</a:t>
            </a:r>
            <a:r>
              <a:rPr dirty="0" sz="2400" spc="-110">
                <a:solidFill>
                  <a:srgbClr val="660033"/>
                </a:solidFill>
                <a:latin typeface="Arial"/>
                <a:cs typeface="Arial"/>
              </a:rPr>
              <a:t>i</a:t>
            </a:r>
            <a:r>
              <a:rPr dirty="0" sz="2400" spc="-100">
                <a:solidFill>
                  <a:srgbClr val="660033"/>
                </a:solidFill>
                <a:latin typeface="Arial"/>
                <a:cs typeface="Arial"/>
              </a:rPr>
              <a:t>s</a:t>
            </a:r>
            <a:r>
              <a:rPr dirty="0" sz="2400" spc="-110">
                <a:solidFill>
                  <a:srgbClr val="660033"/>
                </a:solidFill>
                <a:latin typeface="Arial"/>
                <a:cs typeface="Arial"/>
              </a:rPr>
              <a:t>i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o</a:t>
            </a:r>
            <a:r>
              <a:rPr dirty="0" sz="2400" spc="-5">
                <a:solidFill>
                  <a:srgbClr val="660033"/>
                </a:solidFill>
                <a:latin typeface="Arial"/>
                <a:cs typeface="Arial"/>
              </a:rPr>
              <a:t>n</a:t>
            </a:r>
            <a:r>
              <a:rPr dirty="0" sz="2400" spc="-204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6600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660033"/>
                </a:solidFill>
                <a:latin typeface="Arial"/>
                <a:cs typeface="Arial"/>
              </a:rPr>
              <a:t>s</a:t>
            </a:r>
            <a:r>
              <a:rPr dirty="0" sz="2400" spc="-20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660033"/>
                </a:solidFill>
                <a:latin typeface="Arial"/>
                <a:cs typeface="Arial"/>
              </a:rPr>
              <a:t>c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a</a:t>
            </a:r>
            <a:r>
              <a:rPr dirty="0" sz="2400" spc="-5">
                <a:solidFill>
                  <a:srgbClr val="660033"/>
                </a:solidFill>
                <a:latin typeface="Arial"/>
                <a:cs typeface="Arial"/>
              </a:rPr>
              <a:t>l</a:t>
            </a:r>
            <a:r>
              <a:rPr dirty="0" sz="2400" spc="-34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660033"/>
                </a:solidFill>
                <a:latin typeface="Arial"/>
                <a:cs typeface="Arial"/>
              </a:rPr>
              <a:t>e</a:t>
            </a:r>
            <a:r>
              <a:rPr dirty="0" sz="2400" spc="-5">
                <a:solidFill>
                  <a:srgbClr val="660033"/>
                </a:solidFill>
                <a:latin typeface="Arial"/>
                <a:cs typeface="Arial"/>
              </a:rPr>
              <a:t>d</a:t>
            </a:r>
            <a:r>
              <a:rPr dirty="0" sz="2400" spc="-185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F49100"/>
                </a:solidFill>
                <a:latin typeface="Arial"/>
                <a:cs typeface="Arial"/>
              </a:rPr>
              <a:t>t</a:t>
            </a:r>
            <a:r>
              <a:rPr dirty="0" sz="2400" spc="-100">
                <a:solidFill>
                  <a:srgbClr val="F49100"/>
                </a:solidFill>
                <a:latin typeface="Arial"/>
                <a:cs typeface="Arial"/>
              </a:rPr>
              <a:t>r</a:t>
            </a:r>
            <a:r>
              <a:rPr dirty="0" sz="2400" spc="-110">
                <a:solidFill>
                  <a:srgbClr val="F49100"/>
                </a:solidFill>
                <a:latin typeface="Arial"/>
                <a:cs typeface="Arial"/>
              </a:rPr>
              <a:t>i</a:t>
            </a:r>
            <a:r>
              <a:rPr dirty="0" sz="2400" spc="-95">
                <a:solidFill>
                  <a:srgbClr val="F49100"/>
                </a:solidFill>
                <a:latin typeface="Arial"/>
                <a:cs typeface="Arial"/>
              </a:rPr>
              <a:t>t</a:t>
            </a:r>
            <a:r>
              <a:rPr dirty="0" sz="2400" spc="-105">
                <a:solidFill>
                  <a:srgbClr val="F49100"/>
                </a:solidFill>
                <a:latin typeface="Arial"/>
                <a:cs typeface="Arial"/>
              </a:rPr>
              <a:t>ano</a:t>
            </a:r>
            <a:r>
              <a:rPr dirty="0" sz="2400" spc="-100">
                <a:solidFill>
                  <a:srgbClr val="F49100"/>
                </a:solidFill>
                <a:latin typeface="Arial"/>
                <a:cs typeface="Arial"/>
              </a:rPr>
              <a:t>m</a:t>
            </a:r>
            <a:r>
              <a:rPr dirty="0" sz="2400" spc="-105">
                <a:solidFill>
                  <a:srgbClr val="F49100"/>
                </a:solidFill>
                <a:latin typeface="Arial"/>
                <a:cs typeface="Arial"/>
              </a:rPr>
              <a:t>a</a:t>
            </a:r>
            <a:r>
              <a:rPr dirty="0" sz="2400" spc="-110">
                <a:solidFill>
                  <a:srgbClr val="F49100"/>
                </a:solidFill>
                <a:latin typeface="Arial"/>
                <a:cs typeface="Arial"/>
              </a:rPr>
              <a:t>l</a:t>
            </a:r>
            <a:r>
              <a:rPr dirty="0" sz="2400" spc="-95">
                <a:solidFill>
                  <a:srgbClr val="F49100"/>
                </a:solidFill>
                <a:latin typeface="Arial"/>
                <a:cs typeface="Arial"/>
              </a:rPr>
              <a:t>y</a:t>
            </a:r>
            <a:r>
              <a:rPr dirty="0" sz="5400">
                <a:solidFill>
                  <a:srgbClr val="F49100"/>
                </a:solidFill>
                <a:latin typeface="Arial"/>
                <a:cs typeface="Arial"/>
              </a:rPr>
              <a:t>.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398901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524"/>
                </a:lnTo>
              </a:path>
            </a:pathLst>
          </a:custGeom>
          <a:ln w="19050">
            <a:solidFill>
              <a:srgbClr val="0460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5800"/>
            <a:ext cx="7364349" cy="544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132" y="1773061"/>
            <a:ext cx="3148904" cy="4703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048375"/>
          </a:xfrm>
          <a:custGeom>
            <a:avLst/>
            <a:gdLst/>
            <a:ahLst/>
            <a:cxnLst/>
            <a:rect l="l" t="t" r="r" b="b"/>
            <a:pathLst>
              <a:path w="0" h="6048375">
                <a:moveTo>
                  <a:pt x="0" y="0"/>
                </a:moveTo>
                <a:lnTo>
                  <a:pt x="0" y="6048375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4000" y="0"/>
            <a:ext cx="0" cy="6480175"/>
          </a:xfrm>
          <a:custGeom>
            <a:avLst/>
            <a:gdLst/>
            <a:ahLst/>
            <a:cxnLst/>
            <a:rect l="l" t="t" r="r" b="b"/>
            <a:pathLst>
              <a:path w="0" h="6480175">
                <a:moveTo>
                  <a:pt x="0" y="0"/>
                </a:moveTo>
                <a:lnTo>
                  <a:pt x="0" y="6480175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6981" y="6480175"/>
            <a:ext cx="8457565" cy="0"/>
          </a:xfrm>
          <a:custGeom>
            <a:avLst/>
            <a:gdLst/>
            <a:ahLst/>
            <a:cxnLst/>
            <a:rect l="l" t="t" r="r" b="b"/>
            <a:pathLst>
              <a:path w="8457565" h="0">
                <a:moveTo>
                  <a:pt x="84570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87067" y="595883"/>
            <a:ext cx="5504687" cy="199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21323" y="595883"/>
            <a:ext cx="1315212" cy="199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99360" y="1912620"/>
            <a:ext cx="3735324" cy="1993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4252" y="1912620"/>
            <a:ext cx="1313688" cy="1993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07508" y="1912620"/>
            <a:ext cx="1315212" cy="1993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24865" marR="5080" indent="-812800">
              <a:lnSpc>
                <a:spcPct val="120000"/>
              </a:lnSpc>
              <a:spcBef>
                <a:spcPts val="100"/>
              </a:spcBef>
            </a:pPr>
            <a:r>
              <a:rPr dirty="0" spc="-5"/>
              <a:t>Thank </a:t>
            </a:r>
            <a:r>
              <a:rPr dirty="0"/>
              <a:t>you</a:t>
            </a:r>
            <a:r>
              <a:rPr dirty="0" spc="-65"/>
              <a:t> </a:t>
            </a:r>
            <a:r>
              <a:rPr dirty="0"/>
              <a:t>for  listening</a:t>
            </a:r>
          </a:p>
        </p:txBody>
      </p:sp>
      <p:sp>
        <p:nvSpPr>
          <p:cNvPr id="12" name="object 12"/>
          <p:cNvSpPr/>
          <p:nvPr/>
        </p:nvSpPr>
        <p:spPr>
          <a:xfrm>
            <a:off x="4916551" y="2205101"/>
            <a:ext cx="3935349" cy="2185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9125" y="3376790"/>
            <a:ext cx="1813560" cy="716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11197" y="2781287"/>
            <a:ext cx="1813560" cy="716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90367" y="1916163"/>
            <a:ext cx="1813559" cy="716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02864" y="3593960"/>
            <a:ext cx="1813560" cy="7160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50" y="0"/>
            <a:ext cx="0" cy="6157595"/>
          </a:xfrm>
          <a:custGeom>
            <a:avLst/>
            <a:gdLst/>
            <a:ahLst/>
            <a:cxnLst/>
            <a:rect l="l" t="t" r="r" b="b"/>
            <a:pathLst>
              <a:path w="0" h="6157595">
                <a:moveTo>
                  <a:pt x="0" y="0"/>
                </a:moveTo>
                <a:lnTo>
                  <a:pt x="0" y="6157188"/>
                </a:lnTo>
              </a:path>
            </a:pathLst>
          </a:custGeom>
          <a:ln w="127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37650" y="0"/>
            <a:ext cx="0" cy="6629400"/>
          </a:xfrm>
          <a:custGeom>
            <a:avLst/>
            <a:gdLst/>
            <a:ahLst/>
            <a:cxnLst/>
            <a:rect l="l" t="t" r="r" b="b"/>
            <a:pathLst>
              <a:path w="0"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12699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6981" y="6629400"/>
            <a:ext cx="8457565" cy="0"/>
          </a:xfrm>
          <a:custGeom>
            <a:avLst/>
            <a:gdLst/>
            <a:ahLst/>
            <a:cxnLst/>
            <a:rect l="l" t="t" r="r" b="b"/>
            <a:pathLst>
              <a:path w="8457565" h="0">
                <a:moveTo>
                  <a:pt x="84570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182369"/>
            <a:ext cx="8131809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32710">
              <a:lnSpc>
                <a:spcPct val="100000"/>
              </a:lnSpc>
              <a:spcBef>
                <a:spcPts val="95"/>
              </a:spcBef>
              <a:tabLst>
                <a:tab pos="4310380" algn="l"/>
              </a:tabLst>
            </a:pPr>
            <a:r>
              <a:rPr dirty="0" u="heavy" sz="2800" spc="-1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COLOR	</a:t>
            </a:r>
            <a:r>
              <a:rPr dirty="0" u="heavy" sz="28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VISION</a:t>
            </a:r>
            <a:endParaRPr sz="2800">
              <a:latin typeface="Arial"/>
              <a:cs typeface="Arial"/>
            </a:endParaRPr>
          </a:p>
          <a:p>
            <a:pPr marL="194945" marR="47625" indent="-182880">
              <a:lnSpc>
                <a:spcPts val="2690"/>
              </a:lnSpc>
              <a:spcBef>
                <a:spcPts val="650"/>
              </a:spcBef>
              <a:tabLst>
                <a:tab pos="426720" algn="l"/>
              </a:tabLst>
            </a:pP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-		It the ability to discriminate between different  colors.</a:t>
            </a:r>
            <a:endParaRPr sz="2800">
              <a:latin typeface="Arial"/>
              <a:cs typeface="Arial"/>
            </a:endParaRPr>
          </a:p>
          <a:p>
            <a:pPr marL="195580" marR="36830" indent="-182880">
              <a:lnSpc>
                <a:spcPct val="80000"/>
              </a:lnSpc>
              <a:spcBef>
                <a:spcPts val="695"/>
              </a:spcBef>
              <a:buAutoNum type="arabicPlain"/>
              <a:tabLst>
                <a:tab pos="526415" algn="l"/>
                <a:tab pos="527050" algn="l"/>
              </a:tabLst>
            </a:pP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there are 3 primary colors( 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blue-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red- green)  sensed by cones in fovea &amp; appreciated within  photopic</a:t>
            </a:r>
            <a:r>
              <a:rPr dirty="0" sz="2800" spc="2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vision.</a:t>
            </a:r>
            <a:endParaRPr sz="2800">
              <a:latin typeface="Arial"/>
              <a:cs typeface="Arial"/>
            </a:endParaRPr>
          </a:p>
          <a:p>
            <a:pPr marL="195580" marR="5080" indent="-182880">
              <a:lnSpc>
                <a:spcPct val="80000"/>
              </a:lnSpc>
              <a:spcBef>
                <a:spcPts val="670"/>
              </a:spcBef>
              <a:buAutoNum type="arabicPlain"/>
              <a:tabLst>
                <a:tab pos="526415" algn="l"/>
                <a:tab pos="527050" algn="l"/>
                <a:tab pos="3810000" algn="l"/>
                <a:tab pos="6636384" algn="l"/>
                <a:tab pos="7802880" algn="l"/>
              </a:tabLst>
            </a:pP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sensation of extraspectral colors as white,  </a:t>
            </a:r>
            <a:r>
              <a:rPr dirty="0" sz="2800" spc="-25" b="1">
                <a:solidFill>
                  <a:srgbClr val="660033"/>
                </a:solidFill>
                <a:latin typeface="Arial"/>
                <a:cs typeface="Arial"/>
              </a:rPr>
              <a:t>yellow,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orange, purple, can be produced by 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mix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i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ng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pro</a:t>
            </a:r>
            <a:r>
              <a:rPr dirty="0" sz="2800" spc="-15" b="1">
                <a:solidFill>
                  <a:srgbClr val="660033"/>
                </a:solidFill>
                <a:latin typeface="Arial"/>
                <a:cs typeface="Arial"/>
              </a:rPr>
              <a:t>p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ti</a:t>
            </a:r>
            <a:r>
              <a:rPr dirty="0" sz="2800" spc="0" b="1">
                <a:solidFill>
                  <a:srgbClr val="660033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s</a:t>
            </a:r>
            <a:r>
              <a:rPr dirty="0" sz="2800" spc="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of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he</a:t>
            </a:r>
            <a:r>
              <a:rPr dirty="0" sz="2800" spc="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blue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&amp;r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d</a:t>
            </a:r>
            <a:r>
              <a:rPr dirty="0" sz="2800" spc="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&amp;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gre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in 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different</a:t>
            </a:r>
            <a:r>
              <a:rPr dirty="0" sz="2800" spc="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combinations.</a:t>
            </a:r>
            <a:endParaRPr sz="2800">
              <a:latin typeface="Arial"/>
              <a:cs typeface="Arial"/>
            </a:endParaRPr>
          </a:p>
          <a:p>
            <a:pPr marL="195580" marR="121920" indent="-182880">
              <a:lnSpc>
                <a:spcPct val="80000"/>
              </a:lnSpc>
              <a:spcBef>
                <a:spcPts val="675"/>
              </a:spcBef>
              <a:buAutoNum type="arabicPlain"/>
              <a:tabLst>
                <a:tab pos="526415" algn="l"/>
                <a:tab pos="527050" algn="l"/>
                <a:tab pos="4841240" algn="l"/>
              </a:tabLst>
            </a:pP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black means absence of light ( not darkness  because in dark we</a:t>
            </a:r>
            <a:r>
              <a:rPr dirty="0" sz="2800" spc="8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do</a:t>
            </a:r>
            <a:r>
              <a:rPr dirty="0" sz="2800" spc="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660033"/>
                </a:solidFill>
                <a:latin typeface="Arial"/>
                <a:cs typeface="Arial"/>
              </a:rPr>
              <a:t>not	</a:t>
            </a:r>
            <a:r>
              <a:rPr dirty="0" sz="2800" spc="-5" b="1">
                <a:solidFill>
                  <a:srgbClr val="660033"/>
                </a:solidFill>
                <a:latin typeface="Arial"/>
                <a:cs typeface="Arial"/>
              </a:rPr>
              <a:t>see black </a:t>
            </a:r>
            <a:r>
              <a:rPr dirty="0" sz="2800" spc="-10" b="1">
                <a:solidFill>
                  <a:srgbClr val="660033"/>
                </a:solidFill>
                <a:latin typeface="Arial"/>
                <a:cs typeface="Arial"/>
              </a:rPr>
              <a:t>only)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60805"/>
            <a:ext cx="851662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9123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Colors </a:t>
            </a:r>
            <a:r>
              <a:rPr dirty="0" sz="2400" b="1">
                <a:latin typeface="Times New Roman"/>
                <a:cs typeface="Times New Roman"/>
              </a:rPr>
              <a:t>have </a:t>
            </a:r>
            <a:r>
              <a:rPr dirty="0" sz="2400" spc="-15" b="1">
                <a:latin typeface="Times New Roman"/>
                <a:cs typeface="Times New Roman"/>
              </a:rPr>
              <a:t>three </a:t>
            </a:r>
            <a:r>
              <a:rPr dirty="0" sz="2400" spc="-5" b="1">
                <a:latin typeface="Times New Roman"/>
                <a:cs typeface="Times New Roman"/>
              </a:rPr>
              <a:t>attributes hue, </a:t>
            </a:r>
            <a:r>
              <a:rPr dirty="0" sz="2400" spc="-15" b="1">
                <a:latin typeface="Times New Roman"/>
                <a:cs typeface="Times New Roman"/>
              </a:rPr>
              <a:t>intensity, </a:t>
            </a:r>
            <a:r>
              <a:rPr dirty="0" sz="2400" spc="-5" b="1">
                <a:latin typeface="Times New Roman"/>
                <a:cs typeface="Times New Roman"/>
              </a:rPr>
              <a:t>and saturation  </a:t>
            </a:r>
            <a:r>
              <a:rPr dirty="0" sz="2400" spc="-10" b="1">
                <a:latin typeface="Times New Roman"/>
                <a:cs typeface="Times New Roman"/>
              </a:rPr>
              <a:t>(degree </a:t>
            </a:r>
            <a:r>
              <a:rPr dirty="0" sz="2400" spc="-5" b="1">
                <a:latin typeface="Times New Roman"/>
                <a:cs typeface="Times New Roman"/>
              </a:rPr>
              <a:t>of </a:t>
            </a:r>
            <a:r>
              <a:rPr dirty="0" sz="2400" spc="-10" b="1">
                <a:latin typeface="Times New Roman"/>
                <a:cs typeface="Times New Roman"/>
              </a:rPr>
              <a:t>freedom </a:t>
            </a:r>
            <a:r>
              <a:rPr dirty="0" sz="2400" spc="-15" b="1">
                <a:latin typeface="Times New Roman"/>
                <a:cs typeface="Times New Roman"/>
              </a:rPr>
              <a:t>from </a:t>
            </a:r>
            <a:r>
              <a:rPr dirty="0" sz="2400" spc="-5" b="1">
                <a:latin typeface="Times New Roman"/>
                <a:cs typeface="Times New Roman"/>
              </a:rPr>
              <a:t>dilution </a:t>
            </a:r>
            <a:r>
              <a:rPr dirty="0" sz="2400" spc="-10" b="1">
                <a:latin typeface="Times New Roman"/>
                <a:cs typeface="Times New Roman"/>
              </a:rPr>
              <a:t>with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white).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>
                <a:latin typeface="Times New Roman"/>
                <a:cs typeface="Times New Roman"/>
              </a:rPr>
              <a:t>For any color </a:t>
            </a:r>
            <a:r>
              <a:rPr dirty="0" sz="2400" spc="-10" b="1">
                <a:latin typeface="Times New Roman"/>
                <a:cs typeface="Times New Roman"/>
              </a:rPr>
              <a:t>there </a:t>
            </a:r>
            <a:r>
              <a:rPr dirty="0" sz="2400" spc="-5" b="1">
                <a:latin typeface="Times New Roman"/>
                <a:cs typeface="Times New Roman"/>
              </a:rPr>
              <a:t>is </a:t>
            </a:r>
            <a:r>
              <a:rPr dirty="0" sz="2400" b="1">
                <a:latin typeface="Times New Roman"/>
                <a:cs typeface="Times New Roman"/>
              </a:rPr>
              <a:t>a complementary color that, </a:t>
            </a:r>
            <a:r>
              <a:rPr dirty="0" sz="2400" spc="-10" b="1">
                <a:latin typeface="Times New Roman"/>
                <a:cs typeface="Times New Roman"/>
              </a:rPr>
              <a:t>when</a:t>
            </a:r>
            <a:r>
              <a:rPr dirty="0" sz="2400" spc="-21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properly  </a:t>
            </a:r>
            <a:r>
              <a:rPr dirty="0" sz="2400" b="1">
                <a:latin typeface="Times New Roman"/>
                <a:cs typeface="Times New Roman"/>
              </a:rPr>
              <a:t>mixed </a:t>
            </a:r>
            <a:r>
              <a:rPr dirty="0" sz="2400" spc="-5" b="1">
                <a:latin typeface="Times New Roman"/>
                <a:cs typeface="Times New Roman"/>
              </a:rPr>
              <a:t>with </a:t>
            </a:r>
            <a:r>
              <a:rPr dirty="0" sz="2400" b="1">
                <a:latin typeface="Times New Roman"/>
                <a:cs typeface="Times New Roman"/>
              </a:rPr>
              <a:t>it, </a:t>
            </a:r>
            <a:r>
              <a:rPr dirty="0" sz="2400" spc="-10" b="1">
                <a:latin typeface="Times New Roman"/>
                <a:cs typeface="Times New Roman"/>
              </a:rPr>
              <a:t>produces </a:t>
            </a:r>
            <a:r>
              <a:rPr dirty="0" sz="2400" b="1">
                <a:latin typeface="Times New Roman"/>
                <a:cs typeface="Times New Roman"/>
              </a:rPr>
              <a:t>a sensation of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white</a:t>
            </a:r>
            <a:endParaRPr sz="2400">
              <a:latin typeface="Times New Roman"/>
              <a:cs typeface="Times New Roman"/>
            </a:endParaRPr>
          </a:p>
          <a:p>
            <a:pPr marL="12700" marR="137160">
              <a:lnSpc>
                <a:spcPct val="100000"/>
              </a:lnSpc>
            </a:pPr>
            <a:r>
              <a:rPr dirty="0" sz="2400" spc="-5" b="1">
                <a:latin typeface="Times New Roman"/>
                <a:cs typeface="Times New Roman"/>
              </a:rPr>
              <a:t>Black is the sensation </a:t>
            </a:r>
            <a:r>
              <a:rPr dirty="0" sz="2400" spc="-10" b="1">
                <a:latin typeface="Times New Roman"/>
                <a:cs typeface="Times New Roman"/>
              </a:rPr>
              <a:t>produced </a:t>
            </a:r>
            <a:r>
              <a:rPr dirty="0" sz="2400" spc="-5" b="1">
                <a:latin typeface="Times New Roman"/>
                <a:cs typeface="Times New Roman"/>
              </a:rPr>
              <a:t>by the absence </a:t>
            </a:r>
            <a:r>
              <a:rPr dirty="0" sz="2400" b="1">
                <a:latin typeface="Times New Roman"/>
                <a:cs typeface="Times New Roman"/>
              </a:rPr>
              <a:t>of light, </a:t>
            </a:r>
            <a:r>
              <a:rPr dirty="0" sz="2400" spc="-5" b="1">
                <a:latin typeface="Times New Roman"/>
                <a:cs typeface="Times New Roman"/>
              </a:rPr>
              <a:t>but </a:t>
            </a:r>
            <a:r>
              <a:rPr dirty="0" sz="2400" b="1">
                <a:latin typeface="Times New Roman"/>
                <a:cs typeface="Times New Roman"/>
              </a:rPr>
              <a:t>it </a:t>
            </a:r>
            <a:r>
              <a:rPr dirty="0" sz="2400" spc="-5" b="1">
                <a:latin typeface="Times New Roman"/>
                <a:cs typeface="Times New Roman"/>
              </a:rPr>
              <a:t>is  </a:t>
            </a:r>
            <a:r>
              <a:rPr dirty="0" sz="2400" spc="-10" b="1">
                <a:latin typeface="Times New Roman"/>
                <a:cs typeface="Times New Roman"/>
              </a:rPr>
              <a:t>probably </a:t>
            </a:r>
            <a:r>
              <a:rPr dirty="0" sz="2400" b="1">
                <a:latin typeface="Times New Roman"/>
                <a:cs typeface="Times New Roman"/>
              </a:rPr>
              <a:t>a </a:t>
            </a:r>
            <a:r>
              <a:rPr dirty="0" sz="2400" spc="-5" b="1">
                <a:latin typeface="Times New Roman"/>
                <a:cs typeface="Times New Roman"/>
              </a:rPr>
              <a:t>positive sensation because the blind </a:t>
            </a:r>
            <a:r>
              <a:rPr dirty="0" sz="2400" b="1">
                <a:latin typeface="Times New Roman"/>
                <a:cs typeface="Times New Roman"/>
              </a:rPr>
              <a:t>eye </a:t>
            </a:r>
            <a:r>
              <a:rPr dirty="0" sz="2400" spc="-5" b="1">
                <a:latin typeface="Times New Roman"/>
                <a:cs typeface="Times New Roman"/>
              </a:rPr>
              <a:t>does not </a:t>
            </a:r>
            <a:r>
              <a:rPr dirty="0" sz="2400" b="1">
                <a:latin typeface="Times New Roman"/>
                <a:cs typeface="Times New Roman"/>
              </a:rPr>
              <a:t>“see  </a:t>
            </a:r>
            <a:r>
              <a:rPr dirty="0" sz="2400" spc="-5" b="1">
                <a:latin typeface="Times New Roman"/>
                <a:cs typeface="Times New Roman"/>
              </a:rPr>
              <a:t>black;” </a:t>
            </a:r>
            <a:r>
              <a:rPr dirty="0" sz="2400" spc="-35" b="1">
                <a:latin typeface="Times New Roman"/>
                <a:cs typeface="Times New Roman"/>
              </a:rPr>
              <a:t>rather, </a:t>
            </a:r>
            <a:r>
              <a:rPr dirty="0" sz="2400" b="1">
                <a:latin typeface="Times New Roman"/>
                <a:cs typeface="Times New Roman"/>
              </a:rPr>
              <a:t>it “sees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nothing.”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533399"/>
            <a:ext cx="3592449" cy="6324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927861"/>
            <a:ext cx="8122284" cy="353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Color vision theory :_( </a:t>
            </a:r>
            <a:r>
              <a:rPr dirty="0" u="heavy" sz="2400" spc="-3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Young- </a:t>
            </a: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Helmholtz </a:t>
            </a:r>
            <a:r>
              <a:rPr dirty="0" u="heavy" sz="2400" spc="-1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theory</a:t>
            </a:r>
            <a:r>
              <a:rPr dirty="0" u="heavy" sz="2400" spc="30" b="1">
                <a:solidFill>
                  <a:srgbClr val="660033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660033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95580" marR="5080" indent="-182880">
              <a:lnSpc>
                <a:spcPct val="80100"/>
              </a:lnSpc>
              <a:spcBef>
                <a:spcPts val="57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  <a:tab pos="635635" algn="l"/>
              </a:tabLst>
            </a:pP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1-	</a:t>
            </a:r>
            <a:r>
              <a:rPr dirty="0" sz="2400" spc="5" b="1">
                <a:solidFill>
                  <a:srgbClr val="660033"/>
                </a:solidFill>
                <a:latin typeface="Arial"/>
                <a:cs typeface="Arial"/>
              </a:rPr>
              <a:t>we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have 3 kinds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cones each has a specific  photopigment (rhodopsin)&amp; is sensitive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one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the 3 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primary</a:t>
            </a:r>
            <a:r>
              <a:rPr dirty="0" sz="2400" spc="-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colors</a:t>
            </a:r>
            <a:endParaRPr sz="2400">
              <a:latin typeface="Arial"/>
              <a:cs typeface="Arial"/>
            </a:endParaRPr>
          </a:p>
          <a:p>
            <a:pPr algn="just" marL="195580" marR="33020" indent="-182880">
              <a:lnSpc>
                <a:spcPts val="2300"/>
              </a:lnSpc>
              <a:spcBef>
                <a:spcPts val="56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a- </a:t>
            </a:r>
            <a:r>
              <a:rPr dirty="0" sz="2400" spc="-5" b="1">
                <a:solidFill>
                  <a:srgbClr val="F49100"/>
                </a:solidFill>
                <a:latin typeface="Arial"/>
                <a:cs typeface="Arial"/>
              </a:rPr>
              <a:t>B</a:t>
            </a:r>
            <a:r>
              <a:rPr dirty="0" u="heavy" sz="2400" spc="-5" b="1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</a:rPr>
              <a:t>lue cone system</a:t>
            </a:r>
            <a:r>
              <a:rPr dirty="0" sz="2400" spc="-5" b="1">
                <a:solidFill>
                  <a:srgbClr val="F49100"/>
                </a:solidFill>
                <a:latin typeface="Arial"/>
                <a:cs typeface="Arial"/>
              </a:rPr>
              <a:t>:-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has</a:t>
            </a:r>
            <a:r>
              <a:rPr dirty="0" sz="2400" spc="-5" b="1">
                <a:solidFill>
                  <a:srgbClr val="F49100"/>
                </a:solid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491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pigment ( blue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sensation  pigment)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which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respond to short </a:t>
            </a:r>
            <a:r>
              <a:rPr dirty="0" sz="2400" spc="0" b="1">
                <a:solidFill>
                  <a:srgbClr val="660033"/>
                </a:solidFill>
                <a:latin typeface="Arial"/>
                <a:cs typeface="Arial"/>
              </a:rPr>
              <a:t>wave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length </a:t>
            </a:r>
            <a:r>
              <a:rPr dirty="0" u="heavy" sz="2400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( </a:t>
            </a:r>
            <a:r>
              <a:rPr dirty="0" u="heavy" sz="2400" spc="-5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440</a:t>
            </a:r>
            <a:r>
              <a:rPr dirty="0" sz="2400" spc="-6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nm  senses the blue</a:t>
            </a:r>
            <a:r>
              <a:rPr dirty="0" sz="2400" spc="-1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color)</a:t>
            </a:r>
            <a:endParaRPr sz="2400">
              <a:latin typeface="Arial"/>
              <a:cs typeface="Arial"/>
            </a:endParaRPr>
          </a:p>
          <a:p>
            <a:pPr marL="195580" marR="541655" indent="-182880">
              <a:lnSpc>
                <a:spcPct val="80000"/>
              </a:lnSpc>
              <a:spcBef>
                <a:spcPts val="60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  <a:tab pos="5759450" algn="l"/>
              </a:tabLst>
            </a:pP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b</a:t>
            </a:r>
            <a:r>
              <a:rPr dirty="0" u="heavy" sz="2400" spc="-5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- </a:t>
            </a:r>
            <a:r>
              <a:rPr dirty="0" u="heavy" sz="2400" spc="-5" b="1">
                <a:solidFill>
                  <a:srgbClr val="33CC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Green cone system:-</a:t>
            </a:r>
            <a:r>
              <a:rPr dirty="0" sz="2400" spc="-5" b="1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has</a:t>
            </a:r>
            <a:r>
              <a:rPr dirty="0" sz="2400" spc="-5" b="1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pigment (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green  sensation pigment)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which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 respond</a:t>
            </a:r>
            <a:r>
              <a:rPr dirty="0" sz="2400" spc="1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to	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middle</a:t>
            </a:r>
            <a:r>
              <a:rPr dirty="0" sz="2400" spc="-8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wave 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length </a:t>
            </a:r>
            <a:r>
              <a:rPr dirty="0" u="heavy" sz="2400" spc="-5" b="1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Arial"/>
                <a:cs typeface="Arial"/>
              </a:rPr>
              <a:t>( 535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 nm senses the green color &amp; less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to 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yellow) &amp; absorb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light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at the green</a:t>
            </a:r>
            <a:r>
              <a:rPr dirty="0" sz="2400" spc="-6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portion.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44" y="988821"/>
            <a:ext cx="7445375" cy="207518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69"/>
              </a:spcBef>
              <a:tabLst>
                <a:tab pos="2280920" algn="l"/>
                <a:tab pos="6549390" algn="l"/>
              </a:tabLst>
            </a:pPr>
            <a:r>
              <a:rPr dirty="0" sz="3200" b="1" i="0">
                <a:latin typeface="Times New Roman"/>
                <a:cs typeface="Times New Roman"/>
              </a:rPr>
              <a:t>c-</a:t>
            </a:r>
            <a:r>
              <a:rPr dirty="0" sz="3200" b="1" i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u="heavy" sz="3200" b="1" i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3200" b="1" i="0">
                <a:solidFill>
                  <a:srgbClr val="FF0066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ed cone system</a:t>
            </a:r>
            <a:r>
              <a:rPr dirty="0" sz="3200" b="1" i="0">
                <a:solidFill>
                  <a:srgbClr val="FF0066"/>
                </a:solidFill>
                <a:latin typeface="Times New Roman"/>
                <a:cs typeface="Times New Roman"/>
              </a:rPr>
              <a:t>:- </a:t>
            </a:r>
            <a:r>
              <a:rPr dirty="0" sz="3200" b="1" i="0">
                <a:latin typeface="Times New Roman"/>
                <a:cs typeface="Times New Roman"/>
              </a:rPr>
              <a:t>has</a:t>
            </a:r>
            <a:r>
              <a:rPr dirty="0" sz="3200" b="1" i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u="heavy" sz="3200" b="1" i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sz="3200" b="1" i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pigment ( </a:t>
            </a:r>
            <a:r>
              <a:rPr dirty="0" sz="3200" spc="-20" b="1" i="0">
                <a:latin typeface="Times New Roman"/>
                <a:cs typeface="Times New Roman"/>
              </a:rPr>
              <a:t>red  </a:t>
            </a:r>
            <a:r>
              <a:rPr dirty="0" sz="3200" b="1" i="0">
                <a:latin typeface="Times New Roman"/>
                <a:cs typeface="Times New Roman"/>
              </a:rPr>
              <a:t>sensa</a:t>
            </a:r>
            <a:r>
              <a:rPr dirty="0" sz="3200" spc="0" b="1" i="0">
                <a:latin typeface="Times New Roman"/>
                <a:cs typeface="Times New Roman"/>
              </a:rPr>
              <a:t>t</a:t>
            </a:r>
            <a:r>
              <a:rPr dirty="0" sz="3200" b="1" i="0">
                <a:latin typeface="Times New Roman"/>
                <a:cs typeface="Times New Roman"/>
              </a:rPr>
              <a:t>ion</a:t>
            </a:r>
            <a:r>
              <a:rPr dirty="0" sz="3200" spc="-25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pigment)</a:t>
            </a:r>
            <a:r>
              <a:rPr dirty="0" sz="3200" spc="-40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which</a:t>
            </a:r>
            <a:r>
              <a:rPr dirty="0" sz="3200" spc="-20" b="1" i="0">
                <a:latin typeface="Times New Roman"/>
                <a:cs typeface="Times New Roman"/>
              </a:rPr>
              <a:t> </a:t>
            </a:r>
            <a:r>
              <a:rPr dirty="0" sz="3200" spc="-55" b="1" i="0">
                <a:latin typeface="Times New Roman"/>
                <a:cs typeface="Times New Roman"/>
              </a:rPr>
              <a:t>r</a:t>
            </a:r>
            <a:r>
              <a:rPr dirty="0" sz="3200" b="1" i="0">
                <a:latin typeface="Times New Roman"/>
                <a:cs typeface="Times New Roman"/>
              </a:rPr>
              <a:t>espond</a:t>
            </a:r>
            <a:r>
              <a:rPr dirty="0" sz="3200" spc="-15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to</a:t>
            </a:r>
            <a:r>
              <a:rPr dirty="0" sz="3200" b="1" i="0">
                <a:latin typeface="Times New Roman"/>
                <a:cs typeface="Times New Roman"/>
              </a:rPr>
              <a:t>	</a:t>
            </a:r>
            <a:r>
              <a:rPr dirty="0" sz="3200" b="1" i="0">
                <a:latin typeface="Times New Roman"/>
                <a:cs typeface="Times New Roman"/>
              </a:rPr>
              <a:t>la</a:t>
            </a:r>
            <a:r>
              <a:rPr dirty="0" sz="3200" spc="0" b="1" i="0">
                <a:latin typeface="Times New Roman"/>
                <a:cs typeface="Times New Roman"/>
              </a:rPr>
              <a:t>r</a:t>
            </a:r>
            <a:r>
              <a:rPr dirty="0" sz="3200" b="1" i="0">
                <a:latin typeface="Times New Roman"/>
                <a:cs typeface="Times New Roman"/>
              </a:rPr>
              <a:t>ge  </a:t>
            </a:r>
            <a:r>
              <a:rPr dirty="0" sz="3200" b="1" i="0">
                <a:latin typeface="Times New Roman"/>
                <a:cs typeface="Times New Roman"/>
              </a:rPr>
              <a:t>wave</a:t>
            </a:r>
            <a:r>
              <a:rPr dirty="0" sz="3200" spc="-5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length	at</a:t>
            </a:r>
            <a:r>
              <a:rPr dirty="0" sz="3200" spc="-20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 marR="129539">
              <a:lnSpc>
                <a:spcPct val="80000"/>
              </a:lnSpc>
              <a:tabLst>
                <a:tab pos="1823720" algn="l"/>
              </a:tabLst>
            </a:pPr>
            <a:r>
              <a:rPr dirty="0" sz="3200" b="1" i="0">
                <a:latin typeface="Times New Roman"/>
                <a:cs typeface="Times New Roman"/>
              </a:rPr>
              <a:t>&gt;</a:t>
            </a:r>
            <a:r>
              <a:rPr dirty="0" sz="3200" spc="0" b="1" i="0">
                <a:latin typeface="Times New Roman"/>
                <a:cs typeface="Times New Roman"/>
              </a:rPr>
              <a:t> </a:t>
            </a:r>
            <a:r>
              <a:rPr dirty="0" u="heavy" sz="3200" b="1" i="0">
                <a:uFill>
                  <a:solidFill>
                    <a:srgbClr val="660033"/>
                  </a:solidFill>
                </a:uFill>
                <a:latin typeface="Times New Roman"/>
                <a:cs typeface="Times New Roman"/>
              </a:rPr>
              <a:t>535</a:t>
            </a:r>
            <a:r>
              <a:rPr dirty="0" sz="3200" spc="-30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nm	so senses </a:t>
            </a:r>
            <a:r>
              <a:rPr dirty="0" sz="3200" spc="-5" b="1" i="0">
                <a:latin typeface="Times New Roman"/>
                <a:cs typeface="Times New Roman"/>
              </a:rPr>
              <a:t>the </a:t>
            </a:r>
            <a:r>
              <a:rPr dirty="0" sz="3200" spc="-20" b="1" i="0">
                <a:latin typeface="Times New Roman"/>
                <a:cs typeface="Times New Roman"/>
              </a:rPr>
              <a:t>red </a:t>
            </a:r>
            <a:r>
              <a:rPr dirty="0" sz="3200" b="1" i="0">
                <a:latin typeface="Times New Roman"/>
                <a:cs typeface="Times New Roman"/>
              </a:rPr>
              <a:t>&amp; yellow</a:t>
            </a:r>
            <a:r>
              <a:rPr dirty="0" sz="3200" spc="-45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color  &amp; absorb light at the </a:t>
            </a:r>
            <a:r>
              <a:rPr dirty="0" sz="3200" spc="-20" b="1" i="0">
                <a:latin typeface="Times New Roman"/>
                <a:cs typeface="Times New Roman"/>
              </a:rPr>
              <a:t>red</a:t>
            </a:r>
            <a:r>
              <a:rPr dirty="0" sz="3200" spc="-90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portion.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2702"/>
            <a:ext cx="7886700" cy="207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2- </a:t>
            </a: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sensation </a:t>
            </a:r>
            <a:r>
              <a:rPr dirty="0" u="heavy" sz="240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any color determined</a:t>
            </a:r>
            <a:r>
              <a:rPr dirty="0" u="heavy" sz="2400" spc="-1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by</a:t>
            </a:r>
            <a:r>
              <a:rPr dirty="0" u="heavy" sz="2400" spc="-5" b="1">
                <a:solidFill>
                  <a:srgbClr val="660033"/>
                </a:solidFill>
                <a:uFill>
                  <a:solidFill>
                    <a:srgbClr val="FF0066"/>
                  </a:solidFill>
                </a:u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lr>
                <a:srgbClr val="0E6EC5"/>
              </a:buClr>
              <a:buSzPct val="85416"/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a-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wave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length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</a:t>
            </a:r>
            <a:r>
              <a:rPr dirty="0" sz="2400" spc="-5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light</a:t>
            </a:r>
            <a:endParaRPr sz="24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lr>
                <a:srgbClr val="0E6EC5"/>
              </a:buClr>
              <a:buSzPct val="85416"/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b-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amount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light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absorbed by each </a:t>
            </a:r>
            <a:r>
              <a:rPr dirty="0" sz="2400" spc="-10" b="1">
                <a:solidFill>
                  <a:srgbClr val="660033"/>
                </a:solidFill>
                <a:latin typeface="Arial"/>
                <a:cs typeface="Arial"/>
              </a:rPr>
              <a:t>type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</a:t>
            </a:r>
            <a:r>
              <a:rPr dirty="0" sz="2400" spc="-35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cones</a:t>
            </a:r>
            <a:endParaRPr sz="2400">
              <a:latin typeface="Arial"/>
              <a:cs typeface="Arial"/>
            </a:endParaRPr>
          </a:p>
          <a:p>
            <a:pPr marL="195580" marR="5080" indent="-182880">
              <a:lnSpc>
                <a:spcPct val="8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c- frequency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impulses from each cone system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to 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ganglion cells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which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is determined by </a:t>
            </a:r>
            <a:r>
              <a:rPr dirty="0" sz="2400" spc="0" b="1">
                <a:solidFill>
                  <a:srgbClr val="660033"/>
                </a:solidFill>
                <a:latin typeface="Arial"/>
                <a:cs typeface="Arial"/>
              </a:rPr>
              <a:t>wave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length</a:t>
            </a:r>
            <a:r>
              <a:rPr dirty="0" sz="2400" spc="-90" b="1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60033"/>
                </a:solidFill>
                <a:latin typeface="Arial"/>
                <a:cs typeface="Arial"/>
              </a:rPr>
              <a:t>of  </a:t>
            </a:r>
            <a:r>
              <a:rPr dirty="0" sz="2400" spc="-5" b="1">
                <a:solidFill>
                  <a:srgbClr val="660033"/>
                </a:solidFill>
                <a:latin typeface="Arial"/>
                <a:cs typeface="Arial"/>
              </a:rPr>
              <a:t>light.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07821"/>
            <a:ext cx="7975600" cy="1684655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69"/>
              </a:spcBef>
              <a:tabLst>
                <a:tab pos="5847080" algn="l"/>
              </a:tabLst>
            </a:pPr>
            <a:r>
              <a:rPr dirty="0" sz="3200" b="1" i="0">
                <a:latin typeface="Times New Roman"/>
                <a:cs typeface="Times New Roman"/>
              </a:rPr>
              <a:t>3- each cone system </a:t>
            </a:r>
            <a:r>
              <a:rPr dirty="0" sz="3200" spc="-10" b="1" i="0">
                <a:latin typeface="Times New Roman"/>
                <a:cs typeface="Times New Roman"/>
              </a:rPr>
              <a:t>respond </a:t>
            </a:r>
            <a:r>
              <a:rPr dirty="0" sz="3200" b="1" i="0">
                <a:latin typeface="Times New Roman"/>
                <a:cs typeface="Times New Roman"/>
              </a:rPr>
              <a:t>to its color at a  lower </a:t>
            </a:r>
            <a:r>
              <a:rPr dirty="0" sz="3200" spc="-5" b="1" i="0">
                <a:latin typeface="Times New Roman"/>
                <a:cs typeface="Times New Roman"/>
              </a:rPr>
              <a:t>threshold </a:t>
            </a:r>
            <a:r>
              <a:rPr dirty="0" sz="3200" b="1" i="0">
                <a:latin typeface="Times New Roman"/>
                <a:cs typeface="Times New Roman"/>
              </a:rPr>
              <a:t>than needed to sense other  colors ( </a:t>
            </a:r>
            <a:r>
              <a:rPr dirty="0" sz="3200" spc="-20" b="1" i="0">
                <a:latin typeface="Times New Roman"/>
                <a:cs typeface="Times New Roman"/>
              </a:rPr>
              <a:t>red </a:t>
            </a:r>
            <a:r>
              <a:rPr dirty="0" sz="3200" b="1" i="0">
                <a:latin typeface="Times New Roman"/>
                <a:cs typeface="Times New Roman"/>
              </a:rPr>
              <a:t>cones </a:t>
            </a:r>
            <a:r>
              <a:rPr dirty="0" sz="3200" spc="-10" b="1" i="0">
                <a:latin typeface="Times New Roman"/>
                <a:cs typeface="Times New Roman"/>
              </a:rPr>
              <a:t>respond</a:t>
            </a:r>
            <a:r>
              <a:rPr dirty="0" sz="3200" spc="40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to</a:t>
            </a:r>
            <a:r>
              <a:rPr dirty="0" sz="3200" spc="-5" b="1" i="0">
                <a:latin typeface="Times New Roman"/>
                <a:cs typeface="Times New Roman"/>
              </a:rPr>
              <a:t> </a:t>
            </a:r>
            <a:r>
              <a:rPr dirty="0" sz="3200" spc="-20" b="1" i="0">
                <a:latin typeface="Times New Roman"/>
                <a:cs typeface="Times New Roman"/>
              </a:rPr>
              <a:t>red	</a:t>
            </a:r>
            <a:r>
              <a:rPr dirty="0" sz="3200" b="1" i="0">
                <a:latin typeface="Times New Roman"/>
                <a:cs typeface="Times New Roman"/>
              </a:rPr>
              <a:t>or yellow  color at a lower </a:t>
            </a:r>
            <a:r>
              <a:rPr dirty="0" sz="3200" spc="-5" b="1" i="0">
                <a:latin typeface="Times New Roman"/>
                <a:cs typeface="Times New Roman"/>
              </a:rPr>
              <a:t>threshold </a:t>
            </a:r>
            <a:r>
              <a:rPr dirty="0" sz="3200" b="1" i="0">
                <a:latin typeface="Times New Roman"/>
                <a:cs typeface="Times New Roman"/>
              </a:rPr>
              <a:t>than to </a:t>
            </a:r>
            <a:r>
              <a:rPr dirty="0" sz="3200" spc="-10" b="1" i="0">
                <a:latin typeface="Times New Roman"/>
                <a:cs typeface="Times New Roman"/>
              </a:rPr>
              <a:t>green</a:t>
            </a:r>
            <a:r>
              <a:rPr dirty="0" sz="3200" spc="-195" b="1" i="0">
                <a:latin typeface="Times New Roman"/>
                <a:cs typeface="Times New Roman"/>
              </a:rPr>
              <a:t> </a:t>
            </a:r>
            <a:r>
              <a:rPr dirty="0" sz="3200" b="1" i="0">
                <a:latin typeface="Times New Roman"/>
                <a:cs typeface="Times New Roman"/>
              </a:rPr>
              <a:t>color)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7523" y="343128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381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80588" y="3821429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2691" y="0"/>
                </a:lnTo>
              </a:path>
            </a:pathLst>
          </a:custGeom>
          <a:ln w="381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345440" marR="5080">
              <a:lnSpc>
                <a:spcPct val="80000"/>
              </a:lnSpc>
              <a:spcBef>
                <a:spcPts val="869"/>
              </a:spcBef>
              <a:tabLst>
                <a:tab pos="2951480" algn="l"/>
                <a:tab pos="3537585" algn="l"/>
                <a:tab pos="5462270" algn="l"/>
              </a:tabLst>
            </a:pPr>
            <a:r>
              <a:rPr dirty="0"/>
              <a:t>5- </a:t>
            </a:r>
            <a:r>
              <a:rPr dirty="0" spc="-5"/>
              <a:t>perception </a:t>
            </a:r>
            <a:r>
              <a:rPr dirty="0"/>
              <a:t>of white is due to</a:t>
            </a:r>
            <a:r>
              <a:rPr dirty="0">
                <a:solidFill>
                  <a:srgbClr val="FF0066"/>
                </a:solidFill>
              </a:rPr>
              <a:t> </a:t>
            </a:r>
            <a:r>
              <a:rPr dirty="0" u="heavy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equal </a:t>
            </a:r>
            <a:r>
              <a:rPr dirty="0" u="heavy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 stimulation</a:t>
            </a:r>
            <a:r>
              <a:rPr dirty="0" u="heavy" spc="-3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 </a:t>
            </a:r>
            <a:r>
              <a:rPr dirty="0" u="heavy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of</a:t>
            </a:r>
            <a:r>
              <a:rPr dirty="0">
                <a:solidFill>
                  <a:srgbClr val="FF0066"/>
                </a:solidFill>
              </a:rPr>
              <a:t>	</a:t>
            </a:r>
            <a:r>
              <a:rPr dirty="0"/>
              <a:t>blue </a:t>
            </a:r>
            <a:r>
              <a:rPr dirty="0" spc="0"/>
              <a:t>&amp;</a:t>
            </a:r>
            <a:r>
              <a:rPr dirty="0" spc="-10"/>
              <a:t> </a:t>
            </a:r>
            <a:r>
              <a:rPr dirty="0" spc="-20"/>
              <a:t>red</a:t>
            </a:r>
            <a:r>
              <a:rPr dirty="0"/>
              <a:t> </a:t>
            </a:r>
            <a:r>
              <a:rPr dirty="0" spc="0"/>
              <a:t>&amp;	</a:t>
            </a:r>
            <a:r>
              <a:rPr dirty="0" spc="-10"/>
              <a:t>green  </a:t>
            </a:r>
            <a:r>
              <a:rPr dirty="0" spc="-5"/>
              <a:t>cones.There</a:t>
            </a:r>
            <a:r>
              <a:rPr dirty="0"/>
              <a:t> is</a:t>
            </a:r>
            <a:r>
              <a:rPr dirty="0" spc="10"/>
              <a:t> </a:t>
            </a:r>
            <a:r>
              <a:rPr dirty="0"/>
              <a:t>no	wave length </a:t>
            </a:r>
            <a:r>
              <a:rPr dirty="0" spc="-5"/>
              <a:t>corresponds</a:t>
            </a:r>
            <a:r>
              <a:rPr dirty="0" spc="-70"/>
              <a:t> </a:t>
            </a:r>
            <a:r>
              <a:rPr dirty="0"/>
              <a:t>to  white, white is a combination of all wave  lengths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Anatomy of the eye:_     1- Sclera ( protection)- choroids (  BV)-  retina innermost layer     2-  cornea +conjuctiva 3- pupil+ iris( radial+ circular muscles) &amp; size of the pupil by sympathetic&amp; parasympathetic. cilliary muscles+ suspensory ligaments lens  Uvea = choroid +iris +cilliary muscles    Refractive media of the eye:- cornea aquous humour lens vitrous humour **Anterior &amp; posterior chambers &amp; formation&amp; circulation of aquous humour&amp; glucoma</dc:title>
  <dcterms:created xsi:type="dcterms:W3CDTF">2017-10-05T15:46:28Z</dcterms:created>
  <dcterms:modified xsi:type="dcterms:W3CDTF">2017-10-05T15:46:28Z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2017-10-05T00:00:00Z</vt:filetime>
  </property>
</Properties>
</file>