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	<Relationship Id="rId34" Type="http://schemas.openxmlformats.org/officeDocument/2006/relationships/slide" Target="slides/slide29.xml" />
	<Relationship Id="rId35" Type="http://schemas.openxmlformats.org/officeDocument/2006/relationships/slide" Target="slides/slide30.xml" />
	<Relationship Id="rId36" Type="http://schemas.openxmlformats.org/officeDocument/2006/relationships/slide" Target="slides/slide31.xml" />
	<Relationship Id="rId37" Type="http://schemas.openxmlformats.org/officeDocument/2006/relationships/slide" Target="slides/slide32.xml" />
	<Relationship Id="rId38" Type="http://schemas.openxmlformats.org/officeDocument/2006/relationships/slide" Target="slides/slide33.xml" />
	<Relationship Id="rId39" Type="http://schemas.openxmlformats.org/officeDocument/2006/relationships/slide" Target="slides/slide34.xml" />
	<Relationship Id="rId40" Type="http://schemas.openxmlformats.org/officeDocument/2006/relationships/slide" Target="slides/slide35.xml" />
	<Relationship Id="rId41" Type="http://schemas.openxmlformats.org/officeDocument/2006/relationships/slide" Target="slides/slide36.xml" />
	<Relationship Id="rId42" Type="http://schemas.openxmlformats.org/officeDocument/2006/relationships/slide" Target="slides/slide37.xml" />
	<Relationship Id="rId43" Type="http://schemas.openxmlformats.org/officeDocument/2006/relationships/slide" Target="slides/slide38.xml" />
	<Relationship Id="rId44" Type="http://schemas.openxmlformats.org/officeDocument/2006/relationships/slide" Target="slides/slide39.xml" />
	<Relationship Id="rId45" Type="http://schemas.openxmlformats.org/officeDocument/2006/relationships/slide" Target="slides/slide40.xml" />
	<Relationship Id="rId46" Type="http://schemas.openxmlformats.org/officeDocument/2006/relationships/slide" Target="slides/slide41.xml" />
	<Relationship Id="rId47" Type="http://schemas.openxmlformats.org/officeDocument/2006/relationships/slide" Target="slides/slide42.xml" />
	<Relationship Id="rId48" Type="http://schemas.openxmlformats.org/officeDocument/2006/relationships/slide" Target="slides/slide43.xml" />
	<Relationship Id="rId49" Type="http://schemas.openxmlformats.org/officeDocument/2006/relationships/slide" Target="slides/slide44.xml" />
	<Relationship Id="rId50" Type="http://schemas.openxmlformats.org/officeDocument/2006/relationships/slide" Target="slides/slide45.xml" />
	<Relationship Id="rId51" Type="http://schemas.openxmlformats.org/officeDocument/2006/relationships/slide" Target="slides/slide46.xml" />
	<Relationship Id="rId52" Type="http://schemas.openxmlformats.org/officeDocument/2006/relationships/slide" Target="slides/slide47.xml" />
	<Relationship Id="rId53" Type="http://schemas.openxmlformats.org/officeDocument/2006/relationships/slide" Target="slides/slide48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	<Relationship Id="rId4" Type="http://schemas.openxmlformats.org/officeDocument/2006/relationships/image" Target="../media/image3.jpeg" />
	<Relationship Id="rId5" Type="http://schemas.openxmlformats.org/officeDocument/2006/relationships/image" Target="../media/image4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3.jpeg" />
	<Relationship Id="rId3" Type="http://schemas.openxmlformats.org/officeDocument/2006/relationships/image" Target="../media/image34.jpeg" />
	<Relationship Id="rId4" Type="http://schemas.openxmlformats.org/officeDocument/2006/relationships/image" Target="../media/image35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6.jpeg" />
	<Relationship Id="rId3" Type="http://schemas.openxmlformats.org/officeDocument/2006/relationships/image" Target="../media/image37.jpeg" />
	<Relationship Id="rId4" Type="http://schemas.openxmlformats.org/officeDocument/2006/relationships/image" Target="../media/image38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9.jpeg" />
	<Relationship Id="rId3" Type="http://schemas.openxmlformats.org/officeDocument/2006/relationships/image" Target="../media/image40.jpeg" />
	<Relationship Id="rId4" Type="http://schemas.openxmlformats.org/officeDocument/2006/relationships/image" Target="../media/image41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2.jpeg" />
	<Relationship Id="rId3" Type="http://schemas.openxmlformats.org/officeDocument/2006/relationships/image" Target="../media/image43.jpeg" />
	<Relationship Id="rId4" Type="http://schemas.openxmlformats.org/officeDocument/2006/relationships/image" Target="../media/image44.jpeg" />
	<Relationship Id="rId5" Type="http://schemas.openxmlformats.org/officeDocument/2006/relationships/image" Target="../media/image45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6.jpeg" />
	<Relationship Id="rId3" Type="http://schemas.openxmlformats.org/officeDocument/2006/relationships/image" Target="../media/image47.jpeg" />
	<Relationship Id="rId4" Type="http://schemas.openxmlformats.org/officeDocument/2006/relationships/image" Target="../media/image48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9.jpeg" />
	<Relationship Id="rId3" Type="http://schemas.openxmlformats.org/officeDocument/2006/relationships/image" Target="../media/image50.jpeg" />
	<Relationship Id="rId4" Type="http://schemas.openxmlformats.org/officeDocument/2006/relationships/image" Target="../media/image51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2.jpeg" />
	<Relationship Id="rId3" Type="http://schemas.openxmlformats.org/officeDocument/2006/relationships/image" Target="../media/image53.jpeg" />
	<Relationship Id="rId4" Type="http://schemas.openxmlformats.org/officeDocument/2006/relationships/image" Target="../media/image54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5.jpeg" />
	<Relationship Id="rId3" Type="http://schemas.openxmlformats.org/officeDocument/2006/relationships/image" Target="../media/image56.jpeg" />
	<Relationship Id="rId4" Type="http://schemas.openxmlformats.org/officeDocument/2006/relationships/image" Target="../media/image57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8.jpeg" />
	<Relationship Id="rId3" Type="http://schemas.openxmlformats.org/officeDocument/2006/relationships/image" Target="../media/image59.jpeg" />
	<Relationship Id="rId4" Type="http://schemas.openxmlformats.org/officeDocument/2006/relationships/image" Target="../media/image60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1.jpeg" />
	<Relationship Id="rId3" Type="http://schemas.openxmlformats.org/officeDocument/2006/relationships/image" Target="../media/image62.jpeg" />
	<Relationship Id="rId4" Type="http://schemas.openxmlformats.org/officeDocument/2006/relationships/image" Target="../media/image63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	<Relationship Id="rId3" Type="http://schemas.openxmlformats.org/officeDocument/2006/relationships/image" Target="../media/image6.jpeg" />
	<Relationship Id="rId4" Type="http://schemas.openxmlformats.org/officeDocument/2006/relationships/image" Target="../media/image7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4.jpeg" />
	<Relationship Id="rId3" Type="http://schemas.openxmlformats.org/officeDocument/2006/relationships/image" Target="../media/image65.jpeg" />
	<Relationship Id="rId4" Type="http://schemas.openxmlformats.org/officeDocument/2006/relationships/image" Target="../media/image66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7.jpeg" />
	<Relationship Id="rId3" Type="http://schemas.openxmlformats.org/officeDocument/2006/relationships/image" Target="../media/image68.jpeg" />
	<Relationship Id="rId4" Type="http://schemas.openxmlformats.org/officeDocument/2006/relationships/image" Target="../media/image69.jpeg" />
	<Relationship Id="rId5" Type="http://schemas.openxmlformats.org/officeDocument/2006/relationships/image" Target="../media/image70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1.jpeg" />
	<Relationship Id="rId3" Type="http://schemas.openxmlformats.org/officeDocument/2006/relationships/image" Target="../media/image72.jpeg" />
	<Relationship Id="rId4" Type="http://schemas.openxmlformats.org/officeDocument/2006/relationships/image" Target="../media/image73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4.jpeg" />
	<Relationship Id="rId3" Type="http://schemas.openxmlformats.org/officeDocument/2006/relationships/image" Target="../media/image75.jpeg" />
	<Relationship Id="rId4" Type="http://schemas.openxmlformats.org/officeDocument/2006/relationships/image" Target="../media/image76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7.jpeg" />
	<Relationship Id="rId3" Type="http://schemas.openxmlformats.org/officeDocument/2006/relationships/image" Target="../media/image78.jpeg" />
	<Relationship Id="rId4" Type="http://schemas.openxmlformats.org/officeDocument/2006/relationships/image" Target="../media/image79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0.jpeg" />
	<Relationship Id="rId3" Type="http://schemas.openxmlformats.org/officeDocument/2006/relationships/image" Target="../media/image81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2.jpeg" />
	<Relationship Id="rId3" Type="http://schemas.openxmlformats.org/officeDocument/2006/relationships/image" Target="../media/image83.jpeg" />
	<Relationship Id="rId4" Type="http://schemas.openxmlformats.org/officeDocument/2006/relationships/image" Target="../media/image84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5.jpeg" />
	<Relationship Id="rId3" Type="http://schemas.openxmlformats.org/officeDocument/2006/relationships/image" Target="../media/image86.jpeg" />
	<Relationship Id="rId4" Type="http://schemas.openxmlformats.org/officeDocument/2006/relationships/image" Target="../media/image87.jpeg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8.jpeg" />
	<Relationship Id="rId3" Type="http://schemas.openxmlformats.org/officeDocument/2006/relationships/image" Target="../media/image89.jpeg" />
	<Relationship Id="rId4" Type="http://schemas.openxmlformats.org/officeDocument/2006/relationships/image" Target="../media/image90.jpeg" />
	<Relationship Id="rId5" Type="http://schemas.openxmlformats.org/officeDocument/2006/relationships/image" Target="../media/image91.jpeg" />
</Relationships>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2.jpeg" />
	<Relationship Id="rId3" Type="http://schemas.openxmlformats.org/officeDocument/2006/relationships/image" Target="../media/image93.jpeg" />
	<Relationship Id="rId4" Type="http://schemas.openxmlformats.org/officeDocument/2006/relationships/image" Target="../media/image94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.jpeg" />
	<Relationship Id="rId3" Type="http://schemas.openxmlformats.org/officeDocument/2006/relationships/image" Target="../media/image9.jpeg" />
	<Relationship Id="rId4" Type="http://schemas.openxmlformats.org/officeDocument/2006/relationships/image" Target="../media/image10.jpeg" />
</Relationships>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5.jpeg" />
	<Relationship Id="rId3" Type="http://schemas.openxmlformats.org/officeDocument/2006/relationships/image" Target="../media/image96.jpeg" />
	<Relationship Id="rId4" Type="http://schemas.openxmlformats.org/officeDocument/2006/relationships/image" Target="../media/image97.jpeg" />
</Relationships>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8.jpeg" />
	<Relationship Id="rId3" Type="http://schemas.openxmlformats.org/officeDocument/2006/relationships/image" Target="../media/image99.jpeg" />
	<Relationship Id="rId4" Type="http://schemas.openxmlformats.org/officeDocument/2006/relationships/image" Target="../media/image100.jpeg" />
</Relationships>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1.jpeg" />
	<Relationship Id="rId3" Type="http://schemas.openxmlformats.org/officeDocument/2006/relationships/image" Target="../media/image102.jpeg" />
	<Relationship Id="rId4" Type="http://schemas.openxmlformats.org/officeDocument/2006/relationships/image" Target="../media/image103.jpeg" />
</Relationships>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4.jpeg" />
	<Relationship Id="rId3" Type="http://schemas.openxmlformats.org/officeDocument/2006/relationships/image" Target="../media/image105.jpeg" />
	<Relationship Id="rId4" Type="http://schemas.openxmlformats.org/officeDocument/2006/relationships/image" Target="../media/image106.jpeg" />
</Relationships>
</file>

<file path=ppt/slides/_rels/slide3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7.jpeg" />
	<Relationship Id="rId3" Type="http://schemas.openxmlformats.org/officeDocument/2006/relationships/image" Target="../media/image108.jpeg" />
</Relationships>
</file>

<file path=ppt/slides/_rels/slide3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9.jpeg" />
	<Relationship Id="rId3" Type="http://schemas.openxmlformats.org/officeDocument/2006/relationships/image" Target="../media/image110.jpeg" />
	<Relationship Id="rId4" Type="http://schemas.openxmlformats.org/officeDocument/2006/relationships/image" Target="../media/image111.jpeg" />
</Relationships>
</file>

<file path=ppt/slides/_rels/slide3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2.jpeg" />
	<Relationship Id="rId3" Type="http://schemas.openxmlformats.org/officeDocument/2006/relationships/image" Target="../media/image113.jpeg" />
	<Relationship Id="rId4" Type="http://schemas.openxmlformats.org/officeDocument/2006/relationships/image" Target="../media/image114.jpeg" />
</Relationships>
</file>

<file path=ppt/slides/_rels/slide3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5.jpeg" />
	<Relationship Id="rId3" Type="http://schemas.openxmlformats.org/officeDocument/2006/relationships/image" Target="../media/image116.jpeg" />
	<Relationship Id="rId4" Type="http://schemas.openxmlformats.org/officeDocument/2006/relationships/image" Target="../media/image117.jpeg" />
</Relationships>
</file>

<file path=ppt/slides/_rels/slide3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8.jpeg" />
	<Relationship Id="rId3" Type="http://schemas.openxmlformats.org/officeDocument/2006/relationships/image" Target="../media/image119.jpeg" />
	<Relationship Id="rId4" Type="http://schemas.openxmlformats.org/officeDocument/2006/relationships/image" Target="../media/image120.jpeg" />
</Relationships>
</file>

<file path=ppt/slides/_rels/slide3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1.jpeg" />
	<Relationship Id="rId3" Type="http://schemas.openxmlformats.org/officeDocument/2006/relationships/image" Target="../media/image122.jpeg" />
	<Relationship Id="rId4" Type="http://schemas.openxmlformats.org/officeDocument/2006/relationships/image" Target="../media/image123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.jpeg" />
	<Relationship Id="rId3" Type="http://schemas.openxmlformats.org/officeDocument/2006/relationships/image" Target="../media/image12.jpeg" />
	<Relationship Id="rId4" Type="http://schemas.openxmlformats.org/officeDocument/2006/relationships/image" Target="../media/image13.jpeg" />
</Relationships>
</file>

<file path=ppt/slides/_rels/slide4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4.jpeg" />
	<Relationship Id="rId3" Type="http://schemas.openxmlformats.org/officeDocument/2006/relationships/image" Target="../media/image125.jpeg" />
	<Relationship Id="rId4" Type="http://schemas.openxmlformats.org/officeDocument/2006/relationships/image" Target="../media/image126.jpeg" />
</Relationships>
</file>

<file path=ppt/slides/_rels/slide4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7.jpeg" />
	<Relationship Id="rId3" Type="http://schemas.openxmlformats.org/officeDocument/2006/relationships/image" Target="../media/image128.jpeg" />
	<Relationship Id="rId4" Type="http://schemas.openxmlformats.org/officeDocument/2006/relationships/image" Target="../media/image129.jpeg" />
</Relationships>
</file>

<file path=ppt/slides/_rels/slide4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0.jpeg" />
	<Relationship Id="rId3" Type="http://schemas.openxmlformats.org/officeDocument/2006/relationships/image" Target="../media/image131.jpeg" />
	<Relationship Id="rId4" Type="http://schemas.openxmlformats.org/officeDocument/2006/relationships/image" Target="../media/image132.jpeg" />
	<Relationship Id="rId5" Type="http://schemas.openxmlformats.org/officeDocument/2006/relationships/image" Target="../media/image133.jpeg" />
</Relationships>
</file>

<file path=ppt/slides/_rels/slide4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4.jpeg" />
	<Relationship Id="rId3" Type="http://schemas.openxmlformats.org/officeDocument/2006/relationships/image" Target="../media/image135.jpeg" />
	<Relationship Id="rId4" Type="http://schemas.openxmlformats.org/officeDocument/2006/relationships/image" Target="../media/image136.jpeg" />
</Relationships>
</file>

<file path=ppt/slides/_rels/slide4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7.jpeg" />
	<Relationship Id="rId3" Type="http://schemas.openxmlformats.org/officeDocument/2006/relationships/image" Target="../media/image138.jpeg" />
	<Relationship Id="rId4" Type="http://schemas.openxmlformats.org/officeDocument/2006/relationships/image" Target="../media/image139.jpeg" />
</Relationships>
</file>

<file path=ppt/slides/_rels/slide4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0.jpeg" />
	<Relationship Id="rId3" Type="http://schemas.openxmlformats.org/officeDocument/2006/relationships/image" Target="../media/image141.jpeg" />
	<Relationship Id="rId4" Type="http://schemas.openxmlformats.org/officeDocument/2006/relationships/image" Target="../media/image142.jpeg" />
</Relationships>
</file>

<file path=ppt/slides/_rels/slide4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3.jpeg" />
	<Relationship Id="rId3" Type="http://schemas.openxmlformats.org/officeDocument/2006/relationships/image" Target="../media/image144.jpeg" />
	<Relationship Id="rId4" Type="http://schemas.openxmlformats.org/officeDocument/2006/relationships/image" Target="../media/image145.jpeg" />
</Relationships>
</file>

<file path=ppt/slides/_rels/slide4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6.jpeg" />
	<Relationship Id="rId3" Type="http://schemas.openxmlformats.org/officeDocument/2006/relationships/image" Target="../media/image147.jpeg" />
	<Relationship Id="rId4" Type="http://schemas.openxmlformats.org/officeDocument/2006/relationships/image" Target="../media/image148.jpeg" />
</Relationships>
</file>

<file path=ppt/slides/_rels/slide4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9.jpeg" />
	<Relationship Id="rId3" Type="http://schemas.openxmlformats.org/officeDocument/2006/relationships/image" Target="../media/image150.jpeg" />
	<Relationship Id="rId4" Type="http://schemas.openxmlformats.org/officeDocument/2006/relationships/image" Target="../media/image151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	<Relationship Id="rId3" Type="http://schemas.openxmlformats.org/officeDocument/2006/relationships/image" Target="../media/image15.jpeg" />
	<Relationship Id="rId4" Type="http://schemas.openxmlformats.org/officeDocument/2006/relationships/image" Target="../media/image16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.jpeg" />
	<Relationship Id="rId3" Type="http://schemas.openxmlformats.org/officeDocument/2006/relationships/image" Target="../media/image18.jpeg" />
	<Relationship Id="rId4" Type="http://schemas.openxmlformats.org/officeDocument/2006/relationships/image" Target="../media/image19.jpeg" />
	<Relationship Id="rId5" Type="http://schemas.openxmlformats.org/officeDocument/2006/relationships/image" Target="../media/image20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1.jpeg" />
	<Relationship Id="rId3" Type="http://schemas.openxmlformats.org/officeDocument/2006/relationships/image" Target="../media/image22.jpeg" />
	<Relationship Id="rId4" Type="http://schemas.openxmlformats.org/officeDocument/2006/relationships/image" Target="../media/image23.jpeg" />
	<Relationship Id="rId5" Type="http://schemas.openxmlformats.org/officeDocument/2006/relationships/image" Target="../media/image24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5.jpeg" />
	<Relationship Id="rId3" Type="http://schemas.openxmlformats.org/officeDocument/2006/relationships/image" Target="../media/image26.jpeg" />
	<Relationship Id="rId4" Type="http://schemas.openxmlformats.org/officeDocument/2006/relationships/image" Target="../media/image27.jpeg" />
	<Relationship Id="rId5" Type="http://schemas.openxmlformats.org/officeDocument/2006/relationships/image" Target="../media/image28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9.jpeg" />
	<Relationship Id="rId3" Type="http://schemas.openxmlformats.org/officeDocument/2006/relationships/image" Target="../media/image30.jpeg" />
	<Relationship Id="rId4" Type="http://schemas.openxmlformats.org/officeDocument/2006/relationships/image" Target="../media/image31.jpeg" />
	<Relationship Id="rId5" Type="http://schemas.openxmlformats.org/officeDocument/2006/relationships/image" Target="../media/image32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387219" y="2788031"/>
            <a:ext cx="4369308" cy="32004"/>
          </a:xfrm>
          <a:custGeom>
            <a:avLst/>
            <a:gdLst>
              <a:gd name="connsiteX0" fmla="*/ 0 w 4369308"/>
              <a:gd name="connsiteY0" fmla="*/ 16002 h 32004"/>
              <a:gd name="connsiteX1" fmla="*/ 4369308 w 4369308"/>
              <a:gd name="connsiteY1" fmla="*/ 16002 h 320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369308" h="32004">
                <a:moveTo>
                  <a:pt x="0" y="16002"/>
                </a:moveTo>
                <a:lnTo>
                  <a:pt x="4369308" y="16002"/>
                </a:lnTo>
              </a:path>
            </a:pathLst>
          </a:custGeom>
          <a:ln w="25400">
            <a:solidFill>
              <a:srgbClr val="ffff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1574800"/>
            <a:ext cx="8216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644900" y="2908300"/>
            <a:ext cx="19812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25700" y="2197100"/>
            <a:ext cx="31750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>
							</a:tabLst>
            </a:pPr>
            <a:r>
              <a:rPr lang="en-US" altLang="zh-CN" sz="48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Autonomic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6700" y="4533900"/>
            <a:ext cx="37338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Assess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Prof.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Fawzia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Al-Rouq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Department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Physiology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Medicine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Saud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University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81300" y="1447800"/>
            <a:ext cx="35560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>
							</a:tabLst>
            </a:pPr>
            <a:r>
              <a:rPr lang="en-US" altLang="zh-CN" sz="5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82700" y="2247900"/>
            <a:ext cx="67183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0"/>
              </a:lnSpc>
              <a:tabLst>
							</a:tabLst>
            </a:pPr>
            <a:r>
              <a:rPr lang="en-US" altLang="zh-CN" sz="44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proprioception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24200" y="2997200"/>
            <a:ext cx="28702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posterior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column&amp;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03500" y="3746500"/>
            <a:ext cx="39116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Spinocerebellar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146300"/>
            <a:ext cx="22098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717800"/>
            <a:ext cx="34544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327400"/>
            <a:ext cx="1536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25700" y="3340100"/>
            <a:ext cx="34417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9497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3937000"/>
            <a:ext cx="3670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dorsal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column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4546600"/>
            <a:ext cx="4635500" cy="990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spinocerebellar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tract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sensory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motor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0" y="660400"/>
            <a:ext cx="73025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184400" y="1003300"/>
            <a:ext cx="47498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660400"/>
            <a:ext cx="86614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083300"/>
            <a:ext cx="13716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Copyright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Pearson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Education,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Inc.,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publishing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8200" y="1003300"/>
            <a:ext cx="74549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197100"/>
            <a:ext cx="6870700" cy="189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114300" algn="l"/>
              </a:tabLst>
            </a:pP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classified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according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stimulus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detected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252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591300" cy="157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4800"/>
            <a:ext cx="91440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083300"/>
            <a:ext cx="13716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Copyright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Pearson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Education,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Inc.,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publishing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727200" y="342900"/>
            <a:ext cx="5676900" cy="1181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1828800" algn="l"/>
              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Unencapsulated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200"/>
              </a:lnSpc>
              <a:tabLst>
                <a:tab pos="1828800" algn="l"/>
              </a:tabLst>
            </a:pPr>
            <a:r>
              <a:rPr lang="en-US" altLang="zh-CN" dirty="0" smtClean="0"/>
              <a:t>	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60400"/>
            <a:ext cx="85344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083300"/>
            <a:ext cx="13716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Copyright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Pearson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Education,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Inc.,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publishing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65200" y="1003300"/>
            <a:ext cx="72009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Encapsulated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146300"/>
            <a:ext cx="7226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Consist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679700"/>
            <a:ext cx="5143500" cy="153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Enclosed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connective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tissue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Include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four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60400"/>
            <a:ext cx="85344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083300"/>
            <a:ext cx="13716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Copyright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Pearson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Education,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Inc.,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publishing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65200" y="1003300"/>
            <a:ext cx="72009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Encapsulated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070100"/>
            <a:ext cx="36068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Meissner’s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corpuscles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755900"/>
            <a:ext cx="3632200" cy="154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Pacinian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corpuscles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Ruffini’s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corpuscles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Proprioceptors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17500"/>
            <a:ext cx="6934200" cy="6540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565400" y="660400"/>
            <a:ext cx="40005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6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Proprioceptors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2705100"/>
            <a:ext cx="5613400" cy="138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Encapsulated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Monitor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locomotory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organs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52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proprioceptors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17500"/>
            <a:ext cx="6934200" cy="6540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197100"/>
            <a:ext cx="241300" cy="3632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838200"/>
            <a:ext cx="7162800" cy="554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dirty="0" smtClean="0"/>
              <a:t>				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3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dirty="0" smtClean="0"/>
              <a:t>			</a:t>
            </a:r>
            <a:r>
              <a:rPr lang="en-US" altLang="zh-CN" sz="4642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Proprioceptors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8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sz="32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spindles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measure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changing</a:t>
            </a:r>
          </a:p>
          <a:p>
            <a:pPr>
              <a:lnSpc>
                <a:spcPts val="34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36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Imbedded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perimysium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30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fascicles</a:t>
            </a:r>
          </a:p>
          <a:p>
            <a:pPr>
              <a:lnSpc>
                <a:spcPts val="42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Golgi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organs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located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4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muscle-tendon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junction</a:t>
            </a:r>
          </a:p>
          <a:p>
            <a:pPr>
              <a:lnSpc>
                <a:spcPts val="36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Monitor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tension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tendons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Joint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kinesthetic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  <a:p>
            <a:pPr>
              <a:lnSpc>
                <a:spcPts val="3600"/>
              </a:lnSpc>
              <a:tabLst>
                <a:tab pos="114300" algn="l"/>
                <a:tab pos="393700" algn="l"/>
                <a:tab pos="1447800" algn="l"/>
                <a:tab pos="15748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joint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capsules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660400"/>
            <a:ext cx="86995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66700" y="6184900"/>
            <a:ext cx="21082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Copyright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2008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Pearson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Education,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Inc.,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publishing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Benjamin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Cummings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43200" y="1003300"/>
            <a:ext cx="36322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Proprioceptors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660400"/>
            <a:ext cx="82677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184900"/>
            <a:ext cx="21082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Copyright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2008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Pearson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Education,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Inc.,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publishing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4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Benjamin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Cummings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19200" y="1003300"/>
            <a:ext cx="66802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Proprioceptors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778000" y="3149600"/>
            <a:ext cx="65151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https://www.youtube.com/watch?v=pMEROPOK6v8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146300"/>
            <a:ext cx="22098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717800"/>
            <a:ext cx="34544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327400"/>
            <a:ext cx="1536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25700" y="3340100"/>
            <a:ext cx="34417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9497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3937000"/>
            <a:ext cx="3670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dorsal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column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4546600"/>
            <a:ext cx="4635500" cy="990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spinocerebellar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tract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sensory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motor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0"/>
            <a:ext cx="8737600" cy="838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38227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6600" y="3873500"/>
            <a:ext cx="7721600" cy="1295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114300" algn="l"/>
                <a:tab pos="393700" algn="l"/>
              </a:tabLst>
            </a:pPr>
            <a:r>
              <a:rPr lang="en-US" altLang="zh-CN" sz="3204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14300" algn="l"/>
                <a:tab pos="3937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commands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</a:p>
          <a:p>
            <a:pPr>
              <a:lnSpc>
                <a:spcPts val="3300"/>
              </a:lnSpc>
              <a:tabLst>
                <a:tab pos="114300" algn="l"/>
                <a:tab pos="3937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effecter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organs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52400"/>
            <a:ext cx="8318500" cy="358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101600" algn="l"/>
                <a:tab pos="457200" algn="l"/>
                <a:tab pos="736600" algn="l"/>
                <a:tab pos="2514600" algn="l"/>
                <a:tab pos="2870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Somatic</a:t>
            </a:r>
          </a:p>
          <a:p>
            <a:pPr>
              <a:lnSpc>
                <a:spcPts val="3300"/>
              </a:lnSpc>
              <a:tabLst>
                <a:tab pos="101600" algn="l"/>
                <a:tab pos="457200" algn="l"/>
                <a:tab pos="736600" algn="l"/>
                <a:tab pos="2514600" algn="l"/>
                <a:tab pos="2870200" algn="l"/>
              </a:tabLst>
            </a:pPr>
            <a:r>
              <a:rPr lang="en-US" altLang="zh-CN" dirty="0" smtClean="0"/>
              <a:t>					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101600" algn="l"/>
                <a:tab pos="457200" algn="l"/>
                <a:tab pos="736600" algn="l"/>
                <a:tab pos="2514600" algn="l"/>
                <a:tab pos="2870200" algn="l"/>
              </a:tabLst>
            </a:pPr>
            <a:r>
              <a:rPr lang="en-US" altLang="zh-CN" dirty="0" smtClean="0"/>
              <a:t>				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300"/>
              </a:lnSpc>
              <a:tabLst>
                <a:tab pos="101600" algn="l"/>
                <a:tab pos="457200" algn="l"/>
                <a:tab pos="736600" algn="l"/>
                <a:tab pos="2514600" algn="l"/>
                <a:tab pos="2870200" algn="l"/>
              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01600" algn="l"/>
                <a:tab pos="457200" algn="l"/>
                <a:tab pos="736600" algn="l"/>
                <a:tab pos="2514600" algn="l"/>
                <a:tab pos="2870200" algn="l"/>
              </a:tabLst>
            </a:pPr>
            <a:r>
              <a:rPr lang="en-US" altLang="zh-CN" dirty="0" smtClean="0"/>
              <a:t>	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</a:p>
          <a:p>
            <a:pPr>
              <a:lnSpc>
                <a:spcPts val="3300"/>
              </a:lnSpc>
              <a:tabLst>
                <a:tab pos="101600" algn="l"/>
                <a:tab pos="457200" algn="l"/>
                <a:tab pos="736600" algn="l"/>
                <a:tab pos="2514600" algn="l"/>
                <a:tab pos="2870200" algn="l"/>
              </a:tabLst>
            </a:pPr>
            <a:r>
              <a:rPr lang="en-US" altLang="zh-CN" dirty="0" smtClean="0"/>
              <a:t>			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3300"/>
              </a:lnSpc>
              <a:tabLst>
                <a:tab pos="101600" algn="l"/>
                <a:tab pos="457200" algn="l"/>
                <a:tab pos="736600" algn="l"/>
                <a:tab pos="2514600" algn="l"/>
                <a:tab pos="2870200" algn="l"/>
              </a:tabLst>
            </a:pPr>
            <a:r>
              <a:rPr lang="en-US" altLang="zh-CN" dirty="0" smtClean="0"/>
              <a:t>			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" y="1320800"/>
            <a:ext cx="8521700" cy="5537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143000" y="1828800"/>
            <a:ext cx="6845300" cy="774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100"/>
              </a:lnSpc>
              <a:tabLst>
							</a:tabLst>
            </a:pPr>
            <a:r>
              <a:rPr lang="en-US" altLang="zh-CN" sz="6602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6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2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400" y="660400"/>
            <a:ext cx="72136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184400"/>
            <a:ext cx="203200" cy="342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1155700"/>
            <a:ext cx="6819900" cy="491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1168400" algn="l"/>
              </a:tabLst>
            </a:pPr>
            <a:r>
              <a:rPr lang="en-US" altLang="zh-CN" dirty="0" smtClean="0"/>
              <a:t>	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168400" algn="l"/>
              </a:tabLst>
            </a:pP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allow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detect,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analyze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3000"/>
              </a:lnSpc>
              <a:tabLst>
                <a:tab pos="11684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respond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environment</a:t>
            </a:r>
          </a:p>
          <a:p>
            <a:pPr>
              <a:lnSpc>
                <a:spcPts val="3700"/>
              </a:lnSpc>
              <a:tabLst>
                <a:tab pos="11684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ascending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11684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 receptors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000"/>
              </a:lnSpc>
              <a:tabLst>
                <a:tab pos="11684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11684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Conscious: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reach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11684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Unconscious: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reach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1168400" algn="l"/>
              </a:tabLst>
            </a:pP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Sensations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reach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000"/>
              </a:lnSpc>
              <a:tabLst>
                <a:tab pos="11684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482600"/>
            <a:ext cx="177800" cy="516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22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2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922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192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192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520700"/>
            <a:ext cx="8356600" cy="604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known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consisting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multineuron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connecting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PNS.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point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crossover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(decussate),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Ascending (sensory) Pathways :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76200" algn="l"/>
              </a:tabLst>
            </a:pP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Dorsal column pathway</a:t>
            </a: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carries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fine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touch,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pressure,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vibration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stereognosis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concious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proprioception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ascends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up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fasciculus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gracilis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cutaneatus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medulla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oblongata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(post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gyrus).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Posterior and anterior spinocerebellar pathways-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carry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subsconcious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proprioception.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horn-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column-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medulla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oblongata-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cerebellum.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Spinothalamic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carries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pain,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temperature,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deep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pressure,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course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touch.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psterior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horn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decussate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funiculi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</a:p>
          <a:p>
            <a:pPr>
              <a:lnSpc>
                <a:spcPts val="23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(postcentral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gyrus).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0" y="50800"/>
            <a:ext cx="5791200" cy="1587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235200"/>
            <a:ext cx="9017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2882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36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790700" y="444500"/>
            <a:ext cx="6096000" cy="228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482600" algn="l"/>
                <a:tab pos="1612900" algn="l"/>
              </a:tabLst>
            </a:pPr>
            <a:r>
              <a:rPr lang="en-US" altLang="zh-CN" dirty="0" smtClean="0"/>
              <a:t>	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pathways: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200"/>
              </a:lnSpc>
              <a:tabLst>
                <a:tab pos="482600" algn="l"/>
                <a:tab pos="1612900" algn="l"/>
              </a:tabLst>
            </a:pPr>
            <a:r>
              <a:rPr lang="en-US" altLang="zh-CN" dirty="0" smtClean="0"/>
              <a:t>		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482600" algn="l"/>
                <a:tab pos="1612900" algn="l"/>
              </a:tabLst>
            </a:pPr>
            <a:r>
              <a:rPr lang="en-US" altLang="zh-CN" sz="36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enters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periphery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606800"/>
            <a:ext cx="10033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92300" y="3632200"/>
            <a:ext cx="62484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crosses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(decussates),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ascends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4737100"/>
            <a:ext cx="47244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6070600"/>
            <a:ext cx="9525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41500" y="6108700"/>
            <a:ext cx="60071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projects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146300"/>
            <a:ext cx="22098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717800"/>
            <a:ext cx="34544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327400"/>
            <a:ext cx="1536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25700" y="3340100"/>
            <a:ext cx="34417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9497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3937000"/>
            <a:ext cx="3670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dorsal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column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4546600"/>
            <a:ext cx="4635500" cy="990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spinocerebellar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tract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sensory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motor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900" y="0"/>
            <a:ext cx="6718300" cy="812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977900"/>
            <a:ext cx="2857500" cy="5880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9144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254000"/>
            <a:ext cx="6807200" cy="105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1003300" algn="l"/>
              </a:tabLst>
            </a:pPr>
            <a:r>
              <a:rPr lang="en-US" altLang="zh-CN" dirty="0" smtClean="0"/>
              <a:t>	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1003300" algn="l"/>
              </a:tabLst>
            </a:pP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Carries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fine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touch,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tow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point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587500"/>
            <a:ext cx="5715000" cy="5041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discrimination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,pressure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,vibratio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,stereognosis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conscious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proprioception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13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enters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root;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ascends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medulla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(brain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stem)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13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crosses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medulla;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ascends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13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projects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50800"/>
            <a:ext cx="7099300" cy="91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282700"/>
            <a:ext cx="8089900" cy="557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473200" y="393700"/>
            <a:ext cx="61849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Two-Point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Discrimination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096000" y="669925"/>
            <a:ext cx="3048000" cy="1006475"/>
          </a:xfrm>
          <a:custGeom>
            <a:avLst/>
            <a:gdLst>
              <a:gd name="connsiteX0" fmla="*/ 0 w 3048000"/>
              <a:gd name="connsiteY0" fmla="*/ 1006475 h 1006475"/>
              <a:gd name="connsiteX1" fmla="*/ 3048000 w 3048000"/>
              <a:gd name="connsiteY1" fmla="*/ 1006475 h 1006475"/>
              <a:gd name="connsiteX2" fmla="*/ 3048000 w 3048000"/>
              <a:gd name="connsiteY2" fmla="*/ 0 h 1006475"/>
              <a:gd name="connsiteX3" fmla="*/ 0 w 3048000"/>
              <a:gd name="connsiteY3" fmla="*/ 0 h 1006475"/>
              <a:gd name="connsiteX4" fmla="*/ 0 w 3048000"/>
              <a:gd name="connsiteY4" fmla="*/ 1006475 h 10064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48000" h="1006475">
                <a:moveTo>
                  <a:pt x="0" y="1006475"/>
                </a:moveTo>
                <a:lnTo>
                  <a:pt x="3048000" y="1006475"/>
                </a:lnTo>
                <a:lnTo>
                  <a:pt x="3048000" y="0"/>
                </a:lnTo>
                <a:lnTo>
                  <a:pt x="0" y="0"/>
                </a:lnTo>
                <a:lnTo>
                  <a:pt x="0" y="1006475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86400" y="609600"/>
            <a:ext cx="609600" cy="381000"/>
          </a:xfrm>
          <a:custGeom>
            <a:avLst/>
            <a:gdLst>
              <a:gd name="connsiteX0" fmla="*/ 0 w 609600"/>
              <a:gd name="connsiteY0" fmla="*/ 381000 h 381000"/>
              <a:gd name="connsiteX1" fmla="*/ 609600 w 609600"/>
              <a:gd name="connsiteY1" fmla="*/ 381000 h 381000"/>
              <a:gd name="connsiteX2" fmla="*/ 609600 w 609600"/>
              <a:gd name="connsiteY2" fmla="*/ 0 h 381000"/>
              <a:gd name="connsiteX3" fmla="*/ 0 w 609600"/>
              <a:gd name="connsiteY3" fmla="*/ 0 h 381000"/>
              <a:gd name="connsiteX4" fmla="*/ 0 w 609600"/>
              <a:gd name="connsiteY4" fmla="*/ 381000 h 381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09600" h="381000">
                <a:moveTo>
                  <a:pt x="0" y="381000"/>
                </a:moveTo>
                <a:lnTo>
                  <a:pt x="609600" y="381000"/>
                </a:lnTo>
                <a:lnTo>
                  <a:pt x="609600" y="0"/>
                </a:lnTo>
                <a:lnTo>
                  <a:pt x="0" y="0"/>
                </a:lnTo>
                <a:lnTo>
                  <a:pt x="0" y="381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76875" y="676275"/>
            <a:ext cx="628650" cy="400050"/>
          </a:xfrm>
          <a:custGeom>
            <a:avLst/>
            <a:gdLst>
              <a:gd name="connsiteX0" fmla="*/ 9525 w 628650"/>
              <a:gd name="connsiteY0" fmla="*/ 390525 h 400050"/>
              <a:gd name="connsiteX1" fmla="*/ 619125 w 628650"/>
              <a:gd name="connsiteY1" fmla="*/ 9525 h 400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28650" h="400050">
                <a:moveTo>
                  <a:pt x="9525" y="390525"/>
                </a:moveTo>
                <a:lnTo>
                  <a:pt x="619125" y="9525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105400" y="3810000"/>
            <a:ext cx="2895600" cy="396875"/>
          </a:xfrm>
          <a:custGeom>
            <a:avLst/>
            <a:gdLst>
              <a:gd name="connsiteX0" fmla="*/ 0 w 2895600"/>
              <a:gd name="connsiteY0" fmla="*/ 396875 h 396875"/>
              <a:gd name="connsiteX1" fmla="*/ 2895600 w 2895600"/>
              <a:gd name="connsiteY1" fmla="*/ 396875 h 396875"/>
              <a:gd name="connsiteX2" fmla="*/ 2895600 w 2895600"/>
              <a:gd name="connsiteY2" fmla="*/ 0 h 396875"/>
              <a:gd name="connsiteX3" fmla="*/ 0 w 2895600"/>
              <a:gd name="connsiteY3" fmla="*/ 0 h 396875"/>
              <a:gd name="connsiteX4" fmla="*/ 0 w 2895600"/>
              <a:gd name="connsiteY4" fmla="*/ 396875 h 396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95600" h="396875">
                <a:moveTo>
                  <a:pt x="0" y="396875"/>
                </a:moveTo>
                <a:lnTo>
                  <a:pt x="2895600" y="396875"/>
                </a:lnTo>
                <a:lnTo>
                  <a:pt x="2895600" y="0"/>
                </a:lnTo>
                <a:lnTo>
                  <a:pt x="0" y="0"/>
                </a:lnTo>
                <a:lnTo>
                  <a:pt x="0" y="396875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57600" y="4572000"/>
            <a:ext cx="1143000" cy="406400"/>
          </a:xfrm>
          <a:custGeom>
            <a:avLst/>
            <a:gdLst>
              <a:gd name="connsiteX0" fmla="*/ 0 w 1143000"/>
              <a:gd name="connsiteY0" fmla="*/ 406400 h 406400"/>
              <a:gd name="connsiteX1" fmla="*/ 1143000 w 1143000"/>
              <a:gd name="connsiteY1" fmla="*/ 406400 h 406400"/>
              <a:gd name="connsiteX2" fmla="*/ 1143000 w 1143000"/>
              <a:gd name="connsiteY2" fmla="*/ 0 h 406400"/>
              <a:gd name="connsiteX3" fmla="*/ 0 w 1143000"/>
              <a:gd name="connsiteY3" fmla="*/ 0 h 406400"/>
              <a:gd name="connsiteX4" fmla="*/ 0 w 1143000"/>
              <a:gd name="connsiteY4" fmla="*/ 406400 h 40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3000" h="406400">
                <a:moveTo>
                  <a:pt x="0" y="406400"/>
                </a:moveTo>
                <a:lnTo>
                  <a:pt x="1143000" y="406400"/>
                </a:lnTo>
                <a:lnTo>
                  <a:pt x="1143000" y="0"/>
                </a:lnTo>
                <a:lnTo>
                  <a:pt x="0" y="0"/>
                </a:lnTo>
                <a:lnTo>
                  <a:pt x="0" y="406400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51250" y="4565650"/>
            <a:ext cx="1155700" cy="419100"/>
          </a:xfrm>
          <a:custGeom>
            <a:avLst/>
            <a:gdLst>
              <a:gd name="connsiteX0" fmla="*/ 6350 w 1155700"/>
              <a:gd name="connsiteY0" fmla="*/ 412750 h 419100"/>
              <a:gd name="connsiteX1" fmla="*/ 1149350 w 1155700"/>
              <a:gd name="connsiteY1" fmla="*/ 412750 h 419100"/>
              <a:gd name="connsiteX2" fmla="*/ 1149350 w 1155700"/>
              <a:gd name="connsiteY2" fmla="*/ 6350 h 419100"/>
              <a:gd name="connsiteX3" fmla="*/ 6350 w 1155700"/>
              <a:gd name="connsiteY3" fmla="*/ 6350 h 419100"/>
              <a:gd name="connsiteX4" fmla="*/ 6350 w 1155700"/>
              <a:gd name="connsiteY4" fmla="*/ 412750 h 419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55700" h="419100">
                <a:moveTo>
                  <a:pt x="6350" y="412750"/>
                </a:moveTo>
                <a:lnTo>
                  <a:pt x="1149350" y="412750"/>
                </a:lnTo>
                <a:lnTo>
                  <a:pt x="1149350" y="6350"/>
                </a:lnTo>
                <a:lnTo>
                  <a:pt x="6350" y="6350"/>
                </a:lnTo>
                <a:lnTo>
                  <a:pt x="6350" y="412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52800" y="5003800"/>
            <a:ext cx="1368425" cy="711200"/>
          </a:xfrm>
          <a:custGeom>
            <a:avLst/>
            <a:gdLst>
              <a:gd name="connsiteX0" fmla="*/ 0 w 1368425"/>
              <a:gd name="connsiteY0" fmla="*/ 711200 h 711200"/>
              <a:gd name="connsiteX1" fmla="*/ 1368425 w 1368425"/>
              <a:gd name="connsiteY1" fmla="*/ 711200 h 711200"/>
              <a:gd name="connsiteX2" fmla="*/ 1368425 w 1368425"/>
              <a:gd name="connsiteY2" fmla="*/ 0 h 711200"/>
              <a:gd name="connsiteX3" fmla="*/ 0 w 1368425"/>
              <a:gd name="connsiteY3" fmla="*/ 0 h 711200"/>
              <a:gd name="connsiteX4" fmla="*/ 0 w 1368425"/>
              <a:gd name="connsiteY4" fmla="*/ 7112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68425" h="711200">
                <a:moveTo>
                  <a:pt x="0" y="711200"/>
                </a:moveTo>
                <a:lnTo>
                  <a:pt x="1368425" y="711200"/>
                </a:lnTo>
                <a:lnTo>
                  <a:pt x="1368425" y="0"/>
                </a:lnTo>
                <a:lnTo>
                  <a:pt x="0" y="0"/>
                </a:lnTo>
                <a:lnTo>
                  <a:pt x="0" y="711200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46450" y="4997450"/>
            <a:ext cx="1381125" cy="723900"/>
          </a:xfrm>
          <a:custGeom>
            <a:avLst/>
            <a:gdLst>
              <a:gd name="connsiteX0" fmla="*/ 6350 w 1381125"/>
              <a:gd name="connsiteY0" fmla="*/ 717550 h 723900"/>
              <a:gd name="connsiteX1" fmla="*/ 1374775 w 1381125"/>
              <a:gd name="connsiteY1" fmla="*/ 717550 h 723900"/>
              <a:gd name="connsiteX2" fmla="*/ 1374775 w 1381125"/>
              <a:gd name="connsiteY2" fmla="*/ 6350 h 723900"/>
              <a:gd name="connsiteX3" fmla="*/ 6350 w 1381125"/>
              <a:gd name="connsiteY3" fmla="*/ 6350 h 723900"/>
              <a:gd name="connsiteX4" fmla="*/ 6350 w 1381125"/>
              <a:gd name="connsiteY4" fmla="*/ 717550 h 723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81125" h="723900">
                <a:moveTo>
                  <a:pt x="6350" y="717550"/>
                </a:moveTo>
                <a:lnTo>
                  <a:pt x="1374775" y="717550"/>
                </a:lnTo>
                <a:lnTo>
                  <a:pt x="1374775" y="6350"/>
                </a:lnTo>
                <a:lnTo>
                  <a:pt x="6350" y="6350"/>
                </a:lnTo>
                <a:lnTo>
                  <a:pt x="6350" y="717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95600" y="6375399"/>
            <a:ext cx="1555750" cy="396874"/>
          </a:xfrm>
          <a:custGeom>
            <a:avLst/>
            <a:gdLst>
              <a:gd name="connsiteX0" fmla="*/ 0 w 1555750"/>
              <a:gd name="connsiteY0" fmla="*/ 396874 h 396874"/>
              <a:gd name="connsiteX1" fmla="*/ 1555750 w 1555750"/>
              <a:gd name="connsiteY1" fmla="*/ 396874 h 396874"/>
              <a:gd name="connsiteX2" fmla="*/ 1555750 w 1555750"/>
              <a:gd name="connsiteY2" fmla="*/ 0 h 396874"/>
              <a:gd name="connsiteX3" fmla="*/ 0 w 1555750"/>
              <a:gd name="connsiteY3" fmla="*/ 0 h 396874"/>
              <a:gd name="connsiteX4" fmla="*/ 0 w 1555750"/>
              <a:gd name="connsiteY4" fmla="*/ 396874 h 3968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55750" h="396874">
                <a:moveTo>
                  <a:pt x="0" y="396874"/>
                </a:moveTo>
                <a:lnTo>
                  <a:pt x="1555750" y="396874"/>
                </a:lnTo>
                <a:lnTo>
                  <a:pt x="1555750" y="0"/>
                </a:lnTo>
                <a:lnTo>
                  <a:pt x="0" y="0"/>
                </a:lnTo>
                <a:lnTo>
                  <a:pt x="0" y="396874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0" y="5013325"/>
            <a:ext cx="1828800" cy="396875"/>
          </a:xfrm>
          <a:custGeom>
            <a:avLst/>
            <a:gdLst>
              <a:gd name="connsiteX0" fmla="*/ 0 w 1828800"/>
              <a:gd name="connsiteY0" fmla="*/ 396875 h 396875"/>
              <a:gd name="connsiteX1" fmla="*/ 1828800 w 1828800"/>
              <a:gd name="connsiteY1" fmla="*/ 396875 h 396875"/>
              <a:gd name="connsiteX2" fmla="*/ 1828800 w 1828800"/>
              <a:gd name="connsiteY2" fmla="*/ 0 h 396875"/>
              <a:gd name="connsiteX3" fmla="*/ 0 w 1828800"/>
              <a:gd name="connsiteY3" fmla="*/ 0 h 396875"/>
              <a:gd name="connsiteX4" fmla="*/ 0 w 1828800"/>
              <a:gd name="connsiteY4" fmla="*/ 396875 h 396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8800" h="396875">
                <a:moveTo>
                  <a:pt x="0" y="396875"/>
                </a:moveTo>
                <a:lnTo>
                  <a:pt x="1828800" y="396875"/>
                </a:lnTo>
                <a:lnTo>
                  <a:pt x="1828800" y="0"/>
                </a:lnTo>
                <a:lnTo>
                  <a:pt x="0" y="0"/>
                </a:lnTo>
                <a:lnTo>
                  <a:pt x="0" y="396875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00112" y="3213100"/>
            <a:ext cx="1828800" cy="711200"/>
          </a:xfrm>
          <a:custGeom>
            <a:avLst/>
            <a:gdLst>
              <a:gd name="connsiteX0" fmla="*/ 0 w 1828800"/>
              <a:gd name="connsiteY0" fmla="*/ 711200 h 711200"/>
              <a:gd name="connsiteX1" fmla="*/ 1828800 w 1828800"/>
              <a:gd name="connsiteY1" fmla="*/ 711200 h 711200"/>
              <a:gd name="connsiteX2" fmla="*/ 1828800 w 1828800"/>
              <a:gd name="connsiteY2" fmla="*/ 0 h 711200"/>
              <a:gd name="connsiteX3" fmla="*/ 0 w 1828800"/>
              <a:gd name="connsiteY3" fmla="*/ 0 h 711200"/>
              <a:gd name="connsiteX4" fmla="*/ 0 w 1828800"/>
              <a:gd name="connsiteY4" fmla="*/ 7112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8800" h="711200">
                <a:moveTo>
                  <a:pt x="0" y="711200"/>
                </a:moveTo>
                <a:lnTo>
                  <a:pt x="1828800" y="711200"/>
                </a:lnTo>
                <a:lnTo>
                  <a:pt x="1828800" y="0"/>
                </a:lnTo>
                <a:lnTo>
                  <a:pt x="0" y="0"/>
                </a:lnTo>
                <a:lnTo>
                  <a:pt x="0" y="711200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93762" y="3206750"/>
            <a:ext cx="1841500" cy="723900"/>
          </a:xfrm>
          <a:custGeom>
            <a:avLst/>
            <a:gdLst>
              <a:gd name="connsiteX0" fmla="*/ 6350 w 1841500"/>
              <a:gd name="connsiteY0" fmla="*/ 717550 h 723900"/>
              <a:gd name="connsiteX1" fmla="*/ 1835150 w 1841500"/>
              <a:gd name="connsiteY1" fmla="*/ 717550 h 723900"/>
              <a:gd name="connsiteX2" fmla="*/ 1835150 w 1841500"/>
              <a:gd name="connsiteY2" fmla="*/ 6350 h 723900"/>
              <a:gd name="connsiteX3" fmla="*/ 6350 w 1841500"/>
              <a:gd name="connsiteY3" fmla="*/ 6350 h 723900"/>
              <a:gd name="connsiteX4" fmla="*/ 6350 w 1841500"/>
              <a:gd name="connsiteY4" fmla="*/ 717550 h 723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41500" h="723900">
                <a:moveTo>
                  <a:pt x="6350" y="717550"/>
                </a:moveTo>
                <a:lnTo>
                  <a:pt x="1835150" y="717550"/>
                </a:lnTo>
                <a:lnTo>
                  <a:pt x="1835150" y="6350"/>
                </a:lnTo>
                <a:lnTo>
                  <a:pt x="6350" y="6350"/>
                </a:lnTo>
                <a:lnTo>
                  <a:pt x="6350" y="717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422400" y="190500"/>
            <a:ext cx="74168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4762500" algn="l"/>
              </a:tabLst>
            </a:pPr>
            <a:r>
              <a:rPr lang="en-US" altLang="zh-CN" sz="4404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  <a:p>
            <a:pPr>
              <a:lnSpc>
                <a:spcPts val="2700"/>
              </a:lnSpc>
              <a:tabLst>
                <a:tab pos="4762500" algn="l"/>
              </a:tabLst>
            </a:pPr>
            <a:r>
              <a:rPr lang="en-US" altLang="zh-CN" dirty="0" smtClean="0"/>
              <a:t>	</a:t>
            </a:r>
            <a:r>
              <a:rPr lang="en-US" altLang="zh-CN" sz="20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</a:p>
          <a:p>
            <a:pPr>
              <a:lnSpc>
                <a:spcPts val="2300"/>
              </a:lnSpc>
              <a:tabLst>
                <a:tab pos="47625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(S1)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parietal</a:t>
            </a:r>
          </a:p>
          <a:p>
            <a:pPr>
              <a:lnSpc>
                <a:spcPts val="2300"/>
              </a:lnSpc>
              <a:tabLst>
                <a:tab pos="47625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lobe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194300" y="3924300"/>
            <a:ext cx="1104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41700" y="4711700"/>
            <a:ext cx="11938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3048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Medulla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304800" algn="l"/>
              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Medial</a:t>
            </a:r>
          </a:p>
          <a:p>
            <a:pPr>
              <a:lnSpc>
                <a:spcPts val="2400"/>
              </a:lnSpc>
              <a:tabLst>
                <a:tab pos="304800" algn="l"/>
              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lemniscus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84500" y="6489700"/>
            <a:ext cx="12700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5130800"/>
            <a:ext cx="1612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90600" y="3340100"/>
            <a:ext cx="16129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6723" y="1546225"/>
            <a:ext cx="5500878" cy="5318125"/>
          </a:xfrm>
          <a:custGeom>
            <a:avLst/>
            <a:gdLst>
              <a:gd name="connsiteX0" fmla="*/ 6350 w 5500878"/>
              <a:gd name="connsiteY0" fmla="*/ 6350 h 5318125"/>
              <a:gd name="connsiteX1" fmla="*/ 5494528 w 5500878"/>
              <a:gd name="connsiteY1" fmla="*/ 5311775 h 53181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500878" h="5318125">
                <a:moveTo>
                  <a:pt x="6350" y="6350"/>
                </a:moveTo>
                <a:cubicBezTo>
                  <a:pt x="3188208" y="484632"/>
                  <a:pt x="5494528" y="2713863"/>
                  <a:pt x="5494528" y="5311775"/>
                </a:cubicBezTo>
              </a:path>
            </a:pathLst>
          </a:custGeom>
          <a:ln w="12700">
            <a:solidFill>
              <a:srgbClr val="3366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0" y="76200"/>
            <a:ext cx="4394200" cy="927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3900" y="2705100"/>
            <a:ext cx="5880100" cy="415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819400" y="419100"/>
            <a:ext cx="34798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638300"/>
            <a:ext cx="45847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u="sng" dirty="0" smtClean="0">
                <a:solidFill>
                  <a:srgbClr val="ffff00"/>
                </a:solidFill>
                <a:latin typeface="Footlight MT Light" pitchFamily="18" charset="0"/>
                <a:cs typeface="Footlight MT Light" pitchFamily="18" charset="0"/>
              </a:rPr>
              <a:t>Pathways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u="sng" dirty="0" smtClean="0">
                <a:solidFill>
                  <a:srgbClr val="ffff00"/>
                </a:solidFill>
                <a:latin typeface="Footlight MT Light" pitchFamily="18" charset="0"/>
                <a:cs typeface="Footlight MT Light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u="sng" dirty="0" smtClean="0">
                <a:solidFill>
                  <a:srgbClr val="ffff00"/>
                </a:solidFill>
                <a:latin typeface="Footlight MT Light" pitchFamily="18" charset="0"/>
                <a:cs typeface="Footlight MT Light" pitchFamily="18" charset="0"/>
              </a:rPr>
              <a:t>proprioception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2108200"/>
            <a:ext cx="7543800" cy="774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end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this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lecture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student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should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able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to:-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2971800"/>
            <a:ext cx="5384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15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-Identify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77800" y="3403600"/>
            <a:ext cx="7518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Describe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components,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processes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835400"/>
            <a:ext cx="30099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sensoty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4241800"/>
            <a:ext cx="7607300" cy="774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2-appreciate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dorsal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column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system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conscious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proprioception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(anatomy&amp;functions)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5105400"/>
            <a:ext cx="7442200" cy="120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3-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describe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pathway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spinocerebellar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tract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in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unconscious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proprioception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from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muscles,tendons,and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joints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6362700"/>
            <a:ext cx="72009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4-differentiate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between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sensory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motor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900"/>
            <a:ext cx="2908300" cy="226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4300" y="0"/>
            <a:ext cx="64897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28600" y="609600"/>
            <a:ext cx="2108200" cy="185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63500" algn="l"/>
                <a:tab pos="190500" algn="l"/>
              </a:tabLst>
            </a:pPr>
            <a:r>
              <a:rPr lang="en-US" altLang="zh-CN" dirty="0" smtClean="0"/>
              <a:t>		</a:t>
            </a:r>
            <a:r>
              <a:rPr lang="en-US" altLang="zh-CN" sz="4406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200"/>
              </a:lnSpc>
              <a:tabLst>
                <a:tab pos="63500" algn="l"/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4404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200"/>
              </a:lnSpc>
              <a:tabLst>
                <a:tab pos="63500" algn="l"/>
                <a:tab pos="190500" algn="l"/>
              </a:tabLst>
            </a:pPr>
            <a:r>
              <a:rPr lang="en-US" altLang="zh-CN" sz="4406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damage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36900" y="444500"/>
            <a:ext cx="12573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0" y="165100"/>
            <a:ext cx="15113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Left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injury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241800" y="4940300"/>
            <a:ext cx="1524000" cy="115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of: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touch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proprioception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vibration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0800"/>
            <a:ext cx="7061200" cy="91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9300" y="1206500"/>
            <a:ext cx="4584700" cy="5651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333500" y="393700"/>
            <a:ext cx="61468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6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damage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2273300"/>
            <a:ext cx="203200" cy="3213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2286000"/>
            <a:ext cx="4025900" cy="3213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Patient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staggers;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perceive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position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legs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clues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help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146300"/>
            <a:ext cx="20066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717800"/>
            <a:ext cx="3429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327400"/>
            <a:ext cx="1409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98700" y="3340100"/>
            <a:ext cx="32385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9497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3937000"/>
            <a:ext cx="35941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dorsal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column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4546600"/>
            <a:ext cx="42799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spinocerebellar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tract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51943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5181600"/>
            <a:ext cx="41910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sensory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motor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700" y="50800"/>
            <a:ext cx="7035800" cy="91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0300" y="1130300"/>
            <a:ext cx="3378200" cy="5727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1485900"/>
            <a:ext cx="203200" cy="406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558800"/>
            <a:ext cx="6731000" cy="548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609600" algn="l"/>
              </a:tabLst>
            </a:pPr>
            <a:r>
              <a:rPr lang="en-US" altLang="zh-CN" dirty="0" smtClean="0"/>
              <a:t>	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Spinocerebellar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6096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Carries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unconscious</a:t>
            </a:r>
          </a:p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proprioception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609600" algn="l"/>
              </a:tabLst>
            </a:pP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joints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6096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87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neuron: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enters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</a:p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root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6096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87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neuron: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ascends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cerebellum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609600" algn="l"/>
              </a:tabLst>
            </a:pP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87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cortex,</a:t>
            </a:r>
          </a:p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hence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unconscious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393700"/>
            <a:ext cx="8216900" cy="91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14400" y="736600"/>
            <a:ext cx="73025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Spinocerebellar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damage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19812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1993900"/>
            <a:ext cx="27686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Cerebellar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667000"/>
            <a:ext cx="6781800" cy="311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342900" algn="l"/>
              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Clumsy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Incoordination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limbs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(intention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tremor)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Wide-based,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reeling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gait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(ataxia)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342900" algn="l"/>
              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Alcoholic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intoxication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produces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similar</a:t>
            </a:r>
          </a:p>
          <a:p>
            <a:pPr>
              <a:lnSpc>
                <a:spcPts val="38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effects!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146300"/>
            <a:ext cx="20066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717800"/>
            <a:ext cx="3429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327400"/>
            <a:ext cx="1409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98700" y="3340100"/>
            <a:ext cx="32385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9497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3937000"/>
            <a:ext cx="35941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dorsal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column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4546600"/>
            <a:ext cx="5168900" cy="106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spinocerebellar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tract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200"/>
              </a:lnSpc>
              <a:tabLst>
							</a:tabLst>
            </a:pPr>
            <a:r>
              <a:rPr lang="en-US" altLang="zh-CN" sz="2882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2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sensory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motor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073400" y="1778000"/>
            <a:ext cx="2286000" cy="191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400"/>
              </a:lnSpc>
              <a:tabLst>
							</a:tabLst>
            </a:pPr>
            <a:r>
              <a:rPr lang="en-US" altLang="zh-CN" sz="72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6600"/>
              </a:lnSpc>
              <a:tabLst>
							</a:tabLst>
            </a:pPr>
            <a:r>
              <a:rPr lang="en-US" altLang="zh-CN" sz="72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73400" y="3975100"/>
            <a:ext cx="2933700" cy="191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400"/>
              </a:lnSpc>
              <a:tabLst>
							</a:tabLst>
            </a:pPr>
            <a:r>
              <a:rPr lang="en-US" altLang="zh-CN" sz="7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6600"/>
              </a:lnSpc>
              <a:tabLst>
							</a:tabLst>
            </a:pPr>
            <a:r>
              <a:rPr lang="en-US" altLang="zh-CN" sz="7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660400"/>
            <a:ext cx="85471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39800" y="1003300"/>
            <a:ext cx="72390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Gait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Disturbances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247900"/>
            <a:ext cx="6299200" cy="320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114300" algn="l"/>
                <a:tab pos="393700" algn="l"/>
                <a:tab pos="571500" algn="l"/>
              </a:tabLst>
            </a:pP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Pathophysiology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14300" algn="l"/>
                <a:tab pos="393700" algn="l"/>
                <a:tab pos="5715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Result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condition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affects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300"/>
              </a:lnSpc>
              <a:tabLst>
                <a:tab pos="114300" algn="l"/>
                <a:tab pos="393700" algn="l"/>
                <a:tab pos="5715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14300" algn="l"/>
                <a:tab pos="393700" algn="l"/>
                <a:tab pos="5715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Ataxia: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14300" algn="l"/>
                <a:tab pos="393700" algn="l"/>
                <a:tab pos="571500" algn="l"/>
              </a:tabLst>
            </a:pPr>
            <a:r>
              <a:rPr lang="en-US" altLang="zh-CN" dirty="0" smtClean="0"/>
              <a:t>			</a:t>
            </a:r>
            <a:r>
              <a:rPr lang="en-US" altLang="zh-CN" sz="1440" dirty="0" smtClean="0">
                <a:solidFill>
                  <a:srgbClr val="00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14300" algn="l"/>
                <a:tab pos="393700" algn="l"/>
                <a:tab pos="571500" algn="l"/>
              </a:tabLst>
            </a:pPr>
            <a:r>
              <a:rPr lang="en-US" altLang="zh-CN" dirty="0" smtClean="0"/>
              <a:t>			</a:t>
            </a:r>
            <a:r>
              <a:rPr lang="en-US" altLang="zh-CN" sz="1440" dirty="0" smtClean="0">
                <a:solidFill>
                  <a:srgbClr val="00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660400"/>
            <a:ext cx="85471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39800" y="1003300"/>
            <a:ext cx="72390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Gait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Disturbances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0828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222500"/>
            <a:ext cx="6756400" cy="389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  <a:p>
            <a:pPr>
              <a:lnSpc>
                <a:spcPts val="36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Caused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cerebellar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disorders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	</a:t>
            </a:r>
            <a:r>
              <a:rPr lang="en-US" altLang="zh-CN" sz="1440" dirty="0" smtClean="0">
                <a:solidFill>
                  <a:srgbClr val="00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Intact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	</a:t>
            </a:r>
            <a:r>
              <a:rPr lang="en-US" altLang="zh-CN" sz="1440" dirty="0" smtClean="0">
                <a:solidFill>
                  <a:srgbClr val="00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Integration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proprioception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faulty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	</a:t>
            </a:r>
            <a:r>
              <a:rPr lang="en-US" altLang="zh-CN" sz="1440" dirty="0" smtClean="0">
                <a:solidFill>
                  <a:srgbClr val="00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Midline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cerebellar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lesions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truncal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	</a:t>
            </a:r>
            <a:r>
              <a:rPr lang="en-US" altLang="zh-CN" sz="1440" dirty="0" smtClean="0">
                <a:solidFill>
                  <a:srgbClr val="00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cerebellar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lesions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limb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	</a:t>
            </a:r>
            <a:r>
              <a:rPr lang="en-US" altLang="zh-CN" sz="1440" dirty="0" smtClean="0">
                <a:solidFill>
                  <a:srgbClr val="00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infarcts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contra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  <a:p>
            <a:pPr>
              <a:lnSpc>
                <a:spcPts val="25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		</a:t>
            </a: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	</a:t>
            </a:r>
            <a:r>
              <a:rPr lang="en-US" altLang="zh-CN" sz="1440" dirty="0" smtClean="0">
                <a:solidFill>
                  <a:srgbClr val="00ff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N.B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cerebellar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discussed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</a:p>
          <a:p>
            <a:pPr>
              <a:lnSpc>
                <a:spcPts val="2500"/>
              </a:lnSpc>
              <a:tabLst>
                <a:tab pos="114300" algn="l"/>
                <a:tab pos="571500" algn="l"/>
                <a:tab pos="8001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cerebellum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lecture.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660400"/>
            <a:ext cx="85471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19812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1130300"/>
            <a:ext cx="7785100" cy="434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50800" algn="l"/>
                <a:tab pos="114300" algn="l"/>
                <a:tab pos="393700" algn="l"/>
              </a:tabLst>
            </a:pPr>
            <a:r>
              <a:rPr lang="en-US" altLang="zh-CN" dirty="0" smtClean="0"/>
              <a:t>	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Gait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Disturbances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50800" algn="l"/>
                <a:tab pos="114300" algn="l"/>
                <a:tab pos="393700" algn="l"/>
              </a:tabLst>
            </a:pP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Ataxia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50800" algn="l"/>
                <a:tab pos="114300" algn="l"/>
                <a:tab pos="393700" algn="l"/>
              </a:tabLst>
            </a:pPr>
            <a:r>
              <a:rPr lang="en-US" altLang="zh-CN" dirty="0" smtClean="0"/>
              <a:t>	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Failure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50800" algn="l"/>
                <a:tab pos="114300" algn="l"/>
                <a:tab pos="393700" algn="l"/>
              </a:tabLst>
            </a:pPr>
            <a:r>
              <a:rPr lang="en-US" altLang="zh-CN" dirty="0" smtClean="0"/>
              <a:t>	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due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disorders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</a:p>
          <a:p>
            <a:pPr>
              <a:lnSpc>
                <a:spcPts val="3300"/>
              </a:lnSpc>
              <a:tabLst>
                <a:tab pos="50800" algn="l"/>
                <a:tab pos="114300" algn="l"/>
                <a:tab pos="393700" algn="l"/>
              </a:tabLst>
            </a:pPr>
            <a:r>
              <a:rPr lang="en-US" altLang="zh-CN" dirty="0" smtClean="0"/>
              <a:t>			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50800" algn="l"/>
                <a:tab pos="114300" algn="l"/>
                <a:tab pos="393700" algn="l"/>
              </a:tabLst>
            </a:pPr>
            <a:r>
              <a:rPr lang="en-US" altLang="zh-CN" dirty="0" smtClean="0"/>
              <a:t>		</a:t>
            </a:r>
            <a:r>
              <a:rPr lang="en-US" altLang="zh-CN" sz="252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compensated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inputs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1574800"/>
            <a:ext cx="3771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1336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146300"/>
            <a:ext cx="22098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717800"/>
            <a:ext cx="34544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327400"/>
            <a:ext cx="1536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880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25700" y="3340100"/>
            <a:ext cx="34417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949700"/>
            <a:ext cx="2413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3937000"/>
            <a:ext cx="3670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dorsal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column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4546600"/>
            <a:ext cx="4635500" cy="990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255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spinocerebellar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tract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55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sensory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motor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alibri" pitchFamily="18" charset="0"/>
                <a:cs typeface="Calibri" pitchFamily="18" charset="0"/>
              </a:rPr>
              <a:t>ataxia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241300"/>
            <a:ext cx="7581900" cy="661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197100" y="850900"/>
            <a:ext cx="47371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400"/>
              </a:lnSpc>
              <a:tabLst>
							</a:tabLst>
            </a:pPr>
            <a:r>
              <a:rPr lang="en-US" altLang="zh-CN" sz="80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en-US" altLang="zh-CN" sz="8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you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0" y="660400"/>
            <a:ext cx="71882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311400" y="1003300"/>
            <a:ext cx="44958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Extra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informations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50800"/>
            <a:ext cx="6667500" cy="91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282700"/>
            <a:ext cx="4000500" cy="557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1739900"/>
            <a:ext cx="2032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6600" y="431800"/>
            <a:ext cx="6705600" cy="167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952500" algn="l"/>
              </a:tabLst>
            </a:pPr>
            <a:r>
              <a:rPr lang="en-US" altLang="zh-CN" dirty="0" smtClean="0"/>
              <a:t>	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Spinothalamic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952500" algn="l"/>
              </a:tabLst>
            </a:pP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Carries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pain,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temperature,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311400"/>
            <a:ext cx="4178300" cy="398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touch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87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enters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root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87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crosses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ascends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87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projects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100" y="0"/>
            <a:ext cx="69469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067300" y="4254500"/>
            <a:ext cx="12319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spinothalamic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861050" y="5176901"/>
            <a:ext cx="3060700" cy="1392174"/>
          </a:xfrm>
          <a:custGeom>
            <a:avLst/>
            <a:gdLst>
              <a:gd name="connsiteX0" fmla="*/ 6350 w 3060700"/>
              <a:gd name="connsiteY0" fmla="*/ 1385824 h 1392174"/>
              <a:gd name="connsiteX1" fmla="*/ 3054350 w 3060700"/>
              <a:gd name="connsiteY1" fmla="*/ 1385824 h 1392174"/>
              <a:gd name="connsiteX2" fmla="*/ 3054350 w 3060700"/>
              <a:gd name="connsiteY2" fmla="*/ 6350 h 1392174"/>
              <a:gd name="connsiteX3" fmla="*/ 6350 w 3060700"/>
              <a:gd name="connsiteY3" fmla="*/ 6350 h 1392174"/>
              <a:gd name="connsiteX4" fmla="*/ 6350 w 3060700"/>
              <a:gd name="connsiteY4" fmla="*/ 1385824 h 13921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60700" h="1392174">
                <a:moveTo>
                  <a:pt x="6350" y="1385824"/>
                </a:moveTo>
                <a:lnTo>
                  <a:pt x="3054350" y="1385824"/>
                </a:lnTo>
                <a:lnTo>
                  <a:pt x="3054350" y="6350"/>
                </a:lnTo>
                <a:lnTo>
                  <a:pt x="6350" y="6350"/>
                </a:lnTo>
                <a:lnTo>
                  <a:pt x="6350" y="138582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62600" y="685800"/>
            <a:ext cx="838200" cy="381000"/>
          </a:xfrm>
          <a:custGeom>
            <a:avLst/>
            <a:gdLst>
              <a:gd name="connsiteX0" fmla="*/ 0 w 838200"/>
              <a:gd name="connsiteY0" fmla="*/ 381000 h 381000"/>
              <a:gd name="connsiteX1" fmla="*/ 838200 w 838200"/>
              <a:gd name="connsiteY1" fmla="*/ 381000 h 381000"/>
              <a:gd name="connsiteX2" fmla="*/ 838200 w 838200"/>
              <a:gd name="connsiteY2" fmla="*/ 0 h 381000"/>
              <a:gd name="connsiteX3" fmla="*/ 0 w 838200"/>
              <a:gd name="connsiteY3" fmla="*/ 0 h 381000"/>
              <a:gd name="connsiteX4" fmla="*/ 0 w 838200"/>
              <a:gd name="connsiteY4" fmla="*/ 381000 h 381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8200" h="381000">
                <a:moveTo>
                  <a:pt x="0" y="381000"/>
                </a:moveTo>
                <a:lnTo>
                  <a:pt x="838200" y="381000"/>
                </a:lnTo>
                <a:lnTo>
                  <a:pt x="838200" y="0"/>
                </a:lnTo>
                <a:lnTo>
                  <a:pt x="0" y="0"/>
                </a:lnTo>
                <a:lnTo>
                  <a:pt x="0" y="381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72200" y="669925"/>
            <a:ext cx="2895600" cy="711200"/>
          </a:xfrm>
          <a:custGeom>
            <a:avLst/>
            <a:gdLst>
              <a:gd name="connsiteX0" fmla="*/ 0 w 2895600"/>
              <a:gd name="connsiteY0" fmla="*/ 711200 h 711200"/>
              <a:gd name="connsiteX1" fmla="*/ 2895600 w 2895600"/>
              <a:gd name="connsiteY1" fmla="*/ 711200 h 711200"/>
              <a:gd name="connsiteX2" fmla="*/ 2895600 w 2895600"/>
              <a:gd name="connsiteY2" fmla="*/ 0 h 711200"/>
              <a:gd name="connsiteX3" fmla="*/ 0 w 2895600"/>
              <a:gd name="connsiteY3" fmla="*/ 0 h 711200"/>
              <a:gd name="connsiteX4" fmla="*/ 0 w 2895600"/>
              <a:gd name="connsiteY4" fmla="*/ 7112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95600" h="711200">
                <a:moveTo>
                  <a:pt x="0" y="711200"/>
                </a:moveTo>
                <a:lnTo>
                  <a:pt x="2895600" y="711200"/>
                </a:lnTo>
                <a:lnTo>
                  <a:pt x="2895600" y="0"/>
                </a:lnTo>
                <a:lnTo>
                  <a:pt x="0" y="0"/>
                </a:lnTo>
                <a:lnTo>
                  <a:pt x="0" y="711200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65850" y="663575"/>
            <a:ext cx="2908300" cy="723900"/>
          </a:xfrm>
          <a:custGeom>
            <a:avLst/>
            <a:gdLst>
              <a:gd name="connsiteX0" fmla="*/ 6350 w 2908300"/>
              <a:gd name="connsiteY0" fmla="*/ 717550 h 723900"/>
              <a:gd name="connsiteX1" fmla="*/ 2901950 w 2908300"/>
              <a:gd name="connsiteY1" fmla="*/ 717550 h 723900"/>
              <a:gd name="connsiteX2" fmla="*/ 2901950 w 2908300"/>
              <a:gd name="connsiteY2" fmla="*/ 6350 h 723900"/>
              <a:gd name="connsiteX3" fmla="*/ 6350 w 2908300"/>
              <a:gd name="connsiteY3" fmla="*/ 6350 h 723900"/>
              <a:gd name="connsiteX4" fmla="*/ 6350 w 2908300"/>
              <a:gd name="connsiteY4" fmla="*/ 717550 h 723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08300" h="723900">
                <a:moveTo>
                  <a:pt x="6350" y="717550"/>
                </a:moveTo>
                <a:lnTo>
                  <a:pt x="2901950" y="717550"/>
                </a:lnTo>
                <a:lnTo>
                  <a:pt x="2901950" y="6350"/>
                </a:lnTo>
                <a:lnTo>
                  <a:pt x="6350" y="6350"/>
                </a:lnTo>
                <a:lnTo>
                  <a:pt x="6350" y="717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38800" y="3784600"/>
            <a:ext cx="2895600" cy="406400"/>
          </a:xfrm>
          <a:custGeom>
            <a:avLst/>
            <a:gdLst>
              <a:gd name="connsiteX0" fmla="*/ 0 w 2895600"/>
              <a:gd name="connsiteY0" fmla="*/ 406400 h 406400"/>
              <a:gd name="connsiteX1" fmla="*/ 2895600 w 2895600"/>
              <a:gd name="connsiteY1" fmla="*/ 406400 h 406400"/>
              <a:gd name="connsiteX2" fmla="*/ 2895600 w 2895600"/>
              <a:gd name="connsiteY2" fmla="*/ 0 h 406400"/>
              <a:gd name="connsiteX3" fmla="*/ 0 w 2895600"/>
              <a:gd name="connsiteY3" fmla="*/ 0 h 406400"/>
              <a:gd name="connsiteX4" fmla="*/ 0 w 2895600"/>
              <a:gd name="connsiteY4" fmla="*/ 406400 h 40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95600" h="406400">
                <a:moveTo>
                  <a:pt x="0" y="406400"/>
                </a:moveTo>
                <a:lnTo>
                  <a:pt x="2895600" y="406400"/>
                </a:lnTo>
                <a:lnTo>
                  <a:pt x="2895600" y="0"/>
                </a:lnTo>
                <a:lnTo>
                  <a:pt x="0" y="0"/>
                </a:lnTo>
                <a:lnTo>
                  <a:pt x="0" y="406400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32450" y="3778250"/>
            <a:ext cx="2908300" cy="419100"/>
          </a:xfrm>
          <a:custGeom>
            <a:avLst/>
            <a:gdLst>
              <a:gd name="connsiteX0" fmla="*/ 6350 w 2908300"/>
              <a:gd name="connsiteY0" fmla="*/ 412750 h 419100"/>
              <a:gd name="connsiteX1" fmla="*/ 2901950 w 2908300"/>
              <a:gd name="connsiteY1" fmla="*/ 412750 h 419100"/>
              <a:gd name="connsiteX2" fmla="*/ 2901950 w 2908300"/>
              <a:gd name="connsiteY2" fmla="*/ 6350 h 419100"/>
              <a:gd name="connsiteX3" fmla="*/ 6350 w 2908300"/>
              <a:gd name="connsiteY3" fmla="*/ 6350 h 419100"/>
              <a:gd name="connsiteX4" fmla="*/ 6350 w 2908300"/>
              <a:gd name="connsiteY4" fmla="*/ 412750 h 419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08300" h="419100">
                <a:moveTo>
                  <a:pt x="6350" y="412750"/>
                </a:moveTo>
                <a:lnTo>
                  <a:pt x="2901950" y="412750"/>
                </a:lnTo>
                <a:lnTo>
                  <a:pt x="2901950" y="6350"/>
                </a:lnTo>
                <a:lnTo>
                  <a:pt x="6350" y="6350"/>
                </a:lnTo>
                <a:lnTo>
                  <a:pt x="6350" y="412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6200" y="4572000"/>
            <a:ext cx="1143000" cy="406400"/>
          </a:xfrm>
          <a:custGeom>
            <a:avLst/>
            <a:gdLst>
              <a:gd name="connsiteX0" fmla="*/ 0 w 1143000"/>
              <a:gd name="connsiteY0" fmla="*/ 406400 h 406400"/>
              <a:gd name="connsiteX1" fmla="*/ 1143000 w 1143000"/>
              <a:gd name="connsiteY1" fmla="*/ 406400 h 406400"/>
              <a:gd name="connsiteX2" fmla="*/ 1143000 w 1143000"/>
              <a:gd name="connsiteY2" fmla="*/ 0 h 406400"/>
              <a:gd name="connsiteX3" fmla="*/ 0 w 1143000"/>
              <a:gd name="connsiteY3" fmla="*/ 0 h 406400"/>
              <a:gd name="connsiteX4" fmla="*/ 0 w 1143000"/>
              <a:gd name="connsiteY4" fmla="*/ 406400 h 406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3000" h="406400">
                <a:moveTo>
                  <a:pt x="0" y="406400"/>
                </a:moveTo>
                <a:lnTo>
                  <a:pt x="1143000" y="406400"/>
                </a:lnTo>
                <a:lnTo>
                  <a:pt x="1143000" y="0"/>
                </a:lnTo>
                <a:lnTo>
                  <a:pt x="0" y="0"/>
                </a:lnTo>
                <a:lnTo>
                  <a:pt x="0" y="406400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79850" y="4565650"/>
            <a:ext cx="1155700" cy="419100"/>
          </a:xfrm>
          <a:custGeom>
            <a:avLst/>
            <a:gdLst>
              <a:gd name="connsiteX0" fmla="*/ 6350 w 1155700"/>
              <a:gd name="connsiteY0" fmla="*/ 412750 h 419100"/>
              <a:gd name="connsiteX1" fmla="*/ 1149350 w 1155700"/>
              <a:gd name="connsiteY1" fmla="*/ 412750 h 419100"/>
              <a:gd name="connsiteX2" fmla="*/ 1149350 w 1155700"/>
              <a:gd name="connsiteY2" fmla="*/ 6350 h 419100"/>
              <a:gd name="connsiteX3" fmla="*/ 6350 w 1155700"/>
              <a:gd name="connsiteY3" fmla="*/ 6350 h 419100"/>
              <a:gd name="connsiteX4" fmla="*/ 6350 w 1155700"/>
              <a:gd name="connsiteY4" fmla="*/ 412750 h 419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55700" h="419100">
                <a:moveTo>
                  <a:pt x="6350" y="412750"/>
                </a:moveTo>
                <a:lnTo>
                  <a:pt x="1149350" y="412750"/>
                </a:lnTo>
                <a:lnTo>
                  <a:pt x="1149350" y="6350"/>
                </a:lnTo>
                <a:lnTo>
                  <a:pt x="6350" y="6350"/>
                </a:lnTo>
                <a:lnTo>
                  <a:pt x="6350" y="412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95600" y="6375399"/>
            <a:ext cx="1555750" cy="406399"/>
          </a:xfrm>
          <a:custGeom>
            <a:avLst/>
            <a:gdLst>
              <a:gd name="connsiteX0" fmla="*/ 0 w 1555750"/>
              <a:gd name="connsiteY0" fmla="*/ 406399 h 406399"/>
              <a:gd name="connsiteX1" fmla="*/ 1555750 w 1555750"/>
              <a:gd name="connsiteY1" fmla="*/ 406399 h 406399"/>
              <a:gd name="connsiteX2" fmla="*/ 1555750 w 1555750"/>
              <a:gd name="connsiteY2" fmla="*/ 0 h 406399"/>
              <a:gd name="connsiteX3" fmla="*/ 0 w 1555750"/>
              <a:gd name="connsiteY3" fmla="*/ 0 h 406399"/>
              <a:gd name="connsiteX4" fmla="*/ 0 w 1555750"/>
              <a:gd name="connsiteY4" fmla="*/ 406399 h 4063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55750" h="406399">
                <a:moveTo>
                  <a:pt x="0" y="406399"/>
                </a:moveTo>
                <a:lnTo>
                  <a:pt x="1555750" y="406399"/>
                </a:lnTo>
                <a:lnTo>
                  <a:pt x="1555750" y="0"/>
                </a:lnTo>
                <a:lnTo>
                  <a:pt x="0" y="0"/>
                </a:lnTo>
                <a:lnTo>
                  <a:pt x="0" y="406399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89250" y="6369049"/>
            <a:ext cx="1568450" cy="419099"/>
          </a:xfrm>
          <a:custGeom>
            <a:avLst/>
            <a:gdLst>
              <a:gd name="connsiteX0" fmla="*/ 6350 w 1568450"/>
              <a:gd name="connsiteY0" fmla="*/ 412749 h 419099"/>
              <a:gd name="connsiteX1" fmla="*/ 1562100 w 1568450"/>
              <a:gd name="connsiteY1" fmla="*/ 412749 h 419099"/>
              <a:gd name="connsiteX2" fmla="*/ 1562100 w 1568450"/>
              <a:gd name="connsiteY2" fmla="*/ 6350 h 419099"/>
              <a:gd name="connsiteX3" fmla="*/ 6350 w 1568450"/>
              <a:gd name="connsiteY3" fmla="*/ 6350 h 419099"/>
              <a:gd name="connsiteX4" fmla="*/ 6350 w 1568450"/>
              <a:gd name="connsiteY4" fmla="*/ 412749 h 4190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68450" h="419099">
                <a:moveTo>
                  <a:pt x="6350" y="412749"/>
                </a:moveTo>
                <a:lnTo>
                  <a:pt x="1562100" y="412749"/>
                </a:lnTo>
                <a:lnTo>
                  <a:pt x="1562100" y="6350"/>
                </a:lnTo>
                <a:lnTo>
                  <a:pt x="6350" y="6350"/>
                </a:lnTo>
                <a:lnTo>
                  <a:pt x="6350" y="41274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05200" y="5562600"/>
            <a:ext cx="1828800" cy="711200"/>
          </a:xfrm>
          <a:custGeom>
            <a:avLst/>
            <a:gdLst>
              <a:gd name="connsiteX0" fmla="*/ 0 w 1828800"/>
              <a:gd name="connsiteY0" fmla="*/ 711200 h 711200"/>
              <a:gd name="connsiteX1" fmla="*/ 1828800 w 1828800"/>
              <a:gd name="connsiteY1" fmla="*/ 711200 h 711200"/>
              <a:gd name="connsiteX2" fmla="*/ 1828800 w 1828800"/>
              <a:gd name="connsiteY2" fmla="*/ 0 h 711200"/>
              <a:gd name="connsiteX3" fmla="*/ 0 w 1828800"/>
              <a:gd name="connsiteY3" fmla="*/ 0 h 711200"/>
              <a:gd name="connsiteX4" fmla="*/ 0 w 1828800"/>
              <a:gd name="connsiteY4" fmla="*/ 7112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8800" h="711200">
                <a:moveTo>
                  <a:pt x="0" y="711200"/>
                </a:moveTo>
                <a:lnTo>
                  <a:pt x="1828800" y="711200"/>
                </a:lnTo>
                <a:lnTo>
                  <a:pt x="1828800" y="0"/>
                </a:lnTo>
                <a:lnTo>
                  <a:pt x="0" y="0"/>
                </a:lnTo>
                <a:lnTo>
                  <a:pt x="0" y="711200"/>
                </a:lnTo>
              </a:path>
            </a:pathLst>
          </a:custGeom>
          <a:solidFill>
            <a:srgbClr val="0000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98850" y="5556250"/>
            <a:ext cx="1841500" cy="723900"/>
          </a:xfrm>
          <a:custGeom>
            <a:avLst/>
            <a:gdLst>
              <a:gd name="connsiteX0" fmla="*/ 6350 w 1841500"/>
              <a:gd name="connsiteY0" fmla="*/ 717550 h 723900"/>
              <a:gd name="connsiteX1" fmla="*/ 1835150 w 1841500"/>
              <a:gd name="connsiteY1" fmla="*/ 717550 h 723900"/>
              <a:gd name="connsiteX2" fmla="*/ 1835150 w 1841500"/>
              <a:gd name="connsiteY2" fmla="*/ 6350 h 723900"/>
              <a:gd name="connsiteX3" fmla="*/ 6350 w 1841500"/>
              <a:gd name="connsiteY3" fmla="*/ 6350 h 723900"/>
              <a:gd name="connsiteX4" fmla="*/ 6350 w 1841500"/>
              <a:gd name="connsiteY4" fmla="*/ 717550 h 723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41500" h="723900">
                <a:moveTo>
                  <a:pt x="6350" y="717550"/>
                </a:moveTo>
                <a:lnTo>
                  <a:pt x="1835150" y="717550"/>
                </a:lnTo>
                <a:lnTo>
                  <a:pt x="1835150" y="6350"/>
                </a:lnTo>
                <a:lnTo>
                  <a:pt x="6350" y="6350"/>
                </a:lnTo>
                <a:lnTo>
                  <a:pt x="6350" y="717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673100"/>
            <a:ext cx="8699500" cy="6184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184400" y="177800"/>
            <a:ext cx="67310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4076700" algn="l"/>
              </a:tabLst>
            </a:pP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Spinothalamic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4076700" algn="l"/>
              </a:tabLst>
            </a:pPr>
            <a:r>
              <a:rPr lang="en-US" altLang="zh-CN" dirty="0" smtClean="0"/>
              <a:t>	</a:t>
            </a:r>
            <a:r>
              <a:rPr lang="en-US" altLang="zh-CN" sz="20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</a:p>
          <a:p>
            <a:pPr>
              <a:lnSpc>
                <a:spcPts val="2300"/>
              </a:lnSpc>
              <a:tabLst>
                <a:tab pos="40767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(S1)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27700" y="3975100"/>
            <a:ext cx="3048000" cy="260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228600" algn="l"/>
              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2286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fibres: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2286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Pain,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temperature,</a:t>
            </a:r>
          </a:p>
          <a:p>
            <a:pPr>
              <a:lnSpc>
                <a:spcPts val="2800"/>
              </a:lnSpc>
              <a:tabLst>
                <a:tab pos="2286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touch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84500" y="4749800"/>
            <a:ext cx="2197100" cy="203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609600" algn="l"/>
                <a:tab pos="990600" algn="l"/>
              </a:tabLst>
            </a:pPr>
            <a:r>
              <a:rPr lang="en-US" altLang="zh-CN" dirty="0" smtClean="0"/>
              <a:t>		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Medulla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609600" algn="l"/>
                <a:tab pos="9906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Spinothalamic</a:t>
            </a:r>
          </a:p>
          <a:p>
            <a:pPr>
              <a:lnSpc>
                <a:spcPts val="2400"/>
              </a:lnSpc>
              <a:tabLst>
                <a:tab pos="609600" algn="l"/>
                <a:tab pos="9906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609600" algn="l"/>
                <a:tab pos="990600" algn="l"/>
              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77724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0" y="1231900"/>
            <a:ext cx="2044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spinothalamic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727200" y="254000"/>
            <a:ext cx="5676900" cy="901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3733800" algn="l"/>
              </a:tabLst>
            </a:pP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Spinothalamic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damage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3733800" algn="l"/>
              </a:tabLst>
            </a:pPr>
            <a:r>
              <a:rPr lang="en-US" altLang="zh-CN" dirty="0" smtClean="0"/>
              <a:t>	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Left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0" y="1193800"/>
            <a:ext cx="15113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injury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419600" y="5194300"/>
            <a:ext cx="1524000" cy="115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sense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of: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Touch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Pain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5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Warmth/cold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right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4800"/>
            <a:ext cx="91440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79500" y="355600"/>
            <a:ext cx="52578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9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295400"/>
            <a:ext cx="74803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Located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postcentral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gyrus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790700"/>
            <a:ext cx="44577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cortex.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3600" y="901700"/>
            <a:ext cx="5740400" cy="5956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594100" y="139700"/>
            <a:ext cx="49530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orientation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signals.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469900"/>
            <a:ext cx="3111500" cy="650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457200" algn="l"/>
              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receives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exclusively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457200" algn="l"/>
              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exception: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face).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3600" y="889000"/>
            <a:ext cx="5740400" cy="5969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594100" y="139700"/>
            <a:ext cx="49530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orientation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signals.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30200"/>
            <a:ext cx="3289300" cy="4902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2)The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lips,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face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thumb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represented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somatic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whereas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trunk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body,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relatively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area.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5892800"/>
            <a:ext cx="8077200" cy="901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3)The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head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portion,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presented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medially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1574800"/>
            <a:ext cx="86487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54100" y="2489200"/>
            <a:ext cx="70104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600"/>
              </a:lnSpc>
              <a:tabLst>
							</a:tabLst>
            </a:pPr>
            <a:r>
              <a:rPr lang="en-US" altLang="zh-CN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4876800" cy="1143000"/>
          </a:xfrm>
          <a:custGeom>
            <a:avLst/>
            <a:gdLst>
              <a:gd name="connsiteX0" fmla="*/ 0 w 4876800"/>
              <a:gd name="connsiteY0" fmla="*/ 1143000 h 1143000"/>
              <a:gd name="connsiteX1" fmla="*/ 4876800 w 4876800"/>
              <a:gd name="connsiteY1" fmla="*/ 1143000 h 1143000"/>
              <a:gd name="connsiteX2" fmla="*/ 4876800 w 4876800"/>
              <a:gd name="connsiteY2" fmla="*/ 0 h 1143000"/>
              <a:gd name="connsiteX3" fmla="*/ 0 w 4876800"/>
              <a:gd name="connsiteY3" fmla="*/ 0 h 1143000"/>
              <a:gd name="connsiteX4" fmla="*/ 0 w 4876800"/>
              <a:gd name="connsiteY4" fmla="*/ 1143000 h 1143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76800" h="1143000">
                <a:moveTo>
                  <a:pt x="0" y="1143000"/>
                </a:moveTo>
                <a:lnTo>
                  <a:pt x="4876800" y="1143000"/>
                </a:lnTo>
                <a:lnTo>
                  <a:pt x="4876800" y="0"/>
                </a:lnTo>
                <a:lnTo>
                  <a:pt x="0" y="0"/>
                </a:lnTo>
                <a:lnTo>
                  <a:pt x="0" y="114300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6350" y="-6350"/>
            <a:ext cx="4889500" cy="1155700"/>
          </a:xfrm>
          <a:custGeom>
            <a:avLst/>
            <a:gdLst>
              <a:gd name="connsiteX0" fmla="*/ 6350 w 4889500"/>
              <a:gd name="connsiteY0" fmla="*/ 1149350 h 1155700"/>
              <a:gd name="connsiteX1" fmla="*/ 4883150 w 4889500"/>
              <a:gd name="connsiteY1" fmla="*/ 1149350 h 1155700"/>
              <a:gd name="connsiteX2" fmla="*/ 4883150 w 4889500"/>
              <a:gd name="connsiteY2" fmla="*/ 6350 h 1155700"/>
              <a:gd name="connsiteX3" fmla="*/ 6350 w 4889500"/>
              <a:gd name="connsiteY3" fmla="*/ 6350 h 1155700"/>
              <a:gd name="connsiteX4" fmla="*/ 6350 w 4889500"/>
              <a:gd name="connsiteY4" fmla="*/ 1149350 h 1155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89500" h="1155700">
                <a:moveTo>
                  <a:pt x="6350" y="1149350"/>
                </a:moveTo>
                <a:lnTo>
                  <a:pt x="4883150" y="1149350"/>
                </a:lnTo>
                <a:lnTo>
                  <a:pt x="4883150" y="6350"/>
                </a:lnTo>
                <a:lnTo>
                  <a:pt x="6350" y="6350"/>
                </a:lnTo>
                <a:lnTo>
                  <a:pt x="6350" y="1149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0"/>
            <a:ext cx="46101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0"/>
            <a:ext cx="37719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08000" y="152400"/>
            <a:ext cx="38481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3600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Organization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62000" y="698500"/>
            <a:ext cx="33401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3602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714500"/>
            <a:ext cx="3098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divisions: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2159000"/>
            <a:ext cx="29718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2540000"/>
            <a:ext cx="2844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spinal 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17700" y="2857500"/>
            <a:ext cx="3352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center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integration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3200400"/>
            <a:ext cx="33274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3581400"/>
            <a:ext cx="4483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outside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3860800"/>
            <a:ext cx="15748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2600"/>
              </a:lnSpc>
              <a:tabLst>
                <a:tab pos="4572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Consists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17700" y="4508500"/>
            <a:ext cx="15113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374900" y="4813300"/>
            <a:ext cx="3467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17700" y="5118100"/>
            <a:ext cx="16002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Cranial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374900" y="5410200"/>
            <a:ext cx="2921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3924300"/>
            <a:ext cx="3505200" cy="293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0" y="1574800"/>
            <a:ext cx="44450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69900" y="431800"/>
            <a:ext cx="203200" cy="251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598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59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469900"/>
            <a:ext cx="7683500" cy="323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63500" algn="l"/>
              </a:tabLst>
            </a:pPr>
            <a:r>
              <a:rPr lang="en-US" altLang="zh-CN" sz="2796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Cross-section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view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wider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laterllay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anteroposteriorly.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middle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shallow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groove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posterior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median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sulcus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ventral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median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fissure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(deeper).</a:t>
            </a:r>
          </a:p>
          <a:p>
            <a:pPr>
              <a:lnSpc>
                <a:spcPts val="24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center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consist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shaped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like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butterfly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opening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center</a:t>
            </a:r>
          </a:p>
          <a:p>
            <a:pPr>
              <a:lnSpc>
                <a:spcPts val="24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protected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layers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meninges.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difference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attach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bone.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dural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surrounded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externally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layer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cushioning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epidural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space.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9700"/>
            <a:ext cx="7340600" cy="927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1574800"/>
            <a:ext cx="8978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1117600"/>
            <a:ext cx="2032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495300"/>
            <a:ext cx="74168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990600" algn="l"/>
              </a:tabLst>
            </a:pPr>
            <a:r>
              <a:rPr lang="en-US" altLang="zh-CN" dirty="0" smtClean="0"/>
              <a:t>	</a:t>
            </a:r>
            <a:r>
              <a:rPr lang="en-US" altLang="zh-CN" sz="44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Gray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Matter: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Organization</a:t>
            </a:r>
          </a:p>
          <a:p>
            <a:pPr>
              <a:lnSpc>
                <a:spcPts val="3500"/>
              </a:lnSpc>
              <a:tabLst>
                <a:tab pos="990600" algn="l"/>
              </a:tabLst>
            </a:pP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half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roots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651000"/>
            <a:ext cx="7061200" cy="269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Ventral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half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roots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342900" algn="l"/>
              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ventral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roots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laterally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</a:p>
          <a:p>
            <a:pPr>
              <a:lnSpc>
                <a:spcPts val="4000"/>
              </a:lnSpc>
              <a:tabLst>
                <a:tab pos="342900" algn="l"/>
              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Four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zones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evident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somatic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(SS),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visceral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(VS),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visceral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(VM),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somatic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(SM)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228600"/>
            <a:ext cx="7899400" cy="838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1574800"/>
            <a:ext cx="8978900" cy="5283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420100" cy="6845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90500" y="1193800"/>
            <a:ext cx="2032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3400" y="558800"/>
            <a:ext cx="77343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                <a:tab pos="508000" algn="l"/>
              </a:tabLst>
            </a:pPr>
            <a:r>
              <a:rPr lang="en-US" altLang="zh-CN" dirty="0" smtClean="0"/>
              <a:t>	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4000"/>
              </a:lnSpc>
              <a:tabLst>
                <a:tab pos="5080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run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directions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ascending,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descending,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" y="1714500"/>
            <a:ext cx="8420100" cy="264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342900" algn="l"/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transversely</a:t>
            </a:r>
          </a:p>
          <a:p>
            <a:pPr>
              <a:lnSpc>
                <a:spcPts val="4000"/>
              </a:lnSpc>
              <a:tabLst>
                <a:tab pos="342900" algn="l"/>
                <a:tab pos="457200" algn="l"/>
              </a:tabLst>
            </a:pPr>
            <a:r>
              <a:rPr lang="en-US" altLang="zh-CN" sz="2246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funiculi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(columns)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posterior,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lateral,</a:t>
            </a:r>
          </a:p>
          <a:p>
            <a:pPr>
              <a:lnSpc>
                <a:spcPts val="3300"/>
              </a:lnSpc>
              <a:tabLst>
                <a:tab pos="342900" algn="l"/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342900" algn="l"/>
                <a:tab pos="457200" algn="l"/>
              </a:tabLst>
            </a:pPr>
            <a:r>
              <a:rPr lang="en-US" altLang="zh-CN" sz="2244" dirty="0" smtClean="0">
                <a:solidFill>
                  <a:srgbClr val="3366ff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funiculus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contains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several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fiber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tracks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342900" algn="l"/>
                <a:tab pos="457200" algn="l"/>
              </a:tabLst>
            </a:pPr>
            <a:r>
              <a:rPr lang="en-US" altLang="zh-CN" dirty="0" smtClean="0"/>
              <a:t>		</a:t>
            </a:r>
            <a:r>
              <a:rPr lang="en-US" altLang="zh-CN" sz="216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Fiber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names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reveal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origin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destination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342900" algn="l"/>
                <a:tab pos="457200" algn="l"/>
              </a:tabLst>
            </a:pPr>
            <a:r>
              <a:rPr lang="en-US" altLang="zh-CN" dirty="0" smtClean="0"/>
              <a:t>		</a:t>
            </a:r>
            <a:r>
              <a:rPr lang="en-US" altLang="zh-CN" sz="216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Fiber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composed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axons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similar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