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	<Relationship Id="rId12" Type="http://schemas.openxmlformats.org/officeDocument/2006/relationships/slide" Target="slides/slide7.xml" />
	<Relationship Id="rId13" Type="http://schemas.openxmlformats.org/officeDocument/2006/relationships/slide" Target="slides/slide8.xml" />
	<Relationship Id="rId14" Type="http://schemas.openxmlformats.org/officeDocument/2006/relationships/slide" Target="slides/slide9.xml" />
	<Relationship Id="rId15" Type="http://schemas.openxmlformats.org/officeDocument/2006/relationships/slide" Target="slides/slide10.xml" />
	<Relationship Id="rId16" Type="http://schemas.openxmlformats.org/officeDocument/2006/relationships/slide" Target="slides/slide11.xml" />
	<Relationship Id="rId17" Type="http://schemas.openxmlformats.org/officeDocument/2006/relationships/slide" Target="slides/slide12.xml" />
	<Relationship Id="rId18" Type="http://schemas.openxmlformats.org/officeDocument/2006/relationships/slide" Target="slides/slide13.xml" />
	<Relationship Id="rId19" Type="http://schemas.openxmlformats.org/officeDocument/2006/relationships/slide" Target="slides/slide14.xml" />
	<Relationship Id="rId20" Type="http://schemas.openxmlformats.org/officeDocument/2006/relationships/slide" Target="slides/slide15.xml" />
	<Relationship Id="rId21" Type="http://schemas.openxmlformats.org/officeDocument/2006/relationships/slide" Target="slides/slide16.xml" />
	<Relationship Id="rId22" Type="http://schemas.openxmlformats.org/officeDocument/2006/relationships/slide" Target="slides/slide17.xml" />
	<Relationship Id="rId23" Type="http://schemas.openxmlformats.org/officeDocument/2006/relationships/slide" Target="slides/slide18.xml" />
	<Relationship Id="rId24" Type="http://schemas.openxmlformats.org/officeDocument/2006/relationships/slide" Target="slides/slide19.xml" />
	<Relationship Id="rId25" Type="http://schemas.openxmlformats.org/officeDocument/2006/relationships/slide" Target="slides/slide20.xml" />
	<Relationship Id="rId26" Type="http://schemas.openxmlformats.org/officeDocument/2006/relationships/slide" Target="slides/slide21.xml" />
	<Relationship Id="rId27" Type="http://schemas.openxmlformats.org/officeDocument/2006/relationships/slide" Target="slides/slide22.xml" />
	<Relationship Id="rId28" Type="http://schemas.openxmlformats.org/officeDocument/2006/relationships/slide" Target="slides/slide23.xml" />
	<Relationship Id="rId29" Type="http://schemas.openxmlformats.org/officeDocument/2006/relationships/slide" Target="slides/slide24.xml" />
	<Relationship Id="rId30" Type="http://schemas.openxmlformats.org/officeDocument/2006/relationships/slide" Target="slides/slide25.xml" />
	<Relationship Id="rId31" Type="http://schemas.openxmlformats.org/officeDocument/2006/relationships/slide" Target="slides/slide26.xml" />
	<Relationship Id="rId32" Type="http://schemas.openxmlformats.org/officeDocument/2006/relationships/slide" Target="slides/slide27.xml" />
	<Relationship Id="rId33" Type="http://schemas.openxmlformats.org/officeDocument/2006/relationships/slide" Target="slides/slide28.xml" />
	<Relationship Id="rId34" Type="http://schemas.openxmlformats.org/officeDocument/2006/relationships/slide" Target="slides/slide29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</Relationships>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0.jpeg" />
	<Relationship Id="rId3" Type="http://schemas.openxmlformats.org/officeDocument/2006/relationships/image" Target="../media/image21.jpeg" />
</Relationships>
</file>

<file path=ppt/slides/_rels/slide1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2.jpeg" />
	<Relationship Id="rId3" Type="http://schemas.openxmlformats.org/officeDocument/2006/relationships/image" Target="../media/image23.jpeg" />
</Relationships>
</file>

<file path=ppt/slides/_rels/slide1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4.jpeg" />
	<Relationship Id="rId3" Type="http://schemas.openxmlformats.org/officeDocument/2006/relationships/image" Target="../media/image25.jpeg" />
</Relationships>
</file>

<file path=ppt/slides/_rels/slide1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6.jpeg" />
	<Relationship Id="rId3" Type="http://schemas.openxmlformats.org/officeDocument/2006/relationships/image" Target="../media/image27.jpeg" />
	<Relationship Id="rId4" Type="http://schemas.openxmlformats.org/officeDocument/2006/relationships/image" Target="../media/image28.jpeg" />
</Relationships>
</file>

<file path=ppt/slides/_rels/slide1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9.jpeg" />
	<Relationship Id="rId3" Type="http://schemas.openxmlformats.org/officeDocument/2006/relationships/image" Target="../media/image30.jpeg" />
</Relationships>
</file>

<file path=ppt/slides/_rels/slide1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1.jpeg" />
	<Relationship Id="rId3" Type="http://schemas.openxmlformats.org/officeDocument/2006/relationships/image" Target="../media/image32.jpeg" />
	<Relationship Id="rId4" Type="http://schemas.openxmlformats.org/officeDocument/2006/relationships/image" Target="../media/image33.jpeg" />
</Relationships>
</file>

<file path=ppt/slides/_rels/slide1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4.jpeg" />
	<Relationship Id="rId3" Type="http://schemas.openxmlformats.org/officeDocument/2006/relationships/image" Target="../media/image35.jpeg" />
	<Relationship Id="rId4" Type="http://schemas.openxmlformats.org/officeDocument/2006/relationships/image" Target="../media/image36.jpeg" />
</Relationships>
</file>

<file path=ppt/slides/_rels/slide1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7.jpeg" />
	<Relationship Id="rId3" Type="http://schemas.openxmlformats.org/officeDocument/2006/relationships/image" Target="../media/image38.jpeg" />
</Relationships>
</file>

<file path=ppt/slides/_rels/slide1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9.jpeg" />
	<Relationship Id="rId3" Type="http://schemas.openxmlformats.org/officeDocument/2006/relationships/image" Target="../media/image40.jpeg" />
</Relationships>
</file>

<file path=ppt/slides/_rels/slide1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1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.jpeg" />
	<Relationship Id="rId3" Type="http://schemas.openxmlformats.org/officeDocument/2006/relationships/image" Target="../media/image5.jpeg" />
</Relationships>
</file>

<file path=ppt/slides/_rels/slide2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2.jpeg" />
	<Relationship Id="rId3" Type="http://schemas.openxmlformats.org/officeDocument/2006/relationships/image" Target="../media/image43.jpeg" />
</Relationships>
</file>

<file path=ppt/slides/_rels/slide2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4.jpeg" />
	<Relationship Id="rId3" Type="http://schemas.openxmlformats.org/officeDocument/2006/relationships/image" Target="../media/image45.jpeg" />
	<Relationship Id="rId4" Type="http://schemas.openxmlformats.org/officeDocument/2006/relationships/hyperlink" Target="https://www.youtube.com/watch?v=R6KBVCkurM0"
		TargetMode="External" />
	<Relationship Id="rId5" Type="http://schemas.openxmlformats.org/officeDocument/2006/relationships/hyperlink" Target="https://www.youtube.com/watch?v=R6KBVCkurM0"
		TargetMode="External" />
</Relationships>
</file>

<file path=ppt/slides/_rels/slide2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6.jpeg" />
	<Relationship Id="rId3" Type="http://schemas.openxmlformats.org/officeDocument/2006/relationships/image" Target="../media/image47.jpeg" />
</Relationships>
</file>

<file path=ppt/slides/_rels/slide2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8.jpeg" />
	<Relationship Id="rId3" Type="http://schemas.openxmlformats.org/officeDocument/2006/relationships/image" Target="../media/image49.jpeg" />
</Relationships>
</file>

<file path=ppt/slides/_rels/slide2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0.jpeg" />
</Relationships>
</file>

<file path=ppt/slides/_rels/slide2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1.jpeg" />
	<Relationship Id="rId3" Type="http://schemas.openxmlformats.org/officeDocument/2006/relationships/image" Target="../media/image52.jpeg" />
	<Relationship Id="rId4" Type="http://schemas.openxmlformats.org/officeDocument/2006/relationships/image" Target="../media/image53.jpeg" />
	<Relationship Id="rId5" Type="http://schemas.openxmlformats.org/officeDocument/2006/relationships/image" Target="../media/image54.jpeg" />
</Relationships>
</file>

<file path=ppt/slides/_rels/slide2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5.jpeg" />
	<Relationship Id="rId3" Type="http://schemas.openxmlformats.org/officeDocument/2006/relationships/image" Target="../media/image56.jpeg" />
	<Relationship Id="rId4" Type="http://schemas.openxmlformats.org/officeDocument/2006/relationships/image" Target="../media/image57.jpeg" />
	<Relationship Id="rId5" Type="http://schemas.openxmlformats.org/officeDocument/2006/relationships/image" Target="../media/image58.jpeg" />
	<Relationship Id="rId6" Type="http://schemas.openxmlformats.org/officeDocument/2006/relationships/image" Target="../media/image59.jpeg" />
</Relationships>
</file>

<file path=ppt/slides/_rels/slide2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0.jpeg" />
	<Relationship Id="rId3" Type="http://schemas.openxmlformats.org/officeDocument/2006/relationships/image" Target="../media/image61.jpeg" />
</Relationships>
</file>

<file path=ppt/slides/_rels/slide2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2.jpeg" />
	<Relationship Id="rId3" Type="http://schemas.openxmlformats.org/officeDocument/2006/relationships/image" Target="../media/image63.jpeg" />
</Relationships>
</file>

<file path=ppt/slides/_rels/slide2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4.jpeg" />
	<Relationship Id="rId3" Type="http://schemas.openxmlformats.org/officeDocument/2006/relationships/image" Target="../media/image65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7.jpeg" />
	<Relationship Id="rId3" Type="http://schemas.openxmlformats.org/officeDocument/2006/relationships/image" Target="../media/image8.jpeg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9.jpeg" />
	<Relationship Id="rId3" Type="http://schemas.openxmlformats.org/officeDocument/2006/relationships/image" Target="../media/image10.jpeg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1.jpeg" />
	<Relationship Id="rId3" Type="http://schemas.openxmlformats.org/officeDocument/2006/relationships/image" Target="../media/image12.jpeg" />
	<Relationship Id="rId4" Type="http://schemas.openxmlformats.org/officeDocument/2006/relationships/image" Target="../media/image13.jpeg" 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4.jpeg" />
	<Relationship Id="rId3" Type="http://schemas.openxmlformats.org/officeDocument/2006/relationships/image" Target="../media/image15.jpeg" 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6.jpeg" />
	<Relationship Id="rId3" Type="http://schemas.openxmlformats.org/officeDocument/2006/relationships/image" Target="../media/image17.jpeg" />
</Relationships>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8.jpeg" />
	<Relationship Id="rId3" Type="http://schemas.openxmlformats.org/officeDocument/2006/relationships/image" Target="../media/image19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687068" y="4953000"/>
            <a:ext cx="7456932" cy="487679"/>
          </a:xfrm>
          <a:custGeom>
            <a:avLst/>
            <a:gdLst>
              <a:gd name="connsiteX0" fmla="*/ 7456932 w 7456932"/>
              <a:gd name="connsiteY0" fmla="*/ 0 h 487679"/>
              <a:gd name="connsiteX1" fmla="*/ 7456932 w 7456932"/>
              <a:gd name="connsiteY1" fmla="*/ 487679 h 487679"/>
              <a:gd name="connsiteX2" fmla="*/ 0 w 7456932"/>
              <a:gd name="connsiteY2" fmla="*/ 289686 h 487679"/>
              <a:gd name="connsiteX3" fmla="*/ 7456932 w 7456932"/>
              <a:gd name="connsiteY3" fmla="*/ 0 h 4876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7456932" h="487679">
                <a:moveTo>
                  <a:pt x="7456932" y="0"/>
                </a:moveTo>
                <a:lnTo>
                  <a:pt x="7456932" y="487679"/>
                </a:lnTo>
                <a:lnTo>
                  <a:pt x="0" y="289686"/>
                </a:lnTo>
                <a:lnTo>
                  <a:pt x="7456932" y="0"/>
                </a:lnTo>
              </a:path>
            </a:pathLst>
          </a:custGeom>
          <a:solidFill>
            <a:srgbClr val="d8eaf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576" y="5236464"/>
            <a:ext cx="9107424" cy="789432"/>
          </a:xfrm>
          <a:custGeom>
            <a:avLst/>
            <a:gdLst>
              <a:gd name="connsiteX0" fmla="*/ 0 w 9107424"/>
              <a:gd name="connsiteY0" fmla="*/ 0 h 789432"/>
              <a:gd name="connsiteX1" fmla="*/ 9107424 w 9107424"/>
              <a:gd name="connsiteY1" fmla="*/ 0 h 789432"/>
              <a:gd name="connsiteX2" fmla="*/ 9107424 w 9107424"/>
              <a:gd name="connsiteY2" fmla="*/ 789432 h 789432"/>
              <a:gd name="connsiteX3" fmla="*/ 75895 w 9107424"/>
              <a:gd name="connsiteY3" fmla="*/ 0 h 789432"/>
              <a:gd name="connsiteX4" fmla="*/ 0 w 9107424"/>
              <a:gd name="connsiteY4" fmla="*/ 0 h 7894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07424" h="789432">
                <a:moveTo>
                  <a:pt x="0" y="0"/>
                </a:moveTo>
                <a:lnTo>
                  <a:pt x="9107424" y="0"/>
                </a:lnTo>
                <a:lnTo>
                  <a:pt x="9107424" y="789432"/>
                </a:lnTo>
                <a:lnTo>
                  <a:pt x="75895" y="0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41620" y="525780"/>
            <a:ext cx="3430524" cy="2421636"/>
          </a:xfrm>
          <a:custGeom>
            <a:avLst/>
            <a:gdLst>
              <a:gd name="connsiteX0" fmla="*/ 11429 w 3430524"/>
              <a:gd name="connsiteY0" fmla="*/ 2410206 h 2421636"/>
              <a:gd name="connsiteX1" fmla="*/ 3419094 w 3430524"/>
              <a:gd name="connsiteY1" fmla="*/ 2410206 h 2421636"/>
              <a:gd name="connsiteX2" fmla="*/ 3419094 w 3430524"/>
              <a:gd name="connsiteY2" fmla="*/ 11430 h 2421636"/>
              <a:gd name="connsiteX3" fmla="*/ 11429 w 3430524"/>
              <a:gd name="connsiteY3" fmla="*/ 11430 h 2421636"/>
              <a:gd name="connsiteX4" fmla="*/ 11429 w 3430524"/>
              <a:gd name="connsiteY4" fmla="*/ 2410206 h 24216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30524" h="2421636">
                <a:moveTo>
                  <a:pt x="11429" y="2410206"/>
                </a:moveTo>
                <a:lnTo>
                  <a:pt x="3419094" y="2410206"/>
                </a:lnTo>
                <a:lnTo>
                  <a:pt x="3419094" y="11430"/>
                </a:lnTo>
                <a:lnTo>
                  <a:pt x="11429" y="11430"/>
                </a:lnTo>
                <a:lnTo>
                  <a:pt x="11429" y="2410206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64480" y="3069336"/>
            <a:ext cx="3384803" cy="2048256"/>
          </a:xfrm>
          <a:custGeom>
            <a:avLst/>
            <a:gdLst>
              <a:gd name="connsiteX0" fmla="*/ 0 w 3384803"/>
              <a:gd name="connsiteY0" fmla="*/ 2048256 h 2048256"/>
              <a:gd name="connsiteX1" fmla="*/ 3384803 w 3384803"/>
              <a:gd name="connsiteY1" fmla="*/ 2048256 h 2048256"/>
              <a:gd name="connsiteX2" fmla="*/ 3384803 w 3384803"/>
              <a:gd name="connsiteY2" fmla="*/ 0 h 2048256"/>
              <a:gd name="connsiteX3" fmla="*/ 0 w 3384803"/>
              <a:gd name="connsiteY3" fmla="*/ 0 h 2048256"/>
              <a:gd name="connsiteX4" fmla="*/ 0 w 3384803"/>
              <a:gd name="connsiteY4" fmla="*/ 2048256 h 20482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384803" h="2048256">
                <a:moveTo>
                  <a:pt x="0" y="2048256"/>
                </a:moveTo>
                <a:lnTo>
                  <a:pt x="3384803" y="2048256"/>
                </a:lnTo>
                <a:lnTo>
                  <a:pt x="3384803" y="0"/>
                </a:lnTo>
                <a:lnTo>
                  <a:pt x="0" y="0"/>
                </a:lnTo>
                <a:lnTo>
                  <a:pt x="0" y="204825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1625600"/>
            <a:ext cx="2565400" cy="431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6700" y="533400"/>
            <a:ext cx="3416300" cy="24003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97200"/>
            <a:ext cx="9144000" cy="3860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23900" y="3479800"/>
            <a:ext cx="3543300" cy="1193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2498" dirty="0" smtClean="0">
                <a:solidFill>
                  <a:srgbClr val="464646"/>
                </a:solidFill>
                <a:latin typeface="Lucida Sans Unicode" pitchFamily="18" charset="0"/>
                <a:cs typeface="Lucida Sans Unicode" pitchFamily="18" charset="0"/>
              </a:rPr>
              <a:t>Dr.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464646"/>
                </a:solidFill>
                <a:latin typeface="Lucida Sans Unicode" pitchFamily="18" charset="0"/>
                <a:cs typeface="Lucida Sans Unicode" pitchFamily="18" charset="0"/>
              </a:rPr>
              <a:t>Aida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464646"/>
                </a:solidFill>
                <a:latin typeface="Lucida Sans Unicode" pitchFamily="18" charset="0"/>
                <a:cs typeface="Lucida Sans Unicode" pitchFamily="18" charset="0"/>
              </a:rPr>
              <a:t>A.</a:t>
            </a:r>
            <a:r>
              <a:rPr lang="en-US" altLang="zh-CN" sz="24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8" dirty="0" smtClean="0">
                <a:solidFill>
                  <a:srgbClr val="464646"/>
                </a:solidFill>
                <a:latin typeface="Lucida Sans Unicode" pitchFamily="18" charset="0"/>
                <a:cs typeface="Lucida Sans Unicode" pitchFamily="18" charset="0"/>
              </a:rPr>
              <a:t>Korish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496" dirty="0" smtClean="0">
                <a:solidFill>
                  <a:srgbClr val="464646"/>
                </a:solidFill>
                <a:latin typeface="Lucida Sans Unicode" pitchFamily="18" charset="0"/>
                <a:cs typeface="Lucida Sans Unicode" pitchFamily="18" charset="0"/>
              </a:rPr>
              <a:t>Assoc.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464646"/>
                </a:solidFill>
                <a:latin typeface="Lucida Sans Unicode" pitchFamily="18" charset="0"/>
                <a:cs typeface="Lucida Sans Unicode" pitchFamily="18" charset="0"/>
              </a:rPr>
              <a:t>Prof.</a:t>
            </a:r>
            <a:r>
              <a:rPr lang="en-US" altLang="zh-CN" sz="24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6" dirty="0" smtClean="0">
                <a:solidFill>
                  <a:srgbClr val="464646"/>
                </a:solidFill>
                <a:latin typeface="Lucida Sans Unicode" pitchFamily="18" charset="0"/>
                <a:cs typeface="Lucida Sans Unicode" pitchFamily="18" charset="0"/>
              </a:rPr>
              <a:t>Physiology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496" dirty="0" smtClean="0">
                <a:solidFill>
                  <a:srgbClr val="464646"/>
                </a:solidFill>
                <a:latin typeface="Lucida Sans Unicode" pitchFamily="18" charset="0"/>
                <a:cs typeface="Lucida Sans Unicode" pitchFamily="18" charset="0"/>
              </a:rPr>
              <a:t>KSU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51900" y="6578600"/>
            <a:ext cx="635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998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35600" y="6464300"/>
            <a:ext cx="1181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996" dirty="0" smtClean="0">
                <a:solidFill>
                  <a:srgbClr val="e8f0f4"/>
                </a:solidFill>
                <a:latin typeface="Times New Roman" pitchFamily="18" charset="0"/>
                <a:cs typeface="Times New Roman" pitchFamily="18" charset="0"/>
              </a:rPr>
              <a:t>Dr.Aida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e8f0f4"/>
                </a:solidFill>
                <a:latin typeface="Times New Roman" pitchFamily="18" charset="0"/>
                <a:cs typeface="Times New Roman" pitchFamily="18" charset="0"/>
              </a:rPr>
              <a:t>A.Korish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e8f0f4"/>
                </a:solidFill>
                <a:latin typeface="Times New Roman" pitchFamily="18" charset="0"/>
                <a:cs typeface="Times New Roman" pitchFamily="18" charset="0"/>
              </a:rPr>
              <a:t>(</a:t>
            </a:r>
          </a:p>
          <a:p>
            <a:pPr>
              <a:lnSpc>
                <a:spcPts val="1200"/>
              </a:lnSpc>
              <a:tabLst>
                <a:tab pos="190500" algn="l"/>
              </a:tabLst>
            </a:pPr>
            <a:r>
              <a:rPr lang="en-US" altLang="zh-CN" sz="998" dirty="0" smtClean="0">
                <a:solidFill>
                  <a:srgbClr val="e8f0f4"/>
                </a:solidFill>
                <a:latin typeface="Times New Roman" pitchFamily="18" charset="0"/>
                <a:cs typeface="Times New Roman" pitchFamily="18" charset="0"/>
              </a:rPr>
              <a:t>akorish@ksu.edu.sa)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00" y="520700"/>
            <a:ext cx="5765800" cy="330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8500"/>
            <a:ext cx="5346700" cy="1079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84200" y="1562100"/>
            <a:ext cx="139700" cy="1308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172" dirty="0" smtClean="0">
                <a:solidFill>
                  <a:srgbClr val="2da2bf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1908" dirty="0" smtClean="0">
                <a:solidFill>
                  <a:srgbClr val="2da2bf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1910" dirty="0" smtClean="0">
                <a:solidFill>
                  <a:srgbClr val="2da2bf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50900" y="1549400"/>
            <a:ext cx="6311900" cy="137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3204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Dentate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2796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Fastigial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							</a:tabLst>
            </a:pPr>
            <a:r>
              <a:rPr lang="en-US" altLang="zh-CN" sz="2798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Interpositous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formed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globose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84200" y="3086100"/>
            <a:ext cx="7899400" cy="236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emboliform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nuclei)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266700" algn="l"/>
              </a:tabLst>
            </a:pPr>
            <a:r>
              <a:rPr lang="en-US" altLang="zh-CN" sz="2172" dirty="0" smtClean="0">
                <a:solidFill>
                  <a:srgbClr val="2da2bf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afferent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fibers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relay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deep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nuclei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cerebellar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cortex</a:t>
            </a: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latter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discharges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deep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nuclei,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320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efferent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fibers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originate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leave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CB.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88400" y="6578600"/>
            <a:ext cx="1270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35600" y="6464300"/>
            <a:ext cx="1181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Dr.Aida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A.Korish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</a:p>
          <a:p>
            <a:pPr>
              <a:lnSpc>
                <a:spcPts val="1200"/>
              </a:lnSpc>
              <a:tabLst>
                <a:tab pos="190500" algn="l"/>
              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akorish@ksu.edu.sa)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46532" y="262128"/>
            <a:ext cx="8252460" cy="658368"/>
          </a:xfrm>
          <a:custGeom>
            <a:avLst/>
            <a:gdLst>
              <a:gd name="connsiteX0" fmla="*/ 11430 w 8252460"/>
              <a:gd name="connsiteY0" fmla="*/ 646938 h 658368"/>
              <a:gd name="connsiteX1" fmla="*/ 8241030 w 8252460"/>
              <a:gd name="connsiteY1" fmla="*/ 646938 h 658368"/>
              <a:gd name="connsiteX2" fmla="*/ 8241030 w 8252460"/>
              <a:gd name="connsiteY2" fmla="*/ 11429 h 658368"/>
              <a:gd name="connsiteX3" fmla="*/ 11430 w 8252460"/>
              <a:gd name="connsiteY3" fmla="*/ 11429 h 658368"/>
              <a:gd name="connsiteX4" fmla="*/ 11430 w 8252460"/>
              <a:gd name="connsiteY4" fmla="*/ 646938 h 6583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252460" h="658368">
                <a:moveTo>
                  <a:pt x="11430" y="646938"/>
                </a:moveTo>
                <a:lnTo>
                  <a:pt x="8241030" y="646938"/>
                </a:lnTo>
                <a:lnTo>
                  <a:pt x="8241030" y="11429"/>
                </a:lnTo>
                <a:lnTo>
                  <a:pt x="11430" y="11429"/>
                </a:lnTo>
                <a:lnTo>
                  <a:pt x="11430" y="646938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13944" y="1115568"/>
            <a:ext cx="4774692" cy="4701540"/>
          </a:xfrm>
          <a:custGeom>
            <a:avLst/>
            <a:gdLst>
              <a:gd name="connsiteX0" fmla="*/ 11429 w 4774692"/>
              <a:gd name="connsiteY0" fmla="*/ 4690110 h 4701540"/>
              <a:gd name="connsiteX1" fmla="*/ 4763262 w 4774692"/>
              <a:gd name="connsiteY1" fmla="*/ 4690110 h 4701540"/>
              <a:gd name="connsiteX2" fmla="*/ 4763262 w 4774692"/>
              <a:gd name="connsiteY2" fmla="*/ 11430 h 4701540"/>
              <a:gd name="connsiteX3" fmla="*/ 11429 w 4774692"/>
              <a:gd name="connsiteY3" fmla="*/ 11430 h 4701540"/>
              <a:gd name="connsiteX4" fmla="*/ 11429 w 4774692"/>
              <a:gd name="connsiteY4" fmla="*/ 4690110 h 47015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774692" h="4701540">
                <a:moveTo>
                  <a:pt x="11429" y="4690110"/>
                </a:moveTo>
                <a:lnTo>
                  <a:pt x="4763262" y="4690110"/>
                </a:lnTo>
                <a:lnTo>
                  <a:pt x="4763262" y="11430"/>
                </a:lnTo>
                <a:lnTo>
                  <a:pt x="11429" y="11430"/>
                </a:lnTo>
                <a:lnTo>
                  <a:pt x="11429" y="469011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70c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64480" y="1126236"/>
            <a:ext cx="3256788" cy="4605528"/>
          </a:xfrm>
          <a:custGeom>
            <a:avLst/>
            <a:gdLst>
              <a:gd name="connsiteX0" fmla="*/ 0 w 3256788"/>
              <a:gd name="connsiteY0" fmla="*/ 4605528 h 4605528"/>
              <a:gd name="connsiteX1" fmla="*/ 3256788 w 3256788"/>
              <a:gd name="connsiteY1" fmla="*/ 4605528 h 4605528"/>
              <a:gd name="connsiteX2" fmla="*/ 3256788 w 3256788"/>
              <a:gd name="connsiteY2" fmla="*/ 0 h 4605528"/>
              <a:gd name="connsiteX3" fmla="*/ 0 w 3256788"/>
              <a:gd name="connsiteY3" fmla="*/ 0 h 4605528"/>
              <a:gd name="connsiteX4" fmla="*/ 0 w 3256788"/>
              <a:gd name="connsiteY4" fmla="*/ 4605528 h 46055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56788" h="4605528">
                <a:moveTo>
                  <a:pt x="0" y="4605528"/>
                </a:moveTo>
                <a:lnTo>
                  <a:pt x="3256788" y="4605528"/>
                </a:lnTo>
                <a:lnTo>
                  <a:pt x="3256788" y="0"/>
                </a:lnTo>
                <a:lnTo>
                  <a:pt x="0" y="0"/>
                </a:lnTo>
                <a:lnTo>
                  <a:pt x="0" y="460552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381000"/>
            <a:ext cx="4419600" cy="419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4100"/>
            <a:ext cx="8686800" cy="5803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20700" y="1384300"/>
            <a:ext cx="127000" cy="298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1908" dirty="0" smtClean="0">
                <a:solidFill>
                  <a:srgbClr val="2da2bf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1908" dirty="0" smtClean="0">
                <a:solidFill>
                  <a:srgbClr val="2da2bf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1908" dirty="0" smtClean="0">
                <a:solidFill>
                  <a:srgbClr val="2da2bf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1409700"/>
            <a:ext cx="3898900" cy="393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CB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receives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both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798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sensory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796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rich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afferent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nerve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supply.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arises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279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areas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brain</a:t>
            </a:r>
            <a:r>
              <a:rPr lang="en-US" altLang="zh-CN" sz="279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279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Peripheral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receptors</a:t>
            </a:r>
            <a:r>
              <a:rPr lang="en-US" altLang="zh-CN" sz="279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enters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CB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cerebellar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peduncles.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35600" y="6464300"/>
            <a:ext cx="1181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Dr.Aida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A.Korish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</a:p>
          <a:p>
            <a:pPr>
              <a:lnSpc>
                <a:spcPts val="1200"/>
              </a:lnSpc>
              <a:tabLst>
                <a:tab pos="190500" algn="l"/>
              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akorish@ksu.edu.sa)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88400" y="6578600"/>
            <a:ext cx="1270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7089" y="1338199"/>
            <a:ext cx="3198876" cy="22860"/>
          </a:xfrm>
          <a:custGeom>
            <a:avLst/>
            <a:gdLst>
              <a:gd name="connsiteX0" fmla="*/ 0 w 3198876"/>
              <a:gd name="connsiteY0" fmla="*/ 0 h 22860"/>
              <a:gd name="connsiteX1" fmla="*/ 1599438 w 3198876"/>
              <a:gd name="connsiteY1" fmla="*/ 0 h 22860"/>
              <a:gd name="connsiteX2" fmla="*/ 3198875 w 3198876"/>
              <a:gd name="connsiteY2" fmla="*/ 0 h 22860"/>
              <a:gd name="connsiteX3" fmla="*/ 3198875 w 3198876"/>
              <a:gd name="connsiteY3" fmla="*/ 22859 h 22860"/>
              <a:gd name="connsiteX4" fmla="*/ 1599438 w 3198876"/>
              <a:gd name="connsiteY4" fmla="*/ 22859 h 22860"/>
              <a:gd name="connsiteX5" fmla="*/ 0 w 3198876"/>
              <a:gd name="connsiteY5" fmla="*/ 22859 h 22860"/>
              <a:gd name="connsiteX6" fmla="*/ 0 w 3198876"/>
              <a:gd name="connsiteY6" fmla="*/ 0 h 228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98876" h="22860">
                <a:moveTo>
                  <a:pt x="0" y="0"/>
                </a:moveTo>
                <a:lnTo>
                  <a:pt x="1599438" y="0"/>
                </a:lnTo>
                <a:lnTo>
                  <a:pt x="3198875" y="0"/>
                </a:lnTo>
                <a:lnTo>
                  <a:pt x="3198875" y="22859"/>
                </a:lnTo>
                <a:lnTo>
                  <a:pt x="1599438" y="22859"/>
                </a:lnTo>
                <a:lnTo>
                  <a:pt x="0" y="22859"/>
                </a:lnTo>
                <a:lnTo>
                  <a:pt x="0" y="0"/>
                </a:lnTo>
              </a:path>
            </a:pathLst>
          </a:custGeom>
          <a:solidFill>
            <a:srgbClr val="c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7089" y="2546731"/>
            <a:ext cx="2845308" cy="22860"/>
          </a:xfrm>
          <a:custGeom>
            <a:avLst/>
            <a:gdLst>
              <a:gd name="connsiteX0" fmla="*/ 0 w 2845308"/>
              <a:gd name="connsiteY0" fmla="*/ 0 h 22860"/>
              <a:gd name="connsiteX1" fmla="*/ 1422654 w 2845308"/>
              <a:gd name="connsiteY1" fmla="*/ 0 h 22860"/>
              <a:gd name="connsiteX2" fmla="*/ 2845308 w 2845308"/>
              <a:gd name="connsiteY2" fmla="*/ 0 h 22860"/>
              <a:gd name="connsiteX3" fmla="*/ 2845308 w 2845308"/>
              <a:gd name="connsiteY3" fmla="*/ 22860 h 22860"/>
              <a:gd name="connsiteX4" fmla="*/ 1422654 w 2845308"/>
              <a:gd name="connsiteY4" fmla="*/ 22860 h 22860"/>
              <a:gd name="connsiteX5" fmla="*/ 0 w 2845308"/>
              <a:gd name="connsiteY5" fmla="*/ 22860 h 22860"/>
              <a:gd name="connsiteX6" fmla="*/ 0 w 2845308"/>
              <a:gd name="connsiteY6" fmla="*/ 0 h 228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845308" h="22860">
                <a:moveTo>
                  <a:pt x="0" y="0"/>
                </a:moveTo>
                <a:lnTo>
                  <a:pt x="1422654" y="0"/>
                </a:lnTo>
                <a:lnTo>
                  <a:pt x="2845308" y="0"/>
                </a:lnTo>
                <a:lnTo>
                  <a:pt x="2845308" y="22860"/>
                </a:lnTo>
                <a:lnTo>
                  <a:pt x="1422654" y="22860"/>
                </a:lnTo>
                <a:lnTo>
                  <a:pt x="0" y="22860"/>
                </a:lnTo>
                <a:lnTo>
                  <a:pt x="0" y="0"/>
                </a:lnTo>
              </a:path>
            </a:pathLst>
          </a:custGeom>
          <a:solidFill>
            <a:srgbClr val="c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00" y="330200"/>
            <a:ext cx="4216400" cy="304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8500"/>
            <a:ext cx="5346700" cy="1079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788400" y="6578600"/>
            <a:ext cx="1270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38200" y="1257300"/>
            <a:ext cx="7594600" cy="547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609600" algn="l"/>
                <a:tab pos="4000500" algn="l"/>
                <a:tab pos="4114800" algn="l"/>
              </a:tabLst>
            </a:pPr>
            <a:r>
              <a:rPr lang="en-US" altLang="zh-CN" sz="2796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climbing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fibers:</a:t>
            </a:r>
          </a:p>
          <a:p>
            <a:pPr>
              <a:lnSpc>
                <a:spcPts val="2400"/>
              </a:lnSpc>
              <a:tabLst>
                <a:tab pos="609600" algn="l"/>
                <a:tab pos="4000500" algn="l"/>
                <a:tab pos="4114800" algn="l"/>
              </a:tabLst>
            </a:pPr>
            <a:r>
              <a:rPr lang="en-US" altLang="zh-CN" sz="2796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inferior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olivary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nucleus</a:t>
            </a:r>
            <a:r>
              <a:rPr lang="en-US" altLang="zh-CN" sz="279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2400"/>
              </a:lnSpc>
              <a:tabLst>
                <a:tab pos="609600" algn="l"/>
                <a:tab pos="4000500" algn="l"/>
                <a:tab pos="4114800" algn="l"/>
              </a:tabLst>
            </a:pP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learns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cerebellum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perform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patterns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2000"/>
              </a:lnSpc>
              <a:tabLst>
                <a:tab pos="609600" algn="l"/>
                <a:tab pos="4000500" algn="l"/>
                <a:tab pos="4114800" algn="l"/>
              </a:tabLst>
            </a:pPr>
            <a:r>
              <a:rPr lang="en-US" altLang="zh-CN" dirty="0" smtClean="0"/>
              <a:t>	</a:t>
            </a:r>
            <a:r>
              <a:rPr lang="en-US" altLang="zh-CN" sz="2798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movements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precisely.</a:t>
            </a:r>
          </a:p>
          <a:p>
            <a:pPr>
              <a:lnSpc>
                <a:spcPts val="2600"/>
              </a:lnSpc>
              <a:tabLst>
                <a:tab pos="609600" algn="l"/>
                <a:tab pos="4000500" algn="l"/>
                <a:tab pos="4114800" algn="l"/>
              </a:tabLst>
            </a:pPr>
            <a:r>
              <a:rPr lang="en-US" altLang="zh-CN" sz="2798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mossy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fibers:</a:t>
            </a:r>
          </a:p>
          <a:p>
            <a:pPr>
              <a:lnSpc>
                <a:spcPts val="2700"/>
              </a:lnSpc>
              <a:tabLst>
                <a:tab pos="609600" algn="l"/>
                <a:tab pos="4000500" algn="l"/>
                <a:tab pos="4114800" algn="l"/>
              </a:tabLst>
            </a:pPr>
            <a:r>
              <a:rPr lang="en-US" altLang="zh-CN" sz="2796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afferent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fibers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enter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300"/>
              </a:lnSpc>
              <a:tabLst>
                <a:tab pos="609600" algn="l"/>
                <a:tab pos="4000500" algn="l"/>
                <a:tab pos="4114800" algn="l"/>
              </a:tabLst>
            </a:pP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cerebellum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fibers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coming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inferior</a:t>
            </a:r>
          </a:p>
          <a:p>
            <a:pPr>
              <a:lnSpc>
                <a:spcPts val="2300"/>
              </a:lnSpc>
              <a:tabLst>
                <a:tab pos="609600" algn="l"/>
                <a:tab pos="4000500" algn="l"/>
                <a:tab pos="4114800" algn="l"/>
              </a:tabLst>
            </a:pP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olivary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nucleus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greater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300"/>
              </a:lnSpc>
              <a:tabLst>
                <a:tab pos="609600" algn="l"/>
                <a:tab pos="4000500" algn="l"/>
                <a:tab pos="4114800" algn="l"/>
              </a:tabLst>
            </a:pP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climbing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fibers).</a:t>
            </a:r>
          </a:p>
          <a:p>
            <a:pPr>
              <a:lnSpc>
                <a:spcPts val="2700"/>
              </a:lnSpc>
              <a:tabLst>
                <a:tab pos="609600" algn="l"/>
                <a:tab pos="4000500" algn="l"/>
                <a:tab pos="4114800" algn="l"/>
              </a:tabLst>
            </a:pP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Help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precise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execution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voluntary</a:t>
            </a:r>
          </a:p>
          <a:p>
            <a:pPr>
              <a:lnSpc>
                <a:spcPts val="2300"/>
              </a:lnSpc>
              <a:tabLst>
                <a:tab pos="609600" algn="l"/>
                <a:tab pos="4000500" algn="l"/>
                <a:tab pos="4114800" algn="l"/>
              </a:tabLst>
            </a:pPr>
            <a:r>
              <a:rPr lang="en-US" altLang="zh-CN" sz="2796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movements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(concerning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initiation,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duration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2300"/>
              </a:lnSpc>
              <a:tabLst>
                <a:tab pos="609600" algn="l"/>
                <a:tab pos="4000500" algn="l"/>
                <a:tab pos="4114800" algn="l"/>
              </a:tabLst>
            </a:pP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termination),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occurs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controlling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turn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</a:p>
          <a:p>
            <a:pPr>
              <a:lnSpc>
                <a:spcPts val="2300"/>
              </a:lnSpc>
              <a:tabLst>
                <a:tab pos="609600" algn="l"/>
                <a:tab pos="4000500" algn="l"/>
                <a:tab pos="4114800" algn="l"/>
              </a:tabLst>
            </a:pP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turn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off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cerebellum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300"/>
              </a:lnSpc>
              <a:tabLst>
                <a:tab pos="609600" algn="l"/>
                <a:tab pos="4000500" algn="l"/>
                <a:tab pos="4114800" algn="l"/>
              </a:tabLst>
            </a:pP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muscles.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609600" algn="l"/>
                <a:tab pos="4000500" algn="l"/>
                <a:tab pos="4114800" algn="l"/>
              </a:tabLst>
            </a:pPr>
            <a:r>
              <a:rPr lang="en-US" altLang="zh-CN" dirty="0" smtClean="0"/>
              <a:t>		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Dr.Aida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A.Korish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</a:p>
          <a:p>
            <a:pPr>
              <a:lnSpc>
                <a:spcPts val="1400"/>
              </a:lnSpc>
              <a:tabLst>
                <a:tab pos="609600" algn="l"/>
                <a:tab pos="4000500" algn="l"/>
                <a:tab pos="41148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akorish@ksu.edu.sa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4152" y="822960"/>
            <a:ext cx="4133088" cy="4764024"/>
          </a:xfrm>
          <a:custGeom>
            <a:avLst/>
            <a:gdLst>
              <a:gd name="connsiteX0" fmla="*/ 14477 w 4133088"/>
              <a:gd name="connsiteY0" fmla="*/ 4749546 h 4764024"/>
              <a:gd name="connsiteX1" fmla="*/ 4118609 w 4133088"/>
              <a:gd name="connsiteY1" fmla="*/ 4749546 h 4764024"/>
              <a:gd name="connsiteX2" fmla="*/ 4118609 w 4133088"/>
              <a:gd name="connsiteY2" fmla="*/ 14477 h 4764024"/>
              <a:gd name="connsiteX3" fmla="*/ 14477 w 4133088"/>
              <a:gd name="connsiteY3" fmla="*/ 14477 h 4764024"/>
              <a:gd name="connsiteX4" fmla="*/ 14477 w 4133088"/>
              <a:gd name="connsiteY4" fmla="*/ 4749546 h 47640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133088" h="4764024">
                <a:moveTo>
                  <a:pt x="14477" y="4749546"/>
                </a:moveTo>
                <a:lnTo>
                  <a:pt x="4118609" y="4749546"/>
                </a:lnTo>
                <a:lnTo>
                  <a:pt x="4118609" y="14477"/>
                </a:lnTo>
                <a:lnTo>
                  <a:pt x="14477" y="14477"/>
                </a:lnTo>
                <a:lnTo>
                  <a:pt x="14477" y="4749546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70c0">
                <a:alpha val="10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16780" y="836675"/>
            <a:ext cx="3930396" cy="4735068"/>
          </a:xfrm>
          <a:custGeom>
            <a:avLst/>
            <a:gdLst>
              <a:gd name="connsiteX0" fmla="*/ 0 w 3930396"/>
              <a:gd name="connsiteY0" fmla="*/ 4735068 h 4735068"/>
              <a:gd name="connsiteX1" fmla="*/ 3930396 w 3930396"/>
              <a:gd name="connsiteY1" fmla="*/ 4735068 h 4735068"/>
              <a:gd name="connsiteX2" fmla="*/ 3930396 w 3930396"/>
              <a:gd name="connsiteY2" fmla="*/ 0 h 4735068"/>
              <a:gd name="connsiteX3" fmla="*/ 0 w 3930396"/>
              <a:gd name="connsiteY3" fmla="*/ 0 h 4735068"/>
              <a:gd name="connsiteX4" fmla="*/ 0 w 3930396"/>
              <a:gd name="connsiteY4" fmla="*/ 4735068 h 47350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930396" h="4735068">
                <a:moveTo>
                  <a:pt x="0" y="4735068"/>
                </a:moveTo>
                <a:lnTo>
                  <a:pt x="3930396" y="4735068"/>
                </a:lnTo>
                <a:lnTo>
                  <a:pt x="3930396" y="0"/>
                </a:lnTo>
                <a:lnTo>
                  <a:pt x="0" y="0"/>
                </a:lnTo>
                <a:lnTo>
                  <a:pt x="0" y="473506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00" y="330200"/>
            <a:ext cx="4699000" cy="419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774700"/>
            <a:ext cx="4064000" cy="4864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78500"/>
            <a:ext cx="5346700" cy="1079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58800" y="1066800"/>
            <a:ext cx="3898900" cy="318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190500" algn="l"/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main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efferent</a:t>
            </a:r>
          </a:p>
          <a:p>
            <a:pPr>
              <a:lnSpc>
                <a:spcPts val="3200"/>
              </a:lnSpc>
              <a:tabLst>
                <a:tab pos="1905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2604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pathways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parts</a:t>
            </a:r>
          </a:p>
          <a:p>
            <a:pPr>
              <a:lnSpc>
                <a:spcPts val="3100"/>
              </a:lnSpc>
              <a:tabLst>
                <a:tab pos="1905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26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CB:-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190500" algn="l"/>
                <a:tab pos="266700" algn="l"/>
              </a:tabLst>
            </a:pPr>
            <a:r>
              <a:rPr lang="en-US" altLang="zh-CN" sz="1764" dirty="0" smtClean="0">
                <a:solidFill>
                  <a:srgbClr val="eb641b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axons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deep</a:t>
            </a:r>
          </a:p>
          <a:p>
            <a:pPr>
              <a:lnSpc>
                <a:spcPts val="3100"/>
              </a:lnSpc>
              <a:tabLst>
                <a:tab pos="1905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2604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nuclei,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190500" algn="l"/>
                <a:tab pos="266700" algn="l"/>
              </a:tabLst>
            </a:pPr>
            <a:r>
              <a:rPr lang="en-US" altLang="zh-CN" sz="1766" dirty="0" smtClean="0">
                <a:solidFill>
                  <a:srgbClr val="eb641b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6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Leave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CB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3100"/>
              </a:lnSpc>
              <a:tabLst>
                <a:tab pos="1905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2604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superior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inferior</a:t>
            </a:r>
          </a:p>
          <a:p>
            <a:pPr>
              <a:lnSpc>
                <a:spcPts val="3100"/>
              </a:lnSpc>
              <a:tabLst>
                <a:tab pos="1905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peduncles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53000" y="6184900"/>
            <a:ext cx="1181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Dr.Aida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A.Korish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</a:p>
          <a:p>
            <a:pPr>
              <a:lnSpc>
                <a:spcPts val="1200"/>
              </a:lnSpc>
              <a:tabLst>
                <a:tab pos="88900" algn="l"/>
              </a:tabLst>
            </a:pP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akorish@ksu.edu.sa)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75700" y="6604000"/>
            <a:ext cx="1397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46532" y="970787"/>
            <a:ext cx="8386572" cy="4917948"/>
          </a:xfrm>
          <a:custGeom>
            <a:avLst/>
            <a:gdLst>
              <a:gd name="connsiteX0" fmla="*/ 11430 w 8386572"/>
              <a:gd name="connsiteY0" fmla="*/ 4906518 h 4917948"/>
              <a:gd name="connsiteX1" fmla="*/ 8375142 w 8386572"/>
              <a:gd name="connsiteY1" fmla="*/ 4906518 h 4917948"/>
              <a:gd name="connsiteX2" fmla="*/ 8375142 w 8386572"/>
              <a:gd name="connsiteY2" fmla="*/ 11430 h 4917948"/>
              <a:gd name="connsiteX3" fmla="*/ 11430 w 8386572"/>
              <a:gd name="connsiteY3" fmla="*/ 11430 h 4917948"/>
              <a:gd name="connsiteX4" fmla="*/ 11430 w 8386572"/>
              <a:gd name="connsiteY4" fmla="*/ 4906518 h 49179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386572" h="4917948">
                <a:moveTo>
                  <a:pt x="11430" y="4906518"/>
                </a:moveTo>
                <a:lnTo>
                  <a:pt x="8375142" y="4906518"/>
                </a:lnTo>
                <a:lnTo>
                  <a:pt x="8375142" y="11430"/>
                </a:lnTo>
                <a:lnTo>
                  <a:pt x="11430" y="11430"/>
                </a:lnTo>
                <a:lnTo>
                  <a:pt x="11430" y="4906518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69900"/>
            <a:ext cx="5003800" cy="266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8500"/>
            <a:ext cx="5346700" cy="1079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47700" y="1219200"/>
            <a:ext cx="127000" cy="349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1908" dirty="0" smtClean="0">
                <a:solidFill>
                  <a:srgbClr val="2da2bf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1908" dirty="0" smtClean="0">
                <a:solidFill>
                  <a:srgbClr val="2da2bf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1910" dirty="0" smtClean="0">
                <a:solidFill>
                  <a:srgbClr val="2da2bf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1910" dirty="0" smtClean="0">
                <a:solidFill>
                  <a:srgbClr val="2da2bf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14400" y="1231900"/>
            <a:ext cx="7810500" cy="430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76200" algn="l"/>
              </a:tabLst>
            </a:pP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CB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silent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because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its</a:t>
            </a:r>
          </a:p>
          <a:p>
            <a:pPr>
              <a:lnSpc>
                <a:spcPts val="3000"/>
              </a:lnSpc>
              <a:tabLst>
                <a:tab pos="76200" algn="l"/>
              </a:tabLst>
            </a:pP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stimulation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give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rise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sensation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3000"/>
              </a:lnSpc>
              <a:tabLst>
                <a:tab pos="76200" algn="l"/>
              </a:tabLst>
            </a:pP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almost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movements.</a:t>
            </a:r>
          </a:p>
          <a:p>
            <a:pPr>
              <a:lnSpc>
                <a:spcPts val="34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precise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execution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rapid</a:t>
            </a:r>
          </a:p>
          <a:p>
            <a:pPr>
              <a:lnSpc>
                <a:spcPts val="3000"/>
              </a:lnSpc>
              <a:tabLst>
                <a:tab pos="76200" algn="l"/>
              </a:tabLst>
            </a:pPr>
            <a:r>
              <a:rPr lang="en-US" altLang="zh-CN" sz="2796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muscular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movements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3400"/>
              </a:lnSpc>
              <a:tabLst>
                <a:tab pos="76200" algn="l"/>
              </a:tabLst>
            </a:pP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Damage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CB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almost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i="1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incoordination</a:t>
            </a:r>
          </a:p>
          <a:p>
            <a:pPr>
              <a:lnSpc>
                <a:spcPts val="3000"/>
              </a:lnSpc>
              <a:tabLst>
                <a:tab pos="76200" algn="l"/>
              </a:tabLst>
            </a:pP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muscular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movements,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although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muscles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</a:p>
          <a:p>
            <a:pPr>
              <a:lnSpc>
                <a:spcPts val="3000"/>
              </a:lnSpc>
              <a:tabLst>
                <a:tab pos="76200" algn="l"/>
              </a:tabLst>
            </a:pP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paralyzed.</a:t>
            </a:r>
          </a:p>
          <a:p>
            <a:pPr>
              <a:lnSpc>
                <a:spcPts val="3400"/>
              </a:lnSpc>
              <a:tabLst>
                <a:tab pos="76200" algn="l"/>
              </a:tabLst>
            </a:pP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cerebellum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concerned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subconscious</a:t>
            </a:r>
          </a:p>
          <a:p>
            <a:pPr>
              <a:lnSpc>
                <a:spcPts val="3000"/>
              </a:lnSpc>
              <a:tabLst>
                <a:tab pos="76200" algn="l"/>
              </a:tabLst>
            </a:pPr>
            <a:r>
              <a:rPr lang="en-US" altLang="zh-CN" sz="2796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well</a:t>
            </a:r>
          </a:p>
          <a:p>
            <a:pPr>
              <a:lnSpc>
                <a:spcPts val="3000"/>
              </a:lnSpc>
              <a:tabLst>
                <a:tab pos="76200" algn="l"/>
              </a:tabLst>
            </a:pP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involved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include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88400" y="6578600"/>
            <a:ext cx="1270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35600" y="6464300"/>
            <a:ext cx="1181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Dr.Aida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A.Korish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</a:p>
          <a:p>
            <a:pPr>
              <a:lnSpc>
                <a:spcPts val="1200"/>
              </a:lnSpc>
              <a:tabLst>
                <a:tab pos="190500" algn="l"/>
              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akorish@ksu.edu.sa)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46532" y="847344"/>
            <a:ext cx="5865876" cy="5023104"/>
          </a:xfrm>
          <a:custGeom>
            <a:avLst/>
            <a:gdLst>
              <a:gd name="connsiteX0" fmla="*/ 11430 w 5865876"/>
              <a:gd name="connsiteY0" fmla="*/ 5011674 h 5023104"/>
              <a:gd name="connsiteX1" fmla="*/ 5854446 w 5865876"/>
              <a:gd name="connsiteY1" fmla="*/ 5011674 h 5023104"/>
              <a:gd name="connsiteX2" fmla="*/ 5854446 w 5865876"/>
              <a:gd name="connsiteY2" fmla="*/ 11430 h 5023104"/>
              <a:gd name="connsiteX3" fmla="*/ 11430 w 5865876"/>
              <a:gd name="connsiteY3" fmla="*/ 11430 h 5023104"/>
              <a:gd name="connsiteX4" fmla="*/ 11430 w 5865876"/>
              <a:gd name="connsiteY4" fmla="*/ 5011674 h 50231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865876" h="5023104">
                <a:moveTo>
                  <a:pt x="11430" y="5011674"/>
                </a:moveTo>
                <a:lnTo>
                  <a:pt x="5854446" y="5011674"/>
                </a:lnTo>
                <a:lnTo>
                  <a:pt x="5854446" y="11430"/>
                </a:lnTo>
                <a:lnTo>
                  <a:pt x="11430" y="11430"/>
                </a:lnTo>
                <a:lnTo>
                  <a:pt x="11430" y="5011674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20612" y="835152"/>
            <a:ext cx="2436875" cy="4974336"/>
          </a:xfrm>
          <a:custGeom>
            <a:avLst/>
            <a:gdLst>
              <a:gd name="connsiteX0" fmla="*/ 11429 w 2436875"/>
              <a:gd name="connsiteY0" fmla="*/ 4962906 h 4974336"/>
              <a:gd name="connsiteX1" fmla="*/ 2425445 w 2436875"/>
              <a:gd name="connsiteY1" fmla="*/ 4962906 h 4974336"/>
              <a:gd name="connsiteX2" fmla="*/ 2425445 w 2436875"/>
              <a:gd name="connsiteY2" fmla="*/ 11430 h 4974336"/>
              <a:gd name="connsiteX3" fmla="*/ 11429 w 2436875"/>
              <a:gd name="connsiteY3" fmla="*/ 11430 h 4974336"/>
              <a:gd name="connsiteX4" fmla="*/ 11429 w 2436875"/>
              <a:gd name="connsiteY4" fmla="*/ 4962906 h 49743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36875" h="4974336">
                <a:moveTo>
                  <a:pt x="11429" y="4962906"/>
                </a:moveTo>
                <a:lnTo>
                  <a:pt x="2425445" y="4962906"/>
                </a:lnTo>
                <a:lnTo>
                  <a:pt x="2425445" y="11430"/>
                </a:lnTo>
                <a:lnTo>
                  <a:pt x="11429" y="11430"/>
                </a:lnTo>
                <a:lnTo>
                  <a:pt x="11429" y="4962906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3835400" cy="254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8500"/>
            <a:ext cx="5346700" cy="10795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6200" y="850900"/>
            <a:ext cx="2425700" cy="4953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47700" y="1003300"/>
            <a:ext cx="190500" cy="800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634" dirty="0" smtClean="0">
                <a:solidFill>
                  <a:srgbClr val="2da2bf"/>
                </a:solidFill>
                <a:latin typeface="Times New Roman" pitchFamily="18" charset="0"/>
                <a:cs typeface="Times New Roman" pitchFamily="18" charset="0"/>
              </a:rPr>
              <a:t>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1908" dirty="0" smtClean="0">
                <a:solidFill>
                  <a:srgbClr val="2da2bf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14400" y="939800"/>
            <a:ext cx="5016500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2540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equilibrium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postural</a:t>
            </a:r>
          </a:p>
          <a:p>
            <a:pPr>
              <a:lnSpc>
                <a:spcPts val="2300"/>
              </a:lnSpc>
              <a:tabLst>
                <a:tab pos="2540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movements:</a:t>
            </a:r>
          </a:p>
          <a:p>
            <a:pPr>
              <a:lnSpc>
                <a:spcPts val="2500"/>
              </a:lnSpc>
              <a:tabLst>
                <a:tab pos="254000" algn="l"/>
              </a:tabLst>
            </a:pP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vestibulocerebellum.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88400" y="6578600"/>
            <a:ext cx="1270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47700" y="2006600"/>
            <a:ext cx="5981700" cy="487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228600" algn="l"/>
                <a:tab pos="266700" algn="l"/>
                <a:tab pos="4787900" algn="l"/>
                <a:tab pos="4978400" algn="l"/>
              </a:tabLst>
            </a:pPr>
            <a:r>
              <a:rPr lang="en-US" altLang="zh-CN" sz="1908" dirty="0" smtClean="0">
                <a:solidFill>
                  <a:srgbClr val="2da2bf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receives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8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vestibular</a:t>
            </a:r>
          </a:p>
          <a:p>
            <a:pPr>
              <a:lnSpc>
                <a:spcPts val="2600"/>
              </a:lnSpc>
              <a:tabLst>
                <a:tab pos="228600" algn="l"/>
                <a:tab pos="266700" algn="l"/>
                <a:tab pos="4787900" algn="l"/>
                <a:tab pos="4978400" algn="l"/>
              </a:tabLst>
            </a:pPr>
            <a:r>
              <a:rPr lang="en-US" altLang="zh-CN" dirty="0" smtClean="0"/>
              <a:t>		</a:t>
            </a:r>
            <a:r>
              <a:rPr lang="en-US" altLang="zh-CN" sz="2796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apparatus</a:t>
            </a:r>
          </a:p>
          <a:p>
            <a:pPr>
              <a:lnSpc>
                <a:spcPts val="3000"/>
              </a:lnSpc>
              <a:tabLst>
                <a:tab pos="228600" algn="l"/>
                <a:tab pos="266700" algn="l"/>
                <a:tab pos="4787900" algn="l"/>
                <a:tab pos="49784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-then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796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fastigial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nucleus</a:t>
            </a:r>
            <a:r>
              <a:rPr lang="en-US" altLang="zh-CN" sz="2796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</a:p>
          <a:p>
            <a:pPr>
              <a:lnSpc>
                <a:spcPts val="2600"/>
              </a:lnSpc>
              <a:tabLst>
                <a:tab pos="228600" algn="l"/>
                <a:tab pos="266700" algn="l"/>
                <a:tab pos="4787900" algn="l"/>
                <a:tab pos="4978400" algn="l"/>
              </a:tabLst>
            </a:pPr>
            <a:r>
              <a:rPr lang="en-US" altLang="zh-CN" dirty="0" smtClean="0"/>
              <a:t>		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discharges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brain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stem,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</a:p>
          <a:p>
            <a:pPr>
              <a:lnSpc>
                <a:spcPts val="2600"/>
              </a:lnSpc>
              <a:tabLst>
                <a:tab pos="228600" algn="l"/>
                <a:tab pos="266700" algn="l"/>
                <a:tab pos="4787900" algn="l"/>
                <a:tab pos="4978400" algn="l"/>
              </a:tabLst>
            </a:pPr>
            <a:r>
              <a:rPr lang="en-US" altLang="zh-CN" dirty="0" smtClean="0"/>
              <a:t>		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vestibulospinal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reticulospinal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tracts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2600"/>
              </a:lnSpc>
              <a:tabLst>
                <a:tab pos="228600" algn="l"/>
                <a:tab pos="266700" algn="l"/>
                <a:tab pos="4787900" algn="l"/>
                <a:tab pos="4978400" algn="l"/>
              </a:tabLst>
            </a:pPr>
            <a:r>
              <a:rPr lang="en-US" altLang="zh-CN" dirty="0" smtClean="0"/>
              <a:t>		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controls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equilibrium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postural</a:t>
            </a:r>
          </a:p>
          <a:p>
            <a:pPr>
              <a:lnSpc>
                <a:spcPts val="2600"/>
              </a:lnSpc>
              <a:tabLst>
                <a:tab pos="228600" algn="l"/>
                <a:tab pos="266700" algn="l"/>
                <a:tab pos="4787900" algn="l"/>
                <a:tab pos="4978400" algn="l"/>
              </a:tabLst>
            </a:pPr>
            <a:r>
              <a:rPr lang="en-US" altLang="zh-CN" dirty="0" smtClean="0"/>
              <a:t>		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movements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affecting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600"/>
              </a:lnSpc>
              <a:tabLst>
                <a:tab pos="228600" algn="l"/>
                <a:tab pos="266700" algn="l"/>
                <a:tab pos="4787900" algn="l"/>
                <a:tab pos="4978400" algn="l"/>
              </a:tabLst>
            </a:pPr>
            <a:r>
              <a:rPr lang="en-US" altLang="zh-CN" dirty="0" smtClean="0"/>
              <a:t>		</a:t>
            </a:r>
            <a:r>
              <a:rPr lang="en-US" altLang="zh-CN" sz="2798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axial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muscles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(trunk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girdle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muscles).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>
                <a:tab pos="228600" algn="l"/>
                <a:tab pos="266700" algn="l"/>
                <a:tab pos="4787900" algn="l"/>
                <a:tab pos="4978400" algn="l"/>
              </a:tabLst>
            </a:pPr>
            <a:r>
              <a:rPr lang="en-US" altLang="zh-CN" dirty="0" smtClean="0"/>
              <a:t>				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Dr.Aida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A.Korish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</a:p>
          <a:p>
            <a:pPr>
              <a:lnSpc>
                <a:spcPts val="1200"/>
              </a:lnSpc>
              <a:tabLst>
                <a:tab pos="228600" algn="l"/>
                <a:tab pos="266700" algn="l"/>
                <a:tab pos="4787900" algn="l"/>
                <a:tab pos="4978400" algn="l"/>
              </a:tabLst>
            </a:pPr>
            <a:r>
              <a:rPr lang="en-US" altLang="zh-CN" dirty="0" smtClean="0"/>
              <a:t>			</a:t>
            </a: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akorish@ksu.edu.sa)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46532" y="1042416"/>
            <a:ext cx="5433060" cy="4774692"/>
          </a:xfrm>
          <a:custGeom>
            <a:avLst/>
            <a:gdLst>
              <a:gd name="connsiteX0" fmla="*/ 11430 w 5433060"/>
              <a:gd name="connsiteY0" fmla="*/ 4763262 h 4774692"/>
              <a:gd name="connsiteX1" fmla="*/ 5421630 w 5433060"/>
              <a:gd name="connsiteY1" fmla="*/ 4763262 h 4774692"/>
              <a:gd name="connsiteX2" fmla="*/ 5421630 w 5433060"/>
              <a:gd name="connsiteY2" fmla="*/ 11430 h 4774692"/>
              <a:gd name="connsiteX3" fmla="*/ 11430 w 5433060"/>
              <a:gd name="connsiteY3" fmla="*/ 11430 h 4774692"/>
              <a:gd name="connsiteX4" fmla="*/ 11430 w 5433060"/>
              <a:gd name="connsiteY4" fmla="*/ 4763262 h 47746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33060" h="4774692">
                <a:moveTo>
                  <a:pt x="11430" y="4763262"/>
                </a:moveTo>
                <a:lnTo>
                  <a:pt x="5421630" y="4763262"/>
                </a:lnTo>
                <a:lnTo>
                  <a:pt x="5421630" y="11430"/>
                </a:lnTo>
                <a:lnTo>
                  <a:pt x="11430" y="11430"/>
                </a:lnTo>
                <a:lnTo>
                  <a:pt x="11430" y="4763262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062472" y="742188"/>
            <a:ext cx="2854452" cy="5085588"/>
          </a:xfrm>
          <a:custGeom>
            <a:avLst/>
            <a:gdLst>
              <a:gd name="connsiteX0" fmla="*/ 11429 w 2854452"/>
              <a:gd name="connsiteY0" fmla="*/ 5074158 h 5085588"/>
              <a:gd name="connsiteX1" fmla="*/ 2843021 w 2854452"/>
              <a:gd name="connsiteY1" fmla="*/ 5074158 h 5085588"/>
              <a:gd name="connsiteX2" fmla="*/ 2843021 w 2854452"/>
              <a:gd name="connsiteY2" fmla="*/ 11430 h 5085588"/>
              <a:gd name="connsiteX3" fmla="*/ 11429 w 2854452"/>
              <a:gd name="connsiteY3" fmla="*/ 11430 h 5085588"/>
              <a:gd name="connsiteX4" fmla="*/ 11429 w 2854452"/>
              <a:gd name="connsiteY4" fmla="*/ 5074158 h 50855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54452" h="5085588">
                <a:moveTo>
                  <a:pt x="11429" y="5074158"/>
                </a:moveTo>
                <a:lnTo>
                  <a:pt x="2843021" y="5074158"/>
                </a:lnTo>
                <a:lnTo>
                  <a:pt x="2843021" y="11430"/>
                </a:lnTo>
                <a:lnTo>
                  <a:pt x="11429" y="11430"/>
                </a:lnTo>
                <a:lnTo>
                  <a:pt x="11429" y="5074158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431800"/>
            <a:ext cx="4533900" cy="266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8500"/>
            <a:ext cx="5346700" cy="10795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0600" y="749300"/>
            <a:ext cx="2832100" cy="5067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22300" y="1473200"/>
            <a:ext cx="30734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1905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called</a:t>
            </a:r>
          </a:p>
          <a:p>
            <a:pPr>
              <a:lnSpc>
                <a:spcPts val="23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medulloblastoma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095500"/>
            <a:ext cx="10414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1632" dirty="0" smtClean="0">
                <a:solidFill>
                  <a:srgbClr val="eb641b"/>
                </a:solidFill>
                <a:latin typeface="Wingdings 2" pitchFamily="18" charset="0"/>
                <a:cs typeface="Wingdings 2" pitchFamily="18" charset="0"/>
              </a:rPr>
              <a:t>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Leads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879600" y="2095500"/>
            <a:ext cx="38862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trunk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ataxia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438400"/>
            <a:ext cx="5219700" cy="177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characterized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by:</a:t>
            </a:r>
          </a:p>
          <a:p>
            <a:pPr>
              <a:lnSpc>
                <a:spcPts val="2700"/>
              </a:lnSpc>
              <a:tabLst>
                <a:tab pos="266700" algn="l"/>
              </a:tabLst>
            </a:pP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Equilibrium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disturbances: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</a:p>
          <a:p>
            <a:pPr>
              <a:lnSpc>
                <a:spcPts val="2300"/>
              </a:lnSpc>
              <a:tabLst>
                <a:tab pos="2667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sways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standing,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cannot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maintain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300"/>
              </a:lnSpc>
              <a:tabLst>
                <a:tab pos="2667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erect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posture,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needs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support,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walks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>
              <a:lnSpc>
                <a:spcPts val="2300"/>
              </a:lnSpc>
              <a:tabLst>
                <a:tab pos="2667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staggering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drunken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</a:p>
          <a:p>
            <a:pPr>
              <a:lnSpc>
                <a:spcPts val="2300"/>
              </a:lnSpc>
              <a:tabLst>
                <a:tab pos="2667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nystagmus.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35600" y="6464300"/>
            <a:ext cx="1181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Dr.Aida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A.Korish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</a:p>
          <a:p>
            <a:pPr>
              <a:lnSpc>
                <a:spcPts val="1200"/>
              </a:lnSpc>
              <a:tabLst>
                <a:tab pos="190500" algn="l"/>
              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akorish@ksu.edu.sa)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88400" y="6578600"/>
            <a:ext cx="1270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00456" y="1115568"/>
            <a:ext cx="8252460" cy="4733544"/>
          </a:xfrm>
          <a:custGeom>
            <a:avLst/>
            <a:gdLst>
              <a:gd name="connsiteX0" fmla="*/ 11430 w 8252460"/>
              <a:gd name="connsiteY0" fmla="*/ 4722114 h 4733544"/>
              <a:gd name="connsiteX1" fmla="*/ 8241030 w 8252460"/>
              <a:gd name="connsiteY1" fmla="*/ 4722114 h 4733544"/>
              <a:gd name="connsiteX2" fmla="*/ 8241030 w 8252460"/>
              <a:gd name="connsiteY2" fmla="*/ 11430 h 4733544"/>
              <a:gd name="connsiteX3" fmla="*/ 11430 w 8252460"/>
              <a:gd name="connsiteY3" fmla="*/ 11430 h 4733544"/>
              <a:gd name="connsiteX4" fmla="*/ 11430 w 8252460"/>
              <a:gd name="connsiteY4" fmla="*/ 4722114 h 47335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252460" h="4733544">
                <a:moveTo>
                  <a:pt x="11430" y="4722114"/>
                </a:moveTo>
                <a:lnTo>
                  <a:pt x="8241030" y="4722114"/>
                </a:lnTo>
                <a:lnTo>
                  <a:pt x="8241030" y="11430"/>
                </a:lnTo>
                <a:lnTo>
                  <a:pt x="11430" y="11430"/>
                </a:lnTo>
                <a:lnTo>
                  <a:pt x="11430" y="4722114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44500"/>
            <a:ext cx="3733800" cy="266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8500"/>
            <a:ext cx="5346700" cy="1079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98500" y="1485900"/>
            <a:ext cx="7620000" cy="316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304800" algn="l"/>
                <a:tab pos="381000" algn="l"/>
                <a:tab pos="457200" algn="l"/>
                <a:tab pos="609600" algn="l"/>
              </a:tabLst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Stretch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Reflex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304800" algn="l"/>
                <a:tab pos="381000" algn="l"/>
                <a:tab pos="457200" algn="l"/>
                <a:tab pos="6096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cerebrocerebellum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exerts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facilitatory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effect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304800" algn="l"/>
                <a:tab pos="381000" algn="l"/>
                <a:tab pos="457200" algn="l"/>
                <a:tab pos="609600" algn="l"/>
              </a:tabLst>
            </a:pPr>
            <a:r>
              <a:rPr lang="en-US" altLang="zh-CN" dirty="0" smtClean="0"/>
              <a:t>			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stretch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reflex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increases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muscle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tone,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304800" algn="l"/>
                <a:tab pos="381000" algn="l"/>
                <a:tab pos="457200" algn="l"/>
                <a:tab pos="609600" algn="l"/>
              </a:tabLst>
            </a:pPr>
            <a:r>
              <a:rPr lang="en-US" altLang="zh-CN" dirty="0" smtClean="0"/>
              <a:t>				</a:t>
            </a:r>
            <a:r>
              <a:rPr lang="en-US" altLang="zh-CN" sz="2402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spinocerebellum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probably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exerts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inhibitory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effect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304800" algn="l"/>
                <a:tab pos="381000" algn="l"/>
                <a:tab pos="457200" algn="l"/>
                <a:tab pos="6096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However,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normally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facilitatory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effect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predominates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304800" algn="l"/>
                <a:tab pos="381000" algn="l"/>
                <a:tab pos="457200" algn="l"/>
                <a:tab pos="609600" algn="l"/>
              </a:tabLst>
            </a:pPr>
            <a:r>
              <a:rPr lang="en-US" altLang="zh-CN" dirty="0" smtClean="0"/>
              <a:t>			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(so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cerebellar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diseases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often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result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hypotonia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88400" y="6578600"/>
            <a:ext cx="1270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35600" y="6464300"/>
            <a:ext cx="1181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Dr.Aida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A.Korish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</a:p>
          <a:p>
            <a:pPr>
              <a:lnSpc>
                <a:spcPts val="1200"/>
              </a:lnSpc>
              <a:tabLst>
                <a:tab pos="190500" algn="l"/>
              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akorish@ksu.edu.sa)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187196" y="1126236"/>
            <a:ext cx="4824984" cy="4895088"/>
          </a:xfrm>
          <a:custGeom>
            <a:avLst/>
            <a:gdLst>
              <a:gd name="connsiteX0" fmla="*/ 0 w 4824984"/>
              <a:gd name="connsiteY0" fmla="*/ 4895088 h 4895088"/>
              <a:gd name="connsiteX1" fmla="*/ 4824984 w 4824984"/>
              <a:gd name="connsiteY1" fmla="*/ 4895088 h 4895088"/>
              <a:gd name="connsiteX2" fmla="*/ 4824984 w 4824984"/>
              <a:gd name="connsiteY2" fmla="*/ 0 h 4895088"/>
              <a:gd name="connsiteX3" fmla="*/ 0 w 4824984"/>
              <a:gd name="connsiteY3" fmla="*/ 0 h 4895088"/>
              <a:gd name="connsiteX4" fmla="*/ 0 w 4824984"/>
              <a:gd name="connsiteY4" fmla="*/ 4895088 h 48950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824984" h="4895088">
                <a:moveTo>
                  <a:pt x="0" y="4895088"/>
                </a:moveTo>
                <a:lnTo>
                  <a:pt x="4824984" y="4895088"/>
                </a:lnTo>
                <a:lnTo>
                  <a:pt x="4824984" y="0"/>
                </a:lnTo>
                <a:lnTo>
                  <a:pt x="0" y="0"/>
                </a:lnTo>
                <a:lnTo>
                  <a:pt x="0" y="4895088"/>
                </a:lnTo>
              </a:path>
            </a:pathLst>
          </a:custGeom>
          <a:solidFill>
            <a:srgbClr val="da1f2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647700"/>
            <a:ext cx="6985000" cy="330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4100"/>
            <a:ext cx="6083300" cy="5803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788400" y="6578600"/>
            <a:ext cx="1270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35600" y="6464300"/>
            <a:ext cx="1181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Dr.Aida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A.Korish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</a:p>
          <a:p>
            <a:pPr>
              <a:lnSpc>
                <a:spcPts val="1200"/>
              </a:lnSpc>
              <a:tabLst>
                <a:tab pos="190500" algn="l"/>
              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akorish@ksu.edu.sa)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46532" y="323088"/>
            <a:ext cx="8580120" cy="5420868"/>
          </a:xfrm>
          <a:custGeom>
            <a:avLst/>
            <a:gdLst>
              <a:gd name="connsiteX0" fmla="*/ 11430 w 8580120"/>
              <a:gd name="connsiteY0" fmla="*/ 5409438 h 5420868"/>
              <a:gd name="connsiteX1" fmla="*/ 8568690 w 8580120"/>
              <a:gd name="connsiteY1" fmla="*/ 5409438 h 5420868"/>
              <a:gd name="connsiteX2" fmla="*/ 8568690 w 8580120"/>
              <a:gd name="connsiteY2" fmla="*/ 11429 h 5420868"/>
              <a:gd name="connsiteX3" fmla="*/ 11430 w 8580120"/>
              <a:gd name="connsiteY3" fmla="*/ 11429 h 5420868"/>
              <a:gd name="connsiteX4" fmla="*/ 11430 w 8580120"/>
              <a:gd name="connsiteY4" fmla="*/ 5409438 h 54208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80120" h="5420868">
                <a:moveTo>
                  <a:pt x="11430" y="5409438"/>
                </a:moveTo>
                <a:lnTo>
                  <a:pt x="8568690" y="5409438"/>
                </a:lnTo>
                <a:lnTo>
                  <a:pt x="8568690" y="11429"/>
                </a:lnTo>
                <a:lnTo>
                  <a:pt x="11430" y="11429"/>
                </a:lnTo>
                <a:lnTo>
                  <a:pt x="11430" y="5409438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78500"/>
            <a:ext cx="5346700" cy="1079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47700" y="749300"/>
            <a:ext cx="8255000" cy="464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66700" algn="l"/>
                <a:tab pos="292100" algn="l"/>
                <a:tab pos="5207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Lucida Sans Unicode" pitchFamily="18" charset="0"/>
                <a:cs typeface="Lucida Sans Unicode" pitchFamily="18" charset="0"/>
              </a:rPr>
              <a:t>N.B: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266700" algn="l"/>
                <a:tab pos="292100" algn="l"/>
                <a:tab pos="520700" algn="l"/>
              </a:tabLst>
            </a:pPr>
            <a:r>
              <a:rPr lang="en-US" altLang="zh-CN" sz="1632" dirty="0" smtClean="0">
                <a:solidFill>
                  <a:srgbClr val="ff0000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cerebellar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hemisphere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connected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efferent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afferent</a:t>
            </a:r>
          </a:p>
          <a:p>
            <a:pPr>
              <a:lnSpc>
                <a:spcPts val="2800"/>
              </a:lnSpc>
              <a:tabLst>
                <a:tab pos="266700" algn="l"/>
                <a:tab pos="292100" algn="l"/>
                <a:tab pos="520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pathways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contra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lateral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cerebral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cortex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cortico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>
              <a:lnSpc>
                <a:spcPts val="2800"/>
              </a:lnSpc>
              <a:tabLst>
                <a:tab pos="266700" algn="l"/>
                <a:tab pos="292100" algn="l"/>
                <a:tab pos="520700" algn="l"/>
              </a:tabLst>
            </a:pPr>
            <a:r>
              <a:rPr lang="en-US" altLang="zh-CN" dirty="0" smtClean="0"/>
              <a:t>	</a:t>
            </a:r>
            <a:r>
              <a:rPr lang="en-US" altLang="zh-CN" sz="2402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ponto-crebello-dentato-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thalamo-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cortical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circuit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266700" algn="l"/>
                <a:tab pos="292100" algn="l"/>
                <a:tab pos="520700" algn="l"/>
              </a:tabLst>
            </a:pPr>
            <a:r>
              <a:rPr lang="en-US" altLang="zh-CN" sz="1632" dirty="0" smtClean="0">
                <a:solidFill>
                  <a:srgbClr val="ff0000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cerebellum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exerts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effects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side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body:</a:t>
            </a:r>
          </a:p>
          <a:p>
            <a:pPr>
              <a:lnSpc>
                <a:spcPts val="3100"/>
              </a:lnSpc>
              <a:tabLst>
                <a:tab pos="266700" algn="l"/>
                <a:tab pos="292100" algn="l"/>
                <a:tab pos="5207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2da2bf"/>
                </a:solidFill>
                <a:latin typeface="Times New Roman" pitchFamily="18" charset="0"/>
                <a:cs typeface="Times New Roman" pitchFamily="18" charset="0"/>
              </a:rPr>
              <a:t>◦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vermis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controls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muscle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movements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axial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body,</a:t>
            </a:r>
          </a:p>
          <a:p>
            <a:pPr>
              <a:lnSpc>
                <a:spcPts val="2800"/>
              </a:lnSpc>
              <a:tabLst>
                <a:tab pos="266700" algn="l"/>
                <a:tab pos="292100" algn="l"/>
                <a:tab pos="520700" algn="l"/>
              </a:tabLst>
            </a:pPr>
            <a:r>
              <a:rPr lang="en-US" altLang="zh-CN" dirty="0" smtClean="0"/>
              <a:t>			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neck,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shoulders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hips.</a:t>
            </a:r>
          </a:p>
          <a:p>
            <a:pPr>
              <a:lnSpc>
                <a:spcPts val="3100"/>
              </a:lnSpc>
              <a:tabLst>
                <a:tab pos="266700" algn="l"/>
                <a:tab pos="292100" algn="l"/>
                <a:tab pos="5207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2da2bf"/>
                </a:solidFill>
                <a:latin typeface="Times New Roman" pitchFamily="18" charset="0"/>
                <a:cs typeface="Times New Roman" pitchFamily="18" charset="0"/>
              </a:rPr>
              <a:t>◦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intermediate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zones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controls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muscle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contractions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800"/>
              </a:lnSpc>
              <a:tabLst>
                <a:tab pos="266700" algn="l"/>
                <a:tab pos="292100" algn="l"/>
                <a:tab pos="5207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b="1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distal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portions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upper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lower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limbs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(especially</a:t>
            </a:r>
          </a:p>
          <a:p>
            <a:pPr>
              <a:lnSpc>
                <a:spcPts val="2800"/>
              </a:lnSpc>
              <a:tabLst>
                <a:tab pos="266700" algn="l"/>
                <a:tab pos="292100" algn="l"/>
                <a:tab pos="520700" algn="l"/>
              </a:tabLst>
            </a:pPr>
            <a:r>
              <a:rPr lang="en-US" altLang="zh-CN" dirty="0" smtClean="0"/>
              <a:t>			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hands,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fingers,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feet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toes).</a:t>
            </a:r>
          </a:p>
          <a:p>
            <a:pPr>
              <a:lnSpc>
                <a:spcPts val="3100"/>
              </a:lnSpc>
              <a:tabLst>
                <a:tab pos="266700" algn="l"/>
                <a:tab pos="292100" algn="l"/>
                <a:tab pos="5207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2da2bf"/>
                </a:solidFill>
                <a:latin typeface="Times New Roman" pitchFamily="18" charset="0"/>
                <a:cs typeface="Times New Roman" pitchFamily="18" charset="0"/>
              </a:rPr>
              <a:t>◦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lateral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zones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help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planning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sequential</a:t>
            </a:r>
          </a:p>
          <a:p>
            <a:pPr>
              <a:lnSpc>
                <a:spcPts val="2800"/>
              </a:lnSpc>
              <a:tabLst>
                <a:tab pos="266700" algn="l"/>
                <a:tab pos="292100" algn="l"/>
                <a:tab pos="5207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movements.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88400" y="6578600"/>
            <a:ext cx="1270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35600" y="6464300"/>
            <a:ext cx="1181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Dr.Aida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A.Korish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</a:p>
          <a:p>
            <a:pPr>
              <a:lnSpc>
                <a:spcPts val="1200"/>
              </a:lnSpc>
              <a:tabLst>
                <a:tab pos="190500" algn="l"/>
              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akorish@ksu.edu.sa)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3300" y="584200"/>
            <a:ext cx="2057400" cy="406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8500"/>
            <a:ext cx="5346700" cy="1079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47700" y="1244600"/>
            <a:ext cx="101600" cy="2578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632" dirty="0" smtClean="0">
                <a:solidFill>
                  <a:srgbClr val="2da2bf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							</a:tabLst>
            </a:pPr>
            <a:r>
              <a:rPr lang="en-US" altLang="zh-CN" sz="1632" dirty="0" smtClean="0">
                <a:solidFill>
                  <a:srgbClr val="2da2bf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632" dirty="0" smtClean="0">
                <a:solidFill>
                  <a:srgbClr val="2da2bf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632" dirty="0" smtClean="0">
                <a:solidFill>
                  <a:srgbClr val="2da2bf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51900" y="6578600"/>
            <a:ext cx="635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14400" y="1231900"/>
            <a:ext cx="7594600" cy="551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47117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end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this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lecture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you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will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able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to:-</a:t>
            </a:r>
          </a:p>
          <a:p>
            <a:pPr>
              <a:lnSpc>
                <a:spcPts val="3200"/>
              </a:lnSpc>
              <a:tabLst>
                <a:tab pos="47117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Describe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7030a0"/>
                </a:solidFill>
                <a:latin typeface="Kartika" pitchFamily="18" charset="0"/>
                <a:cs typeface="Kartika" pitchFamily="18" charset="0"/>
              </a:rPr>
              <a:t>functional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7030a0"/>
                </a:solidFill>
                <a:latin typeface="Kartika" pitchFamily="18" charset="0"/>
                <a:cs typeface="Kartika" pitchFamily="18" charset="0"/>
              </a:rPr>
              <a:t>divisions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the</a:t>
            </a:r>
          </a:p>
          <a:p>
            <a:pPr>
              <a:lnSpc>
                <a:spcPts val="2800"/>
              </a:lnSpc>
              <a:tabLst>
                <a:tab pos="47117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cerebellum;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vestibulocerebellum,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spinocerebellum</a:t>
            </a:r>
          </a:p>
          <a:p>
            <a:pPr>
              <a:lnSpc>
                <a:spcPts val="2800"/>
              </a:lnSpc>
              <a:tabLst>
                <a:tab pos="47117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cerebrocerebellum</a:t>
            </a:r>
          </a:p>
          <a:p>
            <a:pPr>
              <a:lnSpc>
                <a:spcPts val="3200"/>
              </a:lnSpc>
              <a:tabLst>
                <a:tab pos="47117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Define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7030a0"/>
                </a:solidFill>
                <a:latin typeface="Kartika" pitchFamily="18" charset="0"/>
                <a:cs typeface="Kartika" pitchFamily="18" charset="0"/>
              </a:rPr>
              <a:t>physiological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7030a0"/>
                </a:solidFill>
                <a:latin typeface="Kartika" pitchFamily="18" charset="0"/>
                <a:cs typeface="Kartika" pitchFamily="18" charset="0"/>
              </a:rPr>
              <a:t>roles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7030a0"/>
                </a:solidFill>
                <a:latin typeface="Kartika" pitchFamily="18" charset="0"/>
                <a:cs typeface="Kartika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70c0"/>
                </a:solidFill>
                <a:latin typeface="Kartika" pitchFamily="18" charset="0"/>
                <a:cs typeface="Kartika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70c0"/>
                </a:solidFill>
                <a:latin typeface="Kartika" pitchFamily="18" charset="0"/>
                <a:cs typeface="Kartika" pitchFamily="18" charset="0"/>
              </a:rPr>
              <a:t>cerebellum</a:t>
            </a:r>
          </a:p>
          <a:p>
            <a:pPr>
              <a:lnSpc>
                <a:spcPts val="2800"/>
              </a:lnSpc>
              <a:tabLst>
                <a:tab pos="47117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regulation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movement.</a:t>
            </a:r>
          </a:p>
          <a:p>
            <a:pPr>
              <a:lnSpc>
                <a:spcPts val="3200"/>
              </a:lnSpc>
              <a:tabLst>
                <a:tab pos="47117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Explain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7030a0"/>
                </a:solidFill>
                <a:latin typeface="Kartika" pitchFamily="18" charset="0"/>
                <a:cs typeface="Kartika" pitchFamily="18" charset="0"/>
              </a:rPr>
              <a:t>abnormalities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7030a0"/>
                </a:solidFill>
                <a:latin typeface="Kartika" pitchFamily="18" charset="0"/>
                <a:cs typeface="Kartika" pitchFamily="18" charset="0"/>
              </a:rPr>
              <a:t>associated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7030a0"/>
                </a:solidFill>
                <a:latin typeface="Kartika" pitchFamily="18" charset="0"/>
                <a:cs typeface="Kartika" pitchFamily="18" charset="0"/>
              </a:rPr>
              <a:t>with</a:t>
            </a:r>
          </a:p>
          <a:p>
            <a:pPr>
              <a:lnSpc>
                <a:spcPts val="2800"/>
              </a:lnSpc>
              <a:tabLst>
                <a:tab pos="4711700" algn="l"/>
              </a:tabLst>
            </a:pPr>
            <a:r>
              <a:rPr lang="en-US" altLang="zh-CN" sz="2402" dirty="0" smtClean="0">
                <a:solidFill>
                  <a:srgbClr val="7030a0"/>
                </a:solidFill>
                <a:latin typeface="Kartika" pitchFamily="18" charset="0"/>
                <a:cs typeface="Kartika" pitchFamily="18" charset="0"/>
              </a:rPr>
              <a:t>cerebellar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2" dirty="0" smtClean="0">
                <a:solidFill>
                  <a:srgbClr val="7030a0"/>
                </a:solidFill>
                <a:latin typeface="Kartika" pitchFamily="18" charset="0"/>
                <a:cs typeface="Kartika" pitchFamily="18" charset="0"/>
              </a:rPr>
              <a:t>disease</a:t>
            </a:r>
            <a:r>
              <a:rPr lang="en-US" altLang="zh-CN" sz="2402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: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2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Cerebellar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2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nystagmus,</a:t>
            </a:r>
          </a:p>
          <a:p>
            <a:pPr>
              <a:lnSpc>
                <a:spcPts val="2800"/>
              </a:lnSpc>
              <a:tabLst>
                <a:tab pos="47117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changes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muscle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tone,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ataxia,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drunken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gait,</a:t>
            </a:r>
          </a:p>
          <a:p>
            <a:pPr>
              <a:lnSpc>
                <a:spcPts val="2800"/>
              </a:lnSpc>
              <a:tabLst>
                <a:tab pos="47117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scanning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speech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dysmetria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(past-pointing),</a:t>
            </a:r>
          </a:p>
          <a:p>
            <a:pPr>
              <a:lnSpc>
                <a:spcPts val="2800"/>
              </a:lnSpc>
              <a:tabLst>
                <a:tab pos="47117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intention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2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tremors,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2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rebound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2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phenomenon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zh-CN" sz="2402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and</a:t>
            </a:r>
          </a:p>
          <a:p>
            <a:pPr>
              <a:lnSpc>
                <a:spcPts val="2800"/>
              </a:lnSpc>
              <a:tabLst>
                <a:tab pos="47117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Kartika" pitchFamily="18" charset="0"/>
                <a:cs typeface="Kartika" pitchFamily="18" charset="0"/>
              </a:rPr>
              <a:t>adiadochokinesia.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100"/>
              </a:lnSpc>
              <a:tabLst>
                <a:tab pos="4711700" algn="l"/>
              </a:tabLst>
            </a:pPr>
            <a:r>
              <a:rPr lang="en-US" altLang="zh-CN" dirty="0" smtClean="0"/>
              <a:t>	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Dr.Aida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A.Korish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35600" y="6604000"/>
            <a:ext cx="11811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akorish@ksu.edu.sa)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60400"/>
            <a:ext cx="7391400" cy="3683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8500"/>
            <a:ext cx="5346700" cy="1079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73100" y="2514600"/>
            <a:ext cx="152400" cy="215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632" dirty="0" smtClean="0">
                <a:solidFill>
                  <a:srgbClr val="2da2bf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50800" algn="l"/>
              </a:tabLst>
            </a:pPr>
            <a:r>
              <a:rPr lang="en-US" altLang="zh-CN" sz="1632" dirty="0" smtClean="0">
                <a:solidFill>
                  <a:srgbClr val="2da2bf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50800" algn="l"/>
              </a:tabLst>
            </a:pPr>
            <a:r>
              <a:rPr lang="en-US" altLang="zh-CN" sz="1632" dirty="0" smtClean="0">
                <a:solidFill>
                  <a:srgbClr val="2da2bf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27100" y="1435100"/>
            <a:ext cx="7797800" cy="405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                <a:tab pos="50800" algn="l"/>
                <a:tab pos="1320800" algn="l"/>
                <a:tab pos="2527300" algn="l"/>
              </a:tabLst>
            </a:pPr>
            <a:r>
              <a:rPr lang="en-US" altLang="zh-CN" dirty="0" smtClean="0"/>
              <a:t>		</a:t>
            </a:r>
            <a:r>
              <a:rPr lang="en-US" altLang="zh-CN" sz="2798" dirty="0" smtClean="0">
                <a:solidFill>
                  <a:srgbClr val="ff3300"/>
                </a:solidFill>
                <a:latin typeface="Lucida Sans Unicode" pitchFamily="18" charset="0"/>
                <a:cs typeface="Lucida Sans Unicode" pitchFamily="18" charset="0"/>
              </a:rPr>
              <a:t>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f3300"/>
                </a:solidFill>
                <a:latin typeface="Lucida Sans Unicode" pitchFamily="18" charset="0"/>
                <a:cs typeface="Lucida Sans Unicode" pitchFamily="18" charset="0"/>
              </a:rPr>
              <a:t>neocerebellar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ff3300"/>
                </a:solidFill>
                <a:latin typeface="Lucida Sans Unicode" pitchFamily="18" charset="0"/>
                <a:cs typeface="Lucida Sans Unicode" pitchFamily="18" charset="0"/>
              </a:rPr>
              <a:t>syndrome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50800" algn="l"/>
                <a:tab pos="1320800" algn="l"/>
                <a:tab pos="25273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damage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deep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cerebellar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nuclei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</a:p>
          <a:p>
            <a:pPr>
              <a:lnSpc>
                <a:spcPts val="2800"/>
              </a:lnSpc>
              <a:tabLst>
                <a:tab pos="50800" algn="l"/>
                <a:tab pos="1320800" algn="l"/>
                <a:tab pos="2527300" algn="l"/>
              </a:tabLst>
            </a:pPr>
            <a:r>
              <a:rPr lang="en-US" altLang="zh-CN" dirty="0" smtClean="0"/>
              <a:t>			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cerebellar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cortex;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50800" algn="l"/>
                <a:tab pos="1320800" algn="l"/>
                <a:tab pos="25273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manifestations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occur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lesion</a:t>
            </a:r>
          </a:p>
          <a:p>
            <a:pPr>
              <a:lnSpc>
                <a:spcPts val="2800"/>
              </a:lnSpc>
              <a:tabLst>
                <a:tab pos="50800" algn="l"/>
                <a:tab pos="1320800" algn="l"/>
                <a:tab pos="2527300" algn="l"/>
              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(ipsilateral)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i.e.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cerebellar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hemisphere</a:t>
            </a:r>
          </a:p>
          <a:p>
            <a:pPr>
              <a:lnSpc>
                <a:spcPts val="2800"/>
              </a:lnSpc>
              <a:tabLst>
                <a:tab pos="50800" algn="l"/>
                <a:tab pos="1320800" algn="l"/>
                <a:tab pos="25273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produces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effects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side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body.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50800" algn="l"/>
                <a:tab pos="1320800" algn="l"/>
                <a:tab pos="25273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Bilateral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dysfunction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cerebellum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alcoholic</a:t>
            </a:r>
          </a:p>
          <a:p>
            <a:pPr>
              <a:lnSpc>
                <a:spcPts val="2800"/>
              </a:lnSpc>
              <a:tabLst>
                <a:tab pos="50800" algn="l"/>
                <a:tab pos="1320800" algn="l"/>
                <a:tab pos="25273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intoxication,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hypothyroidism,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inherited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cerebellar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degeneration</a:t>
            </a:r>
          </a:p>
          <a:p>
            <a:pPr>
              <a:lnSpc>
                <a:spcPts val="2800"/>
              </a:lnSpc>
              <a:tabLst>
                <a:tab pos="50800" algn="l"/>
                <a:tab pos="1320800" algn="l"/>
                <a:tab pos="25273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(ataxia),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multiple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sclerosis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metastatic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disease.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88400" y="6578600"/>
            <a:ext cx="1270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35600" y="6464300"/>
            <a:ext cx="1181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Dr.Aida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A.Korish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</a:p>
          <a:p>
            <a:pPr>
              <a:lnSpc>
                <a:spcPts val="1200"/>
              </a:lnSpc>
              <a:tabLst>
                <a:tab pos="190500" algn="l"/>
              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akorish@ksu.edu.sa)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07466" y="3090926"/>
            <a:ext cx="7690129" cy="16764"/>
          </a:xfrm>
          <a:custGeom>
            <a:avLst/>
            <a:gdLst>
              <a:gd name="connsiteX0" fmla="*/ 0 w 7690129"/>
              <a:gd name="connsiteY0" fmla="*/ 0 h 16764"/>
              <a:gd name="connsiteX1" fmla="*/ 1922551 w 7690129"/>
              <a:gd name="connsiteY1" fmla="*/ 0 h 16764"/>
              <a:gd name="connsiteX2" fmla="*/ 3845077 w 7690129"/>
              <a:gd name="connsiteY2" fmla="*/ 0 h 16764"/>
              <a:gd name="connsiteX3" fmla="*/ 5767603 w 7690129"/>
              <a:gd name="connsiteY3" fmla="*/ 0 h 16764"/>
              <a:gd name="connsiteX4" fmla="*/ 7690129 w 7690129"/>
              <a:gd name="connsiteY4" fmla="*/ 0 h 16764"/>
              <a:gd name="connsiteX5" fmla="*/ 7690129 w 7690129"/>
              <a:gd name="connsiteY5" fmla="*/ 16763 h 16764"/>
              <a:gd name="connsiteX6" fmla="*/ 5767603 w 7690129"/>
              <a:gd name="connsiteY6" fmla="*/ 16763 h 16764"/>
              <a:gd name="connsiteX7" fmla="*/ 3845077 w 7690129"/>
              <a:gd name="connsiteY7" fmla="*/ 16763 h 16764"/>
              <a:gd name="connsiteX8" fmla="*/ 1922551 w 7690129"/>
              <a:gd name="connsiteY8" fmla="*/ 16763 h 16764"/>
              <a:gd name="connsiteX9" fmla="*/ 0 w 7690129"/>
              <a:gd name="connsiteY9" fmla="*/ 16763 h 16764"/>
              <a:gd name="connsiteX10" fmla="*/ 0 w 7690129"/>
              <a:gd name="connsiteY10" fmla="*/ 0 h 167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7690129" h="16764">
                <a:moveTo>
                  <a:pt x="0" y="0"/>
                </a:moveTo>
                <a:lnTo>
                  <a:pt x="1922551" y="0"/>
                </a:lnTo>
                <a:lnTo>
                  <a:pt x="3845077" y="0"/>
                </a:lnTo>
                <a:lnTo>
                  <a:pt x="5767603" y="0"/>
                </a:lnTo>
                <a:lnTo>
                  <a:pt x="7690129" y="0"/>
                </a:lnTo>
                <a:lnTo>
                  <a:pt x="7690129" y="16763"/>
                </a:lnTo>
                <a:lnTo>
                  <a:pt x="5767603" y="16763"/>
                </a:lnTo>
                <a:lnTo>
                  <a:pt x="3845077" y="16763"/>
                </a:lnTo>
                <a:lnTo>
                  <a:pt x="1922551" y="16763"/>
                </a:lnTo>
                <a:lnTo>
                  <a:pt x="0" y="16763"/>
                </a:lnTo>
                <a:lnTo>
                  <a:pt x="0" y="0"/>
                </a:lnTo>
              </a:path>
            </a:pathLst>
          </a:custGeom>
          <a:solidFill>
            <a:srgbClr val="ff811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787400"/>
            <a:ext cx="5549900" cy="520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8500"/>
            <a:ext cx="5346700" cy="1079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610100" y="6286500"/>
            <a:ext cx="22352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Dr.Aida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A.Korish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akorish@ksu.edu.sa)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88400" y="6578600"/>
            <a:ext cx="1270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08000" y="2387600"/>
            <a:ext cx="7937500" cy="1231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114300" algn="l"/>
                <a:tab pos="3403600" algn="l"/>
              </a:tabLst>
            </a:pPr>
            <a:r>
              <a:rPr lang="en-US" altLang="zh-CN" dirty="0" smtClean="0"/>
              <a:t>		</a:t>
            </a:r>
            <a:r>
              <a:rPr lang="en-US" altLang="zh-CN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Video</a:t>
            </a:r>
            <a:r>
              <a:rPr lang="en-US" altLang="zh-CN" sz="183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36" dirty="0" smtClean="0">
                <a:solidFill>
                  <a:srgbClr val="2da2bf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114300" algn="l"/>
                <a:tab pos="3403600" algn="l"/>
              </a:tabLst>
            </a:pPr>
            <a:r>
              <a:rPr lang="en-US" altLang="zh-CN" sz="2700" dirty="0" smtClean="0">
                <a:solidFill>
                  <a:srgbClr val="ff8119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https://www.youtube.com/watch?v=R6KBVCkurM0</a:t>
            </a:r>
            <a:r>
              <a:rPr lang="en-US" altLang="zh-CN" sz="183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36" dirty="0" smtClean="0">
                <a:solidFill>
                  <a:srgbClr val="2da2bf"/>
                </a:solidFill>
                <a:latin typeface="Wingdings 3" pitchFamily="18" charset="0"/>
                <a:cs typeface="Wingdings 3" pitchFamily="18" charset="0"/>
                <a:hlinkClick r:id="rId5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114300" algn="l"/>
                <a:tab pos="3403600" algn="l"/>
              </a:tabLst>
            </a:pPr>
            <a:r>
              <a:rPr lang="en-US" altLang="zh-CN" dirty="0" smtClean="0"/>
              <a:t>	</a:t>
            </a:r>
            <a:r>
              <a:rPr lang="en-US" altLang="zh-CN" sz="27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https://www.youtube.com/watch?v=knwKmfiaAFk</a:t>
            </a:r>
            <a:r>
              <a:rPr lang="en-US" altLang="zh-CN" sz="183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38" dirty="0" smtClean="0">
                <a:solidFill>
                  <a:srgbClr val="2da2bf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25067" y="2287270"/>
            <a:ext cx="2098548" cy="18288"/>
          </a:xfrm>
          <a:custGeom>
            <a:avLst/>
            <a:gdLst>
              <a:gd name="connsiteX0" fmla="*/ 0 w 2098548"/>
              <a:gd name="connsiteY0" fmla="*/ 0 h 18288"/>
              <a:gd name="connsiteX1" fmla="*/ 1049274 w 2098548"/>
              <a:gd name="connsiteY1" fmla="*/ 0 h 18288"/>
              <a:gd name="connsiteX2" fmla="*/ 2098548 w 2098548"/>
              <a:gd name="connsiteY2" fmla="*/ 0 h 18288"/>
              <a:gd name="connsiteX3" fmla="*/ 2098548 w 2098548"/>
              <a:gd name="connsiteY3" fmla="*/ 18287 h 18288"/>
              <a:gd name="connsiteX4" fmla="*/ 1049274 w 2098548"/>
              <a:gd name="connsiteY4" fmla="*/ 18287 h 18288"/>
              <a:gd name="connsiteX5" fmla="*/ 0 w 2098548"/>
              <a:gd name="connsiteY5" fmla="*/ 18287 h 18288"/>
              <a:gd name="connsiteX6" fmla="*/ 0 w 2098548"/>
              <a:gd name="connsiteY6" fmla="*/ 0 h 182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098548" h="18288">
                <a:moveTo>
                  <a:pt x="0" y="0"/>
                </a:moveTo>
                <a:lnTo>
                  <a:pt x="1049274" y="0"/>
                </a:lnTo>
                <a:lnTo>
                  <a:pt x="2098548" y="0"/>
                </a:lnTo>
                <a:lnTo>
                  <a:pt x="2098548" y="18287"/>
                </a:lnTo>
                <a:lnTo>
                  <a:pt x="1049274" y="18287"/>
                </a:lnTo>
                <a:lnTo>
                  <a:pt x="0" y="18287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1600" y="419100"/>
            <a:ext cx="1346200" cy="3683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8500"/>
            <a:ext cx="5346700" cy="1079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47700" y="1092200"/>
            <a:ext cx="127000" cy="74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1908" dirty="0" smtClean="0">
                <a:solidFill>
                  <a:srgbClr val="2da2bf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1908" dirty="0" smtClean="0">
                <a:solidFill>
                  <a:srgbClr val="2da2bf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14400" y="1168400"/>
            <a:ext cx="7518400" cy="3556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266700" algn="l"/>
              </a:tabLst>
            </a:pPr>
            <a:r>
              <a:rPr lang="en-US" altLang="zh-CN" sz="2798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incoordination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voluntary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movements.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</a:tabLst>
            </a:pPr>
            <a:r>
              <a:rPr lang="en-US" altLang="zh-CN" sz="2796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either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sensory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mixed</a:t>
            </a:r>
            <a:r>
              <a:rPr lang="en-US" altLang="zh-CN" sz="2796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</a:tabLst>
            </a:pP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ataxia: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defect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coordination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voluntary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movements.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commonly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occur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pPr>
              <a:lnSpc>
                <a:spcPts val="3300"/>
              </a:lnSpc>
              <a:tabLst>
                <a:tab pos="266700" algn="l"/>
              </a:tabLst>
            </a:pP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lesions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either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cerebellum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spinocerebellar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tracts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b-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labyrinth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(vestibular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apparatus)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c-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cortical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areas.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88400" y="6578600"/>
            <a:ext cx="1270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35600" y="6464300"/>
            <a:ext cx="1181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Dr.Aida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A.Korish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</a:p>
          <a:p>
            <a:pPr>
              <a:lnSpc>
                <a:spcPts val="1200"/>
              </a:lnSpc>
              <a:tabLst>
                <a:tab pos="190500" algn="l"/>
              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akorish@ksu.edu.sa)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457200"/>
            <a:ext cx="6248400" cy="330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8500"/>
            <a:ext cx="5346700" cy="1079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60400" y="1498600"/>
            <a:ext cx="101600" cy="252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632" dirty="0" smtClean="0">
                <a:solidFill>
                  <a:srgbClr val="2da2bf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632" dirty="0" smtClean="0">
                <a:solidFill>
                  <a:srgbClr val="2da2bf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632" dirty="0" smtClean="0">
                <a:solidFill>
                  <a:srgbClr val="2da2bf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14400" y="1511300"/>
            <a:ext cx="7505700" cy="330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Hypotonia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loss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facillitatory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effect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CB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stretch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reflex,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associated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pendular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2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knee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jerk</a:t>
            </a:r>
            <a:r>
              <a:rPr lang="en-US" altLang="zh-CN" sz="2402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							</a:tabLst>
            </a:pPr>
            <a:r>
              <a:rPr lang="en-US" altLang="zh-CN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Asthenia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(muscle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weakness):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difficulty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initiation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maintenance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muscle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contraction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secondary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loss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potentiating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mossy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fiber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circuit.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							</a:tabLst>
            </a:pPr>
            <a:r>
              <a:rPr lang="en-US" altLang="zh-CN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c)Motor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ataxia: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Incoordination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voluntary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movements,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specially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rapid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movements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(becoming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abnormal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rate,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range,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direction)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88400" y="6578600"/>
            <a:ext cx="1270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35600" y="6464300"/>
            <a:ext cx="1181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Dr.Aida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A.Korish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</a:p>
          <a:p>
            <a:pPr>
              <a:lnSpc>
                <a:spcPts val="1200"/>
              </a:lnSpc>
              <a:tabLst>
                <a:tab pos="190500" algn="l"/>
              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akorish@ksu.edu.sa)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187696" y="2019300"/>
            <a:ext cx="3674364" cy="4309872"/>
          </a:xfrm>
          <a:custGeom>
            <a:avLst/>
            <a:gdLst>
              <a:gd name="connsiteX0" fmla="*/ 0 w 3674364"/>
              <a:gd name="connsiteY0" fmla="*/ 4309872 h 4309872"/>
              <a:gd name="connsiteX1" fmla="*/ 3674363 w 3674364"/>
              <a:gd name="connsiteY1" fmla="*/ 4309872 h 4309872"/>
              <a:gd name="connsiteX2" fmla="*/ 3674363 w 3674364"/>
              <a:gd name="connsiteY2" fmla="*/ 0 h 4309872"/>
              <a:gd name="connsiteX3" fmla="*/ 0 w 3674364"/>
              <a:gd name="connsiteY3" fmla="*/ 0 h 4309872"/>
              <a:gd name="connsiteX4" fmla="*/ 0 w 3674364"/>
              <a:gd name="connsiteY4" fmla="*/ 4309872 h 43098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74364" h="4309872">
                <a:moveTo>
                  <a:pt x="0" y="4309872"/>
                </a:moveTo>
                <a:lnTo>
                  <a:pt x="3674363" y="4309872"/>
                </a:lnTo>
                <a:lnTo>
                  <a:pt x="3674363" y="0"/>
                </a:lnTo>
                <a:lnTo>
                  <a:pt x="0" y="0"/>
                </a:lnTo>
                <a:lnTo>
                  <a:pt x="0" y="4309872"/>
                </a:lnTo>
              </a:path>
            </a:pathLst>
          </a:custGeom>
          <a:solidFill>
            <a:srgbClr val="def6f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5900"/>
            <a:ext cx="8496300" cy="6642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788400" y="6578600"/>
            <a:ext cx="1270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270500" y="685800"/>
            <a:ext cx="2946400" cy="624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76200" algn="l"/>
                <a:tab pos="165100" algn="l"/>
                <a:tab pos="355600" algn="l"/>
                <a:tab pos="596900" algn="l"/>
                <a:tab pos="1016000" algn="l"/>
                <a:tab pos="1066800" algn="l"/>
              </a:tabLst>
            </a:pPr>
            <a:r>
              <a:rPr lang="en-US" altLang="zh-CN" dirty="0" smtClean="0"/>
              <a:t>					</a:t>
            </a:r>
            <a:r>
              <a:rPr lang="en-US" altLang="zh-CN" sz="2798" b="1" i="1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Posture</a:t>
            </a:r>
          </a:p>
          <a:p>
            <a:pPr>
              <a:lnSpc>
                <a:spcPts val="3700"/>
              </a:lnSpc>
              <a:tabLst>
                <a:tab pos="76200" algn="l"/>
                <a:tab pos="165100" algn="l"/>
                <a:tab pos="355600" algn="l"/>
                <a:tab pos="596900" algn="l"/>
                <a:tab pos="1016000" algn="l"/>
                <a:tab pos="1066800" algn="l"/>
              </a:tabLst>
            </a:pPr>
            <a:r>
              <a:rPr lang="en-US" altLang="zh-CN" dirty="0" smtClean="0"/>
              <a:t>				</a:t>
            </a:r>
            <a:r>
              <a:rPr lang="en-US" altLang="zh-CN" sz="2796" b="1" i="1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Gait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Ataxia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76200" algn="l"/>
                <a:tab pos="165100" algn="l"/>
                <a:tab pos="355600" algn="l"/>
                <a:tab pos="596900" algn="l"/>
                <a:tab pos="1016000" algn="l"/>
                <a:tab pos="1066800" algn="l"/>
              </a:tabLst>
            </a:pPr>
            <a:r>
              <a:rPr lang="en-US" altLang="zh-CN" dirty="0" smtClean="0"/>
              <a:t>						</a:t>
            </a:r>
            <a:r>
              <a:rPr lang="en-US" altLang="zh-CN" sz="2796" b="1" i="1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Tremor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76200" algn="l"/>
                <a:tab pos="165100" algn="l"/>
                <a:tab pos="355600" algn="l"/>
                <a:tab pos="596900" algn="l"/>
                <a:tab pos="1016000" algn="l"/>
                <a:tab pos="1066800" algn="l"/>
              </a:tabLst>
            </a:pPr>
            <a:r>
              <a:rPr lang="en-US" altLang="zh-CN" sz="2004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cerebellar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tumor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76200" algn="l"/>
                <a:tab pos="165100" algn="l"/>
                <a:tab pos="355600" algn="l"/>
                <a:tab pos="596900" algn="l"/>
                <a:tab pos="1016000" algn="l"/>
                <a:tab pos="1066800" algn="l"/>
              </a:tabLst>
            </a:pPr>
            <a:r>
              <a:rPr lang="en-US" altLang="zh-CN" sz="20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Ataxic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gait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position: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76200" algn="l"/>
                <a:tab pos="165100" algn="l"/>
                <a:tab pos="355600" algn="l"/>
                <a:tab pos="596900" algn="l"/>
                <a:tab pos="1016000" algn="l"/>
                <a:tab pos="10668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Sways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pPr>
              <a:lnSpc>
                <a:spcPts val="2700"/>
              </a:lnSpc>
              <a:tabLst>
                <a:tab pos="76200" algn="l"/>
                <a:tab pos="165100" algn="l"/>
                <a:tab pos="355600" algn="l"/>
                <a:tab pos="596900" algn="l"/>
                <a:tab pos="1016000" algn="l"/>
                <a:tab pos="1066800" algn="l"/>
              </a:tabLst>
            </a:pPr>
            <a:r>
              <a:rPr lang="en-US" altLang="zh-CN" dirty="0" smtClean="0"/>
              <a:t>			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standing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position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76200" algn="l"/>
                <a:tab pos="165100" algn="l"/>
                <a:tab pos="355600" algn="l"/>
                <a:tab pos="596900" algn="l"/>
                <a:tab pos="1016000" algn="l"/>
                <a:tab pos="10668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Steady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76200" algn="l"/>
                <a:tab pos="165100" algn="l"/>
                <a:tab pos="355600" algn="l"/>
                <a:tab pos="596900" algn="l"/>
                <a:tab pos="1016000" algn="l"/>
                <a:tab pos="1066800" algn="l"/>
              </a:tabLst>
            </a:pPr>
            <a:r>
              <a:rPr lang="en-US" altLang="zh-CN" dirty="0" smtClean="0"/>
              <a:t>			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leg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76200" algn="l"/>
                <a:tab pos="165100" algn="l"/>
                <a:tab pos="355600" algn="l"/>
                <a:tab pos="596900" algn="l"/>
                <a:tab pos="1016000" algn="l"/>
                <a:tab pos="1066800" algn="l"/>
              </a:tabLst>
            </a:pPr>
            <a:r>
              <a:rPr lang="en-US" altLang="zh-CN" dirty="0" smtClean="0"/>
              <a:t>	</a:t>
            </a:r>
            <a:r>
              <a:rPr lang="en-US" altLang="zh-CN" sz="20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Unsteady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76200" algn="l"/>
                <a:tab pos="165100" algn="l"/>
                <a:tab pos="355600" algn="l"/>
                <a:tab pos="596900" algn="l"/>
                <a:tab pos="1016000" algn="l"/>
                <a:tab pos="1066800" algn="l"/>
              </a:tabLst>
            </a:pPr>
            <a:r>
              <a:rPr lang="en-US" altLang="zh-CN" dirty="0" smtClean="0"/>
              <a:t>			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leg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76200" algn="l"/>
                <a:tab pos="165100" algn="l"/>
                <a:tab pos="355600" algn="l"/>
                <a:tab pos="596900" algn="l"/>
                <a:tab pos="1016000" algn="l"/>
                <a:tab pos="10668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ataxic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gait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200"/>
              </a:lnSpc>
              <a:tabLst>
                <a:tab pos="76200" algn="l"/>
                <a:tab pos="165100" algn="l"/>
                <a:tab pos="355600" algn="l"/>
                <a:tab pos="596900" algn="l"/>
                <a:tab pos="1016000" algn="l"/>
                <a:tab pos="1066800" algn="l"/>
              </a:tabLst>
            </a:pPr>
            <a:r>
              <a:rPr lang="en-US" altLang="zh-CN" dirty="0" smtClean="0"/>
              <a:t>			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Dr.Aida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A.Korish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</a:p>
          <a:p>
            <a:pPr>
              <a:lnSpc>
                <a:spcPts val="1200"/>
              </a:lnSpc>
              <a:tabLst>
                <a:tab pos="76200" algn="l"/>
                <a:tab pos="165100" algn="l"/>
                <a:tab pos="355600" algn="l"/>
                <a:tab pos="596900" algn="l"/>
                <a:tab pos="1016000" algn="l"/>
                <a:tab pos="1066800" algn="l"/>
              </a:tabLst>
            </a:pPr>
            <a:r>
              <a:rPr lang="en-US" altLang="zh-CN" dirty="0" smtClean="0"/>
              <a:t>		</a:t>
            </a: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akorish@ksu.edu.sa)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068568" y="4079748"/>
            <a:ext cx="2788920" cy="2068067"/>
          </a:xfrm>
          <a:custGeom>
            <a:avLst/>
            <a:gdLst>
              <a:gd name="connsiteX0" fmla="*/ 12953 w 2788920"/>
              <a:gd name="connsiteY0" fmla="*/ 2055113 h 2068067"/>
              <a:gd name="connsiteX1" fmla="*/ 2775965 w 2788920"/>
              <a:gd name="connsiteY1" fmla="*/ 2055113 h 2068067"/>
              <a:gd name="connsiteX2" fmla="*/ 2775965 w 2788920"/>
              <a:gd name="connsiteY2" fmla="*/ 12953 h 2068067"/>
              <a:gd name="connsiteX3" fmla="*/ 12953 w 2788920"/>
              <a:gd name="connsiteY3" fmla="*/ 12953 h 2068067"/>
              <a:gd name="connsiteX4" fmla="*/ 12953 w 2788920"/>
              <a:gd name="connsiteY4" fmla="*/ 2055113 h 20680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788920" h="2068067">
                <a:moveTo>
                  <a:pt x="12953" y="2055113"/>
                </a:moveTo>
                <a:lnTo>
                  <a:pt x="2775965" y="2055113"/>
                </a:lnTo>
                <a:lnTo>
                  <a:pt x="2775965" y="12953"/>
                </a:lnTo>
                <a:lnTo>
                  <a:pt x="12953" y="12953"/>
                </a:lnTo>
                <a:lnTo>
                  <a:pt x="12953" y="2055113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7300" y="596900"/>
            <a:ext cx="4025900" cy="292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5200" y="1549400"/>
            <a:ext cx="2832100" cy="24003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78500"/>
            <a:ext cx="5346700" cy="10795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3300" y="4089400"/>
            <a:ext cx="2755900" cy="2044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1511300"/>
            <a:ext cx="16129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1-Dysmetria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743200" y="1511300"/>
            <a:ext cx="3213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Inability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88400" y="6578600"/>
            <a:ext cx="1270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2006600"/>
            <a:ext cx="5854700" cy="487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50800" algn="l"/>
                <a:tab pos="4660900" algn="l"/>
                <a:tab pos="48514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distance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act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may</a:t>
            </a:r>
          </a:p>
          <a:p>
            <a:pPr>
              <a:lnSpc>
                <a:spcPts val="2500"/>
              </a:lnSpc>
              <a:tabLst>
                <a:tab pos="50800" algn="l"/>
                <a:tab pos="4660900" algn="l"/>
                <a:tab pos="48514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either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overshoot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intended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point</a:t>
            </a:r>
          </a:p>
          <a:p>
            <a:pPr>
              <a:lnSpc>
                <a:spcPts val="2500"/>
              </a:lnSpc>
              <a:tabLst>
                <a:tab pos="50800" algn="l"/>
                <a:tab pos="4660900" algn="l"/>
                <a:tab pos="48514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(=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hypermetria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past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pointing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stop</a:t>
            </a:r>
          </a:p>
          <a:p>
            <a:pPr>
              <a:lnSpc>
                <a:spcPts val="2500"/>
              </a:lnSpc>
              <a:tabLst>
                <a:tab pos="50800" algn="l"/>
                <a:tab pos="4660900" algn="l"/>
                <a:tab pos="48514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50800" algn="l"/>
                <a:tab pos="4660900" algn="l"/>
                <a:tab pos="4851400" algn="l"/>
              </a:tabLst>
            </a:pP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2-Kinetic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(intension,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terminal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2500"/>
              </a:lnSpc>
              <a:tabLst>
                <a:tab pos="50800" algn="l"/>
                <a:tab pos="4660900" algn="l"/>
                <a:tab pos="48514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tremors:</a:t>
            </a:r>
          </a:p>
          <a:p>
            <a:pPr>
              <a:lnSpc>
                <a:spcPts val="2500"/>
              </a:lnSpc>
              <a:tabLst>
                <a:tab pos="50800" algn="l"/>
                <a:tab pos="4660900" algn="l"/>
                <a:tab pos="48514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appears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performing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voluntary</a:t>
            </a:r>
          </a:p>
          <a:p>
            <a:pPr>
              <a:lnSpc>
                <a:spcPts val="2500"/>
              </a:lnSpc>
              <a:tabLst>
                <a:tab pos="50800" algn="l"/>
                <a:tab pos="4660900" algn="l"/>
                <a:tab pos="48514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(especially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end)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</a:p>
          <a:p>
            <a:pPr>
              <a:lnSpc>
                <a:spcPts val="2500"/>
              </a:lnSpc>
              <a:tabLst>
                <a:tab pos="50800" algn="l"/>
                <a:tab pos="4660900" algn="l"/>
                <a:tab pos="48514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absent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rest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2500"/>
              </a:lnSpc>
              <a:tabLst>
                <a:tab pos="50800" algn="l"/>
                <a:tab pos="4660900" algn="l"/>
                <a:tab pos="48514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Demonstrated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finger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test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2500"/>
              </a:lnSpc>
              <a:tabLst>
                <a:tab pos="50800" algn="l"/>
                <a:tab pos="4660900" algn="l"/>
                <a:tab pos="48514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secondary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dysmetria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50800" algn="l"/>
                <a:tab pos="4660900" algn="l"/>
                <a:tab pos="4851400" algn="l"/>
              </a:tabLst>
            </a:pPr>
            <a:r>
              <a:rPr lang="en-US" altLang="zh-CN" dirty="0" smtClean="0"/>
              <a:t>			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Dr.Aida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A.Korish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</a:p>
          <a:p>
            <a:pPr>
              <a:lnSpc>
                <a:spcPts val="1200"/>
              </a:lnSpc>
              <a:tabLst>
                <a:tab pos="50800" algn="l"/>
                <a:tab pos="4660900" algn="l"/>
                <a:tab pos="4851400" algn="l"/>
              </a:tabLst>
            </a:pPr>
            <a:r>
              <a:rPr lang="en-US" altLang="zh-CN" dirty="0" smtClean="0"/>
              <a:t>		</a:t>
            </a: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akorish@ksu.edu.sa)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92100"/>
            <a:ext cx="3924300" cy="304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952500"/>
            <a:ext cx="5346700" cy="4572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78500"/>
            <a:ext cx="5346700" cy="10795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2100" y="596900"/>
            <a:ext cx="2260600" cy="22733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42000" y="3263900"/>
            <a:ext cx="2984500" cy="2755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35600" y="6464300"/>
            <a:ext cx="1181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Dr.Aida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A.Korish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</a:p>
          <a:p>
            <a:pPr>
              <a:lnSpc>
                <a:spcPts val="1200"/>
              </a:lnSpc>
              <a:tabLst>
                <a:tab pos="190500" algn="l"/>
              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akorish@ksu.edu.sa)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88400" y="6578600"/>
            <a:ext cx="1270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93700"/>
            <a:ext cx="1816100" cy="215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8500"/>
            <a:ext cx="5346700" cy="1079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96900" y="990600"/>
            <a:ext cx="7988300" cy="283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152400" algn="l"/>
              </a:tabLst>
            </a:pPr>
            <a:r>
              <a:rPr lang="en-US" altLang="zh-CN" sz="2402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3-Rebound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phenomenon: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over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shooting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limb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lnSpc>
                <a:spcPts val="2800"/>
              </a:lnSpc>
              <a:tabLst>
                <a:tab pos="1524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resistance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suddenly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removed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(loss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800"/>
              </a:lnSpc>
              <a:tabLst>
                <a:tab pos="152400" algn="l"/>
              </a:tabLst>
            </a:pPr>
            <a:r>
              <a:rPr lang="en-US" altLang="zh-CN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braking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CB),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arm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pulling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flexion)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test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152400" algn="l"/>
              </a:tabLst>
            </a:pPr>
            <a:r>
              <a:rPr lang="en-US" altLang="zh-CN" sz="2402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Asynergia: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loss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harmony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</a:p>
          <a:p>
            <a:pPr>
              <a:lnSpc>
                <a:spcPts val="2800"/>
              </a:lnSpc>
              <a:tabLst>
                <a:tab pos="1524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groups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muscles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involved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performance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voluntary</a:t>
            </a:r>
          </a:p>
          <a:p>
            <a:pPr>
              <a:lnSpc>
                <a:spcPts val="2800"/>
              </a:lnSpc>
              <a:tabLst>
                <a:tab pos="1524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agonists,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protagonists,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antagonists).</a:t>
            </a:r>
          </a:p>
          <a:p>
            <a:pPr>
              <a:lnSpc>
                <a:spcPts val="2700"/>
              </a:lnSpc>
              <a:tabLst>
                <a:tab pos="152400" algn="l"/>
              </a:tabLst>
            </a:pP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5-Failure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progression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movements: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manifested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by:</a:t>
            </a:r>
          </a:p>
          <a:p>
            <a:pPr>
              <a:lnSpc>
                <a:spcPts val="2700"/>
              </a:lnSpc>
              <a:tabLst>
                <a:tab pos="152400" algn="l"/>
              </a:tabLst>
            </a:pPr>
            <a:r>
              <a:rPr lang="en-US" altLang="zh-CN" dirty="0" smtClean="0"/>
              <a:t>	</a:t>
            </a:r>
            <a:r>
              <a:rPr lang="en-US" altLang="zh-CN" sz="2402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Adidokokinesia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2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=dysdiadokokinesia)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01700" y="3810000"/>
            <a:ext cx="1028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Inability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86000" y="3810000"/>
            <a:ext cx="2286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870200" y="3810000"/>
            <a:ext cx="9779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perform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203700" y="3810000"/>
            <a:ext cx="10414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alternate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600700" y="3810000"/>
            <a:ext cx="12319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(opposite)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188200" y="3810000"/>
            <a:ext cx="13970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movements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96900" y="4140200"/>
            <a:ext cx="7988300" cy="148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762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successively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rapid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pronation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supination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300"/>
              </a:lnSpc>
              <a:tabLst>
                <a:tab pos="762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forearm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upward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downward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movement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hand.</a:t>
            </a:r>
          </a:p>
          <a:p>
            <a:pPr>
              <a:lnSpc>
                <a:spcPts val="27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2402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b-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Decomposition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(fragmentation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movements):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Inability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>
              <a:lnSpc>
                <a:spcPts val="2300"/>
              </a:lnSpc>
              <a:tabLst>
                <a:tab pos="762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perform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actions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involving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simultaneous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movements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</a:p>
          <a:p>
            <a:pPr>
              <a:lnSpc>
                <a:spcPts val="2300"/>
              </a:lnSpc>
              <a:tabLst>
                <a:tab pos="762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joint.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88400" y="6578600"/>
            <a:ext cx="1270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35600" y="6464300"/>
            <a:ext cx="1181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Dr.Aida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A.Korish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</a:p>
          <a:p>
            <a:pPr>
              <a:lnSpc>
                <a:spcPts val="1200"/>
              </a:lnSpc>
              <a:tabLst>
                <a:tab pos="190500" algn="l"/>
              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akorish@ksu.edu.sa)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84048" y="537971"/>
            <a:ext cx="8449056" cy="5279136"/>
          </a:xfrm>
          <a:custGeom>
            <a:avLst/>
            <a:gdLst>
              <a:gd name="connsiteX0" fmla="*/ 11429 w 8449056"/>
              <a:gd name="connsiteY0" fmla="*/ 5267706 h 5279136"/>
              <a:gd name="connsiteX1" fmla="*/ 8437626 w 8449056"/>
              <a:gd name="connsiteY1" fmla="*/ 5267706 h 5279136"/>
              <a:gd name="connsiteX2" fmla="*/ 8437626 w 8449056"/>
              <a:gd name="connsiteY2" fmla="*/ 11430 h 5279136"/>
              <a:gd name="connsiteX3" fmla="*/ 11429 w 8449056"/>
              <a:gd name="connsiteY3" fmla="*/ 11430 h 5279136"/>
              <a:gd name="connsiteX4" fmla="*/ 11429 w 8449056"/>
              <a:gd name="connsiteY4" fmla="*/ 5267706 h 5279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49056" h="5279136">
                <a:moveTo>
                  <a:pt x="11429" y="5267706"/>
                </a:moveTo>
                <a:lnTo>
                  <a:pt x="8437626" y="5267706"/>
                </a:lnTo>
                <a:lnTo>
                  <a:pt x="8437626" y="11430"/>
                </a:lnTo>
                <a:lnTo>
                  <a:pt x="11429" y="11430"/>
                </a:lnTo>
                <a:lnTo>
                  <a:pt x="11429" y="5267706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"/>
            <a:ext cx="5016500" cy="266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8500"/>
            <a:ext cx="5346700" cy="1079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82600" y="838200"/>
            <a:ext cx="8216900" cy="476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266700" algn="l"/>
              </a:tabLst>
            </a:pP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6-Dysartheria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difficulty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producing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clear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speech.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</a:p>
          <a:p>
            <a:pPr>
              <a:lnSpc>
                <a:spcPts val="2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incoordination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speech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muscles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secondary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loss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2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predictive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CB.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syllables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long</a:t>
            </a:r>
          </a:p>
          <a:p>
            <a:pPr>
              <a:lnSpc>
                <a:spcPts val="2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short,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loud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weak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speech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staccato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>
              <a:lnSpc>
                <a:spcPts val="2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scanning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i.e.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separate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syllables.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266700" algn="l"/>
              </a:tabLst>
            </a:pPr>
            <a:r>
              <a:rPr lang="en-US" altLang="zh-CN" sz="2402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7-Nystagmus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tremor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eyeballs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occurs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looking</a:t>
            </a:r>
          </a:p>
          <a:p>
            <a:pPr>
              <a:lnSpc>
                <a:spcPts val="2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object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placed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head.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(mainly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pPr>
              <a:lnSpc>
                <a:spcPts val="2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vestibulocerebellar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damage).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Nystagmus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common</a:t>
            </a:r>
          </a:p>
          <a:p>
            <a:pPr>
              <a:lnSpc>
                <a:spcPts val="2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feature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multiple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sclerosis).</a:t>
            </a:r>
          </a:p>
          <a:p>
            <a:pPr>
              <a:lnSpc>
                <a:spcPts val="3200"/>
              </a:lnSpc>
              <a:tabLst>
                <a:tab pos="266700" algn="l"/>
              </a:tabLst>
            </a:pP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8-Staggering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(drunken)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gait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walks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unsteady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lnSpc>
                <a:spcPts val="2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zigzag-like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gait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drunken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(swaying)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manner,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2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tends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diseased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side.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apparent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</a:p>
          <a:p>
            <a:pPr>
              <a:lnSpc>
                <a:spcPts val="2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archicerebellar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damage.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88400" y="6578600"/>
            <a:ext cx="1270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35600" y="6464300"/>
            <a:ext cx="1181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Dr.Aida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A.Korish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</a:p>
          <a:p>
            <a:pPr>
              <a:lnSpc>
                <a:spcPts val="1200"/>
              </a:lnSpc>
              <a:tabLst>
                <a:tab pos="190500" algn="l"/>
              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akorish@ksu.edu.sa)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800856" y="3503421"/>
            <a:ext cx="139573" cy="125222"/>
          </a:xfrm>
          <a:custGeom>
            <a:avLst/>
            <a:gdLst>
              <a:gd name="connsiteX0" fmla="*/ 133222 w 139573"/>
              <a:gd name="connsiteY0" fmla="*/ 6350 h 125222"/>
              <a:gd name="connsiteX1" fmla="*/ 76072 w 139573"/>
              <a:gd name="connsiteY1" fmla="*/ 20701 h 125222"/>
              <a:gd name="connsiteX2" fmla="*/ 24765 w 139573"/>
              <a:gd name="connsiteY2" fmla="*/ 37211 h 125222"/>
              <a:gd name="connsiteX3" fmla="*/ 6350 w 139573"/>
              <a:gd name="connsiteY3" fmla="*/ 70358 h 125222"/>
              <a:gd name="connsiteX4" fmla="*/ 21082 w 139573"/>
              <a:gd name="connsiteY4" fmla="*/ 104521 h 125222"/>
              <a:gd name="connsiteX5" fmla="*/ 58547 w 139573"/>
              <a:gd name="connsiteY5" fmla="*/ 118872 h 125222"/>
              <a:gd name="connsiteX6" fmla="*/ 107188 w 139573"/>
              <a:gd name="connsiteY6" fmla="*/ 102108 h 125222"/>
              <a:gd name="connsiteX7" fmla="*/ 129540 w 139573"/>
              <a:gd name="connsiteY7" fmla="*/ 70993 h 125222"/>
              <a:gd name="connsiteX8" fmla="*/ 133222 w 139573"/>
              <a:gd name="connsiteY8" fmla="*/ 25146 h 125222"/>
              <a:gd name="connsiteX9" fmla="*/ 133222 w 139573"/>
              <a:gd name="connsiteY9" fmla="*/ 6350 h 1252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139573" h="125222">
                <a:moveTo>
                  <a:pt x="133222" y="6350"/>
                </a:moveTo>
                <a:cubicBezTo>
                  <a:pt x="121284" y="10414"/>
                  <a:pt x="102108" y="15240"/>
                  <a:pt x="76072" y="20701"/>
                </a:cubicBezTo>
                <a:cubicBezTo>
                  <a:pt x="49910" y="26289"/>
                  <a:pt x="32765" y="31877"/>
                  <a:pt x="24765" y="37211"/>
                </a:cubicBezTo>
                <a:cubicBezTo>
                  <a:pt x="12446" y="45847"/>
                  <a:pt x="6350" y="56896"/>
                  <a:pt x="6350" y="70358"/>
                </a:cubicBezTo>
                <a:cubicBezTo>
                  <a:pt x="6350" y="83439"/>
                  <a:pt x="11303" y="94869"/>
                  <a:pt x="21082" y="104521"/>
                </a:cubicBezTo>
                <a:cubicBezTo>
                  <a:pt x="30988" y="114046"/>
                  <a:pt x="43434" y="118872"/>
                  <a:pt x="58547" y="118872"/>
                </a:cubicBezTo>
                <a:cubicBezTo>
                  <a:pt x="75565" y="118872"/>
                  <a:pt x="91821" y="113284"/>
                  <a:pt x="107188" y="102108"/>
                </a:cubicBezTo>
                <a:cubicBezTo>
                  <a:pt x="118490" y="93599"/>
                  <a:pt x="125984" y="83312"/>
                  <a:pt x="129540" y="70993"/>
                </a:cubicBezTo>
                <a:cubicBezTo>
                  <a:pt x="132079" y="62992"/>
                  <a:pt x="133222" y="47625"/>
                  <a:pt x="133222" y="25146"/>
                </a:cubicBezTo>
                <a:lnTo>
                  <a:pt x="133222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6464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572506" y="3387217"/>
            <a:ext cx="186563" cy="231013"/>
          </a:xfrm>
          <a:custGeom>
            <a:avLst/>
            <a:gdLst>
              <a:gd name="connsiteX0" fmla="*/ 93472 w 186563"/>
              <a:gd name="connsiteY0" fmla="*/ 6350 h 231013"/>
              <a:gd name="connsiteX1" fmla="*/ 31496 w 186563"/>
              <a:gd name="connsiteY1" fmla="*/ 34544 h 231013"/>
              <a:gd name="connsiteX2" fmla="*/ 6350 w 186563"/>
              <a:gd name="connsiteY2" fmla="*/ 115570 h 231013"/>
              <a:gd name="connsiteX3" fmla="*/ 31496 w 186563"/>
              <a:gd name="connsiteY3" fmla="*/ 196596 h 231013"/>
              <a:gd name="connsiteX4" fmla="*/ 93472 w 186563"/>
              <a:gd name="connsiteY4" fmla="*/ 224663 h 231013"/>
              <a:gd name="connsiteX5" fmla="*/ 155194 w 186563"/>
              <a:gd name="connsiteY5" fmla="*/ 196596 h 231013"/>
              <a:gd name="connsiteX6" fmla="*/ 180213 w 186563"/>
              <a:gd name="connsiteY6" fmla="*/ 114808 h 231013"/>
              <a:gd name="connsiteX7" fmla="*/ 155194 w 186563"/>
              <a:gd name="connsiteY7" fmla="*/ 34544 h 231013"/>
              <a:gd name="connsiteX8" fmla="*/ 93472 w 186563"/>
              <a:gd name="connsiteY8" fmla="*/ 6350 h 2310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86563" h="231013">
                <a:moveTo>
                  <a:pt x="93472" y="6350"/>
                </a:moveTo>
                <a:cubicBezTo>
                  <a:pt x="68960" y="6350"/>
                  <a:pt x="48259" y="15748"/>
                  <a:pt x="31496" y="34544"/>
                </a:cubicBezTo>
                <a:cubicBezTo>
                  <a:pt x="14732" y="53213"/>
                  <a:pt x="6350" y="80264"/>
                  <a:pt x="6350" y="115570"/>
                </a:cubicBezTo>
                <a:cubicBezTo>
                  <a:pt x="6350" y="150748"/>
                  <a:pt x="14732" y="177800"/>
                  <a:pt x="31496" y="196596"/>
                </a:cubicBezTo>
                <a:cubicBezTo>
                  <a:pt x="48259" y="215265"/>
                  <a:pt x="68960" y="224663"/>
                  <a:pt x="93472" y="224663"/>
                </a:cubicBezTo>
                <a:cubicBezTo>
                  <a:pt x="117983" y="224663"/>
                  <a:pt x="138557" y="215265"/>
                  <a:pt x="155194" y="196596"/>
                </a:cubicBezTo>
                <a:cubicBezTo>
                  <a:pt x="171830" y="177800"/>
                  <a:pt x="180213" y="150622"/>
                  <a:pt x="180213" y="114808"/>
                </a:cubicBezTo>
                <a:cubicBezTo>
                  <a:pt x="180213" y="80010"/>
                  <a:pt x="171830" y="53213"/>
                  <a:pt x="155194" y="34544"/>
                </a:cubicBezTo>
                <a:cubicBezTo>
                  <a:pt x="138557" y="15748"/>
                  <a:pt x="117983" y="6350"/>
                  <a:pt x="93472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6464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915025" y="3318637"/>
            <a:ext cx="336169" cy="376301"/>
          </a:xfrm>
          <a:custGeom>
            <a:avLst/>
            <a:gdLst>
              <a:gd name="connsiteX0" fmla="*/ 6350 w 336169"/>
              <a:gd name="connsiteY0" fmla="*/ 6350 h 376301"/>
              <a:gd name="connsiteX1" fmla="*/ 100329 w 336169"/>
              <a:gd name="connsiteY1" fmla="*/ 6350 h 376301"/>
              <a:gd name="connsiteX2" fmla="*/ 100329 w 336169"/>
              <a:gd name="connsiteY2" fmla="*/ 169672 h 376301"/>
              <a:gd name="connsiteX3" fmla="*/ 105536 w 336169"/>
              <a:gd name="connsiteY3" fmla="*/ 261620 h 376301"/>
              <a:gd name="connsiteX4" fmla="*/ 124459 w 336169"/>
              <a:gd name="connsiteY4" fmla="*/ 288416 h 376301"/>
              <a:gd name="connsiteX5" fmla="*/ 159384 w 336169"/>
              <a:gd name="connsiteY5" fmla="*/ 298322 h 376301"/>
              <a:gd name="connsiteX6" fmla="*/ 202565 w 336169"/>
              <a:gd name="connsiteY6" fmla="*/ 285115 h 376301"/>
              <a:gd name="connsiteX7" fmla="*/ 228600 w 336169"/>
              <a:gd name="connsiteY7" fmla="*/ 252222 h 376301"/>
              <a:gd name="connsiteX8" fmla="*/ 235711 w 336169"/>
              <a:gd name="connsiteY8" fmla="*/ 156336 h 376301"/>
              <a:gd name="connsiteX9" fmla="*/ 235711 w 336169"/>
              <a:gd name="connsiteY9" fmla="*/ 6350 h 376301"/>
              <a:gd name="connsiteX10" fmla="*/ 329819 w 336169"/>
              <a:gd name="connsiteY10" fmla="*/ 6350 h 376301"/>
              <a:gd name="connsiteX11" fmla="*/ 329819 w 336169"/>
              <a:gd name="connsiteY11" fmla="*/ 361950 h 376301"/>
              <a:gd name="connsiteX12" fmla="*/ 242315 w 336169"/>
              <a:gd name="connsiteY12" fmla="*/ 361950 h 376301"/>
              <a:gd name="connsiteX13" fmla="*/ 242315 w 336169"/>
              <a:gd name="connsiteY13" fmla="*/ 308736 h 376301"/>
              <a:gd name="connsiteX14" fmla="*/ 191261 w 336169"/>
              <a:gd name="connsiteY14" fmla="*/ 353567 h 376301"/>
              <a:gd name="connsiteX15" fmla="*/ 124459 w 336169"/>
              <a:gd name="connsiteY15" fmla="*/ 369951 h 376301"/>
              <a:gd name="connsiteX16" fmla="*/ 60197 w 336169"/>
              <a:gd name="connsiteY16" fmla="*/ 354203 h 376301"/>
              <a:gd name="connsiteX17" fmla="*/ 19050 w 336169"/>
              <a:gd name="connsiteY17" fmla="*/ 310007 h 376301"/>
              <a:gd name="connsiteX18" fmla="*/ 6350 w 336169"/>
              <a:gd name="connsiteY18" fmla="*/ 231394 h 376301"/>
              <a:gd name="connsiteX19" fmla="*/ 6350 w 336169"/>
              <a:gd name="connsiteY19" fmla="*/ 6350 h 3763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336169" h="376301">
                <a:moveTo>
                  <a:pt x="6350" y="6350"/>
                </a:moveTo>
                <a:lnTo>
                  <a:pt x="100329" y="6350"/>
                </a:lnTo>
                <a:lnTo>
                  <a:pt x="100329" y="169672"/>
                </a:lnTo>
                <a:cubicBezTo>
                  <a:pt x="100329" y="219709"/>
                  <a:pt x="102108" y="250316"/>
                  <a:pt x="105536" y="261620"/>
                </a:cubicBezTo>
                <a:cubicBezTo>
                  <a:pt x="109092" y="272922"/>
                  <a:pt x="115315" y="281813"/>
                  <a:pt x="124459" y="288416"/>
                </a:cubicBezTo>
                <a:cubicBezTo>
                  <a:pt x="133603" y="295021"/>
                  <a:pt x="145288" y="298322"/>
                  <a:pt x="159384" y="298322"/>
                </a:cubicBezTo>
                <a:cubicBezTo>
                  <a:pt x="175386" y="298322"/>
                  <a:pt x="189738" y="293878"/>
                  <a:pt x="202565" y="285115"/>
                </a:cubicBezTo>
                <a:cubicBezTo>
                  <a:pt x="215265" y="276225"/>
                  <a:pt x="223901" y="265303"/>
                  <a:pt x="228600" y="252222"/>
                </a:cubicBezTo>
                <a:cubicBezTo>
                  <a:pt x="233298" y="239141"/>
                  <a:pt x="235711" y="207264"/>
                  <a:pt x="235711" y="156336"/>
                </a:cubicBezTo>
                <a:lnTo>
                  <a:pt x="235711" y="6350"/>
                </a:lnTo>
                <a:lnTo>
                  <a:pt x="329819" y="6350"/>
                </a:lnTo>
                <a:lnTo>
                  <a:pt x="329819" y="361950"/>
                </a:lnTo>
                <a:lnTo>
                  <a:pt x="242315" y="361950"/>
                </a:lnTo>
                <a:lnTo>
                  <a:pt x="242315" y="308736"/>
                </a:lnTo>
                <a:cubicBezTo>
                  <a:pt x="229361" y="327659"/>
                  <a:pt x="212344" y="342646"/>
                  <a:pt x="191261" y="353567"/>
                </a:cubicBezTo>
                <a:cubicBezTo>
                  <a:pt x="170179" y="364490"/>
                  <a:pt x="147954" y="369951"/>
                  <a:pt x="124459" y="369951"/>
                </a:cubicBezTo>
                <a:cubicBezTo>
                  <a:pt x="100584" y="369951"/>
                  <a:pt x="79121" y="364744"/>
                  <a:pt x="60197" y="354203"/>
                </a:cubicBezTo>
                <a:cubicBezTo>
                  <a:pt x="41275" y="343789"/>
                  <a:pt x="27559" y="329057"/>
                  <a:pt x="19050" y="310007"/>
                </a:cubicBezTo>
                <a:cubicBezTo>
                  <a:pt x="10540" y="291084"/>
                  <a:pt x="6350" y="264795"/>
                  <a:pt x="6350" y="231394"/>
                </a:cubicBez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6464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76113" y="3310509"/>
            <a:ext cx="379729" cy="384428"/>
          </a:xfrm>
          <a:custGeom>
            <a:avLst/>
            <a:gdLst>
              <a:gd name="connsiteX0" fmla="*/ 189483 w 379729"/>
              <a:gd name="connsiteY0" fmla="*/ 6350 h 384428"/>
              <a:gd name="connsiteX1" fmla="*/ 321817 w 379729"/>
              <a:gd name="connsiteY1" fmla="*/ 58800 h 384428"/>
              <a:gd name="connsiteX2" fmla="*/ 373379 w 379729"/>
              <a:gd name="connsiteY2" fmla="*/ 191261 h 384428"/>
              <a:gd name="connsiteX3" fmla="*/ 321309 w 379729"/>
              <a:gd name="connsiteY3" fmla="*/ 324992 h 384428"/>
              <a:gd name="connsiteX4" fmla="*/ 190246 w 379729"/>
              <a:gd name="connsiteY4" fmla="*/ 378078 h 384428"/>
              <a:gd name="connsiteX5" fmla="*/ 96901 w 379729"/>
              <a:gd name="connsiteY5" fmla="*/ 355981 h 384428"/>
              <a:gd name="connsiteX6" fmla="*/ 29464 w 379729"/>
              <a:gd name="connsiteY6" fmla="*/ 291210 h 384428"/>
              <a:gd name="connsiteX7" fmla="*/ 6350 w 379729"/>
              <a:gd name="connsiteY7" fmla="*/ 187197 h 384428"/>
              <a:gd name="connsiteX8" fmla="*/ 29464 w 379729"/>
              <a:gd name="connsiteY8" fmla="*/ 96519 h 384428"/>
              <a:gd name="connsiteX9" fmla="*/ 94869 w 379729"/>
              <a:gd name="connsiteY9" fmla="*/ 29463 h 384428"/>
              <a:gd name="connsiteX10" fmla="*/ 189483 w 379729"/>
              <a:gd name="connsiteY10" fmla="*/ 6350 h 3844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79729" h="384428">
                <a:moveTo>
                  <a:pt x="189483" y="6350"/>
                </a:moveTo>
                <a:cubicBezTo>
                  <a:pt x="243332" y="6350"/>
                  <a:pt x="287401" y="23875"/>
                  <a:pt x="321817" y="58800"/>
                </a:cubicBezTo>
                <a:cubicBezTo>
                  <a:pt x="356108" y="93725"/>
                  <a:pt x="373379" y="137921"/>
                  <a:pt x="373379" y="191261"/>
                </a:cubicBezTo>
                <a:cubicBezTo>
                  <a:pt x="373379" y="244982"/>
                  <a:pt x="355981" y="289686"/>
                  <a:pt x="321309" y="324992"/>
                </a:cubicBezTo>
                <a:cubicBezTo>
                  <a:pt x="286511" y="360425"/>
                  <a:pt x="242823" y="378078"/>
                  <a:pt x="190246" y="378078"/>
                </a:cubicBezTo>
                <a:cubicBezTo>
                  <a:pt x="157607" y="378078"/>
                  <a:pt x="126491" y="370712"/>
                  <a:pt x="96901" y="355981"/>
                </a:cubicBezTo>
                <a:cubicBezTo>
                  <a:pt x="67309" y="341248"/>
                  <a:pt x="44830" y="319658"/>
                  <a:pt x="29464" y="291210"/>
                </a:cubicBezTo>
                <a:cubicBezTo>
                  <a:pt x="14096" y="262762"/>
                  <a:pt x="6350" y="228091"/>
                  <a:pt x="6350" y="187197"/>
                </a:cubicBezTo>
                <a:cubicBezTo>
                  <a:pt x="6350" y="155955"/>
                  <a:pt x="14096" y="125729"/>
                  <a:pt x="29464" y="96519"/>
                </a:cubicBezTo>
                <a:cubicBezTo>
                  <a:pt x="44830" y="67182"/>
                  <a:pt x="66675" y="44957"/>
                  <a:pt x="94869" y="29463"/>
                </a:cubicBezTo>
                <a:cubicBezTo>
                  <a:pt x="123190" y="14096"/>
                  <a:pt x="154685" y="6350"/>
                  <a:pt x="189483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6464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111878" y="3310509"/>
            <a:ext cx="336804" cy="376427"/>
          </a:xfrm>
          <a:custGeom>
            <a:avLst/>
            <a:gdLst>
              <a:gd name="connsiteX0" fmla="*/ 210947 w 336804"/>
              <a:gd name="connsiteY0" fmla="*/ 6350 h 376427"/>
              <a:gd name="connsiteX1" fmla="*/ 267842 w 336804"/>
              <a:gd name="connsiteY1" fmla="*/ 17652 h 376427"/>
              <a:gd name="connsiteX2" fmla="*/ 306959 w 336804"/>
              <a:gd name="connsiteY2" fmla="*/ 46227 h 376427"/>
              <a:gd name="connsiteX3" fmla="*/ 325374 w 336804"/>
              <a:gd name="connsiteY3" fmla="*/ 85725 h 376427"/>
              <a:gd name="connsiteX4" fmla="*/ 330454 w 336804"/>
              <a:gd name="connsiteY4" fmla="*/ 149097 h 376427"/>
              <a:gd name="connsiteX5" fmla="*/ 330454 w 336804"/>
              <a:gd name="connsiteY5" fmla="*/ 370077 h 376427"/>
              <a:gd name="connsiteX6" fmla="*/ 236474 w 336804"/>
              <a:gd name="connsiteY6" fmla="*/ 370077 h 376427"/>
              <a:gd name="connsiteX7" fmla="*/ 236474 w 336804"/>
              <a:gd name="connsiteY7" fmla="*/ 188594 h 376427"/>
              <a:gd name="connsiteX8" fmla="*/ 230378 w 336804"/>
              <a:gd name="connsiteY8" fmla="*/ 114045 h 376427"/>
              <a:gd name="connsiteX9" fmla="*/ 210820 w 336804"/>
              <a:gd name="connsiteY9" fmla="*/ 87756 h 376427"/>
              <a:gd name="connsiteX10" fmla="*/ 178180 w 336804"/>
              <a:gd name="connsiteY10" fmla="*/ 78358 h 376427"/>
              <a:gd name="connsiteX11" fmla="*/ 134239 w 336804"/>
              <a:gd name="connsiteY11" fmla="*/ 91820 h 376427"/>
              <a:gd name="connsiteX12" fmla="*/ 107696 w 336804"/>
              <a:gd name="connsiteY12" fmla="*/ 127253 h 376427"/>
              <a:gd name="connsiteX13" fmla="*/ 100457 w 336804"/>
              <a:gd name="connsiteY13" fmla="*/ 209041 h 376427"/>
              <a:gd name="connsiteX14" fmla="*/ 100457 w 336804"/>
              <a:gd name="connsiteY14" fmla="*/ 370077 h 376427"/>
              <a:gd name="connsiteX15" fmla="*/ 6350 w 336804"/>
              <a:gd name="connsiteY15" fmla="*/ 370077 h 376427"/>
              <a:gd name="connsiteX16" fmla="*/ 6350 w 336804"/>
              <a:gd name="connsiteY16" fmla="*/ 14477 h 376427"/>
              <a:gd name="connsiteX17" fmla="*/ 93726 w 336804"/>
              <a:gd name="connsiteY17" fmla="*/ 14477 h 376427"/>
              <a:gd name="connsiteX18" fmla="*/ 93726 w 336804"/>
              <a:gd name="connsiteY18" fmla="*/ 66675 h 376427"/>
              <a:gd name="connsiteX19" fmla="*/ 210947 w 336804"/>
              <a:gd name="connsiteY19" fmla="*/ 6350 h 3764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336804" h="376427">
                <a:moveTo>
                  <a:pt x="210947" y="6350"/>
                </a:moveTo>
                <a:cubicBezTo>
                  <a:pt x="231775" y="6350"/>
                  <a:pt x="250698" y="10159"/>
                  <a:pt x="267842" y="17652"/>
                </a:cubicBezTo>
                <a:cubicBezTo>
                  <a:pt x="285115" y="25145"/>
                  <a:pt x="298069" y="34670"/>
                  <a:pt x="306959" y="46227"/>
                </a:cubicBezTo>
                <a:cubicBezTo>
                  <a:pt x="315722" y="57911"/>
                  <a:pt x="321817" y="70992"/>
                  <a:pt x="325374" y="85725"/>
                </a:cubicBezTo>
                <a:cubicBezTo>
                  <a:pt x="328803" y="100456"/>
                  <a:pt x="330454" y="121538"/>
                  <a:pt x="330454" y="149097"/>
                </a:cubicBezTo>
                <a:lnTo>
                  <a:pt x="330454" y="370077"/>
                </a:lnTo>
                <a:lnTo>
                  <a:pt x="236474" y="370077"/>
                </a:lnTo>
                <a:lnTo>
                  <a:pt x="236474" y="188594"/>
                </a:lnTo>
                <a:cubicBezTo>
                  <a:pt x="236474" y="150113"/>
                  <a:pt x="234442" y="125348"/>
                  <a:pt x="230378" y="114045"/>
                </a:cubicBezTo>
                <a:cubicBezTo>
                  <a:pt x="226314" y="102742"/>
                  <a:pt x="219836" y="93979"/>
                  <a:pt x="210820" y="87756"/>
                </a:cubicBezTo>
                <a:cubicBezTo>
                  <a:pt x="201803" y="81533"/>
                  <a:pt x="190880" y="78358"/>
                  <a:pt x="178180" y="78358"/>
                </a:cubicBezTo>
                <a:cubicBezTo>
                  <a:pt x="161798" y="78358"/>
                  <a:pt x="147192" y="82803"/>
                  <a:pt x="134239" y="91820"/>
                </a:cubicBezTo>
                <a:cubicBezTo>
                  <a:pt x="121285" y="100710"/>
                  <a:pt x="112395" y="112521"/>
                  <a:pt x="107696" y="127253"/>
                </a:cubicBezTo>
                <a:cubicBezTo>
                  <a:pt x="102870" y="141985"/>
                  <a:pt x="100457" y="169290"/>
                  <a:pt x="100457" y="209041"/>
                </a:cubicBezTo>
                <a:lnTo>
                  <a:pt x="100457" y="370077"/>
                </a:lnTo>
                <a:lnTo>
                  <a:pt x="6350" y="370077"/>
                </a:lnTo>
                <a:lnTo>
                  <a:pt x="6350" y="14477"/>
                </a:lnTo>
                <a:lnTo>
                  <a:pt x="93726" y="14477"/>
                </a:lnTo>
                <a:lnTo>
                  <a:pt x="93726" y="66675"/>
                </a:lnTo>
                <a:cubicBezTo>
                  <a:pt x="124841" y="26542"/>
                  <a:pt x="163830" y="6350"/>
                  <a:pt x="210947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6464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706749" y="3310509"/>
            <a:ext cx="346582" cy="384428"/>
          </a:xfrm>
          <a:custGeom>
            <a:avLst/>
            <a:gdLst>
              <a:gd name="connsiteX0" fmla="*/ 170179 w 346582"/>
              <a:gd name="connsiteY0" fmla="*/ 6350 h 384428"/>
              <a:gd name="connsiteX1" fmla="*/ 263906 w 346582"/>
              <a:gd name="connsiteY1" fmla="*/ 21335 h 384428"/>
              <a:gd name="connsiteX2" fmla="*/ 307213 w 346582"/>
              <a:gd name="connsiteY2" fmla="*/ 59181 h 384428"/>
              <a:gd name="connsiteX3" fmla="*/ 319785 w 346582"/>
              <a:gd name="connsiteY3" fmla="*/ 143382 h 384428"/>
              <a:gd name="connsiteX4" fmla="*/ 318770 w 346582"/>
              <a:gd name="connsiteY4" fmla="*/ 253237 h 384428"/>
              <a:gd name="connsiteX5" fmla="*/ 323341 w 346582"/>
              <a:gd name="connsiteY5" fmla="*/ 322325 h 384428"/>
              <a:gd name="connsiteX6" fmla="*/ 340233 w 346582"/>
              <a:gd name="connsiteY6" fmla="*/ 370077 h 384428"/>
              <a:gd name="connsiteX7" fmla="*/ 247141 w 346582"/>
              <a:gd name="connsiteY7" fmla="*/ 370077 h 384428"/>
              <a:gd name="connsiteX8" fmla="*/ 238125 w 346582"/>
              <a:gd name="connsiteY8" fmla="*/ 342264 h 384428"/>
              <a:gd name="connsiteX9" fmla="*/ 234696 w 346582"/>
              <a:gd name="connsiteY9" fmla="*/ 331215 h 384428"/>
              <a:gd name="connsiteX10" fmla="*/ 183134 w 346582"/>
              <a:gd name="connsiteY10" fmla="*/ 366394 h 384428"/>
              <a:gd name="connsiteX11" fmla="*/ 124586 w 346582"/>
              <a:gd name="connsiteY11" fmla="*/ 378078 h 384428"/>
              <a:gd name="connsiteX12" fmla="*/ 37972 w 346582"/>
              <a:gd name="connsiteY12" fmla="*/ 348233 h 384428"/>
              <a:gd name="connsiteX13" fmla="*/ 6350 w 346582"/>
              <a:gd name="connsiteY13" fmla="*/ 272922 h 384428"/>
              <a:gd name="connsiteX14" fmla="*/ 20828 w 346582"/>
              <a:gd name="connsiteY14" fmla="*/ 219201 h 384428"/>
              <a:gd name="connsiteX15" fmla="*/ 61086 w 346582"/>
              <a:gd name="connsiteY15" fmla="*/ 183006 h 384428"/>
              <a:gd name="connsiteX16" fmla="*/ 136016 w 346582"/>
              <a:gd name="connsiteY16" fmla="*/ 161162 h 384428"/>
              <a:gd name="connsiteX17" fmla="*/ 227329 w 346582"/>
              <a:gd name="connsiteY17" fmla="*/ 138048 h 384428"/>
              <a:gd name="connsiteX18" fmla="*/ 227329 w 346582"/>
              <a:gd name="connsiteY18" fmla="*/ 128650 h 384428"/>
              <a:gd name="connsiteX19" fmla="*/ 213995 w 346582"/>
              <a:gd name="connsiteY19" fmla="*/ 89915 h 384428"/>
              <a:gd name="connsiteX20" fmla="*/ 163448 w 346582"/>
              <a:gd name="connsiteY20" fmla="*/ 78358 h 384428"/>
              <a:gd name="connsiteX21" fmla="*/ 124205 w 346582"/>
              <a:gd name="connsiteY21" fmla="*/ 88264 h 384428"/>
              <a:gd name="connsiteX22" fmla="*/ 101472 w 346582"/>
              <a:gd name="connsiteY22" fmla="*/ 122935 h 384428"/>
              <a:gd name="connsiteX23" fmla="*/ 16129 w 346582"/>
              <a:gd name="connsiteY23" fmla="*/ 107569 h 384428"/>
              <a:gd name="connsiteX24" fmla="*/ 65659 w 346582"/>
              <a:gd name="connsiteY24" fmla="*/ 31114 h 384428"/>
              <a:gd name="connsiteX25" fmla="*/ 170179 w 346582"/>
              <a:gd name="connsiteY25" fmla="*/ 6350 h 3844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</a:cxnLst>
            <a:rect l="l" t="t" r="r" b="b"/>
            <a:pathLst>
              <a:path w="346582" h="384428">
                <a:moveTo>
                  <a:pt x="170179" y="6350"/>
                </a:moveTo>
                <a:cubicBezTo>
                  <a:pt x="212090" y="6350"/>
                  <a:pt x="243332" y="11302"/>
                  <a:pt x="263906" y="21335"/>
                </a:cubicBezTo>
                <a:cubicBezTo>
                  <a:pt x="284479" y="31241"/>
                  <a:pt x="298831" y="43814"/>
                  <a:pt x="307213" y="59181"/>
                </a:cubicBezTo>
                <a:cubicBezTo>
                  <a:pt x="315595" y="74421"/>
                  <a:pt x="319785" y="102488"/>
                  <a:pt x="319785" y="143382"/>
                </a:cubicBezTo>
                <a:lnTo>
                  <a:pt x="318770" y="253237"/>
                </a:lnTo>
                <a:cubicBezTo>
                  <a:pt x="318770" y="284479"/>
                  <a:pt x="320294" y="307466"/>
                  <a:pt x="323341" y="322325"/>
                </a:cubicBezTo>
                <a:cubicBezTo>
                  <a:pt x="326390" y="337184"/>
                  <a:pt x="331978" y="353059"/>
                  <a:pt x="340233" y="370077"/>
                </a:cubicBezTo>
                <a:lnTo>
                  <a:pt x="247141" y="370077"/>
                </a:lnTo>
                <a:cubicBezTo>
                  <a:pt x="244729" y="363854"/>
                  <a:pt x="241680" y="354583"/>
                  <a:pt x="238125" y="342264"/>
                </a:cubicBezTo>
                <a:cubicBezTo>
                  <a:pt x="236601" y="336676"/>
                  <a:pt x="235458" y="332994"/>
                  <a:pt x="234696" y="331215"/>
                </a:cubicBezTo>
                <a:cubicBezTo>
                  <a:pt x="218694" y="346836"/>
                  <a:pt x="201548" y="358520"/>
                  <a:pt x="183134" y="366394"/>
                </a:cubicBezTo>
                <a:cubicBezTo>
                  <a:pt x="164846" y="374141"/>
                  <a:pt x="145288" y="378078"/>
                  <a:pt x="124586" y="378078"/>
                </a:cubicBezTo>
                <a:cubicBezTo>
                  <a:pt x="88010" y="378078"/>
                  <a:pt x="59182" y="368172"/>
                  <a:pt x="37972" y="348233"/>
                </a:cubicBezTo>
                <a:cubicBezTo>
                  <a:pt x="16891" y="328421"/>
                  <a:pt x="6350" y="303275"/>
                  <a:pt x="6350" y="272922"/>
                </a:cubicBezTo>
                <a:cubicBezTo>
                  <a:pt x="6350" y="252856"/>
                  <a:pt x="11176" y="234950"/>
                  <a:pt x="20828" y="219201"/>
                </a:cubicBezTo>
                <a:cubicBezTo>
                  <a:pt x="30353" y="203453"/>
                  <a:pt x="43815" y="191388"/>
                  <a:pt x="61086" y="183006"/>
                </a:cubicBezTo>
                <a:cubicBezTo>
                  <a:pt x="78485" y="174625"/>
                  <a:pt x="103378" y="167385"/>
                  <a:pt x="136016" y="161162"/>
                </a:cubicBezTo>
                <a:cubicBezTo>
                  <a:pt x="179959" y="152780"/>
                  <a:pt x="210439" y="145160"/>
                  <a:pt x="227329" y="138048"/>
                </a:cubicBezTo>
                <a:lnTo>
                  <a:pt x="227329" y="128650"/>
                </a:lnTo>
                <a:cubicBezTo>
                  <a:pt x="227329" y="110489"/>
                  <a:pt x="222885" y="97662"/>
                  <a:pt x="213995" y="89915"/>
                </a:cubicBezTo>
                <a:cubicBezTo>
                  <a:pt x="205104" y="82295"/>
                  <a:pt x="188214" y="78358"/>
                  <a:pt x="163448" y="78358"/>
                </a:cubicBezTo>
                <a:cubicBezTo>
                  <a:pt x="146685" y="78358"/>
                  <a:pt x="133604" y="81660"/>
                  <a:pt x="124205" y="88264"/>
                </a:cubicBezTo>
                <a:cubicBezTo>
                  <a:pt x="114935" y="94869"/>
                  <a:pt x="107315" y="106425"/>
                  <a:pt x="101472" y="122935"/>
                </a:cubicBezTo>
                <a:lnTo>
                  <a:pt x="16129" y="107569"/>
                </a:lnTo>
                <a:cubicBezTo>
                  <a:pt x="25654" y="73151"/>
                  <a:pt x="42164" y="47751"/>
                  <a:pt x="65659" y="31114"/>
                </a:cubicBezTo>
                <a:cubicBezTo>
                  <a:pt x="89154" y="14604"/>
                  <a:pt x="123952" y="6350"/>
                  <a:pt x="170179" y="6350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6464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040757" y="3183255"/>
            <a:ext cx="471804" cy="503682"/>
          </a:xfrm>
          <a:custGeom>
            <a:avLst/>
            <a:gdLst>
              <a:gd name="connsiteX0" fmla="*/ 6350 w 471804"/>
              <a:gd name="connsiteY0" fmla="*/ 6350 h 503682"/>
              <a:gd name="connsiteX1" fmla="*/ 122554 w 471804"/>
              <a:gd name="connsiteY1" fmla="*/ 6350 h 503682"/>
              <a:gd name="connsiteX2" fmla="*/ 237997 w 471804"/>
              <a:gd name="connsiteY2" fmla="*/ 200660 h 503682"/>
              <a:gd name="connsiteX3" fmla="*/ 351282 w 471804"/>
              <a:gd name="connsiteY3" fmla="*/ 6350 h 503682"/>
              <a:gd name="connsiteX4" fmla="*/ 465454 w 471804"/>
              <a:gd name="connsiteY4" fmla="*/ 6350 h 503682"/>
              <a:gd name="connsiteX5" fmla="*/ 284988 w 471804"/>
              <a:gd name="connsiteY5" fmla="*/ 291338 h 503682"/>
              <a:gd name="connsiteX6" fmla="*/ 284988 w 471804"/>
              <a:gd name="connsiteY6" fmla="*/ 497332 h 503682"/>
              <a:gd name="connsiteX7" fmla="*/ 186182 w 471804"/>
              <a:gd name="connsiteY7" fmla="*/ 497332 h 503682"/>
              <a:gd name="connsiteX8" fmla="*/ 186182 w 471804"/>
              <a:gd name="connsiteY8" fmla="*/ 290703 h 503682"/>
              <a:gd name="connsiteX9" fmla="*/ 6350 w 471804"/>
              <a:gd name="connsiteY9" fmla="*/ 6350 h 5036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471804" h="503682">
                <a:moveTo>
                  <a:pt x="6350" y="6350"/>
                </a:moveTo>
                <a:lnTo>
                  <a:pt x="122554" y="6350"/>
                </a:lnTo>
                <a:lnTo>
                  <a:pt x="237997" y="200660"/>
                </a:lnTo>
                <a:lnTo>
                  <a:pt x="351282" y="6350"/>
                </a:lnTo>
                <a:lnTo>
                  <a:pt x="465454" y="6350"/>
                </a:lnTo>
                <a:lnTo>
                  <a:pt x="284988" y="291338"/>
                </a:lnTo>
                <a:lnTo>
                  <a:pt x="284988" y="497332"/>
                </a:lnTo>
                <a:lnTo>
                  <a:pt x="186182" y="497332"/>
                </a:lnTo>
                <a:lnTo>
                  <a:pt x="186182" y="290703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6464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28312" y="3183255"/>
            <a:ext cx="341503" cy="503682"/>
          </a:xfrm>
          <a:custGeom>
            <a:avLst/>
            <a:gdLst>
              <a:gd name="connsiteX0" fmla="*/ 6350 w 341503"/>
              <a:gd name="connsiteY0" fmla="*/ 6350 h 503682"/>
              <a:gd name="connsiteX1" fmla="*/ 100457 w 341503"/>
              <a:gd name="connsiteY1" fmla="*/ 6350 h 503682"/>
              <a:gd name="connsiteX2" fmla="*/ 100457 w 341503"/>
              <a:gd name="connsiteY2" fmla="*/ 266954 h 503682"/>
              <a:gd name="connsiteX3" fmla="*/ 210566 w 341503"/>
              <a:gd name="connsiteY3" fmla="*/ 141732 h 503682"/>
              <a:gd name="connsiteX4" fmla="*/ 326516 w 341503"/>
              <a:gd name="connsiteY4" fmla="*/ 141732 h 503682"/>
              <a:gd name="connsiteX5" fmla="*/ 204978 w 341503"/>
              <a:gd name="connsiteY5" fmla="*/ 271653 h 503682"/>
              <a:gd name="connsiteX6" fmla="*/ 335153 w 341503"/>
              <a:gd name="connsiteY6" fmla="*/ 497332 h 503682"/>
              <a:gd name="connsiteX7" fmla="*/ 233679 w 341503"/>
              <a:gd name="connsiteY7" fmla="*/ 497332 h 503682"/>
              <a:gd name="connsiteX8" fmla="*/ 144272 w 341503"/>
              <a:gd name="connsiteY8" fmla="*/ 337566 h 503682"/>
              <a:gd name="connsiteX9" fmla="*/ 100457 w 341503"/>
              <a:gd name="connsiteY9" fmla="*/ 383413 h 503682"/>
              <a:gd name="connsiteX10" fmla="*/ 100457 w 341503"/>
              <a:gd name="connsiteY10" fmla="*/ 497332 h 503682"/>
              <a:gd name="connsiteX11" fmla="*/ 6350 w 341503"/>
              <a:gd name="connsiteY11" fmla="*/ 497332 h 503682"/>
              <a:gd name="connsiteX12" fmla="*/ 6350 w 341503"/>
              <a:gd name="connsiteY12" fmla="*/ 6350 h 5036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41503" h="503682">
                <a:moveTo>
                  <a:pt x="6350" y="6350"/>
                </a:moveTo>
                <a:lnTo>
                  <a:pt x="100457" y="6350"/>
                </a:lnTo>
                <a:lnTo>
                  <a:pt x="100457" y="266954"/>
                </a:lnTo>
                <a:lnTo>
                  <a:pt x="210566" y="141732"/>
                </a:lnTo>
                <a:lnTo>
                  <a:pt x="326516" y="141732"/>
                </a:lnTo>
                <a:lnTo>
                  <a:pt x="204978" y="271653"/>
                </a:lnTo>
                <a:lnTo>
                  <a:pt x="335153" y="497332"/>
                </a:lnTo>
                <a:lnTo>
                  <a:pt x="233679" y="497332"/>
                </a:lnTo>
                <a:lnTo>
                  <a:pt x="144272" y="337566"/>
                </a:lnTo>
                <a:lnTo>
                  <a:pt x="100457" y="383413"/>
                </a:lnTo>
                <a:lnTo>
                  <a:pt x="100457" y="497332"/>
                </a:lnTo>
                <a:lnTo>
                  <a:pt x="6350" y="497332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6464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312159" y="3183255"/>
            <a:ext cx="336423" cy="503682"/>
          </a:xfrm>
          <a:custGeom>
            <a:avLst/>
            <a:gdLst>
              <a:gd name="connsiteX0" fmla="*/ 6350 w 336423"/>
              <a:gd name="connsiteY0" fmla="*/ 6350 h 503682"/>
              <a:gd name="connsiteX1" fmla="*/ 100457 w 336423"/>
              <a:gd name="connsiteY1" fmla="*/ 6350 h 503682"/>
              <a:gd name="connsiteX2" fmla="*/ 100457 w 336423"/>
              <a:gd name="connsiteY2" fmla="*/ 186944 h 503682"/>
              <a:gd name="connsiteX3" fmla="*/ 209296 w 336423"/>
              <a:gd name="connsiteY3" fmla="*/ 133604 h 503682"/>
              <a:gd name="connsiteX4" fmla="*/ 267843 w 336423"/>
              <a:gd name="connsiteY4" fmla="*/ 145669 h 503682"/>
              <a:gd name="connsiteX5" fmla="*/ 307213 w 336423"/>
              <a:gd name="connsiteY5" fmla="*/ 176529 h 503682"/>
              <a:gd name="connsiteX6" fmla="*/ 325247 w 336423"/>
              <a:gd name="connsiteY6" fmla="*/ 218059 h 503682"/>
              <a:gd name="connsiteX7" fmla="*/ 330073 w 336423"/>
              <a:gd name="connsiteY7" fmla="*/ 288671 h 503682"/>
              <a:gd name="connsiteX8" fmla="*/ 330073 w 336423"/>
              <a:gd name="connsiteY8" fmla="*/ 497332 h 503682"/>
              <a:gd name="connsiteX9" fmla="*/ 236093 w 336423"/>
              <a:gd name="connsiteY9" fmla="*/ 497332 h 503682"/>
              <a:gd name="connsiteX10" fmla="*/ 236093 w 336423"/>
              <a:gd name="connsiteY10" fmla="*/ 309498 h 503682"/>
              <a:gd name="connsiteX11" fmla="*/ 230632 w 336423"/>
              <a:gd name="connsiteY11" fmla="*/ 238505 h 503682"/>
              <a:gd name="connsiteX12" fmla="*/ 211709 w 336423"/>
              <a:gd name="connsiteY12" fmla="*/ 214503 h 503682"/>
              <a:gd name="connsiteX13" fmla="*/ 177800 w 336423"/>
              <a:gd name="connsiteY13" fmla="*/ 205613 h 503682"/>
              <a:gd name="connsiteX14" fmla="*/ 135890 w 336423"/>
              <a:gd name="connsiteY14" fmla="*/ 217042 h 503682"/>
              <a:gd name="connsiteX15" fmla="*/ 108966 w 336423"/>
              <a:gd name="connsiteY15" fmla="*/ 251333 h 503682"/>
              <a:gd name="connsiteX16" fmla="*/ 100457 w 336423"/>
              <a:gd name="connsiteY16" fmla="*/ 319151 h 503682"/>
              <a:gd name="connsiteX17" fmla="*/ 100457 w 336423"/>
              <a:gd name="connsiteY17" fmla="*/ 497332 h 503682"/>
              <a:gd name="connsiteX18" fmla="*/ 6350 w 336423"/>
              <a:gd name="connsiteY18" fmla="*/ 497332 h 503682"/>
              <a:gd name="connsiteX19" fmla="*/ 6350 w 336423"/>
              <a:gd name="connsiteY19" fmla="*/ 6350 h 5036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</a:cxnLst>
            <a:rect l="l" t="t" r="r" b="b"/>
            <a:pathLst>
              <a:path w="336423" h="503682">
                <a:moveTo>
                  <a:pt x="6350" y="6350"/>
                </a:moveTo>
                <a:lnTo>
                  <a:pt x="100457" y="6350"/>
                </a:lnTo>
                <a:lnTo>
                  <a:pt x="100457" y="186944"/>
                </a:lnTo>
                <a:cubicBezTo>
                  <a:pt x="130810" y="151384"/>
                  <a:pt x="167005" y="133604"/>
                  <a:pt x="209296" y="133604"/>
                </a:cubicBezTo>
                <a:cubicBezTo>
                  <a:pt x="230886" y="133604"/>
                  <a:pt x="250444" y="137667"/>
                  <a:pt x="267843" y="145669"/>
                </a:cubicBezTo>
                <a:cubicBezTo>
                  <a:pt x="285242" y="153797"/>
                  <a:pt x="298323" y="163957"/>
                  <a:pt x="307213" y="176529"/>
                </a:cubicBezTo>
                <a:cubicBezTo>
                  <a:pt x="315976" y="188976"/>
                  <a:pt x="322072" y="202819"/>
                  <a:pt x="325247" y="218059"/>
                </a:cubicBezTo>
                <a:cubicBezTo>
                  <a:pt x="328549" y="233172"/>
                  <a:pt x="330073" y="256794"/>
                  <a:pt x="330073" y="288671"/>
                </a:cubicBezTo>
                <a:lnTo>
                  <a:pt x="330073" y="497332"/>
                </a:lnTo>
                <a:lnTo>
                  <a:pt x="236093" y="497332"/>
                </a:lnTo>
                <a:lnTo>
                  <a:pt x="236093" y="309498"/>
                </a:lnTo>
                <a:cubicBezTo>
                  <a:pt x="236093" y="272160"/>
                  <a:pt x="234188" y="248539"/>
                  <a:pt x="230632" y="238505"/>
                </a:cubicBezTo>
                <a:cubicBezTo>
                  <a:pt x="227076" y="228473"/>
                  <a:pt x="220853" y="220472"/>
                  <a:pt x="211709" y="214503"/>
                </a:cubicBezTo>
                <a:cubicBezTo>
                  <a:pt x="202692" y="208660"/>
                  <a:pt x="191389" y="205613"/>
                  <a:pt x="177800" y="205613"/>
                </a:cubicBezTo>
                <a:cubicBezTo>
                  <a:pt x="162179" y="205613"/>
                  <a:pt x="148209" y="209423"/>
                  <a:pt x="135890" y="217042"/>
                </a:cubicBezTo>
                <a:cubicBezTo>
                  <a:pt x="123571" y="224663"/>
                  <a:pt x="114680" y="236092"/>
                  <a:pt x="108966" y="251333"/>
                </a:cubicBezTo>
                <a:cubicBezTo>
                  <a:pt x="103251" y="266700"/>
                  <a:pt x="100457" y="289306"/>
                  <a:pt x="100457" y="319151"/>
                </a:cubicBezTo>
                <a:lnTo>
                  <a:pt x="100457" y="497332"/>
                </a:lnTo>
                <a:lnTo>
                  <a:pt x="6350" y="497332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6464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858897" y="3183255"/>
            <a:ext cx="402844" cy="503682"/>
          </a:xfrm>
          <a:custGeom>
            <a:avLst/>
            <a:gdLst>
              <a:gd name="connsiteX0" fmla="*/ 6350 w 402844"/>
              <a:gd name="connsiteY0" fmla="*/ 6350 h 503682"/>
              <a:gd name="connsiteX1" fmla="*/ 396493 w 402844"/>
              <a:gd name="connsiteY1" fmla="*/ 6350 h 503682"/>
              <a:gd name="connsiteX2" fmla="*/ 396493 w 402844"/>
              <a:gd name="connsiteY2" fmla="*/ 89408 h 503682"/>
              <a:gd name="connsiteX3" fmla="*/ 251079 w 402844"/>
              <a:gd name="connsiteY3" fmla="*/ 89408 h 503682"/>
              <a:gd name="connsiteX4" fmla="*/ 251079 w 402844"/>
              <a:gd name="connsiteY4" fmla="*/ 497332 h 503682"/>
              <a:gd name="connsiteX5" fmla="*/ 152019 w 402844"/>
              <a:gd name="connsiteY5" fmla="*/ 497332 h 503682"/>
              <a:gd name="connsiteX6" fmla="*/ 152019 w 402844"/>
              <a:gd name="connsiteY6" fmla="*/ 89408 h 503682"/>
              <a:gd name="connsiteX7" fmla="*/ 6350 w 402844"/>
              <a:gd name="connsiteY7" fmla="*/ 89408 h 503682"/>
              <a:gd name="connsiteX8" fmla="*/ 6350 w 402844"/>
              <a:gd name="connsiteY8" fmla="*/ 6350 h 5036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02844" h="503682">
                <a:moveTo>
                  <a:pt x="6350" y="6350"/>
                </a:moveTo>
                <a:lnTo>
                  <a:pt x="396493" y="6350"/>
                </a:lnTo>
                <a:lnTo>
                  <a:pt x="396493" y="89408"/>
                </a:lnTo>
                <a:lnTo>
                  <a:pt x="251079" y="89408"/>
                </a:lnTo>
                <a:lnTo>
                  <a:pt x="251079" y="497332"/>
                </a:lnTo>
                <a:lnTo>
                  <a:pt x="152019" y="497332"/>
                </a:lnTo>
                <a:lnTo>
                  <a:pt x="152019" y="89408"/>
                </a:lnTo>
                <a:lnTo>
                  <a:pt x="6350" y="89408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6464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65200"/>
            <a:ext cx="8255000" cy="45593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8500"/>
            <a:ext cx="5346700" cy="1079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35600" y="6464300"/>
            <a:ext cx="1181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Dr.Aida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A.Korish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</a:p>
          <a:p>
            <a:pPr>
              <a:lnSpc>
                <a:spcPts val="1200"/>
              </a:lnSpc>
              <a:tabLst>
                <a:tab pos="190500" algn="l"/>
              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akorish@ksu.edu.sa)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88400" y="6578600"/>
            <a:ext cx="1270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28828" y="1115568"/>
            <a:ext cx="4206240" cy="4701540"/>
          </a:xfrm>
          <a:custGeom>
            <a:avLst/>
            <a:gdLst>
              <a:gd name="connsiteX0" fmla="*/ 11430 w 4206240"/>
              <a:gd name="connsiteY0" fmla="*/ 4690110 h 4701540"/>
              <a:gd name="connsiteX1" fmla="*/ 4194810 w 4206240"/>
              <a:gd name="connsiteY1" fmla="*/ 4690110 h 4701540"/>
              <a:gd name="connsiteX2" fmla="*/ 4194810 w 4206240"/>
              <a:gd name="connsiteY2" fmla="*/ 11430 h 4701540"/>
              <a:gd name="connsiteX3" fmla="*/ 11430 w 4206240"/>
              <a:gd name="connsiteY3" fmla="*/ 11430 h 4701540"/>
              <a:gd name="connsiteX4" fmla="*/ 11430 w 4206240"/>
              <a:gd name="connsiteY4" fmla="*/ 4690110 h 47015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06240" h="4701540">
                <a:moveTo>
                  <a:pt x="11430" y="4690110"/>
                </a:moveTo>
                <a:lnTo>
                  <a:pt x="4194810" y="4690110"/>
                </a:lnTo>
                <a:lnTo>
                  <a:pt x="4194810" y="11430"/>
                </a:lnTo>
                <a:lnTo>
                  <a:pt x="11430" y="11430"/>
                </a:lnTo>
                <a:lnTo>
                  <a:pt x="11430" y="469011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053584" y="597407"/>
            <a:ext cx="3776471" cy="5446775"/>
          </a:xfrm>
          <a:custGeom>
            <a:avLst/>
            <a:gdLst>
              <a:gd name="connsiteX0" fmla="*/ 11429 w 3776471"/>
              <a:gd name="connsiteY0" fmla="*/ 5435346 h 5446775"/>
              <a:gd name="connsiteX1" fmla="*/ 3765042 w 3776471"/>
              <a:gd name="connsiteY1" fmla="*/ 5435346 h 5446775"/>
              <a:gd name="connsiteX2" fmla="*/ 3765042 w 3776471"/>
              <a:gd name="connsiteY2" fmla="*/ 11430 h 5446775"/>
              <a:gd name="connsiteX3" fmla="*/ 11429 w 3776471"/>
              <a:gd name="connsiteY3" fmla="*/ 11430 h 5446775"/>
              <a:gd name="connsiteX4" fmla="*/ 11429 w 3776471"/>
              <a:gd name="connsiteY4" fmla="*/ 5435346 h 54467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776471" h="5446775">
                <a:moveTo>
                  <a:pt x="11429" y="5435346"/>
                </a:moveTo>
                <a:lnTo>
                  <a:pt x="3765042" y="5435346"/>
                </a:lnTo>
                <a:lnTo>
                  <a:pt x="3765042" y="11430"/>
                </a:lnTo>
                <a:lnTo>
                  <a:pt x="11429" y="11430"/>
                </a:lnTo>
                <a:lnTo>
                  <a:pt x="11429" y="5435346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9900"/>
            <a:ext cx="8813800" cy="6388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36600" y="1346200"/>
            <a:ext cx="88900" cy="283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356" dirty="0" smtClean="0">
                <a:solidFill>
                  <a:srgbClr val="2da2bf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1356" dirty="0" smtClean="0">
                <a:solidFill>
                  <a:srgbClr val="2da2bf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1356" dirty="0" smtClean="0">
                <a:solidFill>
                  <a:srgbClr val="2da2bf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90600" y="1295400"/>
            <a:ext cx="3556000" cy="360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Occupies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prominent</a:t>
            </a:r>
            <a:r>
              <a:rPr lang="en-US" altLang="zh-CN" sz="200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position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beside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main</a:t>
            </a:r>
            <a:r>
              <a:rPr lang="en-US" altLang="zh-CN" sz="200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sensory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and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06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motor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systems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in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the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brain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stem.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It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is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connected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to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brain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stem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by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da1f28"/>
                </a:solidFill>
                <a:latin typeface="Cambria" pitchFamily="18" charset="0"/>
                <a:cs typeface="Cambria" pitchFamily="18" charset="0"/>
              </a:rPr>
              <a:t>three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da1f28"/>
                </a:solidFill>
                <a:latin typeface="Cambria" pitchFamily="18" charset="0"/>
                <a:cs typeface="Cambria" pitchFamily="18" charset="0"/>
              </a:rPr>
              <a:t>cerebellar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da1f28"/>
                </a:solidFill>
                <a:latin typeface="Cambria" pitchFamily="18" charset="0"/>
                <a:cs typeface="Cambria" pitchFamily="18" charset="0"/>
              </a:rPr>
              <a:t>peduncles</a:t>
            </a:r>
            <a:r>
              <a:rPr lang="en-US" altLang="zh-CN" sz="2004" dirty="0" smtClean="0">
                <a:solidFill>
                  <a:srgbClr val="da1f28"/>
                </a:solidFill>
                <a:latin typeface="Cambria" pitchFamily="18" charset="0"/>
                <a:cs typeface="Cambria" pitchFamily="18" charset="0"/>
              </a:rPr>
              <a:t>: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06" b="1" i="1" dirty="0" smtClean="0">
                <a:solidFill>
                  <a:srgbClr val="da1f28"/>
                </a:solidFill>
                <a:latin typeface="Cambria" pitchFamily="18" charset="0"/>
                <a:cs typeface="Cambria" pitchFamily="18" charset="0"/>
              </a:rPr>
              <a:t>superior</a:t>
            </a:r>
            <a:r>
              <a:rPr lang="en-US" altLang="zh-CN" sz="2006" dirty="0" smtClean="0">
                <a:solidFill>
                  <a:srgbClr val="da1f28"/>
                </a:solidFill>
                <a:latin typeface="Cambria" pitchFamily="18" charset="0"/>
                <a:cs typeface="Cambria" pitchFamily="18" charset="0"/>
              </a:rPr>
              <a:t>,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da1f28"/>
                </a:solidFill>
                <a:latin typeface="Cambria" pitchFamily="18" charset="0"/>
                <a:cs typeface="Cambria" pitchFamily="18" charset="0"/>
              </a:rPr>
              <a:t>middle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da1f28"/>
                </a:solidFill>
                <a:latin typeface="Cambria" pitchFamily="18" charset="0"/>
                <a:cs typeface="Cambria" pitchFamily="18" charset="0"/>
              </a:rPr>
              <a:t>and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i="1" dirty="0" smtClean="0">
                <a:solidFill>
                  <a:srgbClr val="da1f28"/>
                </a:solidFill>
                <a:latin typeface="Cambria" pitchFamily="18" charset="0"/>
                <a:cs typeface="Cambria" pitchFamily="18" charset="0"/>
              </a:rPr>
              <a:t>inferior</a:t>
            </a:r>
            <a:r>
              <a:rPr lang="en-US" altLang="zh-CN" sz="2006" b="1" i="1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Various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fibers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inter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and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leave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the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cerebellum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through</a:t>
            </a:r>
            <a:r>
              <a:rPr lang="en-US" altLang="zh-CN" sz="200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these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peduncles</a:t>
            </a:r>
            <a:r>
              <a:rPr lang="en-US" altLang="zh-CN" sz="2400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51900" y="6578600"/>
            <a:ext cx="635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35600" y="6464300"/>
            <a:ext cx="1181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Dr.Aida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A.Korish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</a:p>
          <a:p>
            <a:pPr>
              <a:lnSpc>
                <a:spcPts val="1200"/>
              </a:lnSpc>
              <a:tabLst>
                <a:tab pos="190500" algn="l"/>
              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akorish@ksu.edu.sa)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289291" y="961644"/>
            <a:ext cx="1551432" cy="4789932"/>
          </a:xfrm>
          <a:custGeom>
            <a:avLst/>
            <a:gdLst>
              <a:gd name="connsiteX0" fmla="*/ 9906 w 1551432"/>
              <a:gd name="connsiteY0" fmla="*/ 4780026 h 4789932"/>
              <a:gd name="connsiteX1" fmla="*/ 1541526 w 1551432"/>
              <a:gd name="connsiteY1" fmla="*/ 4780026 h 4789932"/>
              <a:gd name="connsiteX2" fmla="*/ 1541526 w 1551432"/>
              <a:gd name="connsiteY2" fmla="*/ 9905 h 4789932"/>
              <a:gd name="connsiteX3" fmla="*/ 9906 w 1551432"/>
              <a:gd name="connsiteY3" fmla="*/ 9905 h 4789932"/>
              <a:gd name="connsiteX4" fmla="*/ 9906 w 1551432"/>
              <a:gd name="connsiteY4" fmla="*/ 4780026 h 47899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51432" h="4789932">
                <a:moveTo>
                  <a:pt x="9906" y="4780026"/>
                </a:moveTo>
                <a:lnTo>
                  <a:pt x="1541526" y="4780026"/>
                </a:lnTo>
                <a:lnTo>
                  <a:pt x="1541526" y="9905"/>
                </a:lnTo>
                <a:lnTo>
                  <a:pt x="9906" y="9905"/>
                </a:lnTo>
                <a:lnTo>
                  <a:pt x="9906" y="4780026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84048" y="1042416"/>
            <a:ext cx="4271772" cy="4614672"/>
          </a:xfrm>
          <a:custGeom>
            <a:avLst/>
            <a:gdLst>
              <a:gd name="connsiteX0" fmla="*/ 11429 w 4271772"/>
              <a:gd name="connsiteY0" fmla="*/ 4603242 h 4614672"/>
              <a:gd name="connsiteX1" fmla="*/ 4260342 w 4271772"/>
              <a:gd name="connsiteY1" fmla="*/ 4603242 h 4614672"/>
              <a:gd name="connsiteX2" fmla="*/ 4260342 w 4271772"/>
              <a:gd name="connsiteY2" fmla="*/ 11430 h 4614672"/>
              <a:gd name="connsiteX3" fmla="*/ 11429 w 4271772"/>
              <a:gd name="connsiteY3" fmla="*/ 11430 h 4614672"/>
              <a:gd name="connsiteX4" fmla="*/ 11429 w 4271772"/>
              <a:gd name="connsiteY4" fmla="*/ 4603242 h 46146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71772" h="4614672">
                <a:moveTo>
                  <a:pt x="11429" y="4603242"/>
                </a:moveTo>
                <a:lnTo>
                  <a:pt x="4260342" y="4603242"/>
                </a:lnTo>
                <a:lnTo>
                  <a:pt x="4260342" y="11430"/>
                </a:lnTo>
                <a:lnTo>
                  <a:pt x="11429" y="11430"/>
                </a:lnTo>
                <a:lnTo>
                  <a:pt x="11429" y="4603242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2da2b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51459" y="333756"/>
            <a:ext cx="8208264" cy="524256"/>
          </a:xfrm>
          <a:custGeom>
            <a:avLst/>
            <a:gdLst>
              <a:gd name="connsiteX0" fmla="*/ 0 w 8208264"/>
              <a:gd name="connsiteY0" fmla="*/ 524256 h 524256"/>
              <a:gd name="connsiteX1" fmla="*/ 8208264 w 8208264"/>
              <a:gd name="connsiteY1" fmla="*/ 524256 h 524256"/>
              <a:gd name="connsiteX2" fmla="*/ 8208264 w 8208264"/>
              <a:gd name="connsiteY2" fmla="*/ 0 h 524256"/>
              <a:gd name="connsiteX3" fmla="*/ 0 w 8208264"/>
              <a:gd name="connsiteY3" fmla="*/ 0 h 524256"/>
              <a:gd name="connsiteX4" fmla="*/ 0 w 8208264"/>
              <a:gd name="connsiteY4" fmla="*/ 524256 h 5242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208264" h="524256">
                <a:moveTo>
                  <a:pt x="0" y="524256"/>
                </a:moveTo>
                <a:lnTo>
                  <a:pt x="8208264" y="524256"/>
                </a:lnTo>
                <a:lnTo>
                  <a:pt x="8208264" y="0"/>
                </a:lnTo>
                <a:lnTo>
                  <a:pt x="0" y="0"/>
                </a:lnTo>
                <a:lnTo>
                  <a:pt x="0" y="52425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93920" y="958595"/>
            <a:ext cx="2564892" cy="4796028"/>
          </a:xfrm>
          <a:custGeom>
            <a:avLst/>
            <a:gdLst>
              <a:gd name="connsiteX0" fmla="*/ 11429 w 2564892"/>
              <a:gd name="connsiteY0" fmla="*/ 4784598 h 4796028"/>
              <a:gd name="connsiteX1" fmla="*/ 2553461 w 2564892"/>
              <a:gd name="connsiteY1" fmla="*/ 4784598 h 4796028"/>
              <a:gd name="connsiteX2" fmla="*/ 2553461 w 2564892"/>
              <a:gd name="connsiteY2" fmla="*/ 11430 h 4796028"/>
              <a:gd name="connsiteX3" fmla="*/ 11429 w 2564892"/>
              <a:gd name="connsiteY3" fmla="*/ 11430 h 4796028"/>
              <a:gd name="connsiteX4" fmla="*/ 11429 w 2564892"/>
              <a:gd name="connsiteY4" fmla="*/ 4784598 h 4796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64892" h="4796028">
                <a:moveTo>
                  <a:pt x="11429" y="4784598"/>
                </a:moveTo>
                <a:lnTo>
                  <a:pt x="2553461" y="4784598"/>
                </a:lnTo>
                <a:lnTo>
                  <a:pt x="2553461" y="11430"/>
                </a:lnTo>
                <a:lnTo>
                  <a:pt x="11429" y="11430"/>
                </a:lnTo>
                <a:lnTo>
                  <a:pt x="11429" y="4784598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254000"/>
            <a:ext cx="8724900" cy="5486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8500"/>
            <a:ext cx="5346700" cy="1079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851900" y="6578600"/>
            <a:ext cx="635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35600" y="6464300"/>
            <a:ext cx="1181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Dr.Aida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A.Korish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</a:p>
          <a:p>
            <a:pPr>
              <a:lnSpc>
                <a:spcPts val="1200"/>
              </a:lnSpc>
              <a:tabLst>
                <a:tab pos="190500" algn="l"/>
              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akorish@ksu.edu.sa)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42900" y="444500"/>
            <a:ext cx="4254500" cy="518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>
                <a:tab pos="139700" algn="l"/>
                <a:tab pos="215900" algn="l"/>
              </a:tabLst>
            </a:pPr>
            <a:r>
              <a:rPr lang="en-US" altLang="zh-CN" sz="2949" dirty="0" smtClean="0">
                <a:solidFill>
                  <a:srgbClr val="44b9e8"/>
                </a:solidFill>
                <a:latin typeface="Lucida Sans Unicode" pitchFamily="18" charset="0"/>
                <a:cs typeface="Lucida Sans Unicode" pitchFamily="18" charset="0"/>
              </a:rPr>
              <a:t>Functions</a:t>
            </a:r>
            <a:r>
              <a:rPr lang="en-US" altLang="zh-CN" sz="294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49" dirty="0" smtClean="0">
                <a:solidFill>
                  <a:srgbClr val="44b9e8"/>
                </a:solidFill>
                <a:latin typeface="Lucida Sans Unicode" pitchFamily="18" charset="0"/>
                <a:cs typeface="Lucida Sans Unicode" pitchFamily="18" charset="0"/>
              </a:rPr>
              <a:t>of</a:t>
            </a:r>
            <a:r>
              <a:rPr lang="en-US" altLang="zh-CN" sz="2949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949" dirty="0" smtClean="0">
                <a:solidFill>
                  <a:srgbClr val="44b9e8"/>
                </a:solidFill>
                <a:latin typeface="Lucida Sans Unicode" pitchFamily="18" charset="0"/>
                <a:cs typeface="Lucida Sans Unicode" pitchFamily="18" charset="0"/>
              </a:rPr>
              <a:t>cerebellum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139700" algn="l"/>
                <a:tab pos="2159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Lucida Sans Unicode" pitchFamily="18" charset="0"/>
                <a:cs typeface="Lucida Sans Unicode" pitchFamily="18" charset="0"/>
              </a:rPr>
              <a:t>Maintenance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Lucida Sans Unicode" pitchFamily="18" charset="0"/>
                <a:cs typeface="Lucida Sans Unicode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Lucida Sans Unicode" pitchFamily="18" charset="0"/>
                <a:cs typeface="Lucida Sans Unicode" pitchFamily="18" charset="0"/>
              </a:rPr>
              <a:t>equilibrium</a:t>
            </a:r>
          </a:p>
          <a:p>
            <a:pPr>
              <a:lnSpc>
                <a:spcPts val="2700"/>
              </a:lnSpc>
              <a:tabLst>
                <a:tab pos="139700" algn="l"/>
                <a:tab pos="215900" algn="l"/>
              </a:tabLst>
            </a:pPr>
            <a:r>
              <a:rPr lang="en-US" altLang="zh-CN" dirty="0" smtClean="0"/>
              <a:t>		</a:t>
            </a:r>
            <a:r>
              <a:rPr lang="en-US" altLang="zh-CN" sz="2112" dirty="0" smtClean="0">
                <a:solidFill>
                  <a:srgbClr val="7030a0"/>
                </a:solidFill>
                <a:latin typeface="Lucida Sans Unicode" pitchFamily="18" charset="0"/>
                <a:cs typeface="Lucida Sans Unicode" pitchFamily="18" charset="0"/>
              </a:rPr>
              <a:t>balance,</a:t>
            </a:r>
            <a:r>
              <a:rPr lang="en-US" altLang="zh-CN" sz="21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12" dirty="0" smtClean="0">
                <a:solidFill>
                  <a:srgbClr val="7030a0"/>
                </a:solidFill>
                <a:latin typeface="Lucida Sans Unicode" pitchFamily="18" charset="0"/>
                <a:cs typeface="Lucida Sans Unicode" pitchFamily="18" charset="0"/>
              </a:rPr>
              <a:t>posture,</a:t>
            </a:r>
            <a:r>
              <a:rPr lang="en-US" altLang="zh-CN" sz="211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12" dirty="0" smtClean="0">
                <a:solidFill>
                  <a:srgbClr val="7030a0"/>
                </a:solidFill>
                <a:latin typeface="Lucida Sans Unicode" pitchFamily="18" charset="0"/>
                <a:cs typeface="Lucida Sans Unicode" pitchFamily="18" charset="0"/>
              </a:rPr>
              <a:t>eye</a:t>
            </a:r>
          </a:p>
          <a:p>
            <a:pPr>
              <a:lnSpc>
                <a:spcPts val="2400"/>
              </a:lnSpc>
              <a:tabLst>
                <a:tab pos="139700" algn="l"/>
                <a:tab pos="215900" algn="l"/>
              </a:tabLst>
            </a:pPr>
            <a:r>
              <a:rPr lang="en-US" altLang="zh-CN" dirty="0" smtClean="0"/>
              <a:t>	</a:t>
            </a:r>
            <a:r>
              <a:rPr lang="en-US" altLang="zh-CN" sz="2112" dirty="0" smtClean="0">
                <a:solidFill>
                  <a:srgbClr val="7030a0"/>
                </a:solidFill>
                <a:latin typeface="Lucida Sans Unicode" pitchFamily="18" charset="0"/>
                <a:cs typeface="Lucida Sans Unicode" pitchFamily="18" charset="0"/>
              </a:rPr>
              <a:t>movement.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139700" algn="l"/>
                <a:tab pos="2159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Lucida Sans Unicode" pitchFamily="18" charset="0"/>
                <a:cs typeface="Lucida Sans Unicode" pitchFamily="18" charset="0"/>
              </a:rPr>
              <a:t>Coordination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Lucida Sans Unicode" pitchFamily="18" charset="0"/>
                <a:cs typeface="Lucida Sans Unicode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Lucida Sans Unicode" pitchFamily="18" charset="0"/>
                <a:cs typeface="Lucida Sans Unicode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Lucida Sans Unicode" pitchFamily="18" charset="0"/>
                <a:cs typeface="Lucida Sans Unicode" pitchFamily="18" charset="0"/>
              </a:rPr>
              <a:t>half-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139700" algn="l"/>
                <a:tab pos="2159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Lucida Sans Unicode" pitchFamily="18" charset="0"/>
                <a:cs typeface="Lucida Sans Unicode" pitchFamily="18" charset="0"/>
              </a:rPr>
              <a:t>automatic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Lucida Sans Unicode" pitchFamily="18" charset="0"/>
                <a:cs typeface="Lucida Sans Unicode" pitchFamily="18" charset="0"/>
              </a:rPr>
              <a:t>movement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Lucida Sans Unicode" pitchFamily="18" charset="0"/>
                <a:cs typeface="Lucida Sans Unicode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Lucida Sans Unicode" pitchFamily="18" charset="0"/>
                <a:cs typeface="Lucida Sans Unicode" pitchFamily="18" charset="0"/>
              </a:rPr>
              <a:t>walking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139700" algn="l"/>
                <a:tab pos="2159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Lucida Sans Unicode" pitchFamily="18" charset="0"/>
                <a:cs typeface="Lucida Sans Unicode" pitchFamily="18" charset="0"/>
              </a:rPr>
              <a:t>and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Lucida Sans Unicode" pitchFamily="18" charset="0"/>
                <a:cs typeface="Lucida Sans Unicode" pitchFamily="18" charset="0"/>
              </a:rPr>
              <a:t>posture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Lucida Sans Unicode" pitchFamily="18" charset="0"/>
                <a:cs typeface="Lucida Sans Unicode" pitchFamily="18" charset="0"/>
              </a:rPr>
              <a:t>maintenance.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139700" algn="l"/>
                <a:tab pos="2159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Lucida Sans Unicode" pitchFamily="18" charset="0"/>
                <a:cs typeface="Lucida Sans Unicode" pitchFamily="18" charset="0"/>
              </a:rPr>
              <a:t>Adjustment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Lucida Sans Unicode" pitchFamily="18" charset="0"/>
                <a:cs typeface="Lucida Sans Unicode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Lucida Sans Unicode" pitchFamily="18" charset="0"/>
                <a:cs typeface="Lucida Sans Unicode" pitchFamily="18" charset="0"/>
              </a:rPr>
              <a:t>muscle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Lucida Sans Unicode" pitchFamily="18" charset="0"/>
                <a:cs typeface="Lucida Sans Unicode" pitchFamily="18" charset="0"/>
              </a:rPr>
              <a:t>tone.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139700" algn="l"/>
                <a:tab pos="2159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004" dirty="0" smtClean="0">
                <a:solidFill>
                  <a:srgbClr val="000000"/>
                </a:solidFill>
                <a:latin typeface="Lucida Sans Unicode" pitchFamily="18" charset="0"/>
                <a:cs typeface="Lucida Sans Unicode" pitchFamily="18" charset="0"/>
              </a:rPr>
              <a:t>Motor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Lucida Sans Unicode" pitchFamily="18" charset="0"/>
                <a:cs typeface="Lucida Sans Unicode" pitchFamily="18" charset="0"/>
              </a:rPr>
              <a:t>Learning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Lucida Sans Unicode" pitchFamily="18" charset="0"/>
                <a:cs typeface="Lucida Sans Unicode" pitchFamily="18" charset="0"/>
              </a:rPr>
              <a:t>–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Lucida Sans Unicode" pitchFamily="18" charset="0"/>
                <a:cs typeface="Lucida Sans Unicode" pitchFamily="18" charset="0"/>
              </a:rPr>
              <a:t>Motor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Lucida Sans Unicode" pitchFamily="18" charset="0"/>
                <a:cs typeface="Lucida Sans Unicode" pitchFamily="18" charset="0"/>
              </a:rPr>
              <a:t>Skills.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139700" algn="l"/>
                <a:tab pos="2159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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b="1" i="1" dirty="0" smtClean="0">
                <a:solidFill>
                  <a:srgbClr val="ffffff"/>
                </a:solidFill>
                <a:latin typeface="Consolas" pitchFamily="18" charset="0"/>
                <a:cs typeface="Consolas" pitchFamily="18" charset="0"/>
              </a:rPr>
              <a:t>Cognitive</a:t>
            </a:r>
            <a:r>
              <a:rPr lang="en-US" altLang="zh-CN" sz="2796" dirty="0" smtClean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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25067" y="1019556"/>
            <a:ext cx="3549396" cy="4971287"/>
          </a:xfrm>
          <a:custGeom>
            <a:avLst/>
            <a:gdLst>
              <a:gd name="connsiteX0" fmla="*/ 23622 w 3549396"/>
              <a:gd name="connsiteY0" fmla="*/ 4947666 h 4971287"/>
              <a:gd name="connsiteX1" fmla="*/ 3525774 w 3549396"/>
              <a:gd name="connsiteY1" fmla="*/ 4947666 h 4971287"/>
              <a:gd name="connsiteX2" fmla="*/ 3525774 w 3549396"/>
              <a:gd name="connsiteY2" fmla="*/ 23622 h 4971287"/>
              <a:gd name="connsiteX3" fmla="*/ 23622 w 3549396"/>
              <a:gd name="connsiteY3" fmla="*/ 23622 h 4971287"/>
              <a:gd name="connsiteX4" fmla="*/ 23622 w 3549396"/>
              <a:gd name="connsiteY4" fmla="*/ 4947666 h 49712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49396" h="4971287">
                <a:moveTo>
                  <a:pt x="23622" y="4947666"/>
                </a:moveTo>
                <a:lnTo>
                  <a:pt x="3525774" y="4947666"/>
                </a:lnTo>
                <a:lnTo>
                  <a:pt x="3525774" y="23622"/>
                </a:lnTo>
                <a:lnTo>
                  <a:pt x="23622" y="23622"/>
                </a:lnTo>
                <a:lnTo>
                  <a:pt x="23622" y="4947666"/>
                </a:lnTo>
              </a:path>
            </a:pathLst>
          </a:custGeom>
          <a:solidFill>
            <a:srgbClr val="000000">
              <a:alpha val="0"/>
            </a:srgbClr>
          </a:solidFill>
          <a:ln w="50800">
            <a:solidFill>
              <a:srgbClr val="00008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7800"/>
            <a:ext cx="5892800" cy="812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41400"/>
            <a:ext cx="8394700" cy="5816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524000" y="406400"/>
            <a:ext cx="53848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6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skill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34200" y="5575300"/>
            <a:ext cx="939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Pablo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Casals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51900" y="6578600"/>
            <a:ext cx="635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35600" y="6464300"/>
            <a:ext cx="1181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Dr.Aida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A.Korish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</a:p>
          <a:p>
            <a:pPr>
              <a:lnSpc>
                <a:spcPts val="1200"/>
              </a:lnSpc>
              <a:tabLst>
                <a:tab pos="190500" algn="l"/>
              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akorish@ksu.edu.sa)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4612" y="908303"/>
            <a:ext cx="2927604" cy="4753356"/>
          </a:xfrm>
          <a:custGeom>
            <a:avLst/>
            <a:gdLst>
              <a:gd name="connsiteX0" fmla="*/ 0 w 2927604"/>
              <a:gd name="connsiteY0" fmla="*/ 4753356 h 4753356"/>
              <a:gd name="connsiteX1" fmla="*/ 2927603 w 2927604"/>
              <a:gd name="connsiteY1" fmla="*/ 4753356 h 4753356"/>
              <a:gd name="connsiteX2" fmla="*/ 2927603 w 2927604"/>
              <a:gd name="connsiteY2" fmla="*/ 0 h 4753356"/>
              <a:gd name="connsiteX3" fmla="*/ 0 w 2927604"/>
              <a:gd name="connsiteY3" fmla="*/ 0 h 4753356"/>
              <a:gd name="connsiteX4" fmla="*/ 0 w 2927604"/>
              <a:gd name="connsiteY4" fmla="*/ 4753356 h 4753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27604" h="4753356">
                <a:moveTo>
                  <a:pt x="0" y="4753356"/>
                </a:moveTo>
                <a:lnTo>
                  <a:pt x="2927603" y="4753356"/>
                </a:lnTo>
                <a:lnTo>
                  <a:pt x="2927603" y="0"/>
                </a:lnTo>
                <a:lnTo>
                  <a:pt x="0" y="0"/>
                </a:lnTo>
                <a:lnTo>
                  <a:pt x="0" y="475335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348228" y="935736"/>
            <a:ext cx="3115056" cy="4725924"/>
          </a:xfrm>
          <a:custGeom>
            <a:avLst/>
            <a:gdLst>
              <a:gd name="connsiteX0" fmla="*/ 0 w 3115056"/>
              <a:gd name="connsiteY0" fmla="*/ 4725924 h 4725924"/>
              <a:gd name="connsiteX1" fmla="*/ 3115056 w 3115056"/>
              <a:gd name="connsiteY1" fmla="*/ 4725924 h 4725924"/>
              <a:gd name="connsiteX2" fmla="*/ 3115056 w 3115056"/>
              <a:gd name="connsiteY2" fmla="*/ 0 h 4725924"/>
              <a:gd name="connsiteX3" fmla="*/ 0 w 3115056"/>
              <a:gd name="connsiteY3" fmla="*/ 0 h 4725924"/>
              <a:gd name="connsiteX4" fmla="*/ 0 w 3115056"/>
              <a:gd name="connsiteY4" fmla="*/ 4725924 h 47259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115056" h="4725924">
                <a:moveTo>
                  <a:pt x="0" y="4725924"/>
                </a:moveTo>
                <a:lnTo>
                  <a:pt x="3115056" y="4725924"/>
                </a:lnTo>
                <a:lnTo>
                  <a:pt x="3115056" y="0"/>
                </a:lnTo>
                <a:lnTo>
                  <a:pt x="0" y="0"/>
                </a:lnTo>
                <a:lnTo>
                  <a:pt x="0" y="472592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557772" y="935736"/>
            <a:ext cx="2275332" cy="4725924"/>
          </a:xfrm>
          <a:custGeom>
            <a:avLst/>
            <a:gdLst>
              <a:gd name="connsiteX0" fmla="*/ 0 w 2275332"/>
              <a:gd name="connsiteY0" fmla="*/ 4725924 h 4725924"/>
              <a:gd name="connsiteX1" fmla="*/ 2275332 w 2275332"/>
              <a:gd name="connsiteY1" fmla="*/ 4725924 h 4725924"/>
              <a:gd name="connsiteX2" fmla="*/ 2275332 w 2275332"/>
              <a:gd name="connsiteY2" fmla="*/ 0 h 4725924"/>
              <a:gd name="connsiteX3" fmla="*/ 0 w 2275332"/>
              <a:gd name="connsiteY3" fmla="*/ 0 h 4725924"/>
              <a:gd name="connsiteX4" fmla="*/ 0 w 2275332"/>
              <a:gd name="connsiteY4" fmla="*/ 4725924 h 47259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75332" h="4725924">
                <a:moveTo>
                  <a:pt x="0" y="4725924"/>
                </a:moveTo>
                <a:lnTo>
                  <a:pt x="2275332" y="4725924"/>
                </a:lnTo>
                <a:lnTo>
                  <a:pt x="2275332" y="0"/>
                </a:lnTo>
                <a:lnTo>
                  <a:pt x="0" y="0"/>
                </a:lnTo>
                <a:lnTo>
                  <a:pt x="0" y="472592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06400"/>
            <a:ext cx="7429500" cy="292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" y="863600"/>
            <a:ext cx="8623300" cy="4864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78500"/>
            <a:ext cx="5346700" cy="1079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851900" y="6578600"/>
            <a:ext cx="635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53000" y="6096000"/>
            <a:ext cx="1181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Dr.Aida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A.Korish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</a:p>
          <a:p>
            <a:pPr>
              <a:lnSpc>
                <a:spcPts val="1200"/>
              </a:lnSpc>
              <a:tabLst>
                <a:tab pos="88900" algn="l"/>
              </a:tabLst>
            </a:pP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akorish@ksu.edu.sa)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06400" y="1079500"/>
            <a:ext cx="2730500" cy="339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63500" algn="l"/>
                <a:tab pos="88900" algn="l"/>
              </a:tabLst>
            </a:pPr>
            <a:r>
              <a:rPr lang="en-US" altLang="zh-CN" sz="32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2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anterior</a:t>
            </a:r>
            <a:r>
              <a:rPr lang="en-US" altLang="zh-CN" sz="32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>
              <a:lnSpc>
                <a:spcPts val="3800"/>
              </a:lnSpc>
              <a:tabLst>
                <a:tab pos="63500" algn="l"/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posterior</a:t>
            </a: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lobes</a:t>
            </a: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each</a:t>
            </a:r>
          </a:p>
          <a:p>
            <a:pPr>
              <a:lnSpc>
                <a:spcPts val="3800"/>
              </a:lnSpc>
              <a:tabLst>
                <a:tab pos="63500" algn="l"/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side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constitute</a:t>
            </a: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large</a:t>
            </a:r>
          </a:p>
          <a:p>
            <a:pPr>
              <a:lnSpc>
                <a:spcPts val="3800"/>
              </a:lnSpc>
              <a:tabLst>
                <a:tab pos="63500" algn="l"/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32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cerebellar</a:t>
            </a:r>
            <a:r>
              <a:rPr lang="en-US" altLang="zh-CN" sz="32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hemispheres,</a:t>
            </a:r>
          </a:p>
          <a:p>
            <a:pPr>
              <a:lnSpc>
                <a:spcPts val="4200"/>
              </a:lnSpc>
              <a:tabLst>
                <a:tab pos="63500" algn="l"/>
                <a:tab pos="88900" algn="l"/>
              </a:tabLst>
            </a:pPr>
            <a:r>
              <a:rPr lang="en-US" altLang="zh-CN" dirty="0" smtClean="0"/>
              <a:t>		</a:t>
            </a: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separated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>
              <a:lnSpc>
                <a:spcPts val="3800"/>
              </a:lnSpc>
              <a:tabLst>
                <a:tab pos="63500" algn="l"/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32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narrow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band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called</a:t>
            </a:r>
          </a:p>
          <a:p>
            <a:pPr>
              <a:lnSpc>
                <a:spcPts val="3800"/>
              </a:lnSpc>
              <a:tabLst>
                <a:tab pos="63500" algn="l"/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vermis.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4612" y="1126236"/>
            <a:ext cx="4247388" cy="4728972"/>
          </a:xfrm>
          <a:custGeom>
            <a:avLst/>
            <a:gdLst>
              <a:gd name="connsiteX0" fmla="*/ 0 w 4247388"/>
              <a:gd name="connsiteY0" fmla="*/ 4728972 h 4728972"/>
              <a:gd name="connsiteX1" fmla="*/ 4247388 w 4247388"/>
              <a:gd name="connsiteY1" fmla="*/ 4728972 h 4728972"/>
              <a:gd name="connsiteX2" fmla="*/ 4247388 w 4247388"/>
              <a:gd name="connsiteY2" fmla="*/ 0 h 4728972"/>
              <a:gd name="connsiteX3" fmla="*/ 0 w 4247388"/>
              <a:gd name="connsiteY3" fmla="*/ 0 h 4728972"/>
              <a:gd name="connsiteX4" fmla="*/ 0 w 4247388"/>
              <a:gd name="connsiteY4" fmla="*/ 4728972 h 47289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47388" h="4728972">
                <a:moveTo>
                  <a:pt x="0" y="4728972"/>
                </a:moveTo>
                <a:lnTo>
                  <a:pt x="4247388" y="4728972"/>
                </a:lnTo>
                <a:lnTo>
                  <a:pt x="4247388" y="0"/>
                </a:lnTo>
                <a:lnTo>
                  <a:pt x="0" y="0"/>
                </a:lnTo>
                <a:lnTo>
                  <a:pt x="0" y="47289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828032" y="1101852"/>
            <a:ext cx="4183380" cy="4753356"/>
          </a:xfrm>
          <a:custGeom>
            <a:avLst/>
            <a:gdLst>
              <a:gd name="connsiteX0" fmla="*/ 0 w 4183380"/>
              <a:gd name="connsiteY0" fmla="*/ 4753356 h 4753356"/>
              <a:gd name="connsiteX1" fmla="*/ 4183380 w 4183380"/>
              <a:gd name="connsiteY1" fmla="*/ 4753356 h 4753356"/>
              <a:gd name="connsiteX2" fmla="*/ 4183380 w 4183380"/>
              <a:gd name="connsiteY2" fmla="*/ 0 h 4753356"/>
              <a:gd name="connsiteX3" fmla="*/ 0 w 4183380"/>
              <a:gd name="connsiteY3" fmla="*/ 0 h 4753356"/>
              <a:gd name="connsiteX4" fmla="*/ 0 w 4183380"/>
              <a:gd name="connsiteY4" fmla="*/ 4753356 h 47533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183380" h="4753356">
                <a:moveTo>
                  <a:pt x="0" y="4753356"/>
                </a:moveTo>
                <a:lnTo>
                  <a:pt x="4183380" y="4753356"/>
                </a:lnTo>
                <a:lnTo>
                  <a:pt x="4183380" y="0"/>
                </a:lnTo>
                <a:lnTo>
                  <a:pt x="0" y="0"/>
                </a:lnTo>
                <a:lnTo>
                  <a:pt x="0" y="4753356"/>
                </a:lnTo>
              </a:path>
            </a:pathLst>
          </a:custGeom>
          <a:solidFill>
            <a:srgbClr val="39639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482600"/>
            <a:ext cx="6108700" cy="3556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28700"/>
            <a:ext cx="9080500" cy="5829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851900" y="6578600"/>
            <a:ext cx="635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35600" y="6464300"/>
            <a:ext cx="1181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Dr.Aida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A.Korish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</a:p>
          <a:p>
            <a:pPr>
              <a:lnSpc>
                <a:spcPts val="1200"/>
              </a:lnSpc>
              <a:tabLst>
                <a:tab pos="190500" algn="l"/>
              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akorish@ksu.edu.sa)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7868" y="1053084"/>
            <a:ext cx="2519172" cy="4823460"/>
          </a:xfrm>
          <a:custGeom>
            <a:avLst/>
            <a:gdLst>
              <a:gd name="connsiteX0" fmla="*/ 0 w 2519172"/>
              <a:gd name="connsiteY0" fmla="*/ 4823460 h 4823460"/>
              <a:gd name="connsiteX1" fmla="*/ 2519172 w 2519172"/>
              <a:gd name="connsiteY1" fmla="*/ 4823460 h 4823460"/>
              <a:gd name="connsiteX2" fmla="*/ 2519172 w 2519172"/>
              <a:gd name="connsiteY2" fmla="*/ 0 h 4823460"/>
              <a:gd name="connsiteX3" fmla="*/ 0 w 2519172"/>
              <a:gd name="connsiteY3" fmla="*/ 0 h 4823460"/>
              <a:gd name="connsiteX4" fmla="*/ 0 w 2519172"/>
              <a:gd name="connsiteY4" fmla="*/ 4823460 h 48234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19172" h="4823460">
                <a:moveTo>
                  <a:pt x="0" y="4823460"/>
                </a:moveTo>
                <a:lnTo>
                  <a:pt x="2519172" y="4823460"/>
                </a:lnTo>
                <a:lnTo>
                  <a:pt x="2519172" y="0"/>
                </a:lnTo>
                <a:lnTo>
                  <a:pt x="0" y="0"/>
                </a:lnTo>
                <a:lnTo>
                  <a:pt x="0" y="482346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03448" y="1053084"/>
            <a:ext cx="5689092" cy="4823460"/>
          </a:xfrm>
          <a:custGeom>
            <a:avLst/>
            <a:gdLst>
              <a:gd name="connsiteX0" fmla="*/ 0 w 5689092"/>
              <a:gd name="connsiteY0" fmla="*/ 4823460 h 4823460"/>
              <a:gd name="connsiteX1" fmla="*/ 5689092 w 5689092"/>
              <a:gd name="connsiteY1" fmla="*/ 4823460 h 4823460"/>
              <a:gd name="connsiteX2" fmla="*/ 5689092 w 5689092"/>
              <a:gd name="connsiteY2" fmla="*/ 0 h 4823460"/>
              <a:gd name="connsiteX3" fmla="*/ 0 w 5689092"/>
              <a:gd name="connsiteY3" fmla="*/ 0 h 4823460"/>
              <a:gd name="connsiteX4" fmla="*/ 0 w 5689092"/>
              <a:gd name="connsiteY4" fmla="*/ 4823460 h 48234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689092" h="4823460">
                <a:moveTo>
                  <a:pt x="0" y="4823460"/>
                </a:moveTo>
                <a:lnTo>
                  <a:pt x="5689092" y="4823460"/>
                </a:lnTo>
                <a:lnTo>
                  <a:pt x="5689092" y="0"/>
                </a:lnTo>
                <a:lnTo>
                  <a:pt x="0" y="0"/>
                </a:lnTo>
                <a:lnTo>
                  <a:pt x="0" y="482346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0" y="317500"/>
            <a:ext cx="7366000" cy="304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8966200" cy="5867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685800" y="1371600"/>
            <a:ext cx="2070100" cy="453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254000" algn="l"/>
              </a:tabLst>
            </a:pPr>
            <a:r>
              <a:rPr lang="en-US" altLang="zh-CN" sz="1802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Purkinje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254000" algn="l"/>
              </a:tabLst>
            </a:pPr>
            <a:r>
              <a:rPr lang="en-US" altLang="zh-CN" sz="1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Granule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254000" algn="l"/>
              </a:tabLst>
            </a:pPr>
            <a:r>
              <a:rPr lang="en-US" altLang="zh-CN" sz="1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Basket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254000" algn="l"/>
              </a:tabLst>
            </a:pPr>
            <a:r>
              <a:rPr lang="en-US" altLang="zh-CN" sz="1802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Golgi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254000" algn="l"/>
              </a:tabLst>
            </a:pPr>
            <a:r>
              <a:rPr lang="en-US" altLang="zh-CN" sz="1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Stellate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254000" algn="l"/>
              </a:tabLst>
            </a:pPr>
            <a:r>
              <a:rPr lang="en-US" altLang="zh-CN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6.Climbing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fiber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254000" algn="l"/>
              </a:tabLst>
            </a:pPr>
            <a:r>
              <a:rPr lang="en-US" altLang="zh-CN" sz="1802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Mossy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fiber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254000" algn="l"/>
              </a:tabLst>
            </a:pPr>
            <a:r>
              <a:rPr lang="en-US" altLang="zh-CN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Parallel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fiber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254000" algn="l"/>
              </a:tabLst>
            </a:pPr>
            <a:r>
              <a:rPr lang="en-US" altLang="zh-CN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Inferior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olivary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2540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nucleus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254000" algn="l"/>
              </a:tabLst>
            </a:pPr>
            <a:r>
              <a:rPr lang="en-US" altLang="zh-CN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Deep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cerebellar</a:t>
            </a:r>
          </a:p>
          <a:p>
            <a:pPr>
              <a:lnSpc>
                <a:spcPts val="2500"/>
              </a:lnSpc>
              <a:tabLst>
                <a:tab pos="2540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nuclei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51900" y="6578600"/>
            <a:ext cx="635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35600" y="6464300"/>
            <a:ext cx="1181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Dr.Aida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A.Korish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</a:p>
          <a:p>
            <a:pPr>
              <a:lnSpc>
                <a:spcPts val="1200"/>
              </a:lnSpc>
              <a:tabLst>
                <a:tab pos="190500" algn="l"/>
              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akorish@ksu.edu.sa)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13944" y="826008"/>
            <a:ext cx="8590788" cy="4847844"/>
          </a:xfrm>
          <a:custGeom>
            <a:avLst/>
            <a:gdLst>
              <a:gd name="connsiteX0" fmla="*/ 11429 w 8590788"/>
              <a:gd name="connsiteY0" fmla="*/ 4836413 h 4847844"/>
              <a:gd name="connsiteX1" fmla="*/ 8579358 w 8590788"/>
              <a:gd name="connsiteY1" fmla="*/ 4836413 h 4847844"/>
              <a:gd name="connsiteX2" fmla="*/ 8579358 w 8590788"/>
              <a:gd name="connsiteY2" fmla="*/ 11430 h 4847844"/>
              <a:gd name="connsiteX3" fmla="*/ 11429 w 8590788"/>
              <a:gd name="connsiteY3" fmla="*/ 11430 h 4847844"/>
              <a:gd name="connsiteX4" fmla="*/ 11429 w 8590788"/>
              <a:gd name="connsiteY4" fmla="*/ 4836413 h 4847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90788" h="4847844">
                <a:moveTo>
                  <a:pt x="11429" y="4836413"/>
                </a:moveTo>
                <a:lnTo>
                  <a:pt x="8579358" y="4836413"/>
                </a:lnTo>
                <a:lnTo>
                  <a:pt x="8579358" y="11430"/>
                </a:lnTo>
                <a:lnTo>
                  <a:pt x="11429" y="11430"/>
                </a:lnTo>
                <a:lnTo>
                  <a:pt x="11429" y="4836413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0" y="368300"/>
            <a:ext cx="6400800" cy="254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8500"/>
            <a:ext cx="5346700" cy="1079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20700" y="1130300"/>
            <a:ext cx="101600" cy="419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632" dirty="0" smtClean="0">
                <a:solidFill>
                  <a:srgbClr val="2da2bf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634" dirty="0" smtClean="0">
                <a:solidFill>
                  <a:srgbClr val="2da2bf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632" dirty="0" smtClean="0">
                <a:solidFill>
                  <a:srgbClr val="2da2bf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							</a:tabLst>
            </a:pPr>
            <a:r>
              <a:rPr lang="en-US" altLang="zh-CN" sz="1634" dirty="0" smtClean="0">
                <a:solidFill>
                  <a:srgbClr val="2da2bf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							</a:tabLst>
            </a:pPr>
            <a:r>
              <a:rPr lang="en-US" altLang="zh-CN" sz="1632" dirty="0" smtClean="0">
                <a:solidFill>
                  <a:srgbClr val="2da2bf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634" dirty="0" smtClean="0">
                <a:solidFill>
                  <a:srgbClr val="2da2bf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632" dirty="0" smtClean="0">
                <a:solidFill>
                  <a:srgbClr val="2da2bf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1130300"/>
            <a:ext cx="7874000" cy="464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762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CB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external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layer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gray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matter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cerebellar</a:t>
            </a:r>
          </a:p>
          <a:p>
            <a:pPr>
              <a:lnSpc>
                <a:spcPts val="2800"/>
              </a:lnSpc>
              <a:tabLst>
                <a:tab pos="76200" algn="l"/>
              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cortex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inner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white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matter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76200" algn="l"/>
              </a:tabLst>
            </a:pPr>
            <a:r>
              <a:rPr lang="en-US" altLang="zh-CN" sz="2402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cortex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deeply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infolded,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giving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large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surface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</a:p>
          <a:p>
            <a:pPr>
              <a:lnSpc>
                <a:spcPts val="2800"/>
              </a:lnSpc>
              <a:tabLst>
                <a:tab pos="76200" algn="l"/>
              </a:tabLst>
            </a:pPr>
            <a:r>
              <a:rPr lang="en-US" altLang="zh-C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contains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five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512a86"/>
                </a:solidFill>
                <a:latin typeface="Times New Roman" pitchFamily="18" charset="0"/>
                <a:cs typeface="Times New Roman" pitchFamily="18" charset="0"/>
              </a:rPr>
              <a:t>types,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Golgi,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basket,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stellate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inhibitory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interneurons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76200" algn="l"/>
              </a:tabLst>
            </a:pP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granule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excitatory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762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purkinje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cells,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inhibit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deep</a:t>
            </a:r>
          </a:p>
          <a:p>
            <a:pPr>
              <a:lnSpc>
                <a:spcPts val="2800"/>
              </a:lnSpc>
              <a:tabLst>
                <a:tab pos="762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nuclear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(DNCs).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762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inhibitory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CB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release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GABA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stellate,</a:t>
            </a:r>
          </a:p>
          <a:p>
            <a:pPr>
              <a:lnSpc>
                <a:spcPts val="2800"/>
              </a:lnSpc>
              <a:tabLst>
                <a:tab pos="762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basket,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Golgi,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PC)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762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excitatory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release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glutamate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e.g.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granule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cells,</a:t>
            </a:r>
          </a:p>
          <a:p>
            <a:pPr>
              <a:lnSpc>
                <a:spcPts val="3200"/>
              </a:lnSpc>
              <a:tabLst>
                <a:tab pos="762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GABA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receptors)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775700" y="6604000"/>
            <a:ext cx="1397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							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35600" y="6464300"/>
            <a:ext cx="1181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Dr.Aida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A.Korish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</a:p>
          <a:p>
            <a:pPr>
              <a:lnSpc>
                <a:spcPts val="1200"/>
              </a:lnSpc>
              <a:tabLst>
                <a:tab pos="190500" algn="l"/>
              </a:tabLst>
            </a:pPr>
            <a:r>
              <a:rPr lang="en-US" altLang="zh-CN" sz="9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akorish@ksu.edu.sa)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