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5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 ?>
<Relationships xmlns="http://schemas.openxmlformats.org/package/2006/relationships">
	<Relationship Id="rId3" Type="http://schemas.openxmlformats.org/officeDocument/2006/relationships/presProps" Target="presProps.xml" />
	<Relationship Id="rId2" Type="http://schemas.openxmlformats.org/officeDocument/2006/relationships/slide" Target="slides/slide1.xml" />
	<Relationship Id="rId1" Type="http://schemas.openxmlformats.org/officeDocument/2006/relationships/slideMaster" Target="slideMasters/slideMaster1.xml" />
	<Relationship Id="rId6" Type="http://schemas.openxmlformats.org/officeDocument/2006/relationships/tableStyles" Target="tableStyles.xml" />
	<Relationship Id="rId5" Type="http://schemas.openxmlformats.org/officeDocument/2006/relationships/theme" Target="theme/theme1.xml" />
	<Relationship Id="rId4" Type="http://schemas.openxmlformats.org/officeDocument/2006/relationships/viewProps" Target="viewProps.xml" />
	<Relationship Id="rId7" Type="http://schemas.openxmlformats.org/officeDocument/2006/relationships/slide" Target="slides/slide2.xml" />
	<Relationship Id="rId8" Type="http://schemas.openxmlformats.org/officeDocument/2006/relationships/slide" Target="slides/slide3.xml" />
	<Relationship Id="rId9" Type="http://schemas.openxmlformats.org/officeDocument/2006/relationships/slide" Target="slides/slide4.xml" />
	<Relationship Id="rId10" Type="http://schemas.openxmlformats.org/officeDocument/2006/relationships/slide" Target="slides/slide5.xml" />
	<Relationship Id="rId11" Type="http://schemas.openxmlformats.org/officeDocument/2006/relationships/slide" Target="slides/slide6.xml" />
	<Relationship Id="rId12" Type="http://schemas.openxmlformats.org/officeDocument/2006/relationships/slide" Target="slides/slide7.xml" />
	<Relationship Id="rId13" Type="http://schemas.openxmlformats.org/officeDocument/2006/relationships/slide" Target="slides/slide8.xml" />
	<Relationship Id="rId14" Type="http://schemas.openxmlformats.org/officeDocument/2006/relationships/slide" Target="slides/slide9.xml" />
	<Relationship Id="rId15" Type="http://schemas.openxmlformats.org/officeDocument/2006/relationships/slide" Target="slides/slide10.xml" />
	<Relationship Id="rId16" Type="http://schemas.openxmlformats.org/officeDocument/2006/relationships/slide" Target="slides/slide11.xml" />
	<Relationship Id="rId17" Type="http://schemas.openxmlformats.org/officeDocument/2006/relationships/slide" Target="slides/slide12.xml" />
	<Relationship Id="rId18" Type="http://schemas.openxmlformats.org/officeDocument/2006/relationships/slide" Target="slides/slide13.xml" />
	<Relationship Id="rId19" Type="http://schemas.openxmlformats.org/officeDocument/2006/relationships/slide" Target="slides/slide14.xml" />
	<Relationship Id="rId20" Type="http://schemas.openxmlformats.org/officeDocument/2006/relationships/slide" Target="slides/slide15.xml" />
	<Relationship Id="rId21" Type="http://schemas.openxmlformats.org/officeDocument/2006/relationships/slide" Target="slides/slide16.xml" />
	<Relationship Id="rId22" Type="http://schemas.openxmlformats.org/officeDocument/2006/relationships/slide" Target="slides/slide17.xml" />
	<Relationship Id="rId23" Type="http://schemas.openxmlformats.org/officeDocument/2006/relationships/slide" Target="slides/slide18.xml" />
	<Relationship Id="rId24" Type="http://schemas.openxmlformats.org/officeDocument/2006/relationships/slide" Target="slides/slide19.xml" />
	<Relationship Id="rId25" Type="http://schemas.openxmlformats.org/officeDocument/2006/relationships/slide" Target="slides/slide20.xml" />
	<Relationship Id="rId26" Type="http://schemas.openxmlformats.org/officeDocument/2006/relationships/slide" Target="slides/slide21.xml" />
	<Relationship Id="rId27" Type="http://schemas.openxmlformats.org/officeDocument/2006/relationships/slide" Target="slides/slide22.xml" />
	<Relationship Id="rId28" Type="http://schemas.openxmlformats.org/officeDocument/2006/relationships/slide" Target="slides/slide23.xml" />
	<Relationship Id="rId29" Type="http://schemas.openxmlformats.org/officeDocument/2006/relationships/slide" Target="slides/slide24.xml" />
	<Relationship Id="rId30" Type="http://schemas.openxmlformats.org/officeDocument/2006/relationships/slide" Target="slides/slide25.xml" />
	<Relationship Id="rId31" Type="http://schemas.openxmlformats.org/officeDocument/2006/relationships/slide" Target="slides/slide26.xml" />
	<Relationship Id="rId32" Type="http://schemas.openxmlformats.org/officeDocument/2006/relationships/slide" Target="slides/slide27.xml" />
	<Relationship Id="rId33" Type="http://schemas.openxmlformats.org/officeDocument/2006/relationships/slide" Target="slides/slide28.xml" />
	<Relationship Id="rId34" Type="http://schemas.openxmlformats.org/officeDocument/2006/relationships/slide" Target="slides/slide29.xml" />
	<Relationship Id="rId35" Type="http://schemas.openxmlformats.org/officeDocument/2006/relationships/slide" Target="slides/slide30.xml" />
	<Relationship Id="rId36" Type="http://schemas.openxmlformats.org/officeDocument/2006/relationships/slide" Target="slides/slide31.xml" />
	<Relationship Id="rId37" Type="http://schemas.openxmlformats.org/officeDocument/2006/relationships/slide" Target="slides/slide32.xml" />
	<Relationship Id="rId38" Type="http://schemas.openxmlformats.org/officeDocument/2006/relationships/slide" Target="slides/slide33.xml" />
	<Relationship Id="rId39" Type="http://schemas.openxmlformats.org/officeDocument/2006/relationships/slide" Target="slides/slide34.xml" />
	<Relationship Id="rId40" Type="http://schemas.openxmlformats.org/officeDocument/2006/relationships/slide" Target="slides/slide35.xml" />
	<Relationship Id="rId41" Type="http://schemas.openxmlformats.org/officeDocument/2006/relationships/slide" Target="slides/slide36.xml" />
	<Relationship Id="rId42" Type="http://schemas.openxmlformats.org/officeDocument/2006/relationships/slide" Target="slides/slide37.xml" />
	<Relationship Id="rId43" Type="http://schemas.openxmlformats.org/officeDocument/2006/relationships/slide" Target="slides/slide38.xml" />
	<Relationship Id="rId44" Type="http://schemas.openxmlformats.org/officeDocument/2006/relationships/slide" Target="slides/slide39.xml" />
	<Relationship Id="rId45" Type="http://schemas.openxmlformats.org/officeDocument/2006/relationships/slide" Target="slides/slide40.xml" />
	<Relationship Id="rId46" Type="http://schemas.openxmlformats.org/officeDocument/2006/relationships/slide" Target="slides/slide41.xml" />
	<Relationship Id="rId47" Type="http://schemas.openxmlformats.org/officeDocument/2006/relationships/slide" Target="slides/slide42.xml" />
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.jpeg" />
	<Relationship Id="rId3" Type="http://schemas.openxmlformats.org/officeDocument/2006/relationships/image" Target="../media/image2.jpeg" />
	<Relationship Id="rId4" Type="http://schemas.openxmlformats.org/officeDocument/2006/relationships/image" Target="../media/image3.jpeg" />
	<Relationship Id="rId5" Type="http://schemas.openxmlformats.org/officeDocument/2006/relationships/image" Target="../media/image4.jpeg" />
	<Relationship Id="rId6" Type="http://schemas.openxmlformats.org/officeDocument/2006/relationships/image" Target="../media/image5.jpeg" />
	<Relationship Id="rId7" Type="http://schemas.openxmlformats.org/officeDocument/2006/relationships/image" Target="../media/image6.jpeg" />
	<Relationship Id="rId8" Type="http://schemas.openxmlformats.org/officeDocument/2006/relationships/image" Target="../media/image7.jpeg" />
</Relationships>
</file>

<file path=ppt/slides/_rels/slide10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55.jpeg" />
	<Relationship Id="rId3" Type="http://schemas.openxmlformats.org/officeDocument/2006/relationships/image" Target="../media/image56.jpeg" />
	<Relationship Id="rId4" Type="http://schemas.openxmlformats.org/officeDocument/2006/relationships/image" Target="../media/image57.jpeg" />
	<Relationship Id="rId5" Type="http://schemas.openxmlformats.org/officeDocument/2006/relationships/image" Target="../media/image58.jpeg" />
	<Relationship Id="rId6" Type="http://schemas.openxmlformats.org/officeDocument/2006/relationships/image" Target="../media/image59.jpeg" />
	<Relationship Id="rId7" Type="http://schemas.openxmlformats.org/officeDocument/2006/relationships/image" Target="../media/image60.jpeg" />
</Relationships>
</file>

<file path=ppt/slides/_rels/slide11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61.jpeg" />
	<Relationship Id="rId3" Type="http://schemas.openxmlformats.org/officeDocument/2006/relationships/image" Target="../media/image62.jpeg" />
	<Relationship Id="rId4" Type="http://schemas.openxmlformats.org/officeDocument/2006/relationships/image" Target="../media/image63.jpeg" />
	<Relationship Id="rId5" Type="http://schemas.openxmlformats.org/officeDocument/2006/relationships/image" Target="../media/image64.jpeg" />
	<Relationship Id="rId6" Type="http://schemas.openxmlformats.org/officeDocument/2006/relationships/image" Target="../media/image65.jpeg" />
	<Relationship Id="rId7" Type="http://schemas.openxmlformats.org/officeDocument/2006/relationships/image" Target="../media/image66.jpeg" />
</Relationships>
</file>

<file path=ppt/slides/_rels/slide12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67.jpeg" />
	<Relationship Id="rId3" Type="http://schemas.openxmlformats.org/officeDocument/2006/relationships/image" Target="../media/image68.jpeg" />
	<Relationship Id="rId4" Type="http://schemas.openxmlformats.org/officeDocument/2006/relationships/image" Target="../media/image69.jpeg" />
	<Relationship Id="rId5" Type="http://schemas.openxmlformats.org/officeDocument/2006/relationships/image" Target="../media/image70.jpeg" />
</Relationships>
</file>

<file path=ppt/slides/_rels/slide13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71.jpeg" />
	<Relationship Id="rId3" Type="http://schemas.openxmlformats.org/officeDocument/2006/relationships/image" Target="../media/image72.jpeg" />
	<Relationship Id="rId4" Type="http://schemas.openxmlformats.org/officeDocument/2006/relationships/image" Target="../media/image73.jpeg" />
</Relationships>
</file>

<file path=ppt/slides/_rels/slide14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74.jpeg" />
	<Relationship Id="rId3" Type="http://schemas.openxmlformats.org/officeDocument/2006/relationships/image" Target="../media/image75.jpeg" />
	<Relationship Id="rId4" Type="http://schemas.openxmlformats.org/officeDocument/2006/relationships/image" Target="../media/image76.jpeg" />
	<Relationship Id="rId5" Type="http://schemas.openxmlformats.org/officeDocument/2006/relationships/image" Target="../media/image77.jpeg" />
	<Relationship Id="rId6" Type="http://schemas.openxmlformats.org/officeDocument/2006/relationships/image" Target="../media/image78.jpeg" />
</Relationships>
</file>

<file path=ppt/slides/_rels/slide15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79.jpeg" />
	<Relationship Id="rId3" Type="http://schemas.openxmlformats.org/officeDocument/2006/relationships/image" Target="../media/image80.jpeg" />
	<Relationship Id="rId4" Type="http://schemas.openxmlformats.org/officeDocument/2006/relationships/image" Target="../media/image81.jpeg" />
	<Relationship Id="rId5" Type="http://schemas.openxmlformats.org/officeDocument/2006/relationships/image" Target="../media/image82.jpeg" />
</Relationships>
</file>

<file path=ppt/slides/_rels/slide16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83.jpeg" />
	<Relationship Id="rId3" Type="http://schemas.openxmlformats.org/officeDocument/2006/relationships/image" Target="../media/image84.jpeg" />
	<Relationship Id="rId4" Type="http://schemas.openxmlformats.org/officeDocument/2006/relationships/image" Target="../media/image85.jpeg" />
	<Relationship Id="rId5" Type="http://schemas.openxmlformats.org/officeDocument/2006/relationships/image" Target="../media/image86.jpeg" />
	<Relationship Id="rId6" Type="http://schemas.openxmlformats.org/officeDocument/2006/relationships/image" Target="../media/image87.jpeg" />
</Relationships>
</file>

<file path=ppt/slides/_rels/slide17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88.jpeg" />
	<Relationship Id="rId3" Type="http://schemas.openxmlformats.org/officeDocument/2006/relationships/image" Target="../media/image89.jpeg" />
	<Relationship Id="rId4" Type="http://schemas.openxmlformats.org/officeDocument/2006/relationships/image" Target="../media/image90.jpeg" />
</Relationships>
</file>

<file path=ppt/slides/_rels/slide18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91.jpeg" />
	<Relationship Id="rId3" Type="http://schemas.openxmlformats.org/officeDocument/2006/relationships/image" Target="../media/image92.jpeg" />
	<Relationship Id="rId4" Type="http://schemas.openxmlformats.org/officeDocument/2006/relationships/image" Target="../media/image93.jpeg" />
	<Relationship Id="rId5" Type="http://schemas.openxmlformats.org/officeDocument/2006/relationships/image" Target="../media/image94.jpeg" />
</Relationships>
</file>

<file path=ppt/slides/_rels/slide19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95.jpeg" />
	<Relationship Id="rId3" Type="http://schemas.openxmlformats.org/officeDocument/2006/relationships/image" Target="../media/image96.jpeg" />
	<Relationship Id="rId4" Type="http://schemas.openxmlformats.org/officeDocument/2006/relationships/image" Target="../media/image97.jpeg" />
	<Relationship Id="rId5" Type="http://schemas.openxmlformats.org/officeDocument/2006/relationships/image" Target="../media/image98.jpeg" />
</Relationships>
</file>

<file path=ppt/slides/_rels/slide2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8.jpeg" />
	<Relationship Id="rId3" Type="http://schemas.openxmlformats.org/officeDocument/2006/relationships/image" Target="../media/image9.jpeg" />
	<Relationship Id="rId4" Type="http://schemas.openxmlformats.org/officeDocument/2006/relationships/image" Target="../media/image10.jpeg" />
	<Relationship Id="rId5" Type="http://schemas.openxmlformats.org/officeDocument/2006/relationships/image" Target="../media/image11.jpeg" />
	<Relationship Id="rId6" Type="http://schemas.openxmlformats.org/officeDocument/2006/relationships/image" Target="../media/image12.jpeg" />
	<Relationship Id="rId7" Type="http://schemas.openxmlformats.org/officeDocument/2006/relationships/image" Target="../media/image13.jpeg" />
</Relationships>
</file>

<file path=ppt/slides/_rels/slide20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99.jpeg" />
	<Relationship Id="rId3" Type="http://schemas.openxmlformats.org/officeDocument/2006/relationships/image" Target="../media/image100.jpeg" />
	<Relationship Id="rId4" Type="http://schemas.openxmlformats.org/officeDocument/2006/relationships/image" Target="../media/image101.jpeg" />
	<Relationship Id="rId5" Type="http://schemas.openxmlformats.org/officeDocument/2006/relationships/image" Target="../media/image102.jpeg" />
	<Relationship Id="rId6" Type="http://schemas.openxmlformats.org/officeDocument/2006/relationships/image" Target="../media/image103.jpeg" />
</Relationships>
</file>

<file path=ppt/slides/_rels/slide21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04.jpeg" />
</Relationships>
</file>

<file path=ppt/slides/_rels/slide22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05.jpeg" />
	<Relationship Id="rId3" Type="http://schemas.openxmlformats.org/officeDocument/2006/relationships/image" Target="../media/image106.jpeg" />
	<Relationship Id="rId4" Type="http://schemas.openxmlformats.org/officeDocument/2006/relationships/image" Target="../media/image107.jpeg" />
</Relationships>
</file>

<file path=ppt/slides/_rels/slide23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08.jpeg" />
	<Relationship Id="rId3" Type="http://schemas.openxmlformats.org/officeDocument/2006/relationships/image" Target="../media/image109.jpeg" />
	<Relationship Id="rId4" Type="http://schemas.openxmlformats.org/officeDocument/2006/relationships/image" Target="../media/image110.jpeg" />
	<Relationship Id="rId5" Type="http://schemas.openxmlformats.org/officeDocument/2006/relationships/image" Target="../media/image111.jpeg" />
	<Relationship Id="rId6" Type="http://schemas.openxmlformats.org/officeDocument/2006/relationships/image" Target="../media/image112.jpeg" />
</Relationships>
</file>

<file path=ppt/slides/_rels/slide24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13.jpeg" />
	<Relationship Id="rId3" Type="http://schemas.openxmlformats.org/officeDocument/2006/relationships/image" Target="../media/image114.jpeg" />
	<Relationship Id="rId4" Type="http://schemas.openxmlformats.org/officeDocument/2006/relationships/image" Target="../media/image115.jpeg" />
	<Relationship Id="rId5" Type="http://schemas.openxmlformats.org/officeDocument/2006/relationships/image" Target="../media/image116.jpeg" />
	<Relationship Id="rId6" Type="http://schemas.openxmlformats.org/officeDocument/2006/relationships/image" Target="../media/image117.jpeg" />
</Relationships>
</file>

<file path=ppt/slides/_rels/slide25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18.jpeg" />
	<Relationship Id="rId3" Type="http://schemas.openxmlformats.org/officeDocument/2006/relationships/image" Target="../media/image119.jpeg" />
	<Relationship Id="rId4" Type="http://schemas.openxmlformats.org/officeDocument/2006/relationships/image" Target="../media/image120.jpeg" />
	<Relationship Id="rId5" Type="http://schemas.openxmlformats.org/officeDocument/2006/relationships/image" Target="../media/image121.jpeg" />
	<Relationship Id="rId6" Type="http://schemas.openxmlformats.org/officeDocument/2006/relationships/image" Target="../media/image122.jpeg" />
	<Relationship Id="rId7" Type="http://schemas.openxmlformats.org/officeDocument/2006/relationships/image" Target="../media/image123.jpeg" />
</Relationships>
</file>

<file path=ppt/slides/_rels/slide26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24.jpeg" />
	<Relationship Id="rId3" Type="http://schemas.openxmlformats.org/officeDocument/2006/relationships/image" Target="../media/image125.jpeg" />
	<Relationship Id="rId4" Type="http://schemas.openxmlformats.org/officeDocument/2006/relationships/image" Target="../media/image126.jpeg" />
	<Relationship Id="rId5" Type="http://schemas.openxmlformats.org/officeDocument/2006/relationships/image" Target="../media/image127.jpeg" />
	<Relationship Id="rId6" Type="http://schemas.openxmlformats.org/officeDocument/2006/relationships/image" Target="../media/image128.jpeg" />
	<Relationship Id="rId7" Type="http://schemas.openxmlformats.org/officeDocument/2006/relationships/image" Target="../media/image129.jpeg" />
</Relationships>
</file>

<file path=ppt/slides/_rels/slide27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30.jpeg" />
	<Relationship Id="rId3" Type="http://schemas.openxmlformats.org/officeDocument/2006/relationships/image" Target="../media/image131.jpeg" />
	<Relationship Id="rId4" Type="http://schemas.openxmlformats.org/officeDocument/2006/relationships/image" Target="../media/image132.jpeg" />
	<Relationship Id="rId5" Type="http://schemas.openxmlformats.org/officeDocument/2006/relationships/image" Target="../media/image133.jpeg" />
	<Relationship Id="rId6" Type="http://schemas.openxmlformats.org/officeDocument/2006/relationships/image" Target="../media/image134.jpeg" />
	<Relationship Id="rId7" Type="http://schemas.openxmlformats.org/officeDocument/2006/relationships/image" Target="../media/image135.jpeg" />
</Relationships>
</file>

<file path=ppt/slides/_rels/slide28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36.jpeg" />
	<Relationship Id="rId3" Type="http://schemas.openxmlformats.org/officeDocument/2006/relationships/image" Target="../media/image137.jpeg" />
	<Relationship Id="rId4" Type="http://schemas.openxmlformats.org/officeDocument/2006/relationships/image" Target="../media/image138.jpeg" />
	<Relationship Id="rId5" Type="http://schemas.openxmlformats.org/officeDocument/2006/relationships/image" Target="../media/image139.jpeg" />
	<Relationship Id="rId6" Type="http://schemas.openxmlformats.org/officeDocument/2006/relationships/image" Target="../media/image140.jpeg" />
	<Relationship Id="rId7" Type="http://schemas.openxmlformats.org/officeDocument/2006/relationships/image" Target="../media/image141.jpeg" />
</Relationships>
</file>

<file path=ppt/slides/_rels/slide29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42.jpeg" />
	<Relationship Id="rId3" Type="http://schemas.openxmlformats.org/officeDocument/2006/relationships/image" Target="../media/image143.jpeg" />
	<Relationship Id="rId4" Type="http://schemas.openxmlformats.org/officeDocument/2006/relationships/image" Target="../media/image144.jpeg" />
	<Relationship Id="rId5" Type="http://schemas.openxmlformats.org/officeDocument/2006/relationships/image" Target="../media/image145.jpeg" />
	<Relationship Id="rId6" Type="http://schemas.openxmlformats.org/officeDocument/2006/relationships/image" Target="../media/image146.jpeg" />
	<Relationship Id="rId7" Type="http://schemas.openxmlformats.org/officeDocument/2006/relationships/image" Target="../media/image147.jpeg" />
</Relationships>
</file>

<file path=ppt/slides/_rels/slide3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4.jpeg" />
	<Relationship Id="rId3" Type="http://schemas.openxmlformats.org/officeDocument/2006/relationships/image" Target="../media/image15.jpeg" />
	<Relationship Id="rId4" Type="http://schemas.openxmlformats.org/officeDocument/2006/relationships/image" Target="../media/image16.jpeg" />
	<Relationship Id="rId5" Type="http://schemas.openxmlformats.org/officeDocument/2006/relationships/image" Target="../media/image17.jpeg" />
	<Relationship Id="rId6" Type="http://schemas.openxmlformats.org/officeDocument/2006/relationships/image" Target="../media/image18.jpeg" />
	<Relationship Id="rId7" Type="http://schemas.openxmlformats.org/officeDocument/2006/relationships/image" Target="../media/image19.jpeg" />
	<Relationship Id="rId8" Type="http://schemas.openxmlformats.org/officeDocument/2006/relationships/image" Target="../media/image20.jpeg" />
</Relationships>
</file>

<file path=ppt/slides/_rels/slide30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48.jpeg" />
	<Relationship Id="rId3" Type="http://schemas.openxmlformats.org/officeDocument/2006/relationships/image" Target="../media/image149.jpeg" />
	<Relationship Id="rId4" Type="http://schemas.openxmlformats.org/officeDocument/2006/relationships/image" Target="../media/image150.jpeg" />
	<Relationship Id="rId5" Type="http://schemas.openxmlformats.org/officeDocument/2006/relationships/image" Target="../media/image151.jpeg" />
	<Relationship Id="rId6" Type="http://schemas.openxmlformats.org/officeDocument/2006/relationships/image" Target="../media/image152.jpeg" />
	<Relationship Id="rId7" Type="http://schemas.openxmlformats.org/officeDocument/2006/relationships/image" Target="../media/image153.jpeg" />
</Relationships>
</file>

<file path=ppt/slides/_rels/slide31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54.jpeg" />
	<Relationship Id="rId3" Type="http://schemas.openxmlformats.org/officeDocument/2006/relationships/image" Target="../media/image155.jpeg" />
	<Relationship Id="rId4" Type="http://schemas.openxmlformats.org/officeDocument/2006/relationships/image" Target="../media/image156.jpeg" />
	<Relationship Id="rId5" Type="http://schemas.openxmlformats.org/officeDocument/2006/relationships/image" Target="../media/image157.jpeg" />
</Relationships>
</file>

<file path=ppt/slides/_rels/slide32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58.jpeg" />
	<Relationship Id="rId3" Type="http://schemas.openxmlformats.org/officeDocument/2006/relationships/image" Target="../media/image159.jpeg" />
	<Relationship Id="rId4" Type="http://schemas.openxmlformats.org/officeDocument/2006/relationships/image" Target="../media/image160.jpeg" />
	<Relationship Id="rId5" Type="http://schemas.openxmlformats.org/officeDocument/2006/relationships/image" Target="../media/image161.jpeg" />
	<Relationship Id="rId6" Type="http://schemas.openxmlformats.org/officeDocument/2006/relationships/image" Target="../media/image162.jpeg" />
	<Relationship Id="rId7" Type="http://schemas.openxmlformats.org/officeDocument/2006/relationships/image" Target="../media/image163.jpeg" />
</Relationships>
</file>

<file path=ppt/slides/_rels/slide33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64.jpeg" />
	<Relationship Id="rId3" Type="http://schemas.openxmlformats.org/officeDocument/2006/relationships/image" Target="../media/image165.jpeg" />
	<Relationship Id="rId4" Type="http://schemas.openxmlformats.org/officeDocument/2006/relationships/image" Target="../media/image166.jpeg" />
	<Relationship Id="rId5" Type="http://schemas.openxmlformats.org/officeDocument/2006/relationships/image" Target="../media/image167.jpeg" />
</Relationships>
</file>

<file path=ppt/slides/_rels/slide34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68.jpeg" />
	<Relationship Id="rId3" Type="http://schemas.openxmlformats.org/officeDocument/2006/relationships/image" Target="../media/image169.jpeg" />
	<Relationship Id="rId4" Type="http://schemas.openxmlformats.org/officeDocument/2006/relationships/image" Target="../media/image170.jpeg" />
	<Relationship Id="rId5" Type="http://schemas.openxmlformats.org/officeDocument/2006/relationships/image" Target="../media/image171.jpeg" />
	<Relationship Id="rId6" Type="http://schemas.openxmlformats.org/officeDocument/2006/relationships/image" Target="../media/image172.jpeg" />
	<Relationship Id="rId7" Type="http://schemas.openxmlformats.org/officeDocument/2006/relationships/image" Target="../media/image173.jpeg" />
</Relationships>
</file>

<file path=ppt/slides/_rels/slide35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74.jpeg" />
	<Relationship Id="rId3" Type="http://schemas.openxmlformats.org/officeDocument/2006/relationships/image" Target="../media/image175.jpeg" />
	<Relationship Id="rId4" Type="http://schemas.openxmlformats.org/officeDocument/2006/relationships/image" Target="../media/image176.jpeg" />
	<Relationship Id="rId5" Type="http://schemas.openxmlformats.org/officeDocument/2006/relationships/image" Target="../media/image177.jpeg" />
	<Relationship Id="rId6" Type="http://schemas.openxmlformats.org/officeDocument/2006/relationships/image" Target="../media/image178.jpeg" />
	<Relationship Id="rId7" Type="http://schemas.openxmlformats.org/officeDocument/2006/relationships/image" Target="../media/image179.jpeg" />
</Relationships>
</file>

<file path=ppt/slides/_rels/slide36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80.jpeg" />
	<Relationship Id="rId3" Type="http://schemas.openxmlformats.org/officeDocument/2006/relationships/image" Target="../media/image181.jpeg" />
	<Relationship Id="rId4" Type="http://schemas.openxmlformats.org/officeDocument/2006/relationships/image" Target="../media/image182.jpeg" />
	<Relationship Id="rId5" Type="http://schemas.openxmlformats.org/officeDocument/2006/relationships/image" Target="../media/image183.jpeg" />
</Relationships>
</file>

<file path=ppt/slides/_rels/slide37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84.jpeg" />
	<Relationship Id="rId3" Type="http://schemas.openxmlformats.org/officeDocument/2006/relationships/image" Target="../media/image185.jpeg" />
	<Relationship Id="rId4" Type="http://schemas.openxmlformats.org/officeDocument/2006/relationships/image" Target="../media/image186.jpeg" />
	<Relationship Id="rId5" Type="http://schemas.openxmlformats.org/officeDocument/2006/relationships/image" Target="../media/image187.jpeg" />
	<Relationship Id="rId6" Type="http://schemas.openxmlformats.org/officeDocument/2006/relationships/image" Target="../media/image188.jpeg" />
	<Relationship Id="rId7" Type="http://schemas.openxmlformats.org/officeDocument/2006/relationships/image" Target="../media/image189.jpeg" />
</Relationships>
</file>

<file path=ppt/slides/_rels/slide38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90.jpeg" />
	<Relationship Id="rId3" Type="http://schemas.openxmlformats.org/officeDocument/2006/relationships/image" Target="../media/image191.jpeg" />
</Relationships>
</file>

<file path=ppt/slides/_rels/slide39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92.jpeg" />
	<Relationship Id="rId3" Type="http://schemas.openxmlformats.org/officeDocument/2006/relationships/image" Target="../media/image193.jpeg" />
	<Relationship Id="rId4" Type="http://schemas.openxmlformats.org/officeDocument/2006/relationships/image" Target="../media/image194.jpeg" />
	<Relationship Id="rId5" Type="http://schemas.openxmlformats.org/officeDocument/2006/relationships/image" Target="../media/image195.jpeg" />
	<Relationship Id="rId6" Type="http://schemas.openxmlformats.org/officeDocument/2006/relationships/image" Target="../media/image196.jpeg" />
	<Relationship Id="rId7" Type="http://schemas.openxmlformats.org/officeDocument/2006/relationships/image" Target="../media/image197.jpeg" />
</Relationships>
</file>

<file path=ppt/slides/_rels/slide4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1.jpeg" />
	<Relationship Id="rId3" Type="http://schemas.openxmlformats.org/officeDocument/2006/relationships/image" Target="../media/image22.jpeg" />
	<Relationship Id="rId4" Type="http://schemas.openxmlformats.org/officeDocument/2006/relationships/image" Target="../media/image23.jpeg" />
	<Relationship Id="rId5" Type="http://schemas.openxmlformats.org/officeDocument/2006/relationships/image" Target="../media/image24.jpeg" />
	<Relationship Id="rId6" Type="http://schemas.openxmlformats.org/officeDocument/2006/relationships/image" Target="../media/image25.jpeg" />
	<Relationship Id="rId7" Type="http://schemas.openxmlformats.org/officeDocument/2006/relationships/image" Target="../media/image26.jpeg" />
</Relationships>
</file>

<file path=ppt/slides/_rels/slide40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98.jpeg" />
	<Relationship Id="rId3" Type="http://schemas.openxmlformats.org/officeDocument/2006/relationships/image" Target="../media/image199.jpeg" />
	<Relationship Id="rId4" Type="http://schemas.openxmlformats.org/officeDocument/2006/relationships/image" Target="../media/image200.jpeg" />
	<Relationship Id="rId5" Type="http://schemas.openxmlformats.org/officeDocument/2006/relationships/image" Target="../media/image201.jpeg" />
	<Relationship Id="rId6" Type="http://schemas.openxmlformats.org/officeDocument/2006/relationships/image" Target="../media/image202.jpeg" />
	<Relationship Id="rId7" Type="http://schemas.openxmlformats.org/officeDocument/2006/relationships/image" Target="../media/image203.jpeg" />
</Relationships>
</file>

<file path=ppt/slides/_rels/slide41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04.jpeg" />
	<Relationship Id="rId3" Type="http://schemas.openxmlformats.org/officeDocument/2006/relationships/image" Target="../media/image205.jpeg" />
	<Relationship Id="rId4" Type="http://schemas.openxmlformats.org/officeDocument/2006/relationships/image" Target="../media/image206.jpeg" />
	<Relationship Id="rId5" Type="http://schemas.openxmlformats.org/officeDocument/2006/relationships/image" Target="../media/image207.jpeg" />
</Relationships>
</file>

<file path=ppt/slides/_rels/slide42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08.jpeg" />
	<Relationship Id="rId3" Type="http://schemas.openxmlformats.org/officeDocument/2006/relationships/image" Target="../media/image209.jpeg" />
</Relationships>
</file>

<file path=ppt/slides/_rels/slide5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7.jpeg" />
	<Relationship Id="rId3" Type="http://schemas.openxmlformats.org/officeDocument/2006/relationships/image" Target="../media/image28.jpeg" />
	<Relationship Id="rId4" Type="http://schemas.openxmlformats.org/officeDocument/2006/relationships/image" Target="../media/image29.jpeg" />
	<Relationship Id="rId5" Type="http://schemas.openxmlformats.org/officeDocument/2006/relationships/image" Target="../media/image30.jpeg" />
	<Relationship Id="rId6" Type="http://schemas.openxmlformats.org/officeDocument/2006/relationships/image" Target="../media/image31.jpeg" />
	<Relationship Id="rId7" Type="http://schemas.openxmlformats.org/officeDocument/2006/relationships/image" Target="../media/image32.jpeg" />
</Relationships>
</file>

<file path=ppt/slides/_rels/slide6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33.jpeg" />
	<Relationship Id="rId3" Type="http://schemas.openxmlformats.org/officeDocument/2006/relationships/image" Target="../media/image34.jpeg" />
	<Relationship Id="rId4" Type="http://schemas.openxmlformats.org/officeDocument/2006/relationships/image" Target="../media/image35.jpeg" />
	<Relationship Id="rId5" Type="http://schemas.openxmlformats.org/officeDocument/2006/relationships/image" Target="../media/image36.jpeg" />
	<Relationship Id="rId6" Type="http://schemas.openxmlformats.org/officeDocument/2006/relationships/image" Target="../media/image37.jpeg" />
	<Relationship Id="rId7" Type="http://schemas.openxmlformats.org/officeDocument/2006/relationships/image" Target="../media/image38.jpeg" />
</Relationships>
</file>

<file path=ppt/slides/_rels/slide7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39.jpeg" />
	<Relationship Id="rId3" Type="http://schemas.openxmlformats.org/officeDocument/2006/relationships/image" Target="../media/image40.jpeg" />
	<Relationship Id="rId4" Type="http://schemas.openxmlformats.org/officeDocument/2006/relationships/image" Target="../media/image41.jpeg" />
	<Relationship Id="rId5" Type="http://schemas.openxmlformats.org/officeDocument/2006/relationships/image" Target="../media/image42.jpeg" />
	<Relationship Id="rId6" Type="http://schemas.openxmlformats.org/officeDocument/2006/relationships/image" Target="../media/image43.jpeg" />
	<Relationship Id="rId7" Type="http://schemas.openxmlformats.org/officeDocument/2006/relationships/image" Target="../media/image44.jpeg" />
</Relationships>
</file>

<file path=ppt/slides/_rels/slide8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45.jpeg" />
	<Relationship Id="rId3" Type="http://schemas.openxmlformats.org/officeDocument/2006/relationships/image" Target="../media/image46.jpeg" />
	<Relationship Id="rId4" Type="http://schemas.openxmlformats.org/officeDocument/2006/relationships/image" Target="../media/image47.jpeg" />
	<Relationship Id="rId5" Type="http://schemas.openxmlformats.org/officeDocument/2006/relationships/image" Target="../media/image48.jpeg" />
	<Relationship Id="rId6" Type="http://schemas.openxmlformats.org/officeDocument/2006/relationships/image" Target="../media/image49.jpeg" />
	<Relationship Id="rId7" Type="http://schemas.openxmlformats.org/officeDocument/2006/relationships/image" Target="../media/image50.jpeg" />
</Relationships>
</file>

<file path=ppt/slides/_rels/slide9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51.jpeg" />
	<Relationship Id="rId3" Type="http://schemas.openxmlformats.org/officeDocument/2006/relationships/image" Target="../media/image52.jpeg" />
	<Relationship Id="rId4" Type="http://schemas.openxmlformats.org/officeDocument/2006/relationships/image" Target="../media/image53.jpeg" />
	<Relationship Id="rId5" Type="http://schemas.openxmlformats.org/officeDocument/2006/relationships/image" Target="../media/image54.jpeg" 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745476" y="63"/>
            <a:ext cx="685800" cy="1100137"/>
          </a:xfrm>
          <a:custGeom>
            <a:avLst/>
            <a:gdLst>
              <a:gd name="connsiteX0" fmla="*/ 0 w 685800"/>
              <a:gd name="connsiteY0" fmla="*/ 1100137 h 1100137"/>
              <a:gd name="connsiteX1" fmla="*/ 685800 w 685800"/>
              <a:gd name="connsiteY1" fmla="*/ 1100137 h 1100137"/>
              <a:gd name="connsiteX2" fmla="*/ 685800 w 685800"/>
              <a:gd name="connsiteY2" fmla="*/ 0 h 1100137"/>
              <a:gd name="connsiteX3" fmla="*/ 0 w 685800"/>
              <a:gd name="connsiteY3" fmla="*/ 0 h 1100137"/>
              <a:gd name="connsiteX4" fmla="*/ 0 w 685800"/>
              <a:gd name="connsiteY4" fmla="*/ 1100137 h 11001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1100137">
                <a:moveTo>
                  <a:pt x="0" y="1100137"/>
                </a:moveTo>
                <a:lnTo>
                  <a:pt x="685800" y="1100137"/>
                </a:lnTo>
                <a:lnTo>
                  <a:pt x="685800" y="0"/>
                </a:lnTo>
                <a:lnTo>
                  <a:pt x="0" y="0"/>
                </a:lnTo>
                <a:lnTo>
                  <a:pt x="0" y="1100137"/>
                </a:lnTo>
              </a:path>
            </a:pathLst>
          </a:custGeom>
          <a:solidFill>
            <a:srgbClr val="acd4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54300"/>
            <a:ext cx="4051300" cy="4203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6900" y="0"/>
            <a:ext cx="1625600" cy="1155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0"/>
            <a:ext cx="787400" cy="1181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00" y="1663700"/>
            <a:ext cx="2844800" cy="2844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6500" y="6083300"/>
            <a:ext cx="1016000" cy="774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850900" y="2743200"/>
            <a:ext cx="1816100" cy="647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100"/>
              </a:lnSpc>
              <a:tabLst>
							</a:tabLst>
            </a:pPr>
            <a:r>
              <a:rPr lang="en-US" altLang="zh-CN" sz="4202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System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50900" y="2032000"/>
            <a:ext cx="6527800" cy="736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800"/>
              </a:lnSpc>
              <a:tabLst>
							</a:tabLst>
            </a:pPr>
            <a:r>
              <a:rPr lang="en-US" altLang="zh-CN" sz="4200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The</a:t>
            </a:r>
            <a:r>
              <a:rPr lang="en-US" altLang="zh-CN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Autonomic</a:t>
            </a:r>
            <a:r>
              <a:rPr lang="en-US" altLang="zh-CN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00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Nervous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374900" y="2755900"/>
            <a:ext cx="4978400" cy="2552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Assess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Prof.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Fawzia</a:t>
            </a: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Al-Rouq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700"/>
              </a:lnSpc>
              <a:tabLst>
							</a:tabLst>
            </a:pPr>
            <a:r>
              <a:rPr lang="en-US" altLang="zh-CN" sz="320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Department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Physiology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700"/>
              </a:lnSpc>
              <a:tabLst>
							</a:tabLst>
            </a:pP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College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Medicine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700"/>
              </a:lnSpc>
              <a:tabLst>
							</a:tabLst>
            </a:pP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King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Saud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University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968500" y="1117600"/>
            <a:ext cx="6007100" cy="444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>
							</a:tabLst>
            </a:pPr>
            <a:r>
              <a:rPr lang="en-US" altLang="zh-CN" sz="399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Autonomic</a:t>
            </a:r>
            <a:r>
              <a:rPr lang="en-US" altLang="zh-CN" sz="39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Nervous</a:t>
            </a:r>
            <a:r>
              <a:rPr lang="en-US" altLang="zh-CN" sz="39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745476" y="63"/>
            <a:ext cx="685800" cy="1100137"/>
          </a:xfrm>
          <a:custGeom>
            <a:avLst/>
            <a:gdLst>
              <a:gd name="connsiteX0" fmla="*/ 0 w 685800"/>
              <a:gd name="connsiteY0" fmla="*/ 1100137 h 1100137"/>
              <a:gd name="connsiteX1" fmla="*/ 685800 w 685800"/>
              <a:gd name="connsiteY1" fmla="*/ 1100137 h 1100137"/>
              <a:gd name="connsiteX2" fmla="*/ 685800 w 685800"/>
              <a:gd name="connsiteY2" fmla="*/ 0 h 1100137"/>
              <a:gd name="connsiteX3" fmla="*/ 0 w 685800"/>
              <a:gd name="connsiteY3" fmla="*/ 0 h 1100137"/>
              <a:gd name="connsiteX4" fmla="*/ 0 w 685800"/>
              <a:gd name="connsiteY4" fmla="*/ 1100137 h 11001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1100137">
                <a:moveTo>
                  <a:pt x="0" y="1100137"/>
                </a:moveTo>
                <a:lnTo>
                  <a:pt x="685800" y="1100137"/>
                </a:lnTo>
                <a:lnTo>
                  <a:pt x="685800" y="0"/>
                </a:lnTo>
                <a:lnTo>
                  <a:pt x="0" y="0"/>
                </a:lnTo>
                <a:lnTo>
                  <a:pt x="0" y="1100137"/>
                </a:lnTo>
              </a:path>
            </a:pathLst>
          </a:custGeom>
          <a:solidFill>
            <a:srgbClr val="acd4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54300"/>
            <a:ext cx="4051300" cy="4203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6900" y="0"/>
            <a:ext cx="1625600" cy="1155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0"/>
            <a:ext cx="787400" cy="1181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00" y="1663700"/>
            <a:ext cx="2844800" cy="2844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6500" y="6083300"/>
            <a:ext cx="1016000" cy="774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546100" y="1739900"/>
            <a:ext cx="1778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1596" dirty="0" smtClean="0">
                <a:solidFill>
                  <a:srgbClr val="acd433"/>
                </a:solidFill>
                <a:latin typeface="Wingdings 3" pitchFamily="18" charset="0"/>
                <a:cs typeface="Wingdings 3" pitchFamily="18" charset="0"/>
              </a:rPr>
              <a:t>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003300" y="2120900"/>
            <a:ext cx="152400" cy="546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440" dirty="0" smtClean="0">
                <a:solidFill>
                  <a:srgbClr val="acd433"/>
                </a:solidFill>
                <a:latin typeface="Wingdings 3" pitchFamily="18" charset="0"/>
                <a:cs typeface="Wingdings 3" pitchFamily="18" charset="0"/>
              </a:rPr>
              <a:t>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700"/>
              </a:lnSpc>
              <a:tabLst>
							</a:tabLst>
            </a:pPr>
            <a:r>
              <a:rPr lang="en-US" altLang="zh-CN" sz="1440" dirty="0" smtClean="0">
                <a:solidFill>
                  <a:srgbClr val="acd433"/>
                </a:solidFill>
                <a:latin typeface="Wingdings 3" pitchFamily="18" charset="0"/>
                <a:cs typeface="Wingdings 3" pitchFamily="18" charset="0"/>
              </a:rPr>
              <a:t>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282700" y="2070100"/>
            <a:ext cx="7162800" cy="838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18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Cell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bodies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motor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neurons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reside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in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CNS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(brain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or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spinal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cord)</a:t>
            </a:r>
          </a:p>
          <a:p>
            <a:pPr>
              <a:lnSpc>
                <a:spcPts val="2700"/>
              </a:lnSpc>
              <a:tabLst>
							</a:tabLst>
            </a:pPr>
            <a:r>
              <a:rPr lang="en-US" altLang="zh-CN" sz="18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Their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axons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(sheathed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in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spinal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nerves)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extend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all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way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to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their</a:t>
            </a:r>
          </a:p>
          <a:p>
            <a:pPr>
              <a:lnSpc>
                <a:spcPts val="1700"/>
              </a:lnSpc>
              <a:tabLst>
							</a:tabLst>
            </a:pPr>
            <a:r>
              <a:rPr lang="en-US" altLang="zh-CN" sz="18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skeletal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muscles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" y="3022600"/>
            <a:ext cx="1778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1596" dirty="0" smtClean="0">
                <a:solidFill>
                  <a:srgbClr val="acd433"/>
                </a:solidFill>
                <a:latin typeface="Wingdings 3" pitchFamily="18" charset="0"/>
                <a:cs typeface="Wingdings 3" pitchFamily="18" charset="0"/>
              </a:rPr>
              <a:t>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89000" y="2946400"/>
            <a:ext cx="5892800" cy="304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>
							</a:tabLst>
            </a:pPr>
            <a:r>
              <a:rPr lang="en-US" altLang="zh-CN" sz="200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Autonomic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system: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chains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of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two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motor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neurons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003300" y="3416300"/>
            <a:ext cx="152400" cy="889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440" dirty="0" smtClean="0">
                <a:solidFill>
                  <a:srgbClr val="acd433"/>
                </a:solidFill>
                <a:latin typeface="Wingdings 3" pitchFamily="18" charset="0"/>
                <a:cs typeface="Wingdings 3" pitchFamily="18" charset="0"/>
              </a:rPr>
              <a:t>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700"/>
              </a:lnSpc>
              <a:tabLst>
							</a:tabLst>
            </a:pPr>
            <a:r>
              <a:rPr lang="en-US" altLang="zh-CN" sz="1440" dirty="0" smtClean="0">
                <a:solidFill>
                  <a:srgbClr val="acd433"/>
                </a:solidFill>
                <a:latin typeface="Wingdings 3" pitchFamily="18" charset="0"/>
                <a:cs typeface="Wingdings 3" pitchFamily="18" charset="0"/>
              </a:rPr>
              <a:t>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700"/>
              </a:lnSpc>
              <a:tabLst>
							</a:tabLst>
            </a:pPr>
            <a:r>
              <a:rPr lang="en-US" altLang="zh-CN" sz="1440" dirty="0" smtClean="0">
                <a:solidFill>
                  <a:srgbClr val="acd433"/>
                </a:solidFill>
                <a:latin typeface="Wingdings 3" pitchFamily="18" charset="0"/>
                <a:cs typeface="Wingdings 3" pitchFamily="18" charset="0"/>
              </a:rPr>
              <a:t>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282700" y="3352800"/>
            <a:ext cx="6527800" cy="965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18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1</a:t>
            </a:r>
            <a:r>
              <a:rPr lang="en-US" altLang="zh-CN" sz="12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st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=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preganglionic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neuron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(in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brain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or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cord)</a:t>
            </a:r>
          </a:p>
          <a:p>
            <a:pPr>
              <a:lnSpc>
                <a:spcPts val="2700"/>
              </a:lnSpc>
              <a:tabLst>
							</a:tabLst>
            </a:pPr>
            <a:r>
              <a:rPr lang="en-US" altLang="zh-CN" sz="18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2</a:t>
            </a:r>
            <a:r>
              <a:rPr lang="en-US" altLang="zh-CN" sz="12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nd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=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gangionic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neuron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(cell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body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in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ganglion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outside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CNS)</a:t>
            </a:r>
          </a:p>
          <a:p>
            <a:pPr>
              <a:lnSpc>
                <a:spcPts val="2700"/>
              </a:lnSpc>
              <a:tabLst>
							</a:tabLst>
            </a:pPr>
            <a:r>
              <a:rPr lang="en-US" altLang="zh-CN" sz="18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Slower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because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lightly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or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unmyelinated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89000" y="482600"/>
            <a:ext cx="7683500" cy="153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>
							</a:tabLst>
            </a:pPr>
            <a:r>
              <a:rPr lang="en-US" altLang="zh-CN" sz="2006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Basic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anatomical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difference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between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the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motor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pathways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of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2004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voluntary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somatic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nervous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system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(to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skeletal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muscles)</a:t>
            </a:r>
            <a:r>
              <a:rPr lang="en-US" altLang="zh-CN" sz="14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and</a:t>
            </a:r>
          </a:p>
          <a:p>
            <a:pPr>
              <a:lnSpc>
                <a:spcPts val="1600"/>
              </a:lnSpc>
              <a:tabLst>
							</a:tabLst>
            </a:pPr>
            <a:r>
              <a:rPr lang="en-US" altLang="zh-CN" sz="2004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those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of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autonomic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nervous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system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00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Somatic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division: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745476" y="63"/>
            <a:ext cx="685800" cy="1100137"/>
          </a:xfrm>
          <a:custGeom>
            <a:avLst/>
            <a:gdLst>
              <a:gd name="connsiteX0" fmla="*/ 0 w 685800"/>
              <a:gd name="connsiteY0" fmla="*/ 1100137 h 1100137"/>
              <a:gd name="connsiteX1" fmla="*/ 685800 w 685800"/>
              <a:gd name="connsiteY1" fmla="*/ 1100137 h 1100137"/>
              <a:gd name="connsiteX2" fmla="*/ 685800 w 685800"/>
              <a:gd name="connsiteY2" fmla="*/ 0 h 1100137"/>
              <a:gd name="connsiteX3" fmla="*/ 0 w 685800"/>
              <a:gd name="connsiteY3" fmla="*/ 0 h 1100137"/>
              <a:gd name="connsiteX4" fmla="*/ 0 w 685800"/>
              <a:gd name="connsiteY4" fmla="*/ 1100137 h 11001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1100137">
                <a:moveTo>
                  <a:pt x="0" y="1100137"/>
                </a:moveTo>
                <a:lnTo>
                  <a:pt x="685800" y="1100137"/>
                </a:lnTo>
                <a:lnTo>
                  <a:pt x="685800" y="0"/>
                </a:lnTo>
                <a:lnTo>
                  <a:pt x="0" y="0"/>
                </a:lnTo>
                <a:lnTo>
                  <a:pt x="0" y="1100137"/>
                </a:lnTo>
              </a:path>
            </a:pathLst>
          </a:custGeom>
          <a:solidFill>
            <a:srgbClr val="acd4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54300"/>
            <a:ext cx="4051300" cy="4203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6900" y="0"/>
            <a:ext cx="1625600" cy="1155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0"/>
            <a:ext cx="787400" cy="1181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00" y="1663700"/>
            <a:ext cx="2844800" cy="2844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6500" y="6083300"/>
            <a:ext cx="1016000" cy="774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93700" y="609600"/>
            <a:ext cx="241300" cy="3136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246" dirty="0" smtClean="0">
                <a:solidFill>
                  <a:srgbClr val="acd433"/>
                </a:solidFill>
                <a:latin typeface="Wingdings 3" pitchFamily="18" charset="0"/>
                <a:cs typeface="Wingdings 3" pitchFamily="18" charset="0"/>
              </a:rPr>
              <a:t>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400"/>
              </a:lnSpc>
              <a:tabLst>
							</a:tabLst>
            </a:pPr>
            <a:r>
              <a:rPr lang="en-US" altLang="zh-CN" sz="2244" dirty="0" smtClean="0">
                <a:solidFill>
                  <a:srgbClr val="acd433"/>
                </a:solidFill>
                <a:latin typeface="Wingdings 3" pitchFamily="18" charset="0"/>
                <a:cs typeface="Wingdings 3" pitchFamily="18" charset="0"/>
              </a:rPr>
              <a:t>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700"/>
              </a:lnSpc>
              <a:tabLst>
							</a:tabLst>
            </a:pPr>
            <a:r>
              <a:rPr lang="en-US" altLang="zh-CN" sz="2244" dirty="0" smtClean="0">
                <a:solidFill>
                  <a:srgbClr val="acd433"/>
                </a:solidFill>
                <a:latin typeface="Wingdings 3" pitchFamily="18" charset="0"/>
                <a:cs typeface="Wingdings 3" pitchFamily="18" charset="0"/>
              </a:rPr>
              <a:t>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36600" y="622300"/>
            <a:ext cx="7683500" cy="6007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0"/>
              </a:lnSpc>
              <a:tabLst>
                <a:tab pos="114300" algn="l"/>
                <a:tab pos="393700" algn="l"/>
                <a:tab pos="1587500" algn="l"/>
                <a:tab pos="1612900" algn="l"/>
                <a:tab pos="1701800" algn="l"/>
              </a:tabLst>
            </a:pPr>
            <a:r>
              <a:rPr lang="en-US" altLang="zh-CN" sz="2798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ANS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is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the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subdivision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of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the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peripheral</a:t>
            </a:r>
          </a:p>
          <a:p>
            <a:pPr>
              <a:lnSpc>
                <a:spcPts val="3300"/>
              </a:lnSpc>
              <a:tabLst>
                <a:tab pos="114300" algn="l"/>
                <a:tab pos="393700" algn="l"/>
                <a:tab pos="1587500" algn="l"/>
                <a:tab pos="1612900" algn="l"/>
                <a:tab pos="1701800" algn="l"/>
              </a:tabLst>
            </a:pPr>
            <a:r>
              <a:rPr lang="en-US" altLang="zh-CN" sz="27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nervous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system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that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regulates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body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activities</a:t>
            </a:r>
          </a:p>
          <a:p>
            <a:pPr>
              <a:lnSpc>
                <a:spcPts val="3300"/>
              </a:lnSpc>
              <a:tabLst>
                <a:tab pos="114300" algn="l"/>
                <a:tab pos="393700" algn="l"/>
                <a:tab pos="1587500" algn="l"/>
                <a:tab pos="1612900" algn="l"/>
                <a:tab pos="1701800" algn="l"/>
              </a:tabLst>
            </a:pPr>
            <a:r>
              <a:rPr lang="en-US" altLang="zh-CN" sz="27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that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are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generally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not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under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conscious</a:t>
            </a:r>
          </a:p>
          <a:p>
            <a:pPr>
              <a:lnSpc>
                <a:spcPts val="3300"/>
              </a:lnSpc>
              <a:tabLst>
                <a:tab pos="114300" algn="l"/>
                <a:tab pos="393700" algn="l"/>
                <a:tab pos="1587500" algn="l"/>
                <a:tab pos="1612900" algn="l"/>
                <a:tab pos="1701800" algn="l"/>
              </a:tabLst>
            </a:pPr>
            <a:r>
              <a:rPr lang="en-US" altLang="zh-CN" sz="2798" b="1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control</a:t>
            </a:r>
          </a:p>
          <a:p>
            <a:pPr>
              <a:lnSpc>
                <a:spcPts val="4300"/>
              </a:lnSpc>
              <a:tabLst>
                <a:tab pos="114300" algn="l"/>
                <a:tab pos="393700" algn="l"/>
                <a:tab pos="1587500" algn="l"/>
                <a:tab pos="1612900" algn="l"/>
                <a:tab pos="1701800" algn="l"/>
              </a:tabLst>
            </a:pPr>
            <a:r>
              <a:rPr lang="en-US" altLang="zh-CN" sz="2796" b="1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Visceral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motor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innervates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non-skeletal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(</a:t>
            </a:r>
            <a:r>
              <a:rPr lang="en-US" altLang="zh-CN" sz="2796" b="1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non-</a:t>
            </a:r>
          </a:p>
          <a:p>
            <a:pPr>
              <a:lnSpc>
                <a:spcPts val="3300"/>
              </a:lnSpc>
              <a:tabLst>
                <a:tab pos="114300" algn="l"/>
                <a:tab pos="393700" algn="l"/>
                <a:tab pos="1587500" algn="l"/>
                <a:tab pos="1612900" algn="l"/>
                <a:tab pos="1701800" algn="l"/>
              </a:tabLst>
            </a:pPr>
            <a:r>
              <a:rPr lang="en-US" altLang="zh-CN" sz="2796" b="1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somatic)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muscles</a:t>
            </a:r>
          </a:p>
          <a:p>
            <a:pPr>
              <a:lnSpc>
                <a:spcPts val="4300"/>
              </a:lnSpc>
              <a:tabLst>
                <a:tab pos="114300" algn="l"/>
                <a:tab pos="393700" algn="l"/>
                <a:tab pos="1587500" algn="l"/>
                <a:tab pos="1612900" algn="l"/>
                <a:tab pos="1701800" algn="l"/>
              </a:tabLst>
            </a:pPr>
            <a:r>
              <a:rPr lang="en-US" altLang="zh-CN" sz="27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Composed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of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special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group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of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neurons</a:t>
            </a:r>
          </a:p>
          <a:p>
            <a:pPr>
              <a:lnSpc>
                <a:spcPts val="3300"/>
              </a:lnSpc>
              <a:tabLst>
                <a:tab pos="114300" algn="l"/>
                <a:tab pos="393700" algn="l"/>
                <a:tab pos="1587500" algn="l"/>
                <a:tab pos="1612900" algn="l"/>
                <a:tab pos="1701800" algn="l"/>
              </a:tabLst>
            </a:pPr>
            <a:r>
              <a:rPr lang="en-US" altLang="zh-CN" sz="27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serving:</a:t>
            </a:r>
          </a:p>
          <a:p>
            <a:pPr>
              <a:lnSpc>
                <a:spcPts val="3800"/>
              </a:lnSpc>
              <a:tabLst>
                <a:tab pos="114300" algn="l"/>
                <a:tab pos="393700" algn="l"/>
                <a:tab pos="1587500" algn="l"/>
                <a:tab pos="1612900" algn="l"/>
                <a:tab pos="1701800" algn="l"/>
              </a:tabLst>
            </a:pPr>
            <a:r>
              <a:rPr lang="en-US" altLang="zh-CN" dirty="0" smtClean="0"/>
              <a:t>	</a:t>
            </a:r>
            <a:r>
              <a:rPr lang="en-US" altLang="zh-CN" sz="1922" dirty="0" smtClean="0">
                <a:solidFill>
                  <a:srgbClr val="acd433"/>
                </a:solidFill>
                <a:latin typeface="Wingdings 3" pitchFamily="18" charset="0"/>
                <a:cs typeface="Wingdings 3" pitchFamily="18" charset="0"/>
              </a:rPr>
              <a:t>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Cardiac</a:t>
            </a:r>
          </a:p>
          <a:p>
            <a:pPr>
              <a:lnSpc>
                <a:spcPts val="0"/>
              </a:lnSpc>
              <a:tabLst>
                <a:tab pos="114300" algn="l"/>
                <a:tab pos="393700" algn="l"/>
                <a:tab pos="1587500" algn="l"/>
                <a:tab pos="1612900" algn="l"/>
                <a:tab pos="1701800" algn="l"/>
              </a:tabLst>
            </a:pPr>
            <a:r>
              <a:rPr lang="en-US" altLang="zh-CN" dirty="0" smtClean="0"/>
              <a:t>					</a:t>
            </a:r>
            <a:r>
              <a:rPr lang="en-US" altLang="zh-CN" sz="2402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muscle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(the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heart)</a:t>
            </a:r>
          </a:p>
          <a:p>
            <a:pPr>
              <a:lnSpc>
                <a:spcPts val="3800"/>
              </a:lnSpc>
              <a:tabLst>
                <a:tab pos="114300" algn="l"/>
                <a:tab pos="393700" algn="l"/>
                <a:tab pos="1587500" algn="l"/>
                <a:tab pos="1612900" algn="l"/>
                <a:tab pos="1701800" algn="l"/>
              </a:tabLst>
            </a:pPr>
            <a:r>
              <a:rPr lang="en-US" altLang="zh-CN" dirty="0" smtClean="0"/>
              <a:t>	</a:t>
            </a:r>
            <a:r>
              <a:rPr lang="en-US" altLang="zh-CN" sz="1920" dirty="0" smtClean="0">
                <a:solidFill>
                  <a:srgbClr val="acd433"/>
                </a:solidFill>
                <a:latin typeface="Wingdings 3" pitchFamily="18" charset="0"/>
                <a:cs typeface="Wingdings 3" pitchFamily="18" charset="0"/>
              </a:rPr>
              <a:t>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Smooth</a:t>
            </a:r>
          </a:p>
          <a:p>
            <a:pPr>
              <a:lnSpc>
                <a:spcPts val="0"/>
              </a:lnSpc>
              <a:tabLst>
                <a:tab pos="114300" algn="l"/>
                <a:tab pos="393700" algn="l"/>
                <a:tab pos="1587500" algn="l"/>
                <a:tab pos="1612900" algn="l"/>
                <a:tab pos="1701800" algn="l"/>
              </a:tabLst>
            </a:pPr>
            <a:r>
              <a:rPr lang="en-US" altLang="zh-CN" dirty="0" smtClean="0"/>
              <a:t>				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muscle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(walls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viscera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and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blood</a:t>
            </a:r>
          </a:p>
          <a:p>
            <a:pPr>
              <a:lnSpc>
                <a:spcPts val="2800"/>
              </a:lnSpc>
              <a:tabLst>
                <a:tab pos="114300" algn="l"/>
                <a:tab pos="393700" algn="l"/>
                <a:tab pos="1587500" algn="l"/>
                <a:tab pos="1612900" algn="l"/>
                <a:tab pos="1701800" algn="l"/>
              </a:tabLst>
            </a:pPr>
            <a:r>
              <a:rPr lang="en-US" altLang="zh-CN" dirty="0" smtClean="0"/>
              <a:t>		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vessels)</a:t>
            </a:r>
          </a:p>
          <a:p>
            <a:pPr>
              <a:lnSpc>
                <a:spcPts val="3800"/>
              </a:lnSpc>
              <a:tabLst>
                <a:tab pos="114300" algn="l"/>
                <a:tab pos="393700" algn="l"/>
                <a:tab pos="1587500" algn="l"/>
                <a:tab pos="1612900" algn="l"/>
                <a:tab pos="1701800" algn="l"/>
              </a:tabLst>
            </a:pPr>
            <a:r>
              <a:rPr lang="en-US" altLang="zh-CN" dirty="0" smtClean="0"/>
              <a:t>	</a:t>
            </a:r>
            <a:r>
              <a:rPr lang="en-US" altLang="zh-CN" sz="1922" dirty="0" smtClean="0">
                <a:solidFill>
                  <a:srgbClr val="acd433"/>
                </a:solidFill>
                <a:latin typeface="Wingdings 3" pitchFamily="18" charset="0"/>
                <a:cs typeface="Wingdings 3" pitchFamily="18" charset="0"/>
              </a:rPr>
              <a:t>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Internal</a:t>
            </a:r>
          </a:p>
          <a:p>
            <a:pPr>
              <a:lnSpc>
                <a:spcPts val="0"/>
              </a:lnSpc>
              <a:tabLst>
                <a:tab pos="114300" algn="l"/>
                <a:tab pos="393700" algn="l"/>
                <a:tab pos="1587500" algn="l"/>
                <a:tab pos="1612900" algn="l"/>
                <a:tab pos="1701800" algn="l"/>
              </a:tabLst>
            </a:pPr>
            <a:r>
              <a:rPr lang="en-US" altLang="zh-CN" dirty="0" smtClean="0"/>
              <a:t>			</a:t>
            </a:r>
            <a:r>
              <a:rPr lang="en-US" altLang="zh-CN" sz="2402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organs</a:t>
            </a:r>
          </a:p>
          <a:p>
            <a:pPr>
              <a:lnSpc>
                <a:spcPts val="3800"/>
              </a:lnSpc>
              <a:tabLst>
                <a:tab pos="114300" algn="l"/>
                <a:tab pos="393700" algn="l"/>
                <a:tab pos="1587500" algn="l"/>
                <a:tab pos="1612900" algn="l"/>
                <a:tab pos="1701800" algn="l"/>
              </a:tabLst>
            </a:pPr>
            <a:r>
              <a:rPr lang="en-US" altLang="zh-CN" dirty="0" smtClean="0"/>
              <a:t>	</a:t>
            </a:r>
            <a:r>
              <a:rPr lang="en-US" altLang="zh-CN" sz="1920" dirty="0" smtClean="0">
                <a:solidFill>
                  <a:srgbClr val="acd433"/>
                </a:solidFill>
                <a:latin typeface="Wingdings 3" pitchFamily="18" charset="0"/>
                <a:cs typeface="Wingdings 3" pitchFamily="18" charset="0"/>
              </a:rPr>
              <a:t>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Skin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521700" y="812800"/>
            <a:ext cx="165100" cy="190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  <a:tabLst>
							</a:tabLst>
            </a:pPr>
            <a:r>
              <a:rPr lang="en-US" altLang="zh-CN" sz="14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745476" y="63"/>
            <a:ext cx="685800" cy="1100137"/>
          </a:xfrm>
          <a:custGeom>
            <a:avLst/>
            <a:gdLst>
              <a:gd name="connsiteX0" fmla="*/ 0 w 685800"/>
              <a:gd name="connsiteY0" fmla="*/ 1100137 h 1100137"/>
              <a:gd name="connsiteX1" fmla="*/ 685800 w 685800"/>
              <a:gd name="connsiteY1" fmla="*/ 1100137 h 1100137"/>
              <a:gd name="connsiteX2" fmla="*/ 685800 w 685800"/>
              <a:gd name="connsiteY2" fmla="*/ 0 h 1100137"/>
              <a:gd name="connsiteX3" fmla="*/ 0 w 685800"/>
              <a:gd name="connsiteY3" fmla="*/ 0 h 1100137"/>
              <a:gd name="connsiteX4" fmla="*/ 0 w 685800"/>
              <a:gd name="connsiteY4" fmla="*/ 1100137 h 11001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1100137">
                <a:moveTo>
                  <a:pt x="0" y="1100137"/>
                </a:moveTo>
                <a:lnTo>
                  <a:pt x="685800" y="1100137"/>
                </a:lnTo>
                <a:lnTo>
                  <a:pt x="685800" y="0"/>
                </a:lnTo>
                <a:lnTo>
                  <a:pt x="0" y="0"/>
                </a:lnTo>
                <a:lnTo>
                  <a:pt x="0" y="1100137"/>
                </a:lnTo>
              </a:path>
            </a:pathLst>
          </a:custGeom>
          <a:solidFill>
            <a:srgbClr val="acd4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76900" y="0"/>
            <a:ext cx="1625600" cy="1155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6200" y="0"/>
            <a:ext cx="787400" cy="1181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663700"/>
            <a:ext cx="9131300" cy="5194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546100" y="787400"/>
            <a:ext cx="241300" cy="172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244" dirty="0" smtClean="0">
                <a:solidFill>
                  <a:srgbClr val="acd433"/>
                </a:solidFill>
                <a:latin typeface="Wingdings 3" pitchFamily="18" charset="0"/>
                <a:cs typeface="Wingdings 3" pitchFamily="18" charset="0"/>
              </a:rPr>
              <a:t>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000"/>
              </a:lnSpc>
              <a:tabLst>
							</a:tabLst>
            </a:pPr>
            <a:r>
              <a:rPr lang="en-US" altLang="zh-CN" sz="2244" dirty="0" smtClean="0">
                <a:solidFill>
                  <a:srgbClr val="acd433"/>
                </a:solidFill>
                <a:latin typeface="Wingdings 3" pitchFamily="18" charset="0"/>
                <a:cs typeface="Wingdings 3" pitchFamily="18" charset="0"/>
              </a:rPr>
              <a:t>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89000" y="787400"/>
            <a:ext cx="7340600" cy="4114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0"/>
              </a:lnSpc>
              <a:tabLst>
                <a:tab pos="2222500" algn="l"/>
                <a:tab pos="2374900" algn="l"/>
                <a:tab pos="2400300" algn="l"/>
              </a:tabLst>
            </a:pPr>
            <a:r>
              <a:rPr lang="en-US" altLang="zh-CN" sz="27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Axon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of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1</a:t>
            </a:r>
            <a:r>
              <a:rPr lang="en-US" altLang="zh-CN" sz="187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(</a:t>
            </a:r>
            <a:r>
              <a:rPr lang="en-US" altLang="zh-CN" sz="2796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preganglionic</a:t>
            </a:r>
            <a:r>
              <a:rPr lang="en-US" altLang="zh-CN" sz="27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)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neuron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leaves</a:t>
            </a:r>
            <a:r>
              <a:rPr lang="en-US" altLang="zh-CN" sz="14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  <a:p>
            <a:pPr>
              <a:lnSpc>
                <a:spcPts val="3300"/>
              </a:lnSpc>
              <a:tabLst>
                <a:tab pos="2222500" algn="l"/>
                <a:tab pos="2374900" algn="l"/>
                <a:tab pos="2400300" algn="l"/>
              </a:tabLst>
            </a:pPr>
            <a:r>
              <a:rPr lang="en-US" altLang="zh-CN" sz="27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CNS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to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synapse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with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2</a:t>
            </a:r>
            <a:r>
              <a:rPr lang="en-US" altLang="zh-CN" sz="187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nd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(</a:t>
            </a:r>
            <a:r>
              <a:rPr lang="en-US" altLang="zh-CN" sz="2796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ganglionic</a:t>
            </a:r>
            <a:r>
              <a:rPr lang="en-US" altLang="zh-CN" sz="27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)</a:t>
            </a:r>
          </a:p>
          <a:p>
            <a:pPr>
              <a:lnSpc>
                <a:spcPts val="3300"/>
              </a:lnSpc>
              <a:tabLst>
                <a:tab pos="2222500" algn="l"/>
                <a:tab pos="2374900" algn="l"/>
                <a:tab pos="2400300" algn="l"/>
              </a:tabLst>
            </a:pPr>
            <a:r>
              <a:rPr lang="en-US" altLang="zh-CN" sz="27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neuron</a:t>
            </a:r>
          </a:p>
          <a:p>
            <a:pPr>
              <a:lnSpc>
                <a:spcPts val="4300"/>
              </a:lnSpc>
              <a:tabLst>
                <a:tab pos="2222500" algn="l"/>
                <a:tab pos="2374900" algn="l"/>
                <a:tab pos="2400300" algn="l"/>
              </a:tabLst>
            </a:pPr>
            <a:r>
              <a:rPr lang="en-US" altLang="zh-CN" sz="27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Axon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of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2</a:t>
            </a:r>
            <a:r>
              <a:rPr lang="en-US" altLang="zh-CN" sz="187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nd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(</a:t>
            </a:r>
            <a:r>
              <a:rPr lang="en-US" altLang="zh-CN" sz="2796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ganglionic</a:t>
            </a:r>
            <a:r>
              <a:rPr lang="en-US" altLang="zh-CN" sz="27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)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neuron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extends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to</a:t>
            </a:r>
          </a:p>
          <a:p>
            <a:pPr>
              <a:lnSpc>
                <a:spcPts val="3300"/>
              </a:lnSpc>
              <a:tabLst>
                <a:tab pos="2222500" algn="l"/>
                <a:tab pos="2374900" algn="l"/>
                <a:tab pos="2400300" algn="l"/>
              </a:tabLst>
            </a:pPr>
            <a:r>
              <a:rPr lang="en-US" altLang="zh-CN" sz="27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organ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it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serves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200"/>
              </a:lnSpc>
              <a:tabLst>
                <a:tab pos="2222500" algn="l"/>
                <a:tab pos="2374900" algn="l"/>
                <a:tab pos="2400300" algn="l"/>
              </a:tabLst>
            </a:pPr>
            <a:r>
              <a:rPr lang="en-US" altLang="zh-CN" dirty="0" smtClean="0"/>
              <a:t>		</a:t>
            </a:r>
            <a:r>
              <a:rPr lang="en-US" altLang="zh-CN" sz="9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this</a:t>
            </a:r>
            <a:r>
              <a:rPr lang="en-US" altLang="zh-CN" sz="9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dorsal</a:t>
            </a:r>
          </a:p>
          <a:p>
            <a:pPr>
              <a:lnSpc>
                <a:spcPts val="1200"/>
              </a:lnSpc>
              <a:tabLst>
                <a:tab pos="2222500" algn="l"/>
                <a:tab pos="2374900" algn="l"/>
                <a:tab pos="2400300" algn="l"/>
              </a:tabLst>
            </a:pPr>
            <a:r>
              <a:rPr lang="en-US" altLang="zh-CN" dirty="0" smtClean="0"/>
              <a:t>	</a:t>
            </a:r>
            <a:r>
              <a:rPr lang="en-US" altLang="zh-CN" sz="9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root</a:t>
            </a:r>
            <a:r>
              <a:rPr lang="en-US" altLang="zh-CN" sz="9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ganglion</a:t>
            </a:r>
          </a:p>
          <a:p>
            <a:pPr>
              <a:lnSpc>
                <a:spcPts val="1200"/>
              </a:lnSpc>
              <a:tabLst>
                <a:tab pos="2222500" algn="l"/>
                <a:tab pos="2374900" algn="l"/>
                <a:tab pos="2400300" algn="l"/>
              </a:tabLst>
            </a:pPr>
            <a:r>
              <a:rPr lang="en-US" altLang="zh-CN" dirty="0" smtClean="0"/>
              <a:t>			</a:t>
            </a:r>
            <a:r>
              <a:rPr lang="en-US" altLang="zh-CN" sz="9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9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9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745476" y="63"/>
            <a:ext cx="685800" cy="1100137"/>
          </a:xfrm>
          <a:custGeom>
            <a:avLst/>
            <a:gdLst>
              <a:gd name="connsiteX0" fmla="*/ 0 w 685800"/>
              <a:gd name="connsiteY0" fmla="*/ 1100137 h 1100137"/>
              <a:gd name="connsiteX1" fmla="*/ 685800 w 685800"/>
              <a:gd name="connsiteY1" fmla="*/ 1100137 h 1100137"/>
              <a:gd name="connsiteX2" fmla="*/ 685800 w 685800"/>
              <a:gd name="connsiteY2" fmla="*/ 0 h 1100137"/>
              <a:gd name="connsiteX3" fmla="*/ 0 w 685800"/>
              <a:gd name="connsiteY3" fmla="*/ 0 h 1100137"/>
              <a:gd name="connsiteX4" fmla="*/ 0 w 685800"/>
              <a:gd name="connsiteY4" fmla="*/ 1100137 h 11001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1100137">
                <a:moveTo>
                  <a:pt x="0" y="1100137"/>
                </a:moveTo>
                <a:lnTo>
                  <a:pt x="685800" y="1100137"/>
                </a:lnTo>
                <a:lnTo>
                  <a:pt x="685800" y="0"/>
                </a:lnTo>
                <a:lnTo>
                  <a:pt x="0" y="0"/>
                </a:lnTo>
                <a:lnTo>
                  <a:pt x="0" y="1100137"/>
                </a:lnTo>
              </a:path>
            </a:pathLst>
          </a:custGeom>
          <a:solidFill>
            <a:srgbClr val="acd4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54300"/>
            <a:ext cx="4051300" cy="4203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45100" y="0"/>
            <a:ext cx="38989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622300" y="469900"/>
            <a:ext cx="7797800" cy="355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LOCATIONS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AUTONOMIC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GANGLIA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69900" y="1511300"/>
            <a:ext cx="31877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6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Sympathetic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Ganglia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69900" y="2146300"/>
            <a:ext cx="13335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Location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69900" y="2717800"/>
            <a:ext cx="46863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6" dirty="0" smtClean="0">
                <a:solidFill>
                  <a:srgbClr val="ffff00"/>
                </a:solidFill>
                <a:latin typeface="Wingdings" pitchFamily="18" charset="0"/>
                <a:cs typeface="Wingdings" pitchFamily="18" charset="0"/>
              </a:rPr>
              <a:t>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Trunk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(chain)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ganglia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near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69900" y="3213100"/>
            <a:ext cx="24511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vertebral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bodies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69900" y="3784600"/>
            <a:ext cx="46863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8" dirty="0" smtClean="0">
                <a:solidFill>
                  <a:srgbClr val="ffff00"/>
                </a:solidFill>
                <a:latin typeface="Wingdings" pitchFamily="18" charset="0"/>
                <a:cs typeface="Wingdings" pitchFamily="18" charset="0"/>
              </a:rPr>
              <a:t>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Prevertebral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ganglia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near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69900" y="4305300"/>
            <a:ext cx="4686300" cy="736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large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blood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vessel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gut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:celiac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,superior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mesenteric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69900" y="5359400"/>
            <a:ext cx="28702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inferior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mesenteric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745476" y="63"/>
            <a:ext cx="685800" cy="1100137"/>
          </a:xfrm>
          <a:custGeom>
            <a:avLst/>
            <a:gdLst>
              <a:gd name="connsiteX0" fmla="*/ 0 w 685800"/>
              <a:gd name="connsiteY0" fmla="*/ 1100137 h 1100137"/>
              <a:gd name="connsiteX1" fmla="*/ 685800 w 685800"/>
              <a:gd name="connsiteY1" fmla="*/ 1100137 h 1100137"/>
              <a:gd name="connsiteX2" fmla="*/ 685800 w 685800"/>
              <a:gd name="connsiteY2" fmla="*/ 0 h 1100137"/>
              <a:gd name="connsiteX3" fmla="*/ 0 w 685800"/>
              <a:gd name="connsiteY3" fmla="*/ 0 h 1100137"/>
              <a:gd name="connsiteX4" fmla="*/ 0 w 685800"/>
              <a:gd name="connsiteY4" fmla="*/ 1100137 h 11001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1100137">
                <a:moveTo>
                  <a:pt x="0" y="1100137"/>
                </a:moveTo>
                <a:lnTo>
                  <a:pt x="685800" y="1100137"/>
                </a:lnTo>
                <a:lnTo>
                  <a:pt x="685800" y="0"/>
                </a:lnTo>
                <a:lnTo>
                  <a:pt x="0" y="0"/>
                </a:lnTo>
                <a:lnTo>
                  <a:pt x="0" y="1100137"/>
                </a:lnTo>
              </a:path>
            </a:pathLst>
          </a:custGeom>
          <a:solidFill>
            <a:srgbClr val="acd4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54300"/>
            <a:ext cx="4051300" cy="4203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6900" y="0"/>
            <a:ext cx="1625600" cy="1155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0"/>
            <a:ext cx="787400" cy="1181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45100" y="1663700"/>
            <a:ext cx="3898900" cy="5194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774700" y="76200"/>
            <a:ext cx="6604000" cy="1282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000"/>
              </a:lnSpc>
              <a:tabLst>
							</a:tabLst>
            </a:pPr>
            <a:r>
              <a:rPr lang="en-US" altLang="zh-CN" sz="4200" b="1" dirty="0" smtClean="0">
                <a:solidFill>
                  <a:srgbClr val="00ff00"/>
                </a:solidFill>
                <a:latin typeface="Century Gothic" pitchFamily="18" charset="0"/>
                <a:cs typeface="Century Gothic" pitchFamily="18" charset="0"/>
              </a:rPr>
              <a:t>Parasympathetic</a:t>
            </a:r>
            <a:r>
              <a:rPr lang="en-US" altLang="zh-CN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00" b="1" dirty="0" smtClean="0">
                <a:solidFill>
                  <a:srgbClr val="00ff00"/>
                </a:solidFill>
                <a:latin typeface="Century Gothic" pitchFamily="18" charset="0"/>
                <a:cs typeface="Century Gothic" pitchFamily="18" charset="0"/>
              </a:rPr>
              <a:t>Ganglia</a:t>
            </a:r>
          </a:p>
          <a:p>
            <a:pPr>
              <a:lnSpc>
                <a:spcPts val="5000"/>
              </a:lnSpc>
              <a:tabLst>
							</a:tabLst>
            </a:pPr>
            <a:r>
              <a:rPr lang="en-US" altLang="zh-CN" sz="4200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Location</a:t>
            </a:r>
            <a:r>
              <a:rPr lang="en-US" altLang="zh-CN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00" b="1" dirty="0" smtClean="0">
                <a:solidFill>
                  <a:srgbClr val="00ff00"/>
                </a:solidFill>
                <a:latin typeface="Century Gothic" pitchFamily="18" charset="0"/>
                <a:cs typeface="Century Gothic" pitchFamily="18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8900" y="1803400"/>
            <a:ext cx="2197100" cy="546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300"/>
              </a:lnSpc>
              <a:tabLst>
							</a:tabLst>
            </a:pPr>
            <a:r>
              <a:rPr lang="en-US" altLang="zh-CN" sz="2882" dirty="0" smtClean="0">
                <a:solidFill>
                  <a:srgbClr val="acd433"/>
                </a:solidFill>
                <a:latin typeface="Wingdings 3" pitchFamily="18" charset="0"/>
                <a:cs typeface="Wingdings 3" pitchFamily="18" charset="0"/>
              </a:rPr>
              <a:t></a:t>
            </a:r>
            <a:r>
              <a:rPr lang="en-US" altLang="zh-CN" sz="3602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Terminal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13000" y="1803400"/>
            <a:ext cx="1689100" cy="546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300"/>
              </a:lnSpc>
              <a:tabLst>
							</a:tabLst>
            </a:pPr>
            <a:r>
              <a:rPr lang="en-US" altLang="zh-CN" sz="3602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ganglia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8900" y="2476500"/>
            <a:ext cx="4559300" cy="546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300"/>
              </a:lnSpc>
              <a:tabLst>
							</a:tabLst>
            </a:pPr>
            <a:r>
              <a:rPr lang="en-US" altLang="zh-CN" sz="2880" dirty="0" smtClean="0">
                <a:solidFill>
                  <a:srgbClr val="acd433"/>
                </a:solidFill>
                <a:latin typeface="Wingdings 3" pitchFamily="18" charset="0"/>
                <a:cs typeface="Wingdings 3" pitchFamily="18" charset="0"/>
              </a:rPr>
              <a:t></a:t>
            </a:r>
            <a:r>
              <a:rPr lang="en-US" altLang="zh-CN" sz="3600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in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the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wall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of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organ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745476" y="63"/>
            <a:ext cx="685800" cy="1100137"/>
          </a:xfrm>
          <a:custGeom>
            <a:avLst/>
            <a:gdLst>
              <a:gd name="connsiteX0" fmla="*/ 0 w 685800"/>
              <a:gd name="connsiteY0" fmla="*/ 1100137 h 1100137"/>
              <a:gd name="connsiteX1" fmla="*/ 685800 w 685800"/>
              <a:gd name="connsiteY1" fmla="*/ 1100137 h 1100137"/>
              <a:gd name="connsiteX2" fmla="*/ 685800 w 685800"/>
              <a:gd name="connsiteY2" fmla="*/ 0 h 1100137"/>
              <a:gd name="connsiteX3" fmla="*/ 0 w 685800"/>
              <a:gd name="connsiteY3" fmla="*/ 0 h 1100137"/>
              <a:gd name="connsiteX4" fmla="*/ 0 w 685800"/>
              <a:gd name="connsiteY4" fmla="*/ 1100137 h 11001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1100137">
                <a:moveTo>
                  <a:pt x="0" y="1100137"/>
                </a:moveTo>
                <a:lnTo>
                  <a:pt x="685800" y="1100137"/>
                </a:lnTo>
                <a:lnTo>
                  <a:pt x="685800" y="0"/>
                </a:lnTo>
                <a:lnTo>
                  <a:pt x="0" y="0"/>
                </a:lnTo>
                <a:lnTo>
                  <a:pt x="0" y="1100137"/>
                </a:lnTo>
              </a:path>
            </a:pathLst>
          </a:custGeom>
          <a:solidFill>
            <a:srgbClr val="acd4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790825" y="4162425"/>
            <a:ext cx="895350" cy="971550"/>
          </a:xfrm>
          <a:custGeom>
            <a:avLst/>
            <a:gdLst>
              <a:gd name="connsiteX0" fmla="*/ 28575 w 895350"/>
              <a:gd name="connsiteY0" fmla="*/ 942975 h 971550"/>
              <a:gd name="connsiteX1" fmla="*/ 866775 w 895350"/>
              <a:gd name="connsiteY1" fmla="*/ 942975 h 971550"/>
              <a:gd name="connsiteX2" fmla="*/ 866775 w 895350"/>
              <a:gd name="connsiteY2" fmla="*/ 28575 h 971550"/>
              <a:gd name="connsiteX3" fmla="*/ 28575 w 895350"/>
              <a:gd name="connsiteY3" fmla="*/ 28575 h 971550"/>
              <a:gd name="connsiteX4" fmla="*/ 28575 w 895350"/>
              <a:gd name="connsiteY4" fmla="*/ 942975 h 9715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95350" h="971550">
                <a:moveTo>
                  <a:pt x="28575" y="942975"/>
                </a:moveTo>
                <a:lnTo>
                  <a:pt x="866775" y="942975"/>
                </a:lnTo>
                <a:lnTo>
                  <a:pt x="866775" y="28575"/>
                </a:lnTo>
                <a:lnTo>
                  <a:pt x="28575" y="28575"/>
                </a:lnTo>
                <a:lnTo>
                  <a:pt x="28575" y="942975"/>
                </a:lnTo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cc33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286000" y="3810000"/>
            <a:ext cx="304800" cy="685800"/>
          </a:xfrm>
          <a:custGeom>
            <a:avLst/>
            <a:gdLst>
              <a:gd name="connsiteX0" fmla="*/ 0 w 304800"/>
              <a:gd name="connsiteY0" fmla="*/ 514350 h 685800"/>
              <a:gd name="connsiteX1" fmla="*/ 76200 w 304800"/>
              <a:gd name="connsiteY1" fmla="*/ 514350 h 685800"/>
              <a:gd name="connsiteX2" fmla="*/ 76200 w 304800"/>
              <a:gd name="connsiteY2" fmla="*/ 0 h 685800"/>
              <a:gd name="connsiteX3" fmla="*/ 228600 w 304800"/>
              <a:gd name="connsiteY3" fmla="*/ 0 h 685800"/>
              <a:gd name="connsiteX4" fmla="*/ 228600 w 304800"/>
              <a:gd name="connsiteY4" fmla="*/ 514350 h 685800"/>
              <a:gd name="connsiteX5" fmla="*/ 304800 w 304800"/>
              <a:gd name="connsiteY5" fmla="*/ 514350 h 685800"/>
              <a:gd name="connsiteX6" fmla="*/ 152400 w 304800"/>
              <a:gd name="connsiteY6" fmla="*/ 685800 h 685800"/>
              <a:gd name="connsiteX7" fmla="*/ 0 w 304800"/>
              <a:gd name="connsiteY7" fmla="*/ 514350 h 685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304800" h="685800">
                <a:moveTo>
                  <a:pt x="0" y="514350"/>
                </a:moveTo>
                <a:lnTo>
                  <a:pt x="76200" y="514350"/>
                </a:lnTo>
                <a:lnTo>
                  <a:pt x="76200" y="0"/>
                </a:lnTo>
                <a:lnTo>
                  <a:pt x="228600" y="0"/>
                </a:lnTo>
                <a:lnTo>
                  <a:pt x="228600" y="514350"/>
                </a:lnTo>
                <a:lnTo>
                  <a:pt x="304800" y="514350"/>
                </a:lnTo>
                <a:lnTo>
                  <a:pt x="152400" y="685800"/>
                </a:lnTo>
                <a:lnTo>
                  <a:pt x="0" y="514350"/>
                </a:lnTo>
              </a:path>
            </a:pathLst>
          </a:custGeom>
          <a:solidFill>
            <a:srgbClr val="acd4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279650" y="3803650"/>
            <a:ext cx="317500" cy="698500"/>
          </a:xfrm>
          <a:custGeom>
            <a:avLst/>
            <a:gdLst>
              <a:gd name="connsiteX0" fmla="*/ 6350 w 317500"/>
              <a:gd name="connsiteY0" fmla="*/ 520700 h 698500"/>
              <a:gd name="connsiteX1" fmla="*/ 82550 w 317500"/>
              <a:gd name="connsiteY1" fmla="*/ 520700 h 698500"/>
              <a:gd name="connsiteX2" fmla="*/ 82550 w 317500"/>
              <a:gd name="connsiteY2" fmla="*/ 6350 h 698500"/>
              <a:gd name="connsiteX3" fmla="*/ 234950 w 317500"/>
              <a:gd name="connsiteY3" fmla="*/ 6350 h 698500"/>
              <a:gd name="connsiteX4" fmla="*/ 234950 w 317500"/>
              <a:gd name="connsiteY4" fmla="*/ 520700 h 698500"/>
              <a:gd name="connsiteX5" fmla="*/ 311150 w 317500"/>
              <a:gd name="connsiteY5" fmla="*/ 520700 h 698500"/>
              <a:gd name="connsiteX6" fmla="*/ 158750 w 317500"/>
              <a:gd name="connsiteY6" fmla="*/ 692150 h 698500"/>
              <a:gd name="connsiteX7" fmla="*/ 6350 w 317500"/>
              <a:gd name="connsiteY7" fmla="*/ 520700 h 6985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317500" h="698500">
                <a:moveTo>
                  <a:pt x="6350" y="520700"/>
                </a:moveTo>
                <a:lnTo>
                  <a:pt x="82550" y="520700"/>
                </a:lnTo>
                <a:lnTo>
                  <a:pt x="82550" y="6350"/>
                </a:lnTo>
                <a:lnTo>
                  <a:pt x="234950" y="6350"/>
                </a:lnTo>
                <a:lnTo>
                  <a:pt x="234950" y="520700"/>
                </a:lnTo>
                <a:lnTo>
                  <a:pt x="311150" y="520700"/>
                </a:lnTo>
                <a:lnTo>
                  <a:pt x="158750" y="692150"/>
                </a:lnTo>
                <a:lnTo>
                  <a:pt x="6350" y="52070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286000" y="5562600"/>
            <a:ext cx="304800" cy="762000"/>
          </a:xfrm>
          <a:custGeom>
            <a:avLst/>
            <a:gdLst>
              <a:gd name="connsiteX0" fmla="*/ 0 w 304800"/>
              <a:gd name="connsiteY0" fmla="*/ 190500 h 762000"/>
              <a:gd name="connsiteX1" fmla="*/ 152400 w 304800"/>
              <a:gd name="connsiteY1" fmla="*/ 0 h 762000"/>
              <a:gd name="connsiteX2" fmla="*/ 304800 w 304800"/>
              <a:gd name="connsiteY2" fmla="*/ 190500 h 762000"/>
              <a:gd name="connsiteX3" fmla="*/ 228600 w 304800"/>
              <a:gd name="connsiteY3" fmla="*/ 190500 h 762000"/>
              <a:gd name="connsiteX4" fmla="*/ 228600 w 304800"/>
              <a:gd name="connsiteY4" fmla="*/ 762000 h 762000"/>
              <a:gd name="connsiteX5" fmla="*/ 76200 w 304800"/>
              <a:gd name="connsiteY5" fmla="*/ 762000 h 762000"/>
              <a:gd name="connsiteX6" fmla="*/ 76200 w 304800"/>
              <a:gd name="connsiteY6" fmla="*/ 190500 h 762000"/>
              <a:gd name="connsiteX7" fmla="*/ 0 w 304800"/>
              <a:gd name="connsiteY7" fmla="*/ 190500 h 762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304800" h="762000">
                <a:moveTo>
                  <a:pt x="0" y="190500"/>
                </a:moveTo>
                <a:lnTo>
                  <a:pt x="152400" y="0"/>
                </a:lnTo>
                <a:lnTo>
                  <a:pt x="304800" y="190500"/>
                </a:lnTo>
                <a:lnTo>
                  <a:pt x="228600" y="190500"/>
                </a:lnTo>
                <a:lnTo>
                  <a:pt x="228600" y="762000"/>
                </a:lnTo>
                <a:lnTo>
                  <a:pt x="76200" y="762000"/>
                </a:lnTo>
                <a:lnTo>
                  <a:pt x="76200" y="190500"/>
                </a:lnTo>
                <a:lnTo>
                  <a:pt x="0" y="190500"/>
                </a:lnTo>
              </a:path>
            </a:pathLst>
          </a:custGeom>
          <a:solidFill>
            <a:srgbClr val="acd4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279650" y="5556250"/>
            <a:ext cx="317500" cy="774700"/>
          </a:xfrm>
          <a:custGeom>
            <a:avLst/>
            <a:gdLst>
              <a:gd name="connsiteX0" fmla="*/ 6350 w 317500"/>
              <a:gd name="connsiteY0" fmla="*/ 196850 h 774700"/>
              <a:gd name="connsiteX1" fmla="*/ 158750 w 317500"/>
              <a:gd name="connsiteY1" fmla="*/ 6350 h 774700"/>
              <a:gd name="connsiteX2" fmla="*/ 311150 w 317500"/>
              <a:gd name="connsiteY2" fmla="*/ 196850 h 774700"/>
              <a:gd name="connsiteX3" fmla="*/ 234950 w 317500"/>
              <a:gd name="connsiteY3" fmla="*/ 196850 h 774700"/>
              <a:gd name="connsiteX4" fmla="*/ 234950 w 317500"/>
              <a:gd name="connsiteY4" fmla="*/ 768350 h 774700"/>
              <a:gd name="connsiteX5" fmla="*/ 82550 w 317500"/>
              <a:gd name="connsiteY5" fmla="*/ 768350 h 774700"/>
              <a:gd name="connsiteX6" fmla="*/ 82550 w 317500"/>
              <a:gd name="connsiteY6" fmla="*/ 196850 h 774700"/>
              <a:gd name="connsiteX7" fmla="*/ 6350 w 317500"/>
              <a:gd name="connsiteY7" fmla="*/ 196850 h 7747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317500" h="774700">
                <a:moveTo>
                  <a:pt x="6350" y="196850"/>
                </a:moveTo>
                <a:lnTo>
                  <a:pt x="158750" y="6350"/>
                </a:lnTo>
                <a:lnTo>
                  <a:pt x="311150" y="196850"/>
                </a:lnTo>
                <a:lnTo>
                  <a:pt x="234950" y="196850"/>
                </a:lnTo>
                <a:lnTo>
                  <a:pt x="234950" y="768350"/>
                </a:lnTo>
                <a:lnTo>
                  <a:pt x="82550" y="768350"/>
                </a:lnTo>
                <a:lnTo>
                  <a:pt x="82550" y="196850"/>
                </a:lnTo>
                <a:lnTo>
                  <a:pt x="6350" y="1968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343400" y="3657600"/>
            <a:ext cx="304800" cy="914400"/>
          </a:xfrm>
          <a:custGeom>
            <a:avLst/>
            <a:gdLst>
              <a:gd name="connsiteX0" fmla="*/ 0 w 304800"/>
              <a:gd name="connsiteY0" fmla="*/ 685800 h 914400"/>
              <a:gd name="connsiteX1" fmla="*/ 76200 w 304800"/>
              <a:gd name="connsiteY1" fmla="*/ 685800 h 914400"/>
              <a:gd name="connsiteX2" fmla="*/ 76200 w 304800"/>
              <a:gd name="connsiteY2" fmla="*/ 0 h 914400"/>
              <a:gd name="connsiteX3" fmla="*/ 228600 w 304800"/>
              <a:gd name="connsiteY3" fmla="*/ 0 h 914400"/>
              <a:gd name="connsiteX4" fmla="*/ 228600 w 304800"/>
              <a:gd name="connsiteY4" fmla="*/ 685800 h 914400"/>
              <a:gd name="connsiteX5" fmla="*/ 304800 w 304800"/>
              <a:gd name="connsiteY5" fmla="*/ 685800 h 914400"/>
              <a:gd name="connsiteX6" fmla="*/ 152400 w 304800"/>
              <a:gd name="connsiteY6" fmla="*/ 914400 h 914400"/>
              <a:gd name="connsiteX7" fmla="*/ 0 w 304800"/>
              <a:gd name="connsiteY7" fmla="*/ 685800 h 914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304800" h="914400">
                <a:moveTo>
                  <a:pt x="0" y="685800"/>
                </a:moveTo>
                <a:lnTo>
                  <a:pt x="76200" y="685800"/>
                </a:lnTo>
                <a:lnTo>
                  <a:pt x="76200" y="0"/>
                </a:lnTo>
                <a:lnTo>
                  <a:pt x="228600" y="0"/>
                </a:lnTo>
                <a:lnTo>
                  <a:pt x="228600" y="685800"/>
                </a:lnTo>
                <a:lnTo>
                  <a:pt x="304800" y="685800"/>
                </a:lnTo>
                <a:lnTo>
                  <a:pt x="152400" y="914400"/>
                </a:lnTo>
                <a:lnTo>
                  <a:pt x="0" y="685800"/>
                </a:lnTo>
              </a:path>
            </a:pathLst>
          </a:custGeom>
          <a:solidFill>
            <a:srgbClr val="acd4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337050" y="3651250"/>
            <a:ext cx="317500" cy="927100"/>
          </a:xfrm>
          <a:custGeom>
            <a:avLst/>
            <a:gdLst>
              <a:gd name="connsiteX0" fmla="*/ 6350 w 317500"/>
              <a:gd name="connsiteY0" fmla="*/ 692150 h 927100"/>
              <a:gd name="connsiteX1" fmla="*/ 82550 w 317500"/>
              <a:gd name="connsiteY1" fmla="*/ 692150 h 927100"/>
              <a:gd name="connsiteX2" fmla="*/ 82550 w 317500"/>
              <a:gd name="connsiteY2" fmla="*/ 6350 h 927100"/>
              <a:gd name="connsiteX3" fmla="*/ 234950 w 317500"/>
              <a:gd name="connsiteY3" fmla="*/ 6350 h 927100"/>
              <a:gd name="connsiteX4" fmla="*/ 234950 w 317500"/>
              <a:gd name="connsiteY4" fmla="*/ 692150 h 927100"/>
              <a:gd name="connsiteX5" fmla="*/ 311150 w 317500"/>
              <a:gd name="connsiteY5" fmla="*/ 692150 h 927100"/>
              <a:gd name="connsiteX6" fmla="*/ 158750 w 317500"/>
              <a:gd name="connsiteY6" fmla="*/ 920750 h 927100"/>
              <a:gd name="connsiteX7" fmla="*/ 6350 w 317500"/>
              <a:gd name="connsiteY7" fmla="*/ 692150 h 927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317500" h="927100">
                <a:moveTo>
                  <a:pt x="6350" y="692150"/>
                </a:moveTo>
                <a:lnTo>
                  <a:pt x="82550" y="692150"/>
                </a:lnTo>
                <a:lnTo>
                  <a:pt x="82550" y="6350"/>
                </a:lnTo>
                <a:lnTo>
                  <a:pt x="234950" y="6350"/>
                </a:lnTo>
                <a:lnTo>
                  <a:pt x="234950" y="692150"/>
                </a:lnTo>
                <a:lnTo>
                  <a:pt x="311150" y="692150"/>
                </a:lnTo>
                <a:lnTo>
                  <a:pt x="158750" y="920750"/>
                </a:lnTo>
                <a:lnTo>
                  <a:pt x="6350" y="6921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428750" y="3638550"/>
            <a:ext cx="647700" cy="2705100"/>
          </a:xfrm>
          <a:custGeom>
            <a:avLst/>
            <a:gdLst>
              <a:gd name="connsiteX0" fmla="*/ 19050 w 647700"/>
              <a:gd name="connsiteY0" fmla="*/ 1352550 h 2705100"/>
              <a:gd name="connsiteX1" fmla="*/ 323850 w 647700"/>
              <a:gd name="connsiteY1" fmla="*/ 19050 h 2705100"/>
              <a:gd name="connsiteX2" fmla="*/ 323850 w 647700"/>
              <a:gd name="connsiteY2" fmla="*/ 19050 h 2705100"/>
              <a:gd name="connsiteX3" fmla="*/ 323850 w 647700"/>
              <a:gd name="connsiteY3" fmla="*/ 19050 h 2705100"/>
              <a:gd name="connsiteX4" fmla="*/ 628650 w 647700"/>
              <a:gd name="connsiteY4" fmla="*/ 1352550 h 2705100"/>
              <a:gd name="connsiteX5" fmla="*/ 628650 w 647700"/>
              <a:gd name="connsiteY5" fmla="*/ 1352550 h 2705100"/>
              <a:gd name="connsiteX6" fmla="*/ 323850 w 647700"/>
              <a:gd name="connsiteY6" fmla="*/ 2686050 h 2705100"/>
              <a:gd name="connsiteX7" fmla="*/ 323850 w 647700"/>
              <a:gd name="connsiteY7" fmla="*/ 2686050 h 2705100"/>
              <a:gd name="connsiteX8" fmla="*/ 323850 w 647700"/>
              <a:gd name="connsiteY8" fmla="*/ 2686050 h 2705100"/>
              <a:gd name="connsiteX9" fmla="*/ 19050 w 647700"/>
              <a:gd name="connsiteY9" fmla="*/ 1352550 h 2705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647700" h="2705100">
                <a:moveTo>
                  <a:pt x="19050" y="1352550"/>
                </a:moveTo>
                <a:cubicBezTo>
                  <a:pt x="19050" y="616077"/>
                  <a:pt x="155575" y="19050"/>
                  <a:pt x="323850" y="19050"/>
                </a:cubicBezTo>
                <a:cubicBezTo>
                  <a:pt x="323850" y="19050"/>
                  <a:pt x="323850" y="19050"/>
                  <a:pt x="323850" y="19050"/>
                </a:cubicBezTo>
                <a:lnTo>
                  <a:pt x="323850" y="19050"/>
                </a:lnTo>
                <a:cubicBezTo>
                  <a:pt x="492125" y="19050"/>
                  <a:pt x="628650" y="616077"/>
                  <a:pt x="628650" y="1352550"/>
                </a:cubicBezTo>
                <a:lnTo>
                  <a:pt x="628650" y="1352550"/>
                </a:lnTo>
                <a:cubicBezTo>
                  <a:pt x="628650" y="2089022"/>
                  <a:pt x="492125" y="2686050"/>
                  <a:pt x="323850" y="2686050"/>
                </a:cubicBezTo>
                <a:cubicBezTo>
                  <a:pt x="323850" y="2686050"/>
                  <a:pt x="323850" y="2686050"/>
                  <a:pt x="323850" y="2686050"/>
                </a:cubicBezTo>
                <a:lnTo>
                  <a:pt x="323850" y="2686050"/>
                </a:lnTo>
                <a:cubicBezTo>
                  <a:pt x="155575" y="2686050"/>
                  <a:pt x="19050" y="2089022"/>
                  <a:pt x="19050" y="1352550"/>
                </a:cubicBez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cc33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76900" y="0"/>
            <a:ext cx="1625600" cy="1155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6200" y="0"/>
            <a:ext cx="787400" cy="1181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663700"/>
            <a:ext cx="9131300" cy="5194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93700" y="2933700"/>
            <a:ext cx="1778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1596" dirty="0" smtClean="0">
                <a:solidFill>
                  <a:srgbClr val="acd433"/>
                </a:solidFill>
                <a:latin typeface="Wingdings 3" pitchFamily="18" charset="0"/>
                <a:cs typeface="Wingdings 3" pitchFamily="18" charset="0"/>
              </a:rPr>
              <a:t>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36600" y="2857500"/>
            <a:ext cx="3454400" cy="304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>
							</a:tabLst>
            </a:pPr>
            <a:r>
              <a:rPr lang="en-US" altLang="zh-CN" sz="200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Ganglia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close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to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spinal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cord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3700" y="419100"/>
            <a:ext cx="8191500" cy="2311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600"/>
              </a:lnSpc>
              <a:tabLst>
                <a:tab pos="165100" algn="l"/>
                <a:tab pos="381000" algn="l"/>
              </a:tabLst>
            </a:pPr>
            <a:r>
              <a:rPr lang="en-US" altLang="zh-CN" dirty="0" smtClean="0"/>
              <a:t>		</a:t>
            </a:r>
            <a:r>
              <a:rPr lang="en-US" altLang="zh-CN" sz="3806" b="1" u="sng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Sympathetic</a:t>
            </a:r>
          </a:p>
          <a:p>
            <a:pPr>
              <a:lnSpc>
                <a:spcPts val="4500"/>
              </a:lnSpc>
              <a:tabLst>
                <a:tab pos="165100" algn="l"/>
                <a:tab pos="381000" algn="l"/>
              </a:tabLst>
            </a:pPr>
            <a:r>
              <a:rPr lang="en-US" altLang="zh-CN" dirty="0" smtClean="0"/>
              <a:t>		</a:t>
            </a:r>
            <a:r>
              <a:rPr lang="en-US" altLang="zh-CN" sz="38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Innervation</a:t>
            </a:r>
            <a:r>
              <a:rPr lang="en-US" altLang="zh-CN" sz="38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8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of</a:t>
            </a:r>
            <a:r>
              <a:rPr lang="en-US" altLang="zh-CN" sz="38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8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Visceral</a:t>
            </a:r>
            <a:r>
              <a:rPr lang="en-US" altLang="zh-CN" sz="38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8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Targets</a:t>
            </a:r>
          </a:p>
          <a:p>
            <a:pPr>
              <a:lnSpc>
                <a:spcPts val="3700"/>
              </a:lnSpc>
              <a:tabLst>
                <a:tab pos="165100" algn="l"/>
                <a:tab pos="381000" algn="l"/>
              </a:tabLst>
            </a:pPr>
            <a:r>
              <a:rPr lang="en-US" altLang="zh-CN" dirty="0" smtClean="0"/>
              <a:t>	</a:t>
            </a:r>
            <a:r>
              <a:rPr lang="en-US" altLang="zh-CN" sz="320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Short,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lightly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myelinated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preganglionic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neurons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4300"/>
              </a:lnSpc>
              <a:tabLst>
                <a:tab pos="165100" algn="l"/>
                <a:tab pos="381000" algn="l"/>
              </a:tabLst>
            </a:pPr>
            <a:r>
              <a:rPr lang="en-US" altLang="zh-CN" sz="32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Long,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unmyelinated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postganglionic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neurons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244600" y="6057900"/>
            <a:ext cx="914400" cy="850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                <a:tab pos="406400" algn="l"/>
              </a:tabLst>
            </a:pPr>
            <a:r>
              <a:rPr lang="en-US" altLang="zh-CN" sz="3204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Spina</a:t>
            </a:r>
          </a:p>
          <a:p>
            <a:pPr>
              <a:lnSpc>
                <a:spcPts val="3800"/>
              </a:lnSpc>
              <a:tabLst>
                <a:tab pos="406400" algn="l"/>
              </a:tabLst>
            </a:pPr>
            <a:r>
              <a:rPr lang="en-US" altLang="zh-CN" dirty="0" smtClean="0"/>
              <a:t>	</a:t>
            </a:r>
            <a:r>
              <a:rPr lang="en-US" altLang="zh-CN" sz="320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745476" y="63"/>
            <a:ext cx="685800" cy="1100137"/>
          </a:xfrm>
          <a:custGeom>
            <a:avLst/>
            <a:gdLst>
              <a:gd name="connsiteX0" fmla="*/ 0 w 685800"/>
              <a:gd name="connsiteY0" fmla="*/ 1100137 h 1100137"/>
              <a:gd name="connsiteX1" fmla="*/ 685800 w 685800"/>
              <a:gd name="connsiteY1" fmla="*/ 1100137 h 1100137"/>
              <a:gd name="connsiteX2" fmla="*/ 685800 w 685800"/>
              <a:gd name="connsiteY2" fmla="*/ 0 h 1100137"/>
              <a:gd name="connsiteX3" fmla="*/ 0 w 685800"/>
              <a:gd name="connsiteY3" fmla="*/ 0 h 1100137"/>
              <a:gd name="connsiteX4" fmla="*/ 0 w 685800"/>
              <a:gd name="connsiteY4" fmla="*/ 1100137 h 11001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1100137">
                <a:moveTo>
                  <a:pt x="0" y="1100137"/>
                </a:moveTo>
                <a:lnTo>
                  <a:pt x="685800" y="1100137"/>
                </a:lnTo>
                <a:lnTo>
                  <a:pt x="685800" y="0"/>
                </a:lnTo>
                <a:lnTo>
                  <a:pt x="0" y="0"/>
                </a:lnTo>
                <a:lnTo>
                  <a:pt x="0" y="1100137"/>
                </a:lnTo>
              </a:path>
            </a:pathLst>
          </a:custGeom>
          <a:solidFill>
            <a:srgbClr val="acd4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162425" y="4543425"/>
            <a:ext cx="819150" cy="819150"/>
          </a:xfrm>
          <a:custGeom>
            <a:avLst/>
            <a:gdLst>
              <a:gd name="connsiteX0" fmla="*/ 28575 w 819150"/>
              <a:gd name="connsiteY0" fmla="*/ 790575 h 819150"/>
              <a:gd name="connsiteX1" fmla="*/ 790575 w 819150"/>
              <a:gd name="connsiteY1" fmla="*/ 790575 h 819150"/>
              <a:gd name="connsiteX2" fmla="*/ 790575 w 819150"/>
              <a:gd name="connsiteY2" fmla="*/ 28575 h 819150"/>
              <a:gd name="connsiteX3" fmla="*/ 28575 w 819150"/>
              <a:gd name="connsiteY3" fmla="*/ 28575 h 819150"/>
              <a:gd name="connsiteX4" fmla="*/ 28575 w 819150"/>
              <a:gd name="connsiteY4" fmla="*/ 790575 h 8191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9150" h="819150">
                <a:moveTo>
                  <a:pt x="28575" y="790575"/>
                </a:moveTo>
                <a:lnTo>
                  <a:pt x="790575" y="790575"/>
                </a:lnTo>
                <a:lnTo>
                  <a:pt x="790575" y="28575"/>
                </a:lnTo>
                <a:lnTo>
                  <a:pt x="28575" y="28575"/>
                </a:lnTo>
                <a:lnTo>
                  <a:pt x="28575" y="790575"/>
                </a:lnTo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cc33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819400" y="5029200"/>
            <a:ext cx="304800" cy="990600"/>
          </a:xfrm>
          <a:custGeom>
            <a:avLst/>
            <a:gdLst>
              <a:gd name="connsiteX0" fmla="*/ 0 w 304800"/>
              <a:gd name="connsiteY0" fmla="*/ 247650 h 990600"/>
              <a:gd name="connsiteX1" fmla="*/ 152400 w 304800"/>
              <a:gd name="connsiteY1" fmla="*/ 0 h 990600"/>
              <a:gd name="connsiteX2" fmla="*/ 304800 w 304800"/>
              <a:gd name="connsiteY2" fmla="*/ 247650 h 990600"/>
              <a:gd name="connsiteX3" fmla="*/ 228600 w 304800"/>
              <a:gd name="connsiteY3" fmla="*/ 247650 h 990600"/>
              <a:gd name="connsiteX4" fmla="*/ 228600 w 304800"/>
              <a:gd name="connsiteY4" fmla="*/ 990600 h 990600"/>
              <a:gd name="connsiteX5" fmla="*/ 76200 w 304800"/>
              <a:gd name="connsiteY5" fmla="*/ 990600 h 990600"/>
              <a:gd name="connsiteX6" fmla="*/ 76200 w 304800"/>
              <a:gd name="connsiteY6" fmla="*/ 247650 h 990600"/>
              <a:gd name="connsiteX7" fmla="*/ 0 w 304800"/>
              <a:gd name="connsiteY7" fmla="*/ 247650 h 990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304800" h="990600">
                <a:moveTo>
                  <a:pt x="0" y="247650"/>
                </a:moveTo>
                <a:lnTo>
                  <a:pt x="152400" y="0"/>
                </a:lnTo>
                <a:lnTo>
                  <a:pt x="304800" y="247650"/>
                </a:lnTo>
                <a:lnTo>
                  <a:pt x="228600" y="247650"/>
                </a:lnTo>
                <a:lnTo>
                  <a:pt x="228600" y="990600"/>
                </a:lnTo>
                <a:lnTo>
                  <a:pt x="76200" y="990600"/>
                </a:lnTo>
                <a:lnTo>
                  <a:pt x="76200" y="247650"/>
                </a:lnTo>
                <a:lnTo>
                  <a:pt x="0" y="247650"/>
                </a:lnTo>
              </a:path>
            </a:pathLst>
          </a:custGeom>
          <a:solidFill>
            <a:srgbClr val="acd4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813050" y="5022850"/>
            <a:ext cx="317500" cy="1003300"/>
          </a:xfrm>
          <a:custGeom>
            <a:avLst/>
            <a:gdLst>
              <a:gd name="connsiteX0" fmla="*/ 6350 w 317500"/>
              <a:gd name="connsiteY0" fmla="*/ 254000 h 1003300"/>
              <a:gd name="connsiteX1" fmla="*/ 158750 w 317500"/>
              <a:gd name="connsiteY1" fmla="*/ 6350 h 1003300"/>
              <a:gd name="connsiteX2" fmla="*/ 311150 w 317500"/>
              <a:gd name="connsiteY2" fmla="*/ 254000 h 1003300"/>
              <a:gd name="connsiteX3" fmla="*/ 234950 w 317500"/>
              <a:gd name="connsiteY3" fmla="*/ 254000 h 1003300"/>
              <a:gd name="connsiteX4" fmla="*/ 234950 w 317500"/>
              <a:gd name="connsiteY4" fmla="*/ 996950 h 1003300"/>
              <a:gd name="connsiteX5" fmla="*/ 82550 w 317500"/>
              <a:gd name="connsiteY5" fmla="*/ 996950 h 1003300"/>
              <a:gd name="connsiteX6" fmla="*/ 82550 w 317500"/>
              <a:gd name="connsiteY6" fmla="*/ 254000 h 1003300"/>
              <a:gd name="connsiteX7" fmla="*/ 6350 w 317500"/>
              <a:gd name="connsiteY7" fmla="*/ 254000 h 1003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317500" h="1003300">
                <a:moveTo>
                  <a:pt x="6350" y="254000"/>
                </a:moveTo>
                <a:lnTo>
                  <a:pt x="158750" y="6350"/>
                </a:lnTo>
                <a:lnTo>
                  <a:pt x="311150" y="254000"/>
                </a:lnTo>
                <a:lnTo>
                  <a:pt x="234950" y="254000"/>
                </a:lnTo>
                <a:lnTo>
                  <a:pt x="234950" y="996950"/>
                </a:lnTo>
                <a:lnTo>
                  <a:pt x="82550" y="996950"/>
                </a:lnTo>
                <a:lnTo>
                  <a:pt x="82550" y="254000"/>
                </a:lnTo>
                <a:lnTo>
                  <a:pt x="6350" y="25400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029200" y="4953000"/>
            <a:ext cx="152400" cy="1066800"/>
          </a:xfrm>
          <a:custGeom>
            <a:avLst/>
            <a:gdLst>
              <a:gd name="connsiteX0" fmla="*/ 0 w 152400"/>
              <a:gd name="connsiteY0" fmla="*/ 266700 h 1066800"/>
              <a:gd name="connsiteX1" fmla="*/ 76200 w 152400"/>
              <a:gd name="connsiteY1" fmla="*/ 0 h 1066800"/>
              <a:gd name="connsiteX2" fmla="*/ 152400 w 152400"/>
              <a:gd name="connsiteY2" fmla="*/ 266700 h 1066800"/>
              <a:gd name="connsiteX3" fmla="*/ 114300 w 152400"/>
              <a:gd name="connsiteY3" fmla="*/ 266700 h 1066800"/>
              <a:gd name="connsiteX4" fmla="*/ 114300 w 152400"/>
              <a:gd name="connsiteY4" fmla="*/ 1066800 h 1066800"/>
              <a:gd name="connsiteX5" fmla="*/ 38100 w 152400"/>
              <a:gd name="connsiteY5" fmla="*/ 1066800 h 1066800"/>
              <a:gd name="connsiteX6" fmla="*/ 38100 w 152400"/>
              <a:gd name="connsiteY6" fmla="*/ 266700 h 1066800"/>
              <a:gd name="connsiteX7" fmla="*/ 0 w 152400"/>
              <a:gd name="connsiteY7" fmla="*/ 266700 h 1066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152400" h="1066800">
                <a:moveTo>
                  <a:pt x="0" y="266700"/>
                </a:moveTo>
                <a:lnTo>
                  <a:pt x="76200" y="0"/>
                </a:lnTo>
                <a:lnTo>
                  <a:pt x="152400" y="266700"/>
                </a:lnTo>
                <a:lnTo>
                  <a:pt x="114300" y="266700"/>
                </a:lnTo>
                <a:lnTo>
                  <a:pt x="114300" y="1066800"/>
                </a:lnTo>
                <a:lnTo>
                  <a:pt x="38100" y="1066800"/>
                </a:lnTo>
                <a:lnTo>
                  <a:pt x="38100" y="266700"/>
                </a:lnTo>
                <a:lnTo>
                  <a:pt x="0" y="266700"/>
                </a:lnTo>
              </a:path>
            </a:pathLst>
          </a:custGeom>
          <a:solidFill>
            <a:srgbClr val="acd4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022850" y="4946650"/>
            <a:ext cx="165100" cy="1079500"/>
          </a:xfrm>
          <a:custGeom>
            <a:avLst/>
            <a:gdLst>
              <a:gd name="connsiteX0" fmla="*/ 6350 w 165100"/>
              <a:gd name="connsiteY0" fmla="*/ 273050 h 1079500"/>
              <a:gd name="connsiteX1" fmla="*/ 82550 w 165100"/>
              <a:gd name="connsiteY1" fmla="*/ 6350 h 1079500"/>
              <a:gd name="connsiteX2" fmla="*/ 158750 w 165100"/>
              <a:gd name="connsiteY2" fmla="*/ 273050 h 1079500"/>
              <a:gd name="connsiteX3" fmla="*/ 120650 w 165100"/>
              <a:gd name="connsiteY3" fmla="*/ 273050 h 1079500"/>
              <a:gd name="connsiteX4" fmla="*/ 120650 w 165100"/>
              <a:gd name="connsiteY4" fmla="*/ 1073150 h 1079500"/>
              <a:gd name="connsiteX5" fmla="*/ 44450 w 165100"/>
              <a:gd name="connsiteY5" fmla="*/ 1073150 h 1079500"/>
              <a:gd name="connsiteX6" fmla="*/ 44450 w 165100"/>
              <a:gd name="connsiteY6" fmla="*/ 273050 h 1079500"/>
              <a:gd name="connsiteX7" fmla="*/ 6350 w 165100"/>
              <a:gd name="connsiteY7" fmla="*/ 273050 h 10795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165100" h="1079500">
                <a:moveTo>
                  <a:pt x="6350" y="273050"/>
                </a:moveTo>
                <a:lnTo>
                  <a:pt x="82550" y="6350"/>
                </a:lnTo>
                <a:lnTo>
                  <a:pt x="158750" y="273050"/>
                </a:lnTo>
                <a:lnTo>
                  <a:pt x="120650" y="273050"/>
                </a:lnTo>
                <a:lnTo>
                  <a:pt x="120650" y="1073150"/>
                </a:lnTo>
                <a:lnTo>
                  <a:pt x="44450" y="1073150"/>
                </a:lnTo>
                <a:lnTo>
                  <a:pt x="44450" y="273050"/>
                </a:lnTo>
                <a:lnTo>
                  <a:pt x="6350" y="2730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695950" y="3486150"/>
            <a:ext cx="1714500" cy="3086100"/>
          </a:xfrm>
          <a:custGeom>
            <a:avLst/>
            <a:gdLst>
              <a:gd name="connsiteX0" fmla="*/ 19050 w 1714500"/>
              <a:gd name="connsiteY0" fmla="*/ 1543050 h 3086100"/>
              <a:gd name="connsiteX1" fmla="*/ 857250 w 1714500"/>
              <a:gd name="connsiteY1" fmla="*/ 19050 h 3086100"/>
              <a:gd name="connsiteX2" fmla="*/ 857250 w 1714500"/>
              <a:gd name="connsiteY2" fmla="*/ 19050 h 3086100"/>
              <a:gd name="connsiteX3" fmla="*/ 857250 w 1714500"/>
              <a:gd name="connsiteY3" fmla="*/ 19050 h 3086100"/>
              <a:gd name="connsiteX4" fmla="*/ 1695450 w 1714500"/>
              <a:gd name="connsiteY4" fmla="*/ 1543050 h 3086100"/>
              <a:gd name="connsiteX5" fmla="*/ 1695450 w 1714500"/>
              <a:gd name="connsiteY5" fmla="*/ 1543050 h 3086100"/>
              <a:gd name="connsiteX6" fmla="*/ 857250 w 1714500"/>
              <a:gd name="connsiteY6" fmla="*/ 3067050 h 3086100"/>
              <a:gd name="connsiteX7" fmla="*/ 857250 w 1714500"/>
              <a:gd name="connsiteY7" fmla="*/ 3067050 h 3086100"/>
              <a:gd name="connsiteX8" fmla="*/ 857250 w 1714500"/>
              <a:gd name="connsiteY8" fmla="*/ 3067050 h 3086100"/>
              <a:gd name="connsiteX9" fmla="*/ 19050 w 1714500"/>
              <a:gd name="connsiteY9" fmla="*/ 1543050 h 3086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1714500" h="3086100">
                <a:moveTo>
                  <a:pt x="19050" y="1543050"/>
                </a:moveTo>
                <a:cubicBezTo>
                  <a:pt x="19050" y="701421"/>
                  <a:pt x="394334" y="19050"/>
                  <a:pt x="857250" y="19050"/>
                </a:cubicBezTo>
                <a:cubicBezTo>
                  <a:pt x="857250" y="19050"/>
                  <a:pt x="857250" y="19050"/>
                  <a:pt x="857250" y="19050"/>
                </a:cubicBezTo>
                <a:lnTo>
                  <a:pt x="857250" y="19050"/>
                </a:lnTo>
                <a:cubicBezTo>
                  <a:pt x="1320165" y="19050"/>
                  <a:pt x="1695450" y="701421"/>
                  <a:pt x="1695450" y="1543050"/>
                </a:cubicBezTo>
                <a:lnTo>
                  <a:pt x="1695450" y="1543050"/>
                </a:lnTo>
                <a:cubicBezTo>
                  <a:pt x="1695450" y="2384729"/>
                  <a:pt x="1320165" y="3067050"/>
                  <a:pt x="857250" y="3067050"/>
                </a:cubicBezTo>
                <a:cubicBezTo>
                  <a:pt x="857250" y="3067050"/>
                  <a:pt x="857250" y="3067050"/>
                  <a:pt x="857250" y="3067050"/>
                </a:cubicBezTo>
                <a:lnTo>
                  <a:pt x="857250" y="3067050"/>
                </a:lnTo>
                <a:cubicBezTo>
                  <a:pt x="394334" y="3067050"/>
                  <a:pt x="19050" y="2384729"/>
                  <a:pt x="19050" y="1543050"/>
                </a:cubicBez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e6c133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54300"/>
            <a:ext cx="5651500" cy="4203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6900" y="0"/>
            <a:ext cx="1625600" cy="1155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0"/>
            <a:ext cx="787400" cy="1181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51500" y="1663700"/>
            <a:ext cx="3479800" cy="5194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774700" y="368300"/>
            <a:ext cx="7010400" cy="1155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600"/>
              </a:lnSpc>
              <a:tabLst>
							</a:tabLst>
            </a:pPr>
            <a:r>
              <a:rPr lang="en-US" altLang="zh-CN" sz="3806" b="1" u="sng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Parasympathetic</a:t>
            </a:r>
          </a:p>
          <a:p>
            <a:pPr>
              <a:lnSpc>
                <a:spcPts val="4500"/>
              </a:lnSpc>
              <a:tabLst>
							</a:tabLst>
            </a:pPr>
            <a:r>
              <a:rPr lang="en-US" altLang="zh-CN" sz="38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Innervation</a:t>
            </a:r>
            <a:r>
              <a:rPr lang="en-US" altLang="zh-CN" sz="38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8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of</a:t>
            </a:r>
            <a:r>
              <a:rPr lang="en-US" altLang="zh-CN" sz="38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8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Visceral</a:t>
            </a:r>
            <a:r>
              <a:rPr lang="en-US" altLang="zh-CN" sz="38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8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Targets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1714500"/>
            <a:ext cx="1778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1596" dirty="0" smtClean="0">
                <a:solidFill>
                  <a:srgbClr val="acd433"/>
                </a:solidFill>
                <a:latin typeface="Wingdings 3" pitchFamily="18" charset="0"/>
                <a:cs typeface="Wingdings 3" pitchFamily="18" charset="0"/>
              </a:rPr>
              <a:t>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17600" y="1638300"/>
            <a:ext cx="4470400" cy="304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>
							</a:tabLst>
            </a:pPr>
            <a:r>
              <a:rPr lang="en-US" altLang="zh-CN" sz="200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Ganglia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close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to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or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on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target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organs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2400300"/>
            <a:ext cx="5397500" cy="1206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>
							</a:tabLst>
            </a:pPr>
            <a:r>
              <a:rPr lang="en-US" altLang="zh-CN" sz="32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2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Preganglionic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neurons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long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4000"/>
              </a:lnSpc>
              <a:tabLst>
							</a:tabLst>
            </a:pPr>
            <a:r>
              <a:rPr lang="en-US" altLang="zh-CN" sz="32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2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Post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ganglionic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neurons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short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745476" y="63"/>
            <a:ext cx="685800" cy="1100137"/>
          </a:xfrm>
          <a:custGeom>
            <a:avLst/>
            <a:gdLst>
              <a:gd name="connsiteX0" fmla="*/ 0 w 685800"/>
              <a:gd name="connsiteY0" fmla="*/ 1100137 h 1100137"/>
              <a:gd name="connsiteX1" fmla="*/ 685800 w 685800"/>
              <a:gd name="connsiteY1" fmla="*/ 1100137 h 1100137"/>
              <a:gd name="connsiteX2" fmla="*/ 685800 w 685800"/>
              <a:gd name="connsiteY2" fmla="*/ 0 h 1100137"/>
              <a:gd name="connsiteX3" fmla="*/ 0 w 685800"/>
              <a:gd name="connsiteY3" fmla="*/ 0 h 1100137"/>
              <a:gd name="connsiteX4" fmla="*/ 0 w 685800"/>
              <a:gd name="connsiteY4" fmla="*/ 1100137 h 11001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1100137">
                <a:moveTo>
                  <a:pt x="0" y="1100137"/>
                </a:moveTo>
                <a:lnTo>
                  <a:pt x="685800" y="1100137"/>
                </a:lnTo>
                <a:lnTo>
                  <a:pt x="685800" y="0"/>
                </a:lnTo>
                <a:lnTo>
                  <a:pt x="0" y="0"/>
                </a:lnTo>
                <a:lnTo>
                  <a:pt x="0" y="1100137"/>
                </a:lnTo>
              </a:path>
            </a:pathLst>
          </a:custGeom>
          <a:solidFill>
            <a:srgbClr val="acd4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472112" y="3033712"/>
            <a:ext cx="57150" cy="1552575"/>
          </a:xfrm>
          <a:custGeom>
            <a:avLst/>
            <a:gdLst>
              <a:gd name="connsiteX0" fmla="*/ 14287 w 57150"/>
              <a:gd name="connsiteY0" fmla="*/ 14287 h 1552575"/>
              <a:gd name="connsiteX1" fmla="*/ 14287 w 57150"/>
              <a:gd name="connsiteY1" fmla="*/ 1538287 h 15525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7150" h="1552575">
                <a:moveTo>
                  <a:pt x="14287" y="14287"/>
                </a:moveTo>
                <a:lnTo>
                  <a:pt x="14287" y="1538287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136650" y="-6350"/>
            <a:ext cx="7175500" cy="1028700"/>
          </a:xfrm>
          <a:custGeom>
            <a:avLst/>
            <a:gdLst>
              <a:gd name="connsiteX0" fmla="*/ 6350 w 7175500"/>
              <a:gd name="connsiteY0" fmla="*/ 1022350 h 1028700"/>
              <a:gd name="connsiteX1" fmla="*/ 7169150 w 7175500"/>
              <a:gd name="connsiteY1" fmla="*/ 1022350 h 1028700"/>
              <a:gd name="connsiteX2" fmla="*/ 7169150 w 7175500"/>
              <a:gd name="connsiteY2" fmla="*/ 6350 h 1028700"/>
              <a:gd name="connsiteX3" fmla="*/ 6350 w 7175500"/>
              <a:gd name="connsiteY3" fmla="*/ 6350 h 1028700"/>
              <a:gd name="connsiteX4" fmla="*/ 6350 w 7175500"/>
              <a:gd name="connsiteY4" fmla="*/ 1022350 h 10287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175500" h="1028700">
                <a:moveTo>
                  <a:pt x="6350" y="1022350"/>
                </a:moveTo>
                <a:lnTo>
                  <a:pt x="7169150" y="1022350"/>
                </a:lnTo>
                <a:lnTo>
                  <a:pt x="7169150" y="6350"/>
                </a:lnTo>
                <a:lnTo>
                  <a:pt x="6350" y="6350"/>
                </a:lnTo>
                <a:lnTo>
                  <a:pt x="6350" y="1022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660066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0300" y="0"/>
            <a:ext cx="7353300" cy="1181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82700"/>
            <a:ext cx="9131300" cy="5575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460500" y="215900"/>
            <a:ext cx="6616700" cy="74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                <a:tab pos="863600" algn="l"/>
              </a:tabLst>
            </a:pPr>
            <a:r>
              <a:rPr lang="en-US" altLang="zh-CN" sz="279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SYMPATHETIC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PARASYMPATHETIC</a:t>
            </a:r>
          </a:p>
          <a:p>
            <a:pPr>
              <a:lnSpc>
                <a:spcPts val="3400"/>
              </a:lnSpc>
              <a:tabLst>
                <a:tab pos="863600" algn="l"/>
              </a:tabLst>
            </a:pPr>
            <a:r>
              <a:rPr lang="en-US" altLang="zh-CN" dirty="0" smtClean="0"/>
              <a:t>	</a:t>
            </a:r>
            <a:r>
              <a:rPr lang="en-US" altLang="zh-CN" sz="2798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NERVOUS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ORIGIN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251200" y="6540500"/>
            <a:ext cx="32766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Blue=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Para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symp;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0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symp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745476" y="63"/>
            <a:ext cx="685800" cy="1100137"/>
          </a:xfrm>
          <a:custGeom>
            <a:avLst/>
            <a:gdLst>
              <a:gd name="connsiteX0" fmla="*/ 0 w 685800"/>
              <a:gd name="connsiteY0" fmla="*/ 1100137 h 1100137"/>
              <a:gd name="connsiteX1" fmla="*/ 685800 w 685800"/>
              <a:gd name="connsiteY1" fmla="*/ 1100137 h 1100137"/>
              <a:gd name="connsiteX2" fmla="*/ 685800 w 685800"/>
              <a:gd name="connsiteY2" fmla="*/ 0 h 1100137"/>
              <a:gd name="connsiteX3" fmla="*/ 0 w 685800"/>
              <a:gd name="connsiteY3" fmla="*/ 0 h 1100137"/>
              <a:gd name="connsiteX4" fmla="*/ 0 w 685800"/>
              <a:gd name="connsiteY4" fmla="*/ 1100137 h 11001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1100137">
                <a:moveTo>
                  <a:pt x="0" y="1100137"/>
                </a:moveTo>
                <a:lnTo>
                  <a:pt x="685800" y="1100137"/>
                </a:lnTo>
                <a:lnTo>
                  <a:pt x="685800" y="0"/>
                </a:lnTo>
                <a:lnTo>
                  <a:pt x="0" y="0"/>
                </a:lnTo>
                <a:lnTo>
                  <a:pt x="0" y="1100137"/>
                </a:lnTo>
              </a:path>
            </a:pathLst>
          </a:custGeom>
          <a:solidFill>
            <a:srgbClr val="acd4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47750" y="3562350"/>
            <a:ext cx="1181100" cy="1333500"/>
          </a:xfrm>
          <a:custGeom>
            <a:avLst/>
            <a:gdLst>
              <a:gd name="connsiteX0" fmla="*/ 19050 w 1181100"/>
              <a:gd name="connsiteY0" fmla="*/ 1314450 h 1333500"/>
              <a:gd name="connsiteX1" fmla="*/ 1162050 w 1181100"/>
              <a:gd name="connsiteY1" fmla="*/ 1314450 h 1333500"/>
              <a:gd name="connsiteX2" fmla="*/ 1162050 w 1181100"/>
              <a:gd name="connsiteY2" fmla="*/ 19050 h 1333500"/>
              <a:gd name="connsiteX3" fmla="*/ 19050 w 1181100"/>
              <a:gd name="connsiteY3" fmla="*/ 19050 h 1333500"/>
              <a:gd name="connsiteX4" fmla="*/ 19050 w 1181100"/>
              <a:gd name="connsiteY4" fmla="*/ 1314450 h 13335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81100" h="1333500">
                <a:moveTo>
                  <a:pt x="19050" y="1314450"/>
                </a:moveTo>
                <a:lnTo>
                  <a:pt x="1162050" y="1314450"/>
                </a:lnTo>
                <a:lnTo>
                  <a:pt x="1162050" y="19050"/>
                </a:lnTo>
                <a:lnTo>
                  <a:pt x="19050" y="19050"/>
                </a:lnTo>
                <a:lnTo>
                  <a:pt x="19050" y="1314450"/>
                </a:ln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cc33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76900" y="0"/>
            <a:ext cx="1625600" cy="1155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6200" y="0"/>
            <a:ext cx="787400" cy="1181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663700"/>
            <a:ext cx="9131300" cy="5194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774700" y="127000"/>
            <a:ext cx="4800600" cy="584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600"/>
              </a:lnSpc>
              <a:tabLst>
							</a:tabLst>
            </a:pPr>
            <a:r>
              <a:rPr lang="en-US" altLang="zh-CN" sz="3806" b="1" u="sng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Sympathetic</a:t>
            </a:r>
            <a:r>
              <a:rPr lang="en-US" altLang="zh-CN" sz="38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806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-</a:t>
            </a:r>
            <a:r>
              <a:rPr lang="en-US" altLang="zh-CN" sz="38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806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Origin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1003300"/>
            <a:ext cx="241300" cy="1295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244" dirty="0" smtClean="0">
                <a:solidFill>
                  <a:srgbClr val="acd433"/>
                </a:solidFill>
                <a:latin typeface="Wingdings 3" pitchFamily="18" charset="0"/>
                <a:cs typeface="Wingdings 3" pitchFamily="18" charset="0"/>
              </a:rPr>
              <a:t>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700"/>
              </a:lnSpc>
              <a:tabLst>
							</a:tabLst>
            </a:pPr>
            <a:r>
              <a:rPr lang="en-US" altLang="zh-CN" sz="2246" dirty="0" smtClean="0">
                <a:solidFill>
                  <a:srgbClr val="acd433"/>
                </a:solidFill>
                <a:latin typeface="Wingdings 3" pitchFamily="18" charset="0"/>
                <a:cs typeface="Wingdings 3" pitchFamily="18" charset="0"/>
              </a:rPr>
              <a:t>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17600" y="914400"/>
            <a:ext cx="6604000" cy="1409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0"/>
              </a:lnSpc>
              <a:tabLst>
							</a:tabLst>
            </a:pPr>
            <a:r>
              <a:rPr lang="en-US" altLang="zh-CN" sz="27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Thoracolumbar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ff00"/>
                </a:solidFill>
                <a:latin typeface="Century Gothic" pitchFamily="18" charset="0"/>
                <a:cs typeface="Century Gothic" pitchFamily="18" charset="0"/>
              </a:rPr>
              <a:t>lateral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ff00"/>
                </a:solidFill>
                <a:latin typeface="Century Gothic" pitchFamily="18" charset="0"/>
                <a:cs typeface="Century Gothic" pitchFamily="18" charset="0"/>
              </a:rPr>
              <a:t>horns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ff00"/>
                </a:solidFill>
                <a:latin typeface="Century Gothic" pitchFamily="18" charset="0"/>
                <a:cs typeface="Century Gothic" pitchFamily="18" charset="0"/>
              </a:rPr>
              <a:t>of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ff00"/>
                </a:solidFill>
                <a:latin typeface="Century Gothic" pitchFamily="18" charset="0"/>
                <a:cs typeface="Century Gothic" pitchFamily="18" charset="0"/>
              </a:rPr>
              <a:t>the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6" b="1" dirty="0" smtClean="0">
                <a:solidFill>
                  <a:srgbClr val="00ff00"/>
                </a:solidFill>
                <a:latin typeface="Century Gothic" pitchFamily="18" charset="0"/>
                <a:cs typeface="Century Gothic" pitchFamily="18" charset="0"/>
              </a:rPr>
              <a:t>spinal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ff00"/>
                </a:solidFill>
                <a:latin typeface="Century Gothic" pitchFamily="18" charset="0"/>
                <a:cs typeface="Century Gothic" pitchFamily="18" charset="0"/>
              </a:rPr>
              <a:t>segments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ff00"/>
                </a:solidFill>
                <a:latin typeface="Century Gothic" pitchFamily="18" charset="0"/>
                <a:cs typeface="Century Gothic" pitchFamily="18" charset="0"/>
              </a:rPr>
              <a:t>T1-L2</a:t>
            </a:r>
            <a:r>
              <a:rPr lang="en-US" altLang="zh-CN" sz="2796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.</a:t>
            </a:r>
          </a:p>
          <a:p>
            <a:pPr>
              <a:lnSpc>
                <a:spcPts val="4300"/>
              </a:lnSpc>
              <a:tabLst>
							</a:tabLst>
            </a:pPr>
            <a:r>
              <a:rPr lang="en-US" altLang="zh-CN" sz="2798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Nerve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fibers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originate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between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T1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&amp;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L2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745476" y="63"/>
            <a:ext cx="685800" cy="1100137"/>
          </a:xfrm>
          <a:custGeom>
            <a:avLst/>
            <a:gdLst>
              <a:gd name="connsiteX0" fmla="*/ 0 w 685800"/>
              <a:gd name="connsiteY0" fmla="*/ 1100137 h 1100137"/>
              <a:gd name="connsiteX1" fmla="*/ 685800 w 685800"/>
              <a:gd name="connsiteY1" fmla="*/ 1100137 h 1100137"/>
              <a:gd name="connsiteX2" fmla="*/ 685800 w 685800"/>
              <a:gd name="connsiteY2" fmla="*/ 0 h 1100137"/>
              <a:gd name="connsiteX3" fmla="*/ 0 w 685800"/>
              <a:gd name="connsiteY3" fmla="*/ 0 h 1100137"/>
              <a:gd name="connsiteX4" fmla="*/ 0 w 685800"/>
              <a:gd name="connsiteY4" fmla="*/ 1100137 h 11001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1100137">
                <a:moveTo>
                  <a:pt x="0" y="1100137"/>
                </a:moveTo>
                <a:lnTo>
                  <a:pt x="685800" y="1100137"/>
                </a:lnTo>
                <a:lnTo>
                  <a:pt x="685800" y="0"/>
                </a:lnTo>
                <a:lnTo>
                  <a:pt x="0" y="0"/>
                </a:lnTo>
                <a:lnTo>
                  <a:pt x="0" y="1100137"/>
                </a:lnTo>
              </a:path>
            </a:pathLst>
          </a:custGeom>
          <a:solidFill>
            <a:srgbClr val="acd4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54300"/>
            <a:ext cx="4051300" cy="4203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45100" y="0"/>
            <a:ext cx="3898900" cy="5727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00" y="6083300"/>
            <a:ext cx="1016000" cy="774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88900" y="317500"/>
            <a:ext cx="6515100" cy="3746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600"/>
              </a:lnSpc>
              <a:tabLst>
                <a:tab pos="342900" algn="l"/>
                <a:tab pos="685800" algn="l"/>
              </a:tabLst>
            </a:pPr>
            <a:r>
              <a:rPr lang="en-US" altLang="zh-CN" dirty="0" smtClean="0"/>
              <a:t>		</a:t>
            </a:r>
            <a:r>
              <a:rPr lang="en-US" altLang="zh-CN" sz="3806" b="1" u="sng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Parasympathetic</a:t>
            </a:r>
            <a:r>
              <a:rPr lang="en-US" altLang="zh-CN" sz="38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806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-</a:t>
            </a:r>
            <a:r>
              <a:rPr lang="en-US" altLang="zh-CN" sz="38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806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Origin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800"/>
              </a:lnSpc>
              <a:tabLst>
                <a:tab pos="342900" algn="l"/>
                <a:tab pos="685800" algn="l"/>
              </a:tabLst>
            </a:pPr>
            <a:r>
              <a:rPr lang="en-US" altLang="zh-CN" sz="2244" dirty="0" smtClean="0">
                <a:solidFill>
                  <a:srgbClr val="acd433"/>
                </a:solidFill>
                <a:latin typeface="Wingdings" pitchFamily="18" charset="0"/>
                <a:cs typeface="Wingdings" pitchFamily="18" charset="0"/>
              </a:rPr>
              <a:t>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Craniosacral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796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Cell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796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bodies</a:t>
            </a:r>
          </a:p>
          <a:p>
            <a:pPr>
              <a:lnSpc>
                <a:spcPts val="3300"/>
              </a:lnSpc>
              <a:tabLst>
                <a:tab pos="342900" algn="l"/>
                <a:tab pos="685800" algn="l"/>
              </a:tabLst>
            </a:pPr>
            <a:r>
              <a:rPr lang="en-US" altLang="zh-CN" dirty="0" smtClean="0"/>
              <a:t>	</a:t>
            </a:r>
            <a:r>
              <a:rPr lang="en-US" altLang="zh-CN" sz="2796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of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motor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nuclei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of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the</a:t>
            </a:r>
          </a:p>
          <a:p>
            <a:pPr>
              <a:lnSpc>
                <a:spcPts val="3300"/>
              </a:lnSpc>
              <a:tabLst>
                <a:tab pos="342900" algn="l"/>
                <a:tab pos="685800" algn="l"/>
              </a:tabLst>
            </a:pPr>
            <a:r>
              <a:rPr lang="en-US" altLang="zh-CN" dirty="0" smtClean="0"/>
              <a:t>	</a:t>
            </a:r>
            <a:r>
              <a:rPr lang="en-US" altLang="zh-CN" sz="2798" b="1" dirty="0" smtClean="0">
                <a:solidFill>
                  <a:srgbClr val="00ff00"/>
                </a:solidFill>
                <a:latin typeface="Century Gothic" pitchFamily="18" charset="0"/>
                <a:cs typeface="Century Gothic" pitchFamily="18" charset="0"/>
              </a:rPr>
              <a:t>cranial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8" b="1" dirty="0" smtClean="0">
                <a:solidFill>
                  <a:srgbClr val="00ff00"/>
                </a:solidFill>
                <a:latin typeface="Century Gothic" pitchFamily="18" charset="0"/>
                <a:cs typeface="Century Gothic" pitchFamily="18" charset="0"/>
              </a:rPr>
              <a:t>nerves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8" b="1" dirty="0" smtClean="0">
                <a:solidFill>
                  <a:srgbClr val="00ff00"/>
                </a:solidFill>
                <a:latin typeface="Century Gothic" pitchFamily="18" charset="0"/>
                <a:cs typeface="Century Gothic" pitchFamily="18" charset="0"/>
              </a:rPr>
              <a:t>III,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8" b="1" dirty="0" smtClean="0">
                <a:solidFill>
                  <a:srgbClr val="00ff00"/>
                </a:solidFill>
                <a:latin typeface="Century Gothic" pitchFamily="18" charset="0"/>
                <a:cs typeface="Century Gothic" pitchFamily="18" charset="0"/>
              </a:rPr>
              <a:t>VII,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8" b="1" dirty="0" smtClean="0">
                <a:solidFill>
                  <a:srgbClr val="00ff00"/>
                </a:solidFill>
                <a:latin typeface="Century Gothic" pitchFamily="18" charset="0"/>
                <a:cs typeface="Century Gothic" pitchFamily="18" charset="0"/>
              </a:rPr>
              <a:t>IX</a:t>
            </a:r>
          </a:p>
          <a:p>
            <a:pPr>
              <a:lnSpc>
                <a:spcPts val="3300"/>
              </a:lnSpc>
              <a:tabLst>
                <a:tab pos="342900" algn="l"/>
                <a:tab pos="685800" algn="l"/>
              </a:tabLst>
            </a:pPr>
            <a:r>
              <a:rPr lang="en-US" altLang="zh-CN" dirty="0" smtClean="0"/>
              <a:t>	</a:t>
            </a:r>
            <a:r>
              <a:rPr lang="en-US" altLang="zh-CN" sz="2796" b="1" dirty="0" smtClean="0">
                <a:solidFill>
                  <a:srgbClr val="00ff00"/>
                </a:solidFill>
                <a:latin typeface="Century Gothic" pitchFamily="18" charset="0"/>
                <a:cs typeface="Century Gothic" pitchFamily="18" charset="0"/>
              </a:rPr>
              <a:t>and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ff00"/>
                </a:solidFill>
                <a:latin typeface="Century Gothic" pitchFamily="18" charset="0"/>
                <a:cs typeface="Century Gothic" pitchFamily="18" charset="0"/>
              </a:rPr>
              <a:t>X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ff00"/>
                </a:solidFill>
                <a:latin typeface="Century Gothic" pitchFamily="18" charset="0"/>
                <a:cs typeface="Century Gothic" pitchFamily="18" charset="0"/>
              </a:rPr>
              <a:t>in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ff00"/>
                </a:solidFill>
                <a:latin typeface="Century Gothic" pitchFamily="18" charset="0"/>
                <a:cs typeface="Century Gothic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ff00"/>
                </a:solidFill>
                <a:latin typeface="Century Gothic" pitchFamily="18" charset="0"/>
                <a:cs typeface="Century Gothic" pitchFamily="18" charset="0"/>
              </a:rPr>
              <a:t>brain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ff00"/>
                </a:solidFill>
                <a:latin typeface="Century Gothic" pitchFamily="18" charset="0"/>
                <a:cs typeface="Century Gothic" pitchFamily="18" charset="0"/>
              </a:rPr>
              <a:t>stem</a:t>
            </a:r>
          </a:p>
          <a:p>
            <a:pPr>
              <a:lnSpc>
                <a:spcPts val="3300"/>
              </a:lnSpc>
              <a:tabLst>
                <a:tab pos="342900" algn="l"/>
                <a:tab pos="685800" algn="l"/>
              </a:tabLst>
            </a:pPr>
            <a:r>
              <a:rPr lang="en-US" altLang="zh-CN" sz="2244" dirty="0" smtClean="0">
                <a:solidFill>
                  <a:srgbClr val="acd433"/>
                </a:solidFill>
                <a:latin typeface="Wingdings" pitchFamily="18" charset="0"/>
                <a:cs typeface="Wingdings" pitchFamily="18" charset="0"/>
              </a:rPr>
              <a:t>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00ff00"/>
                </a:solidFill>
                <a:latin typeface="Century Gothic" pitchFamily="18" charset="0"/>
                <a:cs typeface="Century Gothic" pitchFamily="18" charset="0"/>
              </a:rPr>
              <a:t>Second,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6" b="1" dirty="0" smtClean="0">
                <a:solidFill>
                  <a:srgbClr val="00ff00"/>
                </a:solidFill>
                <a:latin typeface="Century Gothic" pitchFamily="18" charset="0"/>
                <a:cs typeface="Century Gothic" pitchFamily="18" charset="0"/>
              </a:rPr>
              <a:t>third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6" b="1" dirty="0" smtClean="0">
                <a:solidFill>
                  <a:srgbClr val="00ff00"/>
                </a:solidFill>
                <a:latin typeface="Century Gothic" pitchFamily="18" charset="0"/>
                <a:cs typeface="Century Gothic" pitchFamily="18" charset="0"/>
              </a:rPr>
              <a:t>and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6" b="1" dirty="0" smtClean="0">
                <a:solidFill>
                  <a:srgbClr val="00ff00"/>
                </a:solidFill>
                <a:latin typeface="Century Gothic" pitchFamily="18" charset="0"/>
                <a:cs typeface="Century Gothic" pitchFamily="18" charset="0"/>
              </a:rPr>
              <a:t>fourth</a:t>
            </a:r>
          </a:p>
          <a:p>
            <a:pPr>
              <a:lnSpc>
                <a:spcPts val="3300"/>
              </a:lnSpc>
              <a:tabLst>
                <a:tab pos="342900" algn="l"/>
                <a:tab pos="685800" algn="l"/>
              </a:tabLst>
            </a:pPr>
            <a:r>
              <a:rPr lang="en-US" altLang="zh-CN" dirty="0" smtClean="0"/>
              <a:t>	</a:t>
            </a:r>
            <a:r>
              <a:rPr lang="en-US" altLang="zh-CN" sz="2796" b="1" dirty="0" smtClean="0">
                <a:solidFill>
                  <a:srgbClr val="00ff00"/>
                </a:solidFill>
                <a:latin typeface="Century Gothic" pitchFamily="18" charset="0"/>
                <a:cs typeface="Century Gothic" pitchFamily="18" charset="0"/>
              </a:rPr>
              <a:t>[S2-S4]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00ff00"/>
                </a:solidFill>
                <a:latin typeface="Century Gothic" pitchFamily="18" charset="0"/>
                <a:cs typeface="Century Gothic" pitchFamily="18" charset="0"/>
              </a:rPr>
              <a:t>sacral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00ff00"/>
                </a:solidFill>
                <a:latin typeface="Century Gothic" pitchFamily="18" charset="0"/>
                <a:cs typeface="Century Gothic" pitchFamily="18" charset="0"/>
              </a:rPr>
              <a:t>segments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00ff00"/>
                </a:solidFill>
                <a:latin typeface="Century Gothic" pitchFamily="18" charset="0"/>
                <a:cs typeface="Century Gothic" pitchFamily="18" charset="0"/>
              </a:rPr>
              <a:t>of</a:t>
            </a:r>
          </a:p>
          <a:p>
            <a:pPr>
              <a:lnSpc>
                <a:spcPts val="3300"/>
              </a:lnSpc>
              <a:tabLst>
                <a:tab pos="342900" algn="l"/>
                <a:tab pos="685800" algn="l"/>
              </a:tabLst>
            </a:pPr>
            <a:r>
              <a:rPr lang="en-US" altLang="zh-CN" dirty="0" smtClean="0"/>
              <a:t>	</a:t>
            </a:r>
            <a:r>
              <a:rPr lang="en-US" altLang="zh-CN" sz="2796" b="1" dirty="0" smtClean="0">
                <a:solidFill>
                  <a:srgbClr val="00ff00"/>
                </a:solidFill>
                <a:latin typeface="Century Gothic" pitchFamily="18" charset="0"/>
                <a:cs typeface="Century Gothic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ff00"/>
                </a:solidFill>
                <a:latin typeface="Century Gothic" pitchFamily="18" charset="0"/>
                <a:cs typeface="Century Gothic" pitchFamily="18" charset="0"/>
              </a:rPr>
              <a:t>spinal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ff00"/>
                </a:solidFill>
                <a:latin typeface="Century Gothic" pitchFamily="18" charset="0"/>
                <a:cs typeface="Century Gothic" pitchFamily="18" charset="0"/>
              </a:rPr>
              <a:t>cord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8900" y="4203700"/>
            <a:ext cx="241300" cy="1295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244" dirty="0" smtClean="0">
                <a:solidFill>
                  <a:srgbClr val="acd433"/>
                </a:solidFill>
                <a:latin typeface="Wingdings 3" pitchFamily="18" charset="0"/>
                <a:cs typeface="Wingdings 3" pitchFamily="18" charset="0"/>
              </a:rPr>
              <a:t>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700"/>
              </a:lnSpc>
              <a:tabLst>
							</a:tabLst>
            </a:pPr>
            <a:r>
              <a:rPr lang="en-US" altLang="zh-CN" sz="2244" dirty="0" smtClean="0">
                <a:solidFill>
                  <a:srgbClr val="acd433"/>
                </a:solidFill>
                <a:latin typeface="Wingdings 3" pitchFamily="18" charset="0"/>
                <a:cs typeface="Wingdings 3" pitchFamily="18" charset="0"/>
              </a:rPr>
              <a:t>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31800" y="4127500"/>
            <a:ext cx="4381500" cy="1828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0"/>
              </a:lnSpc>
              <a:tabLst>
							</a:tabLst>
            </a:pPr>
            <a:r>
              <a:rPr lang="en-US" altLang="zh-CN" sz="2796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Nerve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fibers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emerge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from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6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brain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&amp;</a:t>
            </a:r>
          </a:p>
          <a:p>
            <a:pPr>
              <a:lnSpc>
                <a:spcPts val="4300"/>
              </a:lnSpc>
              <a:tabLst>
							</a:tabLst>
            </a:pPr>
            <a:r>
              <a:rPr lang="en-US" altLang="zh-CN" sz="2796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sacrum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cranio-sacral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8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outflow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745476" y="63"/>
            <a:ext cx="685800" cy="1100137"/>
          </a:xfrm>
          <a:custGeom>
            <a:avLst/>
            <a:gdLst>
              <a:gd name="connsiteX0" fmla="*/ 0 w 685800"/>
              <a:gd name="connsiteY0" fmla="*/ 1100137 h 1100137"/>
              <a:gd name="connsiteX1" fmla="*/ 685800 w 685800"/>
              <a:gd name="connsiteY1" fmla="*/ 1100137 h 1100137"/>
              <a:gd name="connsiteX2" fmla="*/ 685800 w 685800"/>
              <a:gd name="connsiteY2" fmla="*/ 0 h 1100137"/>
              <a:gd name="connsiteX3" fmla="*/ 0 w 685800"/>
              <a:gd name="connsiteY3" fmla="*/ 0 h 1100137"/>
              <a:gd name="connsiteX4" fmla="*/ 0 w 685800"/>
              <a:gd name="connsiteY4" fmla="*/ 1100137 h 11001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1100137">
                <a:moveTo>
                  <a:pt x="0" y="1100137"/>
                </a:moveTo>
                <a:lnTo>
                  <a:pt x="685800" y="1100137"/>
                </a:lnTo>
                <a:lnTo>
                  <a:pt x="685800" y="0"/>
                </a:lnTo>
                <a:lnTo>
                  <a:pt x="0" y="0"/>
                </a:lnTo>
                <a:lnTo>
                  <a:pt x="0" y="1100137"/>
                </a:lnTo>
              </a:path>
            </a:pathLst>
          </a:custGeom>
          <a:solidFill>
            <a:srgbClr val="acd4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54300"/>
            <a:ext cx="4051300" cy="4203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6900" y="0"/>
            <a:ext cx="1625600" cy="1155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0"/>
            <a:ext cx="787400" cy="1181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00" y="1663700"/>
            <a:ext cx="2844800" cy="2844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6500" y="6083300"/>
            <a:ext cx="1016000" cy="774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774700" y="660400"/>
            <a:ext cx="6083300" cy="1016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8000"/>
              </a:lnSpc>
              <a:tabLst>
							</a:tabLst>
            </a:pPr>
            <a:r>
              <a:rPr lang="en-US" altLang="zh-CN" sz="6600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INTRODUCTION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745476" y="63"/>
            <a:ext cx="685800" cy="1100137"/>
          </a:xfrm>
          <a:custGeom>
            <a:avLst/>
            <a:gdLst>
              <a:gd name="connsiteX0" fmla="*/ 0 w 685800"/>
              <a:gd name="connsiteY0" fmla="*/ 1100137 h 1100137"/>
              <a:gd name="connsiteX1" fmla="*/ 685800 w 685800"/>
              <a:gd name="connsiteY1" fmla="*/ 1100137 h 1100137"/>
              <a:gd name="connsiteX2" fmla="*/ 685800 w 685800"/>
              <a:gd name="connsiteY2" fmla="*/ 0 h 1100137"/>
              <a:gd name="connsiteX3" fmla="*/ 0 w 685800"/>
              <a:gd name="connsiteY3" fmla="*/ 0 h 1100137"/>
              <a:gd name="connsiteX4" fmla="*/ 0 w 685800"/>
              <a:gd name="connsiteY4" fmla="*/ 1100137 h 11001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1100137">
                <a:moveTo>
                  <a:pt x="0" y="1100137"/>
                </a:moveTo>
                <a:lnTo>
                  <a:pt x="685800" y="1100137"/>
                </a:lnTo>
                <a:lnTo>
                  <a:pt x="685800" y="0"/>
                </a:lnTo>
                <a:lnTo>
                  <a:pt x="0" y="0"/>
                </a:lnTo>
                <a:lnTo>
                  <a:pt x="0" y="1100137"/>
                </a:lnTo>
              </a:path>
            </a:pathLst>
          </a:custGeom>
          <a:solidFill>
            <a:srgbClr val="acd4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50850" y="603313"/>
            <a:ext cx="8470900" cy="601662"/>
          </a:xfrm>
          <a:custGeom>
            <a:avLst/>
            <a:gdLst>
              <a:gd name="connsiteX0" fmla="*/ 6350 w 8470900"/>
              <a:gd name="connsiteY0" fmla="*/ 595312 h 601662"/>
              <a:gd name="connsiteX1" fmla="*/ 8464550 w 8470900"/>
              <a:gd name="connsiteY1" fmla="*/ 595312 h 601662"/>
              <a:gd name="connsiteX2" fmla="*/ 8464550 w 8470900"/>
              <a:gd name="connsiteY2" fmla="*/ 6350 h 601662"/>
              <a:gd name="connsiteX3" fmla="*/ 6350 w 8470900"/>
              <a:gd name="connsiteY3" fmla="*/ 6350 h 601662"/>
              <a:gd name="connsiteX4" fmla="*/ 6350 w 8470900"/>
              <a:gd name="connsiteY4" fmla="*/ 595312 h 60166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470900" h="601662">
                <a:moveTo>
                  <a:pt x="6350" y="595312"/>
                </a:moveTo>
                <a:lnTo>
                  <a:pt x="8464550" y="595312"/>
                </a:lnTo>
                <a:lnTo>
                  <a:pt x="8464550" y="6350"/>
                </a:lnTo>
                <a:lnTo>
                  <a:pt x="6350" y="6350"/>
                </a:lnTo>
                <a:lnTo>
                  <a:pt x="6350" y="595312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660066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500" y="0"/>
            <a:ext cx="8483600" cy="12065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654300"/>
            <a:ext cx="4051300" cy="4203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00" y="1663700"/>
            <a:ext cx="2844800" cy="2844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00" y="6083300"/>
            <a:ext cx="1016000" cy="774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647700" y="774700"/>
            <a:ext cx="7912100" cy="355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PARASYMPATHETIC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NERVOUS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69900" y="1600200"/>
            <a:ext cx="75819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6" dirty="0" smtClean="0">
                <a:solidFill>
                  <a:srgbClr val="ffff00"/>
                </a:solidFill>
                <a:latin typeface="Wingdings" pitchFamily="18" charset="0"/>
                <a:cs typeface="Wingdings" pitchFamily="18" charset="0"/>
              </a:rPr>
              <a:t>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cranial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nerves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III,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VII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IX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affect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69900" y="2108200"/>
            <a:ext cx="51308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8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pupil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salivary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gland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secretion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69900" y="2882900"/>
            <a:ext cx="75819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6" dirty="0" smtClean="0">
                <a:solidFill>
                  <a:srgbClr val="ffff00"/>
                </a:solidFill>
                <a:latin typeface="Wingdings" pitchFamily="18" charset="0"/>
                <a:cs typeface="Wingdings" pitchFamily="18" charset="0"/>
              </a:rPr>
              <a:t>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Vagus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nerve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(X)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carries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fibres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heart,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69900" y="3378200"/>
            <a:ext cx="63881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8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lungs,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stomach,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upper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intestine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ureter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69900" y="4165600"/>
            <a:ext cx="75692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6" dirty="0" smtClean="0">
                <a:solidFill>
                  <a:srgbClr val="ffff00"/>
                </a:solidFill>
                <a:latin typeface="Wingdings" pitchFamily="18" charset="0"/>
                <a:cs typeface="Wingdings" pitchFamily="18" charset="0"/>
              </a:rPr>
              <a:t>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sacral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fibres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form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pelvic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plexuses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which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69900" y="4673600"/>
            <a:ext cx="7581900" cy="736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innervate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distal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colon,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rectum,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bladder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and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6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reproductive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organs.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482600" y="38100"/>
            <a:ext cx="7035800" cy="647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100"/>
              </a:lnSpc>
              <a:tabLst>
							</a:tabLst>
            </a:pPr>
            <a:r>
              <a:rPr lang="en-US" altLang="zh-CN" sz="4202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Autonomic</a:t>
            </a:r>
            <a:r>
              <a:rPr lang="en-US" altLang="zh-CN" sz="42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02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Nervous</a:t>
            </a:r>
            <a:r>
              <a:rPr lang="en-US" altLang="zh-CN" sz="42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02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System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30200" y="1066800"/>
            <a:ext cx="2032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1920" dirty="0" smtClean="0">
                <a:solidFill>
                  <a:srgbClr val="acd433"/>
                </a:solidFill>
                <a:latin typeface="Wingdings 3" pitchFamily="18" charset="0"/>
                <a:cs typeface="Wingdings 3" pitchFamily="18" charset="0"/>
              </a:rPr>
              <a:t>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73100" y="1003300"/>
            <a:ext cx="2260600" cy="825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>
                <a:tab pos="114300" algn="l"/>
              </a:tabLst>
            </a:pP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2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divisions:</a:t>
            </a:r>
          </a:p>
          <a:p>
            <a:pPr>
              <a:lnSpc>
                <a:spcPts val="3500"/>
              </a:lnSpc>
              <a:tabLst>
                <a:tab pos="114300" algn="l"/>
              </a:tabLst>
            </a:pPr>
            <a:r>
              <a:rPr lang="en-US" altLang="zh-CN" dirty="0" smtClean="0"/>
              <a:t>	</a:t>
            </a:r>
            <a:r>
              <a:rPr lang="en-US" altLang="zh-CN" sz="1920" dirty="0" smtClean="0">
                <a:solidFill>
                  <a:srgbClr val="acd433"/>
                </a:solidFill>
                <a:latin typeface="Wingdings 3" pitchFamily="18" charset="0"/>
                <a:cs typeface="Wingdings 3" pitchFamily="18" charset="0"/>
              </a:rPr>
              <a:t>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Sympathetic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244600" y="1968500"/>
            <a:ext cx="139700" cy="520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							</a:tabLst>
            </a:pPr>
            <a:r>
              <a:rPr lang="en-US" altLang="zh-CN" sz="1284" dirty="0" smtClean="0">
                <a:solidFill>
                  <a:srgbClr val="acd433"/>
                </a:solidFill>
                <a:latin typeface="Wingdings 3" pitchFamily="18" charset="0"/>
                <a:cs typeface="Wingdings 3" pitchFamily="18" charset="0"/>
              </a:rPr>
              <a:t>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700"/>
              </a:lnSpc>
              <a:tabLst>
							</a:tabLst>
            </a:pPr>
            <a:r>
              <a:rPr lang="en-US" altLang="zh-CN" sz="1284" dirty="0" smtClean="0">
                <a:solidFill>
                  <a:srgbClr val="acd433"/>
                </a:solidFill>
                <a:latin typeface="Wingdings 3" pitchFamily="18" charset="0"/>
                <a:cs typeface="Wingdings 3" pitchFamily="18" charset="0"/>
              </a:rPr>
              <a:t>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473200" y="1930400"/>
            <a:ext cx="1435100" cy="584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900"/>
              </a:lnSpc>
              <a:tabLst>
							</a:tabLst>
            </a:pPr>
            <a:r>
              <a:rPr lang="en-US" altLang="zh-CN" sz="15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“Fight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or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flight”</a:t>
            </a:r>
          </a:p>
          <a:p>
            <a:pPr>
              <a:lnSpc>
                <a:spcPts val="2700"/>
              </a:lnSpc>
              <a:tabLst>
							</a:tabLst>
            </a:pPr>
            <a:r>
              <a:rPr lang="en-US" altLang="zh-CN" sz="15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“E”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division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87400" y="2654300"/>
            <a:ext cx="3441700" cy="2133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>
                <a:tab pos="914400" algn="l"/>
                <a:tab pos="1143000" algn="l"/>
              </a:tabLst>
            </a:pPr>
            <a:r>
              <a:rPr lang="en-US" altLang="zh-CN" dirty="0" smtClean="0"/>
              <a:t>	</a:t>
            </a:r>
            <a:r>
              <a:rPr lang="en-US" altLang="zh-CN" sz="1920" dirty="0" smtClean="0">
                <a:solidFill>
                  <a:srgbClr val="acd433"/>
                </a:solidFill>
                <a:latin typeface="Wingdings 3" pitchFamily="18" charset="0"/>
                <a:cs typeface="Wingdings 3" pitchFamily="18" charset="0"/>
              </a:rPr>
              <a:t>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Exercise,</a:t>
            </a:r>
          </a:p>
          <a:p>
            <a:pPr>
              <a:lnSpc>
                <a:spcPts val="2500"/>
              </a:lnSpc>
              <a:tabLst>
                <a:tab pos="914400" algn="l"/>
                <a:tab pos="1143000" algn="l"/>
              </a:tabLst>
            </a:pPr>
            <a:r>
              <a:rPr lang="en-US" altLang="zh-CN" dirty="0" smtClean="0"/>
              <a:t>		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excitement,</a:t>
            </a:r>
          </a:p>
          <a:p>
            <a:pPr>
              <a:lnSpc>
                <a:spcPts val="2500"/>
              </a:lnSpc>
              <a:tabLst>
                <a:tab pos="914400" algn="l"/>
                <a:tab pos="1143000" algn="l"/>
              </a:tabLst>
            </a:pPr>
            <a:r>
              <a:rPr lang="en-US" altLang="zh-CN" dirty="0" smtClean="0"/>
              <a:t>		</a:t>
            </a:r>
            <a:r>
              <a:rPr lang="en-US" altLang="zh-CN" sz="2402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emergency,</a:t>
            </a:r>
          </a:p>
          <a:p>
            <a:pPr>
              <a:lnSpc>
                <a:spcPts val="2500"/>
              </a:lnSpc>
              <a:tabLst>
                <a:tab pos="914400" algn="l"/>
                <a:tab pos="1143000" algn="l"/>
              </a:tabLst>
            </a:pPr>
            <a:r>
              <a:rPr lang="en-US" altLang="zh-CN" dirty="0" smtClean="0"/>
              <a:t>		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and</a:t>
            </a:r>
          </a:p>
          <a:p>
            <a:pPr>
              <a:lnSpc>
                <a:spcPts val="2500"/>
              </a:lnSpc>
              <a:tabLst>
                <a:tab pos="914400" algn="l"/>
                <a:tab pos="1143000" algn="l"/>
              </a:tabLst>
            </a:pPr>
            <a:r>
              <a:rPr lang="en-US" altLang="zh-CN" dirty="0" smtClean="0"/>
              <a:t>		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embarrassment</a:t>
            </a:r>
          </a:p>
          <a:p>
            <a:pPr>
              <a:lnSpc>
                <a:spcPts val="3500"/>
              </a:lnSpc>
              <a:tabLst>
                <a:tab pos="914400" algn="l"/>
                <a:tab pos="1143000" algn="l"/>
              </a:tabLst>
            </a:pPr>
            <a:r>
              <a:rPr lang="en-US" altLang="zh-CN" sz="1920" dirty="0" smtClean="0">
                <a:solidFill>
                  <a:srgbClr val="acd433"/>
                </a:solidFill>
                <a:latin typeface="Wingdings 3" pitchFamily="18" charset="0"/>
                <a:cs typeface="Wingdings 3" pitchFamily="18" charset="0"/>
              </a:rPr>
              <a:t>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Parasympathetic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244600" y="4902200"/>
            <a:ext cx="139700" cy="520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							</a:tabLst>
            </a:pPr>
            <a:r>
              <a:rPr lang="en-US" altLang="zh-CN" sz="1284" dirty="0" smtClean="0">
                <a:solidFill>
                  <a:srgbClr val="acd433"/>
                </a:solidFill>
                <a:latin typeface="Wingdings 3" pitchFamily="18" charset="0"/>
                <a:cs typeface="Wingdings 3" pitchFamily="18" charset="0"/>
              </a:rPr>
              <a:t>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700"/>
              </a:lnSpc>
              <a:tabLst>
							</a:tabLst>
            </a:pPr>
            <a:r>
              <a:rPr lang="en-US" altLang="zh-CN" sz="1284" dirty="0" smtClean="0">
                <a:solidFill>
                  <a:srgbClr val="acd433"/>
                </a:solidFill>
                <a:latin typeface="Wingdings 3" pitchFamily="18" charset="0"/>
                <a:cs typeface="Wingdings 3" pitchFamily="18" charset="0"/>
              </a:rPr>
              <a:t>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473200" y="4889500"/>
            <a:ext cx="2197100" cy="1701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900"/>
              </a:lnSpc>
              <a:tabLst>
                <a:tab pos="228600" algn="l"/>
                <a:tab pos="457200" algn="l"/>
              </a:tabLst>
            </a:pPr>
            <a:r>
              <a:rPr lang="en-US" altLang="zh-CN" sz="15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“Rest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and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digest”</a:t>
            </a:r>
          </a:p>
          <a:p>
            <a:pPr>
              <a:lnSpc>
                <a:spcPts val="2700"/>
              </a:lnSpc>
              <a:tabLst>
                <a:tab pos="228600" algn="l"/>
                <a:tab pos="457200" algn="l"/>
              </a:tabLst>
            </a:pPr>
            <a:r>
              <a:rPr lang="en-US" altLang="zh-CN" sz="15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“D”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division</a:t>
            </a:r>
          </a:p>
          <a:p>
            <a:pPr>
              <a:lnSpc>
                <a:spcPts val="3500"/>
              </a:lnSpc>
              <a:tabLst>
                <a:tab pos="228600" algn="l"/>
                <a:tab pos="457200" algn="l"/>
              </a:tabLst>
            </a:pPr>
            <a:r>
              <a:rPr lang="en-US" altLang="zh-CN" dirty="0" smtClean="0"/>
              <a:t>	</a:t>
            </a:r>
            <a:r>
              <a:rPr lang="en-US" altLang="zh-CN" sz="1920" dirty="0" smtClean="0">
                <a:solidFill>
                  <a:srgbClr val="acd433"/>
                </a:solidFill>
                <a:latin typeface="Wingdings 3" pitchFamily="18" charset="0"/>
                <a:cs typeface="Wingdings 3" pitchFamily="18" charset="0"/>
              </a:rPr>
              <a:t>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Digestion,</a:t>
            </a:r>
          </a:p>
          <a:p>
            <a:pPr>
              <a:lnSpc>
                <a:spcPts val="2500"/>
              </a:lnSpc>
              <a:tabLst>
                <a:tab pos="228600" algn="l"/>
                <a:tab pos="457200" algn="l"/>
              </a:tabLst>
            </a:pPr>
            <a:r>
              <a:rPr lang="en-US" altLang="zh-CN" dirty="0" smtClean="0"/>
              <a:t>		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defecation,</a:t>
            </a:r>
          </a:p>
          <a:p>
            <a:pPr>
              <a:lnSpc>
                <a:spcPts val="2500"/>
              </a:lnSpc>
              <a:tabLst>
                <a:tab pos="228600" algn="l"/>
                <a:tab pos="457200" algn="l"/>
              </a:tabLst>
            </a:pPr>
            <a:r>
              <a:rPr lang="en-US" altLang="zh-CN" dirty="0" smtClean="0"/>
              <a:t>		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and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diuresis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745476" y="63"/>
            <a:ext cx="685800" cy="1100137"/>
          </a:xfrm>
          <a:custGeom>
            <a:avLst/>
            <a:gdLst>
              <a:gd name="connsiteX0" fmla="*/ 0 w 685800"/>
              <a:gd name="connsiteY0" fmla="*/ 1100137 h 1100137"/>
              <a:gd name="connsiteX1" fmla="*/ 685800 w 685800"/>
              <a:gd name="connsiteY1" fmla="*/ 1100137 h 1100137"/>
              <a:gd name="connsiteX2" fmla="*/ 685800 w 685800"/>
              <a:gd name="connsiteY2" fmla="*/ 0 h 1100137"/>
              <a:gd name="connsiteX3" fmla="*/ 0 w 685800"/>
              <a:gd name="connsiteY3" fmla="*/ 0 h 1100137"/>
              <a:gd name="connsiteX4" fmla="*/ 0 w 685800"/>
              <a:gd name="connsiteY4" fmla="*/ 1100137 h 11001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1100137">
                <a:moveTo>
                  <a:pt x="0" y="1100137"/>
                </a:moveTo>
                <a:lnTo>
                  <a:pt x="685800" y="1100137"/>
                </a:lnTo>
                <a:lnTo>
                  <a:pt x="685800" y="0"/>
                </a:lnTo>
                <a:lnTo>
                  <a:pt x="0" y="0"/>
                </a:lnTo>
                <a:lnTo>
                  <a:pt x="0" y="1100137"/>
                </a:lnTo>
              </a:path>
            </a:pathLst>
          </a:custGeom>
          <a:solidFill>
            <a:srgbClr val="acd4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984250" y="222250"/>
            <a:ext cx="7327900" cy="1089025"/>
          </a:xfrm>
          <a:custGeom>
            <a:avLst/>
            <a:gdLst>
              <a:gd name="connsiteX0" fmla="*/ 6350 w 7327900"/>
              <a:gd name="connsiteY0" fmla="*/ 1082675 h 1089025"/>
              <a:gd name="connsiteX1" fmla="*/ 7321550 w 7327900"/>
              <a:gd name="connsiteY1" fmla="*/ 1082675 h 1089025"/>
              <a:gd name="connsiteX2" fmla="*/ 7321550 w 7327900"/>
              <a:gd name="connsiteY2" fmla="*/ 6350 h 1089025"/>
              <a:gd name="connsiteX3" fmla="*/ 6350 w 7327900"/>
              <a:gd name="connsiteY3" fmla="*/ 6350 h 1089025"/>
              <a:gd name="connsiteX4" fmla="*/ 6350 w 7327900"/>
              <a:gd name="connsiteY4" fmla="*/ 1082675 h 10890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27900" h="1089025">
                <a:moveTo>
                  <a:pt x="6350" y="1082675"/>
                </a:moveTo>
                <a:lnTo>
                  <a:pt x="7321550" y="1082675"/>
                </a:lnTo>
                <a:lnTo>
                  <a:pt x="7321550" y="6350"/>
                </a:lnTo>
                <a:lnTo>
                  <a:pt x="6350" y="6350"/>
                </a:lnTo>
                <a:lnTo>
                  <a:pt x="6350" y="1082675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660066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974850" y="1441513"/>
            <a:ext cx="5422900" cy="601662"/>
          </a:xfrm>
          <a:custGeom>
            <a:avLst/>
            <a:gdLst>
              <a:gd name="connsiteX0" fmla="*/ 6350 w 5422900"/>
              <a:gd name="connsiteY0" fmla="*/ 595312 h 601662"/>
              <a:gd name="connsiteX1" fmla="*/ 5416550 w 5422900"/>
              <a:gd name="connsiteY1" fmla="*/ 595312 h 601662"/>
              <a:gd name="connsiteX2" fmla="*/ 5416550 w 5422900"/>
              <a:gd name="connsiteY2" fmla="*/ 6350 h 601662"/>
              <a:gd name="connsiteX3" fmla="*/ 6350 w 5422900"/>
              <a:gd name="connsiteY3" fmla="*/ 6350 h 601662"/>
              <a:gd name="connsiteX4" fmla="*/ 6350 w 5422900"/>
              <a:gd name="connsiteY4" fmla="*/ 595312 h 60166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5422900" h="601662">
                <a:moveTo>
                  <a:pt x="6350" y="595312"/>
                </a:moveTo>
                <a:lnTo>
                  <a:pt x="5416550" y="595312"/>
                </a:lnTo>
                <a:lnTo>
                  <a:pt x="5416550" y="6350"/>
                </a:lnTo>
                <a:lnTo>
                  <a:pt x="6350" y="6350"/>
                </a:lnTo>
                <a:lnTo>
                  <a:pt x="6350" y="595312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660066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7900" y="0"/>
            <a:ext cx="7505700" cy="1320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35100"/>
            <a:ext cx="9131300" cy="54229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181100" y="393700"/>
            <a:ext cx="7023100" cy="355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320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SYMPATHETIC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20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NERVOUS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20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079500" y="889000"/>
            <a:ext cx="2387600" cy="355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FUNCTIONS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22300" y="2133600"/>
            <a:ext cx="77343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6" dirty="0" smtClean="0">
                <a:solidFill>
                  <a:srgbClr val="ffff00"/>
                </a:solidFill>
                <a:latin typeface="Wingdings" pitchFamily="18" charset="0"/>
                <a:cs typeface="Wingdings" pitchFamily="18" charset="0"/>
              </a:rPr>
              <a:t>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sympathetic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enables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body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22300" y="2628900"/>
            <a:ext cx="47879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6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prepared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fear,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flight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fight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22300" y="2984500"/>
            <a:ext cx="77343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8" dirty="0" smtClean="0">
                <a:solidFill>
                  <a:srgbClr val="ffff00"/>
                </a:solidFill>
                <a:latin typeface="Wingdings" pitchFamily="18" charset="0"/>
                <a:cs typeface="Wingdings" pitchFamily="18" charset="0"/>
              </a:rPr>
              <a:t>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Sympathetic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responses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include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increase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22300" y="3479800"/>
            <a:ext cx="68834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6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heart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rate,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blood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pressure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cardiac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output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22300" y="3835400"/>
            <a:ext cx="77343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6" dirty="0" smtClean="0">
                <a:solidFill>
                  <a:srgbClr val="ffff00"/>
                </a:solidFill>
                <a:latin typeface="Wingdings" pitchFamily="18" charset="0"/>
                <a:cs typeface="Wingdings" pitchFamily="18" charset="0"/>
              </a:rPr>
              <a:t>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Diversion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6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6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blood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6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flow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6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6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6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skin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6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22300" y="4356100"/>
            <a:ext cx="7734300" cy="736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8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splanchnic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8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vessels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8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8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those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8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supplying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8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skeletal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6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22300" y="5118100"/>
            <a:ext cx="77343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6" dirty="0" smtClean="0">
                <a:solidFill>
                  <a:srgbClr val="ffff00"/>
                </a:solidFill>
                <a:latin typeface="Wingdings" pitchFamily="18" charset="0"/>
                <a:cs typeface="Wingdings" pitchFamily="18" charset="0"/>
              </a:rPr>
              <a:t>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Increased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pupil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size,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bronchiolar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dilation,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22300" y="5626100"/>
            <a:ext cx="7734300" cy="736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contraction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sphincters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metabolic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changes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such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mobilisation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fat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glycogen.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171700" y="1612900"/>
            <a:ext cx="5003800" cy="355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3206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FEAR,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FLIGHT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FIGHT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745476" y="63"/>
            <a:ext cx="685800" cy="1100137"/>
          </a:xfrm>
          <a:custGeom>
            <a:avLst/>
            <a:gdLst>
              <a:gd name="connsiteX0" fmla="*/ 0 w 685800"/>
              <a:gd name="connsiteY0" fmla="*/ 1100137 h 1100137"/>
              <a:gd name="connsiteX1" fmla="*/ 685800 w 685800"/>
              <a:gd name="connsiteY1" fmla="*/ 1100137 h 1100137"/>
              <a:gd name="connsiteX2" fmla="*/ 685800 w 685800"/>
              <a:gd name="connsiteY2" fmla="*/ 0 h 1100137"/>
              <a:gd name="connsiteX3" fmla="*/ 0 w 685800"/>
              <a:gd name="connsiteY3" fmla="*/ 0 h 1100137"/>
              <a:gd name="connsiteX4" fmla="*/ 0 w 685800"/>
              <a:gd name="connsiteY4" fmla="*/ 1100137 h 11001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1100137">
                <a:moveTo>
                  <a:pt x="0" y="1100137"/>
                </a:moveTo>
                <a:lnTo>
                  <a:pt x="685800" y="1100137"/>
                </a:lnTo>
                <a:lnTo>
                  <a:pt x="685800" y="0"/>
                </a:lnTo>
                <a:lnTo>
                  <a:pt x="0" y="0"/>
                </a:lnTo>
                <a:lnTo>
                  <a:pt x="0" y="1100137"/>
                </a:lnTo>
              </a:path>
            </a:pathLst>
          </a:custGeom>
          <a:solidFill>
            <a:srgbClr val="acd4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27050" y="222250"/>
            <a:ext cx="7861300" cy="1028700"/>
          </a:xfrm>
          <a:custGeom>
            <a:avLst/>
            <a:gdLst>
              <a:gd name="connsiteX0" fmla="*/ 6350 w 7861300"/>
              <a:gd name="connsiteY0" fmla="*/ 1022350 h 1028700"/>
              <a:gd name="connsiteX1" fmla="*/ 7854950 w 7861300"/>
              <a:gd name="connsiteY1" fmla="*/ 1022350 h 1028700"/>
              <a:gd name="connsiteX2" fmla="*/ 7854950 w 7861300"/>
              <a:gd name="connsiteY2" fmla="*/ 6350 h 1028700"/>
              <a:gd name="connsiteX3" fmla="*/ 6350 w 7861300"/>
              <a:gd name="connsiteY3" fmla="*/ 6350 h 1028700"/>
              <a:gd name="connsiteX4" fmla="*/ 6350 w 7861300"/>
              <a:gd name="connsiteY4" fmla="*/ 1022350 h 10287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861300" h="1028700">
                <a:moveTo>
                  <a:pt x="6350" y="1022350"/>
                </a:moveTo>
                <a:lnTo>
                  <a:pt x="7854950" y="1022350"/>
                </a:lnTo>
                <a:lnTo>
                  <a:pt x="7854950" y="6350"/>
                </a:lnTo>
                <a:lnTo>
                  <a:pt x="6350" y="6350"/>
                </a:lnTo>
                <a:lnTo>
                  <a:pt x="6350" y="1022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660066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0700" y="0"/>
            <a:ext cx="7962900" cy="1257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654300"/>
            <a:ext cx="4051300" cy="4203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00" y="1663700"/>
            <a:ext cx="2844800" cy="2844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00" y="6083300"/>
            <a:ext cx="1016000" cy="774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927100" y="431800"/>
            <a:ext cx="71374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8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FUNCTIONS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SYMPATHETIC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NERVOUS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721100" y="863600"/>
            <a:ext cx="14478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" y="1689100"/>
            <a:ext cx="7658100" cy="736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Bronchioles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dilate,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which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allows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greater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alveolar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oxygen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exchange.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" y="2794000"/>
            <a:ext cx="7658100" cy="158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increases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heart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rate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contractility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cardiac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cells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(myocytes),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thereby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providing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mechanism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enhanced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blood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flow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skeletal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muscles.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" y="4686300"/>
            <a:ext cx="7658100" cy="736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Sympathetic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nerves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dilate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pupil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relax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lens,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allowing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more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light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enter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eye.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745476" y="63"/>
            <a:ext cx="685800" cy="1100137"/>
          </a:xfrm>
          <a:custGeom>
            <a:avLst/>
            <a:gdLst>
              <a:gd name="connsiteX0" fmla="*/ 0 w 685800"/>
              <a:gd name="connsiteY0" fmla="*/ 1100137 h 1100137"/>
              <a:gd name="connsiteX1" fmla="*/ 685800 w 685800"/>
              <a:gd name="connsiteY1" fmla="*/ 1100137 h 1100137"/>
              <a:gd name="connsiteX2" fmla="*/ 685800 w 685800"/>
              <a:gd name="connsiteY2" fmla="*/ 0 h 1100137"/>
              <a:gd name="connsiteX3" fmla="*/ 0 w 685800"/>
              <a:gd name="connsiteY3" fmla="*/ 0 h 1100137"/>
              <a:gd name="connsiteX4" fmla="*/ 0 w 685800"/>
              <a:gd name="connsiteY4" fmla="*/ 1100137 h 11001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1100137">
                <a:moveTo>
                  <a:pt x="0" y="1100137"/>
                </a:moveTo>
                <a:lnTo>
                  <a:pt x="685800" y="1100137"/>
                </a:lnTo>
                <a:lnTo>
                  <a:pt x="685800" y="0"/>
                </a:lnTo>
                <a:lnTo>
                  <a:pt x="0" y="0"/>
                </a:lnTo>
                <a:lnTo>
                  <a:pt x="0" y="1100137"/>
                </a:lnTo>
              </a:path>
            </a:pathLst>
          </a:custGeom>
          <a:solidFill>
            <a:srgbClr val="acd4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50850" y="222250"/>
            <a:ext cx="8470900" cy="968375"/>
          </a:xfrm>
          <a:custGeom>
            <a:avLst/>
            <a:gdLst>
              <a:gd name="connsiteX0" fmla="*/ 6350 w 8470900"/>
              <a:gd name="connsiteY0" fmla="*/ 962025 h 968375"/>
              <a:gd name="connsiteX1" fmla="*/ 8464550 w 8470900"/>
              <a:gd name="connsiteY1" fmla="*/ 962025 h 968375"/>
              <a:gd name="connsiteX2" fmla="*/ 8464550 w 8470900"/>
              <a:gd name="connsiteY2" fmla="*/ 6350 h 968375"/>
              <a:gd name="connsiteX3" fmla="*/ 6350 w 8470900"/>
              <a:gd name="connsiteY3" fmla="*/ 6350 h 968375"/>
              <a:gd name="connsiteX4" fmla="*/ 6350 w 8470900"/>
              <a:gd name="connsiteY4" fmla="*/ 962025 h 968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470900" h="968375">
                <a:moveTo>
                  <a:pt x="6350" y="962025"/>
                </a:moveTo>
                <a:lnTo>
                  <a:pt x="8464550" y="962025"/>
                </a:lnTo>
                <a:lnTo>
                  <a:pt x="8464550" y="6350"/>
                </a:lnTo>
                <a:lnTo>
                  <a:pt x="6350" y="6350"/>
                </a:lnTo>
                <a:lnTo>
                  <a:pt x="6350" y="962025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660066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500" y="0"/>
            <a:ext cx="8483600" cy="1193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654300"/>
            <a:ext cx="4051300" cy="4203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00" y="1663700"/>
            <a:ext cx="2844800" cy="2844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00" y="6083300"/>
            <a:ext cx="1016000" cy="774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635000" y="381000"/>
            <a:ext cx="35433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8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PARASYMPATHETIC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914900" y="381000"/>
            <a:ext cx="17018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8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NERVOUS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353300" y="381000"/>
            <a:ext cx="14478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8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" y="977900"/>
            <a:ext cx="8496300" cy="5295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                <a:tab pos="76200" algn="l"/>
              </a:tabLst>
            </a:pPr>
            <a:r>
              <a:rPr lang="en-US" altLang="zh-CN" sz="279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FUNCTIONS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600"/>
              </a:lnSpc>
              <a:tabLst>
                <a:tab pos="76200" algn="l"/>
              </a:tabLst>
            </a:pPr>
            <a:r>
              <a:rPr lang="en-US" altLang="zh-CN" dirty="0" smtClean="0"/>
              <a:t>	</a:t>
            </a:r>
            <a:r>
              <a:rPr lang="en-US" altLang="zh-CN" sz="2798" dirty="0" smtClean="0">
                <a:solidFill>
                  <a:srgbClr val="ffff00"/>
                </a:solidFill>
                <a:latin typeface="Wingdings" pitchFamily="18" charset="0"/>
                <a:cs typeface="Wingdings" pitchFamily="18" charset="0"/>
              </a:rPr>
              <a:t>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parasympathetic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nervous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en-US" altLang="zh-CN" sz="2798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rest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</a:p>
          <a:p>
            <a:pPr>
              <a:lnSpc>
                <a:spcPts val="3300"/>
              </a:lnSpc>
              <a:tabLst>
                <a:tab pos="76200" algn="l"/>
              </a:tabLst>
            </a:pPr>
            <a:r>
              <a:rPr lang="en-US" altLang="zh-CN" dirty="0" smtClean="0"/>
              <a:t>	</a:t>
            </a:r>
            <a:r>
              <a:rPr lang="en-US" altLang="zh-CN" sz="2796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digest"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activity.</a:t>
            </a:r>
          </a:p>
          <a:p>
            <a:pPr>
              <a:lnSpc>
                <a:spcPts val="3300"/>
              </a:lnSpc>
              <a:tabLst>
                <a:tab pos="76200" algn="l"/>
              </a:tabLst>
            </a:pPr>
            <a:r>
              <a:rPr lang="en-US" altLang="zh-CN" dirty="0" smtClean="0"/>
              <a:t>	</a:t>
            </a:r>
            <a:r>
              <a:rPr lang="en-US" altLang="zh-CN" sz="2796" dirty="0" smtClean="0">
                <a:solidFill>
                  <a:srgbClr val="ffff00"/>
                </a:solidFill>
                <a:latin typeface="Wingdings" pitchFamily="18" charset="0"/>
                <a:cs typeface="Wingdings" pitchFamily="18" charset="0"/>
              </a:rPr>
              <a:t>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physiological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terms,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parasympathetic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</a:p>
          <a:p>
            <a:pPr>
              <a:lnSpc>
                <a:spcPts val="3300"/>
              </a:lnSpc>
              <a:tabLst>
                <a:tab pos="76200" algn="l"/>
              </a:tabLst>
            </a:pPr>
            <a:r>
              <a:rPr lang="en-US" altLang="zh-CN" dirty="0" smtClean="0"/>
              <a:t>	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concerned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8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conservation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8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8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restoration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8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</a:p>
          <a:p>
            <a:pPr>
              <a:lnSpc>
                <a:spcPts val="3300"/>
              </a:lnSpc>
              <a:tabLst>
                <a:tab pos="76200" algn="l"/>
              </a:tabLst>
            </a:pPr>
            <a:r>
              <a:rPr lang="en-US" altLang="zh-CN" dirty="0" smtClean="0"/>
              <a:t>	</a:t>
            </a:r>
            <a:r>
              <a:rPr lang="en-US" altLang="zh-CN" sz="2796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energy,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causes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reduction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heart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rate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blood</a:t>
            </a:r>
          </a:p>
          <a:p>
            <a:pPr>
              <a:lnSpc>
                <a:spcPts val="3300"/>
              </a:lnSpc>
              <a:tabLst>
                <a:tab pos="76200" algn="l"/>
              </a:tabLst>
            </a:pPr>
            <a:r>
              <a:rPr lang="en-US" altLang="zh-CN" dirty="0" smtClean="0"/>
              <a:t>	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pressure,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facilitates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digestion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absorption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</a:p>
          <a:p>
            <a:pPr>
              <a:lnSpc>
                <a:spcPts val="3300"/>
              </a:lnSpc>
              <a:tabLst>
                <a:tab pos="76200" algn="l"/>
              </a:tabLst>
            </a:pPr>
            <a:r>
              <a:rPr lang="en-US" altLang="zh-CN" dirty="0" smtClean="0"/>
              <a:t>	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nutrients,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consequently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excretion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waste</a:t>
            </a:r>
          </a:p>
          <a:p>
            <a:pPr>
              <a:lnSpc>
                <a:spcPts val="3300"/>
              </a:lnSpc>
              <a:tabLst>
                <a:tab pos="76200" algn="l"/>
              </a:tabLst>
            </a:pPr>
            <a:r>
              <a:rPr lang="en-US" altLang="zh-CN" dirty="0" smtClean="0"/>
              <a:t>	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products</a:t>
            </a:r>
          </a:p>
          <a:p>
            <a:pPr>
              <a:lnSpc>
                <a:spcPts val="3300"/>
              </a:lnSpc>
              <a:tabLst>
                <a:tab pos="76200" algn="l"/>
              </a:tabLst>
            </a:pPr>
            <a:r>
              <a:rPr lang="en-US" altLang="zh-CN" dirty="0" smtClean="0"/>
              <a:t>	</a:t>
            </a:r>
            <a:r>
              <a:rPr lang="en-US" altLang="zh-CN" sz="2796" dirty="0" smtClean="0">
                <a:solidFill>
                  <a:srgbClr val="ffff00"/>
                </a:solidFill>
                <a:latin typeface="Wingdings" pitchFamily="18" charset="0"/>
                <a:cs typeface="Wingdings" pitchFamily="18" charset="0"/>
              </a:rPr>
              <a:t>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chemical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transmitter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both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</a:p>
          <a:p>
            <a:pPr>
              <a:lnSpc>
                <a:spcPts val="3300"/>
              </a:lnSpc>
              <a:tabLst>
                <a:tab pos="76200" algn="l"/>
              </a:tabLst>
            </a:pPr>
            <a:r>
              <a:rPr lang="en-US" altLang="zh-CN" dirty="0" smtClean="0"/>
              <a:t>	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postganglionic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synapses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parasympathetic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</a:p>
          <a:p>
            <a:pPr>
              <a:lnSpc>
                <a:spcPts val="3300"/>
              </a:lnSpc>
              <a:tabLst>
                <a:tab pos="76200" algn="l"/>
              </a:tabLst>
            </a:pPr>
            <a:r>
              <a:rPr lang="en-US" altLang="zh-CN" dirty="0" smtClean="0"/>
              <a:t>	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Acetylcholine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(Ach).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745476" y="63"/>
            <a:ext cx="685800" cy="1100137"/>
          </a:xfrm>
          <a:custGeom>
            <a:avLst/>
            <a:gdLst>
              <a:gd name="connsiteX0" fmla="*/ 0 w 685800"/>
              <a:gd name="connsiteY0" fmla="*/ 1100137 h 1100137"/>
              <a:gd name="connsiteX1" fmla="*/ 685800 w 685800"/>
              <a:gd name="connsiteY1" fmla="*/ 1100137 h 1100137"/>
              <a:gd name="connsiteX2" fmla="*/ 685800 w 685800"/>
              <a:gd name="connsiteY2" fmla="*/ 0 h 1100137"/>
              <a:gd name="connsiteX3" fmla="*/ 0 w 685800"/>
              <a:gd name="connsiteY3" fmla="*/ 0 h 1100137"/>
              <a:gd name="connsiteX4" fmla="*/ 0 w 685800"/>
              <a:gd name="connsiteY4" fmla="*/ 1100137 h 11001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1100137">
                <a:moveTo>
                  <a:pt x="0" y="1100137"/>
                </a:moveTo>
                <a:lnTo>
                  <a:pt x="685800" y="1100137"/>
                </a:lnTo>
                <a:lnTo>
                  <a:pt x="685800" y="0"/>
                </a:lnTo>
                <a:lnTo>
                  <a:pt x="0" y="0"/>
                </a:lnTo>
                <a:lnTo>
                  <a:pt x="0" y="1100137"/>
                </a:lnTo>
              </a:path>
            </a:pathLst>
          </a:custGeom>
          <a:solidFill>
            <a:srgbClr val="acd4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60450" y="222250"/>
            <a:ext cx="6565900" cy="1054100"/>
          </a:xfrm>
          <a:custGeom>
            <a:avLst/>
            <a:gdLst>
              <a:gd name="connsiteX0" fmla="*/ 6350 w 6565900"/>
              <a:gd name="connsiteY0" fmla="*/ 1047750 h 1054100"/>
              <a:gd name="connsiteX1" fmla="*/ 6559550 w 6565900"/>
              <a:gd name="connsiteY1" fmla="*/ 1047750 h 1054100"/>
              <a:gd name="connsiteX2" fmla="*/ 6559550 w 6565900"/>
              <a:gd name="connsiteY2" fmla="*/ 6350 h 1054100"/>
              <a:gd name="connsiteX3" fmla="*/ 6350 w 6565900"/>
              <a:gd name="connsiteY3" fmla="*/ 6350 h 1054100"/>
              <a:gd name="connsiteX4" fmla="*/ 6350 w 6565900"/>
              <a:gd name="connsiteY4" fmla="*/ 1047750 h 1054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565900" h="1054100">
                <a:moveTo>
                  <a:pt x="6350" y="1047750"/>
                </a:moveTo>
                <a:lnTo>
                  <a:pt x="6559550" y="1047750"/>
                </a:lnTo>
                <a:lnTo>
                  <a:pt x="6559550" y="6350"/>
                </a:lnTo>
                <a:lnTo>
                  <a:pt x="6350" y="6350"/>
                </a:lnTo>
                <a:lnTo>
                  <a:pt x="6350" y="10477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660066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4100" y="0"/>
            <a:ext cx="6578600" cy="1282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6200" y="0"/>
            <a:ext cx="787400" cy="1181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654300"/>
            <a:ext cx="4051300" cy="4203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00" y="1663700"/>
            <a:ext cx="2844800" cy="2844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6500" y="6083300"/>
            <a:ext cx="1016000" cy="774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17500" y="2019300"/>
            <a:ext cx="4064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ion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17500" y="1663700"/>
            <a:ext cx="22606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Subdivis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4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Nerves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689100" y="2019300"/>
            <a:ext cx="13208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Employed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594100" y="1663700"/>
            <a:ext cx="14732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Location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594100" y="2019300"/>
            <a:ext cx="10287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Ganglia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22900" y="1663700"/>
            <a:ext cx="12319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Chemical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22900" y="2019300"/>
            <a:ext cx="13843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Messenger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175500" y="1663700"/>
            <a:ext cx="10414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General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175500" y="2019300"/>
            <a:ext cx="11557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Function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17500" y="3530600"/>
            <a:ext cx="4572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etic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689100" y="3530600"/>
            <a:ext cx="4572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bar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17500" y="3162300"/>
            <a:ext cx="45593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Sympath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Thoracolum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Alongside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594100" y="3530600"/>
            <a:ext cx="11938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vertebral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22900" y="3530600"/>
            <a:ext cx="5207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rine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22900" y="3162300"/>
            <a:ext cx="28067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Norepineph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Fight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or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175500" y="3530600"/>
            <a:ext cx="6858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flight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17500" y="5067300"/>
            <a:ext cx="10414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pathetic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17500" y="3924300"/>
            <a:ext cx="4699000" cy="1066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                <a:tab pos="3276600" algn="l"/>
              </a:tabLst>
            </a:pPr>
            <a:r>
              <a:rPr lang="en-US" altLang="zh-CN" dirty="0" smtClean="0"/>
              <a:t>	</a:t>
            </a: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column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300"/>
              </a:lnSpc>
              <a:tabLst>
                <a:tab pos="3276600" algn="l"/>
              </a:tabLst>
            </a:pP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Parasym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Craniosacral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near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594100" y="5080000"/>
            <a:ext cx="1384300" cy="635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effector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organ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22900" y="5067300"/>
            <a:ext cx="2921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22900" y="4699000"/>
            <a:ext cx="31623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Acetylcholi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Conservati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175500" y="5080000"/>
            <a:ext cx="1358900" cy="635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body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energy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743200" y="393700"/>
            <a:ext cx="3263900" cy="825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                <a:tab pos="88900" algn="l"/>
              </a:tabLst>
            </a:pPr>
            <a:r>
              <a:rPr lang="en-US" altLang="zh-CN" dirty="0" smtClean="0"/>
              <a:t>	</a:t>
            </a:r>
            <a:r>
              <a:rPr lang="en-US" altLang="zh-CN" sz="2798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8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AUTONOMIC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000"/>
              </a:lnSpc>
              <a:tabLst>
                <a:tab pos="88900" algn="l"/>
              </a:tabLst>
            </a:pPr>
            <a:r>
              <a:rPr lang="en-US" altLang="zh-CN" sz="279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NERVOUS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745476" y="63"/>
            <a:ext cx="685800" cy="1100137"/>
          </a:xfrm>
          <a:custGeom>
            <a:avLst/>
            <a:gdLst>
              <a:gd name="connsiteX0" fmla="*/ 0 w 685800"/>
              <a:gd name="connsiteY0" fmla="*/ 1100137 h 1100137"/>
              <a:gd name="connsiteX1" fmla="*/ 685800 w 685800"/>
              <a:gd name="connsiteY1" fmla="*/ 1100137 h 1100137"/>
              <a:gd name="connsiteX2" fmla="*/ 685800 w 685800"/>
              <a:gd name="connsiteY2" fmla="*/ 0 h 1100137"/>
              <a:gd name="connsiteX3" fmla="*/ 0 w 685800"/>
              <a:gd name="connsiteY3" fmla="*/ 0 h 1100137"/>
              <a:gd name="connsiteX4" fmla="*/ 0 w 685800"/>
              <a:gd name="connsiteY4" fmla="*/ 1100137 h 11001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1100137">
                <a:moveTo>
                  <a:pt x="0" y="1100137"/>
                </a:moveTo>
                <a:lnTo>
                  <a:pt x="685800" y="1100137"/>
                </a:lnTo>
                <a:lnTo>
                  <a:pt x="685800" y="0"/>
                </a:lnTo>
                <a:lnTo>
                  <a:pt x="0" y="0"/>
                </a:lnTo>
                <a:lnTo>
                  <a:pt x="0" y="1100137"/>
                </a:lnTo>
              </a:path>
            </a:pathLst>
          </a:custGeom>
          <a:solidFill>
            <a:srgbClr val="acd4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54300"/>
            <a:ext cx="4051300" cy="4203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6900" y="0"/>
            <a:ext cx="1625600" cy="1155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0"/>
            <a:ext cx="787400" cy="1181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00" y="1663700"/>
            <a:ext cx="2844800" cy="2844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6500" y="6083300"/>
            <a:ext cx="1016000" cy="774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88900" y="1231900"/>
            <a:ext cx="7264400" cy="1917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000"/>
              </a:lnSpc>
              <a:tabLst>
							</a:tabLst>
            </a:pPr>
            <a:r>
              <a:rPr lang="en-US" altLang="zh-CN" sz="42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PHYSIOLOGICAL</a:t>
            </a:r>
            <a:r>
              <a:rPr lang="en-US" altLang="zh-CN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FUNCTIONS</a:t>
            </a:r>
          </a:p>
          <a:p>
            <a:pPr>
              <a:lnSpc>
                <a:spcPts val="5000"/>
              </a:lnSpc>
              <a:tabLst>
							</a:tabLst>
            </a:pPr>
            <a:r>
              <a:rPr lang="en-US" altLang="zh-CN" sz="42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OF</a:t>
            </a:r>
            <a:r>
              <a:rPr lang="en-US" altLang="zh-CN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THE</a:t>
            </a:r>
            <a:r>
              <a:rPr lang="en-US" altLang="zh-CN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AUTONOMIC</a:t>
            </a:r>
          </a:p>
          <a:p>
            <a:pPr>
              <a:lnSpc>
                <a:spcPts val="5000"/>
              </a:lnSpc>
              <a:tabLst>
							</a:tabLst>
            </a:pPr>
            <a:r>
              <a:rPr lang="en-US" altLang="zh-CN" sz="42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NERVOUS</a:t>
            </a:r>
            <a:r>
              <a:rPr lang="en-US" altLang="zh-CN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SYSTEM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745476" y="63"/>
            <a:ext cx="685800" cy="1100137"/>
          </a:xfrm>
          <a:custGeom>
            <a:avLst/>
            <a:gdLst>
              <a:gd name="connsiteX0" fmla="*/ 0 w 685800"/>
              <a:gd name="connsiteY0" fmla="*/ 1100137 h 1100137"/>
              <a:gd name="connsiteX1" fmla="*/ 685800 w 685800"/>
              <a:gd name="connsiteY1" fmla="*/ 1100137 h 1100137"/>
              <a:gd name="connsiteX2" fmla="*/ 685800 w 685800"/>
              <a:gd name="connsiteY2" fmla="*/ 0 h 1100137"/>
              <a:gd name="connsiteX3" fmla="*/ 0 w 685800"/>
              <a:gd name="connsiteY3" fmla="*/ 0 h 1100137"/>
              <a:gd name="connsiteX4" fmla="*/ 0 w 685800"/>
              <a:gd name="connsiteY4" fmla="*/ 1100137 h 11001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1100137">
                <a:moveTo>
                  <a:pt x="0" y="1100137"/>
                </a:moveTo>
                <a:lnTo>
                  <a:pt x="685800" y="1100137"/>
                </a:lnTo>
                <a:lnTo>
                  <a:pt x="685800" y="0"/>
                </a:lnTo>
                <a:lnTo>
                  <a:pt x="0" y="0"/>
                </a:lnTo>
                <a:lnTo>
                  <a:pt x="0" y="1100137"/>
                </a:lnTo>
              </a:path>
            </a:pathLst>
          </a:custGeom>
          <a:solidFill>
            <a:srgbClr val="acd4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54300"/>
            <a:ext cx="4051300" cy="4203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6900" y="0"/>
            <a:ext cx="1625600" cy="1155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0"/>
            <a:ext cx="787400" cy="1181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00" y="1663700"/>
            <a:ext cx="2844800" cy="2844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6500" y="6083300"/>
            <a:ext cx="1016000" cy="774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88900" y="635000"/>
            <a:ext cx="977900" cy="635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Structu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re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384300" y="177800"/>
            <a:ext cx="7226300" cy="927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                <a:tab pos="977900" algn="l"/>
              </a:tabLst>
            </a:pPr>
            <a:r>
              <a:rPr lang="en-US" altLang="zh-CN" dirty="0" smtClean="0"/>
              <a:t>	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Autonomic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Nervous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100"/>
              </a:lnSpc>
              <a:tabLst>
                <a:tab pos="977900" algn="l"/>
              </a:tabLst>
            </a:pPr>
            <a:r>
              <a:rPr lang="en-US" altLang="zh-CN" sz="24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Sympathetic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Stimulation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Parasympathetic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Stimulation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8900" y="1473200"/>
            <a:ext cx="1054100" cy="635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2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Iris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(eye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muscle)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384300" y="1651000"/>
            <a:ext cx="17653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Pupil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dilation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813300" y="1651000"/>
            <a:ext cx="22987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Pupil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constriction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8900" y="2336800"/>
            <a:ext cx="3594100" cy="635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Salivary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Saliva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production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Glands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reduced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813300" y="2514600"/>
            <a:ext cx="36068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Saliva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production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increased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8900" y="3251200"/>
            <a:ext cx="1066800" cy="2501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2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Oral/Na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sal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Mucosa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200"/>
              </a:lnSpc>
              <a:tabLst>
							</a:tabLst>
            </a:pP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Heart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600"/>
              </a:lnSpc>
              <a:tabLst>
							</a:tabLst>
            </a:pPr>
            <a:r>
              <a:rPr lang="en-US" altLang="zh-CN" sz="2402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Lung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384300" y="3429000"/>
            <a:ext cx="2654300" cy="2501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Mucus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production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reduced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200"/>
              </a:lnSpc>
              <a:tabLst>
							</a:tabLst>
            </a:pP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Heart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rate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force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2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increased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700"/>
              </a:lnSpc>
              <a:tabLst>
							</a:tabLst>
            </a:pP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Bronchial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relaxed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813300" y="3606800"/>
            <a:ext cx="3708400" cy="2133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Mucus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production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increased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600"/>
              </a:lnSpc>
              <a:tabLst>
							</a:tabLst>
            </a:pP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Heart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rate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force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2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decreased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200"/>
              </a:lnSpc>
              <a:tabLst>
							</a:tabLst>
            </a:pPr>
            <a:r>
              <a:rPr lang="en-US" altLang="zh-CN" sz="2402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Bronchial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contracted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745476" y="63"/>
            <a:ext cx="685800" cy="1100137"/>
          </a:xfrm>
          <a:custGeom>
            <a:avLst/>
            <a:gdLst>
              <a:gd name="connsiteX0" fmla="*/ 0 w 685800"/>
              <a:gd name="connsiteY0" fmla="*/ 1100137 h 1100137"/>
              <a:gd name="connsiteX1" fmla="*/ 685800 w 685800"/>
              <a:gd name="connsiteY1" fmla="*/ 1100137 h 1100137"/>
              <a:gd name="connsiteX2" fmla="*/ 685800 w 685800"/>
              <a:gd name="connsiteY2" fmla="*/ 0 h 1100137"/>
              <a:gd name="connsiteX3" fmla="*/ 0 w 685800"/>
              <a:gd name="connsiteY3" fmla="*/ 0 h 1100137"/>
              <a:gd name="connsiteX4" fmla="*/ 0 w 685800"/>
              <a:gd name="connsiteY4" fmla="*/ 1100137 h 11001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1100137">
                <a:moveTo>
                  <a:pt x="0" y="1100137"/>
                </a:moveTo>
                <a:lnTo>
                  <a:pt x="685800" y="1100137"/>
                </a:lnTo>
                <a:lnTo>
                  <a:pt x="685800" y="0"/>
                </a:lnTo>
                <a:lnTo>
                  <a:pt x="0" y="0"/>
                </a:lnTo>
                <a:lnTo>
                  <a:pt x="0" y="1100137"/>
                </a:lnTo>
              </a:path>
            </a:pathLst>
          </a:custGeom>
          <a:solidFill>
            <a:srgbClr val="acd4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54300"/>
            <a:ext cx="4051300" cy="4203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6900" y="0"/>
            <a:ext cx="1625600" cy="1155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0"/>
            <a:ext cx="787400" cy="1181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00" y="1663700"/>
            <a:ext cx="2844800" cy="2844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6500" y="6083300"/>
            <a:ext cx="1016000" cy="774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2717800" y="495300"/>
            <a:ext cx="34671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Autonomic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Nervous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8900" y="914400"/>
            <a:ext cx="39751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4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Structure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004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Sympathetic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Stimulation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813300" y="914400"/>
            <a:ext cx="31623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4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Parasympathetic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Stimulation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8900" y="1498600"/>
            <a:ext cx="965200" cy="4533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Stoma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20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Small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20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Intes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20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Large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20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Intes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0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Liver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0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Kidney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20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Adrenal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200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medulla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600"/>
              </a:lnSpc>
              <a:tabLst>
							</a:tabLst>
            </a:pPr>
            <a:r>
              <a:rPr lang="en-US" altLang="zh-CN" sz="20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Bladder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384300" y="1739900"/>
            <a:ext cx="2781300" cy="4432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Peristalsis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reduced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20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Motility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reduced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500"/>
              </a:lnSpc>
              <a:tabLst>
							</a:tabLst>
            </a:pPr>
            <a:r>
              <a:rPr lang="en-US" altLang="zh-CN" sz="200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Motility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reduced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0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Increased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conversion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20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glycogen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glucose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20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Decreased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urine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secretion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20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Norepinephrine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200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epinephrine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secreted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20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Wall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relaxed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20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Sphincter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closed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813300" y="1587500"/>
            <a:ext cx="3568700" cy="4584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Gastric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juice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secreted;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motility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20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increased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200"/>
              </a:lnSpc>
              <a:tabLst>
							</a:tabLst>
            </a:pPr>
            <a:r>
              <a:rPr lang="en-US" altLang="zh-CN" sz="20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Digestion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increased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500"/>
              </a:lnSpc>
              <a:tabLst>
							</a:tabLst>
            </a:pPr>
            <a:r>
              <a:rPr lang="en-US" altLang="zh-CN" sz="200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Secretions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motility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increased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>
							</a:tabLst>
            </a:pPr>
            <a:r>
              <a:rPr lang="en-US" altLang="zh-CN" sz="20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Increased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urine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secretion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							</a:tabLst>
            </a:pPr>
            <a:r>
              <a:rPr lang="en-US" altLang="zh-CN" sz="20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Wall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contracted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20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Sphincter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relaxed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745476" y="63"/>
            <a:ext cx="685800" cy="1100137"/>
          </a:xfrm>
          <a:custGeom>
            <a:avLst/>
            <a:gdLst>
              <a:gd name="connsiteX0" fmla="*/ 0 w 685800"/>
              <a:gd name="connsiteY0" fmla="*/ 1100137 h 1100137"/>
              <a:gd name="connsiteX1" fmla="*/ 685800 w 685800"/>
              <a:gd name="connsiteY1" fmla="*/ 1100137 h 1100137"/>
              <a:gd name="connsiteX2" fmla="*/ 685800 w 685800"/>
              <a:gd name="connsiteY2" fmla="*/ 0 h 1100137"/>
              <a:gd name="connsiteX3" fmla="*/ 0 w 685800"/>
              <a:gd name="connsiteY3" fmla="*/ 0 h 1100137"/>
              <a:gd name="connsiteX4" fmla="*/ 0 w 685800"/>
              <a:gd name="connsiteY4" fmla="*/ 1100137 h 11001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1100137">
                <a:moveTo>
                  <a:pt x="0" y="1100137"/>
                </a:moveTo>
                <a:lnTo>
                  <a:pt x="685800" y="1100137"/>
                </a:lnTo>
                <a:lnTo>
                  <a:pt x="685800" y="0"/>
                </a:lnTo>
                <a:lnTo>
                  <a:pt x="0" y="0"/>
                </a:lnTo>
                <a:lnTo>
                  <a:pt x="0" y="1100137"/>
                </a:lnTo>
              </a:path>
            </a:pathLst>
          </a:custGeom>
          <a:solidFill>
            <a:srgbClr val="acd4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54300"/>
            <a:ext cx="4051300" cy="4203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6900" y="0"/>
            <a:ext cx="1625600" cy="1155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0"/>
            <a:ext cx="787400" cy="1181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00" y="1663700"/>
            <a:ext cx="2844800" cy="2844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6500" y="6083300"/>
            <a:ext cx="1016000" cy="774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914400" y="2095500"/>
            <a:ext cx="4686300" cy="736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800"/>
              </a:lnSpc>
              <a:tabLst>
							</a:tabLst>
            </a:pPr>
            <a:r>
              <a:rPr lang="en-US" altLang="zh-CN" sz="4802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MECHANISM</a:t>
            </a:r>
            <a:r>
              <a:rPr lang="en-US" altLang="zh-CN" sz="4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2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OF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257300" y="2832100"/>
            <a:ext cx="2616200" cy="736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800"/>
              </a:lnSpc>
              <a:tabLst>
							</a:tabLst>
            </a:pPr>
            <a:r>
              <a:rPr lang="en-US" altLang="zh-CN" sz="48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ACTIONS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914400" y="3695700"/>
            <a:ext cx="6248400" cy="736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800"/>
              </a:lnSpc>
              <a:tabLst>
							</a:tabLst>
            </a:pPr>
            <a:r>
              <a:rPr lang="en-US" altLang="zh-CN" sz="4802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The</a:t>
            </a:r>
            <a:r>
              <a:rPr lang="en-US" altLang="zh-CN" sz="4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2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neurotransmitters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257300" y="4445000"/>
            <a:ext cx="4203700" cy="1460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800"/>
              </a:lnSpc>
              <a:tabLst>
							</a:tabLst>
            </a:pPr>
            <a:r>
              <a:rPr lang="en-US" altLang="zh-CN" sz="48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&amp;</a:t>
            </a:r>
            <a:r>
              <a:rPr lang="en-US" altLang="zh-CN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receptors</a:t>
            </a:r>
            <a:r>
              <a:rPr lang="en-US" altLang="zh-CN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of</a:t>
            </a:r>
          </a:p>
          <a:p>
            <a:pPr>
              <a:lnSpc>
                <a:spcPts val="5700"/>
              </a:lnSpc>
              <a:tabLst>
							</a:tabLst>
            </a:pPr>
            <a:r>
              <a:rPr lang="en-US" altLang="zh-CN" sz="48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Autonomic</a:t>
            </a:r>
            <a:r>
              <a:rPr lang="en-US" altLang="zh-CN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NS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745476" y="63"/>
            <a:ext cx="685800" cy="1100137"/>
          </a:xfrm>
          <a:custGeom>
            <a:avLst/>
            <a:gdLst>
              <a:gd name="connsiteX0" fmla="*/ 0 w 685800"/>
              <a:gd name="connsiteY0" fmla="*/ 1100137 h 1100137"/>
              <a:gd name="connsiteX1" fmla="*/ 685800 w 685800"/>
              <a:gd name="connsiteY1" fmla="*/ 1100137 h 1100137"/>
              <a:gd name="connsiteX2" fmla="*/ 685800 w 685800"/>
              <a:gd name="connsiteY2" fmla="*/ 0 h 1100137"/>
              <a:gd name="connsiteX3" fmla="*/ 0 w 685800"/>
              <a:gd name="connsiteY3" fmla="*/ 0 h 1100137"/>
              <a:gd name="connsiteX4" fmla="*/ 0 w 685800"/>
              <a:gd name="connsiteY4" fmla="*/ 1100137 h 11001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1100137">
                <a:moveTo>
                  <a:pt x="0" y="1100137"/>
                </a:moveTo>
                <a:lnTo>
                  <a:pt x="685800" y="1100137"/>
                </a:lnTo>
                <a:lnTo>
                  <a:pt x="685800" y="0"/>
                </a:lnTo>
                <a:lnTo>
                  <a:pt x="0" y="0"/>
                </a:lnTo>
                <a:lnTo>
                  <a:pt x="0" y="1100137"/>
                </a:lnTo>
              </a:path>
            </a:pathLst>
          </a:custGeom>
          <a:solidFill>
            <a:srgbClr val="acd4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0" y="25"/>
            <a:ext cx="9143831" cy="6845300"/>
          </a:xfrm>
          <a:custGeom>
            <a:avLst/>
            <a:gdLst>
              <a:gd name="connsiteX0" fmla="*/ 0 w 9143831"/>
              <a:gd name="connsiteY0" fmla="*/ 0 h 6845300"/>
              <a:gd name="connsiteX1" fmla="*/ 9143831 w 9143831"/>
              <a:gd name="connsiteY1" fmla="*/ 0 h 6845300"/>
              <a:gd name="connsiteX2" fmla="*/ 9143831 w 9143831"/>
              <a:gd name="connsiteY2" fmla="*/ 6845300 h 6845300"/>
              <a:gd name="connsiteX3" fmla="*/ 0 w 9143831"/>
              <a:gd name="connsiteY3" fmla="*/ 6845300 h 6845300"/>
              <a:gd name="connsiteX4" fmla="*/ 0 w 9143831"/>
              <a:gd name="connsiteY4" fmla="*/ 0 h 68453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3831" h="6845300">
                <a:moveTo>
                  <a:pt x="0" y="0"/>
                </a:moveTo>
                <a:lnTo>
                  <a:pt x="9143831" y="0"/>
                </a:lnTo>
                <a:lnTo>
                  <a:pt x="9143831" y="6845300"/>
                </a:lnTo>
                <a:lnTo>
                  <a:pt x="0" y="6845300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54300"/>
            <a:ext cx="4051300" cy="4203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6900" y="0"/>
            <a:ext cx="1625600" cy="1155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0"/>
            <a:ext cx="787400" cy="1181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00" y="1663700"/>
            <a:ext cx="2844800" cy="2844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6500" y="6083300"/>
            <a:ext cx="1016000" cy="774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2100" y="0"/>
            <a:ext cx="84328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745476" y="63"/>
            <a:ext cx="685800" cy="1100137"/>
          </a:xfrm>
          <a:custGeom>
            <a:avLst/>
            <a:gdLst>
              <a:gd name="connsiteX0" fmla="*/ 0 w 685800"/>
              <a:gd name="connsiteY0" fmla="*/ 1100137 h 1100137"/>
              <a:gd name="connsiteX1" fmla="*/ 685800 w 685800"/>
              <a:gd name="connsiteY1" fmla="*/ 1100137 h 1100137"/>
              <a:gd name="connsiteX2" fmla="*/ 685800 w 685800"/>
              <a:gd name="connsiteY2" fmla="*/ 0 h 1100137"/>
              <a:gd name="connsiteX3" fmla="*/ 0 w 685800"/>
              <a:gd name="connsiteY3" fmla="*/ 0 h 1100137"/>
              <a:gd name="connsiteX4" fmla="*/ 0 w 685800"/>
              <a:gd name="connsiteY4" fmla="*/ 1100137 h 11001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1100137">
                <a:moveTo>
                  <a:pt x="0" y="1100137"/>
                </a:moveTo>
                <a:lnTo>
                  <a:pt x="685800" y="1100137"/>
                </a:lnTo>
                <a:lnTo>
                  <a:pt x="685800" y="0"/>
                </a:lnTo>
                <a:lnTo>
                  <a:pt x="0" y="0"/>
                </a:lnTo>
                <a:lnTo>
                  <a:pt x="0" y="1100137"/>
                </a:lnTo>
              </a:path>
            </a:pathLst>
          </a:custGeom>
          <a:solidFill>
            <a:srgbClr val="acd4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54300"/>
            <a:ext cx="4051300" cy="4203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6900" y="0"/>
            <a:ext cx="1625600" cy="1155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0"/>
            <a:ext cx="787400" cy="1181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00" y="1663700"/>
            <a:ext cx="2844800" cy="2844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6500" y="6083300"/>
            <a:ext cx="1016000" cy="774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571500" y="508000"/>
            <a:ext cx="5168900" cy="1104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8700"/>
              </a:lnSpc>
              <a:tabLst>
							</a:tabLst>
            </a:pPr>
            <a:r>
              <a:rPr lang="en-US" altLang="zh-CN" sz="72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OBJECTIVES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914400" y="2159000"/>
            <a:ext cx="6489700" cy="2197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300"/>
              </a:lnSpc>
              <a:tabLst>
                <a:tab pos="342900" algn="l"/>
              </a:tabLst>
            </a:pPr>
            <a:r>
              <a:rPr lang="en-US" altLang="zh-CN" sz="2880" dirty="0" smtClean="0">
                <a:solidFill>
                  <a:srgbClr val="acd433"/>
                </a:solidFill>
                <a:latin typeface="Wingdings 3" pitchFamily="18" charset="0"/>
                <a:cs typeface="Wingdings 3" pitchFamily="18" charset="0"/>
              </a:rPr>
              <a:t></a:t>
            </a:r>
            <a:r>
              <a:rPr lang="en-US" altLang="zh-CN" sz="36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describe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neurotransmitters</a:t>
            </a:r>
          </a:p>
          <a:p>
            <a:pPr>
              <a:lnSpc>
                <a:spcPts val="4300"/>
              </a:lnSpc>
              <a:tabLst>
                <a:tab pos="342900" algn="l"/>
              </a:tabLst>
            </a:pPr>
            <a:r>
              <a:rPr lang="en-US" altLang="zh-CN" dirty="0" smtClean="0"/>
              <a:t>	</a:t>
            </a:r>
            <a:r>
              <a:rPr lang="en-US" altLang="zh-CN" sz="36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that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can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release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at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pre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and</a:t>
            </a:r>
          </a:p>
          <a:p>
            <a:pPr>
              <a:lnSpc>
                <a:spcPts val="4300"/>
              </a:lnSpc>
              <a:tabLst>
                <a:tab pos="342900" algn="l"/>
              </a:tabLst>
            </a:pPr>
            <a:r>
              <a:rPr lang="en-US" altLang="zh-CN" dirty="0" smtClean="0"/>
              <a:t>	</a:t>
            </a:r>
            <a:r>
              <a:rPr lang="en-US" altLang="zh-CN" sz="36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post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ganglionic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of</a:t>
            </a:r>
          </a:p>
          <a:p>
            <a:pPr>
              <a:lnSpc>
                <a:spcPts val="4300"/>
              </a:lnSpc>
              <a:tabLst>
                <a:tab pos="342900" algn="l"/>
              </a:tabLst>
            </a:pPr>
            <a:r>
              <a:rPr lang="en-US" altLang="zh-CN" dirty="0" smtClean="0"/>
              <a:t>	</a:t>
            </a:r>
            <a:r>
              <a:rPr lang="en-US" altLang="zh-CN" sz="3602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Autonomic</a:t>
            </a:r>
            <a:r>
              <a:rPr lang="en-US" altLang="zh-CN" sz="36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NS.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914400" y="4419600"/>
            <a:ext cx="5575300" cy="546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300"/>
              </a:lnSpc>
              <a:tabLst>
							</a:tabLst>
            </a:pPr>
            <a:r>
              <a:rPr lang="en-US" altLang="zh-CN" sz="2880" dirty="0" smtClean="0">
                <a:solidFill>
                  <a:srgbClr val="acd433"/>
                </a:solidFill>
                <a:latin typeface="Wingdings 3" pitchFamily="18" charset="0"/>
                <a:cs typeface="Wingdings 3" pitchFamily="18" charset="0"/>
              </a:rPr>
              <a:t></a:t>
            </a:r>
            <a:r>
              <a:rPr lang="en-US" altLang="zh-CN" sz="36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Describe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Autonomic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NS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257300" y="4965700"/>
            <a:ext cx="2235200" cy="546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300"/>
              </a:lnSpc>
              <a:tabLst>
							</a:tabLst>
            </a:pPr>
            <a:r>
              <a:rPr lang="en-US" altLang="zh-CN" sz="3602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receptors.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745476" y="63"/>
            <a:ext cx="685800" cy="1100137"/>
          </a:xfrm>
          <a:custGeom>
            <a:avLst/>
            <a:gdLst>
              <a:gd name="connsiteX0" fmla="*/ 0 w 685800"/>
              <a:gd name="connsiteY0" fmla="*/ 1100137 h 1100137"/>
              <a:gd name="connsiteX1" fmla="*/ 685800 w 685800"/>
              <a:gd name="connsiteY1" fmla="*/ 1100137 h 1100137"/>
              <a:gd name="connsiteX2" fmla="*/ 685800 w 685800"/>
              <a:gd name="connsiteY2" fmla="*/ 0 h 1100137"/>
              <a:gd name="connsiteX3" fmla="*/ 0 w 685800"/>
              <a:gd name="connsiteY3" fmla="*/ 0 h 1100137"/>
              <a:gd name="connsiteX4" fmla="*/ 0 w 685800"/>
              <a:gd name="connsiteY4" fmla="*/ 1100137 h 11001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1100137">
                <a:moveTo>
                  <a:pt x="0" y="1100137"/>
                </a:moveTo>
                <a:lnTo>
                  <a:pt x="685800" y="1100137"/>
                </a:lnTo>
                <a:lnTo>
                  <a:pt x="685800" y="0"/>
                </a:lnTo>
                <a:lnTo>
                  <a:pt x="0" y="0"/>
                </a:lnTo>
                <a:lnTo>
                  <a:pt x="0" y="1100137"/>
                </a:lnTo>
              </a:path>
            </a:pathLst>
          </a:custGeom>
          <a:solidFill>
            <a:srgbClr val="acd4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257425" y="5000625"/>
            <a:ext cx="1352550" cy="666750"/>
          </a:xfrm>
          <a:custGeom>
            <a:avLst/>
            <a:gdLst>
              <a:gd name="connsiteX0" fmla="*/ 28575 w 1352550"/>
              <a:gd name="connsiteY0" fmla="*/ 638175 h 666750"/>
              <a:gd name="connsiteX1" fmla="*/ 1323975 w 1352550"/>
              <a:gd name="connsiteY1" fmla="*/ 638175 h 666750"/>
              <a:gd name="connsiteX2" fmla="*/ 1323975 w 1352550"/>
              <a:gd name="connsiteY2" fmla="*/ 28575 h 666750"/>
              <a:gd name="connsiteX3" fmla="*/ 28575 w 1352550"/>
              <a:gd name="connsiteY3" fmla="*/ 28575 h 666750"/>
              <a:gd name="connsiteX4" fmla="*/ 28575 w 1352550"/>
              <a:gd name="connsiteY4" fmla="*/ 638175 h 666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352550" h="666750">
                <a:moveTo>
                  <a:pt x="28575" y="638175"/>
                </a:moveTo>
                <a:lnTo>
                  <a:pt x="1323975" y="638175"/>
                </a:lnTo>
                <a:lnTo>
                  <a:pt x="1323975" y="28575"/>
                </a:lnTo>
                <a:lnTo>
                  <a:pt x="28575" y="28575"/>
                </a:lnTo>
                <a:lnTo>
                  <a:pt x="28575" y="638175"/>
                </a:lnTo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cc33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76900" y="0"/>
            <a:ext cx="1625600" cy="1155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6200" y="0"/>
            <a:ext cx="787400" cy="1181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663700"/>
            <a:ext cx="9131300" cy="5194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774700" y="381000"/>
            <a:ext cx="4495800" cy="1282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100"/>
              </a:lnSpc>
              <a:tabLst>
							</a:tabLst>
            </a:pPr>
            <a:r>
              <a:rPr lang="en-US" altLang="zh-CN" sz="4202" b="1" u="sng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Sympathetic</a:t>
            </a:r>
          </a:p>
          <a:p>
            <a:pPr>
              <a:lnSpc>
                <a:spcPts val="5000"/>
              </a:lnSpc>
              <a:tabLst>
							</a:tabLst>
            </a:pPr>
            <a:r>
              <a:rPr lang="en-US" altLang="zh-CN" sz="4200" b="1" u="sng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Neurotransmitters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3700" y="1562100"/>
            <a:ext cx="38100" cy="50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00"/>
              </a:lnSpc>
              <a:tabLst>
							</a:tabLst>
            </a:pPr>
            <a:r>
              <a:rPr lang="en-US" altLang="zh-CN" sz="396" dirty="0" smtClean="0">
                <a:solidFill>
                  <a:srgbClr val="acd433"/>
                </a:solidFill>
                <a:latin typeface="Wingdings 3" pitchFamily="18" charset="0"/>
                <a:cs typeface="Wingdings 3" pitchFamily="18" charset="0"/>
              </a:rPr>
              <a:t>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36600" y="1549400"/>
            <a:ext cx="711200" cy="76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600"/>
              </a:lnSpc>
              <a:tabLst>
							</a:tabLst>
            </a:pPr>
            <a:r>
              <a:rPr lang="en-US" altLang="zh-CN" sz="504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Preganglionic</a:t>
            </a:r>
            <a:r>
              <a:rPr lang="en-US" altLang="zh-CN" sz="504" dirty="0" smtClean="0"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altLang="zh-CN" sz="504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-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3700" y="1663700"/>
            <a:ext cx="2616200" cy="482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800"/>
              </a:lnSpc>
              <a:tabLst>
							</a:tabLst>
            </a:pPr>
            <a:r>
              <a:rPr lang="en-US" altLang="zh-CN" sz="2558" dirty="0" smtClean="0">
                <a:solidFill>
                  <a:srgbClr val="acd433"/>
                </a:solidFill>
                <a:latin typeface="Wingdings 3" pitchFamily="18" charset="0"/>
                <a:cs typeface="Wingdings 3" pitchFamily="18" charset="0"/>
              </a:rPr>
              <a:t></a:t>
            </a:r>
            <a:r>
              <a:rPr lang="en-US" altLang="zh-CN" sz="3206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Cholinergic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238500" y="1663700"/>
            <a:ext cx="5168900" cy="482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800"/>
              </a:lnSpc>
              <a:tabLst>
							</a:tabLst>
            </a:pPr>
            <a:r>
              <a:rPr lang="en-US" altLang="zh-CN" sz="3206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=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(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release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acetylcholine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3700" y="2235200"/>
            <a:ext cx="7366000" cy="1905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800"/>
              </a:lnSpc>
              <a:tabLst>
                <a:tab pos="457200" algn="l"/>
                <a:tab pos="736600" algn="l"/>
              </a:tabLst>
            </a:pPr>
            <a:r>
              <a:rPr lang="en-US" altLang="zh-CN" sz="2556" dirty="0" smtClean="0">
                <a:solidFill>
                  <a:srgbClr val="acd433"/>
                </a:solidFill>
                <a:latin typeface="Wingdings 3" pitchFamily="18" charset="0"/>
                <a:cs typeface="Wingdings 3" pitchFamily="18" charset="0"/>
              </a:rPr>
              <a:t></a:t>
            </a:r>
            <a:r>
              <a:rPr lang="en-US" altLang="zh-CN" sz="32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Postganglionic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neurons:</a:t>
            </a:r>
          </a:p>
          <a:p>
            <a:pPr>
              <a:lnSpc>
                <a:spcPts val="4000"/>
              </a:lnSpc>
              <a:tabLst>
                <a:tab pos="457200" algn="l"/>
                <a:tab pos="736600" algn="l"/>
              </a:tabLst>
            </a:pPr>
            <a:r>
              <a:rPr lang="en-US" altLang="zh-CN" dirty="0" smtClean="0"/>
              <a:t>	</a:t>
            </a:r>
            <a:r>
              <a:rPr lang="en-US" altLang="zh-CN" sz="2556" dirty="0" smtClean="0">
                <a:solidFill>
                  <a:srgbClr val="acd433"/>
                </a:solidFill>
                <a:latin typeface="Wingdings 3" pitchFamily="18" charset="0"/>
                <a:cs typeface="Wingdings 3" pitchFamily="18" charset="0"/>
              </a:rPr>
              <a:t></a:t>
            </a:r>
            <a:r>
              <a:rPr lang="en-US" altLang="zh-CN" sz="32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release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norepinepherine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at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target</a:t>
            </a:r>
          </a:p>
          <a:p>
            <a:pPr>
              <a:lnSpc>
                <a:spcPts val="3000"/>
              </a:lnSpc>
              <a:tabLst>
                <a:tab pos="457200" algn="l"/>
                <a:tab pos="736600" algn="l"/>
              </a:tabLst>
            </a:pPr>
            <a:r>
              <a:rPr lang="en-US" altLang="zh-CN" dirty="0" smtClean="0"/>
              <a:t>		</a:t>
            </a:r>
            <a:r>
              <a:rPr lang="en-US" altLang="zh-CN" sz="32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organs</a:t>
            </a:r>
          </a:p>
          <a:p>
            <a:pPr>
              <a:lnSpc>
                <a:spcPts val="4000"/>
              </a:lnSpc>
              <a:tabLst>
                <a:tab pos="457200" algn="l"/>
                <a:tab pos="736600" algn="l"/>
              </a:tabLst>
            </a:pPr>
            <a:r>
              <a:rPr lang="en-US" altLang="zh-CN" dirty="0" smtClean="0"/>
              <a:t>	</a:t>
            </a:r>
            <a:r>
              <a:rPr lang="en-US" altLang="zh-CN" sz="2556" dirty="0" smtClean="0">
                <a:solidFill>
                  <a:srgbClr val="acd433"/>
                </a:solidFill>
                <a:latin typeface="Wingdings 3" pitchFamily="18" charset="0"/>
                <a:cs typeface="Wingdings 3" pitchFamily="18" charset="0"/>
              </a:rPr>
              <a:t></a:t>
            </a:r>
            <a:r>
              <a:rPr lang="en-US" altLang="zh-CN" sz="32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ie.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Adrenergic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745476" y="63"/>
            <a:ext cx="685800" cy="1100137"/>
          </a:xfrm>
          <a:custGeom>
            <a:avLst/>
            <a:gdLst>
              <a:gd name="connsiteX0" fmla="*/ 0 w 685800"/>
              <a:gd name="connsiteY0" fmla="*/ 1100137 h 1100137"/>
              <a:gd name="connsiteX1" fmla="*/ 685800 w 685800"/>
              <a:gd name="connsiteY1" fmla="*/ 1100137 h 1100137"/>
              <a:gd name="connsiteX2" fmla="*/ 685800 w 685800"/>
              <a:gd name="connsiteY2" fmla="*/ 0 h 1100137"/>
              <a:gd name="connsiteX3" fmla="*/ 0 w 685800"/>
              <a:gd name="connsiteY3" fmla="*/ 0 h 1100137"/>
              <a:gd name="connsiteX4" fmla="*/ 0 w 685800"/>
              <a:gd name="connsiteY4" fmla="*/ 1100137 h 11001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1100137">
                <a:moveTo>
                  <a:pt x="0" y="1100137"/>
                </a:moveTo>
                <a:lnTo>
                  <a:pt x="685800" y="1100137"/>
                </a:lnTo>
                <a:lnTo>
                  <a:pt x="685800" y="0"/>
                </a:lnTo>
                <a:lnTo>
                  <a:pt x="0" y="0"/>
                </a:lnTo>
                <a:lnTo>
                  <a:pt x="0" y="1100137"/>
                </a:lnTo>
              </a:path>
            </a:pathLst>
          </a:custGeom>
          <a:solidFill>
            <a:srgbClr val="acd4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953000" y="4343400"/>
            <a:ext cx="152400" cy="1066800"/>
          </a:xfrm>
          <a:custGeom>
            <a:avLst/>
            <a:gdLst>
              <a:gd name="connsiteX0" fmla="*/ 0 w 152400"/>
              <a:gd name="connsiteY0" fmla="*/ 266700 h 1066800"/>
              <a:gd name="connsiteX1" fmla="*/ 76200 w 152400"/>
              <a:gd name="connsiteY1" fmla="*/ 0 h 1066800"/>
              <a:gd name="connsiteX2" fmla="*/ 152400 w 152400"/>
              <a:gd name="connsiteY2" fmla="*/ 266700 h 1066800"/>
              <a:gd name="connsiteX3" fmla="*/ 114300 w 152400"/>
              <a:gd name="connsiteY3" fmla="*/ 266700 h 1066800"/>
              <a:gd name="connsiteX4" fmla="*/ 114300 w 152400"/>
              <a:gd name="connsiteY4" fmla="*/ 1066800 h 1066800"/>
              <a:gd name="connsiteX5" fmla="*/ 38100 w 152400"/>
              <a:gd name="connsiteY5" fmla="*/ 1066800 h 1066800"/>
              <a:gd name="connsiteX6" fmla="*/ 38100 w 152400"/>
              <a:gd name="connsiteY6" fmla="*/ 266700 h 1066800"/>
              <a:gd name="connsiteX7" fmla="*/ 0 w 152400"/>
              <a:gd name="connsiteY7" fmla="*/ 266700 h 1066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152400" h="1066800">
                <a:moveTo>
                  <a:pt x="0" y="266700"/>
                </a:moveTo>
                <a:lnTo>
                  <a:pt x="76200" y="0"/>
                </a:lnTo>
                <a:lnTo>
                  <a:pt x="152400" y="266700"/>
                </a:lnTo>
                <a:lnTo>
                  <a:pt x="114300" y="266700"/>
                </a:lnTo>
                <a:lnTo>
                  <a:pt x="114300" y="1066800"/>
                </a:lnTo>
                <a:lnTo>
                  <a:pt x="38100" y="1066800"/>
                </a:lnTo>
                <a:lnTo>
                  <a:pt x="38100" y="266700"/>
                </a:lnTo>
                <a:lnTo>
                  <a:pt x="0" y="266700"/>
                </a:lnTo>
              </a:path>
            </a:pathLst>
          </a:custGeom>
          <a:solidFill>
            <a:srgbClr val="acd4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946650" y="4337050"/>
            <a:ext cx="165100" cy="1079500"/>
          </a:xfrm>
          <a:custGeom>
            <a:avLst/>
            <a:gdLst>
              <a:gd name="connsiteX0" fmla="*/ 6350 w 165100"/>
              <a:gd name="connsiteY0" fmla="*/ 273050 h 1079500"/>
              <a:gd name="connsiteX1" fmla="*/ 82550 w 165100"/>
              <a:gd name="connsiteY1" fmla="*/ 6350 h 1079500"/>
              <a:gd name="connsiteX2" fmla="*/ 158750 w 165100"/>
              <a:gd name="connsiteY2" fmla="*/ 273050 h 1079500"/>
              <a:gd name="connsiteX3" fmla="*/ 120650 w 165100"/>
              <a:gd name="connsiteY3" fmla="*/ 273050 h 1079500"/>
              <a:gd name="connsiteX4" fmla="*/ 120650 w 165100"/>
              <a:gd name="connsiteY4" fmla="*/ 1073150 h 1079500"/>
              <a:gd name="connsiteX5" fmla="*/ 44450 w 165100"/>
              <a:gd name="connsiteY5" fmla="*/ 1073150 h 1079500"/>
              <a:gd name="connsiteX6" fmla="*/ 44450 w 165100"/>
              <a:gd name="connsiteY6" fmla="*/ 273050 h 1079500"/>
              <a:gd name="connsiteX7" fmla="*/ 6350 w 165100"/>
              <a:gd name="connsiteY7" fmla="*/ 273050 h 10795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165100" h="1079500">
                <a:moveTo>
                  <a:pt x="6350" y="273050"/>
                </a:moveTo>
                <a:lnTo>
                  <a:pt x="82550" y="6350"/>
                </a:lnTo>
                <a:lnTo>
                  <a:pt x="158750" y="273050"/>
                </a:lnTo>
                <a:lnTo>
                  <a:pt x="120650" y="273050"/>
                </a:lnTo>
                <a:lnTo>
                  <a:pt x="120650" y="1073150"/>
                </a:lnTo>
                <a:lnTo>
                  <a:pt x="44450" y="1073150"/>
                </a:lnTo>
                <a:lnTo>
                  <a:pt x="44450" y="273050"/>
                </a:lnTo>
                <a:lnTo>
                  <a:pt x="6350" y="2730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153025" y="4010025"/>
            <a:ext cx="514350" cy="666750"/>
          </a:xfrm>
          <a:custGeom>
            <a:avLst/>
            <a:gdLst>
              <a:gd name="connsiteX0" fmla="*/ 28575 w 514350"/>
              <a:gd name="connsiteY0" fmla="*/ 333375 h 666750"/>
              <a:gd name="connsiteX1" fmla="*/ 257175 w 514350"/>
              <a:gd name="connsiteY1" fmla="*/ 28575 h 666750"/>
              <a:gd name="connsiteX2" fmla="*/ 257175 w 514350"/>
              <a:gd name="connsiteY2" fmla="*/ 28575 h 666750"/>
              <a:gd name="connsiteX3" fmla="*/ 257175 w 514350"/>
              <a:gd name="connsiteY3" fmla="*/ 28575 h 666750"/>
              <a:gd name="connsiteX4" fmla="*/ 485775 w 514350"/>
              <a:gd name="connsiteY4" fmla="*/ 333375 h 666750"/>
              <a:gd name="connsiteX5" fmla="*/ 485775 w 514350"/>
              <a:gd name="connsiteY5" fmla="*/ 333375 h 666750"/>
              <a:gd name="connsiteX6" fmla="*/ 257175 w 514350"/>
              <a:gd name="connsiteY6" fmla="*/ 638175 h 666750"/>
              <a:gd name="connsiteX7" fmla="*/ 257175 w 514350"/>
              <a:gd name="connsiteY7" fmla="*/ 638175 h 666750"/>
              <a:gd name="connsiteX8" fmla="*/ 257175 w 514350"/>
              <a:gd name="connsiteY8" fmla="*/ 638175 h 666750"/>
              <a:gd name="connsiteX9" fmla="*/ 28575 w 514350"/>
              <a:gd name="connsiteY9" fmla="*/ 333375 h 666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514350" h="666750">
                <a:moveTo>
                  <a:pt x="28575" y="333375"/>
                </a:moveTo>
                <a:cubicBezTo>
                  <a:pt x="28575" y="165100"/>
                  <a:pt x="130936" y="28575"/>
                  <a:pt x="257175" y="28575"/>
                </a:cubicBezTo>
                <a:cubicBezTo>
                  <a:pt x="257175" y="28575"/>
                  <a:pt x="257175" y="28575"/>
                  <a:pt x="257175" y="28575"/>
                </a:cubicBezTo>
                <a:lnTo>
                  <a:pt x="257175" y="28575"/>
                </a:lnTo>
                <a:cubicBezTo>
                  <a:pt x="383413" y="28575"/>
                  <a:pt x="485775" y="165100"/>
                  <a:pt x="485775" y="333375"/>
                </a:cubicBezTo>
                <a:lnTo>
                  <a:pt x="485775" y="333375"/>
                </a:lnTo>
                <a:cubicBezTo>
                  <a:pt x="485775" y="501650"/>
                  <a:pt x="383413" y="638175"/>
                  <a:pt x="257175" y="638175"/>
                </a:cubicBezTo>
                <a:cubicBezTo>
                  <a:pt x="257175" y="638175"/>
                  <a:pt x="257175" y="638175"/>
                  <a:pt x="257175" y="638175"/>
                </a:cubicBezTo>
                <a:lnTo>
                  <a:pt x="257175" y="638175"/>
                </a:lnTo>
                <a:cubicBezTo>
                  <a:pt x="130936" y="638175"/>
                  <a:pt x="28575" y="501650"/>
                  <a:pt x="28575" y="333375"/>
                </a:cubicBezTo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cc33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019425" y="3705225"/>
            <a:ext cx="1123950" cy="514350"/>
          </a:xfrm>
          <a:custGeom>
            <a:avLst/>
            <a:gdLst>
              <a:gd name="connsiteX0" fmla="*/ 28575 w 1123950"/>
              <a:gd name="connsiteY0" fmla="*/ 485775 h 514350"/>
              <a:gd name="connsiteX1" fmla="*/ 1095375 w 1123950"/>
              <a:gd name="connsiteY1" fmla="*/ 485775 h 514350"/>
              <a:gd name="connsiteX2" fmla="*/ 1095375 w 1123950"/>
              <a:gd name="connsiteY2" fmla="*/ 28575 h 514350"/>
              <a:gd name="connsiteX3" fmla="*/ 28575 w 1123950"/>
              <a:gd name="connsiteY3" fmla="*/ 28575 h 514350"/>
              <a:gd name="connsiteX4" fmla="*/ 28575 w 1123950"/>
              <a:gd name="connsiteY4" fmla="*/ 485775 h 5143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23950" h="514350">
                <a:moveTo>
                  <a:pt x="28575" y="485775"/>
                </a:moveTo>
                <a:lnTo>
                  <a:pt x="1095375" y="485775"/>
                </a:lnTo>
                <a:lnTo>
                  <a:pt x="1095375" y="28575"/>
                </a:lnTo>
                <a:lnTo>
                  <a:pt x="28575" y="28575"/>
                </a:lnTo>
                <a:lnTo>
                  <a:pt x="28575" y="485775"/>
                </a:lnTo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cc33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743200" y="4267200"/>
            <a:ext cx="152400" cy="1066800"/>
          </a:xfrm>
          <a:custGeom>
            <a:avLst/>
            <a:gdLst>
              <a:gd name="connsiteX0" fmla="*/ 0 w 152400"/>
              <a:gd name="connsiteY0" fmla="*/ 266700 h 1066800"/>
              <a:gd name="connsiteX1" fmla="*/ 76200 w 152400"/>
              <a:gd name="connsiteY1" fmla="*/ 0 h 1066800"/>
              <a:gd name="connsiteX2" fmla="*/ 152400 w 152400"/>
              <a:gd name="connsiteY2" fmla="*/ 266700 h 1066800"/>
              <a:gd name="connsiteX3" fmla="*/ 114300 w 152400"/>
              <a:gd name="connsiteY3" fmla="*/ 266700 h 1066800"/>
              <a:gd name="connsiteX4" fmla="*/ 114300 w 152400"/>
              <a:gd name="connsiteY4" fmla="*/ 1066800 h 1066800"/>
              <a:gd name="connsiteX5" fmla="*/ 38100 w 152400"/>
              <a:gd name="connsiteY5" fmla="*/ 1066800 h 1066800"/>
              <a:gd name="connsiteX6" fmla="*/ 38100 w 152400"/>
              <a:gd name="connsiteY6" fmla="*/ 266700 h 1066800"/>
              <a:gd name="connsiteX7" fmla="*/ 0 w 152400"/>
              <a:gd name="connsiteY7" fmla="*/ 266700 h 1066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152400" h="1066800">
                <a:moveTo>
                  <a:pt x="0" y="266700"/>
                </a:moveTo>
                <a:lnTo>
                  <a:pt x="76200" y="0"/>
                </a:lnTo>
                <a:lnTo>
                  <a:pt x="152400" y="266700"/>
                </a:lnTo>
                <a:lnTo>
                  <a:pt x="114300" y="266700"/>
                </a:lnTo>
                <a:lnTo>
                  <a:pt x="114300" y="1066800"/>
                </a:lnTo>
                <a:lnTo>
                  <a:pt x="38100" y="1066800"/>
                </a:lnTo>
                <a:lnTo>
                  <a:pt x="38100" y="266700"/>
                </a:lnTo>
                <a:lnTo>
                  <a:pt x="0" y="266700"/>
                </a:lnTo>
              </a:path>
            </a:pathLst>
          </a:custGeom>
          <a:solidFill>
            <a:srgbClr val="acd4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736850" y="4260850"/>
            <a:ext cx="165100" cy="1079500"/>
          </a:xfrm>
          <a:custGeom>
            <a:avLst/>
            <a:gdLst>
              <a:gd name="connsiteX0" fmla="*/ 6350 w 165100"/>
              <a:gd name="connsiteY0" fmla="*/ 273050 h 1079500"/>
              <a:gd name="connsiteX1" fmla="*/ 82550 w 165100"/>
              <a:gd name="connsiteY1" fmla="*/ 6350 h 1079500"/>
              <a:gd name="connsiteX2" fmla="*/ 158750 w 165100"/>
              <a:gd name="connsiteY2" fmla="*/ 273050 h 1079500"/>
              <a:gd name="connsiteX3" fmla="*/ 120650 w 165100"/>
              <a:gd name="connsiteY3" fmla="*/ 273050 h 1079500"/>
              <a:gd name="connsiteX4" fmla="*/ 120650 w 165100"/>
              <a:gd name="connsiteY4" fmla="*/ 1073150 h 1079500"/>
              <a:gd name="connsiteX5" fmla="*/ 44450 w 165100"/>
              <a:gd name="connsiteY5" fmla="*/ 1073150 h 1079500"/>
              <a:gd name="connsiteX6" fmla="*/ 44450 w 165100"/>
              <a:gd name="connsiteY6" fmla="*/ 273050 h 1079500"/>
              <a:gd name="connsiteX7" fmla="*/ 6350 w 165100"/>
              <a:gd name="connsiteY7" fmla="*/ 273050 h 10795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165100" h="1079500">
                <a:moveTo>
                  <a:pt x="6350" y="273050"/>
                </a:moveTo>
                <a:lnTo>
                  <a:pt x="82550" y="6350"/>
                </a:lnTo>
                <a:lnTo>
                  <a:pt x="158750" y="273050"/>
                </a:lnTo>
                <a:lnTo>
                  <a:pt x="120650" y="273050"/>
                </a:lnTo>
                <a:lnTo>
                  <a:pt x="120650" y="1073150"/>
                </a:lnTo>
                <a:lnTo>
                  <a:pt x="44450" y="1073150"/>
                </a:lnTo>
                <a:lnTo>
                  <a:pt x="44450" y="273050"/>
                </a:lnTo>
                <a:lnTo>
                  <a:pt x="6350" y="2730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76900" y="0"/>
            <a:ext cx="1625600" cy="1155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6200" y="0"/>
            <a:ext cx="787400" cy="1181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654300"/>
            <a:ext cx="5651500" cy="4203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51500" y="1663700"/>
            <a:ext cx="3479800" cy="3924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6500" y="6083300"/>
            <a:ext cx="1016000" cy="774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88900" y="812800"/>
            <a:ext cx="8153400" cy="584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600"/>
              </a:lnSpc>
              <a:tabLst>
							</a:tabLst>
            </a:pPr>
            <a:r>
              <a:rPr lang="en-US" altLang="zh-CN" sz="3804" b="1" u="sng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Parasympathetic</a:t>
            </a:r>
            <a:r>
              <a:rPr lang="en-US" altLang="zh-CN" sz="38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804" b="1" u="sng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Neurotransmitters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1854200"/>
            <a:ext cx="6426200" cy="558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400"/>
              </a:lnSpc>
              <a:tabLst>
							</a:tabLst>
            </a:pPr>
            <a:r>
              <a:rPr lang="en-US" altLang="zh-CN" sz="3998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39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8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Pre</a:t>
            </a:r>
            <a:r>
              <a:rPr lang="en-US" altLang="zh-CN" sz="39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8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n-US" altLang="zh-CN" sz="39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8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Postganglionic</a:t>
            </a:r>
            <a:r>
              <a:rPr lang="en-US" altLang="zh-CN" sz="39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8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neurons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17600" y="2565400"/>
            <a:ext cx="7175500" cy="444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>
							</a:tabLst>
            </a:pPr>
            <a:r>
              <a:rPr lang="en-US" altLang="zh-CN" sz="39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release</a:t>
            </a:r>
            <a:r>
              <a:rPr lang="en-US" altLang="zh-CN" sz="39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acetylcholine</a:t>
            </a:r>
            <a:r>
              <a:rPr lang="en-US" altLang="zh-CN" sz="39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altLang="zh-CN" sz="39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Cholinergic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745476" y="63"/>
            <a:ext cx="685800" cy="1100137"/>
          </a:xfrm>
          <a:custGeom>
            <a:avLst/>
            <a:gdLst>
              <a:gd name="connsiteX0" fmla="*/ 0 w 685800"/>
              <a:gd name="connsiteY0" fmla="*/ 1100137 h 1100137"/>
              <a:gd name="connsiteX1" fmla="*/ 685800 w 685800"/>
              <a:gd name="connsiteY1" fmla="*/ 1100137 h 1100137"/>
              <a:gd name="connsiteX2" fmla="*/ 685800 w 685800"/>
              <a:gd name="connsiteY2" fmla="*/ 0 h 1100137"/>
              <a:gd name="connsiteX3" fmla="*/ 0 w 685800"/>
              <a:gd name="connsiteY3" fmla="*/ 0 h 1100137"/>
              <a:gd name="connsiteX4" fmla="*/ 0 w 685800"/>
              <a:gd name="connsiteY4" fmla="*/ 1100137 h 11001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1100137">
                <a:moveTo>
                  <a:pt x="0" y="1100137"/>
                </a:moveTo>
                <a:lnTo>
                  <a:pt x="685800" y="1100137"/>
                </a:lnTo>
                <a:lnTo>
                  <a:pt x="685800" y="0"/>
                </a:lnTo>
                <a:lnTo>
                  <a:pt x="0" y="0"/>
                </a:lnTo>
                <a:lnTo>
                  <a:pt x="0" y="1100137"/>
                </a:lnTo>
              </a:path>
            </a:pathLst>
          </a:custGeom>
          <a:solidFill>
            <a:srgbClr val="acd4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472112" y="3033712"/>
            <a:ext cx="57150" cy="1552575"/>
          </a:xfrm>
          <a:custGeom>
            <a:avLst/>
            <a:gdLst>
              <a:gd name="connsiteX0" fmla="*/ 14287 w 57150"/>
              <a:gd name="connsiteY0" fmla="*/ 14287 h 1552575"/>
              <a:gd name="connsiteX1" fmla="*/ 14287 w 57150"/>
              <a:gd name="connsiteY1" fmla="*/ 1538287 h 15525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7150" h="1552575">
                <a:moveTo>
                  <a:pt x="14287" y="14287"/>
                </a:moveTo>
                <a:lnTo>
                  <a:pt x="14287" y="1538287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76900" y="0"/>
            <a:ext cx="1625600" cy="1155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6200" y="0"/>
            <a:ext cx="787400" cy="1181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11300"/>
            <a:ext cx="9131300" cy="5346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003300" y="457200"/>
            <a:ext cx="6438900" cy="1435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                <a:tab pos="457200" algn="l"/>
              </a:tabLst>
            </a:pPr>
            <a:r>
              <a:rPr lang="en-US" altLang="zh-CN" dirty="0" smtClean="0"/>
              <a:t>	</a:t>
            </a: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Neurotransmitters: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Classified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either</a:t>
            </a:r>
          </a:p>
          <a:p>
            <a:pPr>
              <a:lnSpc>
                <a:spcPts val="2800"/>
              </a:lnSpc>
              <a:tabLst>
                <a:tab pos="457200" algn="l"/>
              </a:tabLst>
            </a:pPr>
            <a:r>
              <a:rPr lang="en-US" altLang="zh-CN" dirty="0" smtClean="0"/>
              <a:t>	</a:t>
            </a:r>
            <a:r>
              <a:rPr lang="en-US" altLang="zh-CN" sz="2402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cholinergic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adrenergic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neurons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based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upon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2800"/>
              </a:lnSpc>
              <a:tabLst>
                <a:tab pos="457200" algn="l"/>
              </a:tabLst>
            </a:pPr>
            <a:r>
              <a:rPr lang="en-US" altLang="zh-CN" dirty="0" smtClean="0"/>
              <a:t>	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neurotransmitter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released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400"/>
              </a:lnSpc>
              <a:tabLst>
                <a:tab pos="457200" algn="l"/>
              </a:tabLst>
            </a:pPr>
            <a:r>
              <a:rPr lang="en-US" altLang="zh-CN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Adrenergic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003300" y="4254500"/>
            <a:ext cx="11938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Cholinergic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745476" y="63"/>
            <a:ext cx="685800" cy="1100137"/>
          </a:xfrm>
          <a:custGeom>
            <a:avLst/>
            <a:gdLst>
              <a:gd name="connsiteX0" fmla="*/ 0 w 685800"/>
              <a:gd name="connsiteY0" fmla="*/ 1100137 h 1100137"/>
              <a:gd name="connsiteX1" fmla="*/ 685800 w 685800"/>
              <a:gd name="connsiteY1" fmla="*/ 1100137 h 1100137"/>
              <a:gd name="connsiteX2" fmla="*/ 685800 w 685800"/>
              <a:gd name="connsiteY2" fmla="*/ 0 h 1100137"/>
              <a:gd name="connsiteX3" fmla="*/ 0 w 685800"/>
              <a:gd name="connsiteY3" fmla="*/ 0 h 1100137"/>
              <a:gd name="connsiteX4" fmla="*/ 0 w 685800"/>
              <a:gd name="connsiteY4" fmla="*/ 1100137 h 11001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1100137">
                <a:moveTo>
                  <a:pt x="0" y="1100137"/>
                </a:moveTo>
                <a:lnTo>
                  <a:pt x="685800" y="1100137"/>
                </a:lnTo>
                <a:lnTo>
                  <a:pt x="685800" y="0"/>
                </a:lnTo>
                <a:lnTo>
                  <a:pt x="0" y="0"/>
                </a:lnTo>
                <a:lnTo>
                  <a:pt x="0" y="1100137"/>
                </a:lnTo>
              </a:path>
            </a:pathLst>
          </a:custGeom>
          <a:solidFill>
            <a:srgbClr val="acd4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54300"/>
            <a:ext cx="4051300" cy="4203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6900" y="0"/>
            <a:ext cx="1625600" cy="1155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0"/>
            <a:ext cx="787400" cy="1181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00" y="1663700"/>
            <a:ext cx="2844800" cy="2844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6500" y="6083300"/>
            <a:ext cx="1016000" cy="774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571500" y="520700"/>
            <a:ext cx="4953000" cy="1282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000"/>
              </a:lnSpc>
              <a:tabLst>
							</a:tabLst>
            </a:pPr>
            <a:r>
              <a:rPr lang="en-US" altLang="zh-CN" sz="42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Chemical</a:t>
            </a:r>
            <a:r>
              <a:rPr lang="en-US" altLang="zh-CN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or</a:t>
            </a:r>
            <a:r>
              <a:rPr lang="en-US" altLang="zh-CN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neural</a:t>
            </a:r>
          </a:p>
          <a:p>
            <a:pPr>
              <a:lnSpc>
                <a:spcPts val="5000"/>
              </a:lnSpc>
              <a:tabLst>
							</a:tabLst>
            </a:pPr>
            <a:r>
              <a:rPr lang="en-US" altLang="zh-CN" sz="4202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transmitter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914400" y="2260600"/>
            <a:ext cx="241300" cy="2273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244" dirty="0" smtClean="0">
                <a:solidFill>
                  <a:srgbClr val="acd433"/>
                </a:solidFill>
                <a:latin typeface="Wingdings 3" pitchFamily="18" charset="0"/>
                <a:cs typeface="Wingdings 3" pitchFamily="18" charset="0"/>
              </a:rPr>
              <a:t>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700"/>
              </a:lnSpc>
              <a:tabLst>
							</a:tabLst>
            </a:pPr>
            <a:r>
              <a:rPr lang="en-US" altLang="zh-CN" sz="2244" dirty="0" smtClean="0">
                <a:solidFill>
                  <a:srgbClr val="acd433"/>
                </a:solidFill>
                <a:latin typeface="Wingdings 3" pitchFamily="18" charset="0"/>
                <a:cs typeface="Wingdings 3" pitchFamily="18" charset="0"/>
              </a:rPr>
              <a:t>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700"/>
              </a:lnSpc>
              <a:tabLst>
							</a:tabLst>
            </a:pPr>
            <a:r>
              <a:rPr lang="en-US" altLang="zh-CN" sz="2244" dirty="0" smtClean="0">
                <a:solidFill>
                  <a:srgbClr val="acd433"/>
                </a:solidFill>
                <a:latin typeface="Wingdings 3" pitchFamily="18" charset="0"/>
                <a:cs typeface="Wingdings 3" pitchFamily="18" charset="0"/>
              </a:rPr>
              <a:t>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257300" y="2209800"/>
            <a:ext cx="6108700" cy="3670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0"/>
              </a:lnSpc>
              <a:tabLst>
							</a:tabLst>
            </a:pPr>
            <a:r>
              <a:rPr lang="en-US" altLang="zh-CN" sz="27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All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preganglionic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fibers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release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8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acetylcholin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(Ach).</a:t>
            </a:r>
          </a:p>
          <a:p>
            <a:pPr>
              <a:lnSpc>
                <a:spcPts val="4300"/>
              </a:lnSpc>
              <a:tabLst>
							</a:tabLst>
            </a:pPr>
            <a:r>
              <a:rPr lang="en-US" altLang="zh-CN" sz="27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All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parasympathetic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postganglionic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release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Ach.</a:t>
            </a:r>
          </a:p>
          <a:p>
            <a:pPr>
              <a:lnSpc>
                <a:spcPts val="4300"/>
              </a:lnSpc>
              <a:tabLst>
							</a:tabLst>
            </a:pPr>
            <a:r>
              <a:rPr lang="en-US" altLang="zh-CN" sz="27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All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sympathetic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postganglionic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6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release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noradrenalin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except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sweat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8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glands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&amp;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bl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vessels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to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skeletal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6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muscles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745476" y="63"/>
            <a:ext cx="685800" cy="1100137"/>
          </a:xfrm>
          <a:custGeom>
            <a:avLst/>
            <a:gdLst>
              <a:gd name="connsiteX0" fmla="*/ 0 w 685800"/>
              <a:gd name="connsiteY0" fmla="*/ 1100137 h 1100137"/>
              <a:gd name="connsiteX1" fmla="*/ 685800 w 685800"/>
              <a:gd name="connsiteY1" fmla="*/ 1100137 h 1100137"/>
              <a:gd name="connsiteX2" fmla="*/ 685800 w 685800"/>
              <a:gd name="connsiteY2" fmla="*/ 0 h 1100137"/>
              <a:gd name="connsiteX3" fmla="*/ 0 w 685800"/>
              <a:gd name="connsiteY3" fmla="*/ 0 h 1100137"/>
              <a:gd name="connsiteX4" fmla="*/ 0 w 685800"/>
              <a:gd name="connsiteY4" fmla="*/ 1100137 h 11001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1100137">
                <a:moveTo>
                  <a:pt x="0" y="1100137"/>
                </a:moveTo>
                <a:lnTo>
                  <a:pt x="685800" y="1100137"/>
                </a:lnTo>
                <a:lnTo>
                  <a:pt x="685800" y="0"/>
                </a:lnTo>
                <a:lnTo>
                  <a:pt x="0" y="0"/>
                </a:lnTo>
                <a:lnTo>
                  <a:pt x="0" y="1100137"/>
                </a:lnTo>
              </a:path>
            </a:pathLst>
          </a:custGeom>
          <a:solidFill>
            <a:srgbClr val="acd4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54300"/>
            <a:ext cx="4051300" cy="4203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6900" y="0"/>
            <a:ext cx="1625600" cy="1155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0"/>
            <a:ext cx="787400" cy="1181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00" y="1663700"/>
            <a:ext cx="2844800" cy="2844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6500" y="6083300"/>
            <a:ext cx="1016000" cy="774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17500" y="990600"/>
            <a:ext cx="82677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6" dirty="0" smtClean="0">
                <a:solidFill>
                  <a:srgbClr val="ffff00"/>
                </a:solidFill>
                <a:latin typeface="Wingdings" pitchFamily="18" charset="0"/>
                <a:cs typeface="Wingdings" pitchFamily="18" charset="0"/>
              </a:rPr>
              <a:t>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parasympathetic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nervous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6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uses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6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only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17500" y="1498600"/>
            <a:ext cx="66167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6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acetylcholine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(ACh)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its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neurotransmitter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17500" y="1841500"/>
            <a:ext cx="82677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8" dirty="0" smtClean="0">
                <a:solidFill>
                  <a:srgbClr val="ffff00"/>
                </a:solidFill>
                <a:latin typeface="Wingdings" pitchFamily="18" charset="0"/>
                <a:cs typeface="Wingdings" pitchFamily="18" charset="0"/>
              </a:rPr>
              <a:t>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ACh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8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acts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8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8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two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8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types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8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8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receptors,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17500" y="2349500"/>
            <a:ext cx="73406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6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muscarinic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nicotonic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choloinergic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receptors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17500" y="2705100"/>
            <a:ext cx="82677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6" dirty="0" smtClean="0">
                <a:solidFill>
                  <a:srgbClr val="ffff00"/>
                </a:solidFill>
                <a:latin typeface="Wingdings" pitchFamily="18" charset="0"/>
                <a:cs typeface="Wingdings" pitchFamily="18" charset="0"/>
              </a:rPr>
              <a:t>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Most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transmissions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occur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two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stages: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When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17500" y="3225800"/>
            <a:ext cx="8267700" cy="1168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stimulated,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preganglionic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nerve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releases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ACh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at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ganglion,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which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acts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nicotinic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receptors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6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postganglionic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nerve.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17500" y="4406900"/>
            <a:ext cx="82677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8" dirty="0" smtClean="0">
                <a:solidFill>
                  <a:srgbClr val="ffff00"/>
                </a:solidFill>
                <a:latin typeface="Wingdings" pitchFamily="18" charset="0"/>
                <a:cs typeface="Wingdings" pitchFamily="18" charset="0"/>
              </a:rPr>
              <a:t>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postganglionic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nerve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then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releases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ACh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17500" y="4914900"/>
            <a:ext cx="82296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stimulate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muscarinic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receptors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target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organ.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984500" y="165100"/>
            <a:ext cx="2476500" cy="355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32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RECEPTORS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745476" y="63"/>
            <a:ext cx="685800" cy="1100137"/>
          </a:xfrm>
          <a:custGeom>
            <a:avLst/>
            <a:gdLst>
              <a:gd name="connsiteX0" fmla="*/ 0 w 685800"/>
              <a:gd name="connsiteY0" fmla="*/ 1100137 h 1100137"/>
              <a:gd name="connsiteX1" fmla="*/ 685800 w 685800"/>
              <a:gd name="connsiteY1" fmla="*/ 1100137 h 1100137"/>
              <a:gd name="connsiteX2" fmla="*/ 685800 w 685800"/>
              <a:gd name="connsiteY2" fmla="*/ 0 h 1100137"/>
              <a:gd name="connsiteX3" fmla="*/ 0 w 685800"/>
              <a:gd name="connsiteY3" fmla="*/ 0 h 1100137"/>
              <a:gd name="connsiteX4" fmla="*/ 0 w 685800"/>
              <a:gd name="connsiteY4" fmla="*/ 1100137 h 11001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1100137">
                <a:moveTo>
                  <a:pt x="0" y="1100137"/>
                </a:moveTo>
                <a:lnTo>
                  <a:pt x="685800" y="1100137"/>
                </a:lnTo>
                <a:lnTo>
                  <a:pt x="685800" y="0"/>
                </a:lnTo>
                <a:lnTo>
                  <a:pt x="0" y="0"/>
                </a:lnTo>
                <a:lnTo>
                  <a:pt x="0" y="1100137"/>
                </a:lnTo>
              </a:path>
            </a:pathLst>
          </a:custGeom>
          <a:solidFill>
            <a:srgbClr val="acd4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472112" y="3033712"/>
            <a:ext cx="57150" cy="1552575"/>
          </a:xfrm>
          <a:custGeom>
            <a:avLst/>
            <a:gdLst>
              <a:gd name="connsiteX0" fmla="*/ 14287 w 57150"/>
              <a:gd name="connsiteY0" fmla="*/ 14287 h 1552575"/>
              <a:gd name="connsiteX1" fmla="*/ 14287 w 57150"/>
              <a:gd name="connsiteY1" fmla="*/ 1538287 h 15525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7150" h="1552575">
                <a:moveTo>
                  <a:pt x="14287" y="14287"/>
                </a:moveTo>
                <a:lnTo>
                  <a:pt x="14287" y="1538287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76900" y="0"/>
            <a:ext cx="1625600" cy="1155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6200" y="0"/>
            <a:ext cx="787400" cy="1181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11300"/>
            <a:ext cx="9131300" cy="5346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003300" y="838200"/>
            <a:ext cx="6896100" cy="1041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                <a:tab pos="457200" algn="l"/>
              </a:tabLst>
            </a:pPr>
            <a:r>
              <a:rPr lang="en-US" altLang="zh-CN" dirty="0" smtClean="0"/>
              <a:t>	</a:t>
            </a:r>
            <a:r>
              <a:rPr lang="en-US" altLang="zh-CN" sz="1802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ANS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Receptors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0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Classified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either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parasympathetic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sympathetic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600"/>
              </a:lnSpc>
              <a:tabLst>
                <a:tab pos="457200" algn="l"/>
              </a:tabLst>
            </a:pPr>
            <a:r>
              <a:rPr lang="en-US" altLang="zh-CN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Adrenergic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003300" y="4254500"/>
            <a:ext cx="11938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6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Cholinergic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745476" y="63"/>
            <a:ext cx="685800" cy="1100137"/>
          </a:xfrm>
          <a:custGeom>
            <a:avLst/>
            <a:gdLst>
              <a:gd name="connsiteX0" fmla="*/ 0 w 685800"/>
              <a:gd name="connsiteY0" fmla="*/ 1100137 h 1100137"/>
              <a:gd name="connsiteX1" fmla="*/ 685800 w 685800"/>
              <a:gd name="connsiteY1" fmla="*/ 1100137 h 1100137"/>
              <a:gd name="connsiteX2" fmla="*/ 685800 w 685800"/>
              <a:gd name="connsiteY2" fmla="*/ 0 h 1100137"/>
              <a:gd name="connsiteX3" fmla="*/ 0 w 685800"/>
              <a:gd name="connsiteY3" fmla="*/ 0 h 1100137"/>
              <a:gd name="connsiteX4" fmla="*/ 0 w 685800"/>
              <a:gd name="connsiteY4" fmla="*/ 1100137 h 11001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1100137">
                <a:moveTo>
                  <a:pt x="0" y="1100137"/>
                </a:moveTo>
                <a:lnTo>
                  <a:pt x="685800" y="1100137"/>
                </a:lnTo>
                <a:lnTo>
                  <a:pt x="685800" y="0"/>
                </a:lnTo>
                <a:lnTo>
                  <a:pt x="0" y="0"/>
                </a:lnTo>
                <a:lnTo>
                  <a:pt x="0" y="1100137"/>
                </a:lnTo>
              </a:path>
            </a:pathLst>
          </a:custGeom>
          <a:solidFill>
            <a:srgbClr val="acd4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54300"/>
            <a:ext cx="4051300" cy="4203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6900" y="0"/>
            <a:ext cx="1625600" cy="1155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0"/>
            <a:ext cx="787400" cy="1181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00" y="1663700"/>
            <a:ext cx="2844800" cy="2844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6500" y="6083300"/>
            <a:ext cx="1016000" cy="774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622300" y="1663700"/>
            <a:ext cx="7454900" cy="723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>
							</a:tabLst>
            </a:pPr>
            <a:r>
              <a:rPr lang="en-US" altLang="zh-CN" sz="2402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The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Sympathetic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NS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Acts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on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tow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types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of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receptors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: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α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and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β.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22300" y="2400300"/>
            <a:ext cx="34417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What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do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receptors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do?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22300" y="3111500"/>
            <a:ext cx="7543800" cy="368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>
							</a:tabLst>
            </a:pPr>
            <a:r>
              <a:rPr lang="en-US" altLang="zh-CN" sz="2400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Activation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Symbol" pitchFamily="18" charset="0"/>
                <a:cs typeface="Symbol" pitchFamily="18" charset="0"/>
              </a:rPr>
              <a:t>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receptors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leads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smooth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contraction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22300" y="3860800"/>
            <a:ext cx="7467600" cy="1155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0"/>
              </a:lnSpc>
              <a:tabLst>
							</a:tabLst>
            </a:pPr>
            <a:r>
              <a:rPr lang="en-US" altLang="zh-CN" sz="2400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Activation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Symbol" pitchFamily="18" charset="0"/>
                <a:cs typeface="Symbol" pitchFamily="18" charset="0"/>
              </a:rPr>
              <a:t></a:t>
            </a:r>
            <a:r>
              <a:rPr lang="en-US" altLang="zh-CN" sz="15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receptors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leads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smooth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relaxation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700"/>
              </a:lnSpc>
              <a:tabLst>
							</a:tabLst>
            </a:pPr>
            <a:r>
              <a:rPr lang="en-US" altLang="zh-CN" sz="2400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Activation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Symbol" pitchFamily="18" charset="0"/>
                <a:cs typeface="Symbol" pitchFamily="18" charset="0"/>
              </a:rPr>
              <a:t></a:t>
            </a:r>
            <a:r>
              <a:rPr lang="en-US" altLang="zh-CN" sz="15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receptors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leads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smooth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22300" y="4965700"/>
            <a:ext cx="38608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400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contraction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(especially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heart)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745476" y="63"/>
            <a:ext cx="685800" cy="1100137"/>
          </a:xfrm>
          <a:custGeom>
            <a:avLst/>
            <a:gdLst>
              <a:gd name="connsiteX0" fmla="*/ 0 w 685800"/>
              <a:gd name="connsiteY0" fmla="*/ 1100137 h 1100137"/>
              <a:gd name="connsiteX1" fmla="*/ 685800 w 685800"/>
              <a:gd name="connsiteY1" fmla="*/ 1100137 h 1100137"/>
              <a:gd name="connsiteX2" fmla="*/ 685800 w 685800"/>
              <a:gd name="connsiteY2" fmla="*/ 0 h 1100137"/>
              <a:gd name="connsiteX3" fmla="*/ 0 w 685800"/>
              <a:gd name="connsiteY3" fmla="*/ 0 h 1100137"/>
              <a:gd name="connsiteX4" fmla="*/ 0 w 685800"/>
              <a:gd name="connsiteY4" fmla="*/ 1100137 h 11001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1100137">
                <a:moveTo>
                  <a:pt x="0" y="1100137"/>
                </a:moveTo>
                <a:lnTo>
                  <a:pt x="685800" y="1100137"/>
                </a:lnTo>
                <a:lnTo>
                  <a:pt x="685800" y="0"/>
                </a:lnTo>
                <a:lnTo>
                  <a:pt x="0" y="0"/>
                </a:lnTo>
                <a:lnTo>
                  <a:pt x="0" y="1100137"/>
                </a:lnTo>
              </a:path>
            </a:pathLst>
          </a:custGeom>
          <a:solidFill>
            <a:srgbClr val="acd4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745476" y="63"/>
            <a:ext cx="685800" cy="1100137"/>
          </a:xfrm>
          <a:custGeom>
            <a:avLst/>
            <a:gdLst>
              <a:gd name="connsiteX0" fmla="*/ 0 w 685800"/>
              <a:gd name="connsiteY0" fmla="*/ 1100137 h 1100137"/>
              <a:gd name="connsiteX1" fmla="*/ 685800 w 685800"/>
              <a:gd name="connsiteY1" fmla="*/ 1100137 h 1100137"/>
              <a:gd name="connsiteX2" fmla="*/ 685800 w 685800"/>
              <a:gd name="connsiteY2" fmla="*/ 0 h 1100137"/>
              <a:gd name="connsiteX3" fmla="*/ 0 w 685800"/>
              <a:gd name="connsiteY3" fmla="*/ 0 h 1100137"/>
              <a:gd name="connsiteX4" fmla="*/ 0 w 685800"/>
              <a:gd name="connsiteY4" fmla="*/ 1100137 h 11001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1100137">
                <a:moveTo>
                  <a:pt x="0" y="1100137"/>
                </a:moveTo>
                <a:lnTo>
                  <a:pt x="685800" y="1100137"/>
                </a:lnTo>
                <a:lnTo>
                  <a:pt x="685800" y="0"/>
                </a:lnTo>
                <a:lnTo>
                  <a:pt x="0" y="0"/>
                </a:lnTo>
                <a:lnTo>
                  <a:pt x="0" y="1100137"/>
                </a:lnTo>
              </a:path>
            </a:pathLst>
          </a:custGeom>
          <a:solidFill>
            <a:srgbClr val="acd4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3721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6900" y="0"/>
            <a:ext cx="1625600" cy="1155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0"/>
            <a:ext cx="787400" cy="1181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00" y="1663700"/>
            <a:ext cx="2844800" cy="2844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6500" y="6083300"/>
            <a:ext cx="1016000" cy="774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5092700" y="863600"/>
            <a:ext cx="177800" cy="2908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1596" dirty="0" smtClean="0">
                <a:solidFill>
                  <a:srgbClr val="acd433"/>
                </a:solidFill>
                <a:latin typeface="Wingdings 3" pitchFamily="18" charset="0"/>
                <a:cs typeface="Wingdings 3" pitchFamily="18" charset="0"/>
              </a:rPr>
              <a:t>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1596" dirty="0" smtClean="0">
                <a:solidFill>
                  <a:srgbClr val="acd433"/>
                </a:solidFill>
                <a:latin typeface="Wingdings 3" pitchFamily="18" charset="0"/>
                <a:cs typeface="Wingdings 3" pitchFamily="18" charset="0"/>
              </a:rPr>
              <a:t>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35600" y="546100"/>
            <a:ext cx="3390900" cy="5461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>
							</a:tabLst>
            </a:pPr>
            <a:r>
              <a:rPr lang="en-US" altLang="zh-CN" sz="2004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STRESS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REACTION</a:t>
            </a:r>
          </a:p>
          <a:p>
            <a:pPr>
              <a:lnSpc>
                <a:spcPts val="2600"/>
              </a:lnSpc>
              <a:tabLst>
							</a:tabLst>
            </a:pP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When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stress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occurs,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the</a:t>
            </a:r>
          </a:p>
          <a:p>
            <a:pPr>
              <a:lnSpc>
                <a:spcPts val="1600"/>
              </a:lnSpc>
              <a:tabLst>
							</a:tabLst>
            </a:pP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sympathetic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nervous</a:t>
            </a:r>
          </a:p>
          <a:p>
            <a:pPr>
              <a:lnSpc>
                <a:spcPts val="1600"/>
              </a:lnSpc>
              <a:tabLst>
							</a:tabLst>
            </a:pP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system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is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triggered.</a:t>
            </a:r>
          </a:p>
          <a:p>
            <a:pPr>
              <a:lnSpc>
                <a:spcPts val="1600"/>
              </a:lnSpc>
              <a:tabLst>
							</a:tabLst>
            </a:pPr>
            <a:r>
              <a:rPr lang="en-US" altLang="zh-CN" sz="2006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Norepinephrine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is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released</a:t>
            </a:r>
          </a:p>
          <a:p>
            <a:pPr>
              <a:lnSpc>
                <a:spcPts val="1600"/>
              </a:lnSpc>
              <a:tabLst>
							</a:tabLst>
            </a:pPr>
            <a:r>
              <a:rPr lang="en-US" altLang="zh-CN" sz="2006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by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nerves,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and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epinephrine</a:t>
            </a:r>
          </a:p>
          <a:p>
            <a:pPr>
              <a:lnSpc>
                <a:spcPts val="1600"/>
              </a:lnSpc>
              <a:tabLst>
							</a:tabLst>
            </a:pP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is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secreted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by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adrenal</a:t>
            </a:r>
          </a:p>
          <a:p>
            <a:pPr>
              <a:lnSpc>
                <a:spcPts val="1600"/>
              </a:lnSpc>
              <a:tabLst>
							</a:tabLst>
            </a:pP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glands.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By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activating</a:t>
            </a:r>
          </a:p>
          <a:p>
            <a:pPr>
              <a:lnSpc>
                <a:spcPts val="1600"/>
              </a:lnSpc>
              <a:tabLst>
							</a:tabLst>
            </a:pP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receptors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in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blood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vessels</a:t>
            </a:r>
          </a:p>
          <a:p>
            <a:pPr>
              <a:lnSpc>
                <a:spcPts val="1600"/>
              </a:lnSpc>
              <a:tabLst>
							</a:tabLst>
            </a:pP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and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other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structures,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these</a:t>
            </a:r>
          </a:p>
          <a:p>
            <a:pPr>
              <a:lnSpc>
                <a:spcPts val="1600"/>
              </a:lnSpc>
              <a:tabLst>
							</a:tabLst>
            </a:pPr>
            <a:r>
              <a:rPr lang="en-US" altLang="zh-CN" sz="2006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substances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ready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the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heart</a:t>
            </a:r>
          </a:p>
          <a:p>
            <a:pPr>
              <a:lnSpc>
                <a:spcPts val="1600"/>
              </a:lnSpc>
              <a:tabLst>
							</a:tabLst>
            </a:pP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and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working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muscles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for</a:t>
            </a:r>
          </a:p>
          <a:p>
            <a:pPr>
              <a:lnSpc>
                <a:spcPts val="1600"/>
              </a:lnSpc>
              <a:tabLst>
							</a:tabLst>
            </a:pP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action.</a:t>
            </a:r>
          </a:p>
          <a:p>
            <a:pPr>
              <a:lnSpc>
                <a:spcPts val="2600"/>
              </a:lnSpc>
              <a:tabLst>
							</a:tabLst>
            </a:pP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Acetylcholine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is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released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in</a:t>
            </a:r>
          </a:p>
          <a:p>
            <a:pPr>
              <a:lnSpc>
                <a:spcPts val="1600"/>
              </a:lnSpc>
              <a:tabLst>
							</a:tabLst>
            </a:pP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parasympathetic</a:t>
            </a:r>
          </a:p>
          <a:p>
            <a:pPr>
              <a:lnSpc>
                <a:spcPts val="1600"/>
              </a:lnSpc>
              <a:tabLst>
							</a:tabLst>
            </a:pP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nervous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system,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producing</a:t>
            </a:r>
          </a:p>
          <a:p>
            <a:pPr>
              <a:lnSpc>
                <a:spcPts val="1600"/>
              </a:lnSpc>
              <a:tabLst>
							</a:tabLst>
            </a:pPr>
            <a:r>
              <a:rPr lang="en-US" altLang="zh-CN" sz="2006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calming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effects.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The</a:t>
            </a:r>
          </a:p>
          <a:p>
            <a:pPr>
              <a:lnSpc>
                <a:spcPts val="1600"/>
              </a:lnSpc>
              <a:tabLst>
							</a:tabLst>
            </a:pP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digestive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tract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is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stimulated</a:t>
            </a:r>
          </a:p>
          <a:p>
            <a:pPr>
              <a:lnSpc>
                <a:spcPts val="1600"/>
              </a:lnSpc>
              <a:tabLst>
							</a:tabLst>
            </a:pP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to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digest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meal,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heart</a:t>
            </a:r>
          </a:p>
          <a:p>
            <a:pPr>
              <a:lnSpc>
                <a:spcPts val="1600"/>
              </a:lnSpc>
              <a:tabLst>
							</a:tabLst>
            </a:pP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rate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slows,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and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pupils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of</a:t>
            </a:r>
          </a:p>
          <a:p>
            <a:pPr>
              <a:lnSpc>
                <a:spcPts val="1600"/>
              </a:lnSpc>
              <a:tabLst>
							</a:tabLst>
            </a:pP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eyes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become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smaller.</a:t>
            </a:r>
          </a:p>
          <a:p>
            <a:pPr>
              <a:lnSpc>
                <a:spcPts val="1600"/>
              </a:lnSpc>
              <a:tabLst>
							</a:tabLst>
            </a:pPr>
            <a:r>
              <a:rPr lang="en-US" altLang="zh-CN" sz="2006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The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neuroendocrine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system</a:t>
            </a:r>
          </a:p>
          <a:p>
            <a:pPr>
              <a:lnSpc>
                <a:spcPts val="1600"/>
              </a:lnSpc>
              <a:tabLst>
							</a:tabLst>
            </a:pP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also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maintains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body’s</a:t>
            </a:r>
          </a:p>
          <a:p>
            <a:pPr>
              <a:lnSpc>
                <a:spcPts val="1600"/>
              </a:lnSpc>
              <a:tabLst>
							</a:tabLst>
            </a:pP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normal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internal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functioning.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745476" y="63"/>
            <a:ext cx="685800" cy="1100137"/>
          </a:xfrm>
          <a:custGeom>
            <a:avLst/>
            <a:gdLst>
              <a:gd name="connsiteX0" fmla="*/ 0 w 685800"/>
              <a:gd name="connsiteY0" fmla="*/ 1100137 h 1100137"/>
              <a:gd name="connsiteX1" fmla="*/ 685800 w 685800"/>
              <a:gd name="connsiteY1" fmla="*/ 1100137 h 1100137"/>
              <a:gd name="connsiteX2" fmla="*/ 685800 w 685800"/>
              <a:gd name="connsiteY2" fmla="*/ 0 h 1100137"/>
              <a:gd name="connsiteX3" fmla="*/ 0 w 685800"/>
              <a:gd name="connsiteY3" fmla="*/ 0 h 1100137"/>
              <a:gd name="connsiteX4" fmla="*/ 0 w 685800"/>
              <a:gd name="connsiteY4" fmla="*/ 1100137 h 11001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1100137">
                <a:moveTo>
                  <a:pt x="0" y="1100137"/>
                </a:moveTo>
                <a:lnTo>
                  <a:pt x="685800" y="1100137"/>
                </a:lnTo>
                <a:lnTo>
                  <a:pt x="685800" y="0"/>
                </a:lnTo>
                <a:lnTo>
                  <a:pt x="0" y="0"/>
                </a:lnTo>
                <a:lnTo>
                  <a:pt x="0" y="1100137"/>
                </a:lnTo>
              </a:path>
            </a:pathLst>
          </a:custGeom>
          <a:solidFill>
            <a:srgbClr val="acd4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822450" y="222313"/>
            <a:ext cx="4965700" cy="601662"/>
          </a:xfrm>
          <a:custGeom>
            <a:avLst/>
            <a:gdLst>
              <a:gd name="connsiteX0" fmla="*/ 6350 w 4965700"/>
              <a:gd name="connsiteY0" fmla="*/ 595312 h 601662"/>
              <a:gd name="connsiteX1" fmla="*/ 4959350 w 4965700"/>
              <a:gd name="connsiteY1" fmla="*/ 595312 h 601662"/>
              <a:gd name="connsiteX2" fmla="*/ 4959350 w 4965700"/>
              <a:gd name="connsiteY2" fmla="*/ 6350 h 601662"/>
              <a:gd name="connsiteX3" fmla="*/ 6350 w 4965700"/>
              <a:gd name="connsiteY3" fmla="*/ 6350 h 601662"/>
              <a:gd name="connsiteX4" fmla="*/ 6350 w 4965700"/>
              <a:gd name="connsiteY4" fmla="*/ 595312 h 60166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965700" h="601662">
                <a:moveTo>
                  <a:pt x="6350" y="595312"/>
                </a:moveTo>
                <a:lnTo>
                  <a:pt x="4959350" y="595312"/>
                </a:lnTo>
                <a:lnTo>
                  <a:pt x="4959350" y="6350"/>
                </a:lnTo>
                <a:lnTo>
                  <a:pt x="6350" y="6350"/>
                </a:lnTo>
                <a:lnTo>
                  <a:pt x="6350" y="595312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660066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16100" y="0"/>
            <a:ext cx="5486400" cy="1155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6200" y="0"/>
            <a:ext cx="787400" cy="1181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654300"/>
            <a:ext cx="4051300" cy="4203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00" y="1663700"/>
            <a:ext cx="2844800" cy="2844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6500" y="6083300"/>
            <a:ext cx="1016000" cy="774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917700" y="393700"/>
            <a:ext cx="4699000" cy="355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320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NERVOUS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8900" y="787400"/>
            <a:ext cx="29591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8900" y="1219200"/>
            <a:ext cx="86487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8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nervous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monitors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controls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almost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every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8900" y="1739900"/>
            <a:ext cx="8636000" cy="736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organ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through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series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positive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negative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feedback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loops.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8900" y="2501900"/>
            <a:ext cx="86487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8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798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Central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Nervous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(CNS):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Includes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brain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8900" y="3009900"/>
            <a:ext cx="24384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spinal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cord.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8900" y="3352800"/>
            <a:ext cx="86487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6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796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6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Peripheral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6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Nervous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6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6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(PNS):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Formed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by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8900" y="3873500"/>
            <a:ext cx="8648700" cy="736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8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neurons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their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process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present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all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regions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body.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8900" y="4635500"/>
            <a:ext cx="86487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consists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cranial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nerves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arises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brain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8900" y="5143500"/>
            <a:ext cx="63754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8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spinal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nerves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arising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spinal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cord</a:t>
            </a:r>
            <a:r>
              <a:rPr lang="en-US" altLang="zh-CN" sz="2798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8900" y="5524500"/>
            <a:ext cx="5156200" cy="1244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6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peripheral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divided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into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6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796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Somatic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Nervous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8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798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Autonomic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nervous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745476" y="63"/>
            <a:ext cx="685800" cy="1100137"/>
          </a:xfrm>
          <a:custGeom>
            <a:avLst/>
            <a:gdLst>
              <a:gd name="connsiteX0" fmla="*/ 0 w 685800"/>
              <a:gd name="connsiteY0" fmla="*/ 1100137 h 1100137"/>
              <a:gd name="connsiteX1" fmla="*/ 685800 w 685800"/>
              <a:gd name="connsiteY1" fmla="*/ 1100137 h 1100137"/>
              <a:gd name="connsiteX2" fmla="*/ 685800 w 685800"/>
              <a:gd name="connsiteY2" fmla="*/ 0 h 1100137"/>
              <a:gd name="connsiteX3" fmla="*/ 0 w 685800"/>
              <a:gd name="connsiteY3" fmla="*/ 0 h 1100137"/>
              <a:gd name="connsiteX4" fmla="*/ 0 w 685800"/>
              <a:gd name="connsiteY4" fmla="*/ 1100137 h 11001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1100137">
                <a:moveTo>
                  <a:pt x="0" y="1100137"/>
                </a:moveTo>
                <a:lnTo>
                  <a:pt x="685800" y="1100137"/>
                </a:lnTo>
                <a:lnTo>
                  <a:pt x="685800" y="0"/>
                </a:lnTo>
                <a:lnTo>
                  <a:pt x="0" y="0"/>
                </a:lnTo>
                <a:lnTo>
                  <a:pt x="0" y="1100137"/>
                </a:lnTo>
              </a:path>
            </a:pathLst>
          </a:custGeom>
          <a:solidFill>
            <a:srgbClr val="acd4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54300"/>
            <a:ext cx="4051300" cy="4203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6900" y="0"/>
            <a:ext cx="1625600" cy="1155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0"/>
            <a:ext cx="787400" cy="1181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00" y="1663700"/>
            <a:ext cx="2844800" cy="2844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6500" y="6083300"/>
            <a:ext cx="1016000" cy="774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889000" y="330200"/>
            <a:ext cx="3327400" cy="609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800"/>
              </a:lnSpc>
              <a:tabLst>
							</a:tabLst>
            </a:pPr>
            <a:r>
              <a:rPr lang="en-US" altLang="zh-CN" sz="3996" dirty="0" smtClean="0">
                <a:solidFill>
                  <a:srgbClr val="ebebeb"/>
                </a:solidFill>
                <a:latin typeface="Century Gothic" pitchFamily="18" charset="0"/>
                <a:cs typeface="Century Gothic" pitchFamily="18" charset="0"/>
              </a:rPr>
              <a:t>Chronic</a:t>
            </a:r>
            <a:r>
              <a:rPr lang="en-US" altLang="zh-CN" sz="39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6" dirty="0" smtClean="0">
                <a:solidFill>
                  <a:srgbClr val="ebebeb"/>
                </a:solidFill>
                <a:latin typeface="Century Gothic" pitchFamily="18" charset="0"/>
                <a:cs typeface="Century Gothic" pitchFamily="18" charset="0"/>
              </a:rPr>
              <a:t>stress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485900" y="1231900"/>
            <a:ext cx="203200" cy="3911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1920" dirty="0" smtClean="0">
                <a:solidFill>
                  <a:srgbClr val="acd433"/>
                </a:solidFill>
                <a:latin typeface="Wingdings 3" pitchFamily="18" charset="0"/>
                <a:cs typeface="Wingdings 3" pitchFamily="18" charset="0"/>
              </a:rPr>
              <a:t>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600"/>
              </a:lnSpc>
              <a:tabLst>
							</a:tabLst>
            </a:pPr>
            <a:r>
              <a:rPr lang="en-US" altLang="zh-CN" sz="1920" dirty="0" smtClean="0">
                <a:solidFill>
                  <a:srgbClr val="acd433"/>
                </a:solidFill>
                <a:latin typeface="Wingdings 3" pitchFamily="18" charset="0"/>
                <a:cs typeface="Wingdings 3" pitchFamily="18" charset="0"/>
              </a:rPr>
              <a:t>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828800" y="1193800"/>
            <a:ext cx="6921500" cy="5168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>
							</a:tabLst>
            </a:pP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When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glucocorticoids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or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adrenaline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are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secreted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in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response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to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prolonged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psychological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stress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commonly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encountered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by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humans,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results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are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not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ideal.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Normally,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bodily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systems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gear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up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under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stress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and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release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hormones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to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improve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memory,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402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increase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immune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function,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enhance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muscular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activity,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and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restore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homeostasis.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If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you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are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not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fighting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or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fleeing,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but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standing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frustrated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in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supermarket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checkout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line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or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sitting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in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traffc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402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jam,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you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are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not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engaging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in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muscular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exercise.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Y</a:t>
            </a:r>
            <a:r>
              <a:rPr lang="en-US" altLang="zh-CN" sz="2400" dirty="0" smtClean="0">
                <a:solidFill>
                  <a:srgbClr val="ff0000"/>
                </a:solidFill>
                <a:latin typeface="Century Gothic" pitchFamily="18" charset="0"/>
                <a:cs typeface="Century Gothic" pitchFamily="18" charset="0"/>
              </a:rPr>
              <a:t>et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Century Gothic" pitchFamily="18" charset="0"/>
                <a:cs typeface="Century Gothic" pitchFamily="18" charset="0"/>
              </a:rPr>
              <a:t>these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Century Gothic" pitchFamily="18" charset="0"/>
                <a:cs typeface="Century Gothic" pitchFamily="18" charset="0"/>
              </a:rPr>
              <a:t>systems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Century Gothic" pitchFamily="18" charset="0"/>
                <a:cs typeface="Century Gothic" pitchFamily="18" charset="0"/>
              </a:rPr>
              <a:t>continue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Century Gothic" pitchFamily="18" charset="0"/>
                <a:cs typeface="Century Gothic" pitchFamily="18" charset="0"/>
              </a:rPr>
              <a:t>to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Century Gothic" pitchFamily="18" charset="0"/>
                <a:cs typeface="Century Gothic" pitchFamily="18" charset="0"/>
              </a:rPr>
              <a:t>be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Century Gothic" pitchFamily="18" charset="0"/>
                <a:cs typeface="Century Gothic" pitchFamily="18" charset="0"/>
              </a:rPr>
              <a:t>stimulated,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400" dirty="0" smtClean="0">
                <a:solidFill>
                  <a:srgbClr val="ff0000"/>
                </a:solidFill>
                <a:latin typeface="Century Gothic" pitchFamily="18" charset="0"/>
                <a:cs typeface="Century Gothic" pitchFamily="18" charset="0"/>
              </a:rPr>
              <a:t>and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Century Gothic" pitchFamily="18" charset="0"/>
                <a:cs typeface="Century Gothic" pitchFamily="18" charset="0"/>
              </a:rPr>
              <a:t>when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Century Gothic" pitchFamily="18" charset="0"/>
                <a:cs typeface="Century Gothic" pitchFamily="18" charset="0"/>
              </a:rPr>
              <a:t>they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Century Gothic" pitchFamily="18" charset="0"/>
                <a:cs typeface="Century Gothic" pitchFamily="18" charset="0"/>
              </a:rPr>
              <a:t>are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Century Gothic" pitchFamily="18" charset="0"/>
                <a:cs typeface="Century Gothic" pitchFamily="18" charset="0"/>
              </a:rPr>
              <a:t>stimulated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Century Gothic" pitchFamily="18" charset="0"/>
                <a:cs typeface="Century Gothic" pitchFamily="18" charset="0"/>
              </a:rPr>
              <a:t>chronically,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402" dirty="0" smtClean="0">
                <a:solidFill>
                  <a:srgbClr val="ff0000"/>
                </a:solidFill>
                <a:latin typeface="Century Gothic" pitchFamily="18" charset="0"/>
                <a:cs typeface="Century Gothic" pitchFamily="18" charset="0"/>
              </a:rPr>
              <a:t>there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0000"/>
                </a:solidFill>
                <a:latin typeface="Century Gothic" pitchFamily="18" charset="0"/>
                <a:cs typeface="Century Gothic" pitchFamily="18" charset="0"/>
              </a:rPr>
              <a:t>are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0000"/>
                </a:solidFill>
                <a:latin typeface="Century Gothic" pitchFamily="18" charset="0"/>
                <a:cs typeface="Century Gothic" pitchFamily="18" charset="0"/>
              </a:rPr>
              <a:t>different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0000"/>
                </a:solidFill>
                <a:latin typeface="Century Gothic" pitchFamily="18" charset="0"/>
                <a:cs typeface="Century Gothic" pitchFamily="18" charset="0"/>
              </a:rPr>
              <a:t>consequences: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0000"/>
                </a:solidFill>
                <a:latin typeface="Century Gothic" pitchFamily="18" charset="0"/>
                <a:cs typeface="Century Gothic" pitchFamily="18" charset="0"/>
              </a:rPr>
              <a:t>Memory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0000"/>
                </a:solidFill>
                <a:latin typeface="Century Gothic" pitchFamily="18" charset="0"/>
                <a:cs typeface="Century Gothic" pitchFamily="18" charset="0"/>
              </a:rPr>
              <a:t>is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400" dirty="0" smtClean="0">
                <a:solidFill>
                  <a:srgbClr val="ff0000"/>
                </a:solidFill>
                <a:latin typeface="Century Gothic" pitchFamily="18" charset="0"/>
                <a:cs typeface="Century Gothic" pitchFamily="18" charset="0"/>
              </a:rPr>
              <a:t>impaired,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Century Gothic" pitchFamily="18" charset="0"/>
                <a:cs typeface="Century Gothic" pitchFamily="18" charset="0"/>
              </a:rPr>
              <a:t>immune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Century Gothic" pitchFamily="18" charset="0"/>
                <a:cs typeface="Century Gothic" pitchFamily="18" charset="0"/>
              </a:rPr>
              <a:t>function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Century Gothic" pitchFamily="18" charset="0"/>
                <a:cs typeface="Century Gothic" pitchFamily="18" charset="0"/>
              </a:rPr>
              <a:t>is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Century Gothic" pitchFamily="18" charset="0"/>
                <a:cs typeface="Century Gothic" pitchFamily="18" charset="0"/>
              </a:rPr>
              <a:t>suppressed,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Century Gothic" pitchFamily="18" charset="0"/>
                <a:cs typeface="Century Gothic" pitchFamily="18" charset="0"/>
              </a:rPr>
              <a:t>and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400" dirty="0" smtClean="0">
                <a:solidFill>
                  <a:srgbClr val="ff0000"/>
                </a:solidFill>
                <a:latin typeface="Century Gothic" pitchFamily="18" charset="0"/>
                <a:cs typeface="Century Gothic" pitchFamily="18" charset="0"/>
              </a:rPr>
              <a:t>energy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Century Gothic" pitchFamily="18" charset="0"/>
                <a:cs typeface="Century Gothic" pitchFamily="18" charset="0"/>
              </a:rPr>
              <a:t>is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Century Gothic" pitchFamily="18" charset="0"/>
                <a:cs typeface="Century Gothic" pitchFamily="18" charset="0"/>
              </a:rPr>
              <a:t>stored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Century Gothic" pitchFamily="18" charset="0"/>
                <a:cs typeface="Century Gothic" pitchFamily="18" charset="0"/>
              </a:rPr>
              <a:t>as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Century Gothic" pitchFamily="18" charset="0"/>
                <a:cs typeface="Century Gothic" pitchFamily="18" charset="0"/>
              </a:rPr>
              <a:t>fat.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745476" y="63"/>
            <a:ext cx="685800" cy="1100137"/>
          </a:xfrm>
          <a:custGeom>
            <a:avLst/>
            <a:gdLst>
              <a:gd name="connsiteX0" fmla="*/ 0 w 685800"/>
              <a:gd name="connsiteY0" fmla="*/ 1100137 h 1100137"/>
              <a:gd name="connsiteX1" fmla="*/ 685800 w 685800"/>
              <a:gd name="connsiteY1" fmla="*/ 1100137 h 1100137"/>
              <a:gd name="connsiteX2" fmla="*/ 685800 w 685800"/>
              <a:gd name="connsiteY2" fmla="*/ 0 h 1100137"/>
              <a:gd name="connsiteX3" fmla="*/ 0 w 685800"/>
              <a:gd name="connsiteY3" fmla="*/ 0 h 1100137"/>
              <a:gd name="connsiteX4" fmla="*/ 0 w 685800"/>
              <a:gd name="connsiteY4" fmla="*/ 1100137 h 11001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1100137">
                <a:moveTo>
                  <a:pt x="0" y="1100137"/>
                </a:moveTo>
                <a:lnTo>
                  <a:pt x="685800" y="1100137"/>
                </a:lnTo>
                <a:lnTo>
                  <a:pt x="685800" y="0"/>
                </a:lnTo>
                <a:lnTo>
                  <a:pt x="0" y="0"/>
                </a:lnTo>
                <a:lnTo>
                  <a:pt x="0" y="1100137"/>
                </a:lnTo>
              </a:path>
            </a:pathLst>
          </a:custGeom>
          <a:solidFill>
            <a:srgbClr val="acd4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76900" y="0"/>
            <a:ext cx="1625600" cy="1155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6200" y="0"/>
            <a:ext cx="787400" cy="1181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663700"/>
            <a:ext cx="9131300" cy="5194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571500" y="495300"/>
            <a:ext cx="4597400" cy="635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000"/>
              </a:lnSpc>
              <a:tabLst>
							</a:tabLst>
            </a:pPr>
            <a:r>
              <a:rPr lang="en-US" altLang="zh-CN" sz="42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Response</a:t>
            </a:r>
            <a:r>
              <a:rPr lang="en-US" altLang="zh-CN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to</a:t>
            </a:r>
            <a:r>
              <a:rPr lang="en-US" altLang="zh-CN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stress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745476" y="63"/>
            <a:ext cx="685800" cy="1100137"/>
          </a:xfrm>
          <a:custGeom>
            <a:avLst/>
            <a:gdLst>
              <a:gd name="connsiteX0" fmla="*/ 0 w 685800"/>
              <a:gd name="connsiteY0" fmla="*/ 1100137 h 1100137"/>
              <a:gd name="connsiteX1" fmla="*/ 685800 w 685800"/>
              <a:gd name="connsiteY1" fmla="*/ 1100137 h 1100137"/>
              <a:gd name="connsiteX2" fmla="*/ 685800 w 685800"/>
              <a:gd name="connsiteY2" fmla="*/ 0 h 1100137"/>
              <a:gd name="connsiteX3" fmla="*/ 0 w 685800"/>
              <a:gd name="connsiteY3" fmla="*/ 0 h 1100137"/>
              <a:gd name="connsiteX4" fmla="*/ 0 w 685800"/>
              <a:gd name="connsiteY4" fmla="*/ 1100137 h 11001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1100137">
                <a:moveTo>
                  <a:pt x="0" y="1100137"/>
                </a:moveTo>
                <a:lnTo>
                  <a:pt x="685800" y="1100137"/>
                </a:lnTo>
                <a:lnTo>
                  <a:pt x="685800" y="0"/>
                </a:lnTo>
                <a:lnTo>
                  <a:pt x="0" y="0"/>
                </a:lnTo>
                <a:lnTo>
                  <a:pt x="0" y="1100137"/>
                </a:lnTo>
              </a:path>
            </a:pathLst>
          </a:custGeom>
          <a:solidFill>
            <a:srgbClr val="acd4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745476" y="63"/>
            <a:ext cx="685800" cy="1100137"/>
          </a:xfrm>
          <a:custGeom>
            <a:avLst/>
            <a:gdLst>
              <a:gd name="connsiteX0" fmla="*/ 0 w 685800"/>
              <a:gd name="connsiteY0" fmla="*/ 1100137 h 1100137"/>
              <a:gd name="connsiteX1" fmla="*/ 685800 w 685800"/>
              <a:gd name="connsiteY1" fmla="*/ 1100137 h 1100137"/>
              <a:gd name="connsiteX2" fmla="*/ 685800 w 685800"/>
              <a:gd name="connsiteY2" fmla="*/ 0 h 1100137"/>
              <a:gd name="connsiteX3" fmla="*/ 0 w 685800"/>
              <a:gd name="connsiteY3" fmla="*/ 0 h 1100137"/>
              <a:gd name="connsiteX4" fmla="*/ 0 w 685800"/>
              <a:gd name="connsiteY4" fmla="*/ 1100137 h 11001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1100137">
                <a:moveTo>
                  <a:pt x="0" y="1100137"/>
                </a:moveTo>
                <a:lnTo>
                  <a:pt x="685800" y="1100137"/>
                </a:lnTo>
                <a:lnTo>
                  <a:pt x="685800" y="0"/>
                </a:lnTo>
                <a:lnTo>
                  <a:pt x="0" y="0"/>
                </a:lnTo>
                <a:lnTo>
                  <a:pt x="0" y="1100137"/>
                </a:lnTo>
              </a:path>
            </a:pathLst>
          </a:custGeom>
          <a:solidFill>
            <a:srgbClr val="acd4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54300"/>
            <a:ext cx="4051300" cy="4203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6900" y="0"/>
            <a:ext cx="1625600" cy="1155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0"/>
            <a:ext cx="787400" cy="1181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00" y="1663700"/>
            <a:ext cx="2844800" cy="2844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6500" y="6083300"/>
            <a:ext cx="1016000" cy="774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914400" y="2133600"/>
            <a:ext cx="4559300" cy="1828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7200"/>
              </a:lnSpc>
              <a:tabLst>
                <a:tab pos="342900" algn="l"/>
              </a:tabLst>
            </a:pPr>
            <a:r>
              <a:rPr lang="en-US" altLang="zh-CN" sz="6002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Functional</a:t>
            </a:r>
          </a:p>
          <a:p>
            <a:pPr>
              <a:lnSpc>
                <a:spcPts val="7100"/>
              </a:lnSpc>
              <a:tabLst>
                <a:tab pos="342900" algn="l"/>
              </a:tabLst>
            </a:pPr>
            <a:r>
              <a:rPr lang="en-US" altLang="zh-CN" dirty="0" smtClean="0"/>
              <a:t>	</a:t>
            </a:r>
            <a:r>
              <a:rPr lang="en-US" altLang="zh-CN" sz="60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Anatomy</a:t>
            </a:r>
            <a:r>
              <a:rPr lang="en-US" altLang="zh-CN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&amp;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257300" y="3962400"/>
            <a:ext cx="5257800" cy="1828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7200"/>
              </a:lnSpc>
              <a:tabLst>
							</a:tabLst>
            </a:pPr>
            <a:r>
              <a:rPr lang="en-US" altLang="zh-CN" sz="60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Physiology</a:t>
            </a:r>
            <a:r>
              <a:rPr lang="en-US" altLang="zh-CN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of</a:t>
            </a:r>
          </a:p>
          <a:p>
            <a:pPr>
              <a:lnSpc>
                <a:spcPts val="7200"/>
              </a:lnSpc>
              <a:tabLst>
							</a:tabLst>
            </a:pPr>
            <a:r>
              <a:rPr lang="en-US" altLang="zh-CN" sz="6002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Autonomic</a:t>
            </a:r>
            <a:r>
              <a:rPr lang="en-US" altLang="zh-CN" sz="60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002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NS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745476" y="63"/>
            <a:ext cx="685800" cy="1100137"/>
          </a:xfrm>
          <a:custGeom>
            <a:avLst/>
            <a:gdLst>
              <a:gd name="connsiteX0" fmla="*/ 0 w 685800"/>
              <a:gd name="connsiteY0" fmla="*/ 1100137 h 1100137"/>
              <a:gd name="connsiteX1" fmla="*/ 685800 w 685800"/>
              <a:gd name="connsiteY1" fmla="*/ 1100137 h 1100137"/>
              <a:gd name="connsiteX2" fmla="*/ 685800 w 685800"/>
              <a:gd name="connsiteY2" fmla="*/ 0 h 1100137"/>
              <a:gd name="connsiteX3" fmla="*/ 0 w 685800"/>
              <a:gd name="connsiteY3" fmla="*/ 0 h 1100137"/>
              <a:gd name="connsiteX4" fmla="*/ 0 w 685800"/>
              <a:gd name="connsiteY4" fmla="*/ 1100137 h 11001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1100137">
                <a:moveTo>
                  <a:pt x="0" y="1100137"/>
                </a:moveTo>
                <a:lnTo>
                  <a:pt x="685800" y="1100137"/>
                </a:lnTo>
                <a:lnTo>
                  <a:pt x="685800" y="0"/>
                </a:lnTo>
                <a:lnTo>
                  <a:pt x="0" y="0"/>
                </a:lnTo>
                <a:lnTo>
                  <a:pt x="0" y="1100137"/>
                </a:lnTo>
              </a:path>
            </a:pathLst>
          </a:custGeom>
          <a:solidFill>
            <a:srgbClr val="acd4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54300"/>
            <a:ext cx="4051300" cy="4203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6900" y="0"/>
            <a:ext cx="1625600" cy="1155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0"/>
            <a:ext cx="787400" cy="1181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00" y="1663700"/>
            <a:ext cx="2844800" cy="2844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6500" y="6083300"/>
            <a:ext cx="1016000" cy="774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774700" y="660400"/>
            <a:ext cx="5753100" cy="1231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700"/>
              </a:lnSpc>
              <a:tabLst>
							</a:tabLst>
            </a:pPr>
            <a:r>
              <a:rPr lang="en-US" altLang="zh-CN" sz="8004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OBJECTIVES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745476" y="63"/>
            <a:ext cx="685800" cy="1100137"/>
          </a:xfrm>
          <a:custGeom>
            <a:avLst/>
            <a:gdLst>
              <a:gd name="connsiteX0" fmla="*/ 0 w 685800"/>
              <a:gd name="connsiteY0" fmla="*/ 1100137 h 1100137"/>
              <a:gd name="connsiteX1" fmla="*/ 685800 w 685800"/>
              <a:gd name="connsiteY1" fmla="*/ 1100137 h 1100137"/>
              <a:gd name="connsiteX2" fmla="*/ 685800 w 685800"/>
              <a:gd name="connsiteY2" fmla="*/ 0 h 1100137"/>
              <a:gd name="connsiteX3" fmla="*/ 0 w 685800"/>
              <a:gd name="connsiteY3" fmla="*/ 0 h 1100137"/>
              <a:gd name="connsiteX4" fmla="*/ 0 w 685800"/>
              <a:gd name="connsiteY4" fmla="*/ 1100137 h 11001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1100137">
                <a:moveTo>
                  <a:pt x="0" y="1100137"/>
                </a:moveTo>
                <a:lnTo>
                  <a:pt x="685800" y="1100137"/>
                </a:lnTo>
                <a:lnTo>
                  <a:pt x="685800" y="0"/>
                </a:lnTo>
                <a:lnTo>
                  <a:pt x="0" y="0"/>
                </a:lnTo>
                <a:lnTo>
                  <a:pt x="0" y="1100137"/>
                </a:lnTo>
              </a:path>
            </a:pathLst>
          </a:custGeom>
          <a:solidFill>
            <a:srgbClr val="acd4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54300"/>
            <a:ext cx="4051300" cy="4203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6900" y="0"/>
            <a:ext cx="1625600" cy="1155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0"/>
            <a:ext cx="787400" cy="1181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00" y="1663700"/>
            <a:ext cx="2844800" cy="2844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6500" y="6083300"/>
            <a:ext cx="1016000" cy="774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850900" y="12700"/>
            <a:ext cx="5956300" cy="952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000"/>
              </a:lnSpc>
              <a:tabLst>
                <a:tab pos="342900" algn="l"/>
              </a:tabLst>
            </a:pPr>
            <a:r>
              <a:rPr lang="en-US" altLang="zh-CN" sz="2640" dirty="0" smtClean="0">
                <a:solidFill>
                  <a:srgbClr val="acd433"/>
                </a:solidFill>
                <a:latin typeface="Wingdings 3" pitchFamily="18" charset="0"/>
                <a:cs typeface="Wingdings 3" pitchFamily="18" charset="0"/>
              </a:rPr>
              <a:t></a:t>
            </a:r>
            <a:r>
              <a:rPr lang="en-US" altLang="zh-CN" sz="3300" b="1" u="sng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Anatomy</a:t>
            </a:r>
            <a:r>
              <a:rPr lang="en-US" altLang="zh-CN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300" b="1" u="sng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and physiology of</a:t>
            </a:r>
          </a:p>
          <a:p>
            <a:pPr>
              <a:lnSpc>
                <a:spcPts val="3500"/>
              </a:lnSpc>
              <a:tabLst>
                <a:tab pos="342900" algn="l"/>
              </a:tabLst>
            </a:pPr>
            <a:r>
              <a:rPr lang="en-US" altLang="zh-CN" dirty="0" smtClean="0"/>
              <a:t>	</a:t>
            </a:r>
            <a:r>
              <a:rPr lang="en-US" altLang="zh-CN" sz="3302" b="1" u="sng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Autonomic Nervous System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50900" y="1028700"/>
            <a:ext cx="6362700" cy="508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000"/>
              </a:lnSpc>
              <a:tabLst>
							</a:tabLst>
            </a:pPr>
            <a:r>
              <a:rPr lang="en-US" altLang="zh-CN" sz="2640" dirty="0" smtClean="0">
                <a:solidFill>
                  <a:srgbClr val="acd433"/>
                </a:solidFill>
                <a:latin typeface="Wingdings 3" pitchFamily="18" charset="0"/>
                <a:cs typeface="Wingdings 3" pitchFamily="18" charset="0"/>
              </a:rPr>
              <a:t></a:t>
            </a:r>
            <a:r>
              <a:rPr lang="en-US" altLang="zh-CN" sz="33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At</a:t>
            </a:r>
            <a:r>
              <a:rPr lang="en-US" altLang="zh-CN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3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the</a:t>
            </a:r>
            <a:r>
              <a:rPr lang="en-US" altLang="zh-CN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3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end</a:t>
            </a:r>
            <a:r>
              <a:rPr lang="en-US" altLang="zh-CN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3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of</a:t>
            </a:r>
            <a:r>
              <a:rPr lang="en-US" altLang="zh-CN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3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this</a:t>
            </a:r>
            <a:r>
              <a:rPr lang="en-US" altLang="zh-CN" sz="33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3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lectutre</a:t>
            </a:r>
            <a:r>
              <a:rPr lang="en-US" altLang="zh-CN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3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the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93800" y="1485900"/>
            <a:ext cx="5448300" cy="508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000"/>
              </a:lnSpc>
              <a:tabLst>
							</a:tabLst>
            </a:pPr>
            <a:r>
              <a:rPr lang="en-US" altLang="zh-CN" sz="3302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student</a:t>
            </a:r>
            <a:r>
              <a:rPr lang="en-US" altLang="zh-CN" sz="33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302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should</a:t>
            </a:r>
            <a:r>
              <a:rPr lang="en-US" altLang="zh-CN" sz="33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302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be</a:t>
            </a:r>
            <a:r>
              <a:rPr lang="en-US" altLang="zh-CN" sz="33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302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able</a:t>
            </a:r>
            <a:r>
              <a:rPr lang="en-US" altLang="zh-CN" sz="33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302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to:-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50900" y="2095500"/>
            <a:ext cx="6908800" cy="1409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000"/>
              </a:lnSpc>
              <a:tabLst>
                <a:tab pos="342900" algn="l"/>
              </a:tabLst>
            </a:pPr>
            <a:r>
              <a:rPr lang="en-US" altLang="zh-CN" sz="2640" dirty="0" smtClean="0">
                <a:solidFill>
                  <a:srgbClr val="acd433"/>
                </a:solidFill>
                <a:latin typeface="Wingdings 3" pitchFamily="18" charset="0"/>
                <a:cs typeface="Wingdings 3" pitchFamily="18" charset="0"/>
              </a:rPr>
              <a:t></a:t>
            </a:r>
            <a:r>
              <a:rPr lang="en-US" altLang="zh-CN" sz="33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-appreciate</a:t>
            </a:r>
            <a:r>
              <a:rPr lang="en-US" altLang="zh-CN" sz="33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3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the</a:t>
            </a:r>
            <a:r>
              <a:rPr lang="en-US" altLang="zh-CN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3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anatomy</a:t>
            </a:r>
            <a:r>
              <a:rPr lang="en-US" altLang="zh-CN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3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of</a:t>
            </a:r>
          </a:p>
          <a:p>
            <a:pPr>
              <a:lnSpc>
                <a:spcPts val="3500"/>
              </a:lnSpc>
              <a:tabLst>
                <a:tab pos="342900" algn="l"/>
              </a:tabLst>
            </a:pPr>
            <a:r>
              <a:rPr lang="en-US" altLang="zh-CN" dirty="0" smtClean="0"/>
              <a:t>	</a:t>
            </a:r>
            <a:r>
              <a:rPr lang="en-US" altLang="zh-CN" sz="33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sympathetic&amp;</a:t>
            </a:r>
            <a:r>
              <a:rPr lang="en-US" altLang="zh-CN" sz="33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3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parasympathetic</a:t>
            </a:r>
          </a:p>
          <a:p>
            <a:pPr>
              <a:lnSpc>
                <a:spcPts val="3500"/>
              </a:lnSpc>
              <a:tabLst>
                <a:tab pos="342900" algn="l"/>
              </a:tabLst>
            </a:pPr>
            <a:r>
              <a:rPr lang="en-US" altLang="zh-CN" dirty="0" smtClean="0"/>
              <a:t>	</a:t>
            </a:r>
            <a:r>
              <a:rPr lang="en-US" altLang="zh-CN" sz="3302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nervous</a:t>
            </a:r>
            <a:r>
              <a:rPr lang="en-US" altLang="zh-CN" sz="33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302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system.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50900" y="3543300"/>
            <a:ext cx="7302500" cy="508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000"/>
              </a:lnSpc>
              <a:tabLst>
							</a:tabLst>
            </a:pPr>
            <a:r>
              <a:rPr lang="en-US" altLang="zh-CN" sz="2640" dirty="0" smtClean="0">
                <a:solidFill>
                  <a:srgbClr val="acd433"/>
                </a:solidFill>
                <a:latin typeface="Wingdings 3" pitchFamily="18" charset="0"/>
                <a:cs typeface="Wingdings 3" pitchFamily="18" charset="0"/>
              </a:rPr>
              <a:t></a:t>
            </a:r>
            <a:r>
              <a:rPr lang="en-US" altLang="zh-CN" sz="33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-explain</a:t>
            </a:r>
            <a:r>
              <a:rPr lang="en-US" altLang="zh-CN" sz="33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3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physiological</a:t>
            </a:r>
            <a:r>
              <a:rPr lang="en-US" altLang="zh-CN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3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functions</a:t>
            </a:r>
            <a:r>
              <a:rPr lang="en-US" altLang="zh-CN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3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of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93800" y="4013200"/>
            <a:ext cx="6502400" cy="952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000"/>
              </a:lnSpc>
              <a:tabLst>
							</a:tabLst>
            </a:pPr>
            <a:r>
              <a:rPr lang="en-US" altLang="zh-CN" sz="3302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Sympathetic</a:t>
            </a:r>
            <a:r>
              <a:rPr lang="en-US" altLang="zh-CN" sz="33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302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&amp;parasympathetic</a:t>
            </a:r>
          </a:p>
          <a:p>
            <a:pPr>
              <a:lnSpc>
                <a:spcPts val="3500"/>
              </a:lnSpc>
              <a:tabLst>
							</a:tabLst>
            </a:pPr>
            <a:r>
              <a:rPr lang="en-US" altLang="zh-CN" sz="33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nerves</a:t>
            </a:r>
            <a:r>
              <a:rPr lang="en-US" altLang="zh-CN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3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in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93800" y="4914900"/>
            <a:ext cx="6756400" cy="952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000"/>
              </a:lnSpc>
              <a:tabLst>
							</a:tabLst>
            </a:pPr>
            <a:r>
              <a:rPr lang="en-US" altLang="zh-CN" sz="33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head&amp;neck,chest,abdomen</a:t>
            </a:r>
            <a:r>
              <a:rPr lang="en-US" altLang="zh-CN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3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and</a:t>
            </a:r>
          </a:p>
          <a:p>
            <a:pPr>
              <a:lnSpc>
                <a:spcPts val="3500"/>
              </a:lnSpc>
              <a:tabLst>
							</a:tabLst>
            </a:pPr>
            <a:r>
              <a:rPr lang="en-US" altLang="zh-CN" sz="3302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pelvis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745476" y="63"/>
            <a:ext cx="685800" cy="1100137"/>
          </a:xfrm>
          <a:custGeom>
            <a:avLst/>
            <a:gdLst>
              <a:gd name="connsiteX0" fmla="*/ 0 w 685800"/>
              <a:gd name="connsiteY0" fmla="*/ 1100137 h 1100137"/>
              <a:gd name="connsiteX1" fmla="*/ 685800 w 685800"/>
              <a:gd name="connsiteY1" fmla="*/ 1100137 h 1100137"/>
              <a:gd name="connsiteX2" fmla="*/ 685800 w 685800"/>
              <a:gd name="connsiteY2" fmla="*/ 0 h 1100137"/>
              <a:gd name="connsiteX3" fmla="*/ 0 w 685800"/>
              <a:gd name="connsiteY3" fmla="*/ 0 h 1100137"/>
              <a:gd name="connsiteX4" fmla="*/ 0 w 685800"/>
              <a:gd name="connsiteY4" fmla="*/ 1100137 h 11001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1100137">
                <a:moveTo>
                  <a:pt x="0" y="1100137"/>
                </a:moveTo>
                <a:lnTo>
                  <a:pt x="685800" y="1100137"/>
                </a:lnTo>
                <a:lnTo>
                  <a:pt x="685800" y="0"/>
                </a:lnTo>
                <a:lnTo>
                  <a:pt x="0" y="0"/>
                </a:lnTo>
                <a:lnTo>
                  <a:pt x="0" y="1100137"/>
                </a:lnTo>
              </a:path>
            </a:pathLst>
          </a:custGeom>
          <a:solidFill>
            <a:srgbClr val="acd4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54300"/>
            <a:ext cx="4051300" cy="4203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6900" y="0"/>
            <a:ext cx="1625600" cy="1155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0"/>
            <a:ext cx="787400" cy="1181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00" y="1663700"/>
            <a:ext cx="2844800" cy="2844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6500" y="6083300"/>
            <a:ext cx="1016000" cy="774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2070100" y="2108200"/>
            <a:ext cx="4216400" cy="825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6500"/>
              </a:lnSpc>
              <a:tabLst>
							</a:tabLst>
            </a:pPr>
            <a:r>
              <a:rPr lang="en-US" altLang="zh-CN" sz="5402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FUNCTIONAL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409700" y="2921000"/>
            <a:ext cx="5880100" cy="825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6500"/>
              </a:lnSpc>
              <a:tabLst>
							</a:tabLst>
            </a:pPr>
            <a:r>
              <a:rPr lang="en-US" altLang="zh-CN" sz="5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ANATOMY</a:t>
            </a:r>
            <a:r>
              <a:rPr lang="en-US" altLang="zh-CN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5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OF</a:t>
            </a:r>
            <a:r>
              <a:rPr lang="en-US" altLang="zh-CN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5400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THE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197100" y="3746500"/>
            <a:ext cx="4292600" cy="825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6500"/>
              </a:lnSpc>
              <a:tabLst>
							</a:tabLst>
            </a:pPr>
            <a:r>
              <a:rPr lang="en-US" altLang="zh-CN" sz="5402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AUTONOMIC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485900" y="4572000"/>
            <a:ext cx="5727700" cy="825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6500"/>
              </a:lnSpc>
              <a:tabLst>
							</a:tabLst>
            </a:pPr>
            <a:r>
              <a:rPr lang="en-US" altLang="zh-CN" sz="5402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NERVOUS</a:t>
            </a:r>
            <a:r>
              <a:rPr lang="en-US" altLang="zh-CN" sz="5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5402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SYSTEM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745476" y="63"/>
            <a:ext cx="685800" cy="1100137"/>
          </a:xfrm>
          <a:custGeom>
            <a:avLst/>
            <a:gdLst>
              <a:gd name="connsiteX0" fmla="*/ 0 w 685800"/>
              <a:gd name="connsiteY0" fmla="*/ 1100137 h 1100137"/>
              <a:gd name="connsiteX1" fmla="*/ 685800 w 685800"/>
              <a:gd name="connsiteY1" fmla="*/ 1100137 h 1100137"/>
              <a:gd name="connsiteX2" fmla="*/ 685800 w 685800"/>
              <a:gd name="connsiteY2" fmla="*/ 0 h 1100137"/>
              <a:gd name="connsiteX3" fmla="*/ 0 w 685800"/>
              <a:gd name="connsiteY3" fmla="*/ 0 h 1100137"/>
              <a:gd name="connsiteX4" fmla="*/ 0 w 685800"/>
              <a:gd name="connsiteY4" fmla="*/ 1100137 h 11001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1100137">
                <a:moveTo>
                  <a:pt x="0" y="1100137"/>
                </a:moveTo>
                <a:lnTo>
                  <a:pt x="685800" y="1100137"/>
                </a:lnTo>
                <a:lnTo>
                  <a:pt x="685800" y="0"/>
                </a:lnTo>
                <a:lnTo>
                  <a:pt x="0" y="0"/>
                </a:lnTo>
                <a:lnTo>
                  <a:pt x="0" y="1100137"/>
                </a:lnTo>
              </a:path>
            </a:pathLst>
          </a:custGeom>
          <a:solidFill>
            <a:srgbClr val="acd4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76900" y="0"/>
            <a:ext cx="1625600" cy="1155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6200" y="0"/>
            <a:ext cx="787400" cy="11811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663700"/>
            <a:ext cx="9144000" cy="5194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774700" y="660400"/>
            <a:ext cx="6261100" cy="546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300"/>
              </a:lnSpc>
              <a:tabLst>
							</a:tabLst>
            </a:pPr>
            <a:r>
              <a:rPr lang="en-US" altLang="zh-CN" sz="3600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Basic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anatomical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difference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1282700"/>
            <a:ext cx="7188200" cy="274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300"/>
              </a:lnSpc>
              <a:tabLst>
							</a:tabLst>
            </a:pPr>
            <a:r>
              <a:rPr lang="en-US" altLang="zh-CN" sz="3600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between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the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motor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pathways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of</a:t>
            </a:r>
          </a:p>
          <a:p>
            <a:pPr>
              <a:lnSpc>
                <a:spcPts val="4300"/>
              </a:lnSpc>
              <a:tabLst>
							</a:tabLst>
            </a:pPr>
            <a:r>
              <a:rPr lang="en-US" altLang="zh-CN" sz="3602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the</a:t>
            </a:r>
            <a:r>
              <a:rPr lang="en-US" altLang="zh-CN" sz="36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voluntary</a:t>
            </a:r>
            <a:r>
              <a:rPr lang="en-US" altLang="zh-CN" sz="36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somatic</a:t>
            </a:r>
            <a:r>
              <a:rPr lang="en-US" altLang="zh-CN" sz="36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nervous</a:t>
            </a:r>
          </a:p>
          <a:p>
            <a:pPr>
              <a:lnSpc>
                <a:spcPts val="4300"/>
              </a:lnSpc>
              <a:tabLst>
							</a:tabLst>
            </a:pPr>
            <a:r>
              <a:rPr lang="en-US" altLang="zh-CN" sz="3600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system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(to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skeletal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muscles)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and</a:t>
            </a:r>
          </a:p>
          <a:p>
            <a:pPr>
              <a:lnSpc>
                <a:spcPts val="4300"/>
              </a:lnSpc>
              <a:tabLst>
							</a:tabLst>
            </a:pPr>
            <a:r>
              <a:rPr lang="en-US" altLang="zh-CN" sz="3602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those</a:t>
            </a:r>
            <a:r>
              <a:rPr lang="en-US" altLang="zh-CN" sz="36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of</a:t>
            </a:r>
            <a:r>
              <a:rPr lang="en-US" altLang="zh-CN" sz="36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the</a:t>
            </a:r>
            <a:r>
              <a:rPr lang="en-US" altLang="zh-CN" sz="36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autonomic</a:t>
            </a:r>
            <a:r>
              <a:rPr lang="en-US" altLang="zh-CN" sz="36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nervous</a:t>
            </a:r>
          </a:p>
          <a:p>
            <a:pPr>
              <a:lnSpc>
                <a:spcPts val="4300"/>
              </a:lnSpc>
              <a:tabLst>
							</a:tabLst>
            </a:pPr>
            <a:r>
              <a:rPr lang="en-US" altLang="zh-CN" sz="3600" i="1" dirty="0" smtClean="0">
                <a:solidFill>
                  <a:srgbClr val="ffff00"/>
                </a:solidFill>
                <a:latin typeface="Century Gothic" pitchFamily="18" charset="0"/>
                <a:cs typeface="Century Gothic" pitchFamily="18" charset="0"/>
              </a:rPr>
              <a:t>system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On-screen Show (4:3)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雨林木风</cp:lastModifiedBy>
  <cp:revision>3</cp:revision>
  <dcterms:created xsi:type="dcterms:W3CDTF">2006-08-16T00:00:00Z</dcterms:created>
  <dcterms:modified xsi:type="dcterms:W3CDTF">2010-04-24T16:48:41Z</dcterms:modified>
</cp:coreProperties>
</file>