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2.jpeg" />
	<Relationship Id="rId3" Type="http://schemas.openxmlformats.org/officeDocument/2006/relationships/image" Target="../media/image23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4.jpeg" />
	<Relationship Id="rId3" Type="http://schemas.openxmlformats.org/officeDocument/2006/relationships/image" Target="../media/image25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6.jpeg" />
	<Relationship Id="rId3" Type="http://schemas.openxmlformats.org/officeDocument/2006/relationships/image" Target="../media/image27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8.jpeg" />
	<Relationship Id="rId3" Type="http://schemas.openxmlformats.org/officeDocument/2006/relationships/image" Target="../media/image29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0.jpeg" />
	<Relationship Id="rId3" Type="http://schemas.openxmlformats.org/officeDocument/2006/relationships/image" Target="../media/image31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2.jpeg" />
	<Relationship Id="rId3" Type="http://schemas.openxmlformats.org/officeDocument/2006/relationships/image" Target="../media/image33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4.jpeg" />
	<Relationship Id="rId3" Type="http://schemas.openxmlformats.org/officeDocument/2006/relationships/image" Target="../media/image35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6.jpeg" />
	<Relationship Id="rId3" Type="http://schemas.openxmlformats.org/officeDocument/2006/relationships/image" Target="../media/image37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8.jpeg" />
	<Relationship Id="rId3" Type="http://schemas.openxmlformats.org/officeDocument/2006/relationships/image" Target="../media/image39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0.jpeg" />
	<Relationship Id="rId3" Type="http://schemas.openxmlformats.org/officeDocument/2006/relationships/image" Target="../media/image41.jpeg" />
	<Relationship Id="rId4" Type="http://schemas.openxmlformats.org/officeDocument/2006/relationships/image" Target="../media/image42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.jpeg" />
	<Relationship Id="rId3" Type="http://schemas.openxmlformats.org/officeDocument/2006/relationships/image" Target="../media/image4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3.jpeg" />
	<Relationship Id="rId3" Type="http://schemas.openxmlformats.org/officeDocument/2006/relationships/image" Target="../media/image44.jpeg" />
	<Relationship Id="rId4" Type="http://schemas.openxmlformats.org/officeDocument/2006/relationships/image" Target="../media/image45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6.jpeg" />
	<Relationship Id="rId3" Type="http://schemas.openxmlformats.org/officeDocument/2006/relationships/image" Target="../media/image47.jpeg" />
	<Relationship Id="rId4" Type="http://schemas.openxmlformats.org/officeDocument/2006/relationships/image" Target="../media/image48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9.jpeg" />
	<Relationship Id="rId3" Type="http://schemas.openxmlformats.org/officeDocument/2006/relationships/image" Target="../media/image50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1.jpeg" />
	<Relationship Id="rId3" Type="http://schemas.openxmlformats.org/officeDocument/2006/relationships/image" Target="../media/image52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3.jpeg" />
	<Relationship Id="rId3" Type="http://schemas.openxmlformats.org/officeDocument/2006/relationships/image" Target="../media/image54.jpeg" />
	<Relationship Id="rId4" Type="http://schemas.openxmlformats.org/officeDocument/2006/relationships/image" Target="../media/image55.jpeg" />
	<Relationship Id="rId5" Type="http://schemas.openxmlformats.org/officeDocument/2006/relationships/image" Target="../media/image56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7.jpeg" />
	<Relationship Id="rId3" Type="http://schemas.openxmlformats.org/officeDocument/2006/relationships/image" Target="../media/image58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9.jpeg" />
	<Relationship Id="rId3" Type="http://schemas.openxmlformats.org/officeDocument/2006/relationships/image" Target="../media/image60.jpeg" />
	<Relationship Id="rId4" Type="http://schemas.openxmlformats.org/officeDocument/2006/relationships/image" Target="../media/image61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2.jpeg" />
	<Relationship Id="rId3" Type="http://schemas.openxmlformats.org/officeDocument/2006/relationships/image" Target="../media/image63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	<Relationship Id="rId3" Type="http://schemas.openxmlformats.org/officeDocument/2006/relationships/image" Target="../media/image6.jpeg" />
	<Relationship Id="rId4" Type="http://schemas.openxmlformats.org/officeDocument/2006/relationships/image" Target="../media/image7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.jpeg" />
	<Relationship Id="rId3" Type="http://schemas.openxmlformats.org/officeDocument/2006/relationships/image" Target="../media/image9.jpeg" />
	<Relationship Id="rId4" Type="http://schemas.openxmlformats.org/officeDocument/2006/relationships/hyperlink" Target="https://en.wikipedia.org/wiki/Anterior_communicating_artery"
		TargetMode="External" />
	<Relationship Id="rId5" Type="http://schemas.openxmlformats.org/officeDocument/2006/relationships/hyperlink" Target="https://en.wikipedia.org/wiki/Anterior_communicating_artery"
		TargetMode="External" />
	<Relationship Id="rId6" Type="http://schemas.openxmlformats.org/officeDocument/2006/relationships/hyperlink" Target="https://en.wikipedia.org/wiki/Anterior_communicating_artery"
		TargetMode="External" />
	<Relationship Id="rId7" Type="http://schemas.openxmlformats.org/officeDocument/2006/relationships/hyperlink" Target="https://en.wikipedia.org/wiki/Posterior_communicating_artery"
		TargetMode="External" />
	<Relationship Id="rId8" Type="http://schemas.openxmlformats.org/officeDocument/2006/relationships/hyperlink" Target="https://en.wikipedia.org/wiki/Posterior_communicating_artery"
		TargetMode="External" />
	<Relationship Id="rId9" Type="http://schemas.openxmlformats.org/officeDocument/2006/relationships/hyperlink" Target="https://en.wikipedia.org/wiki/Posterior_communicating_artery"
		TargetMode="External" />
	<Relationship Id="rId10" Type="http://schemas.openxmlformats.org/officeDocument/2006/relationships/hyperlink" Target="https://en.wikipedia.org/wiki/Basilar_artery"
		TargetMode="External" />
	<Relationship Id="rId11" Type="http://schemas.openxmlformats.org/officeDocument/2006/relationships/hyperlink" Target="https://en.wikipedia.org/wiki/Basilar_artery"
		TargetMode="External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.jpeg" />
	<Relationship Id="rId3" Type="http://schemas.openxmlformats.org/officeDocument/2006/relationships/image" Target="../media/image11.jpeg" />
	<Relationship Id="rId4" Type="http://schemas.openxmlformats.org/officeDocument/2006/relationships/image" Target="../media/image12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.jpeg" />
	<Relationship Id="rId3" Type="http://schemas.openxmlformats.org/officeDocument/2006/relationships/image" Target="../media/image14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.jpeg" />
	<Relationship Id="rId3" Type="http://schemas.openxmlformats.org/officeDocument/2006/relationships/image" Target="../media/image16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.jpeg" />
	<Relationship Id="rId3" Type="http://schemas.openxmlformats.org/officeDocument/2006/relationships/image" Target="../media/image18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9.jpeg" />
	<Relationship Id="rId3" Type="http://schemas.openxmlformats.org/officeDocument/2006/relationships/image" Target="../media/image20.jpeg" />
	<Relationship Id="rId4" Type="http://schemas.openxmlformats.org/officeDocument/2006/relationships/image" Target="../media/image21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99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20040" y="1232916"/>
            <a:ext cx="7688579" cy="24383"/>
          </a:xfrm>
          <a:custGeom>
            <a:avLst/>
            <a:gdLst>
              <a:gd name="connsiteX0" fmla="*/ 0 w 7688579"/>
              <a:gd name="connsiteY0" fmla="*/ 0 h 24383"/>
              <a:gd name="connsiteX1" fmla="*/ 1922145 w 7688579"/>
              <a:gd name="connsiteY1" fmla="*/ 0 h 24383"/>
              <a:gd name="connsiteX2" fmla="*/ 3844289 w 7688579"/>
              <a:gd name="connsiteY2" fmla="*/ 0 h 24383"/>
              <a:gd name="connsiteX3" fmla="*/ 5766435 w 7688579"/>
              <a:gd name="connsiteY3" fmla="*/ 0 h 24383"/>
              <a:gd name="connsiteX4" fmla="*/ 7688579 w 7688579"/>
              <a:gd name="connsiteY4" fmla="*/ 0 h 24383"/>
              <a:gd name="connsiteX5" fmla="*/ 7688579 w 7688579"/>
              <a:gd name="connsiteY5" fmla="*/ 24383 h 24383"/>
              <a:gd name="connsiteX6" fmla="*/ 5766435 w 7688579"/>
              <a:gd name="connsiteY6" fmla="*/ 24383 h 24383"/>
              <a:gd name="connsiteX7" fmla="*/ 3844289 w 7688579"/>
              <a:gd name="connsiteY7" fmla="*/ 24383 h 24383"/>
              <a:gd name="connsiteX8" fmla="*/ 1922145 w 7688579"/>
              <a:gd name="connsiteY8" fmla="*/ 24383 h 24383"/>
              <a:gd name="connsiteX9" fmla="*/ 0 w 7688579"/>
              <a:gd name="connsiteY9" fmla="*/ 24383 h 24383"/>
              <a:gd name="connsiteX10" fmla="*/ 0 w 7688579"/>
              <a:gd name="connsiteY10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688579" h="24383">
                <a:moveTo>
                  <a:pt x="0" y="0"/>
                </a:moveTo>
                <a:lnTo>
                  <a:pt x="1922145" y="0"/>
                </a:lnTo>
                <a:lnTo>
                  <a:pt x="3844289" y="0"/>
                </a:lnTo>
                <a:lnTo>
                  <a:pt x="5766435" y="0"/>
                </a:lnTo>
                <a:lnTo>
                  <a:pt x="7688579" y="0"/>
                </a:lnTo>
                <a:lnTo>
                  <a:pt x="7688579" y="24383"/>
                </a:lnTo>
                <a:lnTo>
                  <a:pt x="5766435" y="24383"/>
                </a:lnTo>
                <a:lnTo>
                  <a:pt x="3844289" y="24383"/>
                </a:lnTo>
                <a:lnTo>
                  <a:pt x="1922145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1537716"/>
            <a:ext cx="5122163" cy="24383"/>
          </a:xfrm>
          <a:custGeom>
            <a:avLst/>
            <a:gdLst>
              <a:gd name="connsiteX0" fmla="*/ 0 w 5122163"/>
              <a:gd name="connsiteY0" fmla="*/ 0 h 24383"/>
              <a:gd name="connsiteX1" fmla="*/ 1707388 w 5122163"/>
              <a:gd name="connsiteY1" fmla="*/ 0 h 24383"/>
              <a:gd name="connsiteX2" fmla="*/ 3414775 w 5122163"/>
              <a:gd name="connsiteY2" fmla="*/ 0 h 24383"/>
              <a:gd name="connsiteX3" fmla="*/ 5122163 w 5122163"/>
              <a:gd name="connsiteY3" fmla="*/ 0 h 24383"/>
              <a:gd name="connsiteX4" fmla="*/ 5122163 w 5122163"/>
              <a:gd name="connsiteY4" fmla="*/ 24383 h 24383"/>
              <a:gd name="connsiteX5" fmla="*/ 3414775 w 5122163"/>
              <a:gd name="connsiteY5" fmla="*/ 24383 h 24383"/>
              <a:gd name="connsiteX6" fmla="*/ 1707388 w 5122163"/>
              <a:gd name="connsiteY6" fmla="*/ 24383 h 24383"/>
              <a:gd name="connsiteX7" fmla="*/ 0 w 5122163"/>
              <a:gd name="connsiteY7" fmla="*/ 24383 h 24383"/>
              <a:gd name="connsiteX8" fmla="*/ 0 w 5122163"/>
              <a:gd name="connsiteY8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122163" h="24383">
                <a:moveTo>
                  <a:pt x="0" y="0"/>
                </a:moveTo>
                <a:lnTo>
                  <a:pt x="1707388" y="0"/>
                </a:lnTo>
                <a:lnTo>
                  <a:pt x="3414775" y="0"/>
                </a:lnTo>
                <a:lnTo>
                  <a:pt x="5122163" y="0"/>
                </a:lnTo>
                <a:lnTo>
                  <a:pt x="5122163" y="24383"/>
                </a:lnTo>
                <a:lnTo>
                  <a:pt x="3414775" y="24383"/>
                </a:lnTo>
                <a:lnTo>
                  <a:pt x="1707388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7096" y="1865376"/>
            <a:ext cx="1403604" cy="21335"/>
          </a:xfrm>
          <a:custGeom>
            <a:avLst/>
            <a:gdLst>
              <a:gd name="connsiteX0" fmla="*/ 0 w 1403604"/>
              <a:gd name="connsiteY0" fmla="*/ 10667 h 21335"/>
              <a:gd name="connsiteX1" fmla="*/ 1403604 w 1403604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03604" h="21335">
                <a:moveTo>
                  <a:pt x="0" y="10667"/>
                </a:moveTo>
                <a:lnTo>
                  <a:pt x="1403604" y="10667"/>
                </a:lnTo>
              </a:path>
            </a:pathLst>
          </a:custGeom>
          <a:ln w="12700">
            <a:solidFill>
              <a:srgbClr val="00b05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3328415"/>
            <a:ext cx="5935980" cy="21336"/>
          </a:xfrm>
          <a:custGeom>
            <a:avLst/>
            <a:gdLst>
              <a:gd name="connsiteX0" fmla="*/ 0 w 5935980"/>
              <a:gd name="connsiteY0" fmla="*/ 0 h 21336"/>
              <a:gd name="connsiteX1" fmla="*/ 1483995 w 5935980"/>
              <a:gd name="connsiteY1" fmla="*/ 0 h 21336"/>
              <a:gd name="connsiteX2" fmla="*/ 2967990 w 5935980"/>
              <a:gd name="connsiteY2" fmla="*/ 0 h 21336"/>
              <a:gd name="connsiteX3" fmla="*/ 4451985 w 5935980"/>
              <a:gd name="connsiteY3" fmla="*/ 0 h 21336"/>
              <a:gd name="connsiteX4" fmla="*/ 5935980 w 5935980"/>
              <a:gd name="connsiteY4" fmla="*/ 0 h 21336"/>
              <a:gd name="connsiteX5" fmla="*/ 5935980 w 5935980"/>
              <a:gd name="connsiteY5" fmla="*/ 21336 h 21336"/>
              <a:gd name="connsiteX6" fmla="*/ 4451985 w 5935980"/>
              <a:gd name="connsiteY6" fmla="*/ 21336 h 21336"/>
              <a:gd name="connsiteX7" fmla="*/ 2967990 w 5935980"/>
              <a:gd name="connsiteY7" fmla="*/ 21336 h 21336"/>
              <a:gd name="connsiteX8" fmla="*/ 1483995 w 5935980"/>
              <a:gd name="connsiteY8" fmla="*/ 21336 h 21336"/>
              <a:gd name="connsiteX9" fmla="*/ 0 w 5935980"/>
              <a:gd name="connsiteY9" fmla="*/ 21336 h 21336"/>
              <a:gd name="connsiteX10" fmla="*/ 0 w 5935980"/>
              <a:gd name="connsiteY10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935980" h="21336">
                <a:moveTo>
                  <a:pt x="0" y="0"/>
                </a:moveTo>
                <a:lnTo>
                  <a:pt x="1483995" y="0"/>
                </a:lnTo>
                <a:lnTo>
                  <a:pt x="2967990" y="0"/>
                </a:lnTo>
                <a:lnTo>
                  <a:pt x="4451985" y="0"/>
                </a:lnTo>
                <a:lnTo>
                  <a:pt x="5935980" y="0"/>
                </a:lnTo>
                <a:lnTo>
                  <a:pt x="5935980" y="21336"/>
                </a:lnTo>
                <a:lnTo>
                  <a:pt x="4451985" y="21336"/>
                </a:lnTo>
                <a:lnTo>
                  <a:pt x="2967990" y="21336"/>
                </a:lnTo>
                <a:lnTo>
                  <a:pt x="1483995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13176" y="4791456"/>
            <a:ext cx="2590800" cy="21335"/>
          </a:xfrm>
          <a:custGeom>
            <a:avLst/>
            <a:gdLst>
              <a:gd name="connsiteX0" fmla="*/ 0 w 2590800"/>
              <a:gd name="connsiteY0" fmla="*/ 0 h 21335"/>
              <a:gd name="connsiteX1" fmla="*/ 1295400 w 2590800"/>
              <a:gd name="connsiteY1" fmla="*/ 0 h 21335"/>
              <a:gd name="connsiteX2" fmla="*/ 2590800 w 2590800"/>
              <a:gd name="connsiteY2" fmla="*/ 0 h 21335"/>
              <a:gd name="connsiteX3" fmla="*/ 2590800 w 2590800"/>
              <a:gd name="connsiteY3" fmla="*/ 21335 h 21335"/>
              <a:gd name="connsiteX4" fmla="*/ 1295400 w 2590800"/>
              <a:gd name="connsiteY4" fmla="*/ 21335 h 21335"/>
              <a:gd name="connsiteX5" fmla="*/ 0 w 2590800"/>
              <a:gd name="connsiteY5" fmla="*/ 21335 h 21335"/>
              <a:gd name="connsiteX6" fmla="*/ 0 w 2590800"/>
              <a:gd name="connsiteY6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90800" h="21335">
                <a:moveTo>
                  <a:pt x="0" y="0"/>
                </a:moveTo>
                <a:lnTo>
                  <a:pt x="1295400" y="0"/>
                </a:lnTo>
                <a:lnTo>
                  <a:pt x="2590800" y="0"/>
                </a:lnTo>
                <a:lnTo>
                  <a:pt x="2590800" y="21335"/>
                </a:lnTo>
                <a:lnTo>
                  <a:pt x="1295400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00316" y="4791456"/>
            <a:ext cx="908304" cy="21335"/>
          </a:xfrm>
          <a:custGeom>
            <a:avLst/>
            <a:gdLst>
              <a:gd name="connsiteX0" fmla="*/ 0 w 908304"/>
              <a:gd name="connsiteY0" fmla="*/ 10667 h 21335"/>
              <a:gd name="connsiteX1" fmla="*/ 908304 w 908304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08304" h="21335">
                <a:moveTo>
                  <a:pt x="0" y="10667"/>
                </a:moveTo>
                <a:lnTo>
                  <a:pt x="908304" y="10667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8600" y="864108"/>
            <a:ext cx="8654796" cy="38100"/>
          </a:xfrm>
          <a:custGeom>
            <a:avLst/>
            <a:gdLst>
              <a:gd name="connsiteX0" fmla="*/ 0 w 8654796"/>
              <a:gd name="connsiteY0" fmla="*/ 0 h 38100"/>
              <a:gd name="connsiteX1" fmla="*/ 2163699 w 8654796"/>
              <a:gd name="connsiteY1" fmla="*/ 0 h 38100"/>
              <a:gd name="connsiteX2" fmla="*/ 4327398 w 8654796"/>
              <a:gd name="connsiteY2" fmla="*/ 0 h 38100"/>
              <a:gd name="connsiteX3" fmla="*/ 6491097 w 8654796"/>
              <a:gd name="connsiteY3" fmla="*/ 0 h 38100"/>
              <a:gd name="connsiteX4" fmla="*/ 8654796 w 8654796"/>
              <a:gd name="connsiteY4" fmla="*/ 0 h 38100"/>
              <a:gd name="connsiteX5" fmla="*/ 8654796 w 8654796"/>
              <a:gd name="connsiteY5" fmla="*/ 38100 h 38100"/>
              <a:gd name="connsiteX6" fmla="*/ 6491097 w 8654796"/>
              <a:gd name="connsiteY6" fmla="*/ 38100 h 38100"/>
              <a:gd name="connsiteX7" fmla="*/ 4327398 w 8654796"/>
              <a:gd name="connsiteY7" fmla="*/ 38100 h 38100"/>
              <a:gd name="connsiteX8" fmla="*/ 2163699 w 8654796"/>
              <a:gd name="connsiteY8" fmla="*/ 38100 h 38100"/>
              <a:gd name="connsiteX9" fmla="*/ 0 w 8654796"/>
              <a:gd name="connsiteY9" fmla="*/ 38100 h 38100"/>
              <a:gd name="connsiteX10" fmla="*/ 0 w 8654796"/>
              <a:gd name="connsiteY10" fmla="*/ 0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8654796" h="38100">
                <a:moveTo>
                  <a:pt x="0" y="0"/>
                </a:moveTo>
                <a:lnTo>
                  <a:pt x="2163699" y="0"/>
                </a:lnTo>
                <a:lnTo>
                  <a:pt x="4327398" y="0"/>
                </a:lnTo>
                <a:lnTo>
                  <a:pt x="6491097" y="0"/>
                </a:lnTo>
                <a:lnTo>
                  <a:pt x="8654796" y="0"/>
                </a:lnTo>
                <a:lnTo>
                  <a:pt x="8654796" y="38100"/>
                </a:lnTo>
                <a:lnTo>
                  <a:pt x="6491097" y="38100"/>
                </a:lnTo>
                <a:lnTo>
                  <a:pt x="4327398" y="38100"/>
                </a:lnTo>
                <a:lnTo>
                  <a:pt x="2163699" y="38100"/>
                </a:lnTo>
                <a:lnTo>
                  <a:pt x="0" y="38100"/>
                </a:lnTo>
                <a:lnTo>
                  <a:pt x="0" y="0"/>
                </a:lnTo>
              </a:path>
            </a:pathLst>
          </a:custGeom>
          <a:solidFill>
            <a:srgbClr val="0461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1041400"/>
            <a:ext cx="76835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Excess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Carbon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Dioxide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Excess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663700"/>
            <a:ext cx="73787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5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arterial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PCO2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approximately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doubles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flow.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095500"/>
            <a:ext cx="7683500" cy="914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dioxide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first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water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fluids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carbonic acid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subsequent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dissociation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acid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 ions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162300"/>
            <a:ext cx="5981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ions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vasodilation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vessels</a:t>
            </a:r>
            <a:r>
              <a:rPr lang="en-US" altLang="zh-CN" sz="1596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8300" y="3530600"/>
            <a:ext cx="7632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dilation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directly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proportional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up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898900"/>
            <a:ext cx="3873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limit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twice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4648200"/>
            <a:ext cx="7683500" cy="914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Substance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acidity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tissue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(Such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lactic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8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pyruvic acid</a:t>
            </a:r>
            <a:r>
              <a:rPr lang="en-US" altLang="zh-CN" sz="159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increases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concentration,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8600" y="546100"/>
            <a:ext cx="86487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dirty="0" smtClean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REGULATION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3206" b="1" dirty="0" smtClean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01624" y="1069848"/>
            <a:ext cx="4639056" cy="19812"/>
          </a:xfrm>
          <a:custGeom>
            <a:avLst/>
            <a:gdLst>
              <a:gd name="connsiteX0" fmla="*/ 0 w 4639056"/>
              <a:gd name="connsiteY0" fmla="*/ 0 h 19812"/>
              <a:gd name="connsiteX1" fmla="*/ 1546352 w 4639056"/>
              <a:gd name="connsiteY1" fmla="*/ 0 h 19812"/>
              <a:gd name="connsiteX2" fmla="*/ 3092704 w 4639056"/>
              <a:gd name="connsiteY2" fmla="*/ 0 h 19812"/>
              <a:gd name="connsiteX3" fmla="*/ 4639056 w 4639056"/>
              <a:gd name="connsiteY3" fmla="*/ 0 h 19812"/>
              <a:gd name="connsiteX4" fmla="*/ 4639056 w 4639056"/>
              <a:gd name="connsiteY4" fmla="*/ 19812 h 19812"/>
              <a:gd name="connsiteX5" fmla="*/ 3092704 w 4639056"/>
              <a:gd name="connsiteY5" fmla="*/ 19812 h 19812"/>
              <a:gd name="connsiteX6" fmla="*/ 1546352 w 4639056"/>
              <a:gd name="connsiteY6" fmla="*/ 19812 h 19812"/>
              <a:gd name="connsiteX7" fmla="*/ 0 w 4639056"/>
              <a:gd name="connsiteY7" fmla="*/ 19812 h 19812"/>
              <a:gd name="connsiteX8" fmla="*/ 0 w 4639056"/>
              <a:gd name="connsiteY8" fmla="*/ 0 h 198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639056" h="19812">
                <a:moveTo>
                  <a:pt x="0" y="0"/>
                </a:moveTo>
                <a:lnTo>
                  <a:pt x="1546352" y="0"/>
                </a:lnTo>
                <a:lnTo>
                  <a:pt x="3092704" y="0"/>
                </a:lnTo>
                <a:lnTo>
                  <a:pt x="4639056" y="0"/>
                </a:lnTo>
                <a:lnTo>
                  <a:pt x="4639056" y="19812"/>
                </a:lnTo>
                <a:lnTo>
                  <a:pt x="3092704" y="19812"/>
                </a:lnTo>
                <a:lnTo>
                  <a:pt x="1546352" y="19812"/>
                </a:lnTo>
                <a:lnTo>
                  <a:pt x="0" y="1981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3628" y="1438656"/>
            <a:ext cx="3052572" cy="15240"/>
          </a:xfrm>
          <a:custGeom>
            <a:avLst/>
            <a:gdLst>
              <a:gd name="connsiteX0" fmla="*/ 0 w 3052572"/>
              <a:gd name="connsiteY0" fmla="*/ 0 h 15240"/>
              <a:gd name="connsiteX1" fmla="*/ 1526286 w 3052572"/>
              <a:gd name="connsiteY1" fmla="*/ 0 h 15240"/>
              <a:gd name="connsiteX2" fmla="*/ 3052572 w 3052572"/>
              <a:gd name="connsiteY2" fmla="*/ 0 h 15240"/>
              <a:gd name="connsiteX3" fmla="*/ 3052572 w 3052572"/>
              <a:gd name="connsiteY3" fmla="*/ 15240 h 15240"/>
              <a:gd name="connsiteX4" fmla="*/ 1526286 w 3052572"/>
              <a:gd name="connsiteY4" fmla="*/ 15240 h 15240"/>
              <a:gd name="connsiteX5" fmla="*/ 0 w 3052572"/>
              <a:gd name="connsiteY5" fmla="*/ 15240 h 15240"/>
              <a:gd name="connsiteX6" fmla="*/ 0 w 3052572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52572" h="15240">
                <a:moveTo>
                  <a:pt x="0" y="0"/>
                </a:moveTo>
                <a:lnTo>
                  <a:pt x="1526286" y="0"/>
                </a:lnTo>
                <a:lnTo>
                  <a:pt x="3052572" y="0"/>
                </a:lnTo>
                <a:lnTo>
                  <a:pt x="3052572" y="15240"/>
                </a:lnTo>
                <a:lnTo>
                  <a:pt x="1526286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1520" y="1719072"/>
            <a:ext cx="835152" cy="15239"/>
          </a:xfrm>
          <a:custGeom>
            <a:avLst/>
            <a:gdLst>
              <a:gd name="connsiteX0" fmla="*/ 0 w 835152"/>
              <a:gd name="connsiteY0" fmla="*/ 7619 h 15239"/>
              <a:gd name="connsiteX1" fmla="*/ 835152 w 835152"/>
              <a:gd name="connsiteY1" fmla="*/ 7619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5152" h="15239">
                <a:moveTo>
                  <a:pt x="0" y="7619"/>
                </a:moveTo>
                <a:lnTo>
                  <a:pt x="835152" y="7619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02208" y="3845052"/>
            <a:ext cx="1141476" cy="15240"/>
          </a:xfrm>
          <a:custGeom>
            <a:avLst/>
            <a:gdLst>
              <a:gd name="connsiteX0" fmla="*/ 0 w 1141476"/>
              <a:gd name="connsiteY0" fmla="*/ 7620 h 15240"/>
              <a:gd name="connsiteX1" fmla="*/ 1141476 w 1141476"/>
              <a:gd name="connsiteY1" fmla="*/ 762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1476" h="15240">
                <a:moveTo>
                  <a:pt x="0" y="7620"/>
                </a:moveTo>
                <a:lnTo>
                  <a:pt x="1141476" y="7620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85716" y="4475988"/>
            <a:ext cx="3078480" cy="15240"/>
          </a:xfrm>
          <a:custGeom>
            <a:avLst/>
            <a:gdLst>
              <a:gd name="connsiteX0" fmla="*/ 0 w 3078480"/>
              <a:gd name="connsiteY0" fmla="*/ 0 h 15240"/>
              <a:gd name="connsiteX1" fmla="*/ 1539240 w 3078480"/>
              <a:gd name="connsiteY1" fmla="*/ 0 h 15240"/>
              <a:gd name="connsiteX2" fmla="*/ 3078480 w 3078480"/>
              <a:gd name="connsiteY2" fmla="*/ 0 h 15240"/>
              <a:gd name="connsiteX3" fmla="*/ 3078480 w 3078480"/>
              <a:gd name="connsiteY3" fmla="*/ 15240 h 15240"/>
              <a:gd name="connsiteX4" fmla="*/ 1539240 w 3078480"/>
              <a:gd name="connsiteY4" fmla="*/ 15240 h 15240"/>
              <a:gd name="connsiteX5" fmla="*/ 0 w 3078480"/>
              <a:gd name="connsiteY5" fmla="*/ 15240 h 15240"/>
              <a:gd name="connsiteX6" fmla="*/ 0 w 3078480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78480" h="15240">
                <a:moveTo>
                  <a:pt x="0" y="0"/>
                </a:moveTo>
                <a:lnTo>
                  <a:pt x="1539240" y="0"/>
                </a:lnTo>
                <a:lnTo>
                  <a:pt x="3078480" y="0"/>
                </a:lnTo>
                <a:lnTo>
                  <a:pt x="3078480" y="15240"/>
                </a:lnTo>
                <a:lnTo>
                  <a:pt x="1539240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0352" y="5073396"/>
            <a:ext cx="7178040" cy="27432"/>
          </a:xfrm>
          <a:custGeom>
            <a:avLst/>
            <a:gdLst>
              <a:gd name="connsiteX0" fmla="*/ 0 w 7178040"/>
              <a:gd name="connsiteY0" fmla="*/ 0 h 27432"/>
              <a:gd name="connsiteX1" fmla="*/ 1794510 w 7178040"/>
              <a:gd name="connsiteY1" fmla="*/ 0 h 27432"/>
              <a:gd name="connsiteX2" fmla="*/ 3589019 w 7178040"/>
              <a:gd name="connsiteY2" fmla="*/ 0 h 27432"/>
              <a:gd name="connsiteX3" fmla="*/ 5383530 w 7178040"/>
              <a:gd name="connsiteY3" fmla="*/ 0 h 27432"/>
              <a:gd name="connsiteX4" fmla="*/ 7178040 w 7178040"/>
              <a:gd name="connsiteY4" fmla="*/ 0 h 27432"/>
              <a:gd name="connsiteX5" fmla="*/ 7178040 w 7178040"/>
              <a:gd name="connsiteY5" fmla="*/ 27432 h 27432"/>
              <a:gd name="connsiteX6" fmla="*/ 5383530 w 7178040"/>
              <a:gd name="connsiteY6" fmla="*/ 27432 h 27432"/>
              <a:gd name="connsiteX7" fmla="*/ 3589019 w 7178040"/>
              <a:gd name="connsiteY7" fmla="*/ 27432 h 27432"/>
              <a:gd name="connsiteX8" fmla="*/ 1794510 w 7178040"/>
              <a:gd name="connsiteY8" fmla="*/ 27432 h 27432"/>
              <a:gd name="connsiteX9" fmla="*/ 0 w 7178040"/>
              <a:gd name="connsiteY9" fmla="*/ 27432 h 27432"/>
              <a:gd name="connsiteX10" fmla="*/ 0 w 7178040"/>
              <a:gd name="connsiteY10" fmla="*/ 0 h 274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178040" h="27432">
                <a:moveTo>
                  <a:pt x="0" y="0"/>
                </a:moveTo>
                <a:lnTo>
                  <a:pt x="1794510" y="0"/>
                </a:lnTo>
                <a:lnTo>
                  <a:pt x="3589019" y="0"/>
                </a:lnTo>
                <a:lnTo>
                  <a:pt x="5383530" y="0"/>
                </a:lnTo>
                <a:lnTo>
                  <a:pt x="7178040" y="0"/>
                </a:lnTo>
                <a:lnTo>
                  <a:pt x="7178040" y="27432"/>
                </a:lnTo>
                <a:lnTo>
                  <a:pt x="5383530" y="27432"/>
                </a:lnTo>
                <a:lnTo>
                  <a:pt x="3589019" y="27432"/>
                </a:lnTo>
                <a:lnTo>
                  <a:pt x="1794510" y="27432"/>
                </a:lnTo>
                <a:lnTo>
                  <a:pt x="0" y="2743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254000"/>
            <a:ext cx="2806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Regulation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CBF,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cont.,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7200" y="736600"/>
            <a:ext cx="49784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2186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Hypoxia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&amp;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Hypercapnia: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7200" y="1168400"/>
            <a:ext cx="78359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84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-Excess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carbon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dioxide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can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dilate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vessels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up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to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u="sng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3.5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1485900"/>
            <a:ext cx="31877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3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times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their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normal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size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7200" y="1841500"/>
            <a:ext cx="69342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419100" algn="l"/>
              </a:tabLst>
            </a:pPr>
            <a:r>
              <a:rPr lang="en-US" altLang="zh-CN" dirty="0" smtClean="0"/>
              <a:t>	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-Blood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vessels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also</a:t>
            </a:r>
            <a:r>
              <a:rPr lang="en-US" altLang="zh-CN" sz="23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dilate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response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to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low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pH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.</a:t>
            </a:r>
          </a:p>
          <a:p>
            <a:pPr>
              <a:lnSpc>
                <a:spcPts val="2700"/>
              </a:lnSpc>
              <a:tabLst>
                <a:tab pos="419100" algn="l"/>
              </a:tabLst>
            </a:pPr>
            <a:r>
              <a:rPr lang="en-US" altLang="zh-CN" sz="2186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when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activity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given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region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2451100"/>
            <a:ext cx="74676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heightened,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increase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CO</a:t>
            </a:r>
            <a:r>
              <a:rPr lang="en-US" altLang="zh-CN" sz="153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2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and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H</a:t>
            </a:r>
            <a:r>
              <a:rPr lang="en-US" altLang="zh-CN" sz="153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+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concentrations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2755900"/>
            <a:ext cx="78359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causes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cerebral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vasodilatation,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and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deliver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more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to</a:t>
            </a:r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area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to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meet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increased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demand.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7200" y="3581400"/>
            <a:ext cx="73025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86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Hypoxia,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or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inadequate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oxygen,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also</a:t>
            </a:r>
            <a:r>
              <a:rPr lang="en-US" altLang="zh-CN" sz="230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dilates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blood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3886200"/>
            <a:ext cx="46355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vessels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and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increases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flow.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7200" y="4216400"/>
            <a:ext cx="72009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84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While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high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levels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oxygen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constrict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cerebral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B.V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20700" y="4851400"/>
            <a:ext cx="71755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-Nitric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oxide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adenosine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autoregulation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mediators.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07720" y="1680972"/>
            <a:ext cx="2805683" cy="44195"/>
          </a:xfrm>
          <a:custGeom>
            <a:avLst/>
            <a:gdLst>
              <a:gd name="connsiteX0" fmla="*/ 0 w 2805683"/>
              <a:gd name="connsiteY0" fmla="*/ 0 h 44195"/>
              <a:gd name="connsiteX1" fmla="*/ 1402842 w 2805683"/>
              <a:gd name="connsiteY1" fmla="*/ 0 h 44195"/>
              <a:gd name="connsiteX2" fmla="*/ 2805683 w 2805683"/>
              <a:gd name="connsiteY2" fmla="*/ 0 h 44195"/>
              <a:gd name="connsiteX3" fmla="*/ 2805683 w 2805683"/>
              <a:gd name="connsiteY3" fmla="*/ 44195 h 44195"/>
              <a:gd name="connsiteX4" fmla="*/ 1402842 w 2805683"/>
              <a:gd name="connsiteY4" fmla="*/ 44195 h 44195"/>
              <a:gd name="connsiteX5" fmla="*/ 0 w 2805683"/>
              <a:gd name="connsiteY5" fmla="*/ 44195 h 44195"/>
              <a:gd name="connsiteX6" fmla="*/ 0 w 2805683"/>
              <a:gd name="connsiteY6" fmla="*/ 0 h 441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805683" h="44195">
                <a:moveTo>
                  <a:pt x="0" y="0"/>
                </a:moveTo>
                <a:lnTo>
                  <a:pt x="1402842" y="0"/>
                </a:lnTo>
                <a:lnTo>
                  <a:pt x="2805683" y="0"/>
                </a:lnTo>
                <a:lnTo>
                  <a:pt x="2805683" y="44195"/>
                </a:lnTo>
                <a:lnTo>
                  <a:pt x="1402842" y="44195"/>
                </a:lnTo>
                <a:lnTo>
                  <a:pt x="0" y="4419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13403" y="1680972"/>
            <a:ext cx="135636" cy="44195"/>
          </a:xfrm>
          <a:custGeom>
            <a:avLst/>
            <a:gdLst>
              <a:gd name="connsiteX0" fmla="*/ 0 w 135636"/>
              <a:gd name="connsiteY0" fmla="*/ 22098 h 44195"/>
              <a:gd name="connsiteX1" fmla="*/ 135636 w 135636"/>
              <a:gd name="connsiteY1" fmla="*/ 22098 h 441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5636" h="44195">
                <a:moveTo>
                  <a:pt x="0" y="22098"/>
                </a:moveTo>
                <a:lnTo>
                  <a:pt x="135636" y="22098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07720" y="1982724"/>
            <a:ext cx="76200" cy="21336"/>
          </a:xfrm>
          <a:custGeom>
            <a:avLst/>
            <a:gdLst>
              <a:gd name="connsiteX0" fmla="*/ 0 w 76200"/>
              <a:gd name="connsiteY0" fmla="*/ 10667 h 21336"/>
              <a:gd name="connsiteX1" fmla="*/ 76200 w 76200"/>
              <a:gd name="connsiteY1" fmla="*/ 10667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200" h="21336">
                <a:moveTo>
                  <a:pt x="0" y="10667"/>
                </a:moveTo>
                <a:lnTo>
                  <a:pt x="76200" y="1066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689348" y="3168396"/>
            <a:ext cx="3828288" cy="21336"/>
          </a:xfrm>
          <a:custGeom>
            <a:avLst/>
            <a:gdLst>
              <a:gd name="connsiteX0" fmla="*/ 0 w 3828288"/>
              <a:gd name="connsiteY0" fmla="*/ 0 h 21336"/>
              <a:gd name="connsiteX1" fmla="*/ 1914144 w 3828288"/>
              <a:gd name="connsiteY1" fmla="*/ 0 h 21336"/>
              <a:gd name="connsiteX2" fmla="*/ 3828288 w 3828288"/>
              <a:gd name="connsiteY2" fmla="*/ 0 h 21336"/>
              <a:gd name="connsiteX3" fmla="*/ 3828288 w 3828288"/>
              <a:gd name="connsiteY3" fmla="*/ 21336 h 21336"/>
              <a:gd name="connsiteX4" fmla="*/ 1914144 w 3828288"/>
              <a:gd name="connsiteY4" fmla="*/ 21336 h 21336"/>
              <a:gd name="connsiteX5" fmla="*/ 0 w 3828288"/>
              <a:gd name="connsiteY5" fmla="*/ 21336 h 21336"/>
              <a:gd name="connsiteX6" fmla="*/ 0 w 3828288"/>
              <a:gd name="connsiteY6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828288" h="21336">
                <a:moveTo>
                  <a:pt x="0" y="0"/>
                </a:moveTo>
                <a:lnTo>
                  <a:pt x="1914144" y="0"/>
                </a:lnTo>
                <a:lnTo>
                  <a:pt x="3828288" y="0"/>
                </a:lnTo>
                <a:lnTo>
                  <a:pt x="3828288" y="21336"/>
                </a:lnTo>
                <a:lnTo>
                  <a:pt x="1914144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296156" y="4402836"/>
            <a:ext cx="1642872" cy="21335"/>
          </a:xfrm>
          <a:custGeom>
            <a:avLst/>
            <a:gdLst>
              <a:gd name="connsiteX0" fmla="*/ 0 w 1642872"/>
              <a:gd name="connsiteY0" fmla="*/ 10667 h 21335"/>
              <a:gd name="connsiteX1" fmla="*/ 1642872 w 1642872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42872" h="21335">
                <a:moveTo>
                  <a:pt x="0" y="10667"/>
                </a:moveTo>
                <a:lnTo>
                  <a:pt x="1642872" y="1066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33400" y="1231900"/>
            <a:ext cx="32131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360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Neural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stimuli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3400" y="1752600"/>
            <a:ext cx="7823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0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-Under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conditions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little effect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because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00100" y="2082800"/>
            <a:ext cx="5880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auto-regulation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override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3400" y="2578100"/>
            <a:ext cx="69596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0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acute hypertension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attenuates increase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CBF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984500"/>
            <a:ext cx="81153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normally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constricts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intermediate-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403600"/>
            <a:ext cx="8128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sized brain arteries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enough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prevent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reaching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smaller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810000"/>
            <a:ext cx="81153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vessels.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preventing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vascular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hemorrhages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4178300"/>
            <a:ext cx="55372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preventing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occurrence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stroke.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20040" y="1793748"/>
            <a:ext cx="8191500" cy="25907"/>
          </a:xfrm>
          <a:custGeom>
            <a:avLst/>
            <a:gdLst>
              <a:gd name="connsiteX0" fmla="*/ 0 w 8191500"/>
              <a:gd name="connsiteY0" fmla="*/ 0 h 25907"/>
              <a:gd name="connsiteX1" fmla="*/ 2047875 w 8191500"/>
              <a:gd name="connsiteY1" fmla="*/ 0 h 25907"/>
              <a:gd name="connsiteX2" fmla="*/ 4095750 w 8191500"/>
              <a:gd name="connsiteY2" fmla="*/ 0 h 25907"/>
              <a:gd name="connsiteX3" fmla="*/ 6143625 w 8191500"/>
              <a:gd name="connsiteY3" fmla="*/ 0 h 25907"/>
              <a:gd name="connsiteX4" fmla="*/ 8191500 w 8191500"/>
              <a:gd name="connsiteY4" fmla="*/ 0 h 25907"/>
              <a:gd name="connsiteX5" fmla="*/ 8191500 w 8191500"/>
              <a:gd name="connsiteY5" fmla="*/ 25907 h 25907"/>
              <a:gd name="connsiteX6" fmla="*/ 6143625 w 8191500"/>
              <a:gd name="connsiteY6" fmla="*/ 25907 h 25907"/>
              <a:gd name="connsiteX7" fmla="*/ 4095750 w 8191500"/>
              <a:gd name="connsiteY7" fmla="*/ 25907 h 25907"/>
              <a:gd name="connsiteX8" fmla="*/ 2047875 w 8191500"/>
              <a:gd name="connsiteY8" fmla="*/ 25907 h 25907"/>
              <a:gd name="connsiteX9" fmla="*/ 0 w 8191500"/>
              <a:gd name="connsiteY9" fmla="*/ 25907 h 25907"/>
              <a:gd name="connsiteX10" fmla="*/ 0 w 8191500"/>
              <a:gd name="connsiteY10" fmla="*/ 0 h 259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8191500" h="25907">
                <a:moveTo>
                  <a:pt x="0" y="0"/>
                </a:moveTo>
                <a:lnTo>
                  <a:pt x="2047875" y="0"/>
                </a:lnTo>
                <a:lnTo>
                  <a:pt x="4095750" y="0"/>
                </a:lnTo>
                <a:lnTo>
                  <a:pt x="6143625" y="0"/>
                </a:lnTo>
                <a:lnTo>
                  <a:pt x="8191500" y="0"/>
                </a:lnTo>
                <a:lnTo>
                  <a:pt x="8191500" y="25907"/>
                </a:lnTo>
                <a:lnTo>
                  <a:pt x="6143625" y="25907"/>
                </a:lnTo>
                <a:lnTo>
                  <a:pt x="4095750" y="25907"/>
                </a:lnTo>
                <a:lnTo>
                  <a:pt x="2047875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338072" y="2464308"/>
            <a:ext cx="2609087" cy="25908"/>
          </a:xfrm>
          <a:custGeom>
            <a:avLst/>
            <a:gdLst>
              <a:gd name="connsiteX0" fmla="*/ 0 w 2609087"/>
              <a:gd name="connsiteY0" fmla="*/ 0 h 25908"/>
              <a:gd name="connsiteX1" fmla="*/ 1304544 w 2609087"/>
              <a:gd name="connsiteY1" fmla="*/ 0 h 25908"/>
              <a:gd name="connsiteX2" fmla="*/ 2609087 w 2609087"/>
              <a:gd name="connsiteY2" fmla="*/ 0 h 25908"/>
              <a:gd name="connsiteX3" fmla="*/ 2609087 w 2609087"/>
              <a:gd name="connsiteY3" fmla="*/ 25908 h 25908"/>
              <a:gd name="connsiteX4" fmla="*/ 1304544 w 2609087"/>
              <a:gd name="connsiteY4" fmla="*/ 25908 h 25908"/>
              <a:gd name="connsiteX5" fmla="*/ 0 w 2609087"/>
              <a:gd name="connsiteY5" fmla="*/ 25908 h 25908"/>
              <a:gd name="connsiteX6" fmla="*/ 0 w 2609087"/>
              <a:gd name="connsiteY6" fmla="*/ 0 h 25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09087" h="25908">
                <a:moveTo>
                  <a:pt x="0" y="0"/>
                </a:moveTo>
                <a:lnTo>
                  <a:pt x="1304544" y="0"/>
                </a:lnTo>
                <a:lnTo>
                  <a:pt x="2609087" y="0"/>
                </a:lnTo>
                <a:lnTo>
                  <a:pt x="2609087" y="25908"/>
                </a:lnTo>
                <a:lnTo>
                  <a:pt x="1304544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3134868"/>
            <a:ext cx="5242560" cy="25908"/>
          </a:xfrm>
          <a:custGeom>
            <a:avLst/>
            <a:gdLst>
              <a:gd name="connsiteX0" fmla="*/ 0 w 5242560"/>
              <a:gd name="connsiteY0" fmla="*/ 0 h 25908"/>
              <a:gd name="connsiteX1" fmla="*/ 1747520 w 5242560"/>
              <a:gd name="connsiteY1" fmla="*/ 0 h 25908"/>
              <a:gd name="connsiteX2" fmla="*/ 3495039 w 5242560"/>
              <a:gd name="connsiteY2" fmla="*/ 0 h 25908"/>
              <a:gd name="connsiteX3" fmla="*/ 5242560 w 5242560"/>
              <a:gd name="connsiteY3" fmla="*/ 0 h 25908"/>
              <a:gd name="connsiteX4" fmla="*/ 5242560 w 5242560"/>
              <a:gd name="connsiteY4" fmla="*/ 25908 h 25908"/>
              <a:gd name="connsiteX5" fmla="*/ 3495039 w 5242560"/>
              <a:gd name="connsiteY5" fmla="*/ 25908 h 25908"/>
              <a:gd name="connsiteX6" fmla="*/ 1747520 w 5242560"/>
              <a:gd name="connsiteY6" fmla="*/ 25908 h 25908"/>
              <a:gd name="connsiteX7" fmla="*/ 0 w 5242560"/>
              <a:gd name="connsiteY7" fmla="*/ 25908 h 25908"/>
              <a:gd name="connsiteX8" fmla="*/ 0 w 5242560"/>
              <a:gd name="connsiteY8" fmla="*/ 0 h 25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242560" h="25908">
                <a:moveTo>
                  <a:pt x="0" y="0"/>
                </a:moveTo>
                <a:lnTo>
                  <a:pt x="1747520" y="0"/>
                </a:lnTo>
                <a:lnTo>
                  <a:pt x="3495039" y="0"/>
                </a:lnTo>
                <a:lnTo>
                  <a:pt x="5242560" y="0"/>
                </a:lnTo>
                <a:lnTo>
                  <a:pt x="5242560" y="25908"/>
                </a:lnTo>
                <a:lnTo>
                  <a:pt x="3495039" y="25908"/>
                </a:lnTo>
                <a:lnTo>
                  <a:pt x="1747520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69636" y="3470148"/>
            <a:ext cx="3041904" cy="25908"/>
          </a:xfrm>
          <a:custGeom>
            <a:avLst/>
            <a:gdLst>
              <a:gd name="connsiteX0" fmla="*/ 0 w 3041904"/>
              <a:gd name="connsiteY0" fmla="*/ 0 h 25908"/>
              <a:gd name="connsiteX1" fmla="*/ 1520952 w 3041904"/>
              <a:gd name="connsiteY1" fmla="*/ 0 h 25908"/>
              <a:gd name="connsiteX2" fmla="*/ 3041904 w 3041904"/>
              <a:gd name="connsiteY2" fmla="*/ 0 h 25908"/>
              <a:gd name="connsiteX3" fmla="*/ 3041904 w 3041904"/>
              <a:gd name="connsiteY3" fmla="*/ 25908 h 25908"/>
              <a:gd name="connsiteX4" fmla="*/ 1520952 w 3041904"/>
              <a:gd name="connsiteY4" fmla="*/ 25908 h 25908"/>
              <a:gd name="connsiteX5" fmla="*/ 0 w 3041904"/>
              <a:gd name="connsiteY5" fmla="*/ 25908 h 25908"/>
              <a:gd name="connsiteX6" fmla="*/ 0 w 3041904"/>
              <a:gd name="connsiteY6" fmla="*/ 0 h 25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41904" h="25908">
                <a:moveTo>
                  <a:pt x="0" y="0"/>
                </a:moveTo>
                <a:lnTo>
                  <a:pt x="1520952" y="0"/>
                </a:lnTo>
                <a:lnTo>
                  <a:pt x="3041904" y="0"/>
                </a:lnTo>
                <a:lnTo>
                  <a:pt x="3041904" y="25908"/>
                </a:lnTo>
                <a:lnTo>
                  <a:pt x="1520952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4475988"/>
            <a:ext cx="3031236" cy="25908"/>
          </a:xfrm>
          <a:custGeom>
            <a:avLst/>
            <a:gdLst>
              <a:gd name="connsiteX0" fmla="*/ 0 w 3031236"/>
              <a:gd name="connsiteY0" fmla="*/ 0 h 25908"/>
              <a:gd name="connsiteX1" fmla="*/ 1515618 w 3031236"/>
              <a:gd name="connsiteY1" fmla="*/ 0 h 25908"/>
              <a:gd name="connsiteX2" fmla="*/ 3031236 w 3031236"/>
              <a:gd name="connsiteY2" fmla="*/ 0 h 25908"/>
              <a:gd name="connsiteX3" fmla="*/ 3031236 w 3031236"/>
              <a:gd name="connsiteY3" fmla="*/ 25908 h 25908"/>
              <a:gd name="connsiteX4" fmla="*/ 1515618 w 3031236"/>
              <a:gd name="connsiteY4" fmla="*/ 25908 h 25908"/>
              <a:gd name="connsiteX5" fmla="*/ 0 w 3031236"/>
              <a:gd name="connsiteY5" fmla="*/ 25908 h 25908"/>
              <a:gd name="connsiteX6" fmla="*/ 0 w 3031236"/>
              <a:gd name="connsiteY6" fmla="*/ 0 h 25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31236" h="25908">
                <a:moveTo>
                  <a:pt x="0" y="0"/>
                </a:moveTo>
                <a:lnTo>
                  <a:pt x="1515618" y="0"/>
                </a:lnTo>
                <a:lnTo>
                  <a:pt x="3031236" y="0"/>
                </a:lnTo>
                <a:lnTo>
                  <a:pt x="3031236" y="25908"/>
                </a:lnTo>
                <a:lnTo>
                  <a:pt x="1515618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1663700"/>
            <a:ext cx="8191500" cy="293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greatly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depresses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neuronal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1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activity.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1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 increase in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1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 flow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turn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carries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ions,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dioxide,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Loss of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dioxide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removes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carbonic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acid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acid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forming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substances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away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tissues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,this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reduces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toward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maintain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constant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fluids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thereby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helps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 maintain a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neuronal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0" y="431800"/>
            <a:ext cx="25527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Regulation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CBF,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cont.,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86740" y="1330452"/>
            <a:ext cx="6251448" cy="24383"/>
          </a:xfrm>
          <a:custGeom>
            <a:avLst/>
            <a:gdLst>
              <a:gd name="connsiteX0" fmla="*/ 0 w 6251448"/>
              <a:gd name="connsiteY0" fmla="*/ 0 h 24383"/>
              <a:gd name="connsiteX1" fmla="*/ 2083816 w 6251448"/>
              <a:gd name="connsiteY1" fmla="*/ 0 h 24383"/>
              <a:gd name="connsiteX2" fmla="*/ 4167631 w 6251448"/>
              <a:gd name="connsiteY2" fmla="*/ 0 h 24383"/>
              <a:gd name="connsiteX3" fmla="*/ 6251448 w 6251448"/>
              <a:gd name="connsiteY3" fmla="*/ 0 h 24383"/>
              <a:gd name="connsiteX4" fmla="*/ 6251448 w 6251448"/>
              <a:gd name="connsiteY4" fmla="*/ 24383 h 24383"/>
              <a:gd name="connsiteX5" fmla="*/ 4167631 w 6251448"/>
              <a:gd name="connsiteY5" fmla="*/ 24383 h 24383"/>
              <a:gd name="connsiteX6" fmla="*/ 2083816 w 6251448"/>
              <a:gd name="connsiteY6" fmla="*/ 24383 h 24383"/>
              <a:gd name="connsiteX7" fmla="*/ 0 w 6251448"/>
              <a:gd name="connsiteY7" fmla="*/ 24383 h 24383"/>
              <a:gd name="connsiteX8" fmla="*/ 0 w 6251448"/>
              <a:gd name="connsiteY8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251448" h="24383">
                <a:moveTo>
                  <a:pt x="0" y="0"/>
                </a:moveTo>
                <a:lnTo>
                  <a:pt x="2083816" y="0"/>
                </a:lnTo>
                <a:lnTo>
                  <a:pt x="4167631" y="0"/>
                </a:lnTo>
                <a:lnTo>
                  <a:pt x="6251448" y="0"/>
                </a:lnTo>
                <a:lnTo>
                  <a:pt x="6251448" y="24383"/>
                </a:lnTo>
                <a:lnTo>
                  <a:pt x="4167631" y="24383"/>
                </a:lnTo>
                <a:lnTo>
                  <a:pt x="2083816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67984" y="1787651"/>
            <a:ext cx="2688335" cy="24383"/>
          </a:xfrm>
          <a:custGeom>
            <a:avLst/>
            <a:gdLst>
              <a:gd name="connsiteX0" fmla="*/ 0 w 2688335"/>
              <a:gd name="connsiteY0" fmla="*/ 0 h 24383"/>
              <a:gd name="connsiteX1" fmla="*/ 1344168 w 2688335"/>
              <a:gd name="connsiteY1" fmla="*/ 0 h 24383"/>
              <a:gd name="connsiteX2" fmla="*/ 2688335 w 2688335"/>
              <a:gd name="connsiteY2" fmla="*/ 0 h 24383"/>
              <a:gd name="connsiteX3" fmla="*/ 2688335 w 2688335"/>
              <a:gd name="connsiteY3" fmla="*/ 24383 h 24383"/>
              <a:gd name="connsiteX4" fmla="*/ 1344168 w 2688335"/>
              <a:gd name="connsiteY4" fmla="*/ 24383 h 24383"/>
              <a:gd name="connsiteX5" fmla="*/ 0 w 2688335"/>
              <a:gd name="connsiteY5" fmla="*/ 24383 h 24383"/>
              <a:gd name="connsiteX6" fmla="*/ 0 w 2688335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88335" h="24383">
                <a:moveTo>
                  <a:pt x="0" y="0"/>
                </a:moveTo>
                <a:lnTo>
                  <a:pt x="1344168" y="0"/>
                </a:lnTo>
                <a:lnTo>
                  <a:pt x="2688335" y="0"/>
                </a:lnTo>
                <a:lnTo>
                  <a:pt x="2688335" y="24383"/>
                </a:lnTo>
                <a:lnTo>
                  <a:pt x="1344168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2244852"/>
            <a:ext cx="3553968" cy="24383"/>
          </a:xfrm>
          <a:custGeom>
            <a:avLst/>
            <a:gdLst>
              <a:gd name="connsiteX0" fmla="*/ 0 w 3553968"/>
              <a:gd name="connsiteY0" fmla="*/ 0 h 24383"/>
              <a:gd name="connsiteX1" fmla="*/ 1776984 w 3553968"/>
              <a:gd name="connsiteY1" fmla="*/ 0 h 24383"/>
              <a:gd name="connsiteX2" fmla="*/ 3553968 w 3553968"/>
              <a:gd name="connsiteY2" fmla="*/ 0 h 24383"/>
              <a:gd name="connsiteX3" fmla="*/ 3553968 w 3553968"/>
              <a:gd name="connsiteY3" fmla="*/ 24383 h 24383"/>
              <a:gd name="connsiteX4" fmla="*/ 1776984 w 3553968"/>
              <a:gd name="connsiteY4" fmla="*/ 24383 h 24383"/>
              <a:gd name="connsiteX5" fmla="*/ 0 w 3553968"/>
              <a:gd name="connsiteY5" fmla="*/ 24383 h 24383"/>
              <a:gd name="connsiteX6" fmla="*/ 0 w 3553968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553968" h="24383">
                <a:moveTo>
                  <a:pt x="0" y="0"/>
                </a:moveTo>
                <a:lnTo>
                  <a:pt x="1776984" y="0"/>
                </a:lnTo>
                <a:lnTo>
                  <a:pt x="3553968" y="0"/>
                </a:lnTo>
                <a:lnTo>
                  <a:pt x="3553968" y="24383"/>
                </a:lnTo>
                <a:lnTo>
                  <a:pt x="1776984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42132" y="2702052"/>
            <a:ext cx="129540" cy="22860"/>
          </a:xfrm>
          <a:custGeom>
            <a:avLst/>
            <a:gdLst>
              <a:gd name="connsiteX0" fmla="*/ 0 w 129540"/>
              <a:gd name="connsiteY0" fmla="*/ 11430 h 22860"/>
              <a:gd name="connsiteX1" fmla="*/ 129540 w 129540"/>
              <a:gd name="connsiteY1" fmla="*/ 11430 h 22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9540" h="22860">
                <a:moveTo>
                  <a:pt x="0" y="11430"/>
                </a:moveTo>
                <a:lnTo>
                  <a:pt x="129540" y="1143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71671" y="2702052"/>
            <a:ext cx="1338072" cy="22860"/>
          </a:xfrm>
          <a:custGeom>
            <a:avLst/>
            <a:gdLst>
              <a:gd name="connsiteX0" fmla="*/ 0 w 1338072"/>
              <a:gd name="connsiteY0" fmla="*/ 11430 h 22860"/>
              <a:gd name="connsiteX1" fmla="*/ 1338072 w 1338072"/>
              <a:gd name="connsiteY1" fmla="*/ 11430 h 22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38072" h="22860">
                <a:moveTo>
                  <a:pt x="0" y="11430"/>
                </a:moveTo>
                <a:lnTo>
                  <a:pt x="1338072" y="11430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73424" y="4073652"/>
            <a:ext cx="4882896" cy="24384"/>
          </a:xfrm>
          <a:custGeom>
            <a:avLst/>
            <a:gdLst>
              <a:gd name="connsiteX0" fmla="*/ 0 w 4882896"/>
              <a:gd name="connsiteY0" fmla="*/ 0 h 24384"/>
              <a:gd name="connsiteX1" fmla="*/ 1627632 w 4882896"/>
              <a:gd name="connsiteY1" fmla="*/ 0 h 24384"/>
              <a:gd name="connsiteX2" fmla="*/ 3255264 w 4882896"/>
              <a:gd name="connsiteY2" fmla="*/ 0 h 24384"/>
              <a:gd name="connsiteX3" fmla="*/ 4882896 w 4882896"/>
              <a:gd name="connsiteY3" fmla="*/ 0 h 24384"/>
              <a:gd name="connsiteX4" fmla="*/ 4882896 w 4882896"/>
              <a:gd name="connsiteY4" fmla="*/ 24383 h 24384"/>
              <a:gd name="connsiteX5" fmla="*/ 3255264 w 4882896"/>
              <a:gd name="connsiteY5" fmla="*/ 24383 h 24384"/>
              <a:gd name="connsiteX6" fmla="*/ 1627632 w 4882896"/>
              <a:gd name="connsiteY6" fmla="*/ 24383 h 24384"/>
              <a:gd name="connsiteX7" fmla="*/ 0 w 4882896"/>
              <a:gd name="connsiteY7" fmla="*/ 24383 h 24384"/>
              <a:gd name="connsiteX8" fmla="*/ 0 w 4882896"/>
              <a:gd name="connsiteY8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882896" h="24384">
                <a:moveTo>
                  <a:pt x="0" y="0"/>
                </a:moveTo>
                <a:lnTo>
                  <a:pt x="1627632" y="0"/>
                </a:lnTo>
                <a:lnTo>
                  <a:pt x="3255264" y="0"/>
                </a:lnTo>
                <a:lnTo>
                  <a:pt x="4882896" y="0"/>
                </a:lnTo>
                <a:lnTo>
                  <a:pt x="4882896" y="24383"/>
                </a:lnTo>
                <a:lnTo>
                  <a:pt x="3255264" y="24383"/>
                </a:lnTo>
                <a:lnTo>
                  <a:pt x="1627632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4530852"/>
            <a:ext cx="1129284" cy="24384"/>
          </a:xfrm>
          <a:custGeom>
            <a:avLst/>
            <a:gdLst>
              <a:gd name="connsiteX0" fmla="*/ 0 w 1129284"/>
              <a:gd name="connsiteY0" fmla="*/ 12192 h 24384"/>
              <a:gd name="connsiteX1" fmla="*/ 1129284 w 1129284"/>
              <a:gd name="connsiteY1" fmla="*/ 12192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29284" h="24384">
                <a:moveTo>
                  <a:pt x="0" y="12192"/>
                </a:moveTo>
                <a:lnTo>
                  <a:pt x="1129284" y="12192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17904" y="4530852"/>
            <a:ext cx="5245608" cy="12191"/>
          </a:xfrm>
          <a:custGeom>
            <a:avLst/>
            <a:gdLst>
              <a:gd name="connsiteX0" fmla="*/ 0 w 5245608"/>
              <a:gd name="connsiteY0" fmla="*/ 0 h 12191"/>
              <a:gd name="connsiteX1" fmla="*/ 1748536 w 5245608"/>
              <a:gd name="connsiteY1" fmla="*/ 0 h 12191"/>
              <a:gd name="connsiteX2" fmla="*/ 3497072 w 5245608"/>
              <a:gd name="connsiteY2" fmla="*/ 0 h 12191"/>
              <a:gd name="connsiteX3" fmla="*/ 5245608 w 5245608"/>
              <a:gd name="connsiteY3" fmla="*/ 0 h 12191"/>
              <a:gd name="connsiteX4" fmla="*/ 5245608 w 5245608"/>
              <a:gd name="connsiteY4" fmla="*/ 12191 h 12191"/>
              <a:gd name="connsiteX5" fmla="*/ 3497072 w 5245608"/>
              <a:gd name="connsiteY5" fmla="*/ 12191 h 12191"/>
              <a:gd name="connsiteX6" fmla="*/ 1748536 w 5245608"/>
              <a:gd name="connsiteY6" fmla="*/ 12191 h 12191"/>
              <a:gd name="connsiteX7" fmla="*/ 0 w 5245608"/>
              <a:gd name="connsiteY7" fmla="*/ 12191 h 12191"/>
              <a:gd name="connsiteX8" fmla="*/ 0 w 5245608"/>
              <a:gd name="connsiteY8" fmla="*/ 0 h 121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245608" h="12191">
                <a:moveTo>
                  <a:pt x="0" y="0"/>
                </a:moveTo>
                <a:lnTo>
                  <a:pt x="1748536" y="0"/>
                </a:lnTo>
                <a:lnTo>
                  <a:pt x="3497072" y="0"/>
                </a:lnTo>
                <a:lnTo>
                  <a:pt x="5245608" y="0"/>
                </a:lnTo>
                <a:lnTo>
                  <a:pt x="5245608" y="12191"/>
                </a:lnTo>
                <a:lnTo>
                  <a:pt x="3497072" y="12191"/>
                </a:lnTo>
                <a:lnTo>
                  <a:pt x="1748536" y="12191"/>
                </a:lnTo>
                <a:lnTo>
                  <a:pt x="0" y="12191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25540" y="4988052"/>
            <a:ext cx="2430780" cy="12191"/>
          </a:xfrm>
          <a:custGeom>
            <a:avLst/>
            <a:gdLst>
              <a:gd name="connsiteX0" fmla="*/ 0 w 2430780"/>
              <a:gd name="connsiteY0" fmla="*/ 0 h 12191"/>
              <a:gd name="connsiteX1" fmla="*/ 1215390 w 2430780"/>
              <a:gd name="connsiteY1" fmla="*/ 0 h 12191"/>
              <a:gd name="connsiteX2" fmla="*/ 2430779 w 2430780"/>
              <a:gd name="connsiteY2" fmla="*/ 0 h 12191"/>
              <a:gd name="connsiteX3" fmla="*/ 2430779 w 2430780"/>
              <a:gd name="connsiteY3" fmla="*/ 12191 h 12191"/>
              <a:gd name="connsiteX4" fmla="*/ 1215390 w 2430780"/>
              <a:gd name="connsiteY4" fmla="*/ 12191 h 12191"/>
              <a:gd name="connsiteX5" fmla="*/ 0 w 2430780"/>
              <a:gd name="connsiteY5" fmla="*/ 12191 h 12191"/>
              <a:gd name="connsiteX6" fmla="*/ 0 w 2430780"/>
              <a:gd name="connsiteY6" fmla="*/ 0 h 121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430780" h="12191">
                <a:moveTo>
                  <a:pt x="0" y="0"/>
                </a:moveTo>
                <a:lnTo>
                  <a:pt x="1215390" y="0"/>
                </a:lnTo>
                <a:lnTo>
                  <a:pt x="2430779" y="0"/>
                </a:lnTo>
                <a:lnTo>
                  <a:pt x="2430779" y="12191"/>
                </a:lnTo>
                <a:lnTo>
                  <a:pt x="1215390" y="12191"/>
                </a:lnTo>
                <a:lnTo>
                  <a:pt x="0" y="12191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1130300"/>
            <a:ext cx="76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1130300"/>
            <a:ext cx="6311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Deficiency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Regulator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701800"/>
            <a:ext cx="8407400" cy="485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utilization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tissue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3.5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0.2)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grams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tissue/minute.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insufficient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deficiency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vasodilation,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returning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transport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tissues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Decrease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tissue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PO2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(normal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value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immediately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begins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becomes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deranged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values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PO2,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especially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PO2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levels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below 20 mm Hg.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deficiency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regulator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except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periods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intense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Co2&amp;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important)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8600" y="355600"/>
            <a:ext cx="40894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Regulation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CBF,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cont.,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1138428"/>
            <a:ext cx="4119372" cy="60960"/>
          </a:xfrm>
          <a:custGeom>
            <a:avLst/>
            <a:gdLst>
              <a:gd name="connsiteX0" fmla="*/ 0 w 4119372"/>
              <a:gd name="connsiteY0" fmla="*/ 0 h 60960"/>
              <a:gd name="connsiteX1" fmla="*/ 1373124 w 4119372"/>
              <a:gd name="connsiteY1" fmla="*/ 0 h 60960"/>
              <a:gd name="connsiteX2" fmla="*/ 2746248 w 4119372"/>
              <a:gd name="connsiteY2" fmla="*/ 0 h 60960"/>
              <a:gd name="connsiteX3" fmla="*/ 4119371 w 4119372"/>
              <a:gd name="connsiteY3" fmla="*/ 0 h 60960"/>
              <a:gd name="connsiteX4" fmla="*/ 4119371 w 4119372"/>
              <a:gd name="connsiteY4" fmla="*/ 60960 h 60960"/>
              <a:gd name="connsiteX5" fmla="*/ 2746248 w 4119372"/>
              <a:gd name="connsiteY5" fmla="*/ 60960 h 60960"/>
              <a:gd name="connsiteX6" fmla="*/ 1373124 w 4119372"/>
              <a:gd name="connsiteY6" fmla="*/ 60960 h 60960"/>
              <a:gd name="connsiteX7" fmla="*/ 0 w 4119372"/>
              <a:gd name="connsiteY7" fmla="*/ 60960 h 60960"/>
              <a:gd name="connsiteX8" fmla="*/ 0 w 4119372"/>
              <a:gd name="connsiteY8" fmla="*/ 0 h 609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119372" h="60960">
                <a:moveTo>
                  <a:pt x="0" y="0"/>
                </a:moveTo>
                <a:lnTo>
                  <a:pt x="1373124" y="0"/>
                </a:lnTo>
                <a:lnTo>
                  <a:pt x="2746248" y="0"/>
                </a:lnTo>
                <a:lnTo>
                  <a:pt x="4119371" y="0"/>
                </a:lnTo>
                <a:lnTo>
                  <a:pt x="4119371" y="60960"/>
                </a:lnTo>
                <a:lnTo>
                  <a:pt x="2746248" y="60960"/>
                </a:lnTo>
                <a:lnTo>
                  <a:pt x="1373124" y="60960"/>
                </a:lnTo>
                <a:lnTo>
                  <a:pt x="0" y="60960"/>
                </a:lnTo>
                <a:lnTo>
                  <a:pt x="0" y="0"/>
                </a:lnTo>
              </a:path>
            </a:pathLst>
          </a:custGeom>
          <a:solidFill>
            <a:srgbClr val="0083b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60120" y="3026664"/>
            <a:ext cx="3032759" cy="18288"/>
          </a:xfrm>
          <a:custGeom>
            <a:avLst/>
            <a:gdLst>
              <a:gd name="connsiteX0" fmla="*/ 0 w 3032759"/>
              <a:gd name="connsiteY0" fmla="*/ 0 h 18288"/>
              <a:gd name="connsiteX1" fmla="*/ 1516380 w 3032759"/>
              <a:gd name="connsiteY1" fmla="*/ 0 h 18288"/>
              <a:gd name="connsiteX2" fmla="*/ 3032759 w 3032759"/>
              <a:gd name="connsiteY2" fmla="*/ 0 h 18288"/>
              <a:gd name="connsiteX3" fmla="*/ 3032759 w 3032759"/>
              <a:gd name="connsiteY3" fmla="*/ 18287 h 18288"/>
              <a:gd name="connsiteX4" fmla="*/ 1516380 w 3032759"/>
              <a:gd name="connsiteY4" fmla="*/ 18287 h 18288"/>
              <a:gd name="connsiteX5" fmla="*/ 0 w 3032759"/>
              <a:gd name="connsiteY5" fmla="*/ 18287 h 18288"/>
              <a:gd name="connsiteX6" fmla="*/ 0 w 3032759"/>
              <a:gd name="connsiteY6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32759" h="18288">
                <a:moveTo>
                  <a:pt x="0" y="0"/>
                </a:moveTo>
                <a:lnTo>
                  <a:pt x="1516380" y="0"/>
                </a:lnTo>
                <a:lnTo>
                  <a:pt x="3032759" y="0"/>
                </a:lnTo>
                <a:lnTo>
                  <a:pt x="3032759" y="18287"/>
                </a:lnTo>
                <a:lnTo>
                  <a:pt x="1516380" y="18287"/>
                </a:lnTo>
                <a:lnTo>
                  <a:pt x="0" y="1828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92880" y="3026664"/>
            <a:ext cx="102108" cy="18288"/>
          </a:xfrm>
          <a:custGeom>
            <a:avLst/>
            <a:gdLst>
              <a:gd name="connsiteX0" fmla="*/ 0 w 102108"/>
              <a:gd name="connsiteY0" fmla="*/ 9144 h 18288"/>
              <a:gd name="connsiteX1" fmla="*/ 102108 w 102108"/>
              <a:gd name="connsiteY1" fmla="*/ 9144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2108" h="18288">
                <a:moveTo>
                  <a:pt x="0" y="9144"/>
                </a:moveTo>
                <a:lnTo>
                  <a:pt x="102108" y="914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14116" y="3439668"/>
            <a:ext cx="2061972" cy="32003"/>
          </a:xfrm>
          <a:custGeom>
            <a:avLst/>
            <a:gdLst>
              <a:gd name="connsiteX0" fmla="*/ 0 w 2061972"/>
              <a:gd name="connsiteY0" fmla="*/ 0 h 32003"/>
              <a:gd name="connsiteX1" fmla="*/ 1030986 w 2061972"/>
              <a:gd name="connsiteY1" fmla="*/ 0 h 32003"/>
              <a:gd name="connsiteX2" fmla="*/ 2061972 w 2061972"/>
              <a:gd name="connsiteY2" fmla="*/ 0 h 32003"/>
              <a:gd name="connsiteX3" fmla="*/ 2061972 w 2061972"/>
              <a:gd name="connsiteY3" fmla="*/ 32003 h 32003"/>
              <a:gd name="connsiteX4" fmla="*/ 1030986 w 2061972"/>
              <a:gd name="connsiteY4" fmla="*/ 32003 h 32003"/>
              <a:gd name="connsiteX5" fmla="*/ 0 w 2061972"/>
              <a:gd name="connsiteY5" fmla="*/ 32003 h 32003"/>
              <a:gd name="connsiteX6" fmla="*/ 0 w 2061972"/>
              <a:gd name="connsiteY6" fmla="*/ 0 h 320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061972" h="32003">
                <a:moveTo>
                  <a:pt x="0" y="0"/>
                </a:moveTo>
                <a:lnTo>
                  <a:pt x="1030986" y="0"/>
                </a:lnTo>
                <a:lnTo>
                  <a:pt x="2061972" y="0"/>
                </a:lnTo>
                <a:lnTo>
                  <a:pt x="2061972" y="32003"/>
                </a:lnTo>
                <a:lnTo>
                  <a:pt x="1030986" y="32003"/>
                </a:lnTo>
                <a:lnTo>
                  <a:pt x="0" y="3200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52488" y="3439668"/>
            <a:ext cx="1175004" cy="16764"/>
          </a:xfrm>
          <a:custGeom>
            <a:avLst/>
            <a:gdLst>
              <a:gd name="connsiteX0" fmla="*/ 0 w 1175004"/>
              <a:gd name="connsiteY0" fmla="*/ 8382 h 16764"/>
              <a:gd name="connsiteX1" fmla="*/ 1175004 w 1175004"/>
              <a:gd name="connsiteY1" fmla="*/ 8382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75004" h="16764">
                <a:moveTo>
                  <a:pt x="0" y="8382"/>
                </a:moveTo>
                <a:lnTo>
                  <a:pt x="1175004" y="8382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19144" y="3756659"/>
            <a:ext cx="2959608" cy="32004"/>
          </a:xfrm>
          <a:custGeom>
            <a:avLst/>
            <a:gdLst>
              <a:gd name="connsiteX0" fmla="*/ 0 w 2959608"/>
              <a:gd name="connsiteY0" fmla="*/ 0 h 32004"/>
              <a:gd name="connsiteX1" fmla="*/ 1479803 w 2959608"/>
              <a:gd name="connsiteY1" fmla="*/ 0 h 32004"/>
              <a:gd name="connsiteX2" fmla="*/ 2959608 w 2959608"/>
              <a:gd name="connsiteY2" fmla="*/ 0 h 32004"/>
              <a:gd name="connsiteX3" fmla="*/ 2959608 w 2959608"/>
              <a:gd name="connsiteY3" fmla="*/ 32004 h 32004"/>
              <a:gd name="connsiteX4" fmla="*/ 1479803 w 2959608"/>
              <a:gd name="connsiteY4" fmla="*/ 32004 h 32004"/>
              <a:gd name="connsiteX5" fmla="*/ 0 w 2959608"/>
              <a:gd name="connsiteY5" fmla="*/ 32004 h 32004"/>
              <a:gd name="connsiteX6" fmla="*/ 0 w 2959608"/>
              <a:gd name="connsiteY6" fmla="*/ 0 h 320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959608" h="32004">
                <a:moveTo>
                  <a:pt x="0" y="0"/>
                </a:moveTo>
                <a:lnTo>
                  <a:pt x="1479803" y="0"/>
                </a:lnTo>
                <a:lnTo>
                  <a:pt x="2959608" y="0"/>
                </a:lnTo>
                <a:lnTo>
                  <a:pt x="2959608" y="32004"/>
                </a:lnTo>
                <a:lnTo>
                  <a:pt x="1479803" y="32004"/>
                </a:lnTo>
                <a:lnTo>
                  <a:pt x="0" y="32004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679692" y="5500116"/>
            <a:ext cx="981455" cy="16764"/>
          </a:xfrm>
          <a:custGeom>
            <a:avLst/>
            <a:gdLst>
              <a:gd name="connsiteX0" fmla="*/ 0 w 981455"/>
              <a:gd name="connsiteY0" fmla="*/ 8382 h 16764"/>
              <a:gd name="connsiteX1" fmla="*/ 981455 w 981455"/>
              <a:gd name="connsiteY1" fmla="*/ 8382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81455" h="16764">
                <a:moveTo>
                  <a:pt x="0" y="8382"/>
                </a:moveTo>
                <a:lnTo>
                  <a:pt x="981455" y="8382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647700"/>
            <a:ext cx="41148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5006" b="1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Autoregulation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1308100"/>
            <a:ext cx="77851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maintains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proper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CPP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52500" y="1676400"/>
            <a:ext cx="21717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6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autoregulation: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2070100"/>
            <a:ext cx="7747000" cy="104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266700" algn="l"/>
              </a:tabLst>
            </a:pPr>
            <a:r>
              <a:rPr lang="en-US" altLang="zh-CN" sz="2474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8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Cerebral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flow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is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“</a:t>
            </a:r>
            <a:r>
              <a:rPr lang="en-US" altLang="zh-CN" sz="2798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autoregulated</a:t>
            </a:r>
            <a:r>
              <a:rPr lang="en-US" altLang="zh-CN" sz="2798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”</a:t>
            </a:r>
          </a:p>
          <a:p>
            <a:pPr>
              <a:lnSpc>
                <a:spcPts val="26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extremely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well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between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arterial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pressure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limits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of</a:t>
            </a:r>
          </a:p>
          <a:p>
            <a:pPr>
              <a:lnSpc>
                <a:spcPts val="26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60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140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mm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Hg</a:t>
            </a:r>
            <a:r>
              <a:rPr lang="en-US" altLang="zh-CN" sz="279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3124200"/>
            <a:ext cx="76962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arteriolar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dilation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52500" y="3505200"/>
            <a:ext cx="63881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while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rises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604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constrict.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4152900"/>
            <a:ext cx="74295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Thus,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body's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overall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52500" y="4533900"/>
            <a:ext cx="75311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6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normally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alter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perfusion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drastically.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4876800"/>
            <a:ext cx="76708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4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constricted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condition,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vessels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create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52500" y="5257800"/>
            <a:ext cx="70993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 mmHg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dilated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 mmHg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654040" y="2659380"/>
            <a:ext cx="330708" cy="22860"/>
          </a:xfrm>
          <a:custGeom>
            <a:avLst/>
            <a:gdLst>
              <a:gd name="connsiteX0" fmla="*/ 0 w 330708"/>
              <a:gd name="connsiteY0" fmla="*/ 11429 h 22860"/>
              <a:gd name="connsiteX1" fmla="*/ 330708 w 330708"/>
              <a:gd name="connsiteY1" fmla="*/ 11429 h 22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0708" h="22860">
                <a:moveTo>
                  <a:pt x="0" y="11429"/>
                </a:moveTo>
                <a:lnTo>
                  <a:pt x="330708" y="11429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84748" y="2659380"/>
            <a:ext cx="1245108" cy="22860"/>
          </a:xfrm>
          <a:custGeom>
            <a:avLst/>
            <a:gdLst>
              <a:gd name="connsiteX0" fmla="*/ 0 w 1245108"/>
              <a:gd name="connsiteY0" fmla="*/ 11429 h 22860"/>
              <a:gd name="connsiteX1" fmla="*/ 1245108 w 1245108"/>
              <a:gd name="connsiteY1" fmla="*/ 11429 h 22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45108" h="22860">
                <a:moveTo>
                  <a:pt x="0" y="11429"/>
                </a:moveTo>
                <a:lnTo>
                  <a:pt x="1245108" y="11429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229856" y="2659380"/>
            <a:ext cx="841247" cy="22860"/>
          </a:xfrm>
          <a:custGeom>
            <a:avLst/>
            <a:gdLst>
              <a:gd name="connsiteX0" fmla="*/ 0 w 841247"/>
              <a:gd name="connsiteY0" fmla="*/ 11429 h 22860"/>
              <a:gd name="connsiteX1" fmla="*/ 841247 w 841247"/>
              <a:gd name="connsiteY1" fmla="*/ 11429 h 22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41247" h="22860">
                <a:moveTo>
                  <a:pt x="0" y="11429"/>
                </a:moveTo>
                <a:lnTo>
                  <a:pt x="841247" y="11429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62072" y="3756659"/>
            <a:ext cx="3755136" cy="28955"/>
          </a:xfrm>
          <a:custGeom>
            <a:avLst/>
            <a:gdLst>
              <a:gd name="connsiteX0" fmla="*/ 0 w 3755136"/>
              <a:gd name="connsiteY0" fmla="*/ 0 h 28955"/>
              <a:gd name="connsiteX1" fmla="*/ 1877568 w 3755136"/>
              <a:gd name="connsiteY1" fmla="*/ 0 h 28955"/>
              <a:gd name="connsiteX2" fmla="*/ 3755136 w 3755136"/>
              <a:gd name="connsiteY2" fmla="*/ 0 h 28955"/>
              <a:gd name="connsiteX3" fmla="*/ 3755136 w 3755136"/>
              <a:gd name="connsiteY3" fmla="*/ 28955 h 28955"/>
              <a:gd name="connsiteX4" fmla="*/ 1877568 w 3755136"/>
              <a:gd name="connsiteY4" fmla="*/ 28955 h 28955"/>
              <a:gd name="connsiteX5" fmla="*/ 0 w 3755136"/>
              <a:gd name="connsiteY5" fmla="*/ 28955 h 28955"/>
              <a:gd name="connsiteX6" fmla="*/ 0 w 3755136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755136" h="28955">
                <a:moveTo>
                  <a:pt x="0" y="0"/>
                </a:moveTo>
                <a:lnTo>
                  <a:pt x="1877568" y="0"/>
                </a:lnTo>
                <a:lnTo>
                  <a:pt x="3755136" y="0"/>
                </a:lnTo>
                <a:lnTo>
                  <a:pt x="3755136" y="28955"/>
                </a:lnTo>
                <a:lnTo>
                  <a:pt x="1877568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990600"/>
            <a:ext cx="65278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400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Auto-</a:t>
            </a:r>
            <a:r>
              <a:rPr lang="en-US" altLang="zh-CN" sz="2400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Regulation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circulation,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continued,….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62000" y="2438400"/>
            <a:ext cx="7378700" cy="222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266700" algn="l"/>
              </a:tabLst>
            </a:pPr>
            <a:r>
              <a:rPr lang="en-US" altLang="zh-CN" sz="228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outside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mmHg,</a:t>
            </a:r>
          </a:p>
          <a:p>
            <a:pPr>
              <a:lnSpc>
                <a:spcPts val="28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vessels'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ability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autoregulate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</a:p>
          <a:p>
            <a:pPr>
              <a:lnSpc>
                <a:spcPts val="28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dilation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constriction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lost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perfusion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28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determined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alone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without</a:t>
            </a:r>
          </a:p>
          <a:p>
            <a:pPr>
              <a:lnSpc>
                <a:spcPts val="28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autoregulation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3400"/>
              </a:lnSpc>
              <a:tabLst>
                <a:tab pos="266700" algn="l"/>
              </a:tabLst>
            </a:pPr>
            <a:r>
              <a:rPr lang="en-US" altLang="zh-CN" sz="228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hypotension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severe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ischemia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4749800"/>
            <a:ext cx="762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01040" y="1344168"/>
            <a:ext cx="6874764" cy="36576"/>
          </a:xfrm>
          <a:custGeom>
            <a:avLst/>
            <a:gdLst>
              <a:gd name="connsiteX0" fmla="*/ 0 w 6874764"/>
              <a:gd name="connsiteY0" fmla="*/ 0 h 36576"/>
              <a:gd name="connsiteX1" fmla="*/ 1718691 w 6874764"/>
              <a:gd name="connsiteY1" fmla="*/ 0 h 36576"/>
              <a:gd name="connsiteX2" fmla="*/ 3437381 w 6874764"/>
              <a:gd name="connsiteY2" fmla="*/ 0 h 36576"/>
              <a:gd name="connsiteX3" fmla="*/ 5156073 w 6874764"/>
              <a:gd name="connsiteY3" fmla="*/ 0 h 36576"/>
              <a:gd name="connsiteX4" fmla="*/ 6874764 w 6874764"/>
              <a:gd name="connsiteY4" fmla="*/ 0 h 36576"/>
              <a:gd name="connsiteX5" fmla="*/ 6874764 w 6874764"/>
              <a:gd name="connsiteY5" fmla="*/ 36576 h 36576"/>
              <a:gd name="connsiteX6" fmla="*/ 5156073 w 6874764"/>
              <a:gd name="connsiteY6" fmla="*/ 36576 h 36576"/>
              <a:gd name="connsiteX7" fmla="*/ 3437381 w 6874764"/>
              <a:gd name="connsiteY7" fmla="*/ 36576 h 36576"/>
              <a:gd name="connsiteX8" fmla="*/ 1718691 w 6874764"/>
              <a:gd name="connsiteY8" fmla="*/ 36576 h 36576"/>
              <a:gd name="connsiteX9" fmla="*/ 0 w 6874764"/>
              <a:gd name="connsiteY9" fmla="*/ 36576 h 36576"/>
              <a:gd name="connsiteX10" fmla="*/ 0 w 6874764"/>
              <a:gd name="connsiteY10" fmla="*/ 0 h 36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874764" h="36576">
                <a:moveTo>
                  <a:pt x="0" y="0"/>
                </a:moveTo>
                <a:lnTo>
                  <a:pt x="1718691" y="0"/>
                </a:lnTo>
                <a:lnTo>
                  <a:pt x="3437381" y="0"/>
                </a:lnTo>
                <a:lnTo>
                  <a:pt x="5156073" y="0"/>
                </a:lnTo>
                <a:lnTo>
                  <a:pt x="6874764" y="0"/>
                </a:lnTo>
                <a:lnTo>
                  <a:pt x="6874764" y="36576"/>
                </a:lnTo>
                <a:lnTo>
                  <a:pt x="5156073" y="36576"/>
                </a:lnTo>
                <a:lnTo>
                  <a:pt x="3437381" y="36576"/>
                </a:lnTo>
                <a:lnTo>
                  <a:pt x="1718691" y="36576"/>
                </a:lnTo>
                <a:lnTo>
                  <a:pt x="0" y="36576"/>
                </a:lnTo>
                <a:lnTo>
                  <a:pt x="0" y="0"/>
                </a:ln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1040" y="2197608"/>
            <a:ext cx="2592324" cy="36576"/>
          </a:xfrm>
          <a:custGeom>
            <a:avLst/>
            <a:gdLst>
              <a:gd name="connsiteX0" fmla="*/ 0 w 2592324"/>
              <a:gd name="connsiteY0" fmla="*/ 0 h 36576"/>
              <a:gd name="connsiteX1" fmla="*/ 1296162 w 2592324"/>
              <a:gd name="connsiteY1" fmla="*/ 0 h 36576"/>
              <a:gd name="connsiteX2" fmla="*/ 2592324 w 2592324"/>
              <a:gd name="connsiteY2" fmla="*/ 0 h 36576"/>
              <a:gd name="connsiteX3" fmla="*/ 2592324 w 2592324"/>
              <a:gd name="connsiteY3" fmla="*/ 36576 h 36576"/>
              <a:gd name="connsiteX4" fmla="*/ 1296162 w 2592324"/>
              <a:gd name="connsiteY4" fmla="*/ 36576 h 36576"/>
              <a:gd name="connsiteX5" fmla="*/ 0 w 2592324"/>
              <a:gd name="connsiteY5" fmla="*/ 36576 h 36576"/>
              <a:gd name="connsiteX6" fmla="*/ 0 w 2592324"/>
              <a:gd name="connsiteY6" fmla="*/ 0 h 36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92324" h="36576">
                <a:moveTo>
                  <a:pt x="0" y="0"/>
                </a:moveTo>
                <a:lnTo>
                  <a:pt x="1296162" y="0"/>
                </a:lnTo>
                <a:lnTo>
                  <a:pt x="2592324" y="0"/>
                </a:lnTo>
                <a:lnTo>
                  <a:pt x="2592324" y="36576"/>
                </a:lnTo>
                <a:lnTo>
                  <a:pt x="1296162" y="36576"/>
                </a:lnTo>
                <a:lnTo>
                  <a:pt x="0" y="3657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1040" y="3051048"/>
            <a:ext cx="1423416" cy="25907"/>
          </a:xfrm>
          <a:custGeom>
            <a:avLst/>
            <a:gdLst>
              <a:gd name="connsiteX0" fmla="*/ 0 w 1423416"/>
              <a:gd name="connsiteY0" fmla="*/ 12954 h 25907"/>
              <a:gd name="connsiteX1" fmla="*/ 1423416 w 1423416"/>
              <a:gd name="connsiteY1" fmla="*/ 12954 h 259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23416" h="25907">
                <a:moveTo>
                  <a:pt x="0" y="12954"/>
                </a:moveTo>
                <a:lnTo>
                  <a:pt x="1423416" y="12954"/>
                </a:lnTo>
              </a:path>
            </a:pathLst>
          </a:custGeom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15568" y="3904488"/>
            <a:ext cx="2689860" cy="36576"/>
          </a:xfrm>
          <a:custGeom>
            <a:avLst/>
            <a:gdLst>
              <a:gd name="connsiteX0" fmla="*/ 0 w 2689860"/>
              <a:gd name="connsiteY0" fmla="*/ 0 h 36576"/>
              <a:gd name="connsiteX1" fmla="*/ 1344930 w 2689860"/>
              <a:gd name="connsiteY1" fmla="*/ 0 h 36576"/>
              <a:gd name="connsiteX2" fmla="*/ 2689860 w 2689860"/>
              <a:gd name="connsiteY2" fmla="*/ 0 h 36576"/>
              <a:gd name="connsiteX3" fmla="*/ 2689860 w 2689860"/>
              <a:gd name="connsiteY3" fmla="*/ 36576 h 36576"/>
              <a:gd name="connsiteX4" fmla="*/ 1344930 w 2689860"/>
              <a:gd name="connsiteY4" fmla="*/ 36576 h 36576"/>
              <a:gd name="connsiteX5" fmla="*/ 0 w 2689860"/>
              <a:gd name="connsiteY5" fmla="*/ 36576 h 36576"/>
              <a:gd name="connsiteX6" fmla="*/ 0 w 2689860"/>
              <a:gd name="connsiteY6" fmla="*/ 0 h 36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89860" h="36576">
                <a:moveTo>
                  <a:pt x="0" y="0"/>
                </a:moveTo>
                <a:lnTo>
                  <a:pt x="1344930" y="0"/>
                </a:lnTo>
                <a:lnTo>
                  <a:pt x="2689860" y="0"/>
                </a:lnTo>
                <a:lnTo>
                  <a:pt x="2689860" y="36576"/>
                </a:lnTo>
                <a:lnTo>
                  <a:pt x="1344930" y="36576"/>
                </a:lnTo>
                <a:lnTo>
                  <a:pt x="0" y="3657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62756" y="4331208"/>
            <a:ext cx="100584" cy="35052"/>
          </a:xfrm>
          <a:custGeom>
            <a:avLst/>
            <a:gdLst>
              <a:gd name="connsiteX0" fmla="*/ 0 w 100584"/>
              <a:gd name="connsiteY0" fmla="*/ 17526 h 35052"/>
              <a:gd name="connsiteX1" fmla="*/ 100584 w 100584"/>
              <a:gd name="connsiteY1" fmla="*/ 17526 h 350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0584" h="35052">
                <a:moveTo>
                  <a:pt x="0" y="17526"/>
                </a:moveTo>
                <a:lnTo>
                  <a:pt x="100584" y="17526"/>
                </a:lnTo>
              </a:path>
            </a:pathLst>
          </a:custGeom>
          <a:ln w="254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1040" y="4757928"/>
            <a:ext cx="4181856" cy="25908"/>
          </a:xfrm>
          <a:custGeom>
            <a:avLst/>
            <a:gdLst>
              <a:gd name="connsiteX0" fmla="*/ 0 w 4181856"/>
              <a:gd name="connsiteY0" fmla="*/ 0 h 25908"/>
              <a:gd name="connsiteX1" fmla="*/ 1393952 w 4181856"/>
              <a:gd name="connsiteY1" fmla="*/ 0 h 25908"/>
              <a:gd name="connsiteX2" fmla="*/ 2787904 w 4181856"/>
              <a:gd name="connsiteY2" fmla="*/ 0 h 25908"/>
              <a:gd name="connsiteX3" fmla="*/ 4181856 w 4181856"/>
              <a:gd name="connsiteY3" fmla="*/ 0 h 25908"/>
              <a:gd name="connsiteX4" fmla="*/ 4181856 w 4181856"/>
              <a:gd name="connsiteY4" fmla="*/ 25907 h 25908"/>
              <a:gd name="connsiteX5" fmla="*/ 2787904 w 4181856"/>
              <a:gd name="connsiteY5" fmla="*/ 25907 h 25908"/>
              <a:gd name="connsiteX6" fmla="*/ 1393952 w 4181856"/>
              <a:gd name="connsiteY6" fmla="*/ 25907 h 25908"/>
              <a:gd name="connsiteX7" fmla="*/ 0 w 4181856"/>
              <a:gd name="connsiteY7" fmla="*/ 25907 h 25908"/>
              <a:gd name="connsiteX8" fmla="*/ 0 w 4181856"/>
              <a:gd name="connsiteY8" fmla="*/ 0 h 25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181856" h="25908">
                <a:moveTo>
                  <a:pt x="0" y="0"/>
                </a:moveTo>
                <a:lnTo>
                  <a:pt x="1393952" y="0"/>
                </a:lnTo>
                <a:lnTo>
                  <a:pt x="2787904" y="0"/>
                </a:lnTo>
                <a:lnTo>
                  <a:pt x="4181856" y="0"/>
                </a:lnTo>
                <a:lnTo>
                  <a:pt x="4181856" y="25907"/>
                </a:lnTo>
                <a:lnTo>
                  <a:pt x="2787904" y="25907"/>
                </a:lnTo>
                <a:lnTo>
                  <a:pt x="1393952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98500" y="1066800"/>
            <a:ext cx="68707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Effect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ICP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systemic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7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1841500"/>
            <a:ext cx="54229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Cushing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reflex: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‘Normally,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ICP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336800"/>
            <a:ext cx="66675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[Intracranial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Pressure]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ranges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to 15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705100"/>
            <a:ext cx="66675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Hg’,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(but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sources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ranges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like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Hg;)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3632200"/>
            <a:ext cx="64643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-If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ICP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mmHg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short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period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time,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drop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markedly,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leading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4483100"/>
            <a:ext cx="70485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hypoxia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hypercapnea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vasomotor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causing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rises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14272" y="2089023"/>
            <a:ext cx="2334768" cy="21335"/>
          </a:xfrm>
          <a:custGeom>
            <a:avLst/>
            <a:gdLst>
              <a:gd name="connsiteX0" fmla="*/ 0 w 2334768"/>
              <a:gd name="connsiteY0" fmla="*/ 0 h 21335"/>
              <a:gd name="connsiteX1" fmla="*/ 1167384 w 2334768"/>
              <a:gd name="connsiteY1" fmla="*/ 0 h 21335"/>
              <a:gd name="connsiteX2" fmla="*/ 2334768 w 2334768"/>
              <a:gd name="connsiteY2" fmla="*/ 0 h 21335"/>
              <a:gd name="connsiteX3" fmla="*/ 2334768 w 2334768"/>
              <a:gd name="connsiteY3" fmla="*/ 21335 h 21335"/>
              <a:gd name="connsiteX4" fmla="*/ 1167384 w 2334768"/>
              <a:gd name="connsiteY4" fmla="*/ 21335 h 21335"/>
              <a:gd name="connsiteX5" fmla="*/ 0 w 2334768"/>
              <a:gd name="connsiteY5" fmla="*/ 21335 h 21335"/>
              <a:gd name="connsiteX6" fmla="*/ 0 w 2334768"/>
              <a:gd name="connsiteY6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34768" h="21335">
                <a:moveTo>
                  <a:pt x="0" y="0"/>
                </a:moveTo>
                <a:lnTo>
                  <a:pt x="1167384" y="0"/>
                </a:lnTo>
                <a:lnTo>
                  <a:pt x="2334768" y="0"/>
                </a:lnTo>
                <a:lnTo>
                  <a:pt x="2334768" y="21335"/>
                </a:lnTo>
                <a:lnTo>
                  <a:pt x="1167384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00328" y="2857119"/>
            <a:ext cx="1726692" cy="21335"/>
          </a:xfrm>
          <a:custGeom>
            <a:avLst/>
            <a:gdLst>
              <a:gd name="connsiteX0" fmla="*/ 0 w 1726692"/>
              <a:gd name="connsiteY0" fmla="*/ 10667 h 21335"/>
              <a:gd name="connsiteX1" fmla="*/ 1726692 w 1726692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26692" h="21335">
                <a:moveTo>
                  <a:pt x="0" y="10667"/>
                </a:moveTo>
                <a:lnTo>
                  <a:pt x="1726692" y="1066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84292" y="2857119"/>
            <a:ext cx="3345180" cy="10667"/>
          </a:xfrm>
          <a:custGeom>
            <a:avLst/>
            <a:gdLst>
              <a:gd name="connsiteX0" fmla="*/ 0 w 3345180"/>
              <a:gd name="connsiteY0" fmla="*/ 0 h 10667"/>
              <a:gd name="connsiteX1" fmla="*/ 1672589 w 3345180"/>
              <a:gd name="connsiteY1" fmla="*/ 0 h 10667"/>
              <a:gd name="connsiteX2" fmla="*/ 3345180 w 3345180"/>
              <a:gd name="connsiteY2" fmla="*/ 0 h 10667"/>
              <a:gd name="connsiteX3" fmla="*/ 3345180 w 3345180"/>
              <a:gd name="connsiteY3" fmla="*/ 10667 h 10667"/>
              <a:gd name="connsiteX4" fmla="*/ 1672589 w 3345180"/>
              <a:gd name="connsiteY4" fmla="*/ 10667 h 10667"/>
              <a:gd name="connsiteX5" fmla="*/ 0 w 3345180"/>
              <a:gd name="connsiteY5" fmla="*/ 10667 h 10667"/>
              <a:gd name="connsiteX6" fmla="*/ 0 w 3345180"/>
              <a:gd name="connsiteY6" fmla="*/ 0 h 106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345180" h="10667">
                <a:moveTo>
                  <a:pt x="0" y="0"/>
                </a:moveTo>
                <a:lnTo>
                  <a:pt x="1672589" y="0"/>
                </a:lnTo>
                <a:lnTo>
                  <a:pt x="3345180" y="0"/>
                </a:lnTo>
                <a:lnTo>
                  <a:pt x="3345180" y="10667"/>
                </a:lnTo>
                <a:lnTo>
                  <a:pt x="1672589" y="10667"/>
                </a:lnTo>
                <a:lnTo>
                  <a:pt x="0" y="1066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5152" y="3241167"/>
            <a:ext cx="498347" cy="10668"/>
          </a:xfrm>
          <a:custGeom>
            <a:avLst/>
            <a:gdLst>
              <a:gd name="connsiteX0" fmla="*/ 0 w 498347"/>
              <a:gd name="connsiteY0" fmla="*/ 5333 h 10668"/>
              <a:gd name="connsiteX1" fmla="*/ 498347 w 498347"/>
              <a:gd name="connsiteY1" fmla="*/ 5333 h 106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8347" h="10668">
                <a:moveTo>
                  <a:pt x="0" y="5333"/>
                </a:moveTo>
                <a:lnTo>
                  <a:pt x="498347" y="5333"/>
                </a:lnTo>
              </a:path>
            </a:pathLst>
          </a:custGeom>
          <a:ln w="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333500" y="3241167"/>
            <a:ext cx="2964180" cy="10668"/>
          </a:xfrm>
          <a:custGeom>
            <a:avLst/>
            <a:gdLst>
              <a:gd name="connsiteX0" fmla="*/ 0 w 2964180"/>
              <a:gd name="connsiteY0" fmla="*/ 0 h 10668"/>
              <a:gd name="connsiteX1" fmla="*/ 1482090 w 2964180"/>
              <a:gd name="connsiteY1" fmla="*/ 0 h 10668"/>
              <a:gd name="connsiteX2" fmla="*/ 2964180 w 2964180"/>
              <a:gd name="connsiteY2" fmla="*/ 0 h 10668"/>
              <a:gd name="connsiteX3" fmla="*/ 2964180 w 2964180"/>
              <a:gd name="connsiteY3" fmla="*/ 10667 h 10668"/>
              <a:gd name="connsiteX4" fmla="*/ 1482090 w 2964180"/>
              <a:gd name="connsiteY4" fmla="*/ 10667 h 10668"/>
              <a:gd name="connsiteX5" fmla="*/ 0 w 2964180"/>
              <a:gd name="connsiteY5" fmla="*/ 10667 h 10668"/>
              <a:gd name="connsiteX6" fmla="*/ 0 w 2964180"/>
              <a:gd name="connsiteY6" fmla="*/ 0 h 106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964180" h="10668">
                <a:moveTo>
                  <a:pt x="0" y="0"/>
                </a:moveTo>
                <a:lnTo>
                  <a:pt x="1482090" y="0"/>
                </a:lnTo>
                <a:lnTo>
                  <a:pt x="2964180" y="0"/>
                </a:lnTo>
                <a:lnTo>
                  <a:pt x="2964180" y="10667"/>
                </a:lnTo>
                <a:lnTo>
                  <a:pt x="1482090" y="10667"/>
                </a:lnTo>
                <a:lnTo>
                  <a:pt x="0" y="1066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99176" y="3625215"/>
            <a:ext cx="2202180" cy="10667"/>
          </a:xfrm>
          <a:custGeom>
            <a:avLst/>
            <a:gdLst>
              <a:gd name="connsiteX0" fmla="*/ 0 w 2202180"/>
              <a:gd name="connsiteY0" fmla="*/ 0 h 10667"/>
              <a:gd name="connsiteX1" fmla="*/ 1101090 w 2202180"/>
              <a:gd name="connsiteY1" fmla="*/ 0 h 10667"/>
              <a:gd name="connsiteX2" fmla="*/ 2202180 w 2202180"/>
              <a:gd name="connsiteY2" fmla="*/ 0 h 10667"/>
              <a:gd name="connsiteX3" fmla="*/ 2202180 w 2202180"/>
              <a:gd name="connsiteY3" fmla="*/ 10667 h 10667"/>
              <a:gd name="connsiteX4" fmla="*/ 1101090 w 2202180"/>
              <a:gd name="connsiteY4" fmla="*/ 10667 h 10667"/>
              <a:gd name="connsiteX5" fmla="*/ 0 w 2202180"/>
              <a:gd name="connsiteY5" fmla="*/ 10667 h 10667"/>
              <a:gd name="connsiteX6" fmla="*/ 0 w 2202180"/>
              <a:gd name="connsiteY6" fmla="*/ 0 h 106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202180" h="10667">
                <a:moveTo>
                  <a:pt x="0" y="0"/>
                </a:moveTo>
                <a:lnTo>
                  <a:pt x="1101090" y="0"/>
                </a:lnTo>
                <a:lnTo>
                  <a:pt x="2202180" y="0"/>
                </a:lnTo>
                <a:lnTo>
                  <a:pt x="2202180" y="10667"/>
                </a:lnTo>
                <a:lnTo>
                  <a:pt x="1101090" y="10667"/>
                </a:lnTo>
                <a:lnTo>
                  <a:pt x="0" y="1066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24300" y="4393311"/>
            <a:ext cx="2572512" cy="10667"/>
          </a:xfrm>
          <a:custGeom>
            <a:avLst/>
            <a:gdLst>
              <a:gd name="connsiteX0" fmla="*/ 0 w 2572512"/>
              <a:gd name="connsiteY0" fmla="*/ 0 h 10667"/>
              <a:gd name="connsiteX1" fmla="*/ 1286256 w 2572512"/>
              <a:gd name="connsiteY1" fmla="*/ 0 h 10667"/>
              <a:gd name="connsiteX2" fmla="*/ 2572512 w 2572512"/>
              <a:gd name="connsiteY2" fmla="*/ 0 h 10667"/>
              <a:gd name="connsiteX3" fmla="*/ 2572512 w 2572512"/>
              <a:gd name="connsiteY3" fmla="*/ 10667 h 10667"/>
              <a:gd name="connsiteX4" fmla="*/ 1286256 w 2572512"/>
              <a:gd name="connsiteY4" fmla="*/ 10667 h 10667"/>
              <a:gd name="connsiteX5" fmla="*/ 0 w 2572512"/>
              <a:gd name="connsiteY5" fmla="*/ 10667 h 10667"/>
              <a:gd name="connsiteX6" fmla="*/ 0 w 2572512"/>
              <a:gd name="connsiteY6" fmla="*/ 0 h 106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72512" h="10667">
                <a:moveTo>
                  <a:pt x="0" y="0"/>
                </a:moveTo>
                <a:lnTo>
                  <a:pt x="1286256" y="0"/>
                </a:lnTo>
                <a:lnTo>
                  <a:pt x="2572512" y="0"/>
                </a:lnTo>
                <a:lnTo>
                  <a:pt x="2572512" y="10667"/>
                </a:lnTo>
                <a:lnTo>
                  <a:pt x="1286256" y="10667"/>
                </a:lnTo>
                <a:lnTo>
                  <a:pt x="0" y="1066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33956" y="4777359"/>
            <a:ext cx="6132576" cy="10667"/>
          </a:xfrm>
          <a:custGeom>
            <a:avLst/>
            <a:gdLst>
              <a:gd name="connsiteX0" fmla="*/ 0 w 6132576"/>
              <a:gd name="connsiteY0" fmla="*/ 0 h 10667"/>
              <a:gd name="connsiteX1" fmla="*/ 2044191 w 6132576"/>
              <a:gd name="connsiteY1" fmla="*/ 0 h 10667"/>
              <a:gd name="connsiteX2" fmla="*/ 4088384 w 6132576"/>
              <a:gd name="connsiteY2" fmla="*/ 0 h 10667"/>
              <a:gd name="connsiteX3" fmla="*/ 6132575 w 6132576"/>
              <a:gd name="connsiteY3" fmla="*/ 0 h 10667"/>
              <a:gd name="connsiteX4" fmla="*/ 6132575 w 6132576"/>
              <a:gd name="connsiteY4" fmla="*/ 10667 h 10667"/>
              <a:gd name="connsiteX5" fmla="*/ 4088384 w 6132576"/>
              <a:gd name="connsiteY5" fmla="*/ 10667 h 10667"/>
              <a:gd name="connsiteX6" fmla="*/ 2044191 w 6132576"/>
              <a:gd name="connsiteY6" fmla="*/ 10667 h 10667"/>
              <a:gd name="connsiteX7" fmla="*/ 0 w 6132576"/>
              <a:gd name="connsiteY7" fmla="*/ 10667 h 10667"/>
              <a:gd name="connsiteX8" fmla="*/ 0 w 6132576"/>
              <a:gd name="connsiteY8" fmla="*/ 0 h 106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132576" h="10667">
                <a:moveTo>
                  <a:pt x="0" y="0"/>
                </a:moveTo>
                <a:lnTo>
                  <a:pt x="2044191" y="0"/>
                </a:lnTo>
                <a:lnTo>
                  <a:pt x="4088384" y="0"/>
                </a:lnTo>
                <a:lnTo>
                  <a:pt x="6132575" y="0"/>
                </a:lnTo>
                <a:lnTo>
                  <a:pt x="6132575" y="10667"/>
                </a:lnTo>
                <a:lnTo>
                  <a:pt x="4088384" y="10667"/>
                </a:lnTo>
                <a:lnTo>
                  <a:pt x="2044191" y="10667"/>
                </a:lnTo>
                <a:lnTo>
                  <a:pt x="0" y="1066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066531" y="4777359"/>
            <a:ext cx="57911" cy="10667"/>
          </a:xfrm>
          <a:custGeom>
            <a:avLst/>
            <a:gdLst>
              <a:gd name="connsiteX0" fmla="*/ 0 w 57911"/>
              <a:gd name="connsiteY0" fmla="*/ 5334 h 10667"/>
              <a:gd name="connsiteX1" fmla="*/ 57911 w 57911"/>
              <a:gd name="connsiteY1" fmla="*/ 5334 h 106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7911" h="10667">
                <a:moveTo>
                  <a:pt x="0" y="5334"/>
                </a:moveTo>
                <a:lnTo>
                  <a:pt x="57911" y="5334"/>
                </a:lnTo>
              </a:path>
            </a:pathLst>
          </a:custGeom>
          <a:ln w="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0832" y="5642953"/>
            <a:ext cx="213359" cy="10667"/>
          </a:xfrm>
          <a:custGeom>
            <a:avLst/>
            <a:gdLst>
              <a:gd name="connsiteX0" fmla="*/ 0 w 213359"/>
              <a:gd name="connsiteY0" fmla="*/ 5334 h 10667"/>
              <a:gd name="connsiteX1" fmla="*/ 213359 w 213359"/>
              <a:gd name="connsiteY1" fmla="*/ 5334 h 106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3359" h="10667">
                <a:moveTo>
                  <a:pt x="0" y="5334"/>
                </a:moveTo>
                <a:lnTo>
                  <a:pt x="213359" y="5334"/>
                </a:lnTo>
              </a:path>
            </a:pathLst>
          </a:custGeom>
          <a:ln w="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39340" y="5642953"/>
            <a:ext cx="2577084" cy="21335"/>
          </a:xfrm>
          <a:custGeom>
            <a:avLst/>
            <a:gdLst>
              <a:gd name="connsiteX0" fmla="*/ 0 w 2577084"/>
              <a:gd name="connsiteY0" fmla="*/ 0 h 21335"/>
              <a:gd name="connsiteX1" fmla="*/ 1288542 w 2577084"/>
              <a:gd name="connsiteY1" fmla="*/ 0 h 21335"/>
              <a:gd name="connsiteX2" fmla="*/ 2577084 w 2577084"/>
              <a:gd name="connsiteY2" fmla="*/ 0 h 21335"/>
              <a:gd name="connsiteX3" fmla="*/ 2577084 w 2577084"/>
              <a:gd name="connsiteY3" fmla="*/ 21335 h 21335"/>
              <a:gd name="connsiteX4" fmla="*/ 1288542 w 2577084"/>
              <a:gd name="connsiteY4" fmla="*/ 21335 h 21335"/>
              <a:gd name="connsiteX5" fmla="*/ 0 w 2577084"/>
              <a:gd name="connsiteY5" fmla="*/ 21335 h 21335"/>
              <a:gd name="connsiteX6" fmla="*/ 0 w 2577084"/>
              <a:gd name="connsiteY6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77084" h="21335">
                <a:moveTo>
                  <a:pt x="0" y="0"/>
                </a:moveTo>
                <a:lnTo>
                  <a:pt x="1288542" y="0"/>
                </a:lnTo>
                <a:lnTo>
                  <a:pt x="2577084" y="0"/>
                </a:lnTo>
                <a:lnTo>
                  <a:pt x="2577084" y="21335"/>
                </a:lnTo>
                <a:lnTo>
                  <a:pt x="1288542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36648" y="5921844"/>
            <a:ext cx="56388" cy="10668"/>
          </a:xfrm>
          <a:custGeom>
            <a:avLst/>
            <a:gdLst>
              <a:gd name="connsiteX0" fmla="*/ 0 w 56388"/>
              <a:gd name="connsiteY0" fmla="*/ 5334 h 10668"/>
              <a:gd name="connsiteX1" fmla="*/ 56388 w 56388"/>
              <a:gd name="connsiteY1" fmla="*/ 5334 h 106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6388" h="10668">
                <a:moveTo>
                  <a:pt x="0" y="5334"/>
                </a:moveTo>
                <a:lnTo>
                  <a:pt x="56388" y="5334"/>
                </a:lnTo>
              </a:path>
            </a:pathLst>
          </a:custGeom>
          <a:ln w="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93036" y="5921844"/>
            <a:ext cx="4140708" cy="10668"/>
          </a:xfrm>
          <a:custGeom>
            <a:avLst/>
            <a:gdLst>
              <a:gd name="connsiteX0" fmla="*/ 0 w 4140708"/>
              <a:gd name="connsiteY0" fmla="*/ 0 h 10668"/>
              <a:gd name="connsiteX1" fmla="*/ 1380235 w 4140708"/>
              <a:gd name="connsiteY1" fmla="*/ 0 h 10668"/>
              <a:gd name="connsiteX2" fmla="*/ 2760472 w 4140708"/>
              <a:gd name="connsiteY2" fmla="*/ 0 h 10668"/>
              <a:gd name="connsiteX3" fmla="*/ 4140708 w 4140708"/>
              <a:gd name="connsiteY3" fmla="*/ 0 h 10668"/>
              <a:gd name="connsiteX4" fmla="*/ 4140708 w 4140708"/>
              <a:gd name="connsiteY4" fmla="*/ 10668 h 10668"/>
              <a:gd name="connsiteX5" fmla="*/ 2760472 w 4140708"/>
              <a:gd name="connsiteY5" fmla="*/ 10668 h 10668"/>
              <a:gd name="connsiteX6" fmla="*/ 1380235 w 4140708"/>
              <a:gd name="connsiteY6" fmla="*/ 10668 h 10668"/>
              <a:gd name="connsiteX7" fmla="*/ 0 w 4140708"/>
              <a:gd name="connsiteY7" fmla="*/ 10668 h 10668"/>
              <a:gd name="connsiteX8" fmla="*/ 0 w 4140708"/>
              <a:gd name="connsiteY8" fmla="*/ 0 h 106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140708" h="10668">
                <a:moveTo>
                  <a:pt x="0" y="0"/>
                </a:moveTo>
                <a:lnTo>
                  <a:pt x="1380235" y="0"/>
                </a:lnTo>
                <a:lnTo>
                  <a:pt x="2760472" y="0"/>
                </a:lnTo>
                <a:lnTo>
                  <a:pt x="4140708" y="0"/>
                </a:lnTo>
                <a:lnTo>
                  <a:pt x="4140708" y="10668"/>
                </a:lnTo>
                <a:lnTo>
                  <a:pt x="2760472" y="10668"/>
                </a:lnTo>
                <a:lnTo>
                  <a:pt x="1380235" y="10668"/>
                </a:lnTo>
                <a:lnTo>
                  <a:pt x="0" y="10668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33744" y="5921844"/>
            <a:ext cx="76200" cy="10668"/>
          </a:xfrm>
          <a:custGeom>
            <a:avLst/>
            <a:gdLst>
              <a:gd name="connsiteX0" fmla="*/ 0 w 76200"/>
              <a:gd name="connsiteY0" fmla="*/ 5334 h 10668"/>
              <a:gd name="connsiteX1" fmla="*/ 76200 w 76200"/>
              <a:gd name="connsiteY1" fmla="*/ 5334 h 106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200" h="10668">
                <a:moveTo>
                  <a:pt x="0" y="5334"/>
                </a:moveTo>
                <a:lnTo>
                  <a:pt x="76200" y="5334"/>
                </a:lnTo>
              </a:path>
            </a:pathLst>
          </a:custGeom>
          <a:ln w="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508000"/>
            <a:ext cx="1371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Stroke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155700"/>
            <a:ext cx="81661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Stroke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occurs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blocked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death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905000"/>
            <a:ext cx="8166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middle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blocked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25500" y="2298700"/>
            <a:ext cx="1524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likely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become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628900"/>
            <a:ext cx="81788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totally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demented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because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lost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Wernicke’s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speech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comprehension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25500" y="3060700"/>
            <a:ext cx="34544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hemisphere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403600"/>
            <a:ext cx="81788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2-unable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speak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because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Broca’s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25500" y="3835400"/>
            <a:ext cx="952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formation.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4216400"/>
            <a:ext cx="8178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addition,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hemisphere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25500" y="4597400"/>
            <a:ext cx="7289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create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spastic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paralysis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4902200"/>
            <a:ext cx="63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5486400"/>
            <a:ext cx="81661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Blockage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posterior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infarction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occipital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side,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hemianopsia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1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50825" y="1502156"/>
            <a:ext cx="2606040" cy="16763"/>
          </a:xfrm>
          <a:custGeom>
            <a:avLst/>
            <a:gdLst>
              <a:gd name="connsiteX0" fmla="*/ 0 w 2606040"/>
              <a:gd name="connsiteY0" fmla="*/ 0 h 16763"/>
              <a:gd name="connsiteX1" fmla="*/ 1303020 w 2606040"/>
              <a:gd name="connsiteY1" fmla="*/ 0 h 16763"/>
              <a:gd name="connsiteX2" fmla="*/ 2606040 w 2606040"/>
              <a:gd name="connsiteY2" fmla="*/ 0 h 16763"/>
              <a:gd name="connsiteX3" fmla="*/ 2606040 w 2606040"/>
              <a:gd name="connsiteY3" fmla="*/ 16763 h 16763"/>
              <a:gd name="connsiteX4" fmla="*/ 1303020 w 2606040"/>
              <a:gd name="connsiteY4" fmla="*/ 16763 h 16763"/>
              <a:gd name="connsiteX5" fmla="*/ 0 w 2606040"/>
              <a:gd name="connsiteY5" fmla="*/ 16763 h 16763"/>
              <a:gd name="connsiteX6" fmla="*/ 0 w 2606040"/>
              <a:gd name="connsiteY6" fmla="*/ 0 h 167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06040" h="16763">
                <a:moveTo>
                  <a:pt x="0" y="0"/>
                </a:moveTo>
                <a:lnTo>
                  <a:pt x="1303020" y="0"/>
                </a:lnTo>
                <a:lnTo>
                  <a:pt x="2606040" y="0"/>
                </a:lnTo>
                <a:lnTo>
                  <a:pt x="2606040" y="16763"/>
                </a:lnTo>
                <a:lnTo>
                  <a:pt x="1303020" y="16763"/>
                </a:lnTo>
                <a:lnTo>
                  <a:pt x="0" y="16763"/>
                </a:lnTo>
                <a:lnTo>
                  <a:pt x="0" y="0"/>
                </a:lnTo>
              </a:path>
            </a:pathLst>
          </a:custGeom>
          <a:solidFill>
            <a:srgbClr val="0461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440" y="2161540"/>
            <a:ext cx="2382012" cy="21336"/>
          </a:xfrm>
          <a:custGeom>
            <a:avLst/>
            <a:gdLst>
              <a:gd name="connsiteX0" fmla="*/ 0 w 2382012"/>
              <a:gd name="connsiteY0" fmla="*/ 0 h 21336"/>
              <a:gd name="connsiteX1" fmla="*/ 1191006 w 2382012"/>
              <a:gd name="connsiteY1" fmla="*/ 0 h 21336"/>
              <a:gd name="connsiteX2" fmla="*/ 2382012 w 2382012"/>
              <a:gd name="connsiteY2" fmla="*/ 0 h 21336"/>
              <a:gd name="connsiteX3" fmla="*/ 2382012 w 2382012"/>
              <a:gd name="connsiteY3" fmla="*/ 21336 h 21336"/>
              <a:gd name="connsiteX4" fmla="*/ 1191006 w 2382012"/>
              <a:gd name="connsiteY4" fmla="*/ 21336 h 21336"/>
              <a:gd name="connsiteX5" fmla="*/ 0 w 2382012"/>
              <a:gd name="connsiteY5" fmla="*/ 21336 h 21336"/>
              <a:gd name="connsiteX6" fmla="*/ 0 w 2382012"/>
              <a:gd name="connsiteY6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82012" h="21336">
                <a:moveTo>
                  <a:pt x="0" y="0"/>
                </a:moveTo>
                <a:lnTo>
                  <a:pt x="1191006" y="0"/>
                </a:lnTo>
                <a:lnTo>
                  <a:pt x="2382012" y="0"/>
                </a:lnTo>
                <a:lnTo>
                  <a:pt x="2382012" y="21336"/>
                </a:lnTo>
                <a:lnTo>
                  <a:pt x="1191006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1940" y="2518156"/>
            <a:ext cx="1164336" cy="21336"/>
          </a:xfrm>
          <a:custGeom>
            <a:avLst/>
            <a:gdLst>
              <a:gd name="connsiteX0" fmla="*/ 0 w 1164336"/>
              <a:gd name="connsiteY0" fmla="*/ 10667 h 21336"/>
              <a:gd name="connsiteX1" fmla="*/ 1164336 w 1164336"/>
              <a:gd name="connsiteY1" fmla="*/ 10667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64336" h="21336">
                <a:moveTo>
                  <a:pt x="0" y="10667"/>
                </a:moveTo>
                <a:lnTo>
                  <a:pt x="1164336" y="1066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060" y="2874772"/>
            <a:ext cx="766572" cy="21335"/>
          </a:xfrm>
          <a:custGeom>
            <a:avLst/>
            <a:gdLst>
              <a:gd name="connsiteX0" fmla="*/ 0 w 766572"/>
              <a:gd name="connsiteY0" fmla="*/ 10667 h 21335"/>
              <a:gd name="connsiteX1" fmla="*/ 766572 w 766572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6572" h="21335">
                <a:moveTo>
                  <a:pt x="0" y="10667"/>
                </a:moveTo>
                <a:lnTo>
                  <a:pt x="766572" y="1066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1940" y="3231388"/>
            <a:ext cx="1424940" cy="21335"/>
          </a:xfrm>
          <a:custGeom>
            <a:avLst/>
            <a:gdLst>
              <a:gd name="connsiteX0" fmla="*/ 0 w 1424940"/>
              <a:gd name="connsiteY0" fmla="*/ 10667 h 21335"/>
              <a:gd name="connsiteX1" fmla="*/ 1424940 w 1424940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24940" h="21335">
                <a:moveTo>
                  <a:pt x="0" y="10667"/>
                </a:moveTo>
                <a:lnTo>
                  <a:pt x="1424940" y="1066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1940" y="3944620"/>
            <a:ext cx="813816" cy="21335"/>
          </a:xfrm>
          <a:custGeom>
            <a:avLst/>
            <a:gdLst>
              <a:gd name="connsiteX0" fmla="*/ 0 w 813816"/>
              <a:gd name="connsiteY0" fmla="*/ 10667 h 21335"/>
              <a:gd name="connsiteX1" fmla="*/ 813816 w 813816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13816" h="21335">
                <a:moveTo>
                  <a:pt x="0" y="10667"/>
                </a:moveTo>
                <a:lnTo>
                  <a:pt x="813816" y="1066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50748" y="4301236"/>
            <a:ext cx="755904" cy="21335"/>
          </a:xfrm>
          <a:custGeom>
            <a:avLst/>
            <a:gdLst>
              <a:gd name="connsiteX0" fmla="*/ 0 w 755904"/>
              <a:gd name="connsiteY0" fmla="*/ 10667 h 21335"/>
              <a:gd name="connsiteX1" fmla="*/ 755904 w 755904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55904" h="21335">
                <a:moveTo>
                  <a:pt x="0" y="10667"/>
                </a:moveTo>
                <a:lnTo>
                  <a:pt x="755904" y="1066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100" y="1892300"/>
            <a:ext cx="2616200" cy="3784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1231900"/>
            <a:ext cx="26035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dirty="0" smtClean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STROKE(con----)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981200"/>
            <a:ext cx="2451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Principal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stroke: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2349500"/>
            <a:ext cx="57531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1-Thrombotic: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Stroke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blockage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leading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 clot.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060700"/>
            <a:ext cx="57531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2-Haemorrhagic: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Stroke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bleeding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ruptured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vessel,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usually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consequence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hypertension.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797300"/>
            <a:ext cx="5753100" cy="1270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3-Embolic: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Stroke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clot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vessel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away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clot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carried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bloodstream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until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lodges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leading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5194300"/>
            <a:ext cx="5334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thrombotic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haemorrhagic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common,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136904" y="2451862"/>
            <a:ext cx="7456931" cy="16636"/>
          </a:xfrm>
          <a:custGeom>
            <a:avLst/>
            <a:gdLst>
              <a:gd name="connsiteX0" fmla="*/ 0 w 7456931"/>
              <a:gd name="connsiteY0" fmla="*/ 0 h 16636"/>
              <a:gd name="connsiteX1" fmla="*/ 1864233 w 7456931"/>
              <a:gd name="connsiteY1" fmla="*/ 0 h 16636"/>
              <a:gd name="connsiteX2" fmla="*/ 3728466 w 7456931"/>
              <a:gd name="connsiteY2" fmla="*/ 0 h 16636"/>
              <a:gd name="connsiteX3" fmla="*/ 5592699 w 7456931"/>
              <a:gd name="connsiteY3" fmla="*/ 0 h 16636"/>
              <a:gd name="connsiteX4" fmla="*/ 7456931 w 7456931"/>
              <a:gd name="connsiteY4" fmla="*/ 0 h 16636"/>
              <a:gd name="connsiteX5" fmla="*/ 7456931 w 7456931"/>
              <a:gd name="connsiteY5" fmla="*/ 16636 h 16636"/>
              <a:gd name="connsiteX6" fmla="*/ 5592699 w 7456931"/>
              <a:gd name="connsiteY6" fmla="*/ 16636 h 16636"/>
              <a:gd name="connsiteX7" fmla="*/ 3728466 w 7456931"/>
              <a:gd name="connsiteY7" fmla="*/ 16636 h 16636"/>
              <a:gd name="connsiteX8" fmla="*/ 1864233 w 7456931"/>
              <a:gd name="connsiteY8" fmla="*/ 16636 h 16636"/>
              <a:gd name="connsiteX9" fmla="*/ 0 w 7456931"/>
              <a:gd name="connsiteY9" fmla="*/ 16636 h 16636"/>
              <a:gd name="connsiteX10" fmla="*/ 0 w 7456931"/>
              <a:gd name="connsiteY10" fmla="*/ 0 h 166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456931" h="16636">
                <a:moveTo>
                  <a:pt x="0" y="0"/>
                </a:moveTo>
                <a:lnTo>
                  <a:pt x="1864233" y="0"/>
                </a:lnTo>
                <a:lnTo>
                  <a:pt x="3728466" y="0"/>
                </a:lnTo>
                <a:lnTo>
                  <a:pt x="5592699" y="0"/>
                </a:lnTo>
                <a:lnTo>
                  <a:pt x="7456931" y="0"/>
                </a:lnTo>
                <a:lnTo>
                  <a:pt x="7456931" y="16636"/>
                </a:lnTo>
                <a:lnTo>
                  <a:pt x="5592699" y="16636"/>
                </a:lnTo>
                <a:lnTo>
                  <a:pt x="3728466" y="16636"/>
                </a:lnTo>
                <a:lnTo>
                  <a:pt x="1864233" y="16636"/>
                </a:lnTo>
                <a:lnTo>
                  <a:pt x="0" y="16636"/>
                </a:lnTo>
                <a:lnTo>
                  <a:pt x="0" y="0"/>
                </a:lnTo>
              </a:path>
            </a:pathLst>
          </a:custGeom>
          <a:solidFill>
            <a:srgbClr val="0070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91539" y="3046222"/>
            <a:ext cx="1024128" cy="16764"/>
          </a:xfrm>
          <a:custGeom>
            <a:avLst/>
            <a:gdLst>
              <a:gd name="connsiteX0" fmla="*/ 0 w 1024128"/>
              <a:gd name="connsiteY0" fmla="*/ 8382 h 16764"/>
              <a:gd name="connsiteX1" fmla="*/ 1024128 w 1024128"/>
              <a:gd name="connsiteY1" fmla="*/ 8382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24128" h="16764">
                <a:moveTo>
                  <a:pt x="0" y="8382"/>
                </a:moveTo>
                <a:lnTo>
                  <a:pt x="1024128" y="8382"/>
                </a:lnTo>
              </a:path>
            </a:pathLst>
          </a:custGeom>
          <a:ln w="12700">
            <a:solidFill>
              <a:srgbClr val="0070c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1346200"/>
            <a:ext cx="8140700" cy="419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0"/>
              </a:lnSpc>
              <a:tabLst>
                <a:tab pos="228600" algn="l"/>
                <a:tab pos="330200" algn="l"/>
                <a:tab pos="431800" algn="l"/>
              </a:tabLst>
            </a:pPr>
            <a:r>
              <a:rPr lang="en-US" altLang="zh-CN" sz="5006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Objectives: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228600" algn="l"/>
                <a:tab pos="330200" algn="l"/>
                <a:tab pos="431800" algn="l"/>
              </a:tabLst>
            </a:pPr>
            <a:r>
              <a:rPr lang="en-US" altLang="zh-CN" dirty="0" smtClean="0"/>
              <a:t>		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-At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end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this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lecture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student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would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be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able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to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228600" algn="l"/>
                <a:tab pos="330200" algn="l"/>
                <a:tab pos="431800" algn="l"/>
              </a:tabLst>
            </a:pPr>
            <a:r>
              <a:rPr lang="en-US" altLang="zh-CN" dirty="0" smtClean="0"/>
              <a:t>			</a:t>
            </a:r>
            <a:r>
              <a:rPr lang="en-US" altLang="zh-CN" sz="2604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discuss:_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228600" algn="l"/>
                <a:tab pos="330200" algn="l"/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2472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Cerebral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flow(</a:t>
            </a:r>
            <a:r>
              <a:rPr lang="en-US" altLang="zh-CN" sz="2604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normal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rate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&amp;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a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utoregulation).</a:t>
            </a:r>
          </a:p>
          <a:p>
            <a:pPr>
              <a:lnSpc>
                <a:spcPts val="3400"/>
              </a:lnSpc>
              <a:tabLst>
                <a:tab pos="228600" algn="l"/>
                <a:tab pos="330200" algn="l"/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2282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Cerebral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pressure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&amp;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Intracranial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pressure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(ICP)</a:t>
            </a:r>
          </a:p>
          <a:p>
            <a:pPr>
              <a:lnSpc>
                <a:spcPts val="3400"/>
              </a:lnSpc>
              <a:tabLst>
                <a:tab pos="228600" algn="l"/>
                <a:tab pos="330200" algn="l"/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228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-Factors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affecting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flow:</a:t>
            </a:r>
          </a:p>
          <a:p>
            <a:pPr>
              <a:lnSpc>
                <a:spcPts val="3400"/>
              </a:lnSpc>
              <a:tabLst>
                <a:tab pos="228600" algn="l"/>
                <a:tab pos="330200" algn="l"/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228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gases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Neural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stimuli,</a:t>
            </a:r>
          </a:p>
          <a:p>
            <a:pPr>
              <a:lnSpc>
                <a:spcPts val="3400"/>
              </a:lnSpc>
              <a:tabLst>
                <a:tab pos="228600" algn="l"/>
                <a:tab pos="330200" algn="l"/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2282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CSF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formation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&amp;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absorption.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5499100"/>
            <a:ext cx="1270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28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81100" y="5537200"/>
            <a:ext cx="21336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CSF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functions.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5943600"/>
            <a:ext cx="36195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280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brain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barrier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(BBB)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1595628"/>
            <a:ext cx="4925568" cy="30479"/>
          </a:xfrm>
          <a:custGeom>
            <a:avLst/>
            <a:gdLst>
              <a:gd name="connsiteX0" fmla="*/ 0 w 4925568"/>
              <a:gd name="connsiteY0" fmla="*/ 0 h 30479"/>
              <a:gd name="connsiteX1" fmla="*/ 1641856 w 4925568"/>
              <a:gd name="connsiteY1" fmla="*/ 0 h 30479"/>
              <a:gd name="connsiteX2" fmla="*/ 3283712 w 4925568"/>
              <a:gd name="connsiteY2" fmla="*/ 0 h 30479"/>
              <a:gd name="connsiteX3" fmla="*/ 4925568 w 4925568"/>
              <a:gd name="connsiteY3" fmla="*/ 0 h 30479"/>
              <a:gd name="connsiteX4" fmla="*/ 4925568 w 4925568"/>
              <a:gd name="connsiteY4" fmla="*/ 30479 h 30479"/>
              <a:gd name="connsiteX5" fmla="*/ 3283712 w 4925568"/>
              <a:gd name="connsiteY5" fmla="*/ 30479 h 30479"/>
              <a:gd name="connsiteX6" fmla="*/ 1641856 w 4925568"/>
              <a:gd name="connsiteY6" fmla="*/ 30479 h 30479"/>
              <a:gd name="connsiteX7" fmla="*/ 0 w 4925568"/>
              <a:gd name="connsiteY7" fmla="*/ 30479 h 30479"/>
              <a:gd name="connsiteX8" fmla="*/ 0 w 4925568"/>
              <a:gd name="connsiteY8" fmla="*/ 0 h 304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925568" h="30479">
                <a:moveTo>
                  <a:pt x="0" y="0"/>
                </a:moveTo>
                <a:lnTo>
                  <a:pt x="1641856" y="0"/>
                </a:lnTo>
                <a:lnTo>
                  <a:pt x="3283712" y="0"/>
                </a:lnTo>
                <a:lnTo>
                  <a:pt x="4925568" y="0"/>
                </a:lnTo>
                <a:lnTo>
                  <a:pt x="4925568" y="30479"/>
                </a:lnTo>
                <a:lnTo>
                  <a:pt x="3283712" y="30479"/>
                </a:lnTo>
                <a:lnTo>
                  <a:pt x="1641856" y="30479"/>
                </a:lnTo>
                <a:lnTo>
                  <a:pt x="0" y="3047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612900"/>
            <a:ext cx="4152900" cy="524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1104900"/>
            <a:ext cx="49149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5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Cerebrospinal</a:t>
            </a:r>
            <a:r>
              <a:rPr lang="en-US" altLang="zh-CN" sz="5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fluid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930400"/>
            <a:ext cx="4343400" cy="205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fluid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ventricles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brain,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cisterna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around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subarachnoid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around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these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chambers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another,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fluid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maintained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constant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level.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1071372"/>
            <a:ext cx="6097524" cy="27432"/>
          </a:xfrm>
          <a:custGeom>
            <a:avLst/>
            <a:gdLst>
              <a:gd name="connsiteX0" fmla="*/ 0 w 6097524"/>
              <a:gd name="connsiteY0" fmla="*/ 0 h 27432"/>
              <a:gd name="connsiteX1" fmla="*/ 2032507 w 6097524"/>
              <a:gd name="connsiteY1" fmla="*/ 0 h 27432"/>
              <a:gd name="connsiteX2" fmla="*/ 4065015 w 6097524"/>
              <a:gd name="connsiteY2" fmla="*/ 0 h 27432"/>
              <a:gd name="connsiteX3" fmla="*/ 6097524 w 6097524"/>
              <a:gd name="connsiteY3" fmla="*/ 0 h 27432"/>
              <a:gd name="connsiteX4" fmla="*/ 6097524 w 6097524"/>
              <a:gd name="connsiteY4" fmla="*/ 27431 h 27432"/>
              <a:gd name="connsiteX5" fmla="*/ 4065015 w 6097524"/>
              <a:gd name="connsiteY5" fmla="*/ 27431 h 27432"/>
              <a:gd name="connsiteX6" fmla="*/ 2032507 w 6097524"/>
              <a:gd name="connsiteY6" fmla="*/ 27431 h 27432"/>
              <a:gd name="connsiteX7" fmla="*/ 0 w 6097524"/>
              <a:gd name="connsiteY7" fmla="*/ 27431 h 27432"/>
              <a:gd name="connsiteX8" fmla="*/ 0 w 6097524"/>
              <a:gd name="connsiteY8" fmla="*/ 0 h 274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097524" h="27432">
                <a:moveTo>
                  <a:pt x="0" y="0"/>
                </a:moveTo>
                <a:lnTo>
                  <a:pt x="2032507" y="0"/>
                </a:lnTo>
                <a:lnTo>
                  <a:pt x="4065015" y="0"/>
                </a:lnTo>
                <a:lnTo>
                  <a:pt x="6097524" y="0"/>
                </a:lnTo>
                <a:lnTo>
                  <a:pt x="6097524" y="27431"/>
                </a:lnTo>
                <a:lnTo>
                  <a:pt x="4065015" y="27431"/>
                </a:lnTo>
                <a:lnTo>
                  <a:pt x="2032507" y="27431"/>
                </a:lnTo>
                <a:lnTo>
                  <a:pt x="0" y="27431"/>
                </a:lnTo>
                <a:lnTo>
                  <a:pt x="0" y="0"/>
                </a:lnTo>
              </a:path>
            </a:pathLst>
          </a:custGeom>
          <a:solidFill>
            <a:srgbClr val="0083b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68880" y="3765803"/>
            <a:ext cx="2208276" cy="16764"/>
          </a:xfrm>
          <a:custGeom>
            <a:avLst/>
            <a:gdLst>
              <a:gd name="connsiteX0" fmla="*/ 0 w 2208276"/>
              <a:gd name="connsiteY0" fmla="*/ 0 h 16764"/>
              <a:gd name="connsiteX1" fmla="*/ 1104138 w 2208276"/>
              <a:gd name="connsiteY1" fmla="*/ 0 h 16764"/>
              <a:gd name="connsiteX2" fmla="*/ 2208276 w 2208276"/>
              <a:gd name="connsiteY2" fmla="*/ 0 h 16764"/>
              <a:gd name="connsiteX3" fmla="*/ 2208276 w 2208276"/>
              <a:gd name="connsiteY3" fmla="*/ 16764 h 16764"/>
              <a:gd name="connsiteX4" fmla="*/ 1104138 w 2208276"/>
              <a:gd name="connsiteY4" fmla="*/ 16764 h 16764"/>
              <a:gd name="connsiteX5" fmla="*/ 0 w 2208276"/>
              <a:gd name="connsiteY5" fmla="*/ 16764 h 16764"/>
              <a:gd name="connsiteX6" fmla="*/ 0 w 2208276"/>
              <a:gd name="connsiteY6" fmla="*/ 0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208276" h="16764">
                <a:moveTo>
                  <a:pt x="0" y="0"/>
                </a:moveTo>
                <a:lnTo>
                  <a:pt x="1104138" y="0"/>
                </a:lnTo>
                <a:lnTo>
                  <a:pt x="2208276" y="0"/>
                </a:lnTo>
                <a:lnTo>
                  <a:pt x="2208276" y="16764"/>
                </a:lnTo>
                <a:lnTo>
                  <a:pt x="1104138" y="16764"/>
                </a:lnTo>
                <a:lnTo>
                  <a:pt x="0" y="1676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18160" y="4162044"/>
            <a:ext cx="1027176" cy="16764"/>
          </a:xfrm>
          <a:custGeom>
            <a:avLst/>
            <a:gdLst>
              <a:gd name="connsiteX0" fmla="*/ 0 w 1027176"/>
              <a:gd name="connsiteY0" fmla="*/ 8382 h 16764"/>
              <a:gd name="connsiteX1" fmla="*/ 1027176 w 1027176"/>
              <a:gd name="connsiteY1" fmla="*/ 8382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27176" h="16764">
                <a:moveTo>
                  <a:pt x="0" y="8382"/>
                </a:moveTo>
                <a:lnTo>
                  <a:pt x="1027176" y="8382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3300" y="1206500"/>
            <a:ext cx="28448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635000"/>
            <a:ext cx="60833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502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Cerebrospinal</a:t>
            </a:r>
            <a:r>
              <a:rPr lang="en-US" altLang="zh-CN" sz="4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2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Fluid</a:t>
            </a:r>
            <a:r>
              <a:rPr lang="en-US" altLang="zh-CN" sz="4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2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(CSF)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206500"/>
            <a:ext cx="25654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689100"/>
            <a:ext cx="48387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production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ml/day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2171700"/>
            <a:ext cx="54610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474" dirty="0" smtClean="0">
                <a:solidFill>
                  <a:srgbClr val="0bd0d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Lumbar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CSF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70-180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hg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Absorption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CSF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proportionate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08000" y="3035300"/>
            <a:ext cx="17653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CSF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3505200"/>
            <a:ext cx="44323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474" dirty="0" smtClean="0">
                <a:solidFill>
                  <a:srgbClr val="0bd0d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112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(normal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08000" y="3924300"/>
            <a:ext cx="49784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average):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filtration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absorption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</a:p>
          <a:p>
            <a:pPr>
              <a:lnSpc>
                <a:spcPts val="31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equal.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4775200"/>
            <a:ext cx="44069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Below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68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CSF,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08000" y="5168900"/>
            <a:ext cx="22352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absorption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stops.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447800" y="1143000"/>
          <a:ext cx="6096000" cy="3140075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37096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ffff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Substance</a:t>
                      </a:r>
                      <a:endParaRPr lang="zh-CN" altLang="en-US" sz="1800" b="1" dirty="0" smtClean="0">
                        <a:solidFill>
                          <a:srgbClr val="ffffff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ffffff"/>
                      </a:solidFill>
                      <a:prstDash val="soli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ffffff"/>
                      </a:solidFill>
                      <a:prstDash val="soli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ffff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CSF</a:t>
                      </a:r>
                      <a:endParaRPr lang="zh-CN" altLang="en-US" sz="1800" b="1" dirty="0" smtClean="0">
                        <a:solidFill>
                          <a:srgbClr val="ffffff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ffff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Plasma</a:t>
                      </a:r>
                      <a:endParaRPr lang="zh-CN" altLang="en-US" sz="1800" b="1" dirty="0" smtClean="0">
                        <a:solidFill>
                          <a:srgbClr val="ffffff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ffffff"/>
                      </a:solidFill>
                      <a:prstDash val="soli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Na+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147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150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</a:tr>
              <a:tr h="37096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K+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2.9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4.6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HCO3-</a:t>
                      </a:r>
                      <a:endParaRPr lang="zh-CN" altLang="en-US" sz="1802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25</a:t>
                      </a:r>
                      <a:endParaRPr lang="zh-CN" altLang="en-US" sz="1802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24.8</a:t>
                      </a:r>
                      <a:endParaRPr lang="zh-CN" altLang="en-US" sz="1802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</a:tr>
              <a:tr h="37096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PCO2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50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39.5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6"/>
                    </a:solidFill>
                  </a:tcPr>
                </a:tc>
              </a:tr>
              <a:tr h="37096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pH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7.33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7.4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b"/>
                    </a:solidFill>
                  </a:tcPr>
                </a:tc>
              </a:tr>
              <a:tr h="91452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Osmolality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Glucose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7ec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289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64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289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Constantia" pitchFamily="18" charset="0"/>
                        </a:rPr>
                        <a:t>100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Constantia" pitchFamily="18" charset="0"/>
                        <a:cs typeface="Constantia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6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533400" y="520700"/>
            <a:ext cx="60071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0"/>
              </a:lnSpc>
              <a:tabLst>
							</a:tabLst>
            </a:pPr>
            <a:r>
              <a:rPr lang="en-US" altLang="zh-CN" sz="5006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Composition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0083b7"/>
                </a:solidFill>
                <a:latin typeface="Calibri" pitchFamily="18" charset="0"/>
                <a:cs typeface="Calibri" pitchFamily="18" charset="0"/>
              </a:rPr>
              <a:t>CSF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4419600"/>
            <a:ext cx="57531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716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composition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CSF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nearly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same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ECF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4749800"/>
            <a:ext cx="1016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95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898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895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895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895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52500" y="4724400"/>
            <a:ext cx="7226300" cy="149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-osmotic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pressure,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approximately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u="sng" dirty="0" smtClean="0">
                <a:solidFill>
                  <a:srgbClr val="ff0000"/>
                </a:solidFill>
                <a:latin typeface="Georgia" pitchFamily="18" charset="0"/>
                <a:cs typeface="Georgia" pitchFamily="18" charset="0"/>
              </a:rPr>
              <a:t>equal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to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that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of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plasma;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-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-sodium</a:t>
            </a: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ion</a:t>
            </a: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concentration</a:t>
            </a: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is</a:t>
            </a: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approximately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u="sng" dirty="0" smtClean="0">
                <a:solidFill>
                  <a:srgbClr val="ff0000"/>
                </a:solidFill>
                <a:latin typeface="Georgia" pitchFamily="18" charset="0"/>
                <a:cs typeface="Georgia" pitchFamily="18" charset="0"/>
              </a:rPr>
              <a:t>equal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that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plasma;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ff0000"/>
                </a:solidFill>
                <a:latin typeface="Georgia" pitchFamily="18" charset="0"/>
                <a:cs typeface="Georgia" pitchFamily="18" charset="0"/>
              </a:rPr>
              <a:t>-chloride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ion,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about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u="sng" dirty="0" smtClean="0">
                <a:solidFill>
                  <a:srgbClr val="ff0000"/>
                </a:solidFill>
                <a:latin typeface="Georgia" pitchFamily="18" charset="0"/>
                <a:cs typeface="Georgia" pitchFamily="18" charset="0"/>
              </a:rPr>
              <a:t>15 percent greater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than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plasma;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Georgia" pitchFamily="18" charset="0"/>
                <a:cs typeface="Georgia" pitchFamily="18" charset="0"/>
              </a:rPr>
              <a:t>potassium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ion,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approximately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u="sng" dirty="0" smtClean="0">
                <a:solidFill>
                  <a:srgbClr val="ff0000"/>
                </a:solidFill>
                <a:latin typeface="Georgia" pitchFamily="18" charset="0"/>
                <a:cs typeface="Georgia" pitchFamily="18" charset="0"/>
              </a:rPr>
              <a:t>40 percent less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-</a:t>
            </a:r>
            <a:r>
              <a:rPr lang="en-US" altLang="zh-CN" sz="2004" dirty="0" smtClean="0">
                <a:solidFill>
                  <a:srgbClr val="ff0000"/>
                </a:solidFill>
                <a:latin typeface="Georgia" pitchFamily="18" charset="0"/>
                <a:cs typeface="Georgia" pitchFamily="18" charset="0"/>
              </a:rPr>
              <a:t>glucose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about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u="sng" dirty="0" smtClean="0">
                <a:solidFill>
                  <a:srgbClr val="ff0000"/>
                </a:solidFill>
                <a:latin typeface="Georgia" pitchFamily="18" charset="0"/>
                <a:cs typeface="Georgia" pitchFamily="18" charset="0"/>
              </a:rPr>
              <a:t>30 percent less</a:t>
            </a:r>
            <a:r>
              <a:rPr lang="en-US" altLang="zh-CN" sz="2004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33400" y="1397508"/>
            <a:ext cx="3465576" cy="19811"/>
          </a:xfrm>
          <a:custGeom>
            <a:avLst/>
            <a:gdLst>
              <a:gd name="connsiteX0" fmla="*/ 0 w 3465576"/>
              <a:gd name="connsiteY0" fmla="*/ 0 h 19811"/>
              <a:gd name="connsiteX1" fmla="*/ 1732788 w 3465576"/>
              <a:gd name="connsiteY1" fmla="*/ 0 h 19811"/>
              <a:gd name="connsiteX2" fmla="*/ 3465576 w 3465576"/>
              <a:gd name="connsiteY2" fmla="*/ 0 h 19811"/>
              <a:gd name="connsiteX3" fmla="*/ 3465576 w 3465576"/>
              <a:gd name="connsiteY3" fmla="*/ 19811 h 19811"/>
              <a:gd name="connsiteX4" fmla="*/ 1732788 w 3465576"/>
              <a:gd name="connsiteY4" fmla="*/ 19811 h 19811"/>
              <a:gd name="connsiteX5" fmla="*/ 0 w 3465576"/>
              <a:gd name="connsiteY5" fmla="*/ 19811 h 19811"/>
              <a:gd name="connsiteX6" fmla="*/ 0 w 3465576"/>
              <a:gd name="connsiteY6" fmla="*/ 0 h 198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465576" h="19811">
                <a:moveTo>
                  <a:pt x="0" y="0"/>
                </a:moveTo>
                <a:lnTo>
                  <a:pt x="1732788" y="0"/>
                </a:lnTo>
                <a:lnTo>
                  <a:pt x="3465576" y="0"/>
                </a:lnTo>
                <a:lnTo>
                  <a:pt x="3465576" y="19811"/>
                </a:lnTo>
                <a:lnTo>
                  <a:pt x="1732788" y="19811"/>
                </a:lnTo>
                <a:lnTo>
                  <a:pt x="0" y="19811"/>
                </a:lnTo>
                <a:lnTo>
                  <a:pt x="0" y="0"/>
                </a:lnTo>
              </a:path>
            </a:pathLst>
          </a:custGeom>
          <a:solidFill>
            <a:srgbClr val="0083b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1124" y="1918716"/>
            <a:ext cx="3432048" cy="12192"/>
          </a:xfrm>
          <a:custGeom>
            <a:avLst/>
            <a:gdLst>
              <a:gd name="connsiteX0" fmla="*/ 0 w 3432048"/>
              <a:gd name="connsiteY0" fmla="*/ 0 h 12192"/>
              <a:gd name="connsiteX1" fmla="*/ 1716024 w 3432048"/>
              <a:gd name="connsiteY1" fmla="*/ 0 h 12192"/>
              <a:gd name="connsiteX2" fmla="*/ 3432048 w 3432048"/>
              <a:gd name="connsiteY2" fmla="*/ 0 h 12192"/>
              <a:gd name="connsiteX3" fmla="*/ 3432048 w 3432048"/>
              <a:gd name="connsiteY3" fmla="*/ 12191 h 12192"/>
              <a:gd name="connsiteX4" fmla="*/ 1716024 w 3432048"/>
              <a:gd name="connsiteY4" fmla="*/ 12191 h 12192"/>
              <a:gd name="connsiteX5" fmla="*/ 0 w 3432048"/>
              <a:gd name="connsiteY5" fmla="*/ 12191 h 12192"/>
              <a:gd name="connsiteX6" fmla="*/ 0 w 3432048"/>
              <a:gd name="connsiteY6" fmla="*/ 0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432048" h="12192">
                <a:moveTo>
                  <a:pt x="0" y="0"/>
                </a:moveTo>
                <a:lnTo>
                  <a:pt x="1716024" y="0"/>
                </a:lnTo>
                <a:lnTo>
                  <a:pt x="3432048" y="0"/>
                </a:lnTo>
                <a:lnTo>
                  <a:pt x="3432048" y="12191"/>
                </a:lnTo>
                <a:lnTo>
                  <a:pt x="1716024" y="12191"/>
                </a:lnTo>
                <a:lnTo>
                  <a:pt x="0" y="12191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33400" y="1079500"/>
            <a:ext cx="34544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CSF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9600" y="1714500"/>
            <a:ext cx="34925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1-Protective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function(cushioning):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9600" y="2095500"/>
            <a:ext cx="76581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=1400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gm,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water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CSF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gm,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making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suspended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floated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effectively.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9600" y="2997200"/>
            <a:ext cx="4660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Facilitation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pulsatile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0400" y="3606800"/>
            <a:ext cx="7277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peptides,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hormones,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neuroendocrine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factors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848100"/>
            <a:ext cx="5410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nutrients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essential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substances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0400" y="4457700"/>
            <a:ext cx="3060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Wash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away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waste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products.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1917700"/>
            <a:ext cx="4292600" cy="4419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9300" y="1765300"/>
            <a:ext cx="4584700" cy="4508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584200"/>
            <a:ext cx="9398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>
							</a:tabLst>
            </a:pPr>
            <a:r>
              <a:rPr lang="en-US" altLang="zh-CN" sz="4406" b="1" u="sng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BBB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1767078"/>
            <a:ext cx="6827519" cy="30479"/>
          </a:xfrm>
          <a:custGeom>
            <a:avLst/>
            <a:gdLst>
              <a:gd name="connsiteX0" fmla="*/ 0 w 6827519"/>
              <a:gd name="connsiteY0" fmla="*/ 0 h 30479"/>
              <a:gd name="connsiteX1" fmla="*/ 1706879 w 6827519"/>
              <a:gd name="connsiteY1" fmla="*/ 0 h 30479"/>
              <a:gd name="connsiteX2" fmla="*/ 3413759 w 6827519"/>
              <a:gd name="connsiteY2" fmla="*/ 0 h 30479"/>
              <a:gd name="connsiteX3" fmla="*/ 5120640 w 6827519"/>
              <a:gd name="connsiteY3" fmla="*/ 0 h 30479"/>
              <a:gd name="connsiteX4" fmla="*/ 6827519 w 6827519"/>
              <a:gd name="connsiteY4" fmla="*/ 0 h 30479"/>
              <a:gd name="connsiteX5" fmla="*/ 6827519 w 6827519"/>
              <a:gd name="connsiteY5" fmla="*/ 30479 h 30479"/>
              <a:gd name="connsiteX6" fmla="*/ 5120640 w 6827519"/>
              <a:gd name="connsiteY6" fmla="*/ 30479 h 30479"/>
              <a:gd name="connsiteX7" fmla="*/ 3413759 w 6827519"/>
              <a:gd name="connsiteY7" fmla="*/ 30479 h 30479"/>
              <a:gd name="connsiteX8" fmla="*/ 1706879 w 6827519"/>
              <a:gd name="connsiteY8" fmla="*/ 30479 h 30479"/>
              <a:gd name="connsiteX9" fmla="*/ 0 w 6827519"/>
              <a:gd name="connsiteY9" fmla="*/ 30479 h 30479"/>
              <a:gd name="connsiteX10" fmla="*/ 0 w 6827519"/>
              <a:gd name="connsiteY10" fmla="*/ 0 h 304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827519" h="30479">
                <a:moveTo>
                  <a:pt x="0" y="0"/>
                </a:moveTo>
                <a:lnTo>
                  <a:pt x="1706879" y="0"/>
                </a:lnTo>
                <a:lnTo>
                  <a:pt x="3413759" y="0"/>
                </a:lnTo>
                <a:lnTo>
                  <a:pt x="5120640" y="0"/>
                </a:lnTo>
                <a:lnTo>
                  <a:pt x="6827519" y="0"/>
                </a:lnTo>
                <a:lnTo>
                  <a:pt x="6827519" y="30479"/>
                </a:lnTo>
                <a:lnTo>
                  <a:pt x="5120640" y="30479"/>
                </a:lnTo>
                <a:lnTo>
                  <a:pt x="3413759" y="30479"/>
                </a:lnTo>
                <a:lnTo>
                  <a:pt x="1706879" y="30479"/>
                </a:lnTo>
                <a:lnTo>
                  <a:pt x="0" y="30479"/>
                </a:lnTo>
                <a:lnTo>
                  <a:pt x="0" y="0"/>
                </a:lnTo>
              </a:path>
            </a:pathLst>
          </a:custGeom>
          <a:solidFill>
            <a:srgbClr val="0083b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1436" y="2790190"/>
            <a:ext cx="2260092" cy="16764"/>
          </a:xfrm>
          <a:custGeom>
            <a:avLst/>
            <a:gdLst>
              <a:gd name="connsiteX0" fmla="*/ 0 w 2260092"/>
              <a:gd name="connsiteY0" fmla="*/ 0 h 16764"/>
              <a:gd name="connsiteX1" fmla="*/ 1130046 w 2260092"/>
              <a:gd name="connsiteY1" fmla="*/ 0 h 16764"/>
              <a:gd name="connsiteX2" fmla="*/ 2260092 w 2260092"/>
              <a:gd name="connsiteY2" fmla="*/ 0 h 16764"/>
              <a:gd name="connsiteX3" fmla="*/ 2260092 w 2260092"/>
              <a:gd name="connsiteY3" fmla="*/ 16764 h 16764"/>
              <a:gd name="connsiteX4" fmla="*/ 1130046 w 2260092"/>
              <a:gd name="connsiteY4" fmla="*/ 16764 h 16764"/>
              <a:gd name="connsiteX5" fmla="*/ 0 w 2260092"/>
              <a:gd name="connsiteY5" fmla="*/ 16764 h 16764"/>
              <a:gd name="connsiteX6" fmla="*/ 0 w 2260092"/>
              <a:gd name="connsiteY6" fmla="*/ 0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260092" h="16764">
                <a:moveTo>
                  <a:pt x="0" y="0"/>
                </a:moveTo>
                <a:lnTo>
                  <a:pt x="1130046" y="0"/>
                </a:lnTo>
                <a:lnTo>
                  <a:pt x="2260092" y="0"/>
                </a:lnTo>
                <a:lnTo>
                  <a:pt x="2260092" y="16764"/>
                </a:lnTo>
                <a:lnTo>
                  <a:pt x="1130046" y="16764"/>
                </a:lnTo>
                <a:lnTo>
                  <a:pt x="0" y="16764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1436" y="3265678"/>
            <a:ext cx="2447544" cy="16764"/>
          </a:xfrm>
          <a:custGeom>
            <a:avLst/>
            <a:gdLst>
              <a:gd name="connsiteX0" fmla="*/ 0 w 2447544"/>
              <a:gd name="connsiteY0" fmla="*/ 0 h 16764"/>
              <a:gd name="connsiteX1" fmla="*/ 1223771 w 2447544"/>
              <a:gd name="connsiteY1" fmla="*/ 0 h 16764"/>
              <a:gd name="connsiteX2" fmla="*/ 2447544 w 2447544"/>
              <a:gd name="connsiteY2" fmla="*/ 0 h 16764"/>
              <a:gd name="connsiteX3" fmla="*/ 2447544 w 2447544"/>
              <a:gd name="connsiteY3" fmla="*/ 16763 h 16764"/>
              <a:gd name="connsiteX4" fmla="*/ 1223771 w 2447544"/>
              <a:gd name="connsiteY4" fmla="*/ 16763 h 16764"/>
              <a:gd name="connsiteX5" fmla="*/ 0 w 2447544"/>
              <a:gd name="connsiteY5" fmla="*/ 16763 h 16764"/>
              <a:gd name="connsiteX6" fmla="*/ 0 w 2447544"/>
              <a:gd name="connsiteY6" fmla="*/ 0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447544" h="16764">
                <a:moveTo>
                  <a:pt x="0" y="0"/>
                </a:moveTo>
                <a:lnTo>
                  <a:pt x="1223771" y="0"/>
                </a:lnTo>
                <a:lnTo>
                  <a:pt x="2447544" y="0"/>
                </a:lnTo>
                <a:lnTo>
                  <a:pt x="2447544" y="16763"/>
                </a:lnTo>
                <a:lnTo>
                  <a:pt x="1223771" y="16763"/>
                </a:lnTo>
                <a:lnTo>
                  <a:pt x="0" y="16763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1436" y="3741165"/>
            <a:ext cx="5521452" cy="16764"/>
          </a:xfrm>
          <a:custGeom>
            <a:avLst/>
            <a:gdLst>
              <a:gd name="connsiteX0" fmla="*/ 0 w 5521452"/>
              <a:gd name="connsiteY0" fmla="*/ 0 h 16764"/>
              <a:gd name="connsiteX1" fmla="*/ 1840484 w 5521452"/>
              <a:gd name="connsiteY1" fmla="*/ 0 h 16764"/>
              <a:gd name="connsiteX2" fmla="*/ 3680968 w 5521452"/>
              <a:gd name="connsiteY2" fmla="*/ 0 h 16764"/>
              <a:gd name="connsiteX3" fmla="*/ 5521452 w 5521452"/>
              <a:gd name="connsiteY3" fmla="*/ 0 h 16764"/>
              <a:gd name="connsiteX4" fmla="*/ 5521452 w 5521452"/>
              <a:gd name="connsiteY4" fmla="*/ 16764 h 16764"/>
              <a:gd name="connsiteX5" fmla="*/ 3680968 w 5521452"/>
              <a:gd name="connsiteY5" fmla="*/ 16764 h 16764"/>
              <a:gd name="connsiteX6" fmla="*/ 1840484 w 5521452"/>
              <a:gd name="connsiteY6" fmla="*/ 16764 h 16764"/>
              <a:gd name="connsiteX7" fmla="*/ 0 w 5521452"/>
              <a:gd name="connsiteY7" fmla="*/ 16764 h 16764"/>
              <a:gd name="connsiteX8" fmla="*/ 0 w 5521452"/>
              <a:gd name="connsiteY8" fmla="*/ 0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521452" h="16764">
                <a:moveTo>
                  <a:pt x="0" y="0"/>
                </a:moveTo>
                <a:lnTo>
                  <a:pt x="1840484" y="0"/>
                </a:lnTo>
                <a:lnTo>
                  <a:pt x="3680968" y="0"/>
                </a:lnTo>
                <a:lnTo>
                  <a:pt x="5521452" y="0"/>
                </a:lnTo>
                <a:lnTo>
                  <a:pt x="5521452" y="16764"/>
                </a:lnTo>
                <a:lnTo>
                  <a:pt x="3680968" y="16764"/>
                </a:lnTo>
                <a:lnTo>
                  <a:pt x="1840484" y="16764"/>
                </a:lnTo>
                <a:lnTo>
                  <a:pt x="0" y="1676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1282700"/>
            <a:ext cx="68199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5006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Barrier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(BBB)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044700"/>
            <a:ext cx="56769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It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between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&amp;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CSF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&amp;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tissue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527300"/>
            <a:ext cx="2527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It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is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formed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at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997200"/>
            <a:ext cx="53594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1-Choroid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plexus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epithelial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cells</a:t>
            </a:r>
            <a:r>
              <a:rPr lang="en-US" altLang="zh-CN" sz="2604" u="sng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479800"/>
            <a:ext cx="7416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2-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tissue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capillary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membrane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(endothelial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3873500"/>
            <a:ext cx="812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cells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4368800"/>
            <a:ext cx="7721600" cy="11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266700" algn="l"/>
              </a:tabLst>
            </a:pPr>
            <a:r>
              <a:rPr lang="en-US" altLang="zh-CN" sz="2472" dirty="0" smtClean="0">
                <a:solidFill>
                  <a:srgbClr val="0bd0d9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-formed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by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tight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junctions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between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capillary</a:t>
            </a:r>
          </a:p>
          <a:p>
            <a:pPr>
              <a:lnSpc>
                <a:spcPts val="31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endothelial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cells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capillaries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and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between</a:t>
            </a:r>
          </a:p>
          <a:p>
            <a:pPr>
              <a:lnSpc>
                <a:spcPts val="31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epithelial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cells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choroid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plexus.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9036" y="1522476"/>
            <a:ext cx="3290316" cy="16763"/>
          </a:xfrm>
          <a:custGeom>
            <a:avLst/>
            <a:gdLst>
              <a:gd name="connsiteX0" fmla="*/ 0 w 3290316"/>
              <a:gd name="connsiteY0" fmla="*/ 0 h 16763"/>
              <a:gd name="connsiteX1" fmla="*/ 1645158 w 3290316"/>
              <a:gd name="connsiteY1" fmla="*/ 0 h 16763"/>
              <a:gd name="connsiteX2" fmla="*/ 3290316 w 3290316"/>
              <a:gd name="connsiteY2" fmla="*/ 0 h 16763"/>
              <a:gd name="connsiteX3" fmla="*/ 3290316 w 3290316"/>
              <a:gd name="connsiteY3" fmla="*/ 16763 h 16763"/>
              <a:gd name="connsiteX4" fmla="*/ 1645158 w 3290316"/>
              <a:gd name="connsiteY4" fmla="*/ 16763 h 16763"/>
              <a:gd name="connsiteX5" fmla="*/ 0 w 3290316"/>
              <a:gd name="connsiteY5" fmla="*/ 16763 h 16763"/>
              <a:gd name="connsiteX6" fmla="*/ 0 w 3290316"/>
              <a:gd name="connsiteY6" fmla="*/ 0 h 167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290316" h="16763">
                <a:moveTo>
                  <a:pt x="0" y="0"/>
                </a:moveTo>
                <a:lnTo>
                  <a:pt x="1645158" y="0"/>
                </a:lnTo>
                <a:lnTo>
                  <a:pt x="3290316" y="0"/>
                </a:lnTo>
                <a:lnTo>
                  <a:pt x="3290316" y="16763"/>
                </a:lnTo>
                <a:lnTo>
                  <a:pt x="1645158" y="16763"/>
                </a:lnTo>
                <a:lnTo>
                  <a:pt x="0" y="1676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69036" y="2394204"/>
            <a:ext cx="2947416" cy="16764"/>
          </a:xfrm>
          <a:custGeom>
            <a:avLst/>
            <a:gdLst>
              <a:gd name="connsiteX0" fmla="*/ 0 w 2947416"/>
              <a:gd name="connsiteY0" fmla="*/ 0 h 16764"/>
              <a:gd name="connsiteX1" fmla="*/ 1473708 w 2947416"/>
              <a:gd name="connsiteY1" fmla="*/ 0 h 16764"/>
              <a:gd name="connsiteX2" fmla="*/ 2947416 w 2947416"/>
              <a:gd name="connsiteY2" fmla="*/ 0 h 16764"/>
              <a:gd name="connsiteX3" fmla="*/ 2947416 w 2947416"/>
              <a:gd name="connsiteY3" fmla="*/ 16763 h 16764"/>
              <a:gd name="connsiteX4" fmla="*/ 1473708 w 2947416"/>
              <a:gd name="connsiteY4" fmla="*/ 16763 h 16764"/>
              <a:gd name="connsiteX5" fmla="*/ 0 w 2947416"/>
              <a:gd name="connsiteY5" fmla="*/ 16763 h 16764"/>
              <a:gd name="connsiteX6" fmla="*/ 0 w 2947416"/>
              <a:gd name="connsiteY6" fmla="*/ 0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947416" h="16764">
                <a:moveTo>
                  <a:pt x="0" y="0"/>
                </a:moveTo>
                <a:lnTo>
                  <a:pt x="1473708" y="0"/>
                </a:lnTo>
                <a:lnTo>
                  <a:pt x="2947416" y="0"/>
                </a:lnTo>
                <a:lnTo>
                  <a:pt x="2947416" y="16763"/>
                </a:lnTo>
                <a:lnTo>
                  <a:pt x="1473708" y="16763"/>
                </a:lnTo>
                <a:lnTo>
                  <a:pt x="0" y="1676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69036" y="3265932"/>
            <a:ext cx="2916936" cy="16764"/>
          </a:xfrm>
          <a:custGeom>
            <a:avLst/>
            <a:gdLst>
              <a:gd name="connsiteX0" fmla="*/ 0 w 2916936"/>
              <a:gd name="connsiteY0" fmla="*/ 0 h 16764"/>
              <a:gd name="connsiteX1" fmla="*/ 1458468 w 2916936"/>
              <a:gd name="connsiteY1" fmla="*/ 0 h 16764"/>
              <a:gd name="connsiteX2" fmla="*/ 2916936 w 2916936"/>
              <a:gd name="connsiteY2" fmla="*/ 0 h 16764"/>
              <a:gd name="connsiteX3" fmla="*/ 2916936 w 2916936"/>
              <a:gd name="connsiteY3" fmla="*/ 16764 h 16764"/>
              <a:gd name="connsiteX4" fmla="*/ 1458468 w 2916936"/>
              <a:gd name="connsiteY4" fmla="*/ 16764 h 16764"/>
              <a:gd name="connsiteX5" fmla="*/ 0 w 2916936"/>
              <a:gd name="connsiteY5" fmla="*/ 16764 h 16764"/>
              <a:gd name="connsiteX6" fmla="*/ 0 w 2916936"/>
              <a:gd name="connsiteY6" fmla="*/ 0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916936" h="16764">
                <a:moveTo>
                  <a:pt x="0" y="0"/>
                </a:moveTo>
                <a:lnTo>
                  <a:pt x="1458468" y="0"/>
                </a:lnTo>
                <a:lnTo>
                  <a:pt x="2916936" y="0"/>
                </a:lnTo>
                <a:lnTo>
                  <a:pt x="2916936" y="16764"/>
                </a:lnTo>
                <a:lnTo>
                  <a:pt x="1458468" y="16764"/>
                </a:lnTo>
                <a:lnTo>
                  <a:pt x="0" y="16764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" y="4559300"/>
            <a:ext cx="8229600" cy="229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33400" y="812800"/>
            <a:ext cx="57912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9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Penetration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substances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244600"/>
            <a:ext cx="76581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Molecules</a:t>
            </a:r>
            <a:r>
              <a:rPr lang="en-US" altLang="zh-CN" sz="26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pass</a:t>
            </a:r>
            <a:r>
              <a:rPr lang="en-US" altLang="zh-CN" sz="26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easily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:H2O,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CO2,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O2,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lipid-soluble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0400" y="1651000"/>
            <a:ext cx="47371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substances(as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steroid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hormones).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108200"/>
            <a:ext cx="78994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Molecules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not</a:t>
            </a:r>
            <a:r>
              <a:rPr lang="en-US" altLang="zh-CN" sz="260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pass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: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proteins,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antibodies,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non-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lipid-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0400" y="2527300"/>
            <a:ext cx="33782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soluble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large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molecules.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984500"/>
            <a:ext cx="45339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Slight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4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penetration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: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cl,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Na,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K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467100"/>
            <a:ext cx="68580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266700" algn="l"/>
              </a:tabLst>
            </a:pPr>
            <a:r>
              <a:rPr lang="en-US" altLang="zh-CN" sz="247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u="sng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Glucose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: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its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passive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penetration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slow,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but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is</a:t>
            </a:r>
          </a:p>
          <a:p>
            <a:pPr>
              <a:lnSpc>
                <a:spcPts val="31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transported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across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capillaries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by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GLUT1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1767078"/>
            <a:ext cx="4622292" cy="30479"/>
          </a:xfrm>
          <a:custGeom>
            <a:avLst/>
            <a:gdLst>
              <a:gd name="connsiteX0" fmla="*/ 0 w 4622292"/>
              <a:gd name="connsiteY0" fmla="*/ 0 h 30479"/>
              <a:gd name="connsiteX1" fmla="*/ 1540764 w 4622292"/>
              <a:gd name="connsiteY1" fmla="*/ 0 h 30479"/>
              <a:gd name="connsiteX2" fmla="*/ 3081528 w 4622292"/>
              <a:gd name="connsiteY2" fmla="*/ 0 h 30479"/>
              <a:gd name="connsiteX3" fmla="*/ 4622292 w 4622292"/>
              <a:gd name="connsiteY3" fmla="*/ 0 h 30479"/>
              <a:gd name="connsiteX4" fmla="*/ 4622292 w 4622292"/>
              <a:gd name="connsiteY4" fmla="*/ 30479 h 30479"/>
              <a:gd name="connsiteX5" fmla="*/ 3081528 w 4622292"/>
              <a:gd name="connsiteY5" fmla="*/ 30479 h 30479"/>
              <a:gd name="connsiteX6" fmla="*/ 1540764 w 4622292"/>
              <a:gd name="connsiteY6" fmla="*/ 30479 h 30479"/>
              <a:gd name="connsiteX7" fmla="*/ 0 w 4622292"/>
              <a:gd name="connsiteY7" fmla="*/ 30479 h 30479"/>
              <a:gd name="connsiteX8" fmla="*/ 0 w 4622292"/>
              <a:gd name="connsiteY8" fmla="*/ 0 h 304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622292" h="30479">
                <a:moveTo>
                  <a:pt x="0" y="0"/>
                </a:moveTo>
                <a:lnTo>
                  <a:pt x="1540764" y="0"/>
                </a:lnTo>
                <a:lnTo>
                  <a:pt x="3081528" y="0"/>
                </a:lnTo>
                <a:lnTo>
                  <a:pt x="4622292" y="0"/>
                </a:lnTo>
                <a:lnTo>
                  <a:pt x="4622292" y="30479"/>
                </a:lnTo>
                <a:lnTo>
                  <a:pt x="3081528" y="30479"/>
                </a:lnTo>
                <a:lnTo>
                  <a:pt x="1540764" y="30479"/>
                </a:lnTo>
                <a:lnTo>
                  <a:pt x="0" y="3047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1282700"/>
            <a:ext cx="46228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500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BBB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032000"/>
            <a:ext cx="78613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1-Maintanins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constancy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environment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2438400"/>
            <a:ext cx="28575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neurons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CNS.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908300"/>
            <a:ext cx="69342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2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2-Protection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from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endogenous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3314700"/>
            <a:ext cx="25019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exogenous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toxins.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771900"/>
            <a:ext cx="73787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7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3-Prevent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escape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neurotransmitters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into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4191000"/>
            <a:ext cx="27305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general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circulation.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96240" y="1054608"/>
            <a:ext cx="3822192" cy="24383"/>
          </a:xfrm>
          <a:custGeom>
            <a:avLst/>
            <a:gdLst>
              <a:gd name="connsiteX0" fmla="*/ 0 w 3822192"/>
              <a:gd name="connsiteY0" fmla="*/ 0 h 24383"/>
              <a:gd name="connsiteX1" fmla="*/ 955548 w 3822192"/>
              <a:gd name="connsiteY1" fmla="*/ 0 h 24383"/>
              <a:gd name="connsiteX2" fmla="*/ 1911096 w 3822192"/>
              <a:gd name="connsiteY2" fmla="*/ 0 h 24383"/>
              <a:gd name="connsiteX3" fmla="*/ 2866644 w 3822192"/>
              <a:gd name="connsiteY3" fmla="*/ 0 h 24383"/>
              <a:gd name="connsiteX4" fmla="*/ 3822192 w 3822192"/>
              <a:gd name="connsiteY4" fmla="*/ 0 h 24383"/>
              <a:gd name="connsiteX5" fmla="*/ 3822192 w 3822192"/>
              <a:gd name="connsiteY5" fmla="*/ 24383 h 24383"/>
              <a:gd name="connsiteX6" fmla="*/ 2866644 w 3822192"/>
              <a:gd name="connsiteY6" fmla="*/ 24383 h 24383"/>
              <a:gd name="connsiteX7" fmla="*/ 1911096 w 3822192"/>
              <a:gd name="connsiteY7" fmla="*/ 24383 h 24383"/>
              <a:gd name="connsiteX8" fmla="*/ 955548 w 3822192"/>
              <a:gd name="connsiteY8" fmla="*/ 24383 h 24383"/>
              <a:gd name="connsiteX9" fmla="*/ 0 w 3822192"/>
              <a:gd name="connsiteY9" fmla="*/ 24383 h 24383"/>
              <a:gd name="connsiteX10" fmla="*/ 0 w 3822192"/>
              <a:gd name="connsiteY10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3822192" h="24383">
                <a:moveTo>
                  <a:pt x="0" y="0"/>
                </a:moveTo>
                <a:lnTo>
                  <a:pt x="955548" y="0"/>
                </a:lnTo>
                <a:lnTo>
                  <a:pt x="1911096" y="0"/>
                </a:lnTo>
                <a:lnTo>
                  <a:pt x="2866644" y="0"/>
                </a:lnTo>
                <a:lnTo>
                  <a:pt x="3822192" y="0"/>
                </a:lnTo>
                <a:lnTo>
                  <a:pt x="3822192" y="24383"/>
                </a:lnTo>
                <a:lnTo>
                  <a:pt x="2866644" y="24383"/>
                </a:lnTo>
                <a:lnTo>
                  <a:pt x="1911096" y="24383"/>
                </a:lnTo>
                <a:lnTo>
                  <a:pt x="955548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6240" y="1328928"/>
            <a:ext cx="1927860" cy="24383"/>
          </a:xfrm>
          <a:custGeom>
            <a:avLst/>
            <a:gdLst>
              <a:gd name="connsiteX0" fmla="*/ 0 w 1927860"/>
              <a:gd name="connsiteY0" fmla="*/ 0 h 24383"/>
              <a:gd name="connsiteX1" fmla="*/ 963929 w 1927860"/>
              <a:gd name="connsiteY1" fmla="*/ 0 h 24383"/>
              <a:gd name="connsiteX2" fmla="*/ 1927860 w 1927860"/>
              <a:gd name="connsiteY2" fmla="*/ 0 h 24383"/>
              <a:gd name="connsiteX3" fmla="*/ 1927860 w 1927860"/>
              <a:gd name="connsiteY3" fmla="*/ 24383 h 24383"/>
              <a:gd name="connsiteX4" fmla="*/ 963929 w 1927860"/>
              <a:gd name="connsiteY4" fmla="*/ 24383 h 24383"/>
              <a:gd name="connsiteX5" fmla="*/ 0 w 1927860"/>
              <a:gd name="connsiteY5" fmla="*/ 24383 h 24383"/>
              <a:gd name="connsiteX6" fmla="*/ 0 w 1927860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27860" h="24383">
                <a:moveTo>
                  <a:pt x="0" y="0"/>
                </a:moveTo>
                <a:lnTo>
                  <a:pt x="963929" y="0"/>
                </a:lnTo>
                <a:lnTo>
                  <a:pt x="1927860" y="0"/>
                </a:lnTo>
                <a:lnTo>
                  <a:pt x="1927860" y="24383"/>
                </a:lnTo>
                <a:lnTo>
                  <a:pt x="963929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6240" y="2746248"/>
            <a:ext cx="2941320" cy="16764"/>
          </a:xfrm>
          <a:custGeom>
            <a:avLst/>
            <a:gdLst>
              <a:gd name="connsiteX0" fmla="*/ 0 w 2941320"/>
              <a:gd name="connsiteY0" fmla="*/ 0 h 16764"/>
              <a:gd name="connsiteX1" fmla="*/ 980439 w 2941320"/>
              <a:gd name="connsiteY1" fmla="*/ 0 h 16764"/>
              <a:gd name="connsiteX2" fmla="*/ 1960880 w 2941320"/>
              <a:gd name="connsiteY2" fmla="*/ 0 h 16764"/>
              <a:gd name="connsiteX3" fmla="*/ 2941320 w 2941320"/>
              <a:gd name="connsiteY3" fmla="*/ 0 h 16764"/>
              <a:gd name="connsiteX4" fmla="*/ 2941320 w 2941320"/>
              <a:gd name="connsiteY4" fmla="*/ 16763 h 16764"/>
              <a:gd name="connsiteX5" fmla="*/ 1960880 w 2941320"/>
              <a:gd name="connsiteY5" fmla="*/ 16763 h 16764"/>
              <a:gd name="connsiteX6" fmla="*/ 980439 w 2941320"/>
              <a:gd name="connsiteY6" fmla="*/ 16763 h 16764"/>
              <a:gd name="connsiteX7" fmla="*/ 0 w 2941320"/>
              <a:gd name="connsiteY7" fmla="*/ 16763 h 16764"/>
              <a:gd name="connsiteX8" fmla="*/ 0 w 2941320"/>
              <a:gd name="connsiteY8" fmla="*/ 0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941320" h="16764">
                <a:moveTo>
                  <a:pt x="0" y="0"/>
                </a:moveTo>
                <a:lnTo>
                  <a:pt x="980439" y="0"/>
                </a:lnTo>
                <a:lnTo>
                  <a:pt x="1960880" y="0"/>
                </a:lnTo>
                <a:lnTo>
                  <a:pt x="2941320" y="0"/>
                </a:lnTo>
                <a:lnTo>
                  <a:pt x="2941320" y="16763"/>
                </a:lnTo>
                <a:lnTo>
                  <a:pt x="1960880" y="16763"/>
                </a:lnTo>
                <a:lnTo>
                  <a:pt x="980439" y="16763"/>
                </a:lnTo>
                <a:lnTo>
                  <a:pt x="0" y="16763"/>
                </a:lnTo>
                <a:lnTo>
                  <a:pt x="0" y="0"/>
                </a:lnTo>
              </a:path>
            </a:pathLst>
          </a:custGeom>
          <a:solidFill>
            <a:srgbClr val="c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143000"/>
            <a:ext cx="4140200" cy="4572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876300"/>
            <a:ext cx="38100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four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arteries: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409700"/>
            <a:ext cx="32512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carotid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arteries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968500"/>
            <a:ext cx="26289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f6fc6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f6fc6"/>
                </a:solidFill>
                <a:latin typeface="Times New Roman" pitchFamily="18" charset="0"/>
                <a:cs typeface="Times New Roman" pitchFamily="18" charset="0"/>
              </a:rPr>
              <a:t>vertebral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f6fc6"/>
                </a:solidFill>
                <a:latin typeface="Times New Roman" pitchFamily="18" charset="0"/>
                <a:cs typeface="Times New Roman" pitchFamily="18" charset="0"/>
              </a:rPr>
              <a:t>arteries.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578100"/>
            <a:ext cx="39243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Circle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Willis</a:t>
            </a:r>
            <a:r>
              <a:rPr lang="en-US" altLang="zh-CN" sz="1800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arteries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04800" y="774192"/>
            <a:ext cx="4538472" cy="48768"/>
          </a:xfrm>
          <a:custGeom>
            <a:avLst/>
            <a:gdLst>
              <a:gd name="connsiteX0" fmla="*/ 0 w 4538472"/>
              <a:gd name="connsiteY0" fmla="*/ 0 h 48768"/>
              <a:gd name="connsiteX1" fmla="*/ 1134618 w 4538472"/>
              <a:gd name="connsiteY1" fmla="*/ 0 h 48768"/>
              <a:gd name="connsiteX2" fmla="*/ 2269236 w 4538472"/>
              <a:gd name="connsiteY2" fmla="*/ 0 h 48768"/>
              <a:gd name="connsiteX3" fmla="*/ 3403853 w 4538472"/>
              <a:gd name="connsiteY3" fmla="*/ 0 h 48768"/>
              <a:gd name="connsiteX4" fmla="*/ 4538472 w 4538472"/>
              <a:gd name="connsiteY4" fmla="*/ 0 h 48768"/>
              <a:gd name="connsiteX5" fmla="*/ 4538472 w 4538472"/>
              <a:gd name="connsiteY5" fmla="*/ 48768 h 48768"/>
              <a:gd name="connsiteX6" fmla="*/ 3403853 w 4538472"/>
              <a:gd name="connsiteY6" fmla="*/ 48768 h 48768"/>
              <a:gd name="connsiteX7" fmla="*/ 2269236 w 4538472"/>
              <a:gd name="connsiteY7" fmla="*/ 48768 h 48768"/>
              <a:gd name="connsiteX8" fmla="*/ 1134618 w 4538472"/>
              <a:gd name="connsiteY8" fmla="*/ 48768 h 48768"/>
              <a:gd name="connsiteX9" fmla="*/ 0 w 4538472"/>
              <a:gd name="connsiteY9" fmla="*/ 48768 h 48768"/>
              <a:gd name="connsiteX10" fmla="*/ 0 w 4538472"/>
              <a:gd name="connsiteY10" fmla="*/ 0 h 487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538472" h="48768">
                <a:moveTo>
                  <a:pt x="0" y="0"/>
                </a:moveTo>
                <a:lnTo>
                  <a:pt x="1134618" y="0"/>
                </a:lnTo>
                <a:lnTo>
                  <a:pt x="2269236" y="0"/>
                </a:lnTo>
                <a:lnTo>
                  <a:pt x="3403853" y="0"/>
                </a:lnTo>
                <a:lnTo>
                  <a:pt x="4538472" y="0"/>
                </a:lnTo>
                <a:lnTo>
                  <a:pt x="4538472" y="48768"/>
                </a:lnTo>
                <a:lnTo>
                  <a:pt x="3403853" y="48768"/>
                </a:lnTo>
                <a:lnTo>
                  <a:pt x="2269236" y="48768"/>
                </a:lnTo>
                <a:lnTo>
                  <a:pt x="1134618" y="48768"/>
                </a:lnTo>
                <a:lnTo>
                  <a:pt x="0" y="48768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4151" y="3166618"/>
            <a:ext cx="4405884" cy="21336"/>
          </a:xfrm>
          <a:custGeom>
            <a:avLst/>
            <a:gdLst>
              <a:gd name="connsiteX0" fmla="*/ 0 w 4405884"/>
              <a:gd name="connsiteY0" fmla="*/ 0 h 21336"/>
              <a:gd name="connsiteX1" fmla="*/ 1101471 w 4405884"/>
              <a:gd name="connsiteY1" fmla="*/ 0 h 21336"/>
              <a:gd name="connsiteX2" fmla="*/ 2202942 w 4405884"/>
              <a:gd name="connsiteY2" fmla="*/ 0 h 21336"/>
              <a:gd name="connsiteX3" fmla="*/ 3304413 w 4405884"/>
              <a:gd name="connsiteY3" fmla="*/ 0 h 21336"/>
              <a:gd name="connsiteX4" fmla="*/ 4405884 w 4405884"/>
              <a:gd name="connsiteY4" fmla="*/ 0 h 21336"/>
              <a:gd name="connsiteX5" fmla="*/ 4405884 w 4405884"/>
              <a:gd name="connsiteY5" fmla="*/ 21336 h 21336"/>
              <a:gd name="connsiteX6" fmla="*/ 3304413 w 4405884"/>
              <a:gd name="connsiteY6" fmla="*/ 21336 h 21336"/>
              <a:gd name="connsiteX7" fmla="*/ 2202942 w 4405884"/>
              <a:gd name="connsiteY7" fmla="*/ 21336 h 21336"/>
              <a:gd name="connsiteX8" fmla="*/ 1101471 w 4405884"/>
              <a:gd name="connsiteY8" fmla="*/ 21336 h 21336"/>
              <a:gd name="connsiteX9" fmla="*/ 0 w 4405884"/>
              <a:gd name="connsiteY9" fmla="*/ 21336 h 21336"/>
              <a:gd name="connsiteX10" fmla="*/ 0 w 4405884"/>
              <a:gd name="connsiteY10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405884" h="21336">
                <a:moveTo>
                  <a:pt x="0" y="0"/>
                </a:moveTo>
                <a:lnTo>
                  <a:pt x="1101471" y="0"/>
                </a:lnTo>
                <a:lnTo>
                  <a:pt x="2202942" y="0"/>
                </a:lnTo>
                <a:lnTo>
                  <a:pt x="3304413" y="0"/>
                </a:lnTo>
                <a:lnTo>
                  <a:pt x="4405884" y="0"/>
                </a:lnTo>
                <a:lnTo>
                  <a:pt x="4405884" y="21336"/>
                </a:lnTo>
                <a:lnTo>
                  <a:pt x="3304413" y="21336"/>
                </a:lnTo>
                <a:lnTo>
                  <a:pt x="2202942" y="21336"/>
                </a:lnTo>
                <a:lnTo>
                  <a:pt x="1101471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640" y="3806698"/>
            <a:ext cx="2435352" cy="21336"/>
          </a:xfrm>
          <a:custGeom>
            <a:avLst/>
            <a:gdLst>
              <a:gd name="connsiteX0" fmla="*/ 0 w 2435352"/>
              <a:gd name="connsiteY0" fmla="*/ 0 h 21336"/>
              <a:gd name="connsiteX1" fmla="*/ 811784 w 2435352"/>
              <a:gd name="connsiteY1" fmla="*/ 0 h 21336"/>
              <a:gd name="connsiteX2" fmla="*/ 1623568 w 2435352"/>
              <a:gd name="connsiteY2" fmla="*/ 0 h 21336"/>
              <a:gd name="connsiteX3" fmla="*/ 2435352 w 2435352"/>
              <a:gd name="connsiteY3" fmla="*/ 0 h 21336"/>
              <a:gd name="connsiteX4" fmla="*/ 2435352 w 2435352"/>
              <a:gd name="connsiteY4" fmla="*/ 21336 h 21336"/>
              <a:gd name="connsiteX5" fmla="*/ 1623568 w 2435352"/>
              <a:gd name="connsiteY5" fmla="*/ 21336 h 21336"/>
              <a:gd name="connsiteX6" fmla="*/ 811784 w 2435352"/>
              <a:gd name="connsiteY6" fmla="*/ 21336 h 21336"/>
              <a:gd name="connsiteX7" fmla="*/ 0 w 2435352"/>
              <a:gd name="connsiteY7" fmla="*/ 21336 h 21336"/>
              <a:gd name="connsiteX8" fmla="*/ 0 w 2435352"/>
              <a:gd name="connsiteY8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435352" h="21336">
                <a:moveTo>
                  <a:pt x="0" y="0"/>
                </a:moveTo>
                <a:lnTo>
                  <a:pt x="811784" y="0"/>
                </a:lnTo>
                <a:lnTo>
                  <a:pt x="1623568" y="0"/>
                </a:lnTo>
                <a:lnTo>
                  <a:pt x="2435352" y="0"/>
                </a:lnTo>
                <a:lnTo>
                  <a:pt x="2435352" y="21336"/>
                </a:lnTo>
                <a:lnTo>
                  <a:pt x="1623568" y="21336"/>
                </a:lnTo>
                <a:lnTo>
                  <a:pt x="811784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491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640" y="4050538"/>
            <a:ext cx="2965704" cy="21335"/>
          </a:xfrm>
          <a:custGeom>
            <a:avLst/>
            <a:gdLst>
              <a:gd name="connsiteX0" fmla="*/ 0 w 2965704"/>
              <a:gd name="connsiteY0" fmla="*/ 0 h 21335"/>
              <a:gd name="connsiteX1" fmla="*/ 988568 w 2965704"/>
              <a:gd name="connsiteY1" fmla="*/ 0 h 21335"/>
              <a:gd name="connsiteX2" fmla="*/ 1977136 w 2965704"/>
              <a:gd name="connsiteY2" fmla="*/ 0 h 21335"/>
              <a:gd name="connsiteX3" fmla="*/ 2965704 w 2965704"/>
              <a:gd name="connsiteY3" fmla="*/ 0 h 21335"/>
              <a:gd name="connsiteX4" fmla="*/ 2965704 w 2965704"/>
              <a:gd name="connsiteY4" fmla="*/ 21335 h 21335"/>
              <a:gd name="connsiteX5" fmla="*/ 1977136 w 2965704"/>
              <a:gd name="connsiteY5" fmla="*/ 21335 h 21335"/>
              <a:gd name="connsiteX6" fmla="*/ 988568 w 2965704"/>
              <a:gd name="connsiteY6" fmla="*/ 21335 h 21335"/>
              <a:gd name="connsiteX7" fmla="*/ 0 w 2965704"/>
              <a:gd name="connsiteY7" fmla="*/ 21335 h 21335"/>
              <a:gd name="connsiteX8" fmla="*/ 0 w 2965704"/>
              <a:gd name="connsiteY8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965704" h="21335">
                <a:moveTo>
                  <a:pt x="0" y="0"/>
                </a:moveTo>
                <a:lnTo>
                  <a:pt x="988568" y="0"/>
                </a:lnTo>
                <a:lnTo>
                  <a:pt x="1977136" y="0"/>
                </a:lnTo>
                <a:lnTo>
                  <a:pt x="2965704" y="0"/>
                </a:lnTo>
                <a:lnTo>
                  <a:pt x="2965704" y="21335"/>
                </a:lnTo>
                <a:lnTo>
                  <a:pt x="1977136" y="21335"/>
                </a:lnTo>
                <a:lnTo>
                  <a:pt x="988568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491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640" y="4294378"/>
            <a:ext cx="2267712" cy="21209"/>
          </a:xfrm>
          <a:custGeom>
            <a:avLst/>
            <a:gdLst>
              <a:gd name="connsiteX0" fmla="*/ 0 w 2267712"/>
              <a:gd name="connsiteY0" fmla="*/ 0 h 21209"/>
              <a:gd name="connsiteX1" fmla="*/ 1133856 w 2267712"/>
              <a:gd name="connsiteY1" fmla="*/ 0 h 21209"/>
              <a:gd name="connsiteX2" fmla="*/ 2267712 w 2267712"/>
              <a:gd name="connsiteY2" fmla="*/ 0 h 21209"/>
              <a:gd name="connsiteX3" fmla="*/ 2267712 w 2267712"/>
              <a:gd name="connsiteY3" fmla="*/ 21208 h 21209"/>
              <a:gd name="connsiteX4" fmla="*/ 1133856 w 2267712"/>
              <a:gd name="connsiteY4" fmla="*/ 21208 h 21209"/>
              <a:gd name="connsiteX5" fmla="*/ 0 w 2267712"/>
              <a:gd name="connsiteY5" fmla="*/ 21208 h 21209"/>
              <a:gd name="connsiteX6" fmla="*/ 0 w 2267712"/>
              <a:gd name="connsiteY6" fmla="*/ 0 h 212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267712" h="21209">
                <a:moveTo>
                  <a:pt x="0" y="0"/>
                </a:moveTo>
                <a:lnTo>
                  <a:pt x="1133856" y="0"/>
                </a:lnTo>
                <a:lnTo>
                  <a:pt x="2267712" y="0"/>
                </a:lnTo>
                <a:lnTo>
                  <a:pt x="2267712" y="21208"/>
                </a:lnTo>
                <a:lnTo>
                  <a:pt x="1133856" y="21208"/>
                </a:lnTo>
                <a:lnTo>
                  <a:pt x="0" y="21208"/>
                </a:lnTo>
                <a:lnTo>
                  <a:pt x="0" y="0"/>
                </a:lnTo>
              </a:path>
            </a:pathLst>
          </a:custGeom>
          <a:solidFill>
            <a:srgbClr val="f491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640" y="4538218"/>
            <a:ext cx="2537460" cy="21335"/>
          </a:xfrm>
          <a:custGeom>
            <a:avLst/>
            <a:gdLst>
              <a:gd name="connsiteX0" fmla="*/ 0 w 2537460"/>
              <a:gd name="connsiteY0" fmla="*/ 0 h 21335"/>
              <a:gd name="connsiteX1" fmla="*/ 845820 w 2537460"/>
              <a:gd name="connsiteY1" fmla="*/ 0 h 21335"/>
              <a:gd name="connsiteX2" fmla="*/ 1691640 w 2537460"/>
              <a:gd name="connsiteY2" fmla="*/ 0 h 21335"/>
              <a:gd name="connsiteX3" fmla="*/ 2537460 w 2537460"/>
              <a:gd name="connsiteY3" fmla="*/ 0 h 21335"/>
              <a:gd name="connsiteX4" fmla="*/ 2537460 w 2537460"/>
              <a:gd name="connsiteY4" fmla="*/ 21335 h 21335"/>
              <a:gd name="connsiteX5" fmla="*/ 1691640 w 2537460"/>
              <a:gd name="connsiteY5" fmla="*/ 21335 h 21335"/>
              <a:gd name="connsiteX6" fmla="*/ 845820 w 2537460"/>
              <a:gd name="connsiteY6" fmla="*/ 21335 h 21335"/>
              <a:gd name="connsiteX7" fmla="*/ 0 w 2537460"/>
              <a:gd name="connsiteY7" fmla="*/ 21335 h 21335"/>
              <a:gd name="connsiteX8" fmla="*/ 0 w 2537460"/>
              <a:gd name="connsiteY8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37460" h="21335">
                <a:moveTo>
                  <a:pt x="0" y="0"/>
                </a:moveTo>
                <a:lnTo>
                  <a:pt x="845820" y="0"/>
                </a:lnTo>
                <a:lnTo>
                  <a:pt x="1691640" y="0"/>
                </a:lnTo>
                <a:lnTo>
                  <a:pt x="2537460" y="0"/>
                </a:lnTo>
                <a:lnTo>
                  <a:pt x="2537460" y="21335"/>
                </a:lnTo>
                <a:lnTo>
                  <a:pt x="1691640" y="21335"/>
                </a:lnTo>
                <a:lnTo>
                  <a:pt x="845820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491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640" y="4781931"/>
            <a:ext cx="3067812" cy="21335"/>
          </a:xfrm>
          <a:custGeom>
            <a:avLst/>
            <a:gdLst>
              <a:gd name="connsiteX0" fmla="*/ 0 w 3067812"/>
              <a:gd name="connsiteY0" fmla="*/ 0 h 21335"/>
              <a:gd name="connsiteX1" fmla="*/ 1022604 w 3067812"/>
              <a:gd name="connsiteY1" fmla="*/ 0 h 21335"/>
              <a:gd name="connsiteX2" fmla="*/ 2045208 w 3067812"/>
              <a:gd name="connsiteY2" fmla="*/ 0 h 21335"/>
              <a:gd name="connsiteX3" fmla="*/ 3067812 w 3067812"/>
              <a:gd name="connsiteY3" fmla="*/ 0 h 21335"/>
              <a:gd name="connsiteX4" fmla="*/ 3067812 w 3067812"/>
              <a:gd name="connsiteY4" fmla="*/ 21335 h 21335"/>
              <a:gd name="connsiteX5" fmla="*/ 2045208 w 3067812"/>
              <a:gd name="connsiteY5" fmla="*/ 21335 h 21335"/>
              <a:gd name="connsiteX6" fmla="*/ 1022604 w 3067812"/>
              <a:gd name="connsiteY6" fmla="*/ 21335 h 21335"/>
              <a:gd name="connsiteX7" fmla="*/ 0 w 3067812"/>
              <a:gd name="connsiteY7" fmla="*/ 21335 h 21335"/>
              <a:gd name="connsiteX8" fmla="*/ 0 w 3067812"/>
              <a:gd name="connsiteY8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067812" h="21335">
                <a:moveTo>
                  <a:pt x="0" y="0"/>
                </a:moveTo>
                <a:lnTo>
                  <a:pt x="1022604" y="0"/>
                </a:lnTo>
                <a:lnTo>
                  <a:pt x="2045208" y="0"/>
                </a:lnTo>
                <a:lnTo>
                  <a:pt x="3067812" y="0"/>
                </a:lnTo>
                <a:lnTo>
                  <a:pt x="3067812" y="21335"/>
                </a:lnTo>
                <a:lnTo>
                  <a:pt x="2045208" y="21335"/>
                </a:lnTo>
                <a:lnTo>
                  <a:pt x="1022604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491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640" y="5025898"/>
            <a:ext cx="1293876" cy="21336"/>
          </a:xfrm>
          <a:custGeom>
            <a:avLst/>
            <a:gdLst>
              <a:gd name="connsiteX0" fmla="*/ 0 w 1293876"/>
              <a:gd name="connsiteY0" fmla="*/ 0 h 21336"/>
              <a:gd name="connsiteX1" fmla="*/ 646938 w 1293876"/>
              <a:gd name="connsiteY1" fmla="*/ 0 h 21336"/>
              <a:gd name="connsiteX2" fmla="*/ 1293876 w 1293876"/>
              <a:gd name="connsiteY2" fmla="*/ 0 h 21336"/>
              <a:gd name="connsiteX3" fmla="*/ 1293876 w 1293876"/>
              <a:gd name="connsiteY3" fmla="*/ 21336 h 21336"/>
              <a:gd name="connsiteX4" fmla="*/ 646938 w 1293876"/>
              <a:gd name="connsiteY4" fmla="*/ 21336 h 21336"/>
              <a:gd name="connsiteX5" fmla="*/ 0 w 1293876"/>
              <a:gd name="connsiteY5" fmla="*/ 21336 h 21336"/>
              <a:gd name="connsiteX6" fmla="*/ 0 w 1293876"/>
              <a:gd name="connsiteY6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93876" h="21336">
                <a:moveTo>
                  <a:pt x="0" y="0"/>
                </a:moveTo>
                <a:lnTo>
                  <a:pt x="646938" y="0"/>
                </a:lnTo>
                <a:lnTo>
                  <a:pt x="1293876" y="0"/>
                </a:lnTo>
                <a:lnTo>
                  <a:pt x="1293876" y="21336"/>
                </a:lnTo>
                <a:lnTo>
                  <a:pt x="646938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491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1604" y="5513578"/>
            <a:ext cx="2121408" cy="15240"/>
          </a:xfrm>
          <a:custGeom>
            <a:avLst/>
            <a:gdLst>
              <a:gd name="connsiteX0" fmla="*/ 0 w 2121408"/>
              <a:gd name="connsiteY0" fmla="*/ 0 h 15240"/>
              <a:gd name="connsiteX1" fmla="*/ 1060703 w 2121408"/>
              <a:gd name="connsiteY1" fmla="*/ 0 h 15240"/>
              <a:gd name="connsiteX2" fmla="*/ 2121408 w 2121408"/>
              <a:gd name="connsiteY2" fmla="*/ 0 h 15240"/>
              <a:gd name="connsiteX3" fmla="*/ 2121408 w 2121408"/>
              <a:gd name="connsiteY3" fmla="*/ 15239 h 15240"/>
              <a:gd name="connsiteX4" fmla="*/ 1060703 w 2121408"/>
              <a:gd name="connsiteY4" fmla="*/ 15239 h 15240"/>
              <a:gd name="connsiteX5" fmla="*/ 0 w 2121408"/>
              <a:gd name="connsiteY5" fmla="*/ 15239 h 15240"/>
              <a:gd name="connsiteX6" fmla="*/ 0 w 2121408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121408" h="15240">
                <a:moveTo>
                  <a:pt x="0" y="0"/>
                </a:moveTo>
                <a:lnTo>
                  <a:pt x="1060703" y="0"/>
                </a:lnTo>
                <a:lnTo>
                  <a:pt x="2121408" y="0"/>
                </a:lnTo>
                <a:lnTo>
                  <a:pt x="2121408" y="15239"/>
                </a:lnTo>
                <a:lnTo>
                  <a:pt x="1060703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f491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5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04800" y="381000"/>
            <a:ext cx="45339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Circulation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1574800"/>
            <a:ext cx="46863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vertebral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arteries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Basilar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2286000"/>
            <a:ext cx="46863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basilar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carotids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Willis.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2984500"/>
            <a:ext cx="46863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consists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44500" y="3340100"/>
            <a:ext cx="635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vessels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3644900"/>
            <a:ext cx="38608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8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1-Anterior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(left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right)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Anterior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communicating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artery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4140200"/>
            <a:ext cx="39624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2-Internal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carotid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(left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right)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3-Posterior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artery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(left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right)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4622800"/>
            <a:ext cx="44958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Posterior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communicating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artery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(left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right)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Basilar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artery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5346700"/>
            <a:ext cx="44704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middle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49100"/>
                </a:solidFill>
                <a:latin typeface="Times New Roman" pitchFamily="18" charset="0"/>
                <a:cs typeface="Times New Roman" pitchFamily="18" charset="0"/>
              </a:rPr>
              <a:t>arteries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supplying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5600700"/>
            <a:ext cx="32512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considered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circle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00" y="2044700"/>
            <a:ext cx="6718300" cy="4635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1346200"/>
            <a:ext cx="49911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							</a:tabLst>
            </a:pPr>
            <a:r>
              <a:rPr lang="en-US" altLang="zh-CN" sz="3998" dirty="0" smtClean="0">
                <a:solidFill>
                  <a:srgbClr val="04617b"/>
                </a:solidFill>
                <a:latin typeface="Calibri" pitchFamily="18" charset="0"/>
                <a:cs typeface="Calibri" pitchFamily="18" charset="0"/>
              </a:rPr>
              <a:t>CEREBRAL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04617b"/>
                </a:solidFill>
                <a:latin typeface="Calibri" pitchFamily="18" charset="0"/>
                <a:cs typeface="Calibri" pitchFamily="18" charset="0"/>
              </a:rPr>
              <a:t>CIRCULATION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1767078"/>
            <a:ext cx="2932176" cy="30479"/>
          </a:xfrm>
          <a:custGeom>
            <a:avLst/>
            <a:gdLst>
              <a:gd name="connsiteX0" fmla="*/ 0 w 2932176"/>
              <a:gd name="connsiteY0" fmla="*/ 0 h 30479"/>
              <a:gd name="connsiteX1" fmla="*/ 1466088 w 2932176"/>
              <a:gd name="connsiteY1" fmla="*/ 0 h 30479"/>
              <a:gd name="connsiteX2" fmla="*/ 2932176 w 2932176"/>
              <a:gd name="connsiteY2" fmla="*/ 0 h 30479"/>
              <a:gd name="connsiteX3" fmla="*/ 2932176 w 2932176"/>
              <a:gd name="connsiteY3" fmla="*/ 30479 h 30479"/>
              <a:gd name="connsiteX4" fmla="*/ 1466088 w 2932176"/>
              <a:gd name="connsiteY4" fmla="*/ 30479 h 30479"/>
              <a:gd name="connsiteX5" fmla="*/ 0 w 2932176"/>
              <a:gd name="connsiteY5" fmla="*/ 30479 h 30479"/>
              <a:gd name="connsiteX6" fmla="*/ 0 w 2932176"/>
              <a:gd name="connsiteY6" fmla="*/ 0 h 304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932176" h="30479">
                <a:moveTo>
                  <a:pt x="0" y="0"/>
                </a:moveTo>
                <a:lnTo>
                  <a:pt x="1466088" y="0"/>
                </a:lnTo>
                <a:lnTo>
                  <a:pt x="2932176" y="0"/>
                </a:lnTo>
                <a:lnTo>
                  <a:pt x="2932176" y="30479"/>
                </a:lnTo>
                <a:lnTo>
                  <a:pt x="1466088" y="30479"/>
                </a:lnTo>
                <a:lnTo>
                  <a:pt x="0" y="30479"/>
                </a:lnTo>
                <a:lnTo>
                  <a:pt x="0" y="0"/>
                </a:lnTo>
              </a:path>
            </a:pathLst>
          </a:custGeom>
          <a:solidFill>
            <a:srgbClr val="0083b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60120" y="4324731"/>
            <a:ext cx="2673095" cy="15366"/>
          </a:xfrm>
          <a:custGeom>
            <a:avLst/>
            <a:gdLst>
              <a:gd name="connsiteX0" fmla="*/ 0 w 2673095"/>
              <a:gd name="connsiteY0" fmla="*/ 0 h 15366"/>
              <a:gd name="connsiteX1" fmla="*/ 1336548 w 2673095"/>
              <a:gd name="connsiteY1" fmla="*/ 0 h 15366"/>
              <a:gd name="connsiteX2" fmla="*/ 2673095 w 2673095"/>
              <a:gd name="connsiteY2" fmla="*/ 0 h 15366"/>
              <a:gd name="connsiteX3" fmla="*/ 2673095 w 2673095"/>
              <a:gd name="connsiteY3" fmla="*/ 15366 h 15366"/>
              <a:gd name="connsiteX4" fmla="*/ 1336548 w 2673095"/>
              <a:gd name="connsiteY4" fmla="*/ 15366 h 15366"/>
              <a:gd name="connsiteX5" fmla="*/ 0 w 2673095"/>
              <a:gd name="connsiteY5" fmla="*/ 15366 h 15366"/>
              <a:gd name="connsiteX6" fmla="*/ 0 w 2673095"/>
              <a:gd name="connsiteY6" fmla="*/ 0 h 153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73095" h="15366">
                <a:moveTo>
                  <a:pt x="0" y="0"/>
                </a:moveTo>
                <a:lnTo>
                  <a:pt x="1336548" y="0"/>
                </a:lnTo>
                <a:lnTo>
                  <a:pt x="2673095" y="0"/>
                </a:lnTo>
                <a:lnTo>
                  <a:pt x="2673095" y="15366"/>
                </a:lnTo>
                <a:lnTo>
                  <a:pt x="1336548" y="15366"/>
                </a:lnTo>
                <a:lnTo>
                  <a:pt x="0" y="1536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60120" y="5129530"/>
            <a:ext cx="2397251" cy="15240"/>
          </a:xfrm>
          <a:custGeom>
            <a:avLst/>
            <a:gdLst>
              <a:gd name="connsiteX0" fmla="*/ 0 w 2397251"/>
              <a:gd name="connsiteY0" fmla="*/ 0 h 15240"/>
              <a:gd name="connsiteX1" fmla="*/ 1198626 w 2397251"/>
              <a:gd name="connsiteY1" fmla="*/ 0 h 15240"/>
              <a:gd name="connsiteX2" fmla="*/ 2397251 w 2397251"/>
              <a:gd name="connsiteY2" fmla="*/ 0 h 15240"/>
              <a:gd name="connsiteX3" fmla="*/ 2397251 w 2397251"/>
              <a:gd name="connsiteY3" fmla="*/ 15240 h 15240"/>
              <a:gd name="connsiteX4" fmla="*/ 1198626 w 2397251"/>
              <a:gd name="connsiteY4" fmla="*/ 15240 h 15240"/>
              <a:gd name="connsiteX5" fmla="*/ 0 w 2397251"/>
              <a:gd name="connsiteY5" fmla="*/ 15240 h 15240"/>
              <a:gd name="connsiteX6" fmla="*/ 0 w 2397251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97251" h="15240">
                <a:moveTo>
                  <a:pt x="0" y="0"/>
                </a:moveTo>
                <a:lnTo>
                  <a:pt x="1198626" y="0"/>
                </a:lnTo>
                <a:lnTo>
                  <a:pt x="2397251" y="0"/>
                </a:lnTo>
                <a:lnTo>
                  <a:pt x="2397251" y="15240"/>
                </a:lnTo>
                <a:lnTo>
                  <a:pt x="1198626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1282700"/>
            <a:ext cx="29210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5006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Innervation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2044700"/>
            <a:ext cx="74549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Three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systems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nerves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innervate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cerebral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blood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52500" y="2438400"/>
            <a:ext cx="10414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vessels: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2933700"/>
            <a:ext cx="78613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266700" algn="l"/>
              </a:tabLst>
            </a:pPr>
            <a:r>
              <a:rPr lang="en-US" altLang="zh-CN" sz="2280" dirty="0" smtClean="0">
                <a:solidFill>
                  <a:srgbClr val="0bd0d9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1-Sympathetic</a:t>
            </a:r>
            <a:r>
              <a:rPr lang="en-US" altLang="zh-CN" sz="2400" dirty="0" smtClean="0">
                <a:solidFill>
                  <a:srgbClr val="0b5395"/>
                </a:solidFill>
                <a:latin typeface="Constantia" pitchFamily="18" charset="0"/>
                <a:cs typeface="Constantia" pitchFamily="18" charset="0"/>
              </a:rPr>
              <a:t>: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Postganglionic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sympathetic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neurons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have</a:t>
            </a:r>
          </a:p>
          <a:p>
            <a:pPr>
              <a:lnSpc>
                <a:spcPts val="28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their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bodies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superior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cervical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ganglia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During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acute</a:t>
            </a:r>
          </a:p>
          <a:p>
            <a:pPr>
              <a:lnSpc>
                <a:spcPts val="28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hypertension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it</a:t>
            </a:r>
            <a:r>
              <a:rPr lang="en-US" altLang="zh-CN" sz="2402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attenuates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increase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CBF.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4076700"/>
            <a:ext cx="72263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80" dirty="0" smtClean="0">
                <a:solidFill>
                  <a:srgbClr val="0bd0d9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2-Parasympathetic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: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Cholinergic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neuron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originate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52500" y="4445000"/>
            <a:ext cx="58293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sphenopalatine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ganglia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end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large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arteries.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4876800"/>
            <a:ext cx="26670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80" dirty="0" smtClean="0">
                <a:solidFill>
                  <a:srgbClr val="0bd0d9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3-Sensory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nerves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909828"/>
            <a:ext cx="6742176" cy="30480"/>
          </a:xfrm>
          <a:custGeom>
            <a:avLst/>
            <a:gdLst>
              <a:gd name="connsiteX0" fmla="*/ 0 w 6742176"/>
              <a:gd name="connsiteY0" fmla="*/ 0 h 30480"/>
              <a:gd name="connsiteX1" fmla="*/ 1685544 w 6742176"/>
              <a:gd name="connsiteY1" fmla="*/ 0 h 30480"/>
              <a:gd name="connsiteX2" fmla="*/ 3371088 w 6742176"/>
              <a:gd name="connsiteY2" fmla="*/ 0 h 30480"/>
              <a:gd name="connsiteX3" fmla="*/ 5056632 w 6742176"/>
              <a:gd name="connsiteY3" fmla="*/ 0 h 30480"/>
              <a:gd name="connsiteX4" fmla="*/ 6742176 w 6742176"/>
              <a:gd name="connsiteY4" fmla="*/ 0 h 30480"/>
              <a:gd name="connsiteX5" fmla="*/ 6742176 w 6742176"/>
              <a:gd name="connsiteY5" fmla="*/ 30480 h 30480"/>
              <a:gd name="connsiteX6" fmla="*/ 5056632 w 6742176"/>
              <a:gd name="connsiteY6" fmla="*/ 30480 h 30480"/>
              <a:gd name="connsiteX7" fmla="*/ 3371088 w 6742176"/>
              <a:gd name="connsiteY7" fmla="*/ 30480 h 30480"/>
              <a:gd name="connsiteX8" fmla="*/ 1685544 w 6742176"/>
              <a:gd name="connsiteY8" fmla="*/ 30480 h 30480"/>
              <a:gd name="connsiteX9" fmla="*/ 0 w 6742176"/>
              <a:gd name="connsiteY9" fmla="*/ 30480 h 30480"/>
              <a:gd name="connsiteX10" fmla="*/ 0 w 6742176"/>
              <a:gd name="connsiteY10" fmla="*/ 0 h 304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742176" h="30480">
                <a:moveTo>
                  <a:pt x="0" y="0"/>
                </a:moveTo>
                <a:lnTo>
                  <a:pt x="1685544" y="0"/>
                </a:lnTo>
                <a:lnTo>
                  <a:pt x="3371088" y="0"/>
                </a:lnTo>
                <a:lnTo>
                  <a:pt x="5056632" y="0"/>
                </a:lnTo>
                <a:lnTo>
                  <a:pt x="6742176" y="0"/>
                </a:lnTo>
                <a:lnTo>
                  <a:pt x="6742176" y="30480"/>
                </a:lnTo>
                <a:lnTo>
                  <a:pt x="5056632" y="30480"/>
                </a:lnTo>
                <a:lnTo>
                  <a:pt x="3371088" y="30480"/>
                </a:lnTo>
                <a:lnTo>
                  <a:pt x="1685544" y="30480"/>
                </a:lnTo>
                <a:lnTo>
                  <a:pt x="0" y="30480"/>
                </a:lnTo>
                <a:lnTo>
                  <a:pt x="0" y="0"/>
                </a:lnTo>
              </a:path>
            </a:pathLst>
          </a:custGeom>
          <a:solidFill>
            <a:srgbClr val="0083b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64692" y="2301240"/>
            <a:ext cx="5606796" cy="33527"/>
          </a:xfrm>
          <a:custGeom>
            <a:avLst/>
            <a:gdLst>
              <a:gd name="connsiteX0" fmla="*/ 0 w 5606796"/>
              <a:gd name="connsiteY0" fmla="*/ 0 h 33527"/>
              <a:gd name="connsiteX1" fmla="*/ 1868932 w 5606796"/>
              <a:gd name="connsiteY1" fmla="*/ 0 h 33527"/>
              <a:gd name="connsiteX2" fmla="*/ 3737864 w 5606796"/>
              <a:gd name="connsiteY2" fmla="*/ 0 h 33527"/>
              <a:gd name="connsiteX3" fmla="*/ 5606796 w 5606796"/>
              <a:gd name="connsiteY3" fmla="*/ 0 h 33527"/>
              <a:gd name="connsiteX4" fmla="*/ 5606796 w 5606796"/>
              <a:gd name="connsiteY4" fmla="*/ 33527 h 33527"/>
              <a:gd name="connsiteX5" fmla="*/ 3737864 w 5606796"/>
              <a:gd name="connsiteY5" fmla="*/ 33527 h 33527"/>
              <a:gd name="connsiteX6" fmla="*/ 1868932 w 5606796"/>
              <a:gd name="connsiteY6" fmla="*/ 33527 h 33527"/>
              <a:gd name="connsiteX7" fmla="*/ 0 w 5606796"/>
              <a:gd name="connsiteY7" fmla="*/ 33527 h 33527"/>
              <a:gd name="connsiteX8" fmla="*/ 0 w 5606796"/>
              <a:gd name="connsiteY8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606796" h="33527">
                <a:moveTo>
                  <a:pt x="0" y="0"/>
                </a:moveTo>
                <a:lnTo>
                  <a:pt x="1868932" y="0"/>
                </a:lnTo>
                <a:lnTo>
                  <a:pt x="3737864" y="0"/>
                </a:lnTo>
                <a:lnTo>
                  <a:pt x="5606796" y="0"/>
                </a:lnTo>
                <a:lnTo>
                  <a:pt x="5606796" y="33527"/>
                </a:lnTo>
                <a:lnTo>
                  <a:pt x="3737864" y="33527"/>
                </a:lnTo>
                <a:lnTo>
                  <a:pt x="1868932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2960" y="3244596"/>
            <a:ext cx="5131307" cy="24383"/>
          </a:xfrm>
          <a:custGeom>
            <a:avLst/>
            <a:gdLst>
              <a:gd name="connsiteX0" fmla="*/ 0 w 5131307"/>
              <a:gd name="connsiteY0" fmla="*/ 0 h 24383"/>
              <a:gd name="connsiteX1" fmla="*/ 1710435 w 5131307"/>
              <a:gd name="connsiteY1" fmla="*/ 0 h 24383"/>
              <a:gd name="connsiteX2" fmla="*/ 3420871 w 5131307"/>
              <a:gd name="connsiteY2" fmla="*/ 0 h 24383"/>
              <a:gd name="connsiteX3" fmla="*/ 5131307 w 5131307"/>
              <a:gd name="connsiteY3" fmla="*/ 0 h 24383"/>
              <a:gd name="connsiteX4" fmla="*/ 5131307 w 5131307"/>
              <a:gd name="connsiteY4" fmla="*/ 24383 h 24383"/>
              <a:gd name="connsiteX5" fmla="*/ 3420871 w 5131307"/>
              <a:gd name="connsiteY5" fmla="*/ 24383 h 24383"/>
              <a:gd name="connsiteX6" fmla="*/ 1710435 w 5131307"/>
              <a:gd name="connsiteY6" fmla="*/ 24383 h 24383"/>
              <a:gd name="connsiteX7" fmla="*/ 0 w 5131307"/>
              <a:gd name="connsiteY7" fmla="*/ 24383 h 24383"/>
              <a:gd name="connsiteX8" fmla="*/ 0 w 5131307"/>
              <a:gd name="connsiteY8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131307" h="24383">
                <a:moveTo>
                  <a:pt x="0" y="0"/>
                </a:moveTo>
                <a:lnTo>
                  <a:pt x="1710435" y="0"/>
                </a:lnTo>
                <a:lnTo>
                  <a:pt x="3420871" y="0"/>
                </a:lnTo>
                <a:lnTo>
                  <a:pt x="5131307" y="0"/>
                </a:lnTo>
                <a:lnTo>
                  <a:pt x="5131307" y="24383"/>
                </a:lnTo>
                <a:lnTo>
                  <a:pt x="3420871" y="24383"/>
                </a:lnTo>
                <a:lnTo>
                  <a:pt x="1710435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2960" y="3701796"/>
            <a:ext cx="2083307" cy="24384"/>
          </a:xfrm>
          <a:custGeom>
            <a:avLst/>
            <a:gdLst>
              <a:gd name="connsiteX0" fmla="*/ 0 w 2083307"/>
              <a:gd name="connsiteY0" fmla="*/ 0 h 24384"/>
              <a:gd name="connsiteX1" fmla="*/ 1041654 w 2083307"/>
              <a:gd name="connsiteY1" fmla="*/ 0 h 24384"/>
              <a:gd name="connsiteX2" fmla="*/ 2083307 w 2083307"/>
              <a:gd name="connsiteY2" fmla="*/ 0 h 24384"/>
              <a:gd name="connsiteX3" fmla="*/ 2083307 w 2083307"/>
              <a:gd name="connsiteY3" fmla="*/ 24383 h 24384"/>
              <a:gd name="connsiteX4" fmla="*/ 1041654 w 2083307"/>
              <a:gd name="connsiteY4" fmla="*/ 24383 h 24384"/>
              <a:gd name="connsiteX5" fmla="*/ 0 w 2083307"/>
              <a:gd name="connsiteY5" fmla="*/ 24383 h 24384"/>
              <a:gd name="connsiteX6" fmla="*/ 0 w 2083307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083307" h="24384">
                <a:moveTo>
                  <a:pt x="0" y="0"/>
                </a:moveTo>
                <a:lnTo>
                  <a:pt x="1041654" y="0"/>
                </a:lnTo>
                <a:lnTo>
                  <a:pt x="2083307" y="0"/>
                </a:lnTo>
                <a:lnTo>
                  <a:pt x="2083307" y="24383"/>
                </a:lnTo>
                <a:lnTo>
                  <a:pt x="1041654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06268" y="3701796"/>
            <a:ext cx="2324100" cy="24384"/>
          </a:xfrm>
          <a:custGeom>
            <a:avLst/>
            <a:gdLst>
              <a:gd name="connsiteX0" fmla="*/ 0 w 2324100"/>
              <a:gd name="connsiteY0" fmla="*/ 0 h 24384"/>
              <a:gd name="connsiteX1" fmla="*/ 1162050 w 2324100"/>
              <a:gd name="connsiteY1" fmla="*/ 0 h 24384"/>
              <a:gd name="connsiteX2" fmla="*/ 2324100 w 2324100"/>
              <a:gd name="connsiteY2" fmla="*/ 0 h 24384"/>
              <a:gd name="connsiteX3" fmla="*/ 2324100 w 2324100"/>
              <a:gd name="connsiteY3" fmla="*/ 24383 h 24384"/>
              <a:gd name="connsiteX4" fmla="*/ 1162050 w 2324100"/>
              <a:gd name="connsiteY4" fmla="*/ 24383 h 24384"/>
              <a:gd name="connsiteX5" fmla="*/ 0 w 2324100"/>
              <a:gd name="connsiteY5" fmla="*/ 24383 h 24384"/>
              <a:gd name="connsiteX6" fmla="*/ 0 w 2324100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24100" h="24384">
                <a:moveTo>
                  <a:pt x="0" y="0"/>
                </a:moveTo>
                <a:lnTo>
                  <a:pt x="1162050" y="0"/>
                </a:lnTo>
                <a:lnTo>
                  <a:pt x="2324100" y="0"/>
                </a:lnTo>
                <a:lnTo>
                  <a:pt x="2324100" y="24383"/>
                </a:lnTo>
                <a:lnTo>
                  <a:pt x="1162050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230368" y="3701796"/>
            <a:ext cx="364235" cy="24384"/>
          </a:xfrm>
          <a:custGeom>
            <a:avLst/>
            <a:gdLst>
              <a:gd name="connsiteX0" fmla="*/ 0 w 364235"/>
              <a:gd name="connsiteY0" fmla="*/ 12191 h 24384"/>
              <a:gd name="connsiteX1" fmla="*/ 364235 w 364235"/>
              <a:gd name="connsiteY1" fmla="*/ 12191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4235" h="24384">
                <a:moveTo>
                  <a:pt x="0" y="12191"/>
                </a:moveTo>
                <a:lnTo>
                  <a:pt x="364235" y="12191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94604" y="3701796"/>
            <a:ext cx="2999232" cy="24384"/>
          </a:xfrm>
          <a:custGeom>
            <a:avLst/>
            <a:gdLst>
              <a:gd name="connsiteX0" fmla="*/ 0 w 2999232"/>
              <a:gd name="connsiteY0" fmla="*/ 0 h 24384"/>
              <a:gd name="connsiteX1" fmla="*/ 1499615 w 2999232"/>
              <a:gd name="connsiteY1" fmla="*/ 0 h 24384"/>
              <a:gd name="connsiteX2" fmla="*/ 2999232 w 2999232"/>
              <a:gd name="connsiteY2" fmla="*/ 0 h 24384"/>
              <a:gd name="connsiteX3" fmla="*/ 2999232 w 2999232"/>
              <a:gd name="connsiteY3" fmla="*/ 24383 h 24384"/>
              <a:gd name="connsiteX4" fmla="*/ 1499615 w 2999232"/>
              <a:gd name="connsiteY4" fmla="*/ 24383 h 24384"/>
              <a:gd name="connsiteX5" fmla="*/ 0 w 2999232"/>
              <a:gd name="connsiteY5" fmla="*/ 24383 h 24384"/>
              <a:gd name="connsiteX6" fmla="*/ 0 w 2999232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999232" h="24384">
                <a:moveTo>
                  <a:pt x="0" y="0"/>
                </a:moveTo>
                <a:lnTo>
                  <a:pt x="1499615" y="0"/>
                </a:lnTo>
                <a:lnTo>
                  <a:pt x="2999232" y="0"/>
                </a:lnTo>
                <a:lnTo>
                  <a:pt x="2999232" y="24383"/>
                </a:lnTo>
                <a:lnTo>
                  <a:pt x="1499615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89832" y="5234940"/>
            <a:ext cx="946403" cy="24384"/>
          </a:xfrm>
          <a:custGeom>
            <a:avLst/>
            <a:gdLst>
              <a:gd name="connsiteX0" fmla="*/ 0 w 946403"/>
              <a:gd name="connsiteY0" fmla="*/ 12192 h 24384"/>
              <a:gd name="connsiteX1" fmla="*/ 946403 w 946403"/>
              <a:gd name="connsiteY1" fmla="*/ 12192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46403" h="24384">
                <a:moveTo>
                  <a:pt x="0" y="12192"/>
                </a:moveTo>
                <a:lnTo>
                  <a:pt x="946403" y="12192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14772" y="6086856"/>
            <a:ext cx="2793492" cy="24384"/>
          </a:xfrm>
          <a:custGeom>
            <a:avLst/>
            <a:gdLst>
              <a:gd name="connsiteX0" fmla="*/ 0 w 2793492"/>
              <a:gd name="connsiteY0" fmla="*/ 0 h 24384"/>
              <a:gd name="connsiteX1" fmla="*/ 1396746 w 2793492"/>
              <a:gd name="connsiteY1" fmla="*/ 0 h 24384"/>
              <a:gd name="connsiteX2" fmla="*/ 2793492 w 2793492"/>
              <a:gd name="connsiteY2" fmla="*/ 0 h 24384"/>
              <a:gd name="connsiteX3" fmla="*/ 2793492 w 2793492"/>
              <a:gd name="connsiteY3" fmla="*/ 24384 h 24384"/>
              <a:gd name="connsiteX4" fmla="*/ 1396746 w 2793492"/>
              <a:gd name="connsiteY4" fmla="*/ 24384 h 24384"/>
              <a:gd name="connsiteX5" fmla="*/ 0 w 2793492"/>
              <a:gd name="connsiteY5" fmla="*/ 24384 h 24384"/>
              <a:gd name="connsiteX6" fmla="*/ 0 w 2793492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793492" h="24384">
                <a:moveTo>
                  <a:pt x="0" y="0"/>
                </a:moveTo>
                <a:lnTo>
                  <a:pt x="1396746" y="0"/>
                </a:lnTo>
                <a:lnTo>
                  <a:pt x="2793492" y="0"/>
                </a:lnTo>
                <a:lnTo>
                  <a:pt x="2793492" y="24384"/>
                </a:lnTo>
                <a:lnTo>
                  <a:pt x="1396746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444500"/>
            <a:ext cx="8026400" cy="134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                <a:tab pos="228600" algn="l"/>
              </a:tabLst>
            </a:pPr>
            <a:r>
              <a:rPr lang="en-US" altLang="zh-CN" sz="5006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5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06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flow(CBF)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228600" algn="l"/>
              </a:tabLst>
            </a:pPr>
            <a:r>
              <a:rPr lang="en-US" altLang="zh-CN" dirty="0" smtClean="0"/>
              <a:t>	</a:t>
            </a:r>
            <a:r>
              <a:rPr lang="en-US" altLang="zh-CN" sz="2088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tightly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regulated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meet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brain's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metabolic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demands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032000"/>
            <a:ext cx="1574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1800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09800" y="2032000"/>
            <a:ext cx="4343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679700"/>
            <a:ext cx="8039100" cy="355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sz="1895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adult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averages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sz="1895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/100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grams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tissue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minute.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sz="1895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entire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brain: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ml/min,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resting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dirty="0" smtClean="0"/>
              <a:t>		</a:t>
            </a:r>
            <a:r>
              <a:rPr lang="en-US" altLang="zh-CN" sz="2004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cardiac output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1895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maintain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narrow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limits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because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too</a:t>
            </a:r>
          </a:p>
          <a:p>
            <a:pPr>
              <a:lnSpc>
                <a:spcPts val="19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dirty="0" smtClean="0"/>
              <a:t>			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much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raise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intracranial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pressure(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ICP)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compress</a:t>
            </a:r>
          </a:p>
          <a:p>
            <a:pPr>
              <a:lnSpc>
                <a:spcPts val="19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dirty="0" smtClean="0"/>
              <a:t>			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damage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delicate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tissue.</a:t>
            </a:r>
          </a:p>
          <a:p>
            <a:pPr>
              <a:lnSpc>
                <a:spcPts val="24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1898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little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ischemia.</a:t>
            </a:r>
          </a:p>
          <a:p>
            <a:pPr>
              <a:lnSpc>
                <a:spcPts val="23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1895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Ischemia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 to 20 ml / 100 g</a:t>
            </a:r>
          </a:p>
          <a:p>
            <a:pPr>
              <a:lnSpc>
                <a:spcPts val="19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dirty="0" smtClean="0"/>
              <a:t>			</a:t>
            </a:r>
            <a:r>
              <a:rPr lang="en-US" altLang="zh-CN" sz="2004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 minute</a:t>
            </a:r>
          </a:p>
          <a:p>
            <a:pPr>
              <a:lnSpc>
                <a:spcPts val="2400"/>
              </a:lnSpc>
              <a:tabLst>
                <a:tab pos="139700" algn="l"/>
                <a:tab pos="266700" algn="l"/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1895" dirty="0" smtClean="0">
                <a:solidFill>
                  <a:srgbClr val="0bd0d9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Tissue death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occurs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drops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minute</a:t>
            </a:r>
            <a:r>
              <a:rPr lang="en-US" altLang="zh-CN" sz="2004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1223772"/>
            <a:ext cx="7717536" cy="27432"/>
          </a:xfrm>
          <a:custGeom>
            <a:avLst/>
            <a:gdLst>
              <a:gd name="connsiteX0" fmla="*/ 0 w 7717536"/>
              <a:gd name="connsiteY0" fmla="*/ 0 h 27432"/>
              <a:gd name="connsiteX1" fmla="*/ 1929384 w 7717536"/>
              <a:gd name="connsiteY1" fmla="*/ 0 h 27432"/>
              <a:gd name="connsiteX2" fmla="*/ 3858768 w 7717536"/>
              <a:gd name="connsiteY2" fmla="*/ 0 h 27432"/>
              <a:gd name="connsiteX3" fmla="*/ 5788152 w 7717536"/>
              <a:gd name="connsiteY3" fmla="*/ 0 h 27432"/>
              <a:gd name="connsiteX4" fmla="*/ 7717536 w 7717536"/>
              <a:gd name="connsiteY4" fmla="*/ 0 h 27432"/>
              <a:gd name="connsiteX5" fmla="*/ 7717536 w 7717536"/>
              <a:gd name="connsiteY5" fmla="*/ 27431 h 27432"/>
              <a:gd name="connsiteX6" fmla="*/ 5788152 w 7717536"/>
              <a:gd name="connsiteY6" fmla="*/ 27431 h 27432"/>
              <a:gd name="connsiteX7" fmla="*/ 3858768 w 7717536"/>
              <a:gd name="connsiteY7" fmla="*/ 27431 h 27432"/>
              <a:gd name="connsiteX8" fmla="*/ 1929384 w 7717536"/>
              <a:gd name="connsiteY8" fmla="*/ 27431 h 27432"/>
              <a:gd name="connsiteX9" fmla="*/ 0 w 7717536"/>
              <a:gd name="connsiteY9" fmla="*/ 27431 h 27432"/>
              <a:gd name="connsiteX10" fmla="*/ 0 w 7717536"/>
              <a:gd name="connsiteY10" fmla="*/ 0 h 274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717536" h="27432">
                <a:moveTo>
                  <a:pt x="0" y="0"/>
                </a:moveTo>
                <a:lnTo>
                  <a:pt x="1929384" y="0"/>
                </a:lnTo>
                <a:lnTo>
                  <a:pt x="3858768" y="0"/>
                </a:lnTo>
                <a:lnTo>
                  <a:pt x="5788152" y="0"/>
                </a:lnTo>
                <a:lnTo>
                  <a:pt x="7717536" y="0"/>
                </a:lnTo>
                <a:lnTo>
                  <a:pt x="7717536" y="27431"/>
                </a:lnTo>
                <a:lnTo>
                  <a:pt x="5788152" y="27431"/>
                </a:lnTo>
                <a:lnTo>
                  <a:pt x="3858768" y="27431"/>
                </a:lnTo>
                <a:lnTo>
                  <a:pt x="1929384" y="27431"/>
                </a:lnTo>
                <a:lnTo>
                  <a:pt x="0" y="27431"/>
                </a:lnTo>
                <a:lnTo>
                  <a:pt x="0" y="0"/>
                </a:lnTo>
              </a:path>
            </a:pathLst>
          </a:custGeom>
          <a:solidFill>
            <a:srgbClr val="0083b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2960" y="1962912"/>
            <a:ext cx="5913120" cy="18288"/>
          </a:xfrm>
          <a:custGeom>
            <a:avLst/>
            <a:gdLst>
              <a:gd name="connsiteX0" fmla="*/ 0 w 5913120"/>
              <a:gd name="connsiteY0" fmla="*/ 0 h 18288"/>
              <a:gd name="connsiteX1" fmla="*/ 1971040 w 5913120"/>
              <a:gd name="connsiteY1" fmla="*/ 0 h 18288"/>
              <a:gd name="connsiteX2" fmla="*/ 3942080 w 5913120"/>
              <a:gd name="connsiteY2" fmla="*/ 0 h 18288"/>
              <a:gd name="connsiteX3" fmla="*/ 5913120 w 5913120"/>
              <a:gd name="connsiteY3" fmla="*/ 0 h 18288"/>
              <a:gd name="connsiteX4" fmla="*/ 5913120 w 5913120"/>
              <a:gd name="connsiteY4" fmla="*/ 18288 h 18288"/>
              <a:gd name="connsiteX5" fmla="*/ 3942080 w 5913120"/>
              <a:gd name="connsiteY5" fmla="*/ 18288 h 18288"/>
              <a:gd name="connsiteX6" fmla="*/ 1971040 w 5913120"/>
              <a:gd name="connsiteY6" fmla="*/ 18288 h 18288"/>
              <a:gd name="connsiteX7" fmla="*/ 0 w 5913120"/>
              <a:gd name="connsiteY7" fmla="*/ 18288 h 18288"/>
              <a:gd name="connsiteX8" fmla="*/ 0 w 5913120"/>
              <a:gd name="connsiteY8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913120" h="18288">
                <a:moveTo>
                  <a:pt x="0" y="0"/>
                </a:moveTo>
                <a:lnTo>
                  <a:pt x="1971040" y="0"/>
                </a:lnTo>
                <a:lnTo>
                  <a:pt x="3942080" y="0"/>
                </a:lnTo>
                <a:lnTo>
                  <a:pt x="5913120" y="0"/>
                </a:lnTo>
                <a:lnTo>
                  <a:pt x="5913120" y="18288"/>
                </a:lnTo>
                <a:lnTo>
                  <a:pt x="3942080" y="18288"/>
                </a:lnTo>
                <a:lnTo>
                  <a:pt x="1971040" y="18288"/>
                </a:lnTo>
                <a:lnTo>
                  <a:pt x="0" y="18288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2960" y="2432304"/>
            <a:ext cx="82296" cy="18288"/>
          </a:xfrm>
          <a:custGeom>
            <a:avLst/>
            <a:gdLst>
              <a:gd name="connsiteX0" fmla="*/ 0 w 82296"/>
              <a:gd name="connsiteY0" fmla="*/ 9144 h 18288"/>
              <a:gd name="connsiteX1" fmla="*/ 82296 w 82296"/>
              <a:gd name="connsiteY1" fmla="*/ 9144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2296" h="18288">
                <a:moveTo>
                  <a:pt x="0" y="9144"/>
                </a:moveTo>
                <a:lnTo>
                  <a:pt x="82296" y="914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2960" y="4224528"/>
            <a:ext cx="4162043" cy="18288"/>
          </a:xfrm>
          <a:custGeom>
            <a:avLst/>
            <a:gdLst>
              <a:gd name="connsiteX0" fmla="*/ 0 w 4162043"/>
              <a:gd name="connsiteY0" fmla="*/ 0 h 18288"/>
              <a:gd name="connsiteX1" fmla="*/ 1387347 w 4162043"/>
              <a:gd name="connsiteY1" fmla="*/ 0 h 18288"/>
              <a:gd name="connsiteX2" fmla="*/ 2774696 w 4162043"/>
              <a:gd name="connsiteY2" fmla="*/ 0 h 18288"/>
              <a:gd name="connsiteX3" fmla="*/ 4162043 w 4162043"/>
              <a:gd name="connsiteY3" fmla="*/ 0 h 18288"/>
              <a:gd name="connsiteX4" fmla="*/ 4162043 w 4162043"/>
              <a:gd name="connsiteY4" fmla="*/ 18287 h 18288"/>
              <a:gd name="connsiteX5" fmla="*/ 2774696 w 4162043"/>
              <a:gd name="connsiteY5" fmla="*/ 18287 h 18288"/>
              <a:gd name="connsiteX6" fmla="*/ 1387347 w 4162043"/>
              <a:gd name="connsiteY6" fmla="*/ 18287 h 18288"/>
              <a:gd name="connsiteX7" fmla="*/ 0 w 4162043"/>
              <a:gd name="connsiteY7" fmla="*/ 18287 h 18288"/>
              <a:gd name="connsiteX8" fmla="*/ 0 w 4162043"/>
              <a:gd name="connsiteY8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162043" h="18288">
                <a:moveTo>
                  <a:pt x="0" y="0"/>
                </a:moveTo>
                <a:lnTo>
                  <a:pt x="1387347" y="0"/>
                </a:lnTo>
                <a:lnTo>
                  <a:pt x="2774696" y="0"/>
                </a:lnTo>
                <a:lnTo>
                  <a:pt x="4162043" y="0"/>
                </a:lnTo>
                <a:lnTo>
                  <a:pt x="4162043" y="18287"/>
                </a:lnTo>
                <a:lnTo>
                  <a:pt x="2774696" y="18287"/>
                </a:lnTo>
                <a:lnTo>
                  <a:pt x="1387347" y="18287"/>
                </a:lnTo>
                <a:lnTo>
                  <a:pt x="0" y="1828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27092" y="5547360"/>
            <a:ext cx="2474976" cy="18288"/>
          </a:xfrm>
          <a:custGeom>
            <a:avLst/>
            <a:gdLst>
              <a:gd name="connsiteX0" fmla="*/ 0 w 2474976"/>
              <a:gd name="connsiteY0" fmla="*/ 0 h 18288"/>
              <a:gd name="connsiteX1" fmla="*/ 1237488 w 2474976"/>
              <a:gd name="connsiteY1" fmla="*/ 0 h 18288"/>
              <a:gd name="connsiteX2" fmla="*/ 2474976 w 2474976"/>
              <a:gd name="connsiteY2" fmla="*/ 0 h 18288"/>
              <a:gd name="connsiteX3" fmla="*/ 2474976 w 2474976"/>
              <a:gd name="connsiteY3" fmla="*/ 18288 h 18288"/>
              <a:gd name="connsiteX4" fmla="*/ 1237488 w 2474976"/>
              <a:gd name="connsiteY4" fmla="*/ 18288 h 18288"/>
              <a:gd name="connsiteX5" fmla="*/ 0 w 2474976"/>
              <a:gd name="connsiteY5" fmla="*/ 18288 h 18288"/>
              <a:gd name="connsiteX6" fmla="*/ 0 w 2474976"/>
              <a:gd name="connsiteY6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474976" h="18288">
                <a:moveTo>
                  <a:pt x="0" y="0"/>
                </a:moveTo>
                <a:lnTo>
                  <a:pt x="1237488" y="0"/>
                </a:lnTo>
                <a:lnTo>
                  <a:pt x="2474976" y="0"/>
                </a:lnTo>
                <a:lnTo>
                  <a:pt x="2474976" y="18288"/>
                </a:lnTo>
                <a:lnTo>
                  <a:pt x="1237488" y="18288"/>
                </a:lnTo>
                <a:lnTo>
                  <a:pt x="0" y="18288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402068" y="5547360"/>
            <a:ext cx="425195" cy="18288"/>
          </a:xfrm>
          <a:custGeom>
            <a:avLst/>
            <a:gdLst>
              <a:gd name="connsiteX0" fmla="*/ 0 w 425195"/>
              <a:gd name="connsiteY0" fmla="*/ 9144 h 18288"/>
              <a:gd name="connsiteX1" fmla="*/ 425195 w 425195"/>
              <a:gd name="connsiteY1" fmla="*/ 9144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5195" h="18288">
                <a:moveTo>
                  <a:pt x="0" y="9144"/>
                </a:moveTo>
                <a:lnTo>
                  <a:pt x="425195" y="914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7200" y="787400"/>
            <a:ext cx="77089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502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4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2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perfusion</a:t>
            </a:r>
            <a:r>
              <a:rPr lang="en-US" altLang="zh-CN" sz="4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2" dirty="0" smtClean="0">
                <a:solidFill>
                  <a:srgbClr val="0083b7"/>
                </a:solidFill>
                <a:latin typeface="Times New Roman" pitchFamily="18" charset="0"/>
                <a:cs typeface="Times New Roman" pitchFamily="18" charset="0"/>
              </a:rPr>
              <a:t>pressure(CPP)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651000"/>
            <a:ext cx="61849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66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Cerebral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perfusion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pressure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(</a:t>
            </a:r>
            <a:r>
              <a:rPr lang="en-US" altLang="zh-CN" sz="279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CPP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):-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146300"/>
            <a:ext cx="69596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666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net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pressure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flow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brain.</a:t>
            </a:r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66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CPP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be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defined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as: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i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CPP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=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i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MAP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−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i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ICP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060700"/>
            <a:ext cx="7239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66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CPP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regulated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two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balanced,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opposing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3467100"/>
            <a:ext cx="10795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798" b="1" dirty="0" smtClean="0">
                <a:solidFill>
                  <a:srgbClr val="0070c0"/>
                </a:solidFill>
                <a:latin typeface="Constantia" pitchFamily="18" charset="0"/>
                <a:cs typeface="Constantia" pitchFamily="18" charset="0"/>
              </a:rPr>
              <a:t>forces</a:t>
            </a:r>
            <a:r>
              <a:rPr lang="en-US" altLang="zh-CN" sz="2798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924300"/>
            <a:ext cx="77724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66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1-Mean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arterial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pressure(</a:t>
            </a:r>
            <a:r>
              <a:rPr lang="en-US" altLang="zh-CN" sz="2796" i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MAP)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force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that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4343400"/>
            <a:ext cx="45466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pushes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blood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brain</a:t>
            </a:r>
          </a:p>
          <a:p>
            <a:pPr>
              <a:lnSpc>
                <a:spcPts val="3600"/>
              </a:lnSpc>
              <a:tabLst>
                <a:tab pos="266700" algn="l"/>
              </a:tabLst>
            </a:pPr>
            <a:r>
              <a:rPr lang="en-US" altLang="zh-CN" sz="266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2-ICP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force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that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pushes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out.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5245100"/>
            <a:ext cx="76454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664" dirty="0" smtClean="0">
                <a:solidFill>
                  <a:srgbClr val="0bd0d9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CPP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normally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between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70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-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90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Constantia" pitchFamily="18" charset="0"/>
                <a:cs typeface="Constantia" pitchFamily="18" charset="0"/>
              </a:rPr>
              <a:t>mmHg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5638800"/>
            <a:ext cx="19685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adult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nstantia" pitchFamily="18" charset="0"/>
                <a:cs typeface="Constantia" pitchFamily="18" charset="0"/>
              </a:rPr>
              <a:t>human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96240" y="1709928"/>
            <a:ext cx="4546092" cy="28955"/>
          </a:xfrm>
          <a:custGeom>
            <a:avLst/>
            <a:gdLst>
              <a:gd name="connsiteX0" fmla="*/ 0 w 4546092"/>
              <a:gd name="connsiteY0" fmla="*/ 0 h 28955"/>
              <a:gd name="connsiteX1" fmla="*/ 1136523 w 4546092"/>
              <a:gd name="connsiteY1" fmla="*/ 0 h 28955"/>
              <a:gd name="connsiteX2" fmla="*/ 2273046 w 4546092"/>
              <a:gd name="connsiteY2" fmla="*/ 0 h 28955"/>
              <a:gd name="connsiteX3" fmla="*/ 3409569 w 4546092"/>
              <a:gd name="connsiteY3" fmla="*/ 0 h 28955"/>
              <a:gd name="connsiteX4" fmla="*/ 4546092 w 4546092"/>
              <a:gd name="connsiteY4" fmla="*/ 0 h 28955"/>
              <a:gd name="connsiteX5" fmla="*/ 4546092 w 4546092"/>
              <a:gd name="connsiteY5" fmla="*/ 28955 h 28955"/>
              <a:gd name="connsiteX6" fmla="*/ 3409569 w 4546092"/>
              <a:gd name="connsiteY6" fmla="*/ 28955 h 28955"/>
              <a:gd name="connsiteX7" fmla="*/ 2273046 w 4546092"/>
              <a:gd name="connsiteY7" fmla="*/ 28955 h 28955"/>
              <a:gd name="connsiteX8" fmla="*/ 1136523 w 4546092"/>
              <a:gd name="connsiteY8" fmla="*/ 28955 h 28955"/>
              <a:gd name="connsiteX9" fmla="*/ 0 w 4546092"/>
              <a:gd name="connsiteY9" fmla="*/ 28955 h 28955"/>
              <a:gd name="connsiteX10" fmla="*/ 0 w 4546092"/>
              <a:gd name="connsiteY10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546092" h="28955">
                <a:moveTo>
                  <a:pt x="0" y="0"/>
                </a:moveTo>
                <a:lnTo>
                  <a:pt x="1136523" y="0"/>
                </a:lnTo>
                <a:lnTo>
                  <a:pt x="2273046" y="0"/>
                </a:lnTo>
                <a:lnTo>
                  <a:pt x="3409569" y="0"/>
                </a:lnTo>
                <a:lnTo>
                  <a:pt x="4546092" y="0"/>
                </a:lnTo>
                <a:lnTo>
                  <a:pt x="4546092" y="28955"/>
                </a:lnTo>
                <a:lnTo>
                  <a:pt x="3409569" y="28955"/>
                </a:lnTo>
                <a:lnTo>
                  <a:pt x="2273046" y="28955"/>
                </a:lnTo>
                <a:lnTo>
                  <a:pt x="1136523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8348" y="2258568"/>
            <a:ext cx="3182111" cy="15239"/>
          </a:xfrm>
          <a:custGeom>
            <a:avLst/>
            <a:gdLst>
              <a:gd name="connsiteX0" fmla="*/ 0 w 3182111"/>
              <a:gd name="connsiteY0" fmla="*/ 0 h 15239"/>
              <a:gd name="connsiteX1" fmla="*/ 1060704 w 3182111"/>
              <a:gd name="connsiteY1" fmla="*/ 0 h 15239"/>
              <a:gd name="connsiteX2" fmla="*/ 2121408 w 3182111"/>
              <a:gd name="connsiteY2" fmla="*/ 0 h 15239"/>
              <a:gd name="connsiteX3" fmla="*/ 3182111 w 3182111"/>
              <a:gd name="connsiteY3" fmla="*/ 0 h 15239"/>
              <a:gd name="connsiteX4" fmla="*/ 3182111 w 3182111"/>
              <a:gd name="connsiteY4" fmla="*/ 15239 h 15239"/>
              <a:gd name="connsiteX5" fmla="*/ 2121408 w 3182111"/>
              <a:gd name="connsiteY5" fmla="*/ 15239 h 15239"/>
              <a:gd name="connsiteX6" fmla="*/ 1060704 w 3182111"/>
              <a:gd name="connsiteY6" fmla="*/ 15239 h 15239"/>
              <a:gd name="connsiteX7" fmla="*/ 0 w 3182111"/>
              <a:gd name="connsiteY7" fmla="*/ 15239 h 15239"/>
              <a:gd name="connsiteX8" fmla="*/ 0 w 3182111"/>
              <a:gd name="connsiteY8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182111" h="15239">
                <a:moveTo>
                  <a:pt x="0" y="0"/>
                </a:moveTo>
                <a:lnTo>
                  <a:pt x="1060704" y="0"/>
                </a:lnTo>
                <a:lnTo>
                  <a:pt x="2121408" y="0"/>
                </a:lnTo>
                <a:lnTo>
                  <a:pt x="3182111" y="0"/>
                </a:lnTo>
                <a:lnTo>
                  <a:pt x="3182111" y="15239"/>
                </a:lnTo>
                <a:lnTo>
                  <a:pt x="2121408" y="15239"/>
                </a:lnTo>
                <a:lnTo>
                  <a:pt x="1060704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1739900"/>
            <a:ext cx="3759200" cy="4864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667000" y="508000"/>
            <a:ext cx="4546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04617b"/>
                </a:solidFill>
                <a:latin typeface="Calibri" pitchFamily="18" charset="0"/>
                <a:cs typeface="Calibri" pitchFamily="18" charset="0"/>
              </a:rPr>
              <a:t>REGULATION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4617b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4617b"/>
                </a:solidFill>
                <a:latin typeface="Calibri" pitchFamily="18" charset="0"/>
                <a:cs typeface="Calibri" pitchFamily="18" charset="0"/>
              </a:rPr>
              <a:t>CEREBRAL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97300" y="990600"/>
            <a:ext cx="2273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6" b="1" dirty="0" smtClean="0">
                <a:solidFill>
                  <a:srgbClr val="04617b"/>
                </a:solidFill>
                <a:latin typeface="Calibri" pitchFamily="18" charset="0"/>
                <a:cs typeface="Calibri" pitchFamily="18" charset="0"/>
              </a:rPr>
              <a:t>BLOOD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4617b"/>
                </a:solidFill>
                <a:latin typeface="Calibri" pitchFamily="18" charset="0"/>
                <a:cs typeface="Calibri" pitchFamily="18" charset="0"/>
              </a:rPr>
              <a:t>FLOW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473200"/>
            <a:ext cx="45466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Regulation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057400"/>
            <a:ext cx="47625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-Three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metabolic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factors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potent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controlling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708400"/>
            <a:ext cx="43942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dioxide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concentration,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Hydrogen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concentration,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5308600"/>
            <a:ext cx="2019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5867400"/>
            <a:ext cx="2247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mediators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