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	<Relationship Id="rId9" Type="http://schemas.openxmlformats.org/officeDocument/2006/relationships/slide" Target="slides/slide4.xml" />
	<Relationship Id="rId10" Type="http://schemas.openxmlformats.org/officeDocument/2006/relationships/slide" Target="slides/slide5.xml" />
	<Relationship Id="rId11" Type="http://schemas.openxmlformats.org/officeDocument/2006/relationships/slide" Target="slides/slide6.xml" />
	<Relationship Id="rId12" Type="http://schemas.openxmlformats.org/officeDocument/2006/relationships/slide" Target="slides/slide7.xml" />
	<Relationship Id="rId13" Type="http://schemas.openxmlformats.org/officeDocument/2006/relationships/slide" Target="slides/slide8.xml" />
	<Relationship Id="rId14" Type="http://schemas.openxmlformats.org/officeDocument/2006/relationships/slide" Target="slides/slide9.xml" />
	<Relationship Id="rId15" Type="http://schemas.openxmlformats.org/officeDocument/2006/relationships/slide" Target="slides/slide10.xml" />
	<Relationship Id="rId16" Type="http://schemas.openxmlformats.org/officeDocument/2006/relationships/slide" Target="slides/slide11.xml" />
	<Relationship Id="rId17" Type="http://schemas.openxmlformats.org/officeDocument/2006/relationships/slide" Target="slides/slide12.xml" />
	<Relationship Id="rId18" Type="http://schemas.openxmlformats.org/officeDocument/2006/relationships/slide" Target="slides/slide13.xml" />
	<Relationship Id="rId19" Type="http://schemas.openxmlformats.org/officeDocument/2006/relationships/slide" Target="slides/slide14.xml" />
	<Relationship Id="rId20" Type="http://schemas.openxmlformats.org/officeDocument/2006/relationships/slide" Target="slides/slide15.xml" />
	<Relationship Id="rId21" Type="http://schemas.openxmlformats.org/officeDocument/2006/relationships/slide" Target="slides/slide16.xml" />
	<Relationship Id="rId22" Type="http://schemas.openxmlformats.org/officeDocument/2006/relationships/slide" Target="slides/slide17.xml" />
	<Relationship Id="rId23" Type="http://schemas.openxmlformats.org/officeDocument/2006/relationships/slide" Target="slides/slide18.xml" />
	<Relationship Id="rId24" Type="http://schemas.openxmlformats.org/officeDocument/2006/relationships/slide" Target="slides/slide19.xml" />
	<Relationship Id="rId25" Type="http://schemas.openxmlformats.org/officeDocument/2006/relationships/slide" Target="slides/slide20.xml" />
	<Relationship Id="rId26" Type="http://schemas.openxmlformats.org/officeDocument/2006/relationships/slide" Target="slides/slide21.xml" />
	<Relationship Id="rId27" Type="http://schemas.openxmlformats.org/officeDocument/2006/relationships/slide" Target="slides/slide22.xml" />
	<Relationship Id="rId28" Type="http://schemas.openxmlformats.org/officeDocument/2006/relationships/slide" Target="slides/slide23.xml" />
	<Relationship Id="rId29" Type="http://schemas.openxmlformats.org/officeDocument/2006/relationships/slide" Target="slides/slide24.xml" />
	<Relationship Id="rId30" Type="http://schemas.openxmlformats.org/officeDocument/2006/relationships/slide" Target="slides/slide25.xml" />
	<Relationship Id="rId31" Type="http://schemas.openxmlformats.org/officeDocument/2006/relationships/slide" Target="slides/slide26.xml" />
	<Relationship Id="rId32" Type="http://schemas.openxmlformats.org/officeDocument/2006/relationships/slide" Target="slides/slide27.xml" />
	<Relationship Id="rId33" Type="http://schemas.openxmlformats.org/officeDocument/2006/relationships/slide" Target="slides/slide28.xml" />
	<Relationship Id="rId34" Type="http://schemas.openxmlformats.org/officeDocument/2006/relationships/slide" Target="slides/slide29.xml" />
	<Relationship Id="rId35" Type="http://schemas.openxmlformats.org/officeDocument/2006/relationships/slide" Target="slides/slide30.xml" />
	<Relationship Id="rId36" Type="http://schemas.openxmlformats.org/officeDocument/2006/relationships/slide" Target="slides/slide31.xml" />
	<Relationship Id="rId37" Type="http://schemas.openxmlformats.org/officeDocument/2006/relationships/slide" Target="slides/slide32.xml" />
	<Relationship Id="rId38" Type="http://schemas.openxmlformats.org/officeDocument/2006/relationships/slide" Target="slides/slide33.xml" />
	<Relationship Id="rId39" Type="http://schemas.openxmlformats.org/officeDocument/2006/relationships/slide" Target="slides/slide34.xml" />
	<Relationship Id="rId40" Type="http://schemas.openxmlformats.org/officeDocument/2006/relationships/slide" Target="slides/slide35.xml" />
	<Relationship Id="rId41" Type="http://schemas.openxmlformats.org/officeDocument/2006/relationships/slide" Target="slides/slide36.xml" />
	<Relationship Id="rId42" Type="http://schemas.openxmlformats.org/officeDocument/2006/relationships/slide" Target="slides/slide37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</Relationships>
</file>

<file path=ppt/slides/_rels/slide1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3.jpeg" />
	<Relationship Id="rId3" Type="http://schemas.openxmlformats.org/officeDocument/2006/relationships/image" Target="../media/image14.jpeg" />
</Relationships>
</file>

<file path=ppt/slides/_rels/slide1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5.jpeg" />
</Relationships>
</file>

<file path=ppt/slides/_rels/slide1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6.jpeg" />
</Relationships>
</file>

<file path=ppt/slides/_rels/slide1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7.jpeg" />
</Relationships>
</file>

<file path=ppt/slides/_rels/slide1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8.jpeg" />
	<Relationship Id="rId3" Type="http://schemas.openxmlformats.org/officeDocument/2006/relationships/image" Target="../media/image19.jpeg" />
</Relationships>
</file>

<file path=ppt/slides/_rels/slide1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0.jpeg" />
</Relationships>
</file>

<file path=ppt/slides/_rels/slide1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1.jpeg" />
</Relationships>
</file>

<file path=ppt/slides/_rels/slide1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2.jpeg" />
	<Relationship Id="rId3" Type="http://schemas.openxmlformats.org/officeDocument/2006/relationships/image" Target="../media/image23.jpeg" />
</Relationships>
</file>

<file path=ppt/slides/_rels/slide1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4.jpeg" />
	<Relationship Id="rId3" Type="http://schemas.openxmlformats.org/officeDocument/2006/relationships/image" Target="../media/image25.jpeg" />
	<Relationship Id="rId4" Type="http://schemas.openxmlformats.org/officeDocument/2006/relationships/image" Target="../media/image26.jpeg" />
	<Relationship Id="rId5" Type="http://schemas.openxmlformats.org/officeDocument/2006/relationships/image" Target="../media/image27.jpeg" />
	<Relationship Id="rId6" Type="http://schemas.openxmlformats.org/officeDocument/2006/relationships/image" Target="../media/image28.jpeg" />
</Relationships>
</file>

<file path=ppt/slides/_rels/slide1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9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.jpeg" />
	<Relationship Id="rId3" Type="http://schemas.openxmlformats.org/officeDocument/2006/relationships/image" Target="../media/image3.jpeg" />
</Relationships>
</file>

<file path=ppt/slides/_rels/slide2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0.jpeg" />
</Relationships>
</file>

<file path=ppt/slides/_rels/slide2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1.jpeg" />
</Relationships>
</file>

<file path=ppt/slides/_rels/slide2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2.jpeg" />
	<Relationship Id="rId3" Type="http://schemas.openxmlformats.org/officeDocument/2006/relationships/image" Target="../media/image33.jpeg" />
	<Relationship Id="rId4" Type="http://schemas.openxmlformats.org/officeDocument/2006/relationships/image" Target="../media/image34.jpeg" />
</Relationships>
</file>

<file path=ppt/slides/_rels/slide2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5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.jpeg" />
</Relationships>
</file>

<file path=ppt/slides/_rels/slide3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6.jpeg" />
	<Relationship Id="rId3" Type="http://schemas.openxmlformats.org/officeDocument/2006/relationships/image" Target="../media/image37.jpeg" />
</Relationships>
</file>

<file path=ppt/slides/_rels/slide3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8.jpeg" />
</Relationships>
</file>

<file path=ppt/slides/_rels/slide3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9.jpeg" />
	<Relationship Id="rId3" Type="http://schemas.openxmlformats.org/officeDocument/2006/relationships/image" Target="../media/image40.jpeg" />
</Relationships>
</file>

<file path=ppt/slides/_rels/slide3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3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3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3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1.jpeg" />
</Relationships>
</file>

<file path=ppt/slides/_rels/slide3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2.jpeg" />
</Relationships>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.jpeg" />
</Relationships>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.jpeg" />
</Relationships>
</file>

<file path=ppt/slides/_rels/slide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7.jpeg" />
	<Relationship Id="rId3" Type="http://schemas.openxmlformats.org/officeDocument/2006/relationships/image" Target="../media/image8.jpeg" />
</Relationships>
</file>

<file path=ppt/slides/_rels/slide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9.jpeg" />
</Relationships>
</file>

<file path=ppt/slides/_rels/slide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0.jpeg" />
</Relationships>
</file>

<file path=ppt/slides/_rels/slide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1.jpeg" />
	<Relationship Id="rId3" Type="http://schemas.openxmlformats.org/officeDocument/2006/relationships/image" Target="../media/image12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816100"/>
            <a:ext cx="6858000" cy="3530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866900" y="762000"/>
            <a:ext cx="4965700" cy="927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                <a:tab pos="1384300" algn="l"/>
              </a:tabLst>
            </a:pPr>
            <a:r>
              <a:rPr lang="en-US" altLang="zh-CN" sz="32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AGING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CHANGES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400"/>
              </a:lnSpc>
              <a:tabLst>
                <a:tab pos="1384300" algn="l"/>
              </a:tabLst>
            </a:pPr>
            <a:r>
              <a:rPr lang="en-US" altLang="zh-CN" dirty="0" smtClean="0"/>
              <a:t>	</a:t>
            </a:r>
            <a:r>
              <a:rPr lang="en-US" altLang="zh-CN" sz="320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BRAIN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930400" y="5664200"/>
            <a:ext cx="5257800" cy="952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                <a:tab pos="1270000" algn="l"/>
              </a:tabLst>
            </a:pPr>
            <a:r>
              <a:rPr lang="en-US" altLang="zh-CN" dirty="0" smtClean="0"/>
              <a:t>	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Dr.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Aida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Korish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                <a:tab pos="1270000" algn="l"/>
              </a:tabLst>
            </a:pPr>
            <a:r>
              <a:rPr lang="en-US" altLang="zh-CN" sz="32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Physiology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Department,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KSU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256790" y="603250"/>
            <a:ext cx="4517643" cy="663448"/>
          </a:xfrm>
          <a:custGeom>
            <a:avLst/>
            <a:gdLst>
              <a:gd name="connsiteX0" fmla="*/ 6350 w 4517643"/>
              <a:gd name="connsiteY0" fmla="*/ 657098 h 663448"/>
              <a:gd name="connsiteX1" fmla="*/ 4511293 w 4517643"/>
              <a:gd name="connsiteY1" fmla="*/ 657098 h 663448"/>
              <a:gd name="connsiteX2" fmla="*/ 4511293 w 4517643"/>
              <a:gd name="connsiteY2" fmla="*/ 6350 h 663448"/>
              <a:gd name="connsiteX3" fmla="*/ 6350 w 4517643"/>
              <a:gd name="connsiteY3" fmla="*/ 6350 h 663448"/>
              <a:gd name="connsiteX4" fmla="*/ 6350 w 4517643"/>
              <a:gd name="connsiteY4" fmla="*/ 657098 h 6634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517643" h="663448">
                <a:moveTo>
                  <a:pt x="6350" y="657098"/>
                </a:moveTo>
                <a:lnTo>
                  <a:pt x="4511293" y="657098"/>
                </a:lnTo>
                <a:lnTo>
                  <a:pt x="4511293" y="6350"/>
                </a:lnTo>
                <a:lnTo>
                  <a:pt x="6350" y="6350"/>
                </a:lnTo>
                <a:lnTo>
                  <a:pt x="6350" y="65709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495300"/>
            <a:ext cx="4927600" cy="1041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500" y="1955800"/>
            <a:ext cx="7543800" cy="4000500"/>
          </a:xfrm>
          <a:prstGeom prst="rect">
            <a:avLst/>
          </a:prstGeom>
          <a:noFill/>
        </p:spPr>
      </p:pic>
      <p:graphicFrame>
        <p:nvGraphicFramePr>
          <p:cNvPr id="4" name="表格 4"/>
          <p:cNvGraphicFramePr>
            <a:graphicFrameLocks noGrp="1"/>
          </p:cNvGraphicFramePr>
          <p:nvPr/>
        </p:nvGraphicFramePr>
        <p:xfrm>
          <a:off x="914400" y="2103374"/>
          <a:ext cx="7315200" cy="3844988"/>
        </p:xfrm>
        <a:graphic>
          <a:graphicData uri="http://schemas.openxmlformats.org/drawingml/2006/table">
            <a:tbl>
              <a:tblPr/>
              <a:tblGrid>
                <a:gridCol w="2286000"/>
                <a:gridCol w="5029200"/>
              </a:tblGrid>
              <a:tr h="48895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4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Hypothesis</a:t>
                      </a:r>
                      <a:endParaRPr lang="zh-CN" altLang="en-US" sz="3204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mpd="sng">
                      <a:solidFill>
                        <a:srgbClr val="ffffff"/>
                      </a:solidFill>
                      <a:prstDash val="soli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mpd="sng">
                      <a:solidFill>
                        <a:srgbClr val="ffffff"/>
                      </a:solidFill>
                      <a:prstDash val="soli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3204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How</a:t>
                      </a:r>
                      <a:r>
                        <a:rPr lang="en-US" altLang="zh-CN" sz="3204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It</a:t>
                      </a:r>
                      <a:r>
                        <a:rPr lang="en-US" altLang="zh-CN" sz="3204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May</a:t>
                      </a:r>
                      <a:r>
                        <a:rPr lang="en-US" altLang="zh-CN" sz="3204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Work</a:t>
                      </a:r>
                      <a:endParaRPr lang="zh-CN" altLang="en-US" sz="3204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mpd="sng">
                      <a:solidFill>
                        <a:srgbClr val="ffffff"/>
                      </a:solidFill>
                      <a:prstDash val="soli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Hormonal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changes</a:t>
                      </a:r>
                      <a:endParaRPr lang="zh-CN" altLang="en-US" sz="2004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decline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loss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circadian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rhythm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</a:t>
                      </a:r>
                      <a:endParaRPr lang="zh-CN" altLang="en-US" sz="2004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secretion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some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hormones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produces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zh-CN" altLang="en-US" sz="2004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functional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hormone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deficiency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state</a:t>
                      </a:r>
                      <a:endParaRPr lang="zh-CN" altLang="en-US" sz="2004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61125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Telomere</a:t>
                      </a:r>
                      <a:endParaRPr lang="zh-CN" altLang="en-US" sz="2004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shortening</a:t>
                      </a:r>
                      <a:endParaRPr lang="zh-CN" altLang="en-US" sz="2004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Aging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is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related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decline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ability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endParaRPr lang="zh-CN" altLang="en-US" sz="2004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cells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replicate</a:t>
                      </a:r>
                      <a:endParaRPr lang="zh-CN" altLang="en-US" sz="2004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6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Defective</a:t>
                      </a:r>
                      <a:r>
                        <a:rPr lang="en-US" altLang="zh-CN" sz="2006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host</a:t>
                      </a:r>
                      <a:endParaRPr lang="zh-CN" altLang="en-US" sz="2006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defenses</a:t>
                      </a:r>
                      <a:endParaRPr lang="zh-CN" altLang="en-US" sz="2004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failure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immune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system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</a:t>
                      </a:r>
                      <a:endParaRPr lang="zh-CN" altLang="en-US" sz="2004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respond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infectious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agents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</a:t>
                      </a:r>
                      <a:endParaRPr lang="zh-CN" altLang="en-US" sz="2004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2006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overactivity</a:t>
                      </a:r>
                      <a:r>
                        <a:rPr lang="en-US" altLang="zh-CN" sz="2006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lang="en-US" altLang="zh-CN" sz="2006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natural</a:t>
                      </a:r>
                      <a:r>
                        <a:rPr lang="en-US" altLang="zh-CN" sz="2006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immunity</a:t>
                      </a:r>
                      <a:r>
                        <a:rPr lang="en-US" altLang="zh-CN" sz="2006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create</a:t>
                      </a:r>
                      <a:endParaRPr lang="zh-CN" altLang="en-US" sz="2006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vulnerability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Inf..</a:t>
                      </a:r>
                      <a:endParaRPr lang="zh-CN" altLang="en-US" sz="2004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61118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6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Accumulation</a:t>
                      </a:r>
                      <a:r>
                        <a:rPr lang="en-US" altLang="zh-CN" sz="2006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endParaRPr lang="zh-CN" altLang="en-US" sz="2006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senescent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cells</a:t>
                      </a:r>
                      <a:endParaRPr lang="zh-CN" altLang="en-US" sz="2004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mpd="sng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Renewing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tissues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become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dysfunctional</a:t>
                      </a:r>
                      <a:endParaRPr lang="zh-CN" altLang="en-US" sz="2004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through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loss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ability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renew</a:t>
                      </a:r>
                      <a:endParaRPr lang="zh-CN" altLang="en-US" sz="2004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 rot="0">
            <a:off x="2349500" y="685800"/>
            <a:ext cx="42926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100"/>
              </a:lnSpc>
              <a:tabLst>
							</a:tabLst>
            </a:pPr>
            <a:r>
              <a:rPr lang="en-US" altLang="zh-CN" sz="3600" b="1" dirty="0" smtClean="0">
                <a:solidFill>
                  <a:srgbClr val="00ff00"/>
                </a:solidFill>
                <a:latin typeface="Arial Narrow" pitchFamily="18" charset="0"/>
                <a:cs typeface="Arial Narrow" pitchFamily="18" charset="0"/>
              </a:rPr>
              <a:t>Some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00ff00"/>
                </a:solidFill>
                <a:latin typeface="Arial Narrow" pitchFamily="18" charset="0"/>
                <a:cs typeface="Arial Narrow" pitchFamily="18" charset="0"/>
              </a:rPr>
              <a:t>Theories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00ff00"/>
                </a:solidFill>
                <a:latin typeface="Arial Narrow" pitchFamily="18" charset="0"/>
                <a:cs typeface="Arial Narrow" pitchFamily="18" charset="0"/>
              </a:rPr>
              <a:t>of</a:t>
            </a:r>
            <a:r>
              <a:rPr lang="en-US" altLang="zh-CN" sz="3600" b="1" dirty="0" smtClean="0">
                <a:solidFill>
                  <a:srgbClr val="00ff00"/>
                </a:solidFill>
                <a:latin typeface="Arial Narrow" pitchFamily="18" charset="0"/>
                <a:cs typeface="Arial Narrow" pitchFamily="18" charset="0"/>
              </a:rPr>
              <a:t>Aging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962400" y="3352800"/>
            <a:ext cx="1316735" cy="316991"/>
          </a:xfrm>
          <a:custGeom>
            <a:avLst/>
            <a:gdLst>
              <a:gd name="connsiteX0" fmla="*/ 0 w 1316735"/>
              <a:gd name="connsiteY0" fmla="*/ 316991 h 316991"/>
              <a:gd name="connsiteX1" fmla="*/ 1316735 w 1316735"/>
              <a:gd name="connsiteY1" fmla="*/ 316991 h 316991"/>
              <a:gd name="connsiteX2" fmla="*/ 1316735 w 1316735"/>
              <a:gd name="connsiteY2" fmla="*/ 0 h 316991"/>
              <a:gd name="connsiteX3" fmla="*/ 0 w 1316735"/>
              <a:gd name="connsiteY3" fmla="*/ 0 h 316991"/>
              <a:gd name="connsiteX4" fmla="*/ 0 w 1316735"/>
              <a:gd name="connsiteY4" fmla="*/ 316991 h 3169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16735" h="316991">
                <a:moveTo>
                  <a:pt x="0" y="316991"/>
                </a:moveTo>
                <a:lnTo>
                  <a:pt x="1316735" y="316991"/>
                </a:lnTo>
                <a:lnTo>
                  <a:pt x="1316735" y="0"/>
                </a:lnTo>
                <a:lnTo>
                  <a:pt x="0" y="0"/>
                </a:lnTo>
                <a:lnTo>
                  <a:pt x="0" y="31699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956050" y="3346450"/>
            <a:ext cx="1329435" cy="329691"/>
          </a:xfrm>
          <a:custGeom>
            <a:avLst/>
            <a:gdLst>
              <a:gd name="connsiteX0" fmla="*/ 6350 w 1329435"/>
              <a:gd name="connsiteY0" fmla="*/ 323341 h 329691"/>
              <a:gd name="connsiteX1" fmla="*/ 1323085 w 1329435"/>
              <a:gd name="connsiteY1" fmla="*/ 323341 h 329691"/>
              <a:gd name="connsiteX2" fmla="*/ 1323085 w 1329435"/>
              <a:gd name="connsiteY2" fmla="*/ 6350 h 329691"/>
              <a:gd name="connsiteX3" fmla="*/ 6350 w 1329435"/>
              <a:gd name="connsiteY3" fmla="*/ 6350 h 329691"/>
              <a:gd name="connsiteX4" fmla="*/ 6350 w 1329435"/>
              <a:gd name="connsiteY4" fmla="*/ 323341 h 3296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29435" h="329691">
                <a:moveTo>
                  <a:pt x="6350" y="323341"/>
                </a:moveTo>
                <a:lnTo>
                  <a:pt x="1323085" y="323341"/>
                </a:lnTo>
                <a:lnTo>
                  <a:pt x="1323085" y="6350"/>
                </a:lnTo>
                <a:lnTo>
                  <a:pt x="6350" y="6350"/>
                </a:lnTo>
                <a:lnTo>
                  <a:pt x="6350" y="32334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ff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79450" y="450850"/>
            <a:ext cx="7843012" cy="408939"/>
          </a:xfrm>
          <a:custGeom>
            <a:avLst/>
            <a:gdLst>
              <a:gd name="connsiteX0" fmla="*/ 6350 w 7843012"/>
              <a:gd name="connsiteY0" fmla="*/ 402589 h 408939"/>
              <a:gd name="connsiteX1" fmla="*/ 7836662 w 7843012"/>
              <a:gd name="connsiteY1" fmla="*/ 402589 h 408939"/>
              <a:gd name="connsiteX2" fmla="*/ 7836662 w 7843012"/>
              <a:gd name="connsiteY2" fmla="*/ 6350 h 408939"/>
              <a:gd name="connsiteX3" fmla="*/ 6350 w 7843012"/>
              <a:gd name="connsiteY3" fmla="*/ 6350 h 408939"/>
              <a:gd name="connsiteX4" fmla="*/ 6350 w 7843012"/>
              <a:gd name="connsiteY4" fmla="*/ 402589 h 4089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843012" h="408939">
                <a:moveTo>
                  <a:pt x="6350" y="402589"/>
                </a:moveTo>
                <a:lnTo>
                  <a:pt x="7836662" y="402589"/>
                </a:lnTo>
                <a:lnTo>
                  <a:pt x="7836662" y="6350"/>
                </a:lnTo>
                <a:lnTo>
                  <a:pt x="6350" y="6350"/>
                </a:lnTo>
                <a:lnTo>
                  <a:pt x="6350" y="40258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ff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6100" y="1397000"/>
            <a:ext cx="5511800" cy="5041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16200000">
            <a:off x="812800" y="2501900"/>
            <a:ext cx="9652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2004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Infection</a:t>
            </a:r>
          </a:p>
        </p:txBody>
      </p:sp>
      <p:sp>
        <p:nvSpPr>
          <p:cNvPr id="2" name="TextBox 1"/>
          <p:cNvSpPr txBox="1"/>
          <p:nvPr/>
        </p:nvSpPr>
        <p:spPr>
          <a:xfrm rot="5400000">
            <a:off x="7366000" y="2438400"/>
            <a:ext cx="8255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2004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lifestyle</a:t>
            </a:r>
          </a:p>
        </p:txBody>
      </p:sp>
      <p:sp>
        <p:nvSpPr>
          <p:cNvPr id="2" name="TextBox 1"/>
          <p:cNvSpPr txBox="1"/>
          <p:nvPr/>
        </p:nvSpPr>
        <p:spPr>
          <a:xfrm rot="5400000">
            <a:off x="7429500" y="4711700"/>
            <a:ext cx="9652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2004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pollution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1143000" y="4648200"/>
            <a:ext cx="4064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2004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diet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114800" y="3454400"/>
            <a:ext cx="977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b="1" i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i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damage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286000" y="1016000"/>
            <a:ext cx="17526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2004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metabolism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72100" y="952500"/>
            <a:ext cx="13716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2004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environment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79500" y="571500"/>
            <a:ext cx="70231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2004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OXYGEN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free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radicals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(FR)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reactive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oxygen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species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(ROS)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548374" y="1404874"/>
            <a:ext cx="2137156" cy="358647"/>
          </a:xfrm>
          <a:custGeom>
            <a:avLst/>
            <a:gdLst>
              <a:gd name="connsiteX0" fmla="*/ 6350 w 2137156"/>
              <a:gd name="connsiteY0" fmla="*/ 352297 h 358647"/>
              <a:gd name="connsiteX1" fmla="*/ 2130806 w 2137156"/>
              <a:gd name="connsiteY1" fmla="*/ 352297 h 358647"/>
              <a:gd name="connsiteX2" fmla="*/ 2130806 w 2137156"/>
              <a:gd name="connsiteY2" fmla="*/ 6350 h 358647"/>
              <a:gd name="connsiteX3" fmla="*/ 6350 w 2137156"/>
              <a:gd name="connsiteY3" fmla="*/ 6350 h 358647"/>
              <a:gd name="connsiteX4" fmla="*/ 6350 w 2137156"/>
              <a:gd name="connsiteY4" fmla="*/ 352297 h 3586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37156" h="358647">
                <a:moveTo>
                  <a:pt x="6350" y="352297"/>
                </a:moveTo>
                <a:lnTo>
                  <a:pt x="2130806" y="352297"/>
                </a:lnTo>
                <a:lnTo>
                  <a:pt x="2130806" y="6350"/>
                </a:lnTo>
                <a:lnTo>
                  <a:pt x="6350" y="6350"/>
                </a:lnTo>
                <a:lnTo>
                  <a:pt x="6350" y="35229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524000" y="330708"/>
            <a:ext cx="5867400" cy="583692"/>
          </a:xfrm>
          <a:custGeom>
            <a:avLst/>
            <a:gdLst>
              <a:gd name="connsiteX0" fmla="*/ 0 w 5867400"/>
              <a:gd name="connsiteY0" fmla="*/ 583692 h 583692"/>
              <a:gd name="connsiteX1" fmla="*/ 5867400 w 5867400"/>
              <a:gd name="connsiteY1" fmla="*/ 583692 h 583692"/>
              <a:gd name="connsiteX2" fmla="*/ 5867400 w 5867400"/>
              <a:gd name="connsiteY2" fmla="*/ 0 h 583692"/>
              <a:gd name="connsiteX3" fmla="*/ 0 w 5867400"/>
              <a:gd name="connsiteY3" fmla="*/ 0 h 583692"/>
              <a:gd name="connsiteX4" fmla="*/ 0 w 5867400"/>
              <a:gd name="connsiteY4" fmla="*/ 583692 h 5836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867400" h="583692">
                <a:moveTo>
                  <a:pt x="0" y="583692"/>
                </a:moveTo>
                <a:lnTo>
                  <a:pt x="5867400" y="583692"/>
                </a:lnTo>
                <a:lnTo>
                  <a:pt x="5867400" y="0"/>
                </a:lnTo>
                <a:lnTo>
                  <a:pt x="0" y="0"/>
                </a:lnTo>
                <a:lnTo>
                  <a:pt x="0" y="583692"/>
                </a:lnTo>
              </a:path>
            </a:pathLst>
          </a:custGeom>
          <a:solidFill>
            <a:srgbClr val="00004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517650" y="324358"/>
            <a:ext cx="5880100" cy="596392"/>
          </a:xfrm>
          <a:custGeom>
            <a:avLst/>
            <a:gdLst>
              <a:gd name="connsiteX0" fmla="*/ 6350 w 5880100"/>
              <a:gd name="connsiteY0" fmla="*/ 590042 h 596392"/>
              <a:gd name="connsiteX1" fmla="*/ 5873750 w 5880100"/>
              <a:gd name="connsiteY1" fmla="*/ 590042 h 596392"/>
              <a:gd name="connsiteX2" fmla="*/ 5873750 w 5880100"/>
              <a:gd name="connsiteY2" fmla="*/ 6350 h 596392"/>
              <a:gd name="connsiteX3" fmla="*/ 6350 w 5880100"/>
              <a:gd name="connsiteY3" fmla="*/ 6350 h 596392"/>
              <a:gd name="connsiteX4" fmla="*/ 6350 w 5880100"/>
              <a:gd name="connsiteY4" fmla="*/ 590042 h 5963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880100" h="596392">
                <a:moveTo>
                  <a:pt x="6350" y="590042"/>
                </a:moveTo>
                <a:lnTo>
                  <a:pt x="5873750" y="590042"/>
                </a:lnTo>
                <a:lnTo>
                  <a:pt x="5873750" y="6350"/>
                </a:lnTo>
                <a:lnTo>
                  <a:pt x="6350" y="6350"/>
                </a:lnTo>
                <a:lnTo>
                  <a:pt x="6350" y="59004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ff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1130300"/>
            <a:ext cx="7886700" cy="3683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23900" y="5054600"/>
            <a:ext cx="7937500" cy="965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101600" algn="l"/>
                <a:tab pos="241300" algn="l"/>
                <a:tab pos="266700" algn="l"/>
              </a:tabLst>
            </a:pPr>
            <a:r>
              <a:rPr lang="en-US" altLang="zh-CN" dirty="0" smtClean="0"/>
              <a:t>		</a:t>
            </a:r>
            <a:r>
              <a:rPr lang="en-US" altLang="zh-CN" sz="1596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respiratory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chain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(resp.</a:t>
            </a:r>
            <a:r>
              <a:rPr lang="en-US" altLang="zh-CN" sz="1596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chain)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produces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superoxide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radicals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(O</a:t>
            </a:r>
            <a:r>
              <a:rPr lang="en-US" altLang="zh-CN" sz="1068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2-·</a:t>
            </a:r>
            <a:r>
              <a:rPr lang="en-US" altLang="zh-CN" sz="1596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),</a:t>
            </a:r>
            <a:r>
              <a:rPr lang="en-US" altLang="zh-CN" sz="1596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which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generate</a:t>
            </a:r>
          </a:p>
          <a:p>
            <a:pPr>
              <a:lnSpc>
                <a:spcPts val="1900"/>
              </a:lnSpc>
              <a:tabLst>
                <a:tab pos="101600" algn="l"/>
                <a:tab pos="241300" algn="l"/>
                <a:tab pos="266700" algn="l"/>
              </a:tabLst>
            </a:pPr>
            <a:r>
              <a:rPr lang="en-US" altLang="zh-CN" sz="1598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hydrogen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peroxide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(H</a:t>
            </a:r>
            <a:r>
              <a:rPr lang="en-US" altLang="zh-CN" sz="1070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2</a:t>
            </a:r>
            <a:r>
              <a:rPr lang="en-US" altLang="zh-CN" sz="1598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O</a:t>
            </a:r>
            <a:r>
              <a:rPr lang="en-US" altLang="zh-CN" sz="1070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2</a:t>
            </a:r>
            <a:r>
              <a:rPr lang="en-US" altLang="zh-CN" sz="1598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)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hydroxyl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radicals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(HO</a:t>
            </a:r>
            <a:r>
              <a:rPr lang="en-US" altLang="zh-CN" sz="1070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·</a:t>
            </a:r>
            <a:r>
              <a:rPr lang="en-US" altLang="zh-CN" sz="1598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).</a:t>
            </a:r>
            <a:r>
              <a:rPr lang="en-US" altLang="zh-CN" sz="1598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Mitochondrial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nitric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oxide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synthase</a:t>
            </a:r>
          </a:p>
          <a:p>
            <a:pPr>
              <a:lnSpc>
                <a:spcPts val="1900"/>
              </a:lnSpc>
              <a:tabLst>
                <a:tab pos="101600" algn="l"/>
                <a:tab pos="241300" algn="l"/>
                <a:tab pos="266700" algn="l"/>
              </a:tabLst>
            </a:pPr>
            <a:r>
              <a:rPr lang="en-US" altLang="zh-CN" dirty="0" smtClean="0"/>
              <a:t>			</a:t>
            </a:r>
            <a:r>
              <a:rPr lang="en-US" altLang="zh-CN" sz="1596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(NOS)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produces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nitric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oxide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(NO</a:t>
            </a:r>
            <a:r>
              <a:rPr lang="en-US" altLang="zh-CN" sz="1068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·</a:t>
            </a:r>
            <a:r>
              <a:rPr lang="en-US" altLang="zh-CN" sz="1596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),</a:t>
            </a:r>
            <a:r>
              <a:rPr lang="en-US" altLang="zh-CN" sz="1596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which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combines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with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O</a:t>
            </a:r>
            <a:r>
              <a:rPr lang="en-US" altLang="zh-CN" sz="1068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2-·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generate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peroxinitrite</a:t>
            </a:r>
          </a:p>
          <a:p>
            <a:pPr>
              <a:lnSpc>
                <a:spcPts val="1600"/>
              </a:lnSpc>
              <a:tabLst>
                <a:tab pos="101600" algn="l"/>
                <a:tab pos="241300" algn="l"/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1596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(ONOO</a:t>
            </a:r>
            <a:r>
              <a:rPr lang="en-US" altLang="zh-CN" sz="1068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-</a:t>
            </a:r>
            <a:r>
              <a:rPr lang="en-US" altLang="zh-CN" sz="1596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).</a:t>
            </a:r>
            <a:r>
              <a:rPr lang="en-US" altLang="zh-CN" sz="1596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All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these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ROS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may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cause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mitochondrial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cellular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damage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if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present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excess.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768600" y="6019800"/>
            <a:ext cx="38481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1596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MPT,</a:t>
            </a:r>
            <a:r>
              <a:rPr lang="en-US" altLang="zh-CN" sz="1596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Mitochondrial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permeability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transition.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807200" y="6197600"/>
            <a:ext cx="13462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404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Kowaltowski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 smtClean="0">
                <a:solidFill>
                  <a:srgbClr val="ffff99"/>
                </a:solidFill>
                <a:latin typeface="Perpetua" pitchFamily="18" charset="0"/>
                <a:cs typeface="Perpetua" pitchFamily="18" charset="0"/>
              </a:rPr>
              <a:t>2002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955800" y="533400"/>
            <a:ext cx="6502400" cy="1206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                <a:tab pos="4800600" algn="l"/>
              </a:tabLst>
            </a:pPr>
            <a:r>
              <a:rPr lang="en-US" altLang="zh-CN" sz="3204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Mitochondria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produce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ROS: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4800600" algn="l"/>
              </a:tabLst>
            </a:pPr>
            <a:r>
              <a:rPr lang="en-US" altLang="zh-CN" dirty="0" smtClean="0"/>
              <a:t>	</a:t>
            </a:r>
            <a:r>
              <a:rPr lang="en-US" altLang="zh-CN" sz="1596" b="1" dirty="0" smtClean="0">
                <a:solidFill>
                  <a:srgbClr val="c0c0c0"/>
                </a:solidFill>
                <a:latin typeface="Times New Roman" pitchFamily="18" charset="0"/>
                <a:cs typeface="Times New Roman" pitchFamily="18" charset="0"/>
              </a:rPr>
              <a:t>Molecules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c0c0c0"/>
                </a:solidFill>
                <a:latin typeface="Times New Roman" pitchFamily="18" charset="0"/>
                <a:cs typeface="Times New Roman" pitchFamily="18" charset="0"/>
              </a:rPr>
              <a:t>damaged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700" y="292100"/>
            <a:ext cx="7340600" cy="627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08050" y="2355850"/>
            <a:ext cx="4737100" cy="3213100"/>
          </a:xfrm>
          <a:custGeom>
            <a:avLst/>
            <a:gdLst>
              <a:gd name="connsiteX0" fmla="*/ 6350 w 4737100"/>
              <a:gd name="connsiteY0" fmla="*/ 3206750 h 3213100"/>
              <a:gd name="connsiteX1" fmla="*/ 4730750 w 4737100"/>
              <a:gd name="connsiteY1" fmla="*/ 3206750 h 3213100"/>
              <a:gd name="connsiteX2" fmla="*/ 4730750 w 4737100"/>
              <a:gd name="connsiteY2" fmla="*/ 6350 h 3213100"/>
              <a:gd name="connsiteX3" fmla="*/ 6350 w 4737100"/>
              <a:gd name="connsiteY3" fmla="*/ 6350 h 3213100"/>
              <a:gd name="connsiteX4" fmla="*/ 6350 w 4737100"/>
              <a:gd name="connsiteY4" fmla="*/ 3206750 h 3213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737100" h="3213100">
                <a:moveTo>
                  <a:pt x="6350" y="3206750"/>
                </a:moveTo>
                <a:lnTo>
                  <a:pt x="4730750" y="3206750"/>
                </a:lnTo>
                <a:lnTo>
                  <a:pt x="4730750" y="6350"/>
                </a:lnTo>
                <a:lnTo>
                  <a:pt x="6350" y="6350"/>
                </a:lnTo>
                <a:lnTo>
                  <a:pt x="6350" y="32067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ff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0" y="1206500"/>
            <a:ext cx="977900" cy="10922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6700" y="1968500"/>
            <a:ext cx="1016000" cy="4064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30300" y="6070600"/>
            <a:ext cx="42418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404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State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of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Aging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and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Health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CDC/NCHS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Health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US,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2002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66800" y="749300"/>
            <a:ext cx="6997700" cy="965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1409700" algn="l"/>
              </a:tabLst>
            </a:pP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Leading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Death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Age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65+</a:t>
            </a:r>
          </a:p>
          <a:p>
            <a:pPr>
              <a:lnSpc>
                <a:spcPts val="4300"/>
              </a:lnSpc>
              <a:tabLst>
                <a:tab pos="1409700" algn="l"/>
              </a:tabLst>
            </a:pPr>
            <a:r>
              <a:rPr lang="en-US" altLang="zh-CN" dirty="0" smtClean="0"/>
              <a:t>	</a:t>
            </a:r>
            <a:r>
              <a:rPr lang="en-US" altLang="zh-CN" sz="360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“Medical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Diagnoses”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527300"/>
            <a:ext cx="101600" cy="297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3400"/>
              </a:lnSpc>
              <a:tabLst>
							</a:tabLst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3400"/>
              </a:lnSpc>
              <a:tabLst>
							</a:tabLst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3400"/>
              </a:lnSpc>
              <a:tabLst>
							</a:tabLst>
            </a:pPr>
            <a:r>
              <a:rPr lang="en-US" altLang="zh-CN" sz="240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3400"/>
              </a:lnSpc>
              <a:tabLst>
							</a:tabLst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3400"/>
              </a:lnSpc>
              <a:tabLst>
							</a:tabLst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3400"/>
              </a:lnSpc>
              <a:tabLst>
							</a:tabLst>
            </a:pPr>
            <a:r>
              <a:rPr lang="en-US" altLang="zh-CN" sz="240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46200" y="2578100"/>
            <a:ext cx="2819400" cy="290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Heart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Disease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Stroke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Chronic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respiratory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Flu/Pneumonia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Diabetes</a:t>
            </a:r>
          </a:p>
          <a:p>
            <a:pPr>
              <a:lnSpc>
                <a:spcPts val="3400"/>
              </a:lnSpc>
              <a:tabLst>
							</a:tabLst>
            </a:pP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Alzheimer’s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60900" y="2578100"/>
            <a:ext cx="596900" cy="290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76200" algn="l"/>
              </a:tabLst>
            </a:pPr>
            <a:r>
              <a:rPr lang="en-US" altLang="zh-CN" sz="2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32%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76200" algn="l"/>
              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22%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8%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6%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3%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3%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3%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4500" y="1511300"/>
            <a:ext cx="4521200" cy="4597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689100" y="660400"/>
            <a:ext cx="57404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4404" b="1" dirty="0" smtClean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Age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b="1" dirty="0" smtClean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Related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b="1" dirty="0" smtClean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Changes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1752600"/>
            <a:ext cx="3403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Decreased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height,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41400" y="2260600"/>
            <a:ext cx="2667000" cy="749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lean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mass</a:t>
            </a:r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798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water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3124200"/>
            <a:ext cx="3048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Increased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41400" y="3606800"/>
            <a:ext cx="4318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4064000"/>
            <a:ext cx="2667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Consequence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41400" y="4546600"/>
            <a:ext cx="19177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Changes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41400" y="4978400"/>
            <a:ext cx="30099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8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pharmacokinetics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0850" y="496569"/>
            <a:ext cx="7708900" cy="500380"/>
          </a:xfrm>
          <a:custGeom>
            <a:avLst/>
            <a:gdLst>
              <a:gd name="connsiteX0" fmla="*/ 6350 w 7708900"/>
              <a:gd name="connsiteY0" fmla="*/ 494030 h 500380"/>
              <a:gd name="connsiteX1" fmla="*/ 7702550 w 7708900"/>
              <a:gd name="connsiteY1" fmla="*/ 494030 h 500380"/>
              <a:gd name="connsiteX2" fmla="*/ 7702550 w 7708900"/>
              <a:gd name="connsiteY2" fmla="*/ 6350 h 500380"/>
              <a:gd name="connsiteX3" fmla="*/ 6350 w 7708900"/>
              <a:gd name="connsiteY3" fmla="*/ 6350 h 500380"/>
              <a:gd name="connsiteX4" fmla="*/ 6350 w 7708900"/>
              <a:gd name="connsiteY4" fmla="*/ 494030 h 5003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08900" h="500380">
                <a:moveTo>
                  <a:pt x="6350" y="494030"/>
                </a:moveTo>
                <a:lnTo>
                  <a:pt x="7702550" y="494030"/>
                </a:lnTo>
                <a:lnTo>
                  <a:pt x="7702550" y="6350"/>
                </a:lnTo>
                <a:lnTo>
                  <a:pt x="6350" y="6350"/>
                </a:lnTo>
                <a:lnTo>
                  <a:pt x="6350" y="49403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ff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55650" y="6013450"/>
            <a:ext cx="7547356" cy="383032"/>
          </a:xfrm>
          <a:custGeom>
            <a:avLst/>
            <a:gdLst>
              <a:gd name="connsiteX0" fmla="*/ 6350 w 7547356"/>
              <a:gd name="connsiteY0" fmla="*/ 376682 h 383032"/>
              <a:gd name="connsiteX1" fmla="*/ 7541006 w 7547356"/>
              <a:gd name="connsiteY1" fmla="*/ 376682 h 383032"/>
              <a:gd name="connsiteX2" fmla="*/ 7541006 w 7547356"/>
              <a:gd name="connsiteY2" fmla="*/ 6350 h 383032"/>
              <a:gd name="connsiteX3" fmla="*/ 6350 w 7547356"/>
              <a:gd name="connsiteY3" fmla="*/ 6350 h 383032"/>
              <a:gd name="connsiteX4" fmla="*/ 6350 w 7547356"/>
              <a:gd name="connsiteY4" fmla="*/ 376682 h 3830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547356" h="383032">
                <a:moveTo>
                  <a:pt x="6350" y="376682"/>
                </a:moveTo>
                <a:lnTo>
                  <a:pt x="7541006" y="376682"/>
                </a:lnTo>
                <a:lnTo>
                  <a:pt x="7541006" y="6350"/>
                </a:lnTo>
                <a:lnTo>
                  <a:pt x="6350" y="6350"/>
                </a:lnTo>
                <a:lnTo>
                  <a:pt x="6350" y="37668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33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1900" y="1130300"/>
            <a:ext cx="2755900" cy="4610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558800"/>
            <a:ext cx="5041900" cy="1016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                <a:tab pos="76200" algn="l"/>
              </a:tabLst>
            </a:pPr>
            <a:r>
              <a:rPr lang="en-US" altLang="zh-CN" sz="3206" dirty="0" smtClean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Cont</a:t>
            </a:r>
            <a:r>
              <a:rPr lang="en-US" altLang="zh-CN" sz="3206" dirty="0" smtClean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zh-CN" sz="2906" b="1" dirty="0" smtClean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Age</a:t>
            </a:r>
            <a:r>
              <a:rPr lang="en-US" altLang="zh-CN" sz="29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06" b="1" dirty="0" smtClean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Related</a:t>
            </a:r>
            <a:r>
              <a:rPr lang="en-US" altLang="zh-CN" sz="29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06" b="1" dirty="0" smtClean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Changes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4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lower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metabolic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rate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22300" y="1651000"/>
            <a:ext cx="1016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41400" y="1714500"/>
            <a:ext cx="29210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Longer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reaction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times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22300" y="2235200"/>
            <a:ext cx="7505700" cy="424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                <a:tab pos="292100" algn="l"/>
                <a:tab pos="342900" algn="l"/>
              </a:tabLst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Declines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certain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memory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</a:p>
          <a:p>
            <a:pPr>
              <a:lnSpc>
                <a:spcPts val="3400"/>
              </a:lnSpc>
              <a:tabLst>
                <a:tab pos="292100" algn="l"/>
                <a:tab pos="342900" algn="l"/>
              </a:tabLst>
            </a:pPr>
            <a:r>
              <a:rPr lang="en-US" altLang="zh-CN" sz="240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Declines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sexual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</a:p>
          <a:p>
            <a:pPr>
              <a:lnSpc>
                <a:spcPts val="2800"/>
              </a:lnSpc>
              <a:tabLst>
                <a:tab pos="292100" algn="l"/>
                <a:tab pos="3429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women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menopause</a:t>
            </a:r>
          </a:p>
          <a:p>
            <a:pPr>
              <a:lnSpc>
                <a:spcPts val="3400"/>
              </a:lnSpc>
              <a:tabLst>
                <a:tab pos="292100" algn="l"/>
                <a:tab pos="342900" algn="l"/>
              </a:tabLst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functional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decline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audition,</a:t>
            </a:r>
          </a:p>
          <a:p>
            <a:pPr>
              <a:lnSpc>
                <a:spcPts val="2800"/>
              </a:lnSpc>
              <a:tabLst>
                <a:tab pos="292100" algn="l"/>
                <a:tab pos="3429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olfaction,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vision</a:t>
            </a:r>
          </a:p>
          <a:p>
            <a:pPr>
              <a:lnSpc>
                <a:spcPts val="3400"/>
              </a:lnSpc>
              <a:tabLst>
                <a:tab pos="292100" algn="l"/>
                <a:tab pos="342900" algn="l"/>
              </a:tabLst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Declines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kidney,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pulmonary,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2800"/>
              </a:lnSpc>
              <a:tabLst>
                <a:tab pos="292100" algn="l"/>
                <a:tab pos="3429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immune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functions,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declines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exercise</a:t>
            </a:r>
          </a:p>
          <a:p>
            <a:pPr>
              <a:lnSpc>
                <a:spcPts val="2800"/>
              </a:lnSpc>
              <a:tabLst>
                <a:tab pos="292100" algn="l"/>
                <a:tab pos="3429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performance,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multiple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endocrine</a:t>
            </a:r>
          </a:p>
          <a:p>
            <a:pPr>
              <a:lnSpc>
                <a:spcPts val="2800"/>
              </a:lnSpc>
              <a:tabLst>
                <a:tab pos="292100" algn="l"/>
                <a:tab pos="342900" algn="l"/>
              </a:tabLst>
            </a:pPr>
            <a:r>
              <a:rPr lang="en-US" altLang="zh-CN" dirty="0" smtClean="0"/>
              <a:t>		</a:t>
            </a:r>
            <a:r>
              <a:rPr lang="en-US" altLang="zh-CN" sz="240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changes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292100" algn="l"/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(Craik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Salthouse,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1992;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Hayflick,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1994,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pp.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137-186;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Spence,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1995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441450" y="420369"/>
            <a:ext cx="6261100" cy="957580"/>
          </a:xfrm>
          <a:custGeom>
            <a:avLst/>
            <a:gdLst>
              <a:gd name="connsiteX0" fmla="*/ 6350 w 6261100"/>
              <a:gd name="connsiteY0" fmla="*/ 951230 h 957580"/>
              <a:gd name="connsiteX1" fmla="*/ 6254750 w 6261100"/>
              <a:gd name="connsiteY1" fmla="*/ 951230 h 957580"/>
              <a:gd name="connsiteX2" fmla="*/ 6254750 w 6261100"/>
              <a:gd name="connsiteY2" fmla="*/ 6350 h 957580"/>
              <a:gd name="connsiteX3" fmla="*/ 6350 w 6261100"/>
              <a:gd name="connsiteY3" fmla="*/ 6350 h 957580"/>
              <a:gd name="connsiteX4" fmla="*/ 6350 w 6261100"/>
              <a:gd name="connsiteY4" fmla="*/ 951230 h 9575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261100" h="957580">
                <a:moveTo>
                  <a:pt x="6350" y="951230"/>
                </a:moveTo>
                <a:lnTo>
                  <a:pt x="6254750" y="951230"/>
                </a:lnTo>
                <a:lnTo>
                  <a:pt x="6254750" y="6350"/>
                </a:lnTo>
                <a:lnTo>
                  <a:pt x="6350" y="6350"/>
                </a:lnTo>
                <a:lnTo>
                  <a:pt x="6350" y="95123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ff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442974" y="1548130"/>
            <a:ext cx="1823212" cy="564387"/>
          </a:xfrm>
          <a:custGeom>
            <a:avLst/>
            <a:gdLst>
              <a:gd name="connsiteX0" fmla="*/ 6350 w 1823212"/>
              <a:gd name="connsiteY0" fmla="*/ 558037 h 564387"/>
              <a:gd name="connsiteX1" fmla="*/ 1816862 w 1823212"/>
              <a:gd name="connsiteY1" fmla="*/ 558037 h 564387"/>
              <a:gd name="connsiteX2" fmla="*/ 1816862 w 1823212"/>
              <a:gd name="connsiteY2" fmla="*/ 6350 h 564387"/>
              <a:gd name="connsiteX3" fmla="*/ 6350 w 1823212"/>
              <a:gd name="connsiteY3" fmla="*/ 6350 h 564387"/>
              <a:gd name="connsiteX4" fmla="*/ 6350 w 1823212"/>
              <a:gd name="connsiteY4" fmla="*/ 558037 h 5643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23212" h="564387">
                <a:moveTo>
                  <a:pt x="6350" y="558037"/>
                </a:moveTo>
                <a:lnTo>
                  <a:pt x="1816862" y="558037"/>
                </a:lnTo>
                <a:lnTo>
                  <a:pt x="1816862" y="6350"/>
                </a:lnTo>
                <a:lnTo>
                  <a:pt x="6350" y="6350"/>
                </a:lnTo>
                <a:lnTo>
                  <a:pt x="6350" y="55803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33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02810" y="1517650"/>
            <a:ext cx="3289300" cy="567435"/>
          </a:xfrm>
          <a:custGeom>
            <a:avLst/>
            <a:gdLst>
              <a:gd name="connsiteX0" fmla="*/ 6350 w 3289300"/>
              <a:gd name="connsiteY0" fmla="*/ 561085 h 567435"/>
              <a:gd name="connsiteX1" fmla="*/ 3282950 w 3289300"/>
              <a:gd name="connsiteY1" fmla="*/ 561085 h 567435"/>
              <a:gd name="connsiteX2" fmla="*/ 3282950 w 3289300"/>
              <a:gd name="connsiteY2" fmla="*/ 6350 h 567435"/>
              <a:gd name="connsiteX3" fmla="*/ 6350 w 3289300"/>
              <a:gd name="connsiteY3" fmla="*/ 6350 h 567435"/>
              <a:gd name="connsiteX4" fmla="*/ 6350 w 3289300"/>
              <a:gd name="connsiteY4" fmla="*/ 561085 h 5674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289300" h="567435">
                <a:moveTo>
                  <a:pt x="6350" y="561085"/>
                </a:moveTo>
                <a:lnTo>
                  <a:pt x="3282950" y="561085"/>
                </a:lnTo>
                <a:lnTo>
                  <a:pt x="3282950" y="6350"/>
                </a:lnTo>
                <a:lnTo>
                  <a:pt x="6350" y="6350"/>
                </a:lnTo>
                <a:lnTo>
                  <a:pt x="6350" y="56108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33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600" y="2273300"/>
            <a:ext cx="203200" cy="3302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035300"/>
            <a:ext cx="203200" cy="406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562100" y="723900"/>
            <a:ext cx="59944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4406" b="1" dirty="0" smtClean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Aging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b="1" dirty="0" smtClean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nervous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b="1" dirty="0" smtClean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0" y="5181600"/>
            <a:ext cx="9398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							</a:tabLst>
            </a:pPr>
            <a:r>
              <a:rPr lang="en-US" altLang="zh-CN" sz="260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sense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22300" y="2260600"/>
            <a:ext cx="7035800" cy="297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                <a:tab pos="266700" algn="l"/>
                <a:tab pos="368300" algn="l"/>
                <a:tab pos="3733800" algn="l"/>
              </a:tabLst>
            </a:pPr>
            <a:r>
              <a:rPr lang="en-US" altLang="zh-CN" dirty="0" smtClean="0"/>
              <a:t>			</a:t>
            </a:r>
            <a:r>
              <a:rPr lang="en-US" altLang="zh-CN" sz="26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Drug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toxicities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266700" algn="l"/>
                <a:tab pos="368300" algn="l"/>
                <a:tab pos="3733800" algn="l"/>
              </a:tabLst>
            </a:pPr>
            <a:r>
              <a:rPr lang="en-US" altLang="zh-CN" dirty="0" smtClean="0"/>
              <a:t>	</a:t>
            </a:r>
            <a:r>
              <a:rPr lang="en-US" altLang="zh-CN" sz="260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weight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266700" algn="l"/>
                <a:tab pos="368300" algn="l"/>
                <a:tab pos="3733800" algn="l"/>
              </a:tabLst>
            </a:pPr>
            <a:r>
              <a:rPr lang="en-US" altLang="zh-CN" dirty="0" smtClean="0"/>
              <a:t>	</a:t>
            </a:r>
            <a:r>
              <a:rPr lang="en-US" altLang="zh-CN" sz="26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Cerebral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blood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flow</a:t>
            </a:r>
          </a:p>
          <a:p>
            <a:pPr>
              <a:lnSpc>
                <a:spcPts val="3400"/>
              </a:lnSpc>
              <a:tabLst>
                <a:tab pos="266700" algn="l"/>
                <a:tab pos="368300" algn="l"/>
                <a:tab pos="3733800" algn="l"/>
              </a:tabLst>
            </a:pPr>
            <a:r>
              <a:rPr lang="en-US" altLang="zh-CN" dirty="0" smtClean="0"/>
              <a:t>	</a:t>
            </a:r>
            <a:r>
              <a:rPr lang="en-US" altLang="zh-CN" sz="26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memory</a:t>
            </a:r>
          </a:p>
          <a:p>
            <a:pPr>
              <a:lnSpc>
                <a:spcPts val="3400"/>
              </a:lnSpc>
              <a:tabLst>
                <a:tab pos="266700" algn="l"/>
                <a:tab pos="368300" algn="l"/>
                <a:tab pos="3733800" algn="l"/>
              </a:tabLst>
            </a:pPr>
            <a:r>
              <a:rPr lang="en-US" altLang="zh-CN" dirty="0" smtClean="0"/>
              <a:t>		</a:t>
            </a:r>
            <a:r>
              <a:rPr lang="en-US" altLang="zh-CN" sz="260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Alteration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CNS</a:t>
            </a:r>
          </a:p>
          <a:p>
            <a:pPr>
              <a:lnSpc>
                <a:spcPts val="2800"/>
              </a:lnSpc>
              <a:tabLst>
                <a:tab pos="266700" algn="l"/>
                <a:tab pos="368300" algn="l"/>
                <a:tab pos="3733800" algn="l"/>
              </a:tabLst>
            </a:pPr>
            <a:r>
              <a:rPr lang="en-US" altLang="zh-CN" dirty="0" smtClean="0"/>
              <a:t>	</a:t>
            </a:r>
            <a:r>
              <a:rPr lang="en-US" altLang="zh-CN" sz="26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neurotransmitters</a:t>
            </a:r>
          </a:p>
          <a:p>
            <a:pPr>
              <a:lnSpc>
                <a:spcPts val="3500"/>
              </a:lnSpc>
              <a:tabLst>
                <a:tab pos="266700" algn="l"/>
                <a:tab pos="368300" algn="l"/>
                <a:tab pos="3733800" algn="l"/>
              </a:tabLst>
            </a:pPr>
            <a:r>
              <a:rPr lang="en-US" altLang="zh-CN" sz="31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6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Decreased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vibratory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6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Increased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postural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356100" y="5207000"/>
            <a:ext cx="2832100" cy="1168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368300" algn="l"/>
              </a:tabLst>
            </a:pPr>
            <a:r>
              <a:rPr lang="en-US" altLang="zh-CN" dirty="0" smtClean="0"/>
              <a:t>	</a:t>
            </a:r>
            <a:r>
              <a:rPr lang="en-US" altLang="zh-CN" sz="260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instability</a:t>
            </a:r>
          </a:p>
          <a:p>
            <a:pPr>
              <a:lnSpc>
                <a:spcPts val="3400"/>
              </a:lnSpc>
              <a:tabLst>
                <a:tab pos="368300" algn="l"/>
              </a:tabLst>
            </a:pPr>
            <a:r>
              <a:rPr lang="en-US" altLang="zh-CN" sz="26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6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Altered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gait</a:t>
            </a:r>
          </a:p>
          <a:p>
            <a:pPr>
              <a:lnSpc>
                <a:spcPts val="3400"/>
              </a:lnSpc>
              <a:tabLst>
                <a:tab pos="368300" algn="l"/>
              </a:tabLst>
            </a:pPr>
            <a:r>
              <a:rPr lang="en-US" altLang="zh-CN" sz="26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6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Falls,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accidents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36700" y="1701800"/>
            <a:ext cx="16002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3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Changes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800600" y="1676400"/>
            <a:ext cx="27051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3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Consequences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27050" y="496569"/>
            <a:ext cx="6261100" cy="957580"/>
          </a:xfrm>
          <a:custGeom>
            <a:avLst/>
            <a:gdLst>
              <a:gd name="connsiteX0" fmla="*/ 6350 w 6261100"/>
              <a:gd name="connsiteY0" fmla="*/ 951230 h 957580"/>
              <a:gd name="connsiteX1" fmla="*/ 6254750 w 6261100"/>
              <a:gd name="connsiteY1" fmla="*/ 951230 h 957580"/>
              <a:gd name="connsiteX2" fmla="*/ 6254750 w 6261100"/>
              <a:gd name="connsiteY2" fmla="*/ 6350 h 957580"/>
              <a:gd name="connsiteX3" fmla="*/ 6350 w 6261100"/>
              <a:gd name="connsiteY3" fmla="*/ 6350 h 957580"/>
              <a:gd name="connsiteX4" fmla="*/ 6350 w 6261100"/>
              <a:gd name="connsiteY4" fmla="*/ 951230 h 9575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261100" h="957580">
                <a:moveTo>
                  <a:pt x="6350" y="951230"/>
                </a:moveTo>
                <a:lnTo>
                  <a:pt x="6254750" y="951230"/>
                </a:lnTo>
                <a:lnTo>
                  <a:pt x="6254750" y="6350"/>
                </a:lnTo>
                <a:lnTo>
                  <a:pt x="6350" y="6350"/>
                </a:lnTo>
                <a:lnTo>
                  <a:pt x="6350" y="95123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ff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900" y="1866900"/>
            <a:ext cx="5473700" cy="2590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00" y="4889500"/>
            <a:ext cx="1409700" cy="533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900" y="5524500"/>
            <a:ext cx="1701800" cy="546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4889500"/>
            <a:ext cx="3543300" cy="17272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3300" y="1816100"/>
            <a:ext cx="3060700" cy="4368800"/>
          </a:xfrm>
          <a:prstGeom prst="rect">
            <a:avLst/>
          </a:prstGeom>
          <a:noFill/>
        </p:spPr>
      </p:pic>
      <p:graphicFrame>
        <p:nvGraphicFramePr>
          <p:cNvPr id="4" name="表格 4"/>
          <p:cNvGraphicFramePr>
            <a:graphicFrameLocks noGrp="1"/>
          </p:cNvGraphicFramePr>
          <p:nvPr/>
        </p:nvGraphicFramePr>
        <p:xfrm>
          <a:off x="533400" y="1828800"/>
          <a:ext cx="5486400" cy="4711738"/>
        </p:xfrm>
        <a:graphic>
          <a:graphicData uri="http://schemas.openxmlformats.org/drawingml/2006/table">
            <a:tbl>
              <a:tblPr/>
              <a:tblGrid>
                <a:gridCol w="1746250"/>
                <a:gridCol w="3740150"/>
              </a:tblGrid>
              <a:tr h="53327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00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Structure</a:t>
                      </a:r>
                      <a:endParaRPr lang="zh-CN" altLang="en-US" sz="1800" b="1" dirty="0" smtClean="0">
                        <a:solidFill>
                          <a:srgbClr val="00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0" cmpd="sng">
                      <a:solidFill>
                        <a:srgbClr val="ffffff"/>
                      </a:solidFill>
                      <a:prstDash val="soli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" cmpd="sng">
                      <a:solidFill>
                        <a:srgbClr val="ffffff"/>
                      </a:solidFill>
                      <a:prstDash val="soli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00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Regional</a:t>
                      </a:r>
                      <a:r>
                        <a:rPr lang="en-US" altLang="zh-CN" sz="1800" b="1" dirty="0" smtClean="0">
                          <a:solidFill>
                            <a:srgbClr val="00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function</a:t>
                      </a:r>
                      <a:endParaRPr lang="zh-CN" altLang="en-US" sz="1800" b="1" dirty="0" smtClean="0">
                        <a:solidFill>
                          <a:srgbClr val="00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" cmpd="sng">
                      <a:solidFill>
                        <a:srgbClr val="ffffff"/>
                      </a:solidFill>
                      <a:prstDash val="solid"/>
                    </a:lnR>
                    <a:lnT w="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685672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Basal</a:t>
                      </a:r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ganglia</a:t>
                      </a:r>
                      <a:endParaRPr lang="zh-CN" altLang="en-US" sz="1800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Becomes</a:t>
                      </a:r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bright</a:t>
                      </a:r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</a:t>
                      </a:r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appearance</a:t>
                      </a:r>
                      <a:endParaRPr lang="zh-CN" altLang="en-US" sz="1800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due</a:t>
                      </a:r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</a:t>
                      </a:r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iron</a:t>
                      </a:r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accumulation</a:t>
                      </a:r>
                      <a:endParaRPr lang="zh-CN" altLang="en-US" sz="1800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Subarachnoid</a:t>
                      </a:r>
                      <a:endParaRPr lang="zh-CN" altLang="en-US" sz="1800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space</a:t>
                      </a:r>
                      <a:endParaRPr lang="zh-CN" altLang="en-US" sz="1800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Increase</a:t>
                      </a:r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</a:t>
                      </a:r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size</a:t>
                      </a:r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due</a:t>
                      </a:r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</a:t>
                      </a:r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brain</a:t>
                      </a:r>
                      <a:endParaRPr lang="zh-CN" altLang="en-US" sz="1800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shrinkage</a:t>
                      </a:r>
                      <a:endParaRPr lang="zh-CN" altLang="en-US" sz="1800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24282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Hippocampus</a:t>
                      </a:r>
                      <a:endParaRPr lang="zh-CN" altLang="en-US" sz="1800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Reduction</a:t>
                      </a:r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</a:t>
                      </a:r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size</a:t>
                      </a:r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due</a:t>
                      </a:r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</a:t>
                      </a:r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cell</a:t>
                      </a:r>
                      <a:endParaRPr lang="zh-CN" altLang="en-US" sz="1800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loss</a:t>
                      </a:r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</a:t>
                      </a:r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</a:t>
                      </a:r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structure.</a:t>
                      </a:r>
                      <a:endParaRPr lang="zh-CN" altLang="en-US" sz="1800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Ventricles</a:t>
                      </a:r>
                      <a:endParaRPr lang="zh-CN" altLang="en-US" sz="1800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Increase</a:t>
                      </a:r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</a:t>
                      </a:r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size</a:t>
                      </a:r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due</a:t>
                      </a:r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brain</a:t>
                      </a:r>
                      <a:endParaRPr lang="zh-CN" altLang="en-US" sz="1800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shrinkage.</a:t>
                      </a:r>
                      <a:endParaRPr lang="zh-CN" altLang="en-US" sz="1800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6980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2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White</a:t>
                      </a:r>
                      <a:r>
                        <a:rPr lang="en-US" altLang="zh-CN" sz="1802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Matter</a:t>
                      </a:r>
                      <a:endParaRPr lang="zh-CN" altLang="en-US" sz="1802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" cmpd="sng">
                      <a:solidFill>
                        <a:srgbClr val="ffffff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2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Reduction</a:t>
                      </a:r>
                      <a:r>
                        <a:rPr lang="en-US" altLang="zh-CN" sz="1802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</a:t>
                      </a:r>
                      <a:r>
                        <a:rPr lang="en-US" altLang="zh-CN" sz="1802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size</a:t>
                      </a:r>
                      <a:r>
                        <a:rPr lang="en-US" altLang="zh-CN" sz="1802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due</a:t>
                      </a:r>
                      <a:r>
                        <a:rPr lang="en-US" altLang="zh-CN" sz="1802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</a:t>
                      </a:r>
                      <a:endParaRPr lang="zh-CN" altLang="en-US" sz="1802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neuronal</a:t>
                      </a:r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atrophy</a:t>
                      </a:r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</a:t>
                      </a:r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</a:t>
                      </a:r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deep</a:t>
                      </a:r>
                      <a:endParaRPr lang="zh-CN" altLang="en-US" sz="1800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brain.</a:t>
                      </a:r>
                      <a:endParaRPr lang="zh-CN" altLang="en-US" sz="1800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 rot="0">
            <a:off x="647700" y="698500"/>
            <a:ext cx="59944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4404" b="1" dirty="0" smtClean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Aging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b="1" dirty="0" smtClean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nervous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b="1" dirty="0" smtClean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962" y="153162"/>
            <a:ext cx="8305800" cy="914400"/>
          </a:xfrm>
          <a:custGeom>
            <a:avLst/>
            <a:gdLst>
              <a:gd name="connsiteX0" fmla="*/ 0 w 8305800"/>
              <a:gd name="connsiteY0" fmla="*/ 914400 h 914400"/>
              <a:gd name="connsiteX1" fmla="*/ 8305800 w 8305800"/>
              <a:gd name="connsiteY1" fmla="*/ 914400 h 914400"/>
              <a:gd name="connsiteX2" fmla="*/ 8305800 w 8305800"/>
              <a:gd name="connsiteY2" fmla="*/ 0 h 914400"/>
              <a:gd name="connsiteX3" fmla="*/ 0 w 8305800"/>
              <a:gd name="connsiteY3" fmla="*/ 0 h 914400"/>
              <a:gd name="connsiteX4" fmla="*/ 0 w 8305800"/>
              <a:gd name="connsiteY4" fmla="*/ 914400 h 914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305800" h="914400">
                <a:moveTo>
                  <a:pt x="0" y="914400"/>
                </a:moveTo>
                <a:lnTo>
                  <a:pt x="8305800" y="914400"/>
                </a:lnTo>
                <a:lnTo>
                  <a:pt x="8305800" y="0"/>
                </a:lnTo>
                <a:lnTo>
                  <a:pt x="0" y="0"/>
                </a:lnTo>
                <a:lnTo>
                  <a:pt x="0" y="914400"/>
                </a:ln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8912" y="134112"/>
            <a:ext cx="8343900" cy="952500"/>
          </a:xfrm>
          <a:custGeom>
            <a:avLst/>
            <a:gdLst>
              <a:gd name="connsiteX0" fmla="*/ 19050 w 8343900"/>
              <a:gd name="connsiteY0" fmla="*/ 933450 h 952500"/>
              <a:gd name="connsiteX1" fmla="*/ 8324850 w 8343900"/>
              <a:gd name="connsiteY1" fmla="*/ 933450 h 952500"/>
              <a:gd name="connsiteX2" fmla="*/ 8324850 w 8343900"/>
              <a:gd name="connsiteY2" fmla="*/ 19050 h 952500"/>
              <a:gd name="connsiteX3" fmla="*/ 19050 w 8343900"/>
              <a:gd name="connsiteY3" fmla="*/ 19050 h 952500"/>
              <a:gd name="connsiteX4" fmla="*/ 19050 w 8343900"/>
              <a:gd name="connsiteY4" fmla="*/ 933450 h 952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343900" h="952500">
                <a:moveTo>
                  <a:pt x="19050" y="933450"/>
                </a:moveTo>
                <a:lnTo>
                  <a:pt x="8324850" y="933450"/>
                </a:lnTo>
                <a:lnTo>
                  <a:pt x="8324850" y="19050"/>
                </a:lnTo>
                <a:lnTo>
                  <a:pt x="19050" y="19050"/>
                </a:lnTo>
                <a:lnTo>
                  <a:pt x="19050" y="933450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ff505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1130300"/>
            <a:ext cx="8813800" cy="5626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977900" y="279400"/>
            <a:ext cx="72390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8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CONGITIVE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CHANGES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AGING: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MENTAL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416300" y="711200"/>
            <a:ext cx="23622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6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PROCESSING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100" y="1054100"/>
            <a:ext cx="4292600" cy="4978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4100" y="1079500"/>
            <a:ext cx="38354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365250" y="603250"/>
            <a:ext cx="5880100" cy="927100"/>
          </a:xfrm>
          <a:custGeom>
            <a:avLst/>
            <a:gdLst>
              <a:gd name="connsiteX0" fmla="*/ 6350 w 5880100"/>
              <a:gd name="connsiteY0" fmla="*/ 920750 h 927100"/>
              <a:gd name="connsiteX1" fmla="*/ 5873750 w 5880100"/>
              <a:gd name="connsiteY1" fmla="*/ 920750 h 927100"/>
              <a:gd name="connsiteX2" fmla="*/ 5873750 w 5880100"/>
              <a:gd name="connsiteY2" fmla="*/ 6350 h 927100"/>
              <a:gd name="connsiteX3" fmla="*/ 6350 w 5880100"/>
              <a:gd name="connsiteY3" fmla="*/ 6350 h 927100"/>
              <a:gd name="connsiteX4" fmla="*/ 6350 w 5880100"/>
              <a:gd name="connsiteY4" fmla="*/ 920750 h 927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880100" h="927100">
                <a:moveTo>
                  <a:pt x="6350" y="920750"/>
                </a:moveTo>
                <a:lnTo>
                  <a:pt x="5873750" y="920750"/>
                </a:lnTo>
                <a:lnTo>
                  <a:pt x="5873750" y="6350"/>
                </a:lnTo>
                <a:lnTo>
                  <a:pt x="6350" y="6350"/>
                </a:lnTo>
                <a:lnTo>
                  <a:pt x="6350" y="9207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ff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549400" y="914400"/>
            <a:ext cx="54864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380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Nervous</a:t>
            </a:r>
            <a:r>
              <a:rPr lang="en-US" altLang="zh-CN" sz="38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80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en-US" altLang="zh-CN" sz="38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80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changes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1981200"/>
            <a:ext cx="64516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Aging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leads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increased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cerebral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amyloid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2413000"/>
            <a:ext cx="75946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Average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amount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brain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protein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reduced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41400" y="2870200"/>
            <a:ext cx="6794500" cy="137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marked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loss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multiple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enzymes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(carbonic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anhydrase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dehydrogenases)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relative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increase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abnormal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proteins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amyloid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tangles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plaques.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4318000"/>
            <a:ext cx="71882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Loss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(messenger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transcription)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but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41400" y="4737100"/>
            <a:ext cx="12065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DNA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5118100"/>
            <a:ext cx="66421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Loss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lipids,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lipid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turnover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rate,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41400" y="5549900"/>
            <a:ext cx="55499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decrease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catabolism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synthesis.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08050" y="527050"/>
            <a:ext cx="6261100" cy="1003300"/>
          </a:xfrm>
          <a:custGeom>
            <a:avLst/>
            <a:gdLst>
              <a:gd name="connsiteX0" fmla="*/ 6350 w 6261100"/>
              <a:gd name="connsiteY0" fmla="*/ 996950 h 1003300"/>
              <a:gd name="connsiteX1" fmla="*/ 6254750 w 6261100"/>
              <a:gd name="connsiteY1" fmla="*/ 996950 h 1003300"/>
              <a:gd name="connsiteX2" fmla="*/ 6254750 w 6261100"/>
              <a:gd name="connsiteY2" fmla="*/ 6350 h 1003300"/>
              <a:gd name="connsiteX3" fmla="*/ 6350 w 6261100"/>
              <a:gd name="connsiteY3" fmla="*/ 6350 h 1003300"/>
              <a:gd name="connsiteX4" fmla="*/ 6350 w 6261100"/>
              <a:gd name="connsiteY4" fmla="*/ 996950 h 1003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261100" h="1003300">
                <a:moveTo>
                  <a:pt x="6350" y="996950"/>
                </a:moveTo>
                <a:lnTo>
                  <a:pt x="6254750" y="996950"/>
                </a:lnTo>
                <a:lnTo>
                  <a:pt x="6254750" y="6350"/>
                </a:lnTo>
                <a:lnTo>
                  <a:pt x="6350" y="6350"/>
                </a:lnTo>
                <a:lnTo>
                  <a:pt x="6350" y="9969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ff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850900"/>
            <a:ext cx="5156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796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Cont…Nervous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changes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1752600"/>
            <a:ext cx="75057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Neuronal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loss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normal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aging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brain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17600" y="2095500"/>
            <a:ext cx="64389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ability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learn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remains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generally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unchanged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2413000"/>
            <a:ext cx="57658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loss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dendritic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arborization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2781300"/>
            <a:ext cx="70739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Recall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memory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affected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cognitive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17600" y="3124200"/>
            <a:ext cx="35433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function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normal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aging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3441700"/>
            <a:ext cx="66421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Cerebral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atrophy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shows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up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MRI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17600" y="3784600"/>
            <a:ext cx="8509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scans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4114800"/>
            <a:ext cx="7061200" cy="1066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Reduced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Sympathetic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nervous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Reduced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Neurotransmitter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levels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Changes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sleep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patterns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5207000"/>
            <a:ext cx="4724400" cy="698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Abnormalities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EEG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tracings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Increased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risk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stroke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27252" y="594360"/>
            <a:ext cx="7669733" cy="1323721"/>
          </a:xfrm>
          <a:custGeom>
            <a:avLst/>
            <a:gdLst>
              <a:gd name="connsiteX0" fmla="*/ 425806 w 7669733"/>
              <a:gd name="connsiteY0" fmla="*/ 316992 h 1323721"/>
              <a:gd name="connsiteX1" fmla="*/ 700227 w 7669733"/>
              <a:gd name="connsiteY1" fmla="*/ 273939 h 1323721"/>
              <a:gd name="connsiteX2" fmla="*/ 974674 w 7669733"/>
              <a:gd name="connsiteY2" fmla="*/ 145033 h 1323721"/>
              <a:gd name="connsiteX3" fmla="*/ 4240098 w 7669733"/>
              <a:gd name="connsiteY3" fmla="*/ 101980 h 1323721"/>
              <a:gd name="connsiteX4" fmla="*/ 4430344 w 7669733"/>
              <a:gd name="connsiteY4" fmla="*/ 16001 h 1323721"/>
              <a:gd name="connsiteX5" fmla="*/ 4598619 w 7669733"/>
              <a:gd name="connsiteY5" fmla="*/ 36575 h 1323721"/>
              <a:gd name="connsiteX6" fmla="*/ 4746829 w 7669733"/>
              <a:gd name="connsiteY6" fmla="*/ 122554 h 1323721"/>
              <a:gd name="connsiteX7" fmla="*/ 5441899 w 7669733"/>
              <a:gd name="connsiteY7" fmla="*/ 145033 h 1323721"/>
              <a:gd name="connsiteX8" fmla="*/ 7084771 w 7669733"/>
              <a:gd name="connsiteY8" fmla="*/ 208533 h 1323721"/>
              <a:gd name="connsiteX9" fmla="*/ 7653731 w 7669733"/>
              <a:gd name="connsiteY9" fmla="*/ 445897 h 1323721"/>
              <a:gd name="connsiteX10" fmla="*/ 7527493 w 7669733"/>
              <a:gd name="connsiteY10" fmla="*/ 746887 h 1323721"/>
              <a:gd name="connsiteX11" fmla="*/ 6748094 w 7669733"/>
              <a:gd name="connsiteY11" fmla="*/ 963675 h 1323721"/>
              <a:gd name="connsiteX12" fmla="*/ 6664020 w 7669733"/>
              <a:gd name="connsiteY12" fmla="*/ 984250 h 1323721"/>
              <a:gd name="connsiteX13" fmla="*/ 6600012 w 7669733"/>
              <a:gd name="connsiteY13" fmla="*/ 1027303 h 1323721"/>
              <a:gd name="connsiteX14" fmla="*/ 6243269 w 7669733"/>
              <a:gd name="connsiteY14" fmla="*/ 1135634 h 1323721"/>
              <a:gd name="connsiteX15" fmla="*/ 4029659 w 7669733"/>
              <a:gd name="connsiteY15" fmla="*/ 1135634 h 1323721"/>
              <a:gd name="connsiteX16" fmla="*/ 3819347 w 7669733"/>
              <a:gd name="connsiteY16" fmla="*/ 1199260 h 1323721"/>
              <a:gd name="connsiteX17" fmla="*/ 1163015 w 7669733"/>
              <a:gd name="connsiteY17" fmla="*/ 1221740 h 1323721"/>
              <a:gd name="connsiteX18" fmla="*/ 826465 w 7669733"/>
              <a:gd name="connsiteY18" fmla="*/ 1307719 h 1323721"/>
              <a:gd name="connsiteX19" fmla="*/ 658190 w 7669733"/>
              <a:gd name="connsiteY19" fmla="*/ 1285240 h 1323721"/>
              <a:gd name="connsiteX20" fmla="*/ 467881 w 7669733"/>
              <a:gd name="connsiteY20" fmla="*/ 1113282 h 1323721"/>
              <a:gd name="connsiteX21" fmla="*/ 257493 w 7669733"/>
              <a:gd name="connsiteY21" fmla="*/ 877697 h 1323721"/>
              <a:gd name="connsiteX22" fmla="*/ 215417 w 7669733"/>
              <a:gd name="connsiteY22" fmla="*/ 832865 h 1323721"/>
              <a:gd name="connsiteX23" fmla="*/ 131267 w 7669733"/>
              <a:gd name="connsiteY23" fmla="*/ 726312 h 1323721"/>
              <a:gd name="connsiteX24" fmla="*/ 109322 w 7669733"/>
              <a:gd name="connsiteY24" fmla="*/ 660907 h 1323721"/>
              <a:gd name="connsiteX25" fmla="*/ 25171 w 7669733"/>
              <a:gd name="connsiteY25" fmla="*/ 531875 h 1323721"/>
              <a:gd name="connsiteX26" fmla="*/ 363601 w 7669733"/>
              <a:gd name="connsiteY26" fmla="*/ 359917 h 1323721"/>
              <a:gd name="connsiteX27" fmla="*/ 530073 w 7669733"/>
              <a:gd name="connsiteY27" fmla="*/ 423544 h 13237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</a:cxnLst>
            <a:rect l="l" t="t" r="r" b="b"/>
            <a:pathLst>
              <a:path w="7669733" h="1323721">
                <a:moveTo>
                  <a:pt x="425806" y="316992"/>
                </a:moveTo>
                <a:cubicBezTo>
                  <a:pt x="520929" y="307593"/>
                  <a:pt x="612343" y="311403"/>
                  <a:pt x="700227" y="273939"/>
                </a:cubicBezTo>
                <a:cubicBezTo>
                  <a:pt x="791667" y="234695"/>
                  <a:pt x="868502" y="150621"/>
                  <a:pt x="974674" y="145033"/>
                </a:cubicBezTo>
                <a:cubicBezTo>
                  <a:pt x="2357577" y="75818"/>
                  <a:pt x="1269187" y="124459"/>
                  <a:pt x="4240098" y="101980"/>
                </a:cubicBezTo>
                <a:cubicBezTo>
                  <a:pt x="4309568" y="77723"/>
                  <a:pt x="4360748" y="38480"/>
                  <a:pt x="4430344" y="16001"/>
                </a:cubicBezTo>
                <a:cubicBezTo>
                  <a:pt x="4486986" y="23494"/>
                  <a:pt x="4543756" y="23494"/>
                  <a:pt x="4598619" y="36575"/>
                </a:cubicBezTo>
                <a:cubicBezTo>
                  <a:pt x="4653483" y="49656"/>
                  <a:pt x="4690059" y="116966"/>
                  <a:pt x="4746829" y="122554"/>
                </a:cubicBezTo>
                <a:cubicBezTo>
                  <a:pt x="4977333" y="143128"/>
                  <a:pt x="5209617" y="137540"/>
                  <a:pt x="5441899" y="145033"/>
                </a:cubicBezTo>
                <a:cubicBezTo>
                  <a:pt x="6100521" y="191769"/>
                  <a:pt x="6091378" y="191769"/>
                  <a:pt x="7084771" y="208533"/>
                </a:cubicBezTo>
                <a:cubicBezTo>
                  <a:pt x="7280479" y="273939"/>
                  <a:pt x="7450658" y="395478"/>
                  <a:pt x="7653731" y="445897"/>
                </a:cubicBezTo>
                <a:cubicBezTo>
                  <a:pt x="7635443" y="619759"/>
                  <a:pt x="7655509" y="660907"/>
                  <a:pt x="7527493" y="746887"/>
                </a:cubicBezTo>
                <a:cubicBezTo>
                  <a:pt x="7339025" y="1040384"/>
                  <a:pt x="7110298" y="948817"/>
                  <a:pt x="6748094" y="963675"/>
                </a:cubicBezTo>
                <a:cubicBezTo>
                  <a:pt x="6720662" y="971168"/>
                  <a:pt x="6691453" y="973073"/>
                  <a:pt x="6664020" y="984250"/>
                </a:cubicBezTo>
                <a:cubicBezTo>
                  <a:pt x="6640144" y="993648"/>
                  <a:pt x="6623761" y="1017904"/>
                  <a:pt x="6600012" y="1027303"/>
                </a:cubicBezTo>
                <a:cubicBezTo>
                  <a:pt x="6484696" y="1070229"/>
                  <a:pt x="6360363" y="1094613"/>
                  <a:pt x="6243269" y="1135634"/>
                </a:cubicBezTo>
                <a:cubicBezTo>
                  <a:pt x="5180407" y="1107694"/>
                  <a:pt x="5275530" y="1098296"/>
                  <a:pt x="4029659" y="1135634"/>
                </a:cubicBezTo>
                <a:cubicBezTo>
                  <a:pt x="3956507" y="1137538"/>
                  <a:pt x="3892499" y="1199260"/>
                  <a:pt x="3819347" y="1199260"/>
                </a:cubicBezTo>
                <a:cubicBezTo>
                  <a:pt x="2933903" y="1206754"/>
                  <a:pt x="2048459" y="1214247"/>
                  <a:pt x="1163015" y="1221740"/>
                </a:cubicBezTo>
                <a:cubicBezTo>
                  <a:pt x="1049604" y="1249679"/>
                  <a:pt x="936193" y="1268349"/>
                  <a:pt x="826465" y="1307719"/>
                </a:cubicBezTo>
                <a:cubicBezTo>
                  <a:pt x="769696" y="1300225"/>
                  <a:pt x="709371" y="1311401"/>
                  <a:pt x="658190" y="1285240"/>
                </a:cubicBezTo>
                <a:cubicBezTo>
                  <a:pt x="583133" y="1245997"/>
                  <a:pt x="539217" y="1160018"/>
                  <a:pt x="467881" y="1113282"/>
                </a:cubicBezTo>
                <a:cubicBezTo>
                  <a:pt x="411163" y="999236"/>
                  <a:pt x="350799" y="973073"/>
                  <a:pt x="257493" y="877697"/>
                </a:cubicBezTo>
                <a:cubicBezTo>
                  <a:pt x="242862" y="862837"/>
                  <a:pt x="215417" y="832865"/>
                  <a:pt x="215417" y="832865"/>
                </a:cubicBezTo>
                <a:cubicBezTo>
                  <a:pt x="158712" y="668400"/>
                  <a:pt x="241033" y="868425"/>
                  <a:pt x="131267" y="726312"/>
                </a:cubicBezTo>
                <a:cubicBezTo>
                  <a:pt x="116637" y="707643"/>
                  <a:pt x="120294" y="681481"/>
                  <a:pt x="109322" y="660907"/>
                </a:cubicBezTo>
                <a:cubicBezTo>
                  <a:pt x="85534" y="616076"/>
                  <a:pt x="25171" y="531875"/>
                  <a:pt x="25171" y="531875"/>
                </a:cubicBezTo>
                <a:cubicBezTo>
                  <a:pt x="-40690" y="326262"/>
                  <a:pt x="246520" y="369315"/>
                  <a:pt x="363601" y="359917"/>
                </a:cubicBezTo>
                <a:cubicBezTo>
                  <a:pt x="383730" y="344931"/>
                  <a:pt x="425806" y="316992"/>
                  <a:pt x="530073" y="423544"/>
                </a:cubicBezTo>
              </a:path>
            </a:pathLst>
          </a:custGeom>
          <a:ln w="381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600" y="609600"/>
            <a:ext cx="7658100" cy="1295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485900" y="977900"/>
            <a:ext cx="59944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4802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Geriatric</a:t>
            </a:r>
            <a:r>
              <a:rPr lang="en-US" altLang="zh-CN" sz="4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2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Syndromes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60500" y="2527300"/>
            <a:ext cx="165100" cy="3492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39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700"/>
              </a:lnSpc>
              <a:tabLst>
							</a:tabLst>
            </a:pPr>
            <a:r>
              <a:rPr lang="en-US" altLang="zh-CN" sz="3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700"/>
              </a:lnSpc>
              <a:tabLst>
							</a:tabLst>
            </a:pPr>
            <a:r>
              <a:rPr lang="en-US" altLang="zh-CN" sz="3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700"/>
              </a:lnSpc>
              <a:tabLst>
							</a:tabLst>
            </a:pPr>
            <a:r>
              <a:rPr lang="en-US" altLang="zh-CN" sz="39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700"/>
              </a:lnSpc>
              <a:tabLst>
							</a:tabLst>
            </a:pPr>
            <a:r>
              <a:rPr lang="en-US" altLang="zh-CN" sz="3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803400" y="2616200"/>
            <a:ext cx="5499100" cy="3390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							</a:tabLst>
            </a:pPr>
            <a:r>
              <a:rPr lang="en-US" altLang="zh-CN" sz="3998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Dementia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Delirium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							</a:tabLst>
            </a:pPr>
            <a:r>
              <a:rPr lang="en-US" altLang="zh-CN" sz="3996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Falls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							</a:tabLst>
            </a:pPr>
            <a:r>
              <a:rPr lang="en-US" altLang="zh-CN" sz="3996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Urinary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Incontinence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							</a:tabLst>
            </a:pPr>
            <a:r>
              <a:rPr lang="en-US" altLang="zh-CN" sz="3998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Pressure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Ulcers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							</a:tabLst>
            </a:pPr>
            <a:r>
              <a:rPr lang="en-US" altLang="zh-CN" sz="3996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Functional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Decline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498600" y="1041400"/>
            <a:ext cx="60579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4406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Dementia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Delirium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1905000"/>
            <a:ext cx="73787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320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Dementia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syndrome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progressive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17600" y="2501900"/>
            <a:ext cx="6464300" cy="1346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32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decline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multiple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intellectual</a:t>
            </a:r>
          </a:p>
          <a:p>
            <a:pPr>
              <a:lnSpc>
                <a:spcPts val="3800"/>
              </a:lnSpc>
              <a:tabLst>
							</a:tabLst>
            </a:pP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abilities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deteriorate,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causing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both</a:t>
            </a:r>
          </a:p>
          <a:p>
            <a:pPr>
              <a:lnSpc>
                <a:spcPts val="3800"/>
              </a:lnSpc>
              <a:tabLst>
							</a:tabLst>
            </a:pP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cognitive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functional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impairment.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3962400"/>
            <a:ext cx="72009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320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Delirium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acute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state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confusion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4635500"/>
            <a:ext cx="7480300" cy="863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Delirium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manifestation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3800"/>
              </a:lnSpc>
              <a:tabLst>
							</a:tabLst>
            </a:pPr>
            <a:r>
              <a:rPr lang="en-US" altLang="zh-CN" sz="32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life-threatening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illness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older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adult.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39700"/>
            <a:ext cx="3924300" cy="2705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30300" y="711200"/>
            <a:ext cx="31369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>
							</a:tabLst>
            </a:pPr>
            <a:r>
              <a:rPr lang="en-US" altLang="zh-CN" sz="4404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Alzheimer’s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638300" y="1485900"/>
            <a:ext cx="21082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4404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Disease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2984500"/>
            <a:ext cx="63373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Alzheimer’s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disease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defined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17600" y="3556000"/>
            <a:ext cx="6578600" cy="863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premature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aging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brain,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usually</a:t>
            </a:r>
          </a:p>
          <a:p>
            <a:pPr>
              <a:lnSpc>
                <a:spcPts val="3800"/>
              </a:lnSpc>
              <a:tabLst>
							</a:tabLst>
            </a:pP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beginning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mid-adult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life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17600" y="4546600"/>
            <a:ext cx="6731000" cy="1346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progressing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rapidly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extreme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loss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3800"/>
              </a:lnSpc>
              <a:tabLst>
							</a:tabLst>
            </a:pPr>
            <a:r>
              <a:rPr lang="en-US" altLang="zh-CN" sz="32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mental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powers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similar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seen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</a:p>
          <a:p>
            <a:pPr>
              <a:lnSpc>
                <a:spcPts val="3800"/>
              </a:lnSpc>
              <a:tabLst>
							</a:tabLst>
            </a:pP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very,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very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old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age.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469900"/>
            <a:ext cx="7708900" cy="322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>
                <a:tab pos="1320800" algn="l"/>
                <a:tab pos="2667000" algn="l"/>
              </a:tabLst>
            </a:pPr>
            <a:r>
              <a:rPr lang="en-US" altLang="zh-CN" dirty="0" smtClean="0"/>
              <a:t>	</a:t>
            </a:r>
            <a:r>
              <a:rPr lang="en-US" altLang="zh-CN" sz="4404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Alzheimer</a:t>
            </a:r>
            <a:r>
              <a:rPr lang="en-US" altLang="zh-CN" sz="4404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’s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Disease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                <a:tab pos="1320800" algn="l"/>
                <a:tab pos="2667000" algn="l"/>
              </a:tabLst>
            </a:pPr>
            <a:r>
              <a:rPr lang="en-US" altLang="zh-CN" dirty="0" smtClean="0"/>
              <a:t>		</a:t>
            </a:r>
            <a:r>
              <a:rPr lang="en-US" altLang="zh-CN" sz="4406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(Features)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1320800" algn="l"/>
                <a:tab pos="2667000" algn="l"/>
              </a:tabLst>
            </a:pP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amnesic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type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memory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impairment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                <a:tab pos="1320800" algn="l"/>
                <a:tab pos="2667000" algn="l"/>
              </a:tabLst>
            </a:pPr>
            <a:r>
              <a:rPr lang="en-US" altLang="zh-CN" sz="32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deterioration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language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                <a:tab pos="1320800" algn="l"/>
                <a:tab pos="2667000" algn="l"/>
              </a:tabLst>
            </a:pP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(3)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visuospatial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deficits.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97000" y="4584700"/>
            <a:ext cx="6324600" cy="1168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266700" algn="l"/>
                <a:tab pos="558800" algn="l"/>
              </a:tabLst>
            </a:pPr>
            <a:r>
              <a:rPr lang="en-US" altLang="zh-CN" dirty="0" smtClean="0"/>
              <a:t>	</a:t>
            </a:r>
            <a:r>
              <a:rPr lang="en-US" altLang="zh-CN" sz="2798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Motor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sensory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abnormalities,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gait</a:t>
            </a:r>
          </a:p>
          <a:p>
            <a:pPr>
              <a:lnSpc>
                <a:spcPts val="3300"/>
              </a:lnSpc>
              <a:tabLst>
                <a:tab pos="266700" algn="l"/>
                <a:tab pos="558800" algn="l"/>
              </a:tabLst>
            </a:pPr>
            <a:r>
              <a:rPr lang="en-US" altLang="zh-CN" sz="2796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disturbances,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seizures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uncommon</a:t>
            </a:r>
          </a:p>
          <a:p>
            <a:pPr>
              <a:lnSpc>
                <a:spcPts val="3300"/>
              </a:lnSpc>
              <a:tabLst>
                <a:tab pos="266700" algn="l"/>
                <a:tab pos="558800" algn="l"/>
              </a:tabLst>
            </a:pPr>
            <a:r>
              <a:rPr lang="en-US" altLang="zh-CN" dirty="0" smtClean="0"/>
              <a:t>		</a:t>
            </a:r>
            <a:r>
              <a:rPr lang="en-US" altLang="zh-CN" sz="2796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until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late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phases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disease.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00" y="215900"/>
            <a:ext cx="2235200" cy="2692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700" y="3035300"/>
            <a:ext cx="2235200" cy="35179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82900" y="215900"/>
            <a:ext cx="5765800" cy="635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2489200" y="660400"/>
            <a:ext cx="41656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440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Amyloid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Plaques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358900"/>
            <a:ext cx="62865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8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hallmark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Alzheimer's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disease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892300"/>
            <a:ext cx="7988300" cy="749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accumulation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amyloid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plaques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nerve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(neurons)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brain.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2844800"/>
            <a:ext cx="7962900" cy="118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6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Amyloid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general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term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protein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fragments</a:t>
            </a:r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796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produces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normally.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Beta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amyloid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798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protein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fragment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snipped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amyloid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4140200"/>
            <a:ext cx="8026400" cy="160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6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precursor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protein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(APP).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healthy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brain,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these</a:t>
            </a:r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protein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fragments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broken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down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eliminated.</a:t>
            </a:r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7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Alzheimer's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disease,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fragments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accumulate</a:t>
            </a:r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hard,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insoluble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plaques.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765300" y="660400"/>
            <a:ext cx="55880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440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Neurofibrillary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Tangles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498600"/>
            <a:ext cx="74930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These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insoluble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twisted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fibers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found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0" y="2095500"/>
            <a:ext cx="7645400" cy="1346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inside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brain's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cells.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Consist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primarily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3800"/>
              </a:lnSpc>
              <a:tabLst>
							</a:tabLst>
            </a:pPr>
            <a:r>
              <a:rPr lang="en-US" altLang="zh-CN" sz="32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protein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called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tau,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forms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>
              <a:lnSpc>
                <a:spcPts val="3800"/>
              </a:lnSpc>
              <a:tabLst>
							</a:tabLst>
            </a:pP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structure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called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microtubule.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0" y="3581400"/>
            <a:ext cx="7569200" cy="182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microtubule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helps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transport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nutrients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3800"/>
              </a:lnSpc>
              <a:tabLst>
							</a:tabLst>
            </a:pP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important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substances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</a:p>
          <a:p>
            <a:pPr>
              <a:lnSpc>
                <a:spcPts val="3800"/>
              </a:lnSpc>
              <a:tabLst>
							</a:tabLst>
            </a:pP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nerve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another.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Alzheimer's</a:t>
            </a:r>
          </a:p>
          <a:p>
            <a:pPr>
              <a:lnSpc>
                <a:spcPts val="3800"/>
              </a:lnSpc>
              <a:tabLst>
							</a:tabLst>
            </a:pPr>
            <a:r>
              <a:rPr lang="en-US" altLang="zh-CN" sz="32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disease,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however,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tau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protein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0" y="5499100"/>
            <a:ext cx="7264400" cy="863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abnormal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microtubule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structures</a:t>
            </a:r>
          </a:p>
          <a:p>
            <a:pPr>
              <a:lnSpc>
                <a:spcPts val="3800"/>
              </a:lnSpc>
              <a:tabLst>
							</a:tabLst>
            </a:pP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collapse.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6700" y="406400"/>
            <a:ext cx="6438900" cy="596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28600" y="2133600"/>
            <a:ext cx="5638800" cy="3048000"/>
          </a:xfrm>
          <a:custGeom>
            <a:avLst/>
            <a:gdLst>
              <a:gd name="connsiteX0" fmla="*/ 0 w 5638800"/>
              <a:gd name="connsiteY0" fmla="*/ 3048000 h 3048000"/>
              <a:gd name="connsiteX1" fmla="*/ 5638800 w 5638800"/>
              <a:gd name="connsiteY1" fmla="*/ 3048000 h 3048000"/>
              <a:gd name="connsiteX2" fmla="*/ 5638800 w 5638800"/>
              <a:gd name="connsiteY2" fmla="*/ 0 h 3048000"/>
              <a:gd name="connsiteX3" fmla="*/ 0 w 5638800"/>
              <a:gd name="connsiteY3" fmla="*/ 0 h 3048000"/>
              <a:gd name="connsiteX4" fmla="*/ 0 w 5638800"/>
              <a:gd name="connsiteY4" fmla="*/ 3048000 h 304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638800" h="3048000">
                <a:moveTo>
                  <a:pt x="0" y="3048000"/>
                </a:moveTo>
                <a:lnTo>
                  <a:pt x="5638800" y="3048000"/>
                </a:lnTo>
                <a:lnTo>
                  <a:pt x="5638800" y="0"/>
                </a:lnTo>
                <a:lnTo>
                  <a:pt x="0" y="0"/>
                </a:lnTo>
                <a:lnTo>
                  <a:pt x="0" y="3048000"/>
                </a:lnTo>
              </a:path>
            </a:pathLst>
          </a:custGeom>
          <a:solidFill>
            <a:srgbClr val="29292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90500" y="2095500"/>
            <a:ext cx="5715000" cy="3124200"/>
          </a:xfrm>
          <a:custGeom>
            <a:avLst/>
            <a:gdLst>
              <a:gd name="connsiteX0" fmla="*/ 38100 w 5715000"/>
              <a:gd name="connsiteY0" fmla="*/ 3086100 h 3124200"/>
              <a:gd name="connsiteX1" fmla="*/ 5676900 w 5715000"/>
              <a:gd name="connsiteY1" fmla="*/ 3086100 h 3124200"/>
              <a:gd name="connsiteX2" fmla="*/ 5676900 w 5715000"/>
              <a:gd name="connsiteY2" fmla="*/ 38100 h 3124200"/>
              <a:gd name="connsiteX3" fmla="*/ 38100 w 5715000"/>
              <a:gd name="connsiteY3" fmla="*/ 38100 h 3124200"/>
              <a:gd name="connsiteX4" fmla="*/ 38100 w 5715000"/>
              <a:gd name="connsiteY4" fmla="*/ 3086100 h 3124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715000" h="3124200">
                <a:moveTo>
                  <a:pt x="38100" y="3086100"/>
                </a:moveTo>
                <a:lnTo>
                  <a:pt x="5676900" y="3086100"/>
                </a:lnTo>
                <a:lnTo>
                  <a:pt x="5676900" y="38100"/>
                </a:lnTo>
                <a:lnTo>
                  <a:pt x="38100" y="38100"/>
                </a:lnTo>
                <a:lnTo>
                  <a:pt x="38100" y="3086100"/>
                </a:lnTo>
              </a:path>
            </a:pathLst>
          </a:custGeom>
          <a:solidFill>
            <a:srgbClr val="000000">
              <a:alpha val="0"/>
            </a:srgbClr>
          </a:solidFill>
          <a:ln w="762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27252" y="594360"/>
            <a:ext cx="7669733" cy="1323721"/>
          </a:xfrm>
          <a:custGeom>
            <a:avLst/>
            <a:gdLst>
              <a:gd name="connsiteX0" fmla="*/ 425806 w 7669733"/>
              <a:gd name="connsiteY0" fmla="*/ 316992 h 1323721"/>
              <a:gd name="connsiteX1" fmla="*/ 700227 w 7669733"/>
              <a:gd name="connsiteY1" fmla="*/ 273939 h 1323721"/>
              <a:gd name="connsiteX2" fmla="*/ 974674 w 7669733"/>
              <a:gd name="connsiteY2" fmla="*/ 145033 h 1323721"/>
              <a:gd name="connsiteX3" fmla="*/ 4240098 w 7669733"/>
              <a:gd name="connsiteY3" fmla="*/ 101980 h 1323721"/>
              <a:gd name="connsiteX4" fmla="*/ 4430344 w 7669733"/>
              <a:gd name="connsiteY4" fmla="*/ 16001 h 1323721"/>
              <a:gd name="connsiteX5" fmla="*/ 4598619 w 7669733"/>
              <a:gd name="connsiteY5" fmla="*/ 36575 h 1323721"/>
              <a:gd name="connsiteX6" fmla="*/ 4746829 w 7669733"/>
              <a:gd name="connsiteY6" fmla="*/ 122554 h 1323721"/>
              <a:gd name="connsiteX7" fmla="*/ 5441899 w 7669733"/>
              <a:gd name="connsiteY7" fmla="*/ 145033 h 1323721"/>
              <a:gd name="connsiteX8" fmla="*/ 7084771 w 7669733"/>
              <a:gd name="connsiteY8" fmla="*/ 208533 h 1323721"/>
              <a:gd name="connsiteX9" fmla="*/ 7653731 w 7669733"/>
              <a:gd name="connsiteY9" fmla="*/ 445897 h 1323721"/>
              <a:gd name="connsiteX10" fmla="*/ 7527493 w 7669733"/>
              <a:gd name="connsiteY10" fmla="*/ 746887 h 1323721"/>
              <a:gd name="connsiteX11" fmla="*/ 6748094 w 7669733"/>
              <a:gd name="connsiteY11" fmla="*/ 963675 h 1323721"/>
              <a:gd name="connsiteX12" fmla="*/ 6664020 w 7669733"/>
              <a:gd name="connsiteY12" fmla="*/ 984250 h 1323721"/>
              <a:gd name="connsiteX13" fmla="*/ 6600012 w 7669733"/>
              <a:gd name="connsiteY13" fmla="*/ 1027303 h 1323721"/>
              <a:gd name="connsiteX14" fmla="*/ 6243269 w 7669733"/>
              <a:gd name="connsiteY14" fmla="*/ 1135634 h 1323721"/>
              <a:gd name="connsiteX15" fmla="*/ 4029659 w 7669733"/>
              <a:gd name="connsiteY15" fmla="*/ 1135634 h 1323721"/>
              <a:gd name="connsiteX16" fmla="*/ 3819347 w 7669733"/>
              <a:gd name="connsiteY16" fmla="*/ 1199260 h 1323721"/>
              <a:gd name="connsiteX17" fmla="*/ 1163015 w 7669733"/>
              <a:gd name="connsiteY17" fmla="*/ 1221740 h 1323721"/>
              <a:gd name="connsiteX18" fmla="*/ 826465 w 7669733"/>
              <a:gd name="connsiteY18" fmla="*/ 1307719 h 1323721"/>
              <a:gd name="connsiteX19" fmla="*/ 658190 w 7669733"/>
              <a:gd name="connsiteY19" fmla="*/ 1285240 h 1323721"/>
              <a:gd name="connsiteX20" fmla="*/ 467881 w 7669733"/>
              <a:gd name="connsiteY20" fmla="*/ 1113282 h 1323721"/>
              <a:gd name="connsiteX21" fmla="*/ 257493 w 7669733"/>
              <a:gd name="connsiteY21" fmla="*/ 877697 h 1323721"/>
              <a:gd name="connsiteX22" fmla="*/ 215417 w 7669733"/>
              <a:gd name="connsiteY22" fmla="*/ 832865 h 1323721"/>
              <a:gd name="connsiteX23" fmla="*/ 131267 w 7669733"/>
              <a:gd name="connsiteY23" fmla="*/ 726312 h 1323721"/>
              <a:gd name="connsiteX24" fmla="*/ 109322 w 7669733"/>
              <a:gd name="connsiteY24" fmla="*/ 660907 h 1323721"/>
              <a:gd name="connsiteX25" fmla="*/ 25171 w 7669733"/>
              <a:gd name="connsiteY25" fmla="*/ 531875 h 1323721"/>
              <a:gd name="connsiteX26" fmla="*/ 363601 w 7669733"/>
              <a:gd name="connsiteY26" fmla="*/ 359917 h 1323721"/>
              <a:gd name="connsiteX27" fmla="*/ 530073 w 7669733"/>
              <a:gd name="connsiteY27" fmla="*/ 423544 h 13237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</a:cxnLst>
            <a:rect l="l" t="t" r="r" b="b"/>
            <a:pathLst>
              <a:path w="7669733" h="1323721">
                <a:moveTo>
                  <a:pt x="425806" y="316992"/>
                </a:moveTo>
                <a:cubicBezTo>
                  <a:pt x="520929" y="307593"/>
                  <a:pt x="612343" y="311403"/>
                  <a:pt x="700227" y="273939"/>
                </a:cubicBezTo>
                <a:cubicBezTo>
                  <a:pt x="791667" y="234695"/>
                  <a:pt x="868502" y="150621"/>
                  <a:pt x="974674" y="145033"/>
                </a:cubicBezTo>
                <a:cubicBezTo>
                  <a:pt x="2357577" y="75818"/>
                  <a:pt x="1269187" y="124459"/>
                  <a:pt x="4240098" y="101980"/>
                </a:cubicBezTo>
                <a:cubicBezTo>
                  <a:pt x="4309568" y="77723"/>
                  <a:pt x="4360748" y="38480"/>
                  <a:pt x="4430344" y="16001"/>
                </a:cubicBezTo>
                <a:cubicBezTo>
                  <a:pt x="4486986" y="23494"/>
                  <a:pt x="4543756" y="23494"/>
                  <a:pt x="4598619" y="36575"/>
                </a:cubicBezTo>
                <a:cubicBezTo>
                  <a:pt x="4653483" y="49656"/>
                  <a:pt x="4690059" y="116966"/>
                  <a:pt x="4746829" y="122554"/>
                </a:cubicBezTo>
                <a:cubicBezTo>
                  <a:pt x="4977333" y="143128"/>
                  <a:pt x="5209617" y="137540"/>
                  <a:pt x="5441899" y="145033"/>
                </a:cubicBezTo>
                <a:cubicBezTo>
                  <a:pt x="6100521" y="191769"/>
                  <a:pt x="6091378" y="191769"/>
                  <a:pt x="7084771" y="208533"/>
                </a:cubicBezTo>
                <a:cubicBezTo>
                  <a:pt x="7280479" y="273939"/>
                  <a:pt x="7450658" y="395478"/>
                  <a:pt x="7653731" y="445897"/>
                </a:cubicBezTo>
                <a:cubicBezTo>
                  <a:pt x="7635443" y="619759"/>
                  <a:pt x="7655509" y="660907"/>
                  <a:pt x="7527493" y="746887"/>
                </a:cubicBezTo>
                <a:cubicBezTo>
                  <a:pt x="7339025" y="1040384"/>
                  <a:pt x="7110298" y="948817"/>
                  <a:pt x="6748094" y="963675"/>
                </a:cubicBezTo>
                <a:cubicBezTo>
                  <a:pt x="6720662" y="971168"/>
                  <a:pt x="6691453" y="973073"/>
                  <a:pt x="6664020" y="984250"/>
                </a:cubicBezTo>
                <a:cubicBezTo>
                  <a:pt x="6640144" y="993648"/>
                  <a:pt x="6623761" y="1017904"/>
                  <a:pt x="6600012" y="1027303"/>
                </a:cubicBezTo>
                <a:cubicBezTo>
                  <a:pt x="6484696" y="1070229"/>
                  <a:pt x="6360363" y="1094613"/>
                  <a:pt x="6243269" y="1135634"/>
                </a:cubicBezTo>
                <a:cubicBezTo>
                  <a:pt x="5180407" y="1107694"/>
                  <a:pt x="5275530" y="1098296"/>
                  <a:pt x="4029659" y="1135634"/>
                </a:cubicBezTo>
                <a:cubicBezTo>
                  <a:pt x="3956507" y="1137538"/>
                  <a:pt x="3892499" y="1199260"/>
                  <a:pt x="3819347" y="1199260"/>
                </a:cubicBezTo>
                <a:cubicBezTo>
                  <a:pt x="2933903" y="1206754"/>
                  <a:pt x="2048459" y="1214247"/>
                  <a:pt x="1163015" y="1221740"/>
                </a:cubicBezTo>
                <a:cubicBezTo>
                  <a:pt x="1049604" y="1249679"/>
                  <a:pt x="936193" y="1268349"/>
                  <a:pt x="826465" y="1307719"/>
                </a:cubicBezTo>
                <a:cubicBezTo>
                  <a:pt x="769696" y="1300225"/>
                  <a:pt x="709371" y="1311401"/>
                  <a:pt x="658190" y="1285240"/>
                </a:cubicBezTo>
                <a:cubicBezTo>
                  <a:pt x="583133" y="1245997"/>
                  <a:pt x="539217" y="1160018"/>
                  <a:pt x="467881" y="1113282"/>
                </a:cubicBezTo>
                <a:cubicBezTo>
                  <a:pt x="411163" y="999236"/>
                  <a:pt x="350799" y="973073"/>
                  <a:pt x="257493" y="877697"/>
                </a:cubicBezTo>
                <a:cubicBezTo>
                  <a:pt x="242862" y="862837"/>
                  <a:pt x="215417" y="832865"/>
                  <a:pt x="215417" y="832865"/>
                </a:cubicBezTo>
                <a:cubicBezTo>
                  <a:pt x="158712" y="668400"/>
                  <a:pt x="241033" y="868425"/>
                  <a:pt x="131267" y="726312"/>
                </a:cubicBezTo>
                <a:cubicBezTo>
                  <a:pt x="116637" y="707643"/>
                  <a:pt x="120294" y="681481"/>
                  <a:pt x="109322" y="660907"/>
                </a:cubicBezTo>
                <a:cubicBezTo>
                  <a:pt x="85534" y="616076"/>
                  <a:pt x="25171" y="531875"/>
                  <a:pt x="25171" y="531875"/>
                </a:cubicBezTo>
                <a:cubicBezTo>
                  <a:pt x="-40690" y="326262"/>
                  <a:pt x="246520" y="369315"/>
                  <a:pt x="363601" y="359917"/>
                </a:cubicBezTo>
                <a:cubicBezTo>
                  <a:pt x="383730" y="344931"/>
                  <a:pt x="425806" y="316992"/>
                  <a:pt x="530073" y="423544"/>
                </a:cubicBezTo>
              </a:path>
            </a:pathLst>
          </a:custGeom>
          <a:ln w="381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609600"/>
            <a:ext cx="8572500" cy="5727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96900" y="2400300"/>
            <a:ext cx="304800" cy="279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3204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pPr>
              <a:lnSpc>
                <a:spcPts val="3800"/>
              </a:lnSpc>
              <a:tabLst>
							</a:tabLst>
            </a:pPr>
            <a:r>
              <a:rPr lang="en-US" altLang="zh-CN" sz="3204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pPr>
              <a:lnSpc>
                <a:spcPts val="3800"/>
              </a:lnSpc>
              <a:tabLst>
							</a:tabLst>
            </a:pPr>
            <a:r>
              <a:rPr lang="en-US" altLang="zh-CN" sz="3204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3.</a:t>
            </a:r>
          </a:p>
          <a:p>
            <a:pPr>
              <a:lnSpc>
                <a:spcPts val="3800"/>
              </a:lnSpc>
              <a:tabLst>
							</a:tabLst>
            </a:pPr>
            <a:r>
              <a:rPr lang="en-US" altLang="zh-CN" sz="3206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4.</a:t>
            </a:r>
          </a:p>
          <a:p>
            <a:pPr>
              <a:lnSpc>
                <a:spcPts val="3800"/>
              </a:lnSpc>
              <a:tabLst>
							</a:tabLst>
            </a:pPr>
            <a:r>
              <a:rPr lang="en-US" altLang="zh-CN" sz="3204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5.</a:t>
            </a:r>
          </a:p>
          <a:p>
            <a:pPr>
              <a:lnSpc>
                <a:spcPts val="3800"/>
              </a:lnSpc>
              <a:tabLst>
							</a:tabLst>
            </a:pPr>
            <a:r>
              <a:rPr lang="en-US" altLang="zh-CN" sz="3204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6.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04900" y="1168400"/>
            <a:ext cx="4584700" cy="407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                <a:tab pos="1765300" algn="l"/>
              </a:tabLst>
            </a:pPr>
            <a:r>
              <a:rPr lang="en-US" altLang="zh-CN" dirty="0" smtClean="0"/>
              <a:t>	</a:t>
            </a:r>
            <a:r>
              <a:rPr lang="en-US" altLang="zh-CN" sz="440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765300" algn="l"/>
              </a:tabLst>
            </a:pPr>
            <a:r>
              <a:rPr lang="en-US" altLang="zh-CN" sz="3204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Definition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Aging</a:t>
            </a:r>
          </a:p>
          <a:p>
            <a:pPr>
              <a:lnSpc>
                <a:spcPts val="3800"/>
              </a:lnSpc>
              <a:tabLst>
                <a:tab pos="1765300" algn="l"/>
              </a:tabLst>
            </a:pPr>
            <a:r>
              <a:rPr lang="en-US" altLang="zh-CN" sz="3204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Theories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terms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Used</a:t>
            </a:r>
          </a:p>
          <a:p>
            <a:pPr>
              <a:lnSpc>
                <a:spcPts val="3800"/>
              </a:lnSpc>
              <a:tabLst>
                <a:tab pos="1765300" algn="l"/>
              </a:tabLst>
            </a:pPr>
            <a:r>
              <a:rPr lang="en-US" altLang="zh-CN" sz="3204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Changes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Aging</a:t>
            </a:r>
          </a:p>
          <a:p>
            <a:pPr>
              <a:lnSpc>
                <a:spcPts val="3800"/>
              </a:lnSpc>
              <a:tabLst>
                <a:tab pos="1765300" algn="l"/>
              </a:tabLst>
            </a:pPr>
            <a:r>
              <a:rPr lang="en-US" altLang="zh-CN" sz="3206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Brain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Changes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Aging</a:t>
            </a:r>
          </a:p>
          <a:p>
            <a:pPr>
              <a:lnSpc>
                <a:spcPts val="3800"/>
              </a:lnSpc>
              <a:tabLst>
                <a:tab pos="1765300" algn="l"/>
              </a:tabLst>
            </a:pPr>
            <a:r>
              <a:rPr lang="en-US" altLang="zh-CN" sz="3204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Memory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Changes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Aging</a:t>
            </a:r>
          </a:p>
          <a:p>
            <a:pPr>
              <a:lnSpc>
                <a:spcPts val="3800"/>
              </a:lnSpc>
              <a:tabLst>
                <a:tab pos="1765300" algn="l"/>
              </a:tabLst>
            </a:pPr>
            <a:r>
              <a:rPr lang="en-US" altLang="zh-CN" sz="3204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Carotid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Hypersensitivity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79450" y="679450"/>
            <a:ext cx="6108700" cy="927100"/>
          </a:xfrm>
          <a:custGeom>
            <a:avLst/>
            <a:gdLst>
              <a:gd name="connsiteX0" fmla="*/ 6350 w 6108700"/>
              <a:gd name="connsiteY0" fmla="*/ 920750 h 927100"/>
              <a:gd name="connsiteX1" fmla="*/ 6102350 w 6108700"/>
              <a:gd name="connsiteY1" fmla="*/ 920750 h 927100"/>
              <a:gd name="connsiteX2" fmla="*/ 6102350 w 6108700"/>
              <a:gd name="connsiteY2" fmla="*/ 6350 h 927100"/>
              <a:gd name="connsiteX3" fmla="*/ 6350 w 6108700"/>
              <a:gd name="connsiteY3" fmla="*/ 6350 h 927100"/>
              <a:gd name="connsiteX4" fmla="*/ 6350 w 6108700"/>
              <a:gd name="connsiteY4" fmla="*/ 920750 h 927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108700" h="927100">
                <a:moveTo>
                  <a:pt x="6350" y="920750"/>
                </a:moveTo>
                <a:lnTo>
                  <a:pt x="6102350" y="920750"/>
                </a:lnTo>
                <a:lnTo>
                  <a:pt x="6102350" y="6350"/>
                </a:lnTo>
                <a:lnTo>
                  <a:pt x="6350" y="6350"/>
                </a:lnTo>
                <a:lnTo>
                  <a:pt x="6350" y="9207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ff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162800" y="533400"/>
            <a:ext cx="1642871" cy="1828800"/>
          </a:xfrm>
          <a:custGeom>
            <a:avLst/>
            <a:gdLst>
              <a:gd name="connsiteX0" fmla="*/ 38100 w 1642871"/>
              <a:gd name="connsiteY0" fmla="*/ 1790700 h 1828800"/>
              <a:gd name="connsiteX1" fmla="*/ 1604771 w 1642871"/>
              <a:gd name="connsiteY1" fmla="*/ 1790700 h 1828800"/>
              <a:gd name="connsiteX2" fmla="*/ 1604771 w 1642871"/>
              <a:gd name="connsiteY2" fmla="*/ 38100 h 1828800"/>
              <a:gd name="connsiteX3" fmla="*/ 38100 w 1642871"/>
              <a:gd name="connsiteY3" fmla="*/ 38100 h 1828800"/>
              <a:gd name="connsiteX4" fmla="*/ 38100 w 1642871"/>
              <a:gd name="connsiteY4" fmla="*/ 1790700 h 1828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42871" h="1828800">
                <a:moveTo>
                  <a:pt x="38100" y="1790700"/>
                </a:moveTo>
                <a:lnTo>
                  <a:pt x="1604771" y="1790700"/>
                </a:lnTo>
                <a:lnTo>
                  <a:pt x="1604771" y="38100"/>
                </a:lnTo>
                <a:lnTo>
                  <a:pt x="38100" y="38100"/>
                </a:lnTo>
                <a:lnTo>
                  <a:pt x="38100" y="1790700"/>
                </a:lnTo>
              </a:path>
            </a:pathLst>
          </a:custGeom>
          <a:solidFill>
            <a:srgbClr val="000000">
              <a:alpha val="0"/>
            </a:srgbClr>
          </a:solidFill>
          <a:ln w="762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749300"/>
            <a:ext cx="6350000" cy="939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6300" y="596900"/>
            <a:ext cx="1511300" cy="1701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825500" y="1003300"/>
            <a:ext cx="57912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3204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Carotid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sinus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hypersensitivity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1905000"/>
            <a:ext cx="63754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Carotid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sinus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syncope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occurs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there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17600" y="2336800"/>
            <a:ext cx="5245100" cy="64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exaggerated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vagal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response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carotid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sinus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stimulation,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3073400"/>
            <a:ext cx="65405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Provoked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wearing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tight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collar,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looking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17600" y="3492500"/>
            <a:ext cx="41021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upwards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turning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head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3873500"/>
            <a:ext cx="58039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Carotid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sinus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syndrome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occurs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17600" y="4292600"/>
            <a:ext cx="59817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elderly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mainly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bradycardia.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4686300"/>
            <a:ext cx="65786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common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etiologies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atrioventricular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17600" y="5105400"/>
            <a:ext cx="7874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block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5486400"/>
            <a:ext cx="46990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massage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both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carotids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17600" y="5905500"/>
            <a:ext cx="22987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simultaneously.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03250" y="527050"/>
            <a:ext cx="4432300" cy="1003300"/>
          </a:xfrm>
          <a:custGeom>
            <a:avLst/>
            <a:gdLst>
              <a:gd name="connsiteX0" fmla="*/ 6350 w 4432300"/>
              <a:gd name="connsiteY0" fmla="*/ 996950 h 1003300"/>
              <a:gd name="connsiteX1" fmla="*/ 4425950 w 4432300"/>
              <a:gd name="connsiteY1" fmla="*/ 996950 h 1003300"/>
              <a:gd name="connsiteX2" fmla="*/ 4425950 w 4432300"/>
              <a:gd name="connsiteY2" fmla="*/ 6350 h 1003300"/>
              <a:gd name="connsiteX3" fmla="*/ 6350 w 4432300"/>
              <a:gd name="connsiteY3" fmla="*/ 6350 h 1003300"/>
              <a:gd name="connsiteX4" fmla="*/ 6350 w 4432300"/>
              <a:gd name="connsiteY4" fmla="*/ 996950 h 1003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432300" h="1003300">
                <a:moveTo>
                  <a:pt x="6350" y="996950"/>
                </a:moveTo>
                <a:lnTo>
                  <a:pt x="4425950" y="996950"/>
                </a:lnTo>
                <a:lnTo>
                  <a:pt x="4425950" y="6350"/>
                </a:lnTo>
                <a:lnTo>
                  <a:pt x="6350" y="6350"/>
                </a:lnTo>
                <a:lnTo>
                  <a:pt x="6350" y="9969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ff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1800" y="508000"/>
            <a:ext cx="2273300" cy="1257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98500" y="2095500"/>
            <a:ext cx="7277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Loss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ability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items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close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28700" y="2489200"/>
            <a:ext cx="5753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up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begins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’s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(Presbyopia)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2870200"/>
            <a:ext cx="6553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7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8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Size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pupil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grows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smaller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age: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28700" y="3314700"/>
            <a:ext cx="54737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focusing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becomes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less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accurate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3632200"/>
            <a:ext cx="6299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Lens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eye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yellows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making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28700" y="4089400"/>
            <a:ext cx="60198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8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difficult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colors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4419600"/>
            <a:ext cx="5232400" cy="77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Sensitivity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glare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increases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Night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vision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acute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057400" y="850900"/>
            <a:ext cx="15113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4404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Vision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03250" y="527050"/>
            <a:ext cx="4432300" cy="1384300"/>
          </a:xfrm>
          <a:custGeom>
            <a:avLst/>
            <a:gdLst>
              <a:gd name="connsiteX0" fmla="*/ 6350 w 4432300"/>
              <a:gd name="connsiteY0" fmla="*/ 1377950 h 1384300"/>
              <a:gd name="connsiteX1" fmla="*/ 4425950 w 4432300"/>
              <a:gd name="connsiteY1" fmla="*/ 1377950 h 1384300"/>
              <a:gd name="connsiteX2" fmla="*/ 4425950 w 4432300"/>
              <a:gd name="connsiteY2" fmla="*/ 6350 h 1384300"/>
              <a:gd name="connsiteX3" fmla="*/ 6350 w 4432300"/>
              <a:gd name="connsiteY3" fmla="*/ 6350 h 1384300"/>
              <a:gd name="connsiteX4" fmla="*/ 6350 w 4432300"/>
              <a:gd name="connsiteY4" fmla="*/ 1377950 h 1384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432300" h="1384300">
                <a:moveTo>
                  <a:pt x="6350" y="1377950"/>
                </a:moveTo>
                <a:lnTo>
                  <a:pt x="4425950" y="1377950"/>
                </a:lnTo>
                <a:lnTo>
                  <a:pt x="4425950" y="6350"/>
                </a:lnTo>
                <a:lnTo>
                  <a:pt x="6350" y="6350"/>
                </a:lnTo>
                <a:lnTo>
                  <a:pt x="6350" y="13779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ff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600" y="355600"/>
            <a:ext cx="4356100" cy="1930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9900" y="444500"/>
            <a:ext cx="2311400" cy="1625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092200" y="723900"/>
            <a:ext cx="3441700" cy="118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                <a:tab pos="76200" algn="l"/>
              </a:tabLst>
            </a:pPr>
            <a:r>
              <a:rPr lang="en-US" altLang="zh-CN" sz="4404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Sensorineural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3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4406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Hearing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Loss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2641600"/>
            <a:ext cx="7378700" cy="2476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Damage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hair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organ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Corti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may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caused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intense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noise,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viral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infections,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ototoxic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drugs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(e.g.,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salicylates,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quinine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its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synthetic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analogues,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aminoglycoside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antibiotics,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loop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diuretics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such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furosemide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ethacrynic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acid,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chemotherapeutic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agents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cisplatin),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fractures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temporal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bone,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5143500"/>
            <a:ext cx="6667500" cy="64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meningitis,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cochlear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otosclerosis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(see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above),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Ménière's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disease,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aging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48284" y="443484"/>
            <a:ext cx="5134356" cy="1248156"/>
          </a:xfrm>
          <a:custGeom>
            <a:avLst/>
            <a:gdLst>
              <a:gd name="connsiteX0" fmla="*/ 14477 w 5134356"/>
              <a:gd name="connsiteY0" fmla="*/ 1233678 h 1248156"/>
              <a:gd name="connsiteX1" fmla="*/ 5119878 w 5134356"/>
              <a:gd name="connsiteY1" fmla="*/ 1233678 h 1248156"/>
              <a:gd name="connsiteX2" fmla="*/ 5119878 w 5134356"/>
              <a:gd name="connsiteY2" fmla="*/ 14477 h 1248156"/>
              <a:gd name="connsiteX3" fmla="*/ 14477 w 5134356"/>
              <a:gd name="connsiteY3" fmla="*/ 14477 h 1248156"/>
              <a:gd name="connsiteX4" fmla="*/ 14477 w 5134356"/>
              <a:gd name="connsiteY4" fmla="*/ 1233678 h 12481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134356" h="1248156">
                <a:moveTo>
                  <a:pt x="14477" y="1233678"/>
                </a:moveTo>
                <a:lnTo>
                  <a:pt x="5119878" y="1233678"/>
                </a:lnTo>
                <a:lnTo>
                  <a:pt x="5119878" y="14477"/>
                </a:lnTo>
                <a:lnTo>
                  <a:pt x="14477" y="14477"/>
                </a:lnTo>
                <a:lnTo>
                  <a:pt x="14477" y="1233678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ff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2044700"/>
            <a:ext cx="101600" cy="209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3400"/>
              </a:lnSpc>
              <a:tabLst>
							</a:tabLst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3400"/>
              </a:lnSpc>
              <a:tabLst>
							</a:tabLst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3400"/>
              </a:lnSpc>
              <a:tabLst>
							</a:tabLst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3400"/>
              </a:lnSpc>
              <a:tabLst>
							</a:tabLst>
            </a:pPr>
            <a:r>
              <a:rPr lang="en-US" altLang="zh-CN" sz="240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41400" y="774700"/>
            <a:ext cx="7226300" cy="566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                <a:tab pos="469900" algn="l"/>
                <a:tab pos="558800" algn="l"/>
              </a:tabLst>
            </a:pPr>
            <a:r>
              <a:rPr lang="en-US" altLang="zh-CN" dirty="0" smtClean="0"/>
              <a:t>	</a:t>
            </a:r>
            <a:r>
              <a:rPr lang="en-US" altLang="zh-CN" sz="3996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Disorders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800"/>
              </a:lnSpc>
              <a:tabLst>
                <a:tab pos="469900" algn="l"/>
                <a:tab pos="558800" algn="l"/>
              </a:tabLst>
            </a:pPr>
            <a:r>
              <a:rPr lang="en-US" altLang="zh-CN" dirty="0" smtClean="0"/>
              <a:t>		</a:t>
            </a:r>
            <a:r>
              <a:rPr lang="en-US" altLang="zh-CN" sz="3998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Sense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Taste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469900" algn="l"/>
                <a:tab pos="558800" algn="l"/>
              </a:tabLst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Disorders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sense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taste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caused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469900" algn="l"/>
                <a:tab pos="558800" algn="l"/>
              </a:tabLst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transport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loss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469900" algn="l"/>
                <a:tab pos="558800" algn="l"/>
              </a:tabLst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sensory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loss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469900" algn="l"/>
                <a:tab pos="558800" algn="l"/>
              </a:tabLst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neural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loss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469900" algn="l"/>
                <a:tab pos="558800" algn="l"/>
              </a:tabLst>
            </a:pPr>
            <a:r>
              <a:rPr lang="en-US" altLang="zh-CN" sz="2402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Sensory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gustatory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losses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caused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inflammatory</a:t>
            </a:r>
          </a:p>
          <a:p>
            <a:pPr>
              <a:lnSpc>
                <a:spcPts val="2800"/>
              </a:lnSpc>
              <a:tabLst>
                <a:tab pos="469900" algn="l"/>
                <a:tab pos="558800" algn="l"/>
              </a:tabLst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degenerative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diseases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cavity;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vast</a:t>
            </a:r>
          </a:p>
          <a:p>
            <a:pPr>
              <a:lnSpc>
                <a:spcPts val="2800"/>
              </a:lnSpc>
              <a:tabLst>
                <a:tab pos="469900" algn="l"/>
                <a:tab pos="558800" algn="l"/>
              </a:tabLst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drugs,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particularly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those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interfere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</a:p>
          <a:p>
            <a:pPr>
              <a:lnSpc>
                <a:spcPts val="2800"/>
              </a:lnSpc>
              <a:tabLst>
                <a:tab pos="469900" algn="l"/>
                <a:tab pos="558800" algn="l"/>
              </a:tabLst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turnover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antithyroid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antineoplastic</a:t>
            </a:r>
          </a:p>
          <a:p>
            <a:pPr>
              <a:lnSpc>
                <a:spcPts val="2800"/>
              </a:lnSpc>
              <a:tabLst>
                <a:tab pos="469900" algn="l"/>
                <a:tab pos="558800" algn="l"/>
              </a:tabLst>
            </a:pPr>
            <a:r>
              <a:rPr lang="en-US" altLang="zh-CN" sz="240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agents;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radiation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therapy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oral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cavity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2800"/>
              </a:lnSpc>
              <a:tabLst>
                <a:tab pos="469900" algn="l"/>
                <a:tab pos="558800" algn="l"/>
              </a:tabLst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pharynx;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viral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infections;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endocrine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disorders;</a:t>
            </a:r>
          </a:p>
          <a:p>
            <a:pPr>
              <a:lnSpc>
                <a:spcPts val="2800"/>
              </a:lnSpc>
              <a:tabLst>
                <a:tab pos="469900" algn="l"/>
                <a:tab pos="558800" algn="l"/>
              </a:tabLst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neoplasms;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aging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08050" y="420369"/>
            <a:ext cx="7480300" cy="576580"/>
          </a:xfrm>
          <a:custGeom>
            <a:avLst/>
            <a:gdLst>
              <a:gd name="connsiteX0" fmla="*/ 6350 w 7480300"/>
              <a:gd name="connsiteY0" fmla="*/ 570230 h 576580"/>
              <a:gd name="connsiteX1" fmla="*/ 7473950 w 7480300"/>
              <a:gd name="connsiteY1" fmla="*/ 570230 h 576580"/>
              <a:gd name="connsiteX2" fmla="*/ 7473950 w 7480300"/>
              <a:gd name="connsiteY2" fmla="*/ 6350 h 576580"/>
              <a:gd name="connsiteX3" fmla="*/ 6350 w 7480300"/>
              <a:gd name="connsiteY3" fmla="*/ 6350 h 576580"/>
              <a:gd name="connsiteX4" fmla="*/ 6350 w 7480300"/>
              <a:gd name="connsiteY4" fmla="*/ 570230 h 5765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480300" h="576580">
                <a:moveTo>
                  <a:pt x="6350" y="570230"/>
                </a:moveTo>
                <a:lnTo>
                  <a:pt x="7473950" y="570230"/>
                </a:lnTo>
                <a:lnTo>
                  <a:pt x="7473950" y="6350"/>
                </a:lnTo>
                <a:lnTo>
                  <a:pt x="6350" y="6350"/>
                </a:lnTo>
                <a:lnTo>
                  <a:pt x="6350" y="57023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ff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749300" y="546100"/>
            <a:ext cx="7645400" cy="927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                <a:tab pos="749300" algn="l"/>
              </a:tabLst>
            </a:pPr>
            <a:r>
              <a:rPr lang="en-US" altLang="zh-CN" dirty="0" smtClean="0"/>
              <a:t>	</a:t>
            </a:r>
            <a:r>
              <a:rPr lang="en-US" altLang="zh-CN" sz="4406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Pain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Sense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Touch</a:t>
            </a:r>
          </a:p>
          <a:p>
            <a:pPr>
              <a:lnSpc>
                <a:spcPts val="3200"/>
              </a:lnSpc>
              <a:tabLst>
                <a:tab pos="749300" algn="l"/>
              </a:tabLst>
            </a:pP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age,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skin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sensitive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youth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due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47700" y="1511300"/>
            <a:ext cx="3937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739900" y="1511300"/>
            <a:ext cx="29972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Loss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elasticity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50900" y="2095500"/>
            <a:ext cx="7099300" cy="351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508000" algn="l"/>
                <a:tab pos="1181100" algn="l"/>
              </a:tabLst>
            </a:pPr>
            <a:r>
              <a:rPr lang="en-US" altLang="zh-CN" dirty="0" smtClean="0"/>
              <a:t>		</a:t>
            </a:r>
            <a:r>
              <a:rPr lang="en-US" altLang="zh-CN" sz="27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Loss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pigments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508000" algn="l"/>
                <a:tab pos="1181100" algn="l"/>
              </a:tabLst>
            </a:pPr>
            <a:r>
              <a:rPr lang="en-US" altLang="zh-CN" dirty="0" smtClean="0"/>
              <a:t>		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Reduced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layer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508000" algn="l"/>
                <a:tab pos="1181100" algn="l"/>
              </a:tabLst>
            </a:pP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Implications: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508000" algn="l"/>
                <a:tab pos="1181100" algn="l"/>
              </a:tabLst>
            </a:pP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Decreased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ability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recognize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dangerous</a:t>
            </a:r>
          </a:p>
          <a:p>
            <a:pPr>
              <a:lnSpc>
                <a:spcPts val="3000"/>
              </a:lnSpc>
              <a:tabLst>
                <a:tab pos="508000" algn="l"/>
                <a:tab pos="1181100" algn="l"/>
              </a:tabLst>
            </a:pPr>
            <a:r>
              <a:rPr lang="en-US" altLang="zh-CN" dirty="0" smtClean="0"/>
              <a:t>	</a:t>
            </a:r>
            <a:r>
              <a:rPr lang="en-US" altLang="zh-CN" sz="27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levels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heat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508000" algn="l"/>
                <a:tab pos="1181100" algn="l"/>
              </a:tabLst>
            </a:pP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Decreased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ability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maintain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temperature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508000" algn="l"/>
                <a:tab pos="1181100" algn="l"/>
              </a:tabLst>
            </a:pP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Tendency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develop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bruises,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skin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tears.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136650" y="527050"/>
            <a:ext cx="6718300" cy="972820"/>
          </a:xfrm>
          <a:custGeom>
            <a:avLst/>
            <a:gdLst>
              <a:gd name="connsiteX0" fmla="*/ 6350 w 6718300"/>
              <a:gd name="connsiteY0" fmla="*/ 966470 h 972820"/>
              <a:gd name="connsiteX1" fmla="*/ 6711950 w 6718300"/>
              <a:gd name="connsiteY1" fmla="*/ 966470 h 972820"/>
              <a:gd name="connsiteX2" fmla="*/ 6711950 w 6718300"/>
              <a:gd name="connsiteY2" fmla="*/ 6350 h 972820"/>
              <a:gd name="connsiteX3" fmla="*/ 6350 w 6718300"/>
              <a:gd name="connsiteY3" fmla="*/ 6350 h 972820"/>
              <a:gd name="connsiteX4" fmla="*/ 6350 w 6718300"/>
              <a:gd name="connsiteY4" fmla="*/ 966470 h 9728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718300" h="972820">
                <a:moveTo>
                  <a:pt x="6350" y="966470"/>
                </a:moveTo>
                <a:lnTo>
                  <a:pt x="6711950" y="966470"/>
                </a:lnTo>
                <a:lnTo>
                  <a:pt x="6711950" y="6350"/>
                </a:lnTo>
                <a:lnTo>
                  <a:pt x="6350" y="6350"/>
                </a:lnTo>
                <a:lnTo>
                  <a:pt x="6350" y="96647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ff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2095500" y="838200"/>
            <a:ext cx="47879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4404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Sexual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Dysfunction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93800" y="1765300"/>
            <a:ext cx="6794500" cy="137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Erectile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dysfunction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(ED)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considered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normal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aging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process.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Nonetheless,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associated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certain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physiologic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2900"/>
              </a:lnSpc>
              <a:tabLst>
							</a:tabLst>
            </a:pP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psychological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changes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related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age.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70000" y="3670300"/>
            <a:ext cx="6311900" cy="137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Massachusetts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Aging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Study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(MMAS),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community-based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survey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men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ages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70,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52%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responders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reported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degree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ED.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70000" y="5118100"/>
            <a:ext cx="6769100" cy="1003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Complete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occurred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10%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respondents,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moderate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occurred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25%,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minimal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ED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17%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000"/>
            <a:ext cx="9144000" cy="1511300"/>
          </a:xfrm>
          <a:prstGeom prst="rect">
            <a:avLst/>
          </a:prstGeom>
          <a:noFill/>
        </p:spPr>
      </p:pic>
      <p:graphicFrame>
        <p:nvGraphicFramePr>
          <p:cNvPr id="4" name="表格 4"/>
          <p:cNvGraphicFramePr>
            <a:graphicFrameLocks noGrp="1"/>
          </p:cNvGraphicFramePr>
          <p:nvPr/>
        </p:nvGraphicFramePr>
        <p:xfrm>
          <a:off x="609600" y="1371600"/>
          <a:ext cx="7924800" cy="5200650"/>
        </p:xfrm>
        <a:graphic>
          <a:graphicData uri="http://schemas.openxmlformats.org/drawingml/2006/table">
            <a:tbl>
              <a:tblPr/>
              <a:tblGrid>
                <a:gridCol w="2133600"/>
                <a:gridCol w="3124200"/>
                <a:gridCol w="2667000"/>
              </a:tblGrid>
              <a:tr h="3841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4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Domain</a:t>
                      </a:r>
                      <a:endParaRPr lang="zh-CN" altLang="en-US" sz="2004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mpd="sng">
                      <a:solidFill>
                        <a:srgbClr val="ffffff"/>
                      </a:solidFill>
                      <a:prstDash val="soli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mpd="sng">
                      <a:solidFill>
                        <a:srgbClr val="ffffff"/>
                      </a:solidFill>
                      <a:prstDash val="soli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4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Instrument</a:t>
                      </a:r>
                      <a:endParaRPr lang="zh-CN" altLang="en-US" sz="2004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4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Comments</a:t>
                      </a:r>
                      <a:endParaRPr lang="zh-CN" altLang="en-US" sz="2004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mpd="sng">
                      <a:solidFill>
                        <a:srgbClr val="ffffff"/>
                      </a:solidFill>
                      <a:prstDash val="soli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289051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Cognition</a:t>
                      </a:r>
                      <a:endParaRPr lang="zh-CN" altLang="en-US" sz="1596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Dementia</a:t>
                      </a:r>
                      <a:endParaRPr lang="zh-CN" altLang="en-US" sz="1596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MMSE</a:t>
                      </a:r>
                      <a:r>
                        <a:rPr lang="en-US" altLang="zh-CN" sz="1404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(mini-mental</a:t>
                      </a:r>
                      <a:r>
                        <a:rPr lang="en-US" altLang="zh-CN" sz="1404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state</a:t>
                      </a:r>
                      <a:endParaRPr lang="zh-CN" altLang="en-US" sz="1404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1404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examination)</a:t>
                      </a:r>
                      <a:endParaRPr lang="zh-CN" altLang="en-US" sz="1404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Widely</a:t>
                      </a:r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studied</a:t>
                      </a:r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</a:t>
                      </a:r>
                      <a:endParaRPr lang="zh-CN" altLang="en-US" sz="1596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accepted</a:t>
                      </a:r>
                      <a:endParaRPr lang="zh-CN" altLang="en-US" sz="1596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Time</a:t>
                      </a:r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</a:t>
                      </a:r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change</a:t>
                      </a:r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(T&amp;C)</a:t>
                      </a:r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test</a:t>
                      </a:r>
                      <a:endParaRPr lang="zh-CN" altLang="en-US" sz="1596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Sensitive</a:t>
                      </a:r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</a:t>
                      </a:r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quick</a:t>
                      </a:r>
                      <a:endParaRPr lang="zh-CN" altLang="en-US" sz="1596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45732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98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Delirium</a:t>
                      </a:r>
                      <a:endParaRPr lang="zh-CN" altLang="en-US" sz="1598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98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CAM</a:t>
                      </a:r>
                      <a:r>
                        <a:rPr lang="en-US" altLang="zh-CN" sz="1598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(confusion</a:t>
                      </a:r>
                      <a:r>
                        <a:rPr lang="en-US" altLang="zh-CN" sz="1598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assessment</a:t>
                      </a:r>
                      <a:endParaRPr lang="zh-CN" altLang="en-US" sz="1598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1598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method)</a:t>
                      </a:r>
                      <a:endParaRPr lang="zh-CN" altLang="en-US" sz="1598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98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Sensitive</a:t>
                      </a:r>
                      <a:r>
                        <a:rPr lang="en-US" altLang="zh-CN" sz="1598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</a:t>
                      </a:r>
                      <a:r>
                        <a:rPr lang="en-US" altLang="zh-CN" sz="1598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easy</a:t>
                      </a:r>
                      <a:r>
                        <a:rPr lang="en-US" altLang="zh-CN" sz="1598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</a:t>
                      </a:r>
                      <a:endParaRPr lang="zh-CN" altLang="en-US" sz="1598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1598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apply</a:t>
                      </a:r>
                      <a:endParaRPr lang="zh-CN" altLang="en-US" sz="1598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Affective</a:t>
                      </a:r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disorders</a:t>
                      </a:r>
                      <a:endParaRPr lang="zh-CN" altLang="en-US" sz="1596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GDS</a:t>
                      </a:r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5-question</a:t>
                      </a:r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form</a:t>
                      </a:r>
                      <a:r>
                        <a:rPr lang="en-US" altLang="zh-CN" sz="1404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(Geriatric</a:t>
                      </a:r>
                      <a:endParaRPr lang="zh-CN" altLang="en-US" sz="1404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1404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depression</a:t>
                      </a:r>
                      <a:r>
                        <a:rPr lang="en-US" altLang="zh-CN" sz="1404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scale)</a:t>
                      </a:r>
                      <a:endParaRPr lang="zh-CN" altLang="en-US" sz="1404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Rapid</a:t>
                      </a:r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screen</a:t>
                      </a:r>
                      <a:endParaRPr lang="zh-CN" altLang="en-US" sz="1596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287401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Visual</a:t>
                      </a:r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impairment</a:t>
                      </a:r>
                      <a:endParaRPr lang="zh-CN" altLang="en-US" sz="1596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Snellen</a:t>
                      </a:r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chart</a:t>
                      </a:r>
                      <a:endParaRPr lang="zh-CN" altLang="en-US" sz="1596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Universally</a:t>
                      </a:r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used</a:t>
                      </a:r>
                      <a:endParaRPr lang="zh-CN" altLang="en-US" sz="1596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Hearing</a:t>
                      </a:r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impairment</a:t>
                      </a:r>
                      <a:endParaRPr lang="zh-CN" altLang="en-US" sz="1596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Whispered</a:t>
                      </a:r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voice</a:t>
                      </a:r>
                      <a:endParaRPr lang="zh-CN" altLang="en-US" sz="1596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98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lang="en-US" altLang="zh-CN" sz="1598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special</a:t>
                      </a:r>
                      <a:r>
                        <a:rPr lang="en-US" altLang="zh-CN" sz="1598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equipment</a:t>
                      </a:r>
                      <a:endParaRPr lang="zh-CN" altLang="en-US" sz="1598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needed</a:t>
                      </a:r>
                      <a:endParaRPr lang="zh-CN" altLang="en-US" sz="1596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48272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Pure</a:t>
                      </a:r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tone</a:t>
                      </a:r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audiometry</a:t>
                      </a:r>
                      <a:endParaRPr lang="zh-CN" altLang="en-US" sz="1596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98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Can</a:t>
                      </a:r>
                      <a:r>
                        <a:rPr lang="en-US" altLang="zh-CN" sz="1598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</a:t>
                      </a:r>
                      <a:r>
                        <a:rPr lang="en-US" altLang="zh-CN" sz="1598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performed</a:t>
                      </a:r>
                      <a:r>
                        <a:rPr lang="en-US" altLang="zh-CN" sz="1598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by</a:t>
                      </a:r>
                      <a:endParaRPr lang="zh-CN" altLang="en-US" sz="1598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trained</a:t>
                      </a:r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office</a:t>
                      </a:r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staff</a:t>
                      </a:r>
                      <a:endParaRPr lang="zh-CN" altLang="en-US" sz="1596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98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Dental</a:t>
                      </a:r>
                      <a:r>
                        <a:rPr lang="en-US" altLang="zh-CN" sz="1598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health</a:t>
                      </a:r>
                      <a:endParaRPr lang="zh-CN" altLang="en-US" sz="1598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98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DENTAL</a:t>
                      </a:r>
                      <a:endParaRPr lang="zh-CN" altLang="en-US" sz="1598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674814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Nutritional</a:t>
                      </a:r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status</a:t>
                      </a:r>
                      <a:endParaRPr lang="zh-CN" altLang="en-US" sz="1596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Weight</a:t>
                      </a:r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loss</a:t>
                      </a:r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&gt;4.5</a:t>
                      </a:r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kg</a:t>
                      </a:r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(&gt;10</a:t>
                      </a:r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lb)</a:t>
                      </a:r>
                      <a:endParaRPr lang="zh-CN" altLang="en-US" sz="1596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</a:t>
                      </a:r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months</a:t>
                      </a:r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</a:t>
                      </a:r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weight</a:t>
                      </a:r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&lt;45</a:t>
                      </a:r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kg</a:t>
                      </a:r>
                      <a:endParaRPr lang="zh-CN" altLang="en-US" sz="1596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(&lt;100</a:t>
                      </a:r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lb)</a:t>
                      </a:r>
                      <a:endParaRPr lang="zh-CN" altLang="en-US" sz="1596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48266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Gait</a:t>
                      </a:r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</a:t>
                      </a:r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balance</a:t>
                      </a:r>
                      <a:endParaRPr lang="zh-CN" altLang="en-US" sz="1596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mpd="sng">
                      <a:solidFill>
                        <a:srgbClr val="ffffff"/>
                      </a:solidFill>
                      <a:prstDash val="soli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"Timed</a:t>
                      </a:r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Get</a:t>
                      </a:r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Up</a:t>
                      </a:r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</a:t>
                      </a:r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Go"</a:t>
                      </a:r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test</a:t>
                      </a:r>
                      <a:endParaRPr lang="zh-CN" altLang="en-US" sz="1596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Requires</a:t>
                      </a:r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special</a:t>
                      </a:r>
                      <a:endParaRPr lang="zh-CN" altLang="en-US" sz="1596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1596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equipment</a:t>
                      </a:r>
                      <a:endParaRPr lang="zh-CN" altLang="en-US" sz="1596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 rot="0">
            <a:off x="1625600" y="533400"/>
            <a:ext cx="58674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0" b="1" dirty="0" smtClean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Brief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Geriatric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Assessment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263900" y="927100"/>
            <a:ext cx="26162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0" b="1" dirty="0" smtClean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Instruments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799588" y="513588"/>
            <a:ext cx="3470148" cy="879348"/>
          </a:xfrm>
          <a:custGeom>
            <a:avLst/>
            <a:gdLst>
              <a:gd name="connsiteX0" fmla="*/ 20573 w 3470148"/>
              <a:gd name="connsiteY0" fmla="*/ 160273 h 879348"/>
              <a:gd name="connsiteX1" fmla="*/ 160273 w 3470148"/>
              <a:gd name="connsiteY1" fmla="*/ 20573 h 879348"/>
              <a:gd name="connsiteX2" fmla="*/ 3309874 w 3470148"/>
              <a:gd name="connsiteY2" fmla="*/ 20573 h 879348"/>
              <a:gd name="connsiteX3" fmla="*/ 3449574 w 3470148"/>
              <a:gd name="connsiteY3" fmla="*/ 160273 h 879348"/>
              <a:gd name="connsiteX4" fmla="*/ 3449574 w 3470148"/>
              <a:gd name="connsiteY4" fmla="*/ 719073 h 879348"/>
              <a:gd name="connsiteX5" fmla="*/ 3309874 w 3470148"/>
              <a:gd name="connsiteY5" fmla="*/ 858773 h 879348"/>
              <a:gd name="connsiteX6" fmla="*/ 160273 w 3470148"/>
              <a:gd name="connsiteY6" fmla="*/ 858773 h 879348"/>
              <a:gd name="connsiteX7" fmla="*/ 20573 w 3470148"/>
              <a:gd name="connsiteY7" fmla="*/ 719073 h 879348"/>
              <a:gd name="connsiteX8" fmla="*/ 20573 w 3470148"/>
              <a:gd name="connsiteY8" fmla="*/ 160273 h 8793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470148" h="879348">
                <a:moveTo>
                  <a:pt x="20573" y="160273"/>
                </a:moveTo>
                <a:cubicBezTo>
                  <a:pt x="20573" y="83057"/>
                  <a:pt x="83057" y="20573"/>
                  <a:pt x="160273" y="20573"/>
                </a:cubicBezTo>
                <a:lnTo>
                  <a:pt x="3309874" y="20573"/>
                </a:lnTo>
                <a:cubicBezTo>
                  <a:pt x="3387090" y="20573"/>
                  <a:pt x="3449574" y="83057"/>
                  <a:pt x="3449574" y="160273"/>
                </a:cubicBezTo>
                <a:lnTo>
                  <a:pt x="3449574" y="719073"/>
                </a:lnTo>
                <a:cubicBezTo>
                  <a:pt x="3449574" y="796289"/>
                  <a:pt x="3387090" y="858773"/>
                  <a:pt x="3309874" y="858773"/>
                </a:cubicBezTo>
                <a:lnTo>
                  <a:pt x="160273" y="858773"/>
                </a:lnTo>
                <a:cubicBezTo>
                  <a:pt x="83057" y="858773"/>
                  <a:pt x="20573" y="796289"/>
                  <a:pt x="20573" y="719073"/>
                </a:cubicBezTo>
                <a:lnTo>
                  <a:pt x="20573" y="160273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99cc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900" y="381000"/>
            <a:ext cx="8102600" cy="6337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238500" y="774700"/>
            <a:ext cx="25654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  <a:tabLst>
							</a:tabLst>
            </a:pPr>
            <a:r>
              <a:rPr lang="en-US" altLang="zh-CN" sz="48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THANKS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27252" y="365760"/>
            <a:ext cx="7669733" cy="1323721"/>
          </a:xfrm>
          <a:custGeom>
            <a:avLst/>
            <a:gdLst>
              <a:gd name="connsiteX0" fmla="*/ 425806 w 7669733"/>
              <a:gd name="connsiteY0" fmla="*/ 316992 h 1323721"/>
              <a:gd name="connsiteX1" fmla="*/ 700227 w 7669733"/>
              <a:gd name="connsiteY1" fmla="*/ 273939 h 1323721"/>
              <a:gd name="connsiteX2" fmla="*/ 974674 w 7669733"/>
              <a:gd name="connsiteY2" fmla="*/ 145034 h 1323721"/>
              <a:gd name="connsiteX3" fmla="*/ 4240098 w 7669733"/>
              <a:gd name="connsiteY3" fmla="*/ 101981 h 1323721"/>
              <a:gd name="connsiteX4" fmla="*/ 4430344 w 7669733"/>
              <a:gd name="connsiteY4" fmla="*/ 16002 h 1323721"/>
              <a:gd name="connsiteX5" fmla="*/ 4598619 w 7669733"/>
              <a:gd name="connsiteY5" fmla="*/ 36576 h 1323721"/>
              <a:gd name="connsiteX6" fmla="*/ 4746829 w 7669733"/>
              <a:gd name="connsiteY6" fmla="*/ 122555 h 1323721"/>
              <a:gd name="connsiteX7" fmla="*/ 5441899 w 7669733"/>
              <a:gd name="connsiteY7" fmla="*/ 145034 h 1323721"/>
              <a:gd name="connsiteX8" fmla="*/ 7084771 w 7669733"/>
              <a:gd name="connsiteY8" fmla="*/ 208534 h 1323721"/>
              <a:gd name="connsiteX9" fmla="*/ 7653731 w 7669733"/>
              <a:gd name="connsiteY9" fmla="*/ 445897 h 1323721"/>
              <a:gd name="connsiteX10" fmla="*/ 7527493 w 7669733"/>
              <a:gd name="connsiteY10" fmla="*/ 746887 h 1323721"/>
              <a:gd name="connsiteX11" fmla="*/ 6748094 w 7669733"/>
              <a:gd name="connsiteY11" fmla="*/ 963676 h 1323721"/>
              <a:gd name="connsiteX12" fmla="*/ 6664020 w 7669733"/>
              <a:gd name="connsiteY12" fmla="*/ 984250 h 1323721"/>
              <a:gd name="connsiteX13" fmla="*/ 6600012 w 7669733"/>
              <a:gd name="connsiteY13" fmla="*/ 1027303 h 1323721"/>
              <a:gd name="connsiteX14" fmla="*/ 6243269 w 7669733"/>
              <a:gd name="connsiteY14" fmla="*/ 1135634 h 1323721"/>
              <a:gd name="connsiteX15" fmla="*/ 4029659 w 7669733"/>
              <a:gd name="connsiteY15" fmla="*/ 1135634 h 1323721"/>
              <a:gd name="connsiteX16" fmla="*/ 3819347 w 7669733"/>
              <a:gd name="connsiteY16" fmla="*/ 1199261 h 1323721"/>
              <a:gd name="connsiteX17" fmla="*/ 1163015 w 7669733"/>
              <a:gd name="connsiteY17" fmla="*/ 1221740 h 1323721"/>
              <a:gd name="connsiteX18" fmla="*/ 826465 w 7669733"/>
              <a:gd name="connsiteY18" fmla="*/ 1307719 h 1323721"/>
              <a:gd name="connsiteX19" fmla="*/ 658190 w 7669733"/>
              <a:gd name="connsiteY19" fmla="*/ 1285240 h 1323721"/>
              <a:gd name="connsiteX20" fmla="*/ 467881 w 7669733"/>
              <a:gd name="connsiteY20" fmla="*/ 1113282 h 1323721"/>
              <a:gd name="connsiteX21" fmla="*/ 257493 w 7669733"/>
              <a:gd name="connsiteY21" fmla="*/ 877697 h 1323721"/>
              <a:gd name="connsiteX22" fmla="*/ 215417 w 7669733"/>
              <a:gd name="connsiteY22" fmla="*/ 832866 h 1323721"/>
              <a:gd name="connsiteX23" fmla="*/ 131267 w 7669733"/>
              <a:gd name="connsiteY23" fmla="*/ 726313 h 1323721"/>
              <a:gd name="connsiteX24" fmla="*/ 109322 w 7669733"/>
              <a:gd name="connsiteY24" fmla="*/ 660907 h 1323721"/>
              <a:gd name="connsiteX25" fmla="*/ 25171 w 7669733"/>
              <a:gd name="connsiteY25" fmla="*/ 531876 h 1323721"/>
              <a:gd name="connsiteX26" fmla="*/ 363601 w 7669733"/>
              <a:gd name="connsiteY26" fmla="*/ 359918 h 1323721"/>
              <a:gd name="connsiteX27" fmla="*/ 530073 w 7669733"/>
              <a:gd name="connsiteY27" fmla="*/ 423545 h 13237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</a:cxnLst>
            <a:rect l="l" t="t" r="r" b="b"/>
            <a:pathLst>
              <a:path w="7669733" h="1323721">
                <a:moveTo>
                  <a:pt x="425806" y="316992"/>
                </a:moveTo>
                <a:cubicBezTo>
                  <a:pt x="520929" y="307594"/>
                  <a:pt x="612343" y="311404"/>
                  <a:pt x="700227" y="273939"/>
                </a:cubicBezTo>
                <a:cubicBezTo>
                  <a:pt x="791667" y="234696"/>
                  <a:pt x="868502" y="150622"/>
                  <a:pt x="974674" y="145034"/>
                </a:cubicBezTo>
                <a:cubicBezTo>
                  <a:pt x="2357577" y="75819"/>
                  <a:pt x="1269187" y="124459"/>
                  <a:pt x="4240098" y="101981"/>
                </a:cubicBezTo>
                <a:cubicBezTo>
                  <a:pt x="4309568" y="77723"/>
                  <a:pt x="4360748" y="38481"/>
                  <a:pt x="4430344" y="16002"/>
                </a:cubicBezTo>
                <a:cubicBezTo>
                  <a:pt x="4486986" y="23495"/>
                  <a:pt x="4543756" y="23495"/>
                  <a:pt x="4598619" y="36576"/>
                </a:cubicBezTo>
                <a:cubicBezTo>
                  <a:pt x="4653483" y="49657"/>
                  <a:pt x="4690059" y="116966"/>
                  <a:pt x="4746829" y="122555"/>
                </a:cubicBezTo>
                <a:cubicBezTo>
                  <a:pt x="4977333" y="143129"/>
                  <a:pt x="5209617" y="137541"/>
                  <a:pt x="5441899" y="145034"/>
                </a:cubicBezTo>
                <a:cubicBezTo>
                  <a:pt x="6100521" y="191770"/>
                  <a:pt x="6091378" y="191770"/>
                  <a:pt x="7084771" y="208534"/>
                </a:cubicBezTo>
                <a:cubicBezTo>
                  <a:pt x="7280479" y="273939"/>
                  <a:pt x="7450658" y="395478"/>
                  <a:pt x="7653731" y="445897"/>
                </a:cubicBezTo>
                <a:cubicBezTo>
                  <a:pt x="7635443" y="619760"/>
                  <a:pt x="7655509" y="660907"/>
                  <a:pt x="7527493" y="746887"/>
                </a:cubicBezTo>
                <a:cubicBezTo>
                  <a:pt x="7339025" y="1040384"/>
                  <a:pt x="7110298" y="948817"/>
                  <a:pt x="6748094" y="963676"/>
                </a:cubicBezTo>
                <a:cubicBezTo>
                  <a:pt x="6720662" y="971169"/>
                  <a:pt x="6691453" y="973073"/>
                  <a:pt x="6664020" y="984250"/>
                </a:cubicBezTo>
                <a:cubicBezTo>
                  <a:pt x="6640144" y="993648"/>
                  <a:pt x="6623761" y="1017904"/>
                  <a:pt x="6600012" y="1027303"/>
                </a:cubicBezTo>
                <a:cubicBezTo>
                  <a:pt x="6484696" y="1070229"/>
                  <a:pt x="6360363" y="1094613"/>
                  <a:pt x="6243269" y="1135634"/>
                </a:cubicBezTo>
                <a:cubicBezTo>
                  <a:pt x="5180407" y="1107694"/>
                  <a:pt x="5275530" y="1098296"/>
                  <a:pt x="4029659" y="1135634"/>
                </a:cubicBezTo>
                <a:cubicBezTo>
                  <a:pt x="3956507" y="1137539"/>
                  <a:pt x="3892499" y="1199261"/>
                  <a:pt x="3819347" y="1199261"/>
                </a:cubicBezTo>
                <a:cubicBezTo>
                  <a:pt x="2933903" y="1206754"/>
                  <a:pt x="2048459" y="1214247"/>
                  <a:pt x="1163015" y="1221740"/>
                </a:cubicBezTo>
                <a:cubicBezTo>
                  <a:pt x="1049604" y="1249679"/>
                  <a:pt x="936193" y="1268349"/>
                  <a:pt x="826465" y="1307719"/>
                </a:cubicBezTo>
                <a:cubicBezTo>
                  <a:pt x="769696" y="1300225"/>
                  <a:pt x="709371" y="1311401"/>
                  <a:pt x="658190" y="1285240"/>
                </a:cubicBezTo>
                <a:cubicBezTo>
                  <a:pt x="583133" y="1245997"/>
                  <a:pt x="539217" y="1160018"/>
                  <a:pt x="467881" y="1113282"/>
                </a:cubicBezTo>
                <a:cubicBezTo>
                  <a:pt x="411163" y="999236"/>
                  <a:pt x="350799" y="973073"/>
                  <a:pt x="257493" y="877697"/>
                </a:cubicBezTo>
                <a:cubicBezTo>
                  <a:pt x="242862" y="862838"/>
                  <a:pt x="215417" y="832866"/>
                  <a:pt x="215417" y="832866"/>
                </a:cubicBezTo>
                <a:cubicBezTo>
                  <a:pt x="158712" y="668401"/>
                  <a:pt x="241033" y="868426"/>
                  <a:pt x="131267" y="726313"/>
                </a:cubicBezTo>
                <a:cubicBezTo>
                  <a:pt x="116637" y="707643"/>
                  <a:pt x="120294" y="681482"/>
                  <a:pt x="109322" y="660907"/>
                </a:cubicBezTo>
                <a:cubicBezTo>
                  <a:pt x="85534" y="616077"/>
                  <a:pt x="25171" y="531876"/>
                  <a:pt x="25171" y="531876"/>
                </a:cubicBezTo>
                <a:cubicBezTo>
                  <a:pt x="-40690" y="326263"/>
                  <a:pt x="246520" y="369316"/>
                  <a:pt x="363601" y="359918"/>
                </a:cubicBezTo>
                <a:cubicBezTo>
                  <a:pt x="383730" y="344932"/>
                  <a:pt x="425806" y="316992"/>
                  <a:pt x="530073" y="423545"/>
                </a:cubicBezTo>
              </a:path>
            </a:pathLst>
          </a:custGeom>
          <a:ln w="381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72084" y="4131563"/>
            <a:ext cx="7725156" cy="1598676"/>
          </a:xfrm>
          <a:custGeom>
            <a:avLst/>
            <a:gdLst>
              <a:gd name="connsiteX0" fmla="*/ 14477 w 7725156"/>
              <a:gd name="connsiteY0" fmla="*/ 1584198 h 1598676"/>
              <a:gd name="connsiteX1" fmla="*/ 7710678 w 7725156"/>
              <a:gd name="connsiteY1" fmla="*/ 1584198 h 1598676"/>
              <a:gd name="connsiteX2" fmla="*/ 7710678 w 7725156"/>
              <a:gd name="connsiteY2" fmla="*/ 14478 h 1598676"/>
              <a:gd name="connsiteX3" fmla="*/ 14477 w 7725156"/>
              <a:gd name="connsiteY3" fmla="*/ 14478 h 1598676"/>
              <a:gd name="connsiteX4" fmla="*/ 14477 w 7725156"/>
              <a:gd name="connsiteY4" fmla="*/ 1584198 h 15986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25156" h="1598676">
                <a:moveTo>
                  <a:pt x="14477" y="1584198"/>
                </a:moveTo>
                <a:lnTo>
                  <a:pt x="7710678" y="1584198"/>
                </a:lnTo>
                <a:lnTo>
                  <a:pt x="7710678" y="14478"/>
                </a:lnTo>
                <a:lnTo>
                  <a:pt x="14477" y="14478"/>
                </a:lnTo>
                <a:lnTo>
                  <a:pt x="14477" y="1584198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33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600" y="381000"/>
            <a:ext cx="7658100" cy="1295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74700" y="2921000"/>
            <a:ext cx="8382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32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133600" y="2921000"/>
            <a:ext cx="3429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32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984500" y="2921000"/>
            <a:ext cx="15240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3204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function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029200" y="2921000"/>
            <a:ext cx="7493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32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299200" y="2921000"/>
            <a:ext cx="11938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32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occurs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013700" y="2921000"/>
            <a:ext cx="3429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32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901700"/>
            <a:ext cx="7581900" cy="1993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2540000" algn="l"/>
              </a:tabLst>
            </a:pPr>
            <a:r>
              <a:rPr lang="en-US" altLang="zh-CN" dirty="0" smtClean="0"/>
              <a:t>	</a:t>
            </a:r>
            <a:r>
              <a:rPr lang="en-US" altLang="zh-CN" sz="44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AGING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400"/>
              </a:lnSpc>
              <a:tabLst>
                <a:tab pos="2540000" algn="l"/>
              </a:tabLst>
            </a:pPr>
            <a:r>
              <a:rPr lang="en-US" altLang="zh-CN" sz="32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Aging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32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32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32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progressive,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32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universal</a:t>
            </a:r>
          </a:p>
          <a:p>
            <a:pPr>
              <a:lnSpc>
                <a:spcPts val="3800"/>
              </a:lnSpc>
              <a:tabLst>
                <a:tab pos="2540000" algn="l"/>
              </a:tabLst>
            </a:pPr>
            <a:r>
              <a:rPr lang="en-US" altLang="zh-CN" sz="320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decline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first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functional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reserve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3479800"/>
            <a:ext cx="7327900" cy="2235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177800" algn="l"/>
                <a:tab pos="622300" algn="l"/>
                <a:tab pos="901700" algn="l"/>
              </a:tabLst>
            </a:pPr>
            <a:r>
              <a:rPr lang="en-US" altLang="zh-CN" sz="32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organisms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over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800"/>
              </a:lnSpc>
              <a:tabLst>
                <a:tab pos="177800" algn="l"/>
                <a:tab pos="622300" algn="l"/>
                <a:tab pos="901700" algn="l"/>
              </a:tabLst>
            </a:pPr>
            <a:r>
              <a:rPr lang="en-US" altLang="zh-CN" dirty="0" smtClean="0"/>
              <a:t>	</a:t>
            </a:r>
            <a:r>
              <a:rPr lang="en-US" altLang="zh-CN" sz="3204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Aging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disease;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however,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risk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3800"/>
              </a:lnSpc>
              <a:tabLst>
                <a:tab pos="177800" algn="l"/>
                <a:tab pos="622300" algn="l"/>
                <a:tab pos="901700" algn="l"/>
              </a:tabLst>
            </a:pPr>
            <a:r>
              <a:rPr lang="en-US" altLang="zh-CN" dirty="0" smtClean="0"/>
              <a:t>		</a:t>
            </a:r>
            <a:r>
              <a:rPr lang="en-US" altLang="zh-CN" sz="3204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developing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disease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increased,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often</a:t>
            </a:r>
          </a:p>
          <a:p>
            <a:pPr>
              <a:lnSpc>
                <a:spcPts val="3800"/>
              </a:lnSpc>
              <a:tabLst>
                <a:tab pos="177800" algn="l"/>
                <a:tab pos="622300" algn="l"/>
                <a:tab pos="901700" algn="l"/>
              </a:tabLst>
            </a:pPr>
            <a:r>
              <a:rPr lang="en-US" altLang="zh-CN" dirty="0" smtClean="0"/>
              <a:t>			</a:t>
            </a:r>
            <a:r>
              <a:rPr lang="en-US" altLang="zh-CN" sz="3206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dramatically,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function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age.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27252" y="441960"/>
            <a:ext cx="7669733" cy="1323721"/>
          </a:xfrm>
          <a:custGeom>
            <a:avLst/>
            <a:gdLst>
              <a:gd name="connsiteX0" fmla="*/ 425806 w 7669733"/>
              <a:gd name="connsiteY0" fmla="*/ 316991 h 1323721"/>
              <a:gd name="connsiteX1" fmla="*/ 700227 w 7669733"/>
              <a:gd name="connsiteY1" fmla="*/ 273938 h 1323721"/>
              <a:gd name="connsiteX2" fmla="*/ 974674 w 7669733"/>
              <a:gd name="connsiteY2" fmla="*/ 145033 h 1323721"/>
              <a:gd name="connsiteX3" fmla="*/ 4240098 w 7669733"/>
              <a:gd name="connsiteY3" fmla="*/ 101980 h 1323721"/>
              <a:gd name="connsiteX4" fmla="*/ 4430344 w 7669733"/>
              <a:gd name="connsiteY4" fmla="*/ 16001 h 1323721"/>
              <a:gd name="connsiteX5" fmla="*/ 4598619 w 7669733"/>
              <a:gd name="connsiteY5" fmla="*/ 36575 h 1323721"/>
              <a:gd name="connsiteX6" fmla="*/ 4746829 w 7669733"/>
              <a:gd name="connsiteY6" fmla="*/ 122554 h 1323721"/>
              <a:gd name="connsiteX7" fmla="*/ 5441899 w 7669733"/>
              <a:gd name="connsiteY7" fmla="*/ 145033 h 1323721"/>
              <a:gd name="connsiteX8" fmla="*/ 7084771 w 7669733"/>
              <a:gd name="connsiteY8" fmla="*/ 208533 h 1323721"/>
              <a:gd name="connsiteX9" fmla="*/ 7653731 w 7669733"/>
              <a:gd name="connsiteY9" fmla="*/ 445897 h 1323721"/>
              <a:gd name="connsiteX10" fmla="*/ 7527493 w 7669733"/>
              <a:gd name="connsiteY10" fmla="*/ 746887 h 1323721"/>
              <a:gd name="connsiteX11" fmla="*/ 6748094 w 7669733"/>
              <a:gd name="connsiteY11" fmla="*/ 963675 h 1323721"/>
              <a:gd name="connsiteX12" fmla="*/ 6664020 w 7669733"/>
              <a:gd name="connsiteY12" fmla="*/ 984250 h 1323721"/>
              <a:gd name="connsiteX13" fmla="*/ 6600012 w 7669733"/>
              <a:gd name="connsiteY13" fmla="*/ 1027303 h 1323721"/>
              <a:gd name="connsiteX14" fmla="*/ 6243269 w 7669733"/>
              <a:gd name="connsiteY14" fmla="*/ 1135634 h 1323721"/>
              <a:gd name="connsiteX15" fmla="*/ 4029659 w 7669733"/>
              <a:gd name="connsiteY15" fmla="*/ 1135634 h 1323721"/>
              <a:gd name="connsiteX16" fmla="*/ 3819347 w 7669733"/>
              <a:gd name="connsiteY16" fmla="*/ 1199260 h 1323721"/>
              <a:gd name="connsiteX17" fmla="*/ 1163015 w 7669733"/>
              <a:gd name="connsiteY17" fmla="*/ 1221740 h 1323721"/>
              <a:gd name="connsiteX18" fmla="*/ 826465 w 7669733"/>
              <a:gd name="connsiteY18" fmla="*/ 1307719 h 1323721"/>
              <a:gd name="connsiteX19" fmla="*/ 658190 w 7669733"/>
              <a:gd name="connsiteY19" fmla="*/ 1285240 h 1323721"/>
              <a:gd name="connsiteX20" fmla="*/ 467881 w 7669733"/>
              <a:gd name="connsiteY20" fmla="*/ 1113282 h 1323721"/>
              <a:gd name="connsiteX21" fmla="*/ 257493 w 7669733"/>
              <a:gd name="connsiteY21" fmla="*/ 877697 h 1323721"/>
              <a:gd name="connsiteX22" fmla="*/ 215417 w 7669733"/>
              <a:gd name="connsiteY22" fmla="*/ 832865 h 1323721"/>
              <a:gd name="connsiteX23" fmla="*/ 131267 w 7669733"/>
              <a:gd name="connsiteY23" fmla="*/ 726312 h 1323721"/>
              <a:gd name="connsiteX24" fmla="*/ 109322 w 7669733"/>
              <a:gd name="connsiteY24" fmla="*/ 660907 h 1323721"/>
              <a:gd name="connsiteX25" fmla="*/ 25171 w 7669733"/>
              <a:gd name="connsiteY25" fmla="*/ 531875 h 1323721"/>
              <a:gd name="connsiteX26" fmla="*/ 363601 w 7669733"/>
              <a:gd name="connsiteY26" fmla="*/ 359917 h 1323721"/>
              <a:gd name="connsiteX27" fmla="*/ 530073 w 7669733"/>
              <a:gd name="connsiteY27" fmla="*/ 423544 h 13237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</a:cxnLst>
            <a:rect l="l" t="t" r="r" b="b"/>
            <a:pathLst>
              <a:path w="7669733" h="1323721">
                <a:moveTo>
                  <a:pt x="425806" y="316991"/>
                </a:moveTo>
                <a:cubicBezTo>
                  <a:pt x="520929" y="307593"/>
                  <a:pt x="612343" y="311403"/>
                  <a:pt x="700227" y="273938"/>
                </a:cubicBezTo>
                <a:cubicBezTo>
                  <a:pt x="791667" y="234695"/>
                  <a:pt x="868502" y="150621"/>
                  <a:pt x="974674" y="145033"/>
                </a:cubicBezTo>
                <a:cubicBezTo>
                  <a:pt x="2357577" y="75818"/>
                  <a:pt x="1269187" y="124459"/>
                  <a:pt x="4240098" y="101980"/>
                </a:cubicBezTo>
                <a:cubicBezTo>
                  <a:pt x="4309568" y="77723"/>
                  <a:pt x="4360748" y="38480"/>
                  <a:pt x="4430344" y="16001"/>
                </a:cubicBezTo>
                <a:cubicBezTo>
                  <a:pt x="4486986" y="23494"/>
                  <a:pt x="4543756" y="23494"/>
                  <a:pt x="4598619" y="36575"/>
                </a:cubicBezTo>
                <a:cubicBezTo>
                  <a:pt x="4653483" y="49656"/>
                  <a:pt x="4690059" y="116966"/>
                  <a:pt x="4746829" y="122554"/>
                </a:cubicBezTo>
                <a:cubicBezTo>
                  <a:pt x="4977333" y="143128"/>
                  <a:pt x="5209617" y="137540"/>
                  <a:pt x="5441899" y="145033"/>
                </a:cubicBezTo>
                <a:cubicBezTo>
                  <a:pt x="6100521" y="191769"/>
                  <a:pt x="6091378" y="191769"/>
                  <a:pt x="7084771" y="208533"/>
                </a:cubicBezTo>
                <a:cubicBezTo>
                  <a:pt x="7280479" y="273938"/>
                  <a:pt x="7450658" y="395478"/>
                  <a:pt x="7653731" y="445897"/>
                </a:cubicBezTo>
                <a:cubicBezTo>
                  <a:pt x="7635443" y="619759"/>
                  <a:pt x="7655509" y="660907"/>
                  <a:pt x="7527493" y="746887"/>
                </a:cubicBezTo>
                <a:cubicBezTo>
                  <a:pt x="7339025" y="1040384"/>
                  <a:pt x="7110298" y="948817"/>
                  <a:pt x="6748094" y="963675"/>
                </a:cubicBezTo>
                <a:cubicBezTo>
                  <a:pt x="6720662" y="971168"/>
                  <a:pt x="6691453" y="973073"/>
                  <a:pt x="6664020" y="984250"/>
                </a:cubicBezTo>
                <a:cubicBezTo>
                  <a:pt x="6640144" y="993648"/>
                  <a:pt x="6623761" y="1017904"/>
                  <a:pt x="6600012" y="1027303"/>
                </a:cubicBezTo>
                <a:cubicBezTo>
                  <a:pt x="6484696" y="1070229"/>
                  <a:pt x="6360363" y="1094612"/>
                  <a:pt x="6243269" y="1135634"/>
                </a:cubicBezTo>
                <a:cubicBezTo>
                  <a:pt x="5180407" y="1107693"/>
                  <a:pt x="5275530" y="1098296"/>
                  <a:pt x="4029659" y="1135634"/>
                </a:cubicBezTo>
                <a:cubicBezTo>
                  <a:pt x="3956507" y="1137539"/>
                  <a:pt x="3892499" y="1199260"/>
                  <a:pt x="3819347" y="1199260"/>
                </a:cubicBezTo>
                <a:cubicBezTo>
                  <a:pt x="2933903" y="1206754"/>
                  <a:pt x="2048459" y="1214247"/>
                  <a:pt x="1163015" y="1221740"/>
                </a:cubicBezTo>
                <a:cubicBezTo>
                  <a:pt x="1049604" y="1249679"/>
                  <a:pt x="936193" y="1268349"/>
                  <a:pt x="826465" y="1307719"/>
                </a:cubicBezTo>
                <a:cubicBezTo>
                  <a:pt x="769696" y="1300225"/>
                  <a:pt x="709371" y="1311401"/>
                  <a:pt x="658190" y="1285240"/>
                </a:cubicBezTo>
                <a:cubicBezTo>
                  <a:pt x="583133" y="1245997"/>
                  <a:pt x="539217" y="1160018"/>
                  <a:pt x="467881" y="1113282"/>
                </a:cubicBezTo>
                <a:cubicBezTo>
                  <a:pt x="411163" y="999236"/>
                  <a:pt x="350799" y="973073"/>
                  <a:pt x="257493" y="877697"/>
                </a:cubicBezTo>
                <a:cubicBezTo>
                  <a:pt x="242862" y="862837"/>
                  <a:pt x="215417" y="832865"/>
                  <a:pt x="215417" y="832865"/>
                </a:cubicBezTo>
                <a:cubicBezTo>
                  <a:pt x="158712" y="668400"/>
                  <a:pt x="241033" y="868425"/>
                  <a:pt x="131267" y="726312"/>
                </a:cubicBezTo>
                <a:cubicBezTo>
                  <a:pt x="116637" y="707643"/>
                  <a:pt x="120294" y="681481"/>
                  <a:pt x="109322" y="660907"/>
                </a:cubicBezTo>
                <a:cubicBezTo>
                  <a:pt x="85534" y="616076"/>
                  <a:pt x="25171" y="531875"/>
                  <a:pt x="25171" y="531875"/>
                </a:cubicBezTo>
                <a:cubicBezTo>
                  <a:pt x="-40690" y="326262"/>
                  <a:pt x="246520" y="369315"/>
                  <a:pt x="363601" y="359917"/>
                </a:cubicBezTo>
                <a:cubicBezTo>
                  <a:pt x="383730" y="344931"/>
                  <a:pt x="425806" y="316991"/>
                  <a:pt x="530073" y="423544"/>
                </a:cubicBezTo>
              </a:path>
            </a:pathLst>
          </a:custGeom>
          <a:ln w="381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55650" y="2051050"/>
            <a:ext cx="4127500" cy="3103371"/>
          </a:xfrm>
          <a:custGeom>
            <a:avLst/>
            <a:gdLst>
              <a:gd name="connsiteX0" fmla="*/ 6350 w 4127500"/>
              <a:gd name="connsiteY0" fmla="*/ 3097021 h 3103371"/>
              <a:gd name="connsiteX1" fmla="*/ 4121150 w 4127500"/>
              <a:gd name="connsiteY1" fmla="*/ 3097021 h 3103371"/>
              <a:gd name="connsiteX2" fmla="*/ 4121150 w 4127500"/>
              <a:gd name="connsiteY2" fmla="*/ 6350 h 3103371"/>
              <a:gd name="connsiteX3" fmla="*/ 6350 w 4127500"/>
              <a:gd name="connsiteY3" fmla="*/ 6350 h 3103371"/>
              <a:gd name="connsiteX4" fmla="*/ 6350 w 4127500"/>
              <a:gd name="connsiteY4" fmla="*/ 3097021 h 31033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127500" h="3103371">
                <a:moveTo>
                  <a:pt x="6350" y="3097021"/>
                </a:moveTo>
                <a:lnTo>
                  <a:pt x="4121150" y="3097021"/>
                </a:lnTo>
                <a:lnTo>
                  <a:pt x="4121150" y="6350"/>
                </a:lnTo>
                <a:lnTo>
                  <a:pt x="6350" y="6350"/>
                </a:lnTo>
                <a:lnTo>
                  <a:pt x="6350" y="309702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ff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060450" y="5676646"/>
            <a:ext cx="3517900" cy="663447"/>
          </a:xfrm>
          <a:custGeom>
            <a:avLst/>
            <a:gdLst>
              <a:gd name="connsiteX0" fmla="*/ 6350 w 3517900"/>
              <a:gd name="connsiteY0" fmla="*/ 657097 h 663447"/>
              <a:gd name="connsiteX1" fmla="*/ 3511550 w 3517900"/>
              <a:gd name="connsiteY1" fmla="*/ 657097 h 663447"/>
              <a:gd name="connsiteX2" fmla="*/ 3511550 w 3517900"/>
              <a:gd name="connsiteY2" fmla="*/ 6350 h 663447"/>
              <a:gd name="connsiteX3" fmla="*/ 6350 w 3517900"/>
              <a:gd name="connsiteY3" fmla="*/ 6350 h 663447"/>
              <a:gd name="connsiteX4" fmla="*/ 6350 w 3517900"/>
              <a:gd name="connsiteY4" fmla="*/ 657097 h 6634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17900" h="663447">
                <a:moveTo>
                  <a:pt x="6350" y="657097"/>
                </a:moveTo>
                <a:lnTo>
                  <a:pt x="3511550" y="657097"/>
                </a:lnTo>
                <a:lnTo>
                  <a:pt x="3511550" y="6350"/>
                </a:lnTo>
                <a:lnTo>
                  <a:pt x="6350" y="6350"/>
                </a:lnTo>
                <a:lnTo>
                  <a:pt x="6350" y="65709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206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600" y="457200"/>
            <a:ext cx="8191500" cy="6400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397000" y="800100"/>
            <a:ext cx="62484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32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AGEING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DEVELOPMENT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644900" y="1168400"/>
            <a:ext cx="17526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320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AGENDA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778000" y="2133600"/>
            <a:ext cx="2070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“Ageing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55700" y="2628900"/>
            <a:ext cx="33020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8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development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issue.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" y="3048000"/>
            <a:ext cx="37338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Healthy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older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persons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49400" y="3479800"/>
            <a:ext cx="25273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resource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84300" y="3911600"/>
            <a:ext cx="28575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8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families,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14400" y="4330700"/>
            <a:ext cx="37846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communities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87500" y="4699000"/>
            <a:ext cx="2425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economy.”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68400" y="5740400"/>
            <a:ext cx="32766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1800" b="1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WHO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Brasilia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Declaration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on</a:t>
            </a:r>
            <a:r>
              <a:rPr lang="en-US" altLang="zh-CN" sz="1800" b="1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Ageing,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400300" y="6019800"/>
            <a:ext cx="8763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1800" b="1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July,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1996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100" y="901700"/>
            <a:ext cx="3810000" cy="4953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4500" y="444500"/>
            <a:ext cx="4368800" cy="5854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256788" y="1580387"/>
            <a:ext cx="2327148" cy="3470148"/>
          </a:xfrm>
          <a:custGeom>
            <a:avLst/>
            <a:gdLst>
              <a:gd name="connsiteX0" fmla="*/ 20573 w 2327148"/>
              <a:gd name="connsiteY0" fmla="*/ 1735074 h 3470148"/>
              <a:gd name="connsiteX1" fmla="*/ 1163574 w 2327148"/>
              <a:gd name="connsiteY1" fmla="*/ 20574 h 3470148"/>
              <a:gd name="connsiteX2" fmla="*/ 2306574 w 2327148"/>
              <a:gd name="connsiteY2" fmla="*/ 1735074 h 3470148"/>
              <a:gd name="connsiteX3" fmla="*/ 1163574 w 2327148"/>
              <a:gd name="connsiteY3" fmla="*/ 3449574 h 3470148"/>
              <a:gd name="connsiteX4" fmla="*/ 20573 w 2327148"/>
              <a:gd name="connsiteY4" fmla="*/ 1735074 h 34701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27148" h="3470148">
                <a:moveTo>
                  <a:pt x="20573" y="1735074"/>
                </a:moveTo>
                <a:cubicBezTo>
                  <a:pt x="20573" y="788162"/>
                  <a:pt x="532257" y="20574"/>
                  <a:pt x="1163574" y="20574"/>
                </a:cubicBezTo>
                <a:cubicBezTo>
                  <a:pt x="1794890" y="20574"/>
                  <a:pt x="2306574" y="788162"/>
                  <a:pt x="2306574" y="1735074"/>
                </a:cubicBezTo>
                <a:cubicBezTo>
                  <a:pt x="2306574" y="2681986"/>
                  <a:pt x="1794890" y="3449574"/>
                  <a:pt x="1163574" y="3449574"/>
                </a:cubicBezTo>
                <a:cubicBezTo>
                  <a:pt x="532257" y="3449574"/>
                  <a:pt x="20573" y="2681986"/>
                  <a:pt x="20573" y="1735074"/>
                </a:cubicBez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99cc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98335" y="2934618"/>
            <a:ext cx="2690528" cy="3198566"/>
          </a:xfrm>
          <a:custGeom>
            <a:avLst/>
            <a:gdLst>
              <a:gd name="connsiteX0" fmla="*/ 371809 w 2690528"/>
              <a:gd name="connsiteY0" fmla="*/ 1000349 h 3198566"/>
              <a:gd name="connsiteX1" fmla="*/ 2243662 w 2690528"/>
              <a:gd name="connsiteY1" fmla="*/ 139035 h 3198566"/>
              <a:gd name="connsiteX2" fmla="*/ 2318719 w 2690528"/>
              <a:gd name="connsiteY2" fmla="*/ 2198213 h 3198566"/>
              <a:gd name="connsiteX3" fmla="*/ 446866 w 2690528"/>
              <a:gd name="connsiteY3" fmla="*/ 3059552 h 3198566"/>
              <a:gd name="connsiteX4" fmla="*/ 371809 w 2690528"/>
              <a:gd name="connsiteY4" fmla="*/ 1000349 h 3198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90528" h="3198566">
                <a:moveTo>
                  <a:pt x="371809" y="1000349"/>
                </a:moveTo>
                <a:cubicBezTo>
                  <a:pt x="867871" y="193899"/>
                  <a:pt x="1705944" y="-191799"/>
                  <a:pt x="2243662" y="139035"/>
                </a:cubicBezTo>
                <a:cubicBezTo>
                  <a:pt x="2781253" y="469743"/>
                  <a:pt x="2814908" y="1391763"/>
                  <a:pt x="2318719" y="2198213"/>
                </a:cubicBezTo>
                <a:cubicBezTo>
                  <a:pt x="1822657" y="3004688"/>
                  <a:pt x="984584" y="3390337"/>
                  <a:pt x="446866" y="3059552"/>
                </a:cubicBezTo>
                <a:cubicBezTo>
                  <a:pt x="-90724" y="2728781"/>
                  <a:pt x="-124379" y="1806799"/>
                  <a:pt x="371809" y="1000349"/>
                </a:cubicBez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99cc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546350" y="2938024"/>
            <a:ext cx="2698499" cy="3191773"/>
          </a:xfrm>
          <a:custGeom>
            <a:avLst/>
            <a:gdLst>
              <a:gd name="connsiteX0" fmla="*/ 380239 w 2698499"/>
              <a:gd name="connsiteY0" fmla="*/ 2202047 h 3191773"/>
              <a:gd name="connsiteX1" fmla="*/ 440056 w 2698499"/>
              <a:gd name="connsiteY1" fmla="*/ 142361 h 3191773"/>
              <a:gd name="connsiteX2" fmla="*/ 2318259 w 2698499"/>
              <a:gd name="connsiteY2" fmla="*/ 989704 h 3191773"/>
              <a:gd name="connsiteX3" fmla="*/ 2258442 w 2698499"/>
              <a:gd name="connsiteY3" fmla="*/ 3049416 h 3191773"/>
              <a:gd name="connsiteX4" fmla="*/ 380239 w 2698499"/>
              <a:gd name="connsiteY4" fmla="*/ 2202047 h 31917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98499" h="3191773">
                <a:moveTo>
                  <a:pt x="380239" y="2202047"/>
                </a:moveTo>
                <a:cubicBezTo>
                  <a:pt x="-121918" y="1399279"/>
                  <a:pt x="-95121" y="477133"/>
                  <a:pt x="440056" y="142361"/>
                </a:cubicBezTo>
                <a:cubicBezTo>
                  <a:pt x="975234" y="-192410"/>
                  <a:pt x="1816102" y="186938"/>
                  <a:pt x="2318259" y="989704"/>
                </a:cubicBezTo>
                <a:cubicBezTo>
                  <a:pt x="2820417" y="1792472"/>
                  <a:pt x="2793621" y="2714631"/>
                  <a:pt x="2258442" y="3049416"/>
                </a:cubicBezTo>
                <a:cubicBezTo>
                  <a:pt x="1723265" y="3384188"/>
                  <a:pt x="882397" y="3004814"/>
                  <a:pt x="380239" y="2202047"/>
                </a:cubicBez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99cc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9400" y="1600200"/>
            <a:ext cx="5727700" cy="4521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739900" y="850900"/>
            <a:ext cx="55753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							</a:tabLst>
            </a:pPr>
            <a:r>
              <a:rPr lang="en-US" altLang="zh-CN" sz="3996" b="1" dirty="0" smtClean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SUCCESSFUL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AGEING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543300" y="2730500"/>
            <a:ext cx="1689100" cy="1308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381000" algn="l"/>
                <a:tab pos="419100" algn="l"/>
                <a:tab pos="723900" algn="l"/>
                <a:tab pos="736600" algn="l"/>
              </a:tabLst>
            </a:pPr>
            <a:r>
              <a:rPr lang="en-US" altLang="zh-CN" sz="1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Low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probability</a:t>
            </a:r>
          </a:p>
          <a:p>
            <a:pPr>
              <a:lnSpc>
                <a:spcPts val="2100"/>
              </a:lnSpc>
              <a:tabLst>
                <a:tab pos="381000" algn="l"/>
                <a:tab pos="419100" algn="l"/>
                <a:tab pos="723900" algn="l"/>
                <a:tab pos="736600" algn="l"/>
              </a:tabLst>
            </a:pPr>
            <a:r>
              <a:rPr lang="en-US" altLang="zh-CN" dirty="0" smtClean="0"/>
              <a:t>				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2100"/>
              </a:lnSpc>
              <a:tabLst>
                <a:tab pos="381000" algn="l"/>
                <a:tab pos="419100" algn="l"/>
                <a:tab pos="723900" algn="l"/>
                <a:tab pos="7366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disease</a:t>
            </a:r>
          </a:p>
          <a:p>
            <a:pPr>
              <a:lnSpc>
                <a:spcPts val="2100"/>
              </a:lnSpc>
              <a:tabLst>
                <a:tab pos="381000" algn="l"/>
                <a:tab pos="419100" algn="l"/>
                <a:tab pos="723900" algn="l"/>
                <a:tab pos="73660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>
              <a:lnSpc>
                <a:spcPts val="2100"/>
              </a:lnSpc>
              <a:tabLst>
                <a:tab pos="381000" algn="l"/>
                <a:tab pos="419100" algn="l"/>
                <a:tab pos="723900" algn="l"/>
                <a:tab pos="7366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disability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517650" y="603250"/>
            <a:ext cx="6261100" cy="1003300"/>
          </a:xfrm>
          <a:custGeom>
            <a:avLst/>
            <a:gdLst>
              <a:gd name="connsiteX0" fmla="*/ 6350 w 6261100"/>
              <a:gd name="connsiteY0" fmla="*/ 996950 h 1003300"/>
              <a:gd name="connsiteX1" fmla="*/ 6254750 w 6261100"/>
              <a:gd name="connsiteY1" fmla="*/ 996950 h 1003300"/>
              <a:gd name="connsiteX2" fmla="*/ 6254750 w 6261100"/>
              <a:gd name="connsiteY2" fmla="*/ 6350 h 1003300"/>
              <a:gd name="connsiteX3" fmla="*/ 6350 w 6261100"/>
              <a:gd name="connsiteY3" fmla="*/ 6350 h 1003300"/>
              <a:gd name="connsiteX4" fmla="*/ 6350 w 6261100"/>
              <a:gd name="connsiteY4" fmla="*/ 996950 h 1003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261100" h="1003300">
                <a:moveTo>
                  <a:pt x="6350" y="996950"/>
                </a:moveTo>
                <a:lnTo>
                  <a:pt x="6254750" y="996950"/>
                </a:lnTo>
                <a:lnTo>
                  <a:pt x="6254750" y="6350"/>
                </a:lnTo>
                <a:lnTo>
                  <a:pt x="6350" y="6350"/>
                </a:lnTo>
                <a:lnTo>
                  <a:pt x="6350" y="9969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ff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200" y="1917700"/>
            <a:ext cx="8521700" cy="4076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032000" y="927100"/>
            <a:ext cx="52070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4406" b="1" dirty="0" smtClean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b="1" dirty="0" smtClean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TERM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b="1" dirty="0" smtClean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AGEING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2070100"/>
            <a:ext cx="7505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796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6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UNIVERSAL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AGEING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age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changes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0" y="2501900"/>
            <a:ext cx="23114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8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share)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2794000"/>
            <a:ext cx="7721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796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6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PROBABILISTIC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AGEING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age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changes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0" y="3225800"/>
            <a:ext cx="60960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happen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(eg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u="sng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type two diabetes</a:t>
            </a:r>
            <a:r>
              <a:rPr lang="en-US" altLang="zh-CN" sz="1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3517900"/>
            <a:ext cx="7937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796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6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CHRONOLOGICAL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AGEING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referring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how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0" y="3949700"/>
            <a:ext cx="25019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8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old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person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4254500"/>
            <a:ext cx="7518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796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6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SOCIAL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AGEING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:society's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expectations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0" y="4673600"/>
            <a:ext cx="70739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act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grow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older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4978400"/>
            <a:ext cx="6680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798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8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BIOLOGICAL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AGEING</a:t>
            </a:r>
            <a:r>
              <a:rPr lang="en-US" altLang="zh-CN" sz="2798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organism's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0" y="5410200"/>
            <a:ext cx="40767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physical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state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ages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256790" y="603250"/>
            <a:ext cx="4517643" cy="663448"/>
          </a:xfrm>
          <a:custGeom>
            <a:avLst/>
            <a:gdLst>
              <a:gd name="connsiteX0" fmla="*/ 6350 w 4517643"/>
              <a:gd name="connsiteY0" fmla="*/ 657098 h 663448"/>
              <a:gd name="connsiteX1" fmla="*/ 4511293 w 4517643"/>
              <a:gd name="connsiteY1" fmla="*/ 657098 h 663448"/>
              <a:gd name="connsiteX2" fmla="*/ 4511293 w 4517643"/>
              <a:gd name="connsiteY2" fmla="*/ 6350 h 663448"/>
              <a:gd name="connsiteX3" fmla="*/ 6350 w 4517643"/>
              <a:gd name="connsiteY3" fmla="*/ 6350 h 663448"/>
              <a:gd name="connsiteX4" fmla="*/ 6350 w 4517643"/>
              <a:gd name="connsiteY4" fmla="*/ 657098 h 6634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517643" h="663448">
                <a:moveTo>
                  <a:pt x="6350" y="657098"/>
                </a:moveTo>
                <a:lnTo>
                  <a:pt x="4511293" y="657098"/>
                </a:lnTo>
                <a:lnTo>
                  <a:pt x="4511293" y="6350"/>
                </a:lnTo>
                <a:lnTo>
                  <a:pt x="6350" y="6350"/>
                </a:lnTo>
                <a:lnTo>
                  <a:pt x="6350" y="65709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495300"/>
            <a:ext cx="4927600" cy="1041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400" y="1612900"/>
            <a:ext cx="7658100" cy="4495800"/>
          </a:xfrm>
          <a:prstGeom prst="rect">
            <a:avLst/>
          </a:prstGeom>
          <a:noFill/>
        </p:spPr>
      </p:pic>
      <p:graphicFrame>
        <p:nvGraphicFramePr>
          <p:cNvPr id="4" name="表格 4"/>
          <p:cNvGraphicFramePr>
            <a:graphicFrameLocks noGrp="1"/>
          </p:cNvGraphicFramePr>
          <p:nvPr/>
        </p:nvGraphicFramePr>
        <p:xfrm>
          <a:off x="838200" y="1751076"/>
          <a:ext cx="7467600" cy="4344924"/>
        </p:xfrm>
        <a:graphic>
          <a:graphicData uri="http://schemas.openxmlformats.org/drawingml/2006/table">
            <a:tbl>
              <a:tblPr/>
              <a:tblGrid>
                <a:gridCol w="2362200"/>
                <a:gridCol w="5105400"/>
              </a:tblGrid>
              <a:tr h="6985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4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Hypothesis</a:t>
                      </a:r>
                      <a:endParaRPr lang="zh-CN" altLang="en-US" sz="3204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mpd="sng">
                      <a:solidFill>
                        <a:srgbClr val="ffffff"/>
                      </a:solidFill>
                      <a:prstDash val="soli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mpd="sng">
                      <a:solidFill>
                        <a:srgbClr val="ffffff"/>
                      </a:solidFill>
                      <a:prstDash val="soli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3204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How</a:t>
                      </a:r>
                      <a:r>
                        <a:rPr lang="en-US" altLang="zh-CN" sz="3204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It</a:t>
                      </a:r>
                      <a:r>
                        <a:rPr lang="en-US" altLang="zh-CN" sz="3204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May</a:t>
                      </a:r>
                      <a:r>
                        <a:rPr lang="en-US" altLang="zh-CN" sz="3204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Work</a:t>
                      </a:r>
                      <a:endParaRPr lang="zh-CN" altLang="en-US" sz="3204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mpd="sng">
                      <a:solidFill>
                        <a:srgbClr val="ffffff"/>
                      </a:solidFill>
                      <a:prstDash val="soli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109054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Genetic</a:t>
                      </a:r>
                      <a:endParaRPr lang="zh-CN" altLang="en-US" sz="2004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Aging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is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genetic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program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activated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post-</a:t>
                      </a:r>
                      <a:endParaRPr lang="zh-CN" altLang="en-US" sz="2004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reproductive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life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when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individual's</a:t>
                      </a:r>
                      <a:endParaRPr lang="zh-CN" altLang="en-US" sz="2004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evolutionary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mission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is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accomplished</a:t>
                      </a:r>
                      <a:endParaRPr lang="zh-CN" altLang="en-US" sz="2004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1271524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Oxidative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stress</a:t>
                      </a:r>
                      <a:endParaRPr lang="zh-CN" altLang="en-US" sz="2004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Accumulation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oxidative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damage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DNA,</a:t>
                      </a:r>
                      <a:endParaRPr lang="zh-CN" altLang="en-US" sz="2004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proteins,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lipids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interferes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with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lang="zh-CN" altLang="en-US" sz="2004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function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produces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decrease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stress</a:t>
                      </a:r>
                      <a:endParaRPr lang="zh-CN" altLang="en-US" sz="2004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2006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responses</a:t>
                      </a:r>
                      <a:endParaRPr lang="zh-CN" altLang="en-US" sz="2006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128435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Mitochondrial</a:t>
                      </a:r>
                      <a:endParaRPr lang="zh-CN" altLang="en-US" sz="2004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dysfunction</a:t>
                      </a:r>
                      <a:endParaRPr lang="zh-CN" altLang="en-US" sz="2004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mpd="sng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common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deletion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mitochondrial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DNA</a:t>
                      </a:r>
                      <a:endParaRPr lang="zh-CN" altLang="en-US" sz="2004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with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age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compromises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function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alters</a:t>
                      </a:r>
                      <a:endParaRPr lang="zh-CN" altLang="en-US" sz="2004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cell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metabolic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processes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adaptability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</a:t>
                      </a:r>
                      <a:endParaRPr lang="zh-CN" altLang="en-US" sz="2004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environmental</a:t>
                      </a:r>
                      <a:r>
                        <a:rPr lang="en-US" altLang="zh-CN" sz="2004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change</a:t>
                      </a:r>
                      <a:endParaRPr lang="zh-CN" altLang="en-US" sz="2004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 rot="0">
            <a:off x="2349500" y="685800"/>
            <a:ext cx="42926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100"/>
              </a:lnSpc>
              <a:tabLst>
							</a:tabLst>
            </a:pPr>
            <a:r>
              <a:rPr lang="en-US" altLang="zh-CN" sz="3600" b="1" dirty="0" smtClean="0">
                <a:solidFill>
                  <a:srgbClr val="00ff00"/>
                </a:solidFill>
                <a:latin typeface="Arial Narrow" pitchFamily="18" charset="0"/>
                <a:cs typeface="Arial Narrow" pitchFamily="18" charset="0"/>
              </a:rPr>
              <a:t>Some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00ff00"/>
                </a:solidFill>
                <a:latin typeface="Arial Narrow" pitchFamily="18" charset="0"/>
                <a:cs typeface="Arial Narrow" pitchFamily="18" charset="0"/>
              </a:rPr>
              <a:t>Theories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00ff00"/>
                </a:solidFill>
                <a:latin typeface="Arial Narrow" pitchFamily="18" charset="0"/>
                <a:cs typeface="Arial Narrow" pitchFamily="18" charset="0"/>
              </a:rPr>
              <a:t>of</a:t>
            </a:r>
            <a:r>
              <a:rPr lang="en-US" altLang="zh-CN" sz="3600" b="1" dirty="0" smtClean="0">
                <a:solidFill>
                  <a:srgbClr val="00ff00"/>
                </a:solidFill>
                <a:latin typeface="Arial Narrow" pitchFamily="18" charset="0"/>
                <a:cs typeface="Arial Narrow" pitchFamily="18" charset="0"/>
              </a:rPr>
              <a:t>Aging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