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29293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9293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29293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29293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4540" y="583819"/>
            <a:ext cx="710438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29293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179957"/>
            <a:ext cx="7578725" cy="4295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9293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038" y="1007491"/>
            <a:ext cx="7406640" cy="366839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algn="ctr" marL="215265" marR="205740">
              <a:lnSpc>
                <a:spcPts val="4710"/>
              </a:lnSpc>
              <a:spcBef>
                <a:spcPts val="325"/>
              </a:spcBef>
            </a:pPr>
            <a:r>
              <a:rPr dirty="0" u="heavy" sz="40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Spasticity and </a:t>
            </a:r>
            <a:r>
              <a:rPr dirty="0" u="heavy" sz="40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Increased </a:t>
            </a:r>
            <a:r>
              <a:rPr dirty="0" u="heavy" sz="40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Muscle </a:t>
            </a:r>
            <a:r>
              <a:rPr dirty="0" sz="4000" spc="-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u="heavy" sz="4000" spc="-1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Tone</a:t>
            </a:r>
            <a:endParaRPr sz="4000">
              <a:latin typeface="Times New Roman"/>
              <a:cs typeface="Times New Roman"/>
            </a:endParaRPr>
          </a:p>
          <a:p>
            <a:pPr marL="1649730">
              <a:lnSpc>
                <a:spcPts val="4630"/>
              </a:lnSpc>
            </a:pPr>
            <a:r>
              <a:rPr dirty="0" sz="4000" spc="-35" b="1">
                <a:solidFill>
                  <a:srgbClr val="292934"/>
                </a:solidFill>
                <a:latin typeface="Calibri"/>
                <a:cs typeface="Calibri"/>
              </a:rPr>
              <a:t>Prof/Faten</a:t>
            </a:r>
            <a:r>
              <a:rPr dirty="0" sz="4000" spc="35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4000" spc="-25" b="1">
                <a:solidFill>
                  <a:srgbClr val="292934"/>
                </a:solidFill>
                <a:latin typeface="Calibri"/>
                <a:cs typeface="Calibri"/>
              </a:rPr>
              <a:t>zakareia</a:t>
            </a:r>
            <a:endParaRPr sz="40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4000" spc="-15" b="1">
                <a:solidFill>
                  <a:srgbClr val="292934"/>
                </a:solidFill>
                <a:latin typeface="Calibri"/>
                <a:cs typeface="Calibri"/>
              </a:rPr>
              <a:t>Physiology </a:t>
            </a:r>
            <a:r>
              <a:rPr dirty="0" sz="4000" spc="-10" b="1">
                <a:solidFill>
                  <a:srgbClr val="292934"/>
                </a:solidFill>
                <a:latin typeface="Calibri"/>
                <a:cs typeface="Calibri"/>
              </a:rPr>
              <a:t>Department </a:t>
            </a:r>
            <a:r>
              <a:rPr dirty="0" sz="4000" spc="-5" b="1">
                <a:solidFill>
                  <a:srgbClr val="292934"/>
                </a:solidFill>
                <a:latin typeface="Calibri"/>
                <a:cs typeface="Calibri"/>
              </a:rPr>
              <a:t>, </a:t>
            </a:r>
            <a:r>
              <a:rPr dirty="0" sz="4000" spc="-15" b="1">
                <a:solidFill>
                  <a:srgbClr val="292934"/>
                </a:solidFill>
                <a:latin typeface="Calibri"/>
                <a:cs typeface="Calibri"/>
              </a:rPr>
              <a:t>College </a:t>
            </a:r>
            <a:r>
              <a:rPr dirty="0" sz="4000" spc="-5" b="1">
                <a:solidFill>
                  <a:srgbClr val="292934"/>
                </a:solidFill>
                <a:latin typeface="Calibri"/>
                <a:cs typeface="Calibri"/>
              </a:rPr>
              <a:t>of  </a:t>
            </a:r>
            <a:r>
              <a:rPr dirty="0" sz="4000" spc="-10" b="1">
                <a:solidFill>
                  <a:srgbClr val="292934"/>
                </a:solidFill>
                <a:latin typeface="Calibri"/>
                <a:cs typeface="Calibri"/>
              </a:rPr>
              <a:t>Medicine </a:t>
            </a:r>
            <a:r>
              <a:rPr dirty="0" sz="4000" spc="-5" b="1">
                <a:solidFill>
                  <a:srgbClr val="292934"/>
                </a:solidFill>
                <a:latin typeface="Calibri"/>
                <a:cs typeface="Calibri"/>
              </a:rPr>
              <a:t>, King Saud </a:t>
            </a:r>
            <a:r>
              <a:rPr dirty="0" sz="4000" spc="-10" b="1">
                <a:solidFill>
                  <a:srgbClr val="292934"/>
                </a:solidFill>
                <a:latin typeface="Calibri"/>
                <a:cs typeface="Calibri"/>
              </a:rPr>
              <a:t>University </a:t>
            </a:r>
            <a:r>
              <a:rPr dirty="0" sz="4000" spc="-5" b="1">
                <a:solidFill>
                  <a:srgbClr val="292934"/>
                </a:solidFill>
                <a:latin typeface="Calibri"/>
                <a:cs typeface="Calibri"/>
              </a:rPr>
              <a:t>,  </a:t>
            </a:r>
            <a:r>
              <a:rPr dirty="0" sz="4000" spc="-10" b="1">
                <a:solidFill>
                  <a:srgbClr val="292934"/>
                </a:solidFill>
                <a:latin typeface="Calibri"/>
                <a:cs typeface="Calibri"/>
              </a:rPr>
              <a:t>Riyadh,</a:t>
            </a:r>
            <a:r>
              <a:rPr dirty="0" sz="4000" spc="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4000" spc="-15" b="1">
                <a:solidFill>
                  <a:srgbClr val="292934"/>
                </a:solidFill>
                <a:latin typeface="Calibri"/>
                <a:cs typeface="Calibri"/>
              </a:rPr>
              <a:t>KSU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29767"/>
            <a:ext cx="7150734" cy="2586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8862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When </a:t>
            </a:r>
            <a:r>
              <a:rPr dirty="0" sz="2800" spc="-15" b="1">
                <a:solidFill>
                  <a:srgbClr val="292934"/>
                </a:solidFill>
                <a:latin typeface="Times New Roman"/>
                <a:cs typeface="Times New Roman"/>
              </a:rPr>
              <a:t>there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is a loss of </a:t>
            </a:r>
            <a:r>
              <a:rPr dirty="0" u="heavy" sz="2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descending inhibition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u="heavy" sz="2800" spc="-1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from </a:t>
            </a:r>
            <a:r>
              <a:rPr dirty="0" u="heavy" sz="2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the brain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higher </a:t>
            </a:r>
            <a:r>
              <a:rPr dirty="0" sz="2800" spc="-10" b="1">
                <a:solidFill>
                  <a:srgbClr val="292934"/>
                </a:solidFill>
                <a:latin typeface="Times New Roman"/>
                <a:cs typeface="Times New Roman"/>
              </a:rPr>
              <a:t>motor-inhibitory  centers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( medullary RF &amp; basal</a:t>
            </a:r>
            <a:r>
              <a:rPr dirty="0" sz="2800" spc="-3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ganglia&amp;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3444875" algn="l"/>
              </a:tabLst>
            </a:pPr>
            <a:r>
              <a:rPr dirty="0" sz="2800" spc="-10" b="1">
                <a:solidFill>
                  <a:srgbClr val="292934"/>
                </a:solidFill>
                <a:latin typeface="Times New Roman"/>
                <a:cs typeface="Times New Roman"/>
              </a:rPr>
              <a:t>suppressor </a:t>
            </a:r>
            <a:r>
              <a:rPr dirty="0" sz="2800" spc="-15" b="1">
                <a:solidFill>
                  <a:srgbClr val="292934"/>
                </a:solidFill>
                <a:latin typeface="Times New Roman"/>
                <a:cs typeface="Times New Roman"/>
              </a:rPr>
              <a:t>area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4 ) </a:t>
            </a:r>
            <a:r>
              <a:rPr dirty="0" sz="2800" spc="-10" b="1">
                <a:solidFill>
                  <a:srgbClr val="292934"/>
                </a:solidFill>
                <a:latin typeface="Times New Roman"/>
                <a:cs typeface="Times New Roman"/>
              </a:rPr>
              <a:t>resulting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in un-antagonized  excitatory</a:t>
            </a:r>
            <a:r>
              <a:rPr dirty="0" sz="280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input</a:t>
            </a:r>
            <a:r>
              <a:rPr dirty="0" sz="2800" spc="3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800" spc="-15" b="1">
                <a:solidFill>
                  <a:srgbClr val="292934"/>
                </a:solidFill>
                <a:latin typeface="Times New Roman"/>
                <a:cs typeface="Times New Roman"/>
              </a:rPr>
              <a:t>from	</a:t>
            </a:r>
            <a:r>
              <a:rPr dirty="0" u="heavy" sz="2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brain stem excitatory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u="heavy" sz="28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centers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3490417"/>
            <a:ext cx="288480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85470" algn="l"/>
                <a:tab pos="2510790" algn="l"/>
                <a:tab pos="2668905" algn="l"/>
              </a:tabLst>
            </a:pP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As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(p</a:t>
            </a:r>
            <a:r>
              <a:rPr dirty="0" sz="2800" spc="0" b="1">
                <a:solidFill>
                  <a:srgbClr val="292934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nt</a:t>
            </a:r>
            <a:r>
              <a:rPr dirty="0" sz="2800" b="1">
                <a:solidFill>
                  <a:srgbClr val="292934"/>
                </a:solidFill>
                <a:latin typeface="Times New Roman"/>
                <a:cs typeface="Times New Roman"/>
              </a:rPr>
              <a:t>i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ne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RF</a:t>
            </a:r>
            <a:r>
              <a:rPr dirty="0" sz="2800" b="1">
                <a:solidFill>
                  <a:srgbClr val="292934"/>
                </a:solidFill>
                <a:latin typeface="Times New Roman"/>
                <a:cs typeface="Times New Roman"/>
              </a:rPr>
              <a:t>		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+  </a:t>
            </a:r>
            <a:r>
              <a:rPr dirty="0" sz="2800" spc="-20" b="1">
                <a:solidFill>
                  <a:srgbClr val="292934"/>
                </a:solidFill>
                <a:latin typeface="Times New Roman"/>
                <a:cs typeface="Times New Roman"/>
              </a:rPr>
              <a:t>Vestibulospinal	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&amp;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8578" y="3490417"/>
            <a:ext cx="370141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62865">
              <a:lnSpc>
                <a:spcPct val="100000"/>
              </a:lnSpc>
              <a:spcBef>
                <a:spcPts val="95"/>
              </a:spcBef>
              <a:tabLst>
                <a:tab pos="1767839" algn="l"/>
              </a:tabLst>
            </a:pP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vestibular	</a:t>
            </a:r>
            <a:r>
              <a:rPr dirty="0" sz="2800" b="1">
                <a:solidFill>
                  <a:srgbClr val="292934"/>
                </a:solidFill>
                <a:latin typeface="Times New Roman"/>
                <a:cs typeface="Times New Roman"/>
              </a:rPr>
              <a:t>N) </a:t>
            </a:r>
            <a:r>
              <a:rPr dirty="0" sz="2800" spc="-10" b="1">
                <a:solidFill>
                  <a:srgbClr val="292934"/>
                </a:solidFill>
                <a:latin typeface="Times New Roman"/>
                <a:cs typeface="Times New Roman"/>
              </a:rPr>
              <a:t>through  reticulospinal</a:t>
            </a:r>
            <a:r>
              <a:rPr dirty="0" sz="2800" spc="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excitatory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8977" y="4339209"/>
            <a:ext cx="6737984" cy="0"/>
          </a:xfrm>
          <a:custGeom>
            <a:avLst/>
            <a:gdLst/>
            <a:ahLst/>
            <a:cxnLst/>
            <a:rect l="l" t="t" r="r" b="b"/>
            <a:pathLst>
              <a:path w="6737984" h="0">
                <a:moveTo>
                  <a:pt x="0" y="0"/>
                </a:moveTo>
                <a:lnTo>
                  <a:pt x="6737553" y="0"/>
                </a:lnTo>
              </a:path>
            </a:pathLst>
          </a:custGeom>
          <a:ln w="33528">
            <a:solidFill>
              <a:srgbClr val="2929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46303" y="4344415"/>
            <a:ext cx="596836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tracts to gamma </a:t>
            </a:r>
            <a:r>
              <a:rPr dirty="0" sz="2800" spc="-10" b="1">
                <a:solidFill>
                  <a:srgbClr val="292934"/>
                </a:solidFill>
                <a:latin typeface="Times New Roman"/>
                <a:cs typeface="Times New Roman"/>
              </a:rPr>
              <a:t>motoneurones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causing  </a:t>
            </a:r>
            <a:r>
              <a:rPr dirty="0" u="heavy" sz="2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hypertonia &amp;pasticity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 of</a:t>
            </a:r>
            <a:r>
              <a:rPr dirty="0" sz="2800" spc="2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muscles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018159"/>
            <a:ext cx="7503159" cy="4050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68935">
              <a:lnSpc>
                <a:spcPct val="100000"/>
              </a:lnSpc>
              <a:spcBef>
                <a:spcPts val="100"/>
              </a:spcBef>
              <a:tabLst>
                <a:tab pos="1524000" algn="l"/>
              </a:tabLst>
            </a:pP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-</a:t>
            </a:r>
            <a:r>
              <a:rPr dirty="0" sz="2400" spc="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Spasticity	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is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characterised by </a:t>
            </a:r>
            <a:r>
              <a:rPr dirty="0" sz="2400" spc="-15" b="1">
                <a:solidFill>
                  <a:srgbClr val="292934"/>
                </a:solidFill>
                <a:latin typeface="Calibri"/>
                <a:cs typeface="Calibri"/>
              </a:rPr>
              <a:t>hyper-excitability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of both  types of </a:t>
            </a:r>
            <a:r>
              <a:rPr dirty="0" sz="2400" spc="-15" b="1">
                <a:solidFill>
                  <a:srgbClr val="292934"/>
                </a:solidFill>
                <a:latin typeface="Calibri"/>
                <a:cs typeface="Calibri"/>
              </a:rPr>
              <a:t>stretch</a:t>
            </a:r>
            <a:r>
              <a:rPr dirty="0" sz="2400" spc="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292934"/>
                </a:solidFill>
                <a:latin typeface="Calibri"/>
                <a:cs typeface="Calibri"/>
              </a:rPr>
              <a:t>reflex:-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154940">
              <a:lnSpc>
                <a:spcPct val="100000"/>
              </a:lnSpc>
              <a:buAutoNum type="arabicPlain"/>
              <a:tabLst>
                <a:tab pos="328930" algn="l"/>
                <a:tab pos="2526030" algn="l"/>
              </a:tabLst>
            </a:pP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increase</a:t>
            </a:r>
            <a:r>
              <a:rPr dirty="0" sz="2400" spc="5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in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u="heavy" sz="24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tonic	</a:t>
            </a:r>
            <a:r>
              <a:rPr dirty="0" u="heavy" sz="2400" spc="-1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static stretch </a:t>
            </a:r>
            <a:r>
              <a:rPr dirty="0" u="heavy" sz="2400" spc="-2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reflexes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(muscle </a:t>
            </a:r>
            <a:r>
              <a:rPr dirty="0" u="heavy" sz="2400" spc="-2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tone</a:t>
            </a:r>
            <a:r>
              <a:rPr dirty="0" sz="2400" spc="-25" b="1">
                <a:solidFill>
                  <a:srgbClr val="292934"/>
                </a:solidFill>
                <a:latin typeface="Calibri"/>
                <a:cs typeface="Calibri"/>
              </a:rPr>
              <a:t>)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as  one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component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of the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upper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motor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neurone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(UMN) 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syndrome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92934"/>
              </a:buClr>
              <a:buFont typeface="Calibri"/>
              <a:buAutoNum type="arabicPlain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92934"/>
              </a:buClr>
              <a:buFont typeface="Calibri"/>
              <a:buAutoNum type="arabicPlain"/>
            </a:pP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rabicPlain"/>
              <a:tabLst>
                <a:tab pos="328930" algn="l"/>
              </a:tabLst>
            </a:pPr>
            <a:r>
              <a:rPr dirty="0" sz="2400" spc="-15" b="1">
                <a:solidFill>
                  <a:srgbClr val="292934"/>
                </a:solidFill>
                <a:latin typeface="Calibri"/>
                <a:cs typeface="Calibri"/>
              </a:rPr>
              <a:t>Exaggerated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tendon jerks,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resulting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from </a:t>
            </a:r>
            <a:r>
              <a:rPr dirty="0" sz="2400" spc="-25" b="1">
                <a:solidFill>
                  <a:srgbClr val="292934"/>
                </a:solidFill>
                <a:latin typeface="Calibri"/>
                <a:cs typeface="Calibri"/>
              </a:rPr>
              <a:t>hyper-  </a:t>
            </a:r>
            <a:r>
              <a:rPr dirty="0" sz="2400" spc="-15" b="1">
                <a:solidFill>
                  <a:srgbClr val="292934"/>
                </a:solidFill>
                <a:latin typeface="Calibri"/>
                <a:cs typeface="Calibri"/>
              </a:rPr>
              <a:t>excitability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of the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dynamic </a:t>
            </a:r>
            <a:r>
              <a:rPr dirty="0" u="heavy" sz="2400" spc="-1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stretch reflex</a:t>
            </a:r>
            <a:r>
              <a:rPr dirty="0" sz="2400" spc="-15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as one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component 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of the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upper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motor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neurone (UMN)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syndrome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76600" y="0"/>
            <a:ext cx="5653151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965" y="7112"/>
            <a:ext cx="469646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>
                <a:latin typeface="Calibri"/>
                <a:cs typeface="Calibri"/>
              </a:rPr>
              <a:t>Features </a:t>
            </a:r>
            <a:r>
              <a:rPr dirty="0">
                <a:latin typeface="Calibri"/>
                <a:cs typeface="Calibri"/>
              </a:rPr>
              <a:t>of UMN</a:t>
            </a:r>
            <a:r>
              <a:rPr dirty="0" spc="-50">
                <a:latin typeface="Calibri"/>
                <a:cs typeface="Calibri"/>
              </a:rPr>
              <a:t> </a:t>
            </a:r>
            <a:r>
              <a:rPr dirty="0" spc="-15">
                <a:latin typeface="Calibri"/>
                <a:cs typeface="Calibri"/>
              </a:rPr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965" y="500825"/>
            <a:ext cx="7068184" cy="580644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buClr>
                <a:srgbClr val="292934"/>
              </a:buClr>
              <a:buSzPct val="95833"/>
              <a:buAutoNum type="arabicParenBoth"/>
              <a:tabLst>
                <a:tab pos="356870" algn="l"/>
              </a:tabLst>
            </a:pPr>
            <a:r>
              <a:rPr dirty="0" baseline="-12731" sz="3600" spc="-817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spc="-545" b="1">
                <a:solidFill>
                  <a:srgbClr val="292934"/>
                </a:solidFill>
                <a:latin typeface="Calibri"/>
                <a:cs typeface="Calibri"/>
              </a:rPr>
              <a:t>W</a:t>
            </a:r>
            <a:r>
              <a:rPr dirty="0" baseline="-12731" sz="3600" spc="-817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400" spc="-545" b="1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dirty="0" baseline="-12731" sz="3600" spc="-817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545" b="1">
                <a:solidFill>
                  <a:srgbClr val="292934"/>
                </a:solidFill>
                <a:latin typeface="Calibri"/>
                <a:cs typeface="Calibri"/>
              </a:rPr>
              <a:t>a</a:t>
            </a:r>
            <a:r>
              <a:rPr dirty="0" baseline="-12731" sz="3600" spc="-817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545" b="1">
                <a:solidFill>
                  <a:srgbClr val="292934"/>
                </a:solidFill>
                <a:latin typeface="Calibri"/>
                <a:cs typeface="Calibri"/>
              </a:rPr>
              <a:t>k</a:t>
            </a:r>
            <a:r>
              <a:rPr dirty="0" baseline="-12731" sz="3600" spc="-817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400" spc="-545" b="1">
                <a:solidFill>
                  <a:srgbClr val="292934"/>
                </a:solidFill>
                <a:latin typeface="Calibri"/>
                <a:cs typeface="Calibri"/>
              </a:rPr>
              <a:t>n</a:t>
            </a:r>
            <a:r>
              <a:rPr dirty="0" baseline="-12731" sz="3600" spc="-817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00" spc="-545" b="1">
                <a:solidFill>
                  <a:srgbClr val="292934"/>
                </a:solidFill>
                <a:latin typeface="Calibri"/>
                <a:cs typeface="Calibri"/>
              </a:rPr>
              <a:t>e</a:t>
            </a:r>
            <a:r>
              <a:rPr dirty="0" baseline="-12731" sz="3600" spc="-817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spc="-545" b="1">
                <a:solidFill>
                  <a:srgbClr val="292934"/>
                </a:solidFill>
                <a:latin typeface="Calibri"/>
                <a:cs typeface="Calibri"/>
              </a:rPr>
              <a:t>s</a:t>
            </a:r>
            <a:r>
              <a:rPr dirty="0" baseline="-12731" sz="3600" spc="-817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-545" b="1">
                <a:solidFill>
                  <a:srgbClr val="292934"/>
                </a:solidFill>
                <a:latin typeface="Calibri"/>
                <a:cs typeface="Calibri"/>
              </a:rPr>
              <a:t>s</a:t>
            </a:r>
            <a:r>
              <a:rPr dirty="0" baseline="-12731" sz="3600" spc="-817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00" spc="-545" b="1">
                <a:solidFill>
                  <a:srgbClr val="292934"/>
                </a:solidFill>
                <a:latin typeface="Calibri"/>
                <a:cs typeface="Calibri"/>
              </a:rPr>
              <a:t>a</a:t>
            </a:r>
            <a:r>
              <a:rPr dirty="0" baseline="-12731" sz="3600" spc="-817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400" spc="-545" b="1">
                <a:solidFill>
                  <a:srgbClr val="292934"/>
                </a:solidFill>
                <a:latin typeface="Calibri"/>
                <a:cs typeface="Calibri"/>
              </a:rPr>
              <a:t>nd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 decreased muscle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control</a:t>
            </a:r>
            <a:r>
              <a:rPr dirty="0" sz="2400" spc="-4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25450" indent="-412750">
              <a:lnSpc>
                <a:spcPct val="100000"/>
              </a:lnSpc>
              <a:spcBef>
                <a:spcPts val="580"/>
              </a:spcBef>
              <a:buAutoNum type="arabicParenBoth"/>
              <a:tabLst>
                <a:tab pos="426084" algn="l"/>
                <a:tab pos="5101590" algn="l"/>
              </a:tabLst>
            </a:pP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No </a:t>
            </a:r>
            <a:r>
              <a:rPr dirty="0" u="heavy" sz="24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remarkable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muscle </a:t>
            </a:r>
            <a:r>
              <a:rPr dirty="0" u="heavy" sz="24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wasting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,</a:t>
            </a:r>
            <a:r>
              <a:rPr dirty="0" sz="2400" spc="5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but	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disuse</a:t>
            </a:r>
            <a:r>
              <a:rPr dirty="0" u="heavy" sz="24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2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atrophy</a:t>
            </a:r>
            <a:endParaRPr sz="2400">
              <a:latin typeface="Calibri"/>
              <a:cs typeface="Calibri"/>
            </a:endParaRPr>
          </a:p>
          <a:p>
            <a:pPr marL="497205" indent="-484505">
              <a:lnSpc>
                <a:spcPct val="100000"/>
              </a:lnSpc>
              <a:spcBef>
                <a:spcPts val="640"/>
              </a:spcBef>
              <a:buAutoNum type="arabicParenBoth"/>
              <a:tabLst>
                <a:tab pos="497840" algn="l"/>
              </a:tabLst>
            </a:pPr>
            <a:r>
              <a:rPr dirty="0" u="heavy" sz="28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Spasticity </a:t>
            </a:r>
            <a:r>
              <a:rPr dirty="0" u="heavy" sz="2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&amp; </a:t>
            </a:r>
            <a:r>
              <a:rPr dirty="0" u="heavy" sz="2800" spc="-1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hypertonia</a:t>
            </a:r>
            <a:r>
              <a:rPr dirty="0" sz="2800" spc="-15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,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frequently</a:t>
            </a:r>
            <a:r>
              <a:rPr dirty="0" sz="2400" spc="9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called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10"/>
              </a:spcBef>
              <a:tabLst>
                <a:tab pos="3322954" algn="l"/>
              </a:tabLst>
            </a:pP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“ </a:t>
            </a:r>
            <a:r>
              <a:rPr dirty="0" u="heavy" sz="24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clasp-knife</a:t>
            </a:r>
            <a:r>
              <a:rPr dirty="0" u="heavy" sz="2400" spc="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spasticity</a:t>
            </a:r>
            <a:r>
              <a:rPr dirty="0" u="heavy" sz="2400" spc="2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”=	increased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resistance at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the 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begining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of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muscle </a:t>
            </a:r>
            <a:r>
              <a:rPr dirty="0" u="heavy" sz="2400" spc="-2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stretch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due </a:t>
            </a:r>
            <a:r>
              <a:rPr dirty="0" sz="2400" spc="-15" b="1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increased </a:t>
            </a:r>
            <a:r>
              <a:rPr dirty="0" sz="2400" spc="-15" b="1">
                <a:solidFill>
                  <a:srgbClr val="292934"/>
                </a:solidFill>
                <a:latin typeface="Calibri"/>
                <a:cs typeface="Calibri"/>
              </a:rPr>
              <a:t>extensor 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muscle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tone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then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a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sudden collapse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in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resistance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due </a:t>
            </a:r>
            <a:r>
              <a:rPr dirty="0" sz="2400" spc="-20" b="1">
                <a:solidFill>
                  <a:srgbClr val="292934"/>
                </a:solidFill>
                <a:latin typeface="Calibri"/>
                <a:cs typeface="Calibri"/>
              </a:rPr>
              <a:t>to 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inhibition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of </a:t>
            </a:r>
            <a:r>
              <a:rPr dirty="0" sz="2400" spc="-15" b="1">
                <a:solidFill>
                  <a:srgbClr val="292934"/>
                </a:solidFill>
                <a:latin typeface="Calibri"/>
                <a:cs typeface="Calibri"/>
              </a:rPr>
              <a:t>extensor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motor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neurons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by </a:t>
            </a:r>
            <a:r>
              <a:rPr dirty="0" sz="2400" spc="-25" b="1">
                <a:solidFill>
                  <a:srgbClr val="292934"/>
                </a:solidFill>
                <a:latin typeface="Calibri"/>
                <a:cs typeface="Calibri"/>
              </a:rPr>
              <a:t>GTOs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(golgi 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tendon organs)</a:t>
            </a:r>
            <a:endParaRPr sz="2400">
              <a:latin typeface="Calibri"/>
              <a:cs typeface="Calibri"/>
            </a:endParaRPr>
          </a:p>
          <a:p>
            <a:pPr marL="12700" marR="152400">
              <a:lnSpc>
                <a:spcPct val="100000"/>
              </a:lnSpc>
              <a:spcBef>
                <a:spcPts val="575"/>
              </a:spcBef>
              <a:buAutoNum type="arabicParenBoth" startAt="4"/>
              <a:tabLst>
                <a:tab pos="426084" algn="l"/>
                <a:tab pos="855980" algn="l"/>
              </a:tabLst>
            </a:pP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Clonus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Repetitive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jerky motions (clonus), especially  when	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limb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moved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&amp; </a:t>
            </a:r>
            <a:r>
              <a:rPr dirty="0" sz="2400" spc="-15" b="1">
                <a:solidFill>
                  <a:srgbClr val="292934"/>
                </a:solidFill>
                <a:latin typeface="Calibri"/>
                <a:cs typeface="Calibri"/>
              </a:rPr>
              <a:t>stretched</a:t>
            </a:r>
            <a:r>
              <a:rPr dirty="0" sz="2400" spc="-5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suddenly</a:t>
            </a:r>
            <a:endParaRPr sz="2400">
              <a:latin typeface="Calibri"/>
              <a:cs typeface="Calibri"/>
            </a:endParaRPr>
          </a:p>
          <a:p>
            <a:pPr marL="494030" indent="-481330">
              <a:lnSpc>
                <a:spcPct val="100000"/>
              </a:lnSpc>
              <a:spcBef>
                <a:spcPts val="580"/>
              </a:spcBef>
              <a:buAutoNum type="arabicParenBoth" startAt="4"/>
              <a:tabLst>
                <a:tab pos="494030" algn="l"/>
                <a:tab pos="494665" algn="l"/>
                <a:tab pos="2176780" algn="l"/>
              </a:tabLst>
            </a:pPr>
            <a:r>
              <a:rPr dirty="0" sz="2400" spc="-15" b="1">
                <a:solidFill>
                  <a:srgbClr val="292934"/>
                </a:solidFill>
                <a:latin typeface="Calibri"/>
                <a:cs typeface="Calibri"/>
              </a:rPr>
              <a:t>Exaggerated	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tendon jerks</a:t>
            </a:r>
            <a:endParaRPr sz="2400">
              <a:latin typeface="Calibri"/>
              <a:cs typeface="Calibri"/>
            </a:endParaRPr>
          </a:p>
          <a:p>
            <a:pPr marL="12700" marR="113664">
              <a:lnSpc>
                <a:spcPct val="100000"/>
              </a:lnSpc>
              <a:spcBef>
                <a:spcPts val="575"/>
              </a:spcBef>
              <a:buAutoNum type="arabicParenBoth" startAt="4"/>
              <a:tabLst>
                <a:tab pos="425450" algn="l"/>
              </a:tabLst>
            </a:pP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Extensor plantar </a:t>
            </a:r>
            <a:r>
              <a:rPr dirty="0" sz="2400" spc="-15" b="1">
                <a:solidFill>
                  <a:srgbClr val="292934"/>
                </a:solidFill>
                <a:latin typeface="Calibri"/>
                <a:cs typeface="Calibri"/>
              </a:rPr>
              <a:t>reflex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=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Babinski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sign (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dorsiflexion 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of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big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toe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and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fanning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out of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the other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toes</a:t>
            </a:r>
            <a:r>
              <a:rPr dirty="0" sz="2400" spc="-2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24815" indent="-412115">
              <a:lnSpc>
                <a:spcPct val="100000"/>
              </a:lnSpc>
              <a:spcBef>
                <a:spcPts val="580"/>
              </a:spcBef>
              <a:buAutoNum type="arabicParenBoth" startAt="4"/>
              <a:tabLst>
                <a:tab pos="425450" algn="l"/>
              </a:tabLst>
            </a:pP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Absent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abdominal</a:t>
            </a:r>
            <a:r>
              <a:rPr dirty="0" sz="2400" spc="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292934"/>
                </a:solidFill>
                <a:latin typeface="Calibri"/>
                <a:cs typeface="Calibri"/>
              </a:rPr>
              <a:t>reflexes.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0856" y="397586"/>
            <a:ext cx="46031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Causes of</a:t>
            </a:r>
            <a:r>
              <a:rPr dirty="0" sz="4000" spc="25"/>
              <a:t> </a:t>
            </a:r>
            <a:r>
              <a:rPr dirty="0" sz="4000" spc="-5"/>
              <a:t>spasticity:-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60856" y="1009015"/>
            <a:ext cx="7319009" cy="5513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292934"/>
                </a:solidFill>
                <a:latin typeface="Times New Roman"/>
                <a:cs typeface="Times New Roman"/>
              </a:rPr>
              <a:t>A-</a:t>
            </a:r>
            <a:r>
              <a:rPr dirty="0" u="heavy" sz="36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(UMNS) </a:t>
            </a:r>
            <a:r>
              <a:rPr dirty="0" u="heavy" sz="36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syndrome </a:t>
            </a:r>
            <a:r>
              <a:rPr dirty="0" u="heavy" sz="36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include</a:t>
            </a:r>
            <a:r>
              <a:rPr dirty="0" sz="3600" spc="-3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92934"/>
                </a:solidFill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Times New Roman"/>
              <a:buChar char="•"/>
              <a:tabLst>
                <a:tab pos="287020" algn="l"/>
              </a:tabLst>
            </a:pPr>
            <a:r>
              <a:rPr dirty="0" sz="3600" spc="-5" b="1">
                <a:solidFill>
                  <a:srgbClr val="292934"/>
                </a:solidFill>
                <a:latin typeface="Times New Roman"/>
                <a:cs typeface="Times New Roman"/>
              </a:rPr>
              <a:t>(1) </a:t>
            </a:r>
            <a:r>
              <a:rPr dirty="0" sz="3600" spc="-10" b="1">
                <a:solidFill>
                  <a:srgbClr val="292934"/>
                </a:solidFill>
                <a:latin typeface="Times New Roman"/>
                <a:cs typeface="Times New Roman"/>
              </a:rPr>
              <a:t>Cerebral</a:t>
            </a:r>
            <a:r>
              <a:rPr dirty="0" sz="3600" spc="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92934"/>
                </a:solidFill>
                <a:latin typeface="Times New Roman"/>
                <a:cs typeface="Times New Roman"/>
              </a:rPr>
              <a:t>palsy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Times New Roman"/>
              <a:buChar char="•"/>
              <a:tabLst>
                <a:tab pos="287020" algn="l"/>
              </a:tabLst>
            </a:pPr>
            <a:r>
              <a:rPr dirty="0" sz="3600" b="1">
                <a:solidFill>
                  <a:srgbClr val="292934"/>
                </a:solidFill>
                <a:latin typeface="Times New Roman"/>
                <a:cs typeface="Times New Roman"/>
              </a:rPr>
              <a:t>(2)</a:t>
            </a:r>
            <a:r>
              <a:rPr dirty="0" sz="3600" spc="-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3600" spc="-15" b="1">
                <a:solidFill>
                  <a:srgbClr val="292934"/>
                </a:solidFill>
                <a:latin typeface="Times New Roman"/>
                <a:cs typeface="Times New Roman"/>
              </a:rPr>
              <a:t>Stroke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287020" algn="l"/>
              </a:tabLst>
            </a:pPr>
            <a:r>
              <a:rPr dirty="0" sz="3600" spc="-5" b="1">
                <a:solidFill>
                  <a:srgbClr val="292934"/>
                </a:solidFill>
                <a:latin typeface="Times New Roman"/>
                <a:cs typeface="Times New Roman"/>
              </a:rPr>
              <a:t>(3) </a:t>
            </a:r>
            <a:r>
              <a:rPr dirty="0" sz="3600" b="1">
                <a:solidFill>
                  <a:srgbClr val="292934"/>
                </a:solidFill>
                <a:latin typeface="Times New Roman"/>
                <a:cs typeface="Times New Roman"/>
              </a:rPr>
              <a:t>Spinal cord</a:t>
            </a:r>
            <a:r>
              <a:rPr dirty="0" sz="3600" spc="-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92934"/>
                </a:solidFill>
                <a:latin typeface="Times New Roman"/>
                <a:cs typeface="Times New Roman"/>
              </a:rPr>
              <a:t>injury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Times New Roman"/>
              <a:buChar char="•"/>
              <a:tabLst>
                <a:tab pos="287020" algn="l"/>
              </a:tabLst>
            </a:pPr>
            <a:r>
              <a:rPr dirty="0" sz="3600" b="1">
                <a:solidFill>
                  <a:srgbClr val="292934"/>
                </a:solidFill>
                <a:latin typeface="Times New Roman"/>
                <a:cs typeface="Times New Roman"/>
              </a:rPr>
              <a:t>(4) </a:t>
            </a:r>
            <a:r>
              <a:rPr dirty="0" sz="3600" spc="-5" b="1">
                <a:solidFill>
                  <a:srgbClr val="292934"/>
                </a:solidFill>
                <a:latin typeface="Times New Roman"/>
                <a:cs typeface="Times New Roman"/>
              </a:rPr>
              <a:t>Multiple</a:t>
            </a:r>
            <a:r>
              <a:rPr dirty="0" sz="3600" spc="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3600" spc="-10" b="1">
                <a:solidFill>
                  <a:srgbClr val="292934"/>
                </a:solidFill>
                <a:latin typeface="Times New Roman"/>
                <a:cs typeface="Times New Roman"/>
              </a:rPr>
              <a:t>Sclerosis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Times New Roman"/>
              <a:buChar char="•"/>
              <a:tabLst>
                <a:tab pos="287020" algn="l"/>
              </a:tabLst>
            </a:pPr>
            <a:r>
              <a:rPr dirty="0" sz="3600" b="1">
                <a:solidFill>
                  <a:srgbClr val="292934"/>
                </a:solidFill>
                <a:latin typeface="Times New Roman"/>
                <a:cs typeface="Times New Roman"/>
              </a:rPr>
              <a:t>(5) </a:t>
            </a:r>
            <a:r>
              <a:rPr dirty="0" sz="3600" spc="-10" b="1">
                <a:solidFill>
                  <a:srgbClr val="292934"/>
                </a:solidFill>
                <a:latin typeface="Times New Roman"/>
                <a:cs typeface="Times New Roman"/>
              </a:rPr>
              <a:t>Acquired </a:t>
            </a:r>
            <a:r>
              <a:rPr dirty="0" sz="3600" spc="-5" b="1">
                <a:solidFill>
                  <a:srgbClr val="292934"/>
                </a:solidFill>
                <a:latin typeface="Times New Roman"/>
                <a:cs typeface="Times New Roman"/>
              </a:rPr>
              <a:t>brain injury </a:t>
            </a:r>
            <a:r>
              <a:rPr dirty="0" sz="3600" b="1">
                <a:solidFill>
                  <a:srgbClr val="292934"/>
                </a:solidFill>
                <a:latin typeface="Times New Roman"/>
                <a:cs typeface="Times New Roman"/>
              </a:rPr>
              <a:t>( trauma</a:t>
            </a:r>
            <a:r>
              <a:rPr dirty="0" sz="3600" spc="-20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92934"/>
                </a:solidFill>
                <a:latin typeface="Times New Roman"/>
                <a:cs typeface="Times New Roman"/>
              </a:rPr>
              <a:t>,  etc )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heavy" sz="36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B- </a:t>
            </a:r>
            <a:r>
              <a:rPr dirty="0" u="heavy" sz="36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Causes of rigidity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600" b="1">
                <a:solidFill>
                  <a:srgbClr val="292934"/>
                </a:solidFill>
                <a:latin typeface="Times New Roman"/>
                <a:cs typeface="Times New Roman"/>
              </a:rPr>
              <a:t>-Parkinsonism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600" spc="-5" b="1">
                <a:solidFill>
                  <a:srgbClr val="292934"/>
                </a:solidFill>
                <a:latin typeface="Times New Roman"/>
                <a:cs typeface="Times New Roman"/>
              </a:rPr>
              <a:t>- </a:t>
            </a:r>
            <a:r>
              <a:rPr dirty="0" sz="3600" spc="-10" b="1">
                <a:solidFill>
                  <a:srgbClr val="292934"/>
                </a:solidFill>
                <a:latin typeface="Times New Roman"/>
                <a:cs typeface="Times New Roman"/>
              </a:rPr>
              <a:t>Decerebrate </a:t>
            </a:r>
            <a:r>
              <a:rPr dirty="0" sz="3600" spc="-5" b="1">
                <a:solidFill>
                  <a:srgbClr val="292934"/>
                </a:solidFill>
                <a:latin typeface="Times New Roman"/>
                <a:cs typeface="Times New Roman"/>
              </a:rPr>
              <a:t>&amp; decorticate</a:t>
            </a:r>
            <a:r>
              <a:rPr dirty="0" sz="3600" spc="7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3600" spc="-5" b="1">
                <a:solidFill>
                  <a:srgbClr val="292934"/>
                </a:solidFill>
                <a:latin typeface="Times New Roman"/>
                <a:cs typeface="Times New Roman"/>
              </a:rPr>
              <a:t>rigidity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441452"/>
            <a:ext cx="7566025" cy="4285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(1) </a:t>
            </a:r>
            <a:r>
              <a:rPr dirty="0" u="heavy" sz="28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Cerebral</a:t>
            </a:r>
            <a:r>
              <a:rPr dirty="0" u="heavy" sz="2800" spc="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palsy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83185">
              <a:lnSpc>
                <a:spcPct val="100000"/>
              </a:lnSpc>
              <a:tabLst>
                <a:tab pos="4885055" algn="l"/>
              </a:tabLst>
            </a:pP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-Caused by </a:t>
            </a:r>
            <a:r>
              <a:rPr dirty="0" sz="2800">
                <a:solidFill>
                  <a:srgbClr val="292934"/>
                </a:solidFill>
                <a:latin typeface="Times New Roman"/>
                <a:cs typeface="Times New Roman"/>
              </a:rPr>
              <a:t>brain </a:t>
            </a:r>
            <a:r>
              <a:rPr dirty="0" sz="2800" spc="-5">
                <a:solidFill>
                  <a:srgbClr val="292934"/>
                </a:solidFill>
                <a:latin typeface="Times New Roman"/>
                <a:cs typeface="Times New Roman"/>
              </a:rPr>
              <a:t>damage</a:t>
            </a:r>
            <a:r>
              <a:rPr dirty="0" sz="2800" spc="6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92934"/>
                </a:solidFill>
                <a:latin typeface="Times New Roman"/>
                <a:cs typeface="Times New Roman"/>
              </a:rPr>
              <a:t>due</a:t>
            </a:r>
            <a:r>
              <a:rPr dirty="0" sz="2800" spc="5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92934"/>
                </a:solidFill>
                <a:latin typeface="Times New Roman"/>
                <a:cs typeface="Times New Roman"/>
              </a:rPr>
              <a:t>to	lack of </a:t>
            </a:r>
            <a:r>
              <a:rPr dirty="0" sz="2800">
                <a:solidFill>
                  <a:srgbClr val="292934"/>
                </a:solidFill>
                <a:latin typeface="Times New Roman"/>
                <a:cs typeface="Times New Roman"/>
              </a:rPr>
              <a:t>oxygen,</a:t>
            </a:r>
            <a:r>
              <a:rPr dirty="0" sz="2800" spc="-5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92934"/>
                </a:solidFill>
                <a:latin typeface="Times New Roman"/>
                <a:cs typeface="Times New Roman"/>
              </a:rPr>
              <a:t>as  (</a:t>
            </a:r>
            <a:r>
              <a:rPr dirty="0" sz="1800" spc="-5">
                <a:solidFill>
                  <a:srgbClr val="292934"/>
                </a:solidFill>
                <a:latin typeface="Times New Roman"/>
                <a:cs typeface="Times New Roman"/>
              </a:rPr>
              <a:t>near </a:t>
            </a:r>
            <a:r>
              <a:rPr dirty="0" sz="1800">
                <a:solidFill>
                  <a:srgbClr val="292934"/>
                </a:solidFill>
                <a:latin typeface="Times New Roman"/>
                <a:cs typeface="Times New Roman"/>
              </a:rPr>
              <a:t>drowning or near </a:t>
            </a:r>
            <a:r>
              <a:rPr dirty="0" sz="1800" spc="-5">
                <a:solidFill>
                  <a:srgbClr val="292934"/>
                </a:solidFill>
                <a:latin typeface="Times New Roman"/>
                <a:cs typeface="Times New Roman"/>
              </a:rPr>
              <a:t>suffocation </a:t>
            </a:r>
            <a:r>
              <a:rPr dirty="0" sz="2800" spc="-5">
                <a:solidFill>
                  <a:srgbClr val="292934"/>
                </a:solidFill>
                <a:latin typeface="Times New Roman"/>
                <a:cs typeface="Times New Roman"/>
              </a:rPr>
              <a:t>) that cause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damage to the  motor </a:t>
            </a:r>
            <a:r>
              <a:rPr dirty="0" sz="2800" spc="-10" b="1">
                <a:solidFill>
                  <a:srgbClr val="292934"/>
                </a:solidFill>
                <a:latin typeface="Times New Roman"/>
                <a:cs typeface="Times New Roman"/>
              </a:rPr>
              <a:t>control centres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of the developing</a:t>
            </a:r>
            <a:r>
              <a:rPr dirty="0" sz="2800" spc="-2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brain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5080">
              <a:lnSpc>
                <a:spcPct val="99100"/>
              </a:lnSpc>
              <a:spcBef>
                <a:spcPts val="5"/>
              </a:spcBef>
              <a:tabLst>
                <a:tab pos="309880" algn="l"/>
                <a:tab pos="704215" algn="l"/>
                <a:tab pos="1715135" algn="l"/>
              </a:tabLst>
            </a:pP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-	it	can occur during </a:t>
            </a:r>
            <a:r>
              <a:rPr dirty="0" sz="2800" spc="-10" b="1">
                <a:solidFill>
                  <a:srgbClr val="292934"/>
                </a:solidFill>
                <a:latin typeface="Times New Roman"/>
                <a:cs typeface="Times New Roman"/>
              </a:rPr>
              <a:t>pregnancy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, during </a:t>
            </a:r>
            <a:r>
              <a:rPr dirty="0" sz="2800" spc="-10" b="1">
                <a:solidFill>
                  <a:srgbClr val="292934"/>
                </a:solidFill>
                <a:latin typeface="Times New Roman"/>
                <a:cs typeface="Times New Roman"/>
              </a:rPr>
              <a:t>stressed 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childbirth	( or </a:t>
            </a:r>
            <a:r>
              <a:rPr dirty="0" sz="2800" b="1">
                <a:solidFill>
                  <a:srgbClr val="292934"/>
                </a:solidFill>
                <a:latin typeface="Times New Roman"/>
                <a:cs typeface="Times New Roman"/>
              </a:rPr>
              <a:t>after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birth up to </a:t>
            </a:r>
            <a:r>
              <a:rPr dirty="0" sz="2800" b="1">
                <a:solidFill>
                  <a:srgbClr val="292934"/>
                </a:solidFill>
                <a:latin typeface="Times New Roman"/>
                <a:cs typeface="Times New Roman"/>
              </a:rPr>
              <a:t>about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age </a:t>
            </a:r>
            <a:r>
              <a:rPr dirty="0" sz="2800" spc="-15" b="1">
                <a:solidFill>
                  <a:srgbClr val="292934"/>
                </a:solidFill>
                <a:latin typeface="Times New Roman"/>
                <a:cs typeface="Times New Roman"/>
              </a:rPr>
              <a:t>three 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by</a:t>
            </a:r>
            <a:r>
              <a:rPr dirty="0" sz="2800" spc="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292934"/>
                </a:solidFill>
                <a:latin typeface="Times New Roman"/>
                <a:cs typeface="Times New Roman"/>
              </a:rPr>
              <a:t>meningitis</a:t>
            </a:r>
            <a:r>
              <a:rPr dirty="0" sz="2800" spc="-5" b="1">
                <a:solidFill>
                  <a:srgbClr val="292934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227533"/>
            <a:ext cx="278574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(2) </a:t>
            </a:r>
            <a:r>
              <a:rPr dirty="0" sz="2400"/>
              <a:t>Multiple</a:t>
            </a:r>
            <a:r>
              <a:rPr dirty="0" sz="2400" spc="-60"/>
              <a:t> </a:t>
            </a:r>
            <a:r>
              <a:rPr dirty="0" sz="2400" spc="-5"/>
              <a:t>Sclerosis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64540" y="899921"/>
            <a:ext cx="7592059" cy="5208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- is an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auto-immune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demyelinating disease</a:t>
            </a:r>
            <a:r>
              <a:rPr dirty="0" sz="2000" spc="-12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in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which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the body's own immune system attacks and</a:t>
            </a:r>
            <a:r>
              <a:rPr dirty="0" sz="2000" spc="-10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damages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the myelin sheath of myelinated nerves mainly of brain, SC ,and</a:t>
            </a:r>
            <a:r>
              <a:rPr dirty="0" sz="2000" spc="-11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optic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nerve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Times New Roman"/>
              <a:buChar char="•"/>
              <a:tabLst>
                <a:tab pos="165735" algn="l"/>
              </a:tabLst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Loss of myelin sheath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(demyelination) prevents</a:t>
            </a:r>
            <a:r>
              <a:rPr dirty="0" sz="2000" spc="-15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axons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10" b="1">
                <a:solidFill>
                  <a:srgbClr val="292934"/>
                </a:solidFill>
                <a:latin typeface="Times New Roman"/>
                <a:cs typeface="Times New Roman"/>
              </a:rPr>
              <a:t>from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saltatory conduction of action potentials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causing</a:t>
            </a:r>
            <a:r>
              <a:rPr dirty="0" u="heavy" sz="2000" spc="-19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muscle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weakness </a:t>
            </a:r>
            <a:r>
              <a:rPr dirty="0" u="heavy" sz="2000" spc="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dirty="0" u="heavy" sz="2000" spc="-2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wasting.</a:t>
            </a:r>
            <a:endParaRPr sz="2000">
              <a:latin typeface="Times New Roman"/>
              <a:cs typeface="Times New Roman"/>
            </a:endParaRPr>
          </a:p>
          <a:p>
            <a:pPr marL="12700" marR="1030605">
              <a:lnSpc>
                <a:spcPct val="100000"/>
              </a:lnSpc>
              <a:buFont typeface="Times New Roman"/>
              <a:buChar char="•"/>
              <a:tabLst>
                <a:tab pos="165735" algn="l"/>
              </a:tabLst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Disease onset usually occurs in young adults, and it is</a:t>
            </a:r>
            <a:r>
              <a:rPr dirty="0" sz="2000" spc="-10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92934"/>
                </a:solidFill>
                <a:latin typeface="Times New Roman"/>
                <a:cs typeface="Times New Roman"/>
              </a:rPr>
              <a:t>more 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common in females</a:t>
            </a:r>
            <a:r>
              <a:rPr dirty="0" sz="2000" spc="-6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Times New Roman"/>
              <a:buChar char="•"/>
              <a:tabLst>
                <a:tab pos="165735" algn="l"/>
              </a:tabLst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The disease can attack any part of the CNS , and when</a:t>
            </a:r>
            <a:r>
              <a:rPr dirty="0" sz="2000" spc="-9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it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causes demyelination of  descendindg motor tracts in the brainstem</a:t>
            </a:r>
            <a:r>
              <a:rPr dirty="0" sz="2000" spc="-27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spc="0" b="1">
                <a:solidFill>
                  <a:srgbClr val="292934"/>
                </a:solidFill>
                <a:latin typeface="Times New Roman"/>
                <a:cs typeface="Times New Roman"/>
              </a:rPr>
              <a:t>&amp;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spinal cord , the subject develops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spasticity and other signs of UMNS</a:t>
            </a:r>
            <a:r>
              <a:rPr dirty="0" sz="2000" spc="-27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Times New Roman"/>
              <a:buChar char="•"/>
              <a:tabLst>
                <a:tab pos="165735" algn="l"/>
              </a:tabLst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The disease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frequently remits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and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relapses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because of</a:t>
            </a:r>
            <a:r>
              <a:rPr dirty="0" sz="2000" spc="-14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remylination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0" b="1">
                <a:solidFill>
                  <a:srgbClr val="292934"/>
                </a:solidFill>
                <a:latin typeface="Times New Roman"/>
                <a:cs typeface="Times New Roman"/>
              </a:rPr>
              <a:t>&amp; </a:t>
            </a:r>
            <a:r>
              <a:rPr dirty="0" sz="2000" spc="-10" b="1">
                <a:solidFill>
                  <a:srgbClr val="292934"/>
                </a:solidFill>
                <a:latin typeface="Times New Roman"/>
                <a:cs typeface="Times New Roman"/>
              </a:rPr>
              <a:t>restore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dirty="0" sz="2000" spc="-4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function</a:t>
            </a:r>
            <a:endParaRPr sz="2000">
              <a:latin typeface="Times New Roman"/>
              <a:cs typeface="Times New Roman"/>
            </a:endParaRPr>
          </a:p>
          <a:p>
            <a:pPr marL="12700" marR="796290">
              <a:lnSpc>
                <a:spcPct val="100000"/>
              </a:lnSpc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- during acute attacks intravenous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corticosteroids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can</a:t>
            </a:r>
            <a:r>
              <a:rPr dirty="0" sz="2000" spc="-8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improve 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symptoms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530172"/>
            <a:ext cx="30676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3-STROKE:-</a:t>
            </a:r>
            <a:r>
              <a:rPr dirty="0" u="none" sz="2400" spc="-5" b="0">
                <a:latin typeface="Times New Roman"/>
                <a:cs typeface="Times New Roman"/>
              </a:rPr>
              <a:t>Causes</a:t>
            </a:r>
            <a:r>
              <a:rPr dirty="0" u="none" sz="2400" spc="-15" b="0">
                <a:latin typeface="Times New Roman"/>
                <a:cs typeface="Times New Roman"/>
              </a:rPr>
              <a:t> </a:t>
            </a:r>
            <a:r>
              <a:rPr dirty="0" u="none" sz="2400" b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82260" y="3099561"/>
            <a:ext cx="476097" cy="336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4540" y="1958721"/>
            <a:ext cx="7512684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har char="•"/>
              <a:tabLst>
                <a:tab pos="196215" algn="l"/>
              </a:tabLst>
            </a:pP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a-Haemorrhagic stroke as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in cerebral</a:t>
            </a:r>
            <a:r>
              <a:rPr dirty="0" sz="2400" spc="-85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hemorrhage</a:t>
            </a:r>
            <a:endParaRPr sz="2400">
              <a:latin typeface="Times New Roman"/>
              <a:cs typeface="Times New Roman"/>
            </a:endParaRPr>
          </a:p>
          <a:p>
            <a:pPr marL="12700" marR="332740" indent="76200">
              <a:lnSpc>
                <a:spcPct val="100000"/>
              </a:lnSpc>
            </a:pP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b-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Ischaemic stroke as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in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thrombosis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or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embolism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in brain  bl.v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-Both cause death of brain</a:t>
            </a:r>
            <a:r>
              <a:rPr dirty="0" sz="2400" spc="-2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tissues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6215" algn="l"/>
              </a:tabLst>
            </a:pP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Gives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the picture of upper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motor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neuron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syndrome UMNL</a:t>
            </a:r>
            <a:r>
              <a:rPr dirty="0" sz="2400" spc="-114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7249" y="357200"/>
            <a:ext cx="4976876" cy="6240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916" y="477773"/>
            <a:ext cx="58978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5"/>
              <a:t>4-</a:t>
            </a:r>
            <a:r>
              <a:rPr dirty="0" sz="2800" spc="-5"/>
              <a:t>Complete transection of spinal</a:t>
            </a:r>
            <a:r>
              <a:rPr dirty="0" sz="2800" spc="65"/>
              <a:t> </a:t>
            </a:r>
            <a:r>
              <a:rPr dirty="0" sz="2800" spc="-5"/>
              <a:t>cord</a:t>
            </a:r>
            <a:r>
              <a:rPr dirty="0" sz="2400" spc="-5"/>
              <a:t>:-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78916" y="906017"/>
            <a:ext cx="6629400" cy="5513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  <a:tabLst>
                <a:tab pos="2995295" algn="l"/>
              </a:tabLst>
            </a:pP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e.g.</a:t>
            </a:r>
            <a:r>
              <a:rPr dirty="0" sz="2400" spc="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following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 tumor	or</a:t>
            </a:r>
            <a:r>
              <a:rPr dirty="0" sz="2400" spc="-5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trauma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760730">
              <a:lnSpc>
                <a:spcPct val="100000"/>
              </a:lnSpc>
              <a:buFont typeface="Times New Roman"/>
              <a:buChar char="•"/>
              <a:tabLst>
                <a:tab pos="195580" algn="l"/>
              </a:tabLst>
            </a:pP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The higher the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level of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the section, the </a:t>
            </a:r>
            <a:r>
              <a:rPr dirty="0" sz="2400" spc="-15" b="1">
                <a:solidFill>
                  <a:srgbClr val="292934"/>
                </a:solidFill>
                <a:latin typeface="Times New Roman"/>
                <a:cs typeface="Times New Roman"/>
              </a:rPr>
              <a:t>more 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serious </a:t>
            </a:r>
            <a:r>
              <a:rPr dirty="0" sz="2400" spc="-20" b="1">
                <a:solidFill>
                  <a:srgbClr val="292934"/>
                </a:solidFill>
                <a:latin typeface="Times New Roman"/>
                <a:cs typeface="Times New Roman"/>
              </a:rPr>
              <a:t>are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the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consequences.</a:t>
            </a:r>
            <a:endParaRPr sz="2400">
              <a:latin typeface="Times New Roman"/>
              <a:cs typeface="Times New Roman"/>
            </a:endParaRPr>
          </a:p>
          <a:p>
            <a:pPr marL="120014" indent="-107314">
              <a:lnSpc>
                <a:spcPct val="100000"/>
              </a:lnSpc>
              <a:spcBef>
                <a:spcPts val="5"/>
              </a:spcBef>
              <a:buChar char="•"/>
              <a:tabLst>
                <a:tab pos="120650" algn="l"/>
              </a:tabLst>
            </a:pP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1-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If the transection is in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upper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cervical</a:t>
            </a:r>
            <a:r>
              <a:rPr dirty="0" u="heavy" sz="2400" spc="-13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region</a:t>
            </a:r>
            <a:endParaRPr sz="2400">
              <a:latin typeface="Times New Roman"/>
              <a:cs typeface="Times New Roman"/>
            </a:endParaRPr>
          </a:p>
          <a:p>
            <a:pPr marL="12700" marR="836294" indent="76200">
              <a:lnSpc>
                <a:spcPct val="100000"/>
              </a:lnSpc>
            </a:pP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immediate death follows, due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to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paralysis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of  all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respiratory</a:t>
            </a:r>
            <a:r>
              <a:rPr dirty="0" sz="2400" spc="-5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muscles;</a:t>
            </a:r>
            <a:endParaRPr sz="2400">
              <a:latin typeface="Times New Roman"/>
              <a:cs typeface="Times New Roman"/>
            </a:endParaRPr>
          </a:p>
          <a:p>
            <a:pPr marL="12700" marR="675005">
              <a:lnSpc>
                <a:spcPct val="100000"/>
              </a:lnSpc>
              <a:buChar char="•"/>
              <a:tabLst>
                <a:tab pos="120650" algn="l"/>
              </a:tabLst>
            </a:pP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2-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In the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lower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cervical </a:t>
            </a:r>
            <a:r>
              <a:rPr dirty="0" u="heavy" sz="24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region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below the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5th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cervical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segment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 diaphragmatic respiration is  still possible, but the patient suffers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complete 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paralysis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of all four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limbs</a:t>
            </a:r>
            <a:r>
              <a:rPr dirty="0" sz="2400" spc="-7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(quadriplegia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92934"/>
              </a:buClr>
              <a:buFont typeface="Times New Roman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algn="just" marL="12700" marR="189230">
              <a:lnSpc>
                <a:spcPct val="100000"/>
              </a:lnSpc>
              <a:spcBef>
                <a:spcPts val="5"/>
              </a:spcBef>
              <a:buChar char="•"/>
              <a:tabLst>
                <a:tab pos="195580" algn="l"/>
              </a:tabLst>
            </a:pPr>
            <a:r>
              <a:rPr dirty="0" sz="2400" spc="-15">
                <a:solidFill>
                  <a:srgbClr val="292934"/>
                </a:solidFill>
                <a:latin typeface="Times New Roman"/>
                <a:cs typeface="Times New Roman"/>
              </a:rPr>
              <a:t>3-</a:t>
            </a:r>
            <a:r>
              <a:rPr dirty="0" sz="2400" spc="-15" b="1">
                <a:solidFill>
                  <a:srgbClr val="292934"/>
                </a:solidFill>
                <a:latin typeface="Times New Roman"/>
                <a:cs typeface="Times New Roman"/>
              </a:rPr>
              <a:t>Transection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lower </a:t>
            </a:r>
            <a:r>
              <a:rPr dirty="0" sz="2400" spc="-10" b="1">
                <a:solidFill>
                  <a:srgbClr val="292934"/>
                </a:solidFill>
                <a:latin typeface="Times New Roman"/>
                <a:cs typeface="Times New Roman"/>
              </a:rPr>
              <a:t>down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in the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thoracic </a:t>
            </a:r>
            <a:r>
              <a:rPr dirty="0" sz="2400" spc="-10" b="1">
                <a:solidFill>
                  <a:srgbClr val="292934"/>
                </a:solidFill>
                <a:latin typeface="Times New Roman"/>
                <a:cs typeface="Times New Roman"/>
              </a:rPr>
              <a:t>region 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allows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normal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respiration but the patient ends up  with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paralysis of both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lower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limbs</a:t>
            </a:r>
            <a:r>
              <a:rPr dirty="0" sz="2400" spc="-8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(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paraplegia)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--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550" y="1935861"/>
            <a:ext cx="7598409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627754" marR="5080" indent="-3615690">
              <a:lnSpc>
                <a:spcPct val="100000"/>
              </a:lnSpc>
              <a:spcBef>
                <a:spcPts val="95"/>
              </a:spcBef>
            </a:pPr>
            <a:r>
              <a:rPr dirty="0" u="none" sz="4000" spc="-5">
                <a:solidFill>
                  <a:srgbClr val="99FF33"/>
                </a:solidFill>
                <a:latin typeface="Agency FB"/>
                <a:cs typeface="Agency FB"/>
              </a:rPr>
              <a:t>At the end of this lecture you </a:t>
            </a:r>
            <a:r>
              <a:rPr dirty="0" u="none" sz="4000" spc="-10">
                <a:solidFill>
                  <a:srgbClr val="99FF33"/>
                </a:solidFill>
                <a:latin typeface="Agency FB"/>
                <a:cs typeface="Agency FB"/>
              </a:rPr>
              <a:t>should </a:t>
            </a:r>
            <a:r>
              <a:rPr dirty="0" u="none" sz="4000" spc="-5">
                <a:solidFill>
                  <a:srgbClr val="99FF33"/>
                </a:solidFill>
                <a:latin typeface="Agency FB"/>
                <a:cs typeface="Agency FB"/>
              </a:rPr>
              <a:t>be able  to</a:t>
            </a:r>
            <a:endParaRPr sz="4000">
              <a:latin typeface="Agency FB"/>
              <a:cs typeface="Agency F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3797339"/>
            <a:ext cx="7017384" cy="1196340"/>
          </a:xfrm>
          <a:prstGeom prst="rect">
            <a:avLst/>
          </a:prstGeom>
        </p:spPr>
        <p:txBody>
          <a:bodyPr wrap="square" lIns="0" tIns="1104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  <a:tabLst>
                <a:tab pos="1428750" algn="l"/>
                <a:tab pos="3274060" algn="l"/>
              </a:tabLst>
            </a:pPr>
            <a:r>
              <a:rPr dirty="0" sz="3200" spc="-10" b="1">
                <a:solidFill>
                  <a:srgbClr val="292934"/>
                </a:solidFill>
                <a:latin typeface="Calibri"/>
                <a:cs typeface="Calibri"/>
              </a:rPr>
              <a:t>-Define	</a:t>
            </a:r>
            <a:r>
              <a:rPr dirty="0" sz="3200" spc="-25" b="1">
                <a:solidFill>
                  <a:srgbClr val="292934"/>
                </a:solidFill>
                <a:latin typeface="Calibri"/>
                <a:cs typeface="Calibri"/>
              </a:rPr>
              <a:t>spasticity,	</a:t>
            </a:r>
            <a:r>
              <a:rPr dirty="0" sz="3200" spc="-5" b="1">
                <a:solidFill>
                  <a:srgbClr val="292934"/>
                </a:solidFill>
                <a:latin typeface="Calibri"/>
                <a:cs typeface="Calibri"/>
              </a:rPr>
              <a:t>regididty&amp;</a:t>
            </a:r>
            <a:r>
              <a:rPr dirty="0" sz="3200" spc="-7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292934"/>
                </a:solidFill>
                <a:latin typeface="Calibri"/>
                <a:cs typeface="Calibri"/>
              </a:rPr>
              <a:t>hypertonia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3200" spc="-10" b="1">
                <a:solidFill>
                  <a:srgbClr val="292934"/>
                </a:solidFill>
                <a:latin typeface="Calibri"/>
                <a:cs typeface="Calibri"/>
              </a:rPr>
              <a:t>-Know </a:t>
            </a:r>
            <a:r>
              <a:rPr dirty="0" sz="3200" spc="-5" b="1">
                <a:solidFill>
                  <a:srgbClr val="292934"/>
                </a:solidFill>
                <a:latin typeface="Calibri"/>
                <a:cs typeface="Calibri"/>
              </a:rPr>
              <a:t>main causes </a:t>
            </a:r>
            <a:r>
              <a:rPr dirty="0" sz="3200" b="1">
                <a:solidFill>
                  <a:srgbClr val="292934"/>
                </a:solidFill>
                <a:latin typeface="Calibri"/>
                <a:cs typeface="Calibri"/>
              </a:rPr>
              <a:t>of</a:t>
            </a:r>
            <a:r>
              <a:rPr dirty="0" sz="3200" spc="-25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292934"/>
                </a:solidFill>
                <a:latin typeface="Calibri"/>
                <a:cs typeface="Calibri"/>
              </a:rPr>
              <a:t>spasticity&amp;rigidity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25730"/>
            <a:ext cx="13208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Stages</a:t>
            </a:r>
            <a:r>
              <a:rPr dirty="0" sz="2800" spc="-80"/>
              <a:t> </a:t>
            </a:r>
            <a:r>
              <a:rPr dirty="0" sz="2800" spc="-5"/>
              <a:t>:-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6877557" y="5367832"/>
            <a:ext cx="396849" cy="281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4540" y="760602"/>
            <a:ext cx="7621270" cy="5208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445262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A/ Spinal shock ( 2-6 weeks )  B/ Recovery of </a:t>
            </a:r>
            <a:r>
              <a:rPr dirty="0" sz="2000" spc="-10" b="1">
                <a:solidFill>
                  <a:srgbClr val="292934"/>
                </a:solidFill>
                <a:latin typeface="Times New Roman"/>
                <a:cs typeface="Times New Roman"/>
              </a:rPr>
              <a:t>reflex</a:t>
            </a:r>
            <a:r>
              <a:rPr dirty="0" sz="2000" spc="-5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activity  C/ Paraplegia in</a:t>
            </a:r>
            <a:r>
              <a:rPr dirty="0" sz="2000" spc="-5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extension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A/ Spinal</a:t>
            </a:r>
            <a:r>
              <a:rPr dirty="0" u="heavy" sz="2000" spc="-4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shock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In the immediate period following</a:t>
            </a:r>
            <a:r>
              <a:rPr dirty="0" sz="2000" spc="-15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transection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there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is</a:t>
            </a:r>
            <a:r>
              <a:rPr dirty="0" sz="2000" spc="-2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(1) Loss of all sensations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(anaesthesia)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and voluntary</a:t>
            </a:r>
            <a:r>
              <a:rPr dirty="0" sz="2000" spc="-18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movement</a:t>
            </a:r>
            <a:endParaRPr sz="2000">
              <a:latin typeface="Times New Roman"/>
              <a:cs typeface="Times New Roman"/>
            </a:endParaRPr>
          </a:p>
          <a:p>
            <a:pPr marL="12700" marR="496570">
              <a:lnSpc>
                <a:spcPct val="100000"/>
              </a:lnSpc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( paralysis) below the level of the lesion , due to interruption of</a:t>
            </a:r>
            <a:r>
              <a:rPr dirty="0" sz="2000" spc="-12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all  sensory and motor</a:t>
            </a:r>
            <a:r>
              <a:rPr dirty="0" sz="2000" spc="-9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tracts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(3)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Loss of tendon </a:t>
            </a:r>
            <a:r>
              <a:rPr dirty="0" u="heavy" sz="20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reflexes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and superficial </a:t>
            </a:r>
            <a:r>
              <a:rPr dirty="0" u="heavy" sz="20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reflexes </a:t>
            </a:r>
            <a:r>
              <a:rPr dirty="0" u="heavy" sz="20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(</a:t>
            </a:r>
            <a:r>
              <a:rPr dirty="0" sz="2000" spc="-10" b="1">
                <a:solidFill>
                  <a:srgbClr val="292934"/>
                </a:solidFill>
                <a:latin typeface="Times New Roman"/>
                <a:cs typeface="Times New Roman"/>
              </a:rPr>
              <a:t>abdominal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,  plantar &amp; withdrawal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reflexes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) =complete loss of spinal </a:t>
            </a:r>
            <a:r>
              <a:rPr dirty="0" sz="2000" spc="-10" b="1">
                <a:solidFill>
                  <a:srgbClr val="292934"/>
                </a:solidFill>
                <a:latin typeface="Times New Roman"/>
                <a:cs typeface="Times New Roman"/>
              </a:rPr>
              <a:t>reflex</a:t>
            </a:r>
            <a:r>
              <a:rPr dirty="0" sz="2000" spc="-17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activity  below the level of the lesion</a:t>
            </a:r>
            <a:r>
              <a:rPr dirty="0" sz="2000" spc="-12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588645">
              <a:lnSpc>
                <a:spcPct val="100000"/>
              </a:lnSpc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(5)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The loss of muscle tone (flaccidity)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 and absence of any</a:t>
            </a:r>
            <a:r>
              <a:rPr dirty="0" sz="2000" spc="-22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muscle  activity (muscle pump ) lead to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decreased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venous</a:t>
            </a:r>
            <a:r>
              <a:rPr dirty="0" sz="2000" spc="-12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return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causing the lower limbs to become cold and blue in cold</a:t>
            </a:r>
            <a:r>
              <a:rPr dirty="0" sz="2000" spc="-12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weather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673100"/>
            <a:ext cx="7317105" cy="51479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241300">
              <a:lnSpc>
                <a:spcPct val="100499"/>
              </a:lnSpc>
              <a:spcBef>
                <a:spcPts val="85"/>
              </a:spcBef>
              <a:buFont typeface="Calibri"/>
              <a:buAutoNum type="arabicParenBoth" startAt="6"/>
              <a:tabLst>
                <a:tab pos="434340" algn="l"/>
              </a:tabLst>
            </a:pP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The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wall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of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the urinary bladder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becomes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paralysed  and urine is </a:t>
            </a:r>
            <a:r>
              <a:rPr dirty="0" sz="2400" spc="-10" b="1">
                <a:solidFill>
                  <a:srgbClr val="292934"/>
                </a:solidFill>
                <a:latin typeface="Times New Roman"/>
                <a:cs typeface="Times New Roman"/>
              </a:rPr>
              <a:t>retained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until the </a:t>
            </a:r>
            <a:r>
              <a:rPr dirty="0" sz="2400" spc="-15" b="1">
                <a:solidFill>
                  <a:srgbClr val="292934"/>
                </a:solidFill>
                <a:latin typeface="Times New Roman"/>
                <a:cs typeface="Times New Roman"/>
              </a:rPr>
              <a:t>pressure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in the bladder  overcomes the resistance </a:t>
            </a:r>
            <a:r>
              <a:rPr dirty="0" sz="2400" spc="-10" b="1">
                <a:solidFill>
                  <a:srgbClr val="292934"/>
                </a:solidFill>
                <a:latin typeface="Times New Roman"/>
                <a:cs typeface="Times New Roman"/>
              </a:rPr>
              <a:t>offered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by the tone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of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the 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sphincters and dribbling occurs. This is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known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as 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(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retention with</a:t>
            </a:r>
            <a:r>
              <a:rPr dirty="0" u="heavy" sz="2400" spc="-3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overflow).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833"/>
              <a:buAutoNum type="arabicParenBoth" startAt="6"/>
              <a:tabLst>
                <a:tab pos="370205" algn="l"/>
              </a:tabLst>
            </a:pP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Loss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of vasomotor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tone </a:t>
            </a:r>
            <a:r>
              <a:rPr dirty="0" u="heavy" sz="24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occurs</a:t>
            </a:r>
            <a:r>
              <a:rPr dirty="0" sz="2400" spc="-10" b="1">
                <a:solidFill>
                  <a:srgbClr val="292934"/>
                </a:solidFill>
                <a:latin typeface="Times New Roman"/>
                <a:cs typeface="Times New Roman"/>
              </a:rPr>
              <a:t>,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due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to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interruption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of  </a:t>
            </a:r>
            <a:r>
              <a:rPr dirty="0" sz="2400" spc="-10" b="1">
                <a:solidFill>
                  <a:srgbClr val="292934"/>
                </a:solidFill>
                <a:latin typeface="Times New Roman"/>
                <a:cs typeface="Times New Roman"/>
              </a:rPr>
              <a:t>fibres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that connect the vasomotor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centres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in the</a:t>
            </a:r>
            <a:r>
              <a:rPr dirty="0" sz="2400" spc="-9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medulla  oblongata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with the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lateral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horn cells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of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the spinal cord,  which </a:t>
            </a:r>
            <a:r>
              <a:rPr dirty="0" u="heavy" sz="24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project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sympathetic vasoconstrictor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impulses to  blood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vessels.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vasodilatation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 causes a fall in blood  </a:t>
            </a:r>
            <a:r>
              <a:rPr dirty="0" sz="2400" spc="-15" b="1">
                <a:solidFill>
                  <a:srgbClr val="292934"/>
                </a:solidFill>
                <a:latin typeface="Times New Roman"/>
                <a:cs typeface="Times New Roman"/>
              </a:rPr>
              <a:t>pressure;</a:t>
            </a:r>
            <a:endParaRPr sz="2400">
              <a:latin typeface="Times New Roman"/>
              <a:cs typeface="Times New Roman"/>
            </a:endParaRPr>
          </a:p>
          <a:p>
            <a:pPr marL="12700" marR="77470">
              <a:lnSpc>
                <a:spcPct val="99000"/>
              </a:lnSpc>
              <a:spcBef>
                <a:spcPts val="35"/>
              </a:spcBef>
            </a:pP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-This stage varies in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duration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but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usually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lasts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a 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maximum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of 2-6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weeks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,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after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which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some </a:t>
            </a:r>
            <a:r>
              <a:rPr dirty="0" sz="2400" spc="-10" b="1">
                <a:solidFill>
                  <a:srgbClr val="292934"/>
                </a:solidFill>
                <a:latin typeface="Times New Roman"/>
                <a:cs typeface="Times New Roman"/>
              </a:rPr>
              <a:t>reflex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activity  </a:t>
            </a:r>
            <a:r>
              <a:rPr dirty="0" sz="2400" spc="-10" b="1">
                <a:solidFill>
                  <a:srgbClr val="292934"/>
                </a:solidFill>
                <a:latin typeface="Times New Roman"/>
                <a:cs typeface="Times New Roman"/>
              </a:rPr>
              <a:t>recovers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40334"/>
            <a:ext cx="45370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B/ </a:t>
            </a:r>
            <a:r>
              <a:rPr dirty="0" sz="2400" spc="-5"/>
              <a:t>Stage </a:t>
            </a:r>
            <a:r>
              <a:rPr dirty="0" sz="2400"/>
              <a:t>of </a:t>
            </a:r>
            <a:r>
              <a:rPr dirty="0" sz="2400" spc="-10"/>
              <a:t>return </a:t>
            </a:r>
            <a:r>
              <a:rPr dirty="0" sz="2400"/>
              <a:t>of </a:t>
            </a:r>
            <a:r>
              <a:rPr dirty="0" sz="2400" spc="-10"/>
              <a:t>reflex</a:t>
            </a:r>
            <a:r>
              <a:rPr dirty="0" sz="2400" spc="-60"/>
              <a:t> </a:t>
            </a:r>
            <a:r>
              <a:rPr dirty="0" sz="2400"/>
              <a:t>activity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64540" y="783716"/>
            <a:ext cx="7582534" cy="4683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58775">
              <a:lnSpc>
                <a:spcPct val="100000"/>
              </a:lnSpc>
              <a:spcBef>
                <a:spcPts val="100"/>
              </a:spcBef>
              <a:buChar char="•"/>
              <a:tabLst>
                <a:tab pos="136525" algn="l"/>
              </a:tabLst>
            </a:pP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As the spinal shock ends </a:t>
            </a:r>
            <a:r>
              <a:rPr dirty="0" sz="1800" b="1">
                <a:solidFill>
                  <a:srgbClr val="292934"/>
                </a:solidFill>
                <a:latin typeface="Times New Roman"/>
                <a:cs typeface="Times New Roman"/>
              </a:rPr>
              <a:t>, 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spinal </a:t>
            </a:r>
            <a:r>
              <a:rPr dirty="0" sz="1800" spc="-10" b="1">
                <a:solidFill>
                  <a:srgbClr val="292934"/>
                </a:solidFill>
                <a:latin typeface="Times New Roman"/>
                <a:cs typeface="Times New Roman"/>
              </a:rPr>
              <a:t>reflex </a:t>
            </a:r>
            <a:r>
              <a:rPr dirty="0" sz="1800" b="1">
                <a:solidFill>
                  <a:srgbClr val="292934"/>
                </a:solidFill>
                <a:latin typeface="Times New Roman"/>
                <a:cs typeface="Times New Roman"/>
              </a:rPr>
              <a:t>activity 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appears again this </a:t>
            </a:r>
            <a:r>
              <a:rPr dirty="0" u="heavy" sz="1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partial </a:t>
            </a:r>
            <a:r>
              <a:rPr dirty="0" u="heavy" sz="1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recovery </a:t>
            </a:r>
            <a:r>
              <a:rPr dirty="0" u="heavy" sz="18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may </a:t>
            </a:r>
            <a:r>
              <a:rPr dirty="0" u="heavy" sz="1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be due</a:t>
            </a:r>
            <a:r>
              <a:rPr dirty="0" u="heavy" sz="1800" spc="-2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to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:-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- increase in </a:t>
            </a:r>
            <a:r>
              <a:rPr dirty="0" sz="1800" spc="-10" b="1">
                <a:solidFill>
                  <a:srgbClr val="292934"/>
                </a:solidFill>
                <a:latin typeface="Times New Roman"/>
                <a:cs typeface="Times New Roman"/>
              </a:rPr>
              <a:t>degree </a:t>
            </a:r>
            <a:r>
              <a:rPr dirty="0" sz="1800" b="1">
                <a:solidFill>
                  <a:srgbClr val="292934"/>
                </a:solidFill>
                <a:latin typeface="Times New Roman"/>
                <a:cs typeface="Times New Roman"/>
              </a:rPr>
              <a:t>of 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excitability </a:t>
            </a:r>
            <a:r>
              <a:rPr dirty="0" sz="1800" b="1">
                <a:solidFill>
                  <a:srgbClr val="292934"/>
                </a:solidFill>
                <a:latin typeface="Times New Roman"/>
                <a:cs typeface="Times New Roman"/>
              </a:rPr>
              <a:t>of 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the spinal cord neurons below the</a:t>
            </a:r>
            <a:r>
              <a:rPr dirty="0" sz="1800" spc="14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92934"/>
                </a:solidFill>
                <a:latin typeface="Times New Roman"/>
                <a:cs typeface="Times New Roman"/>
              </a:rPr>
              <a:t>level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292934"/>
                </a:solidFill>
                <a:latin typeface="Times New Roman"/>
                <a:cs typeface="Times New Roman"/>
              </a:rPr>
              <a:t>of the section</a:t>
            </a:r>
            <a:r>
              <a:rPr dirty="0" sz="1800" spc="-1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92934"/>
                </a:solidFill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due </a:t>
            </a:r>
            <a:r>
              <a:rPr dirty="0" sz="1800" b="1">
                <a:solidFill>
                  <a:srgbClr val="292934"/>
                </a:solidFill>
                <a:latin typeface="Times New Roman"/>
                <a:cs typeface="Times New Roman"/>
              </a:rPr>
              <a:t>to :_</a:t>
            </a:r>
            <a:endParaRPr sz="1800">
              <a:latin typeface="Times New Roman"/>
              <a:cs typeface="Times New Roman"/>
            </a:endParaRPr>
          </a:p>
          <a:p>
            <a:pPr marL="12700" marR="248920">
              <a:lnSpc>
                <a:spcPct val="100000"/>
              </a:lnSpc>
            </a:pP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1-</a:t>
            </a:r>
            <a:r>
              <a:rPr dirty="0" u="heavy" sz="1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disinhibition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92934"/>
                </a:solidFill>
                <a:latin typeface="Times New Roman"/>
                <a:cs typeface="Times New Roman"/>
              </a:rPr>
              <a:t>of 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motoneurons as </a:t>
            </a:r>
            <a:r>
              <a:rPr dirty="0" sz="1800" b="1">
                <a:solidFill>
                  <a:srgbClr val="292934"/>
                </a:solidFill>
                <a:latin typeface="Times New Roman"/>
                <a:cs typeface="Times New Roman"/>
              </a:rPr>
              <a:t>a </a:t>
            </a:r>
            <a:r>
              <a:rPr dirty="0" sz="1800" spc="-10" b="1">
                <a:solidFill>
                  <a:srgbClr val="292934"/>
                </a:solidFill>
                <a:latin typeface="Times New Roman"/>
                <a:cs typeface="Times New Roman"/>
              </a:rPr>
              <a:t>result </a:t>
            </a:r>
            <a:r>
              <a:rPr dirty="0" sz="1800" b="1">
                <a:solidFill>
                  <a:srgbClr val="292934"/>
                </a:solidFill>
                <a:latin typeface="Times New Roman"/>
                <a:cs typeface="Times New Roman"/>
              </a:rPr>
              <a:t>of 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absence </a:t>
            </a:r>
            <a:r>
              <a:rPr dirty="0" sz="1800" b="1">
                <a:solidFill>
                  <a:srgbClr val="292934"/>
                </a:solidFill>
                <a:latin typeface="Times New Roman"/>
                <a:cs typeface="Times New Roman"/>
              </a:rPr>
              <a:t>of 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inhibitory impulses  </a:t>
            </a:r>
            <a:r>
              <a:rPr dirty="0" sz="1800" spc="-10" b="1">
                <a:solidFill>
                  <a:srgbClr val="292934"/>
                </a:solidFill>
                <a:latin typeface="Times New Roman"/>
                <a:cs typeface="Times New Roman"/>
              </a:rPr>
              <a:t>from 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higher motor</a:t>
            </a:r>
            <a:r>
              <a:rPr dirty="0" sz="1800" spc="38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centres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-sprouting of </a:t>
            </a:r>
            <a:r>
              <a:rPr dirty="0" sz="1800" spc="-10" b="1">
                <a:solidFill>
                  <a:srgbClr val="292934"/>
                </a:solidFill>
                <a:latin typeface="Times New Roman"/>
                <a:cs typeface="Times New Roman"/>
              </a:rPr>
              <a:t>fibres from 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remaining</a:t>
            </a:r>
            <a:r>
              <a:rPr dirty="0" sz="1800" spc="-3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neurons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292934"/>
                </a:solidFill>
                <a:latin typeface="Times New Roman"/>
                <a:cs typeface="Times New Roman"/>
              </a:rPr>
              <a:t>-denervation supersensitivity to excitatory 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neurotransmitters</a:t>
            </a:r>
            <a:r>
              <a:rPr dirty="0" sz="1800" spc="-12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292934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3397885">
              <a:lnSpc>
                <a:spcPct val="100000"/>
              </a:lnSpc>
              <a:buSzPct val="94444"/>
              <a:buChar char="•"/>
              <a:tabLst>
                <a:tab pos="93980" algn="l"/>
              </a:tabLst>
            </a:pPr>
            <a:r>
              <a:rPr dirty="0" u="heavy" sz="1800" spc="1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Features </a:t>
            </a:r>
            <a:r>
              <a:rPr dirty="0" u="heavy" sz="18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of </a:t>
            </a:r>
            <a:r>
              <a:rPr dirty="0" u="heavy" sz="1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dirty="0" u="heavy" sz="18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stage of </a:t>
            </a:r>
            <a:r>
              <a:rPr dirty="0" u="heavy" sz="1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recovery </a:t>
            </a:r>
            <a:r>
              <a:rPr dirty="0" u="heavy" sz="18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heavy" sz="1800" spc="-3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reflex </a:t>
            </a:r>
            <a:r>
              <a:rPr dirty="0" u="heavy" sz="1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activity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98900"/>
              </a:lnSpc>
              <a:spcBef>
                <a:spcPts val="25"/>
              </a:spcBef>
              <a:buSzPct val="94444"/>
              <a:buChar char="•"/>
              <a:tabLst>
                <a:tab pos="150495" algn="l"/>
              </a:tabLst>
            </a:pPr>
            <a:r>
              <a:rPr dirty="0" u="heavy" sz="18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(1) </a:t>
            </a:r>
            <a:r>
              <a:rPr dirty="0" u="heavy" sz="1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Gradual rise </a:t>
            </a:r>
            <a:r>
              <a:rPr dirty="0" u="heavy" sz="18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of arterial </a:t>
            </a:r>
            <a:r>
              <a:rPr dirty="0" u="heavy" sz="1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blood </a:t>
            </a:r>
            <a:r>
              <a:rPr dirty="0" u="heavy" sz="18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pressure</a:t>
            </a:r>
            <a:r>
              <a:rPr dirty="0" sz="1800" spc="-1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due </a:t>
            </a:r>
            <a:r>
              <a:rPr dirty="0" sz="1800" b="1">
                <a:solidFill>
                  <a:srgbClr val="292934"/>
                </a:solidFill>
                <a:latin typeface="Times New Roman"/>
                <a:cs typeface="Times New Roman"/>
              </a:rPr>
              <a:t>to </a:t>
            </a:r>
            <a:r>
              <a:rPr dirty="0" u="heavy" sz="18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return </a:t>
            </a:r>
            <a:r>
              <a:rPr dirty="0" u="heavy" sz="18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of </a:t>
            </a:r>
            <a:r>
              <a:rPr dirty="0" u="heavy" sz="1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spinal </a:t>
            </a:r>
            <a:r>
              <a:rPr dirty="0" u="heavy" sz="18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vasomotor </a:t>
            </a:r>
            <a:r>
              <a:rPr dirty="0" u="heavy" sz="18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activity </a:t>
            </a:r>
            <a:r>
              <a:rPr dirty="0" u="heavy" sz="1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in the </a:t>
            </a:r>
            <a:r>
              <a:rPr dirty="0" u="heavy" sz="18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lateral </a:t>
            </a:r>
            <a:r>
              <a:rPr dirty="0" u="heavy" sz="1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horn cells. But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, since </a:t>
            </a:r>
            <a:r>
              <a:rPr dirty="0" sz="1800" b="1">
                <a:solidFill>
                  <a:srgbClr val="292934"/>
                </a:solidFill>
                <a:latin typeface="Times New Roman"/>
                <a:cs typeface="Times New Roman"/>
              </a:rPr>
              <a:t>vasomotor 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control </a:t>
            </a:r>
            <a:r>
              <a:rPr dirty="0" sz="1800" spc="-10" b="1">
                <a:solidFill>
                  <a:srgbClr val="292934"/>
                </a:solidFill>
                <a:latin typeface="Times New Roman"/>
                <a:cs typeface="Times New Roman"/>
              </a:rPr>
              <a:t>from 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the  medulla is absent, the blood </a:t>
            </a:r>
            <a:r>
              <a:rPr dirty="0" sz="1800" spc="-10" b="1">
                <a:solidFill>
                  <a:srgbClr val="292934"/>
                </a:solidFill>
                <a:latin typeface="Times New Roman"/>
                <a:cs typeface="Times New Roman"/>
              </a:rPr>
              <a:t>pressure </a:t>
            </a:r>
            <a:r>
              <a:rPr dirty="0" sz="1800" spc="-5" b="1">
                <a:solidFill>
                  <a:srgbClr val="292934"/>
                </a:solidFill>
                <a:latin typeface="Times New Roman"/>
                <a:cs typeface="Times New Roman"/>
              </a:rPr>
              <a:t>is not</a:t>
            </a:r>
            <a:r>
              <a:rPr dirty="0" sz="1800" spc="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292934"/>
                </a:solidFill>
                <a:latin typeface="Times New Roman"/>
                <a:cs typeface="Times New Roman"/>
              </a:rPr>
              <a:t>stab</a:t>
            </a:r>
            <a:r>
              <a:rPr dirty="0" sz="1800" spc="-10">
                <a:solidFill>
                  <a:srgbClr val="292934"/>
                </a:solidFill>
                <a:latin typeface="Calibri"/>
                <a:cs typeface="Calibri"/>
              </a:rPr>
              <a:t>le</a:t>
            </a:r>
            <a:endParaRPr sz="1800">
              <a:latin typeface="Calibri"/>
              <a:cs typeface="Calibri"/>
            </a:endParaRPr>
          </a:p>
          <a:p>
            <a:pPr marL="12700" marR="279400">
              <a:lnSpc>
                <a:spcPct val="100000"/>
              </a:lnSpc>
            </a:pPr>
            <a:r>
              <a:rPr dirty="0" sz="1800">
                <a:solidFill>
                  <a:srgbClr val="292934"/>
                </a:solidFill>
                <a:latin typeface="Calibri"/>
                <a:cs typeface="Calibri"/>
              </a:rPr>
              <a:t>- </a:t>
            </a:r>
            <a:r>
              <a:rPr dirty="0" sz="1800" spc="-5">
                <a:solidFill>
                  <a:srgbClr val="292934"/>
                </a:solidFill>
                <a:latin typeface="Times New Roman"/>
                <a:cs typeface="Times New Roman"/>
              </a:rPr>
              <a:t>vasoconstrictor tone in arterioles </a:t>
            </a:r>
            <a:r>
              <a:rPr dirty="0" sz="1800">
                <a:solidFill>
                  <a:srgbClr val="292934"/>
                </a:solidFill>
                <a:latin typeface="Times New Roman"/>
                <a:cs typeface="Times New Roman"/>
              </a:rPr>
              <a:t>and </a:t>
            </a:r>
            <a:r>
              <a:rPr dirty="0" sz="1800" spc="-5">
                <a:solidFill>
                  <a:srgbClr val="292934"/>
                </a:solidFill>
                <a:latin typeface="Times New Roman"/>
                <a:cs typeface="Times New Roman"/>
              </a:rPr>
              <a:t>venules improve </a:t>
            </a:r>
            <a:r>
              <a:rPr dirty="0" sz="1800">
                <a:solidFill>
                  <a:srgbClr val="292934"/>
                </a:solidFill>
                <a:latin typeface="Times New Roman"/>
                <a:cs typeface="Times New Roman"/>
              </a:rPr>
              <a:t>the circulation through  the </a:t>
            </a:r>
            <a:r>
              <a:rPr dirty="0" sz="1800" spc="-5">
                <a:solidFill>
                  <a:srgbClr val="292934"/>
                </a:solidFill>
                <a:latin typeface="Times New Roman"/>
                <a:cs typeface="Times New Roman"/>
              </a:rPr>
              <a:t>limbs.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750188"/>
            <a:ext cx="30949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2</a:t>
            </a:r>
            <a:r>
              <a:rPr dirty="0" sz="2000" spc="-5"/>
              <a:t>) </a:t>
            </a:r>
            <a:r>
              <a:rPr dirty="0" sz="2000"/>
              <a:t>Return of spinal</a:t>
            </a:r>
            <a:r>
              <a:rPr dirty="0" sz="2000" spc="-80"/>
              <a:t> </a:t>
            </a:r>
            <a:r>
              <a:rPr dirty="0" sz="2000" spc="-5"/>
              <a:t>reflexes:</a:t>
            </a:r>
            <a:endParaRPr sz="2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60655" indent="-147955">
              <a:lnSpc>
                <a:spcPct val="100000"/>
              </a:lnSpc>
              <a:spcBef>
                <a:spcPts val="105"/>
              </a:spcBef>
              <a:buChar char="-"/>
              <a:tabLst>
                <a:tab pos="161290" algn="l"/>
              </a:tabLst>
            </a:pPr>
            <a:r>
              <a:rPr dirty="0" u="sng">
                <a:uFill>
                  <a:solidFill>
                    <a:srgbClr val="292934"/>
                  </a:solidFill>
                </a:uFill>
              </a:rPr>
              <a:t>Flexor tendon reflexes</a:t>
            </a:r>
            <a:r>
              <a:rPr dirty="0"/>
              <a:t> return earlier than extensor</a:t>
            </a:r>
            <a:r>
              <a:rPr dirty="0" spc="-210"/>
              <a:t> </a:t>
            </a:r>
            <a:r>
              <a:rPr dirty="0"/>
              <a:t>ones.</a:t>
            </a:r>
          </a:p>
          <a:p>
            <a:pPr marL="160655" indent="-147955">
              <a:lnSpc>
                <a:spcPct val="100000"/>
              </a:lnSpc>
              <a:buChar char="-"/>
              <a:tabLst>
                <a:tab pos="161290" algn="l"/>
              </a:tabLst>
            </a:pPr>
            <a:r>
              <a:rPr dirty="0" u="sng">
                <a:uFill>
                  <a:solidFill>
                    <a:srgbClr val="292934"/>
                  </a:solidFill>
                </a:uFill>
              </a:rPr>
              <a:t>Babiniski sign</a:t>
            </a:r>
            <a:r>
              <a:rPr dirty="0"/>
              <a:t> ( extensor plantar reflex) is one of</a:t>
            </a:r>
            <a:r>
              <a:rPr dirty="0" spc="-204"/>
              <a:t> </a:t>
            </a:r>
            <a:r>
              <a:rPr dirty="0"/>
              <a:t>the</a:t>
            </a:r>
          </a:p>
          <a:p>
            <a:pPr marL="12700">
              <a:lnSpc>
                <a:spcPct val="100000"/>
              </a:lnSpc>
            </a:pPr>
            <a:r>
              <a:rPr dirty="0"/>
              <a:t>earliest signs of this stage </a:t>
            </a:r>
            <a:r>
              <a:rPr dirty="0" spc="-20"/>
              <a:t>+/- </a:t>
            </a:r>
            <a:r>
              <a:rPr dirty="0"/>
              <a:t>flexion reflex</a:t>
            </a:r>
            <a:r>
              <a:rPr dirty="0" spc="-135"/>
              <a:t> </a:t>
            </a:r>
            <a:r>
              <a:rPr dirty="0"/>
              <a:t>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/>
          </a:p>
          <a:p>
            <a:pPr marL="160655" indent="-147955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161290" algn="l"/>
              </a:tabLst>
            </a:pPr>
            <a:r>
              <a:rPr dirty="0" u="heavy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Flexor spastic tone </a:t>
            </a:r>
            <a:r>
              <a:rPr dirty="0" u="heavy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causes the lower </a:t>
            </a:r>
            <a:r>
              <a:rPr dirty="0" u="heavy" spc="-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limbs </a:t>
            </a:r>
            <a:r>
              <a:rPr dirty="0" u="heavy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to take a position of</a:t>
            </a:r>
            <a:r>
              <a:rPr dirty="0" u="heavy" spc="-24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dirty="0" u="heavy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slight</a:t>
            </a:r>
          </a:p>
          <a:p>
            <a:pPr marL="12700">
              <a:lnSpc>
                <a:spcPct val="100000"/>
              </a:lnSpc>
              <a:tabLst>
                <a:tab pos="2876550" algn="l"/>
              </a:tabLst>
            </a:pPr>
            <a:r>
              <a:rPr dirty="0" u="heavy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flexion, a state</a:t>
            </a:r>
            <a:r>
              <a:rPr dirty="0" u="heavy" spc="-2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dirty="0" u="heavy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referred</a:t>
            </a:r>
            <a:r>
              <a:rPr dirty="0" u="heavy" spc="-7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dirty="0" u="heavy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to	</a:t>
            </a:r>
            <a:r>
              <a:rPr dirty="0" u="heavy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as paraplegia in</a:t>
            </a:r>
            <a:r>
              <a:rPr dirty="0" u="heavy" spc="-65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b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flexion.</a:t>
            </a:r>
          </a:p>
          <a:p>
            <a:pPr marL="156210" indent="-143510">
              <a:lnSpc>
                <a:spcPct val="100000"/>
              </a:lnSpc>
              <a:buChar char="-"/>
              <a:tabLst>
                <a:tab pos="156845" algn="l"/>
              </a:tabLst>
            </a:pPr>
            <a:r>
              <a:rPr dirty="0"/>
              <a:t>The return of the stretch reflex (</a:t>
            </a:r>
            <a:r>
              <a:rPr dirty="0" b="1">
                <a:latin typeface="Times New Roman"/>
                <a:cs typeface="Times New Roman"/>
              </a:rPr>
              <a:t>muscle tone</a:t>
            </a:r>
            <a:r>
              <a:rPr dirty="0"/>
              <a:t>)</a:t>
            </a:r>
            <a:r>
              <a:rPr dirty="0" spc="-220"/>
              <a:t> </a:t>
            </a:r>
            <a:r>
              <a:rPr dirty="0"/>
              <a:t>,</a:t>
            </a:r>
          </a:p>
          <a:p>
            <a:pPr marL="12700">
              <a:lnSpc>
                <a:spcPct val="100000"/>
              </a:lnSpc>
            </a:pPr>
            <a:r>
              <a:rPr dirty="0"/>
              <a:t>-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/>
          </a:p>
          <a:p>
            <a:pPr marL="12700">
              <a:lnSpc>
                <a:spcPct val="100000"/>
              </a:lnSpc>
            </a:pPr>
            <a:r>
              <a:rPr dirty="0"/>
              <a:t>(2) Recovery of visceral reflexes: return of </a:t>
            </a:r>
            <a:r>
              <a:rPr dirty="0" spc="-5"/>
              <a:t>micturition, </a:t>
            </a:r>
            <a:r>
              <a:rPr dirty="0"/>
              <a:t>defecation</a:t>
            </a:r>
            <a:r>
              <a:rPr dirty="0" spc="-270"/>
              <a:t> </a:t>
            </a:r>
            <a:r>
              <a:rPr dirty="0"/>
              <a:t>&amp;</a:t>
            </a:r>
          </a:p>
          <a:p>
            <a:pPr marL="12700">
              <a:lnSpc>
                <a:spcPct val="100000"/>
              </a:lnSpc>
            </a:pPr>
            <a:r>
              <a:rPr dirty="0"/>
              <a:t>erection</a:t>
            </a:r>
            <a:r>
              <a:rPr dirty="0" spc="-25"/>
              <a:t> </a:t>
            </a:r>
            <a:r>
              <a:rPr dirty="0"/>
              <a:t>reflexes.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- </a:t>
            </a:r>
            <a:r>
              <a:rPr dirty="0" b="1">
                <a:latin typeface="Times New Roman"/>
                <a:cs typeface="Times New Roman"/>
              </a:rPr>
              <a:t>However </a:t>
            </a:r>
            <a:r>
              <a:rPr dirty="0" u="heavy" b="1"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voluntary </a:t>
            </a:r>
            <a:r>
              <a:rPr dirty="0" u="heavy" spc="-5" b="1"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control</a:t>
            </a:r>
            <a:r>
              <a:rPr dirty="0" spc="-5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over micturition and defecation , and</a:t>
            </a:r>
            <a:r>
              <a:rPr dirty="0" spc="-260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the  sensation of bladder and </a:t>
            </a:r>
            <a:r>
              <a:rPr dirty="0" spc="-10" b="1">
                <a:latin typeface="Times New Roman"/>
                <a:cs typeface="Times New Roman"/>
              </a:rPr>
              <a:t>rectal </a:t>
            </a:r>
            <a:r>
              <a:rPr dirty="0" b="1">
                <a:latin typeface="Times New Roman"/>
                <a:cs typeface="Times New Roman"/>
              </a:rPr>
              <a:t>fullness </a:t>
            </a:r>
            <a:r>
              <a:rPr dirty="0" u="heavy" spc="-15" b="1"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are </a:t>
            </a:r>
            <a:r>
              <a:rPr dirty="0" u="heavy" b="1"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permanently</a:t>
            </a:r>
            <a:r>
              <a:rPr dirty="0" u="heavy" spc="-254" b="1"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b="1"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lost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b="1">
                <a:latin typeface="Times New Roman"/>
                <a:cs typeface="Times New Roman"/>
              </a:rPr>
              <a:t>( </a:t>
            </a:r>
            <a:r>
              <a:rPr dirty="0" u="heavy" sz="1800" spc="-20" b="1"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AUTOMATIC</a:t>
            </a:r>
            <a:r>
              <a:rPr dirty="0" u="heavy" sz="1800" spc="-155" b="1"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MICTURITION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0"/>
            <a:ext cx="1327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044" y="205562"/>
            <a:ext cx="468122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400" spc="-5"/>
              <a:t>(5</a:t>
            </a:r>
            <a:r>
              <a:rPr dirty="0" sz="2400" spc="-5"/>
              <a:t>) </a:t>
            </a:r>
            <a:r>
              <a:rPr dirty="0" sz="2400"/>
              <a:t>Mass </a:t>
            </a:r>
            <a:r>
              <a:rPr dirty="0" sz="2400" spc="-10"/>
              <a:t>reflex</a:t>
            </a:r>
            <a:r>
              <a:rPr dirty="0" u="none" sz="2400" spc="-10"/>
              <a:t> </a:t>
            </a:r>
            <a:r>
              <a:rPr dirty="0" u="none" sz="2400"/>
              <a:t>appears in this</a:t>
            </a:r>
            <a:r>
              <a:rPr dirty="0" u="none" sz="2400" spc="-40"/>
              <a:t> </a:t>
            </a:r>
            <a:r>
              <a:rPr dirty="0" u="none" sz="2400"/>
              <a:t>stage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581777" y="244170"/>
            <a:ext cx="476097" cy="337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4540" y="571627"/>
            <a:ext cx="7291705" cy="5003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79705" algn="l"/>
              </a:tabLst>
            </a:pP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A minor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painful stimulus to the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skin of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the lower</a:t>
            </a:r>
            <a:r>
              <a:rPr dirty="0" sz="2400" spc="-15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limbs  will not only cause withdrawal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of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that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limb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but will  evoke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many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other </a:t>
            </a:r>
            <a:r>
              <a:rPr dirty="0" sz="2400" spc="-10" b="1">
                <a:solidFill>
                  <a:srgbClr val="292934"/>
                </a:solidFill>
                <a:latin typeface="Times New Roman"/>
                <a:cs typeface="Times New Roman"/>
              </a:rPr>
              <a:t>reflexes through spread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of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excitation (by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irradiation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)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to many autonomic</a:t>
            </a:r>
            <a:r>
              <a:rPr dirty="0" sz="2400" spc="-7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292934"/>
                </a:solidFill>
                <a:latin typeface="Times New Roman"/>
                <a:cs typeface="Times New Roman"/>
              </a:rPr>
              <a:t>centres.</a:t>
            </a:r>
            <a:endParaRPr sz="2400">
              <a:latin typeface="Times New Roman"/>
              <a:cs typeface="Times New Roman"/>
            </a:endParaRPr>
          </a:p>
          <a:p>
            <a:pPr marL="12700" marR="614045">
              <a:lnSpc>
                <a:spcPct val="100000"/>
              </a:lnSpc>
            </a:pP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So the bladder and </a:t>
            </a:r>
            <a:r>
              <a:rPr dirty="0" sz="2400" spc="-10" b="1">
                <a:solidFill>
                  <a:srgbClr val="292934"/>
                </a:solidFill>
                <a:latin typeface="Times New Roman"/>
                <a:cs typeface="Times New Roman"/>
              </a:rPr>
              <a:t>rectum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will also </a:t>
            </a:r>
            <a:r>
              <a:rPr dirty="0" sz="2400" spc="-25" b="1">
                <a:solidFill>
                  <a:srgbClr val="292934"/>
                </a:solidFill>
                <a:latin typeface="Times New Roman"/>
                <a:cs typeface="Times New Roman"/>
              </a:rPr>
              <a:t>empty,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the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skin 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will sweat, the blood </a:t>
            </a:r>
            <a:r>
              <a:rPr dirty="0" sz="2400" spc="-15" b="1">
                <a:solidFill>
                  <a:srgbClr val="292934"/>
                </a:solidFill>
                <a:latin typeface="Times New Roman"/>
                <a:cs typeface="Times New Roman"/>
              </a:rPr>
              <a:t>pressure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will</a:t>
            </a:r>
            <a:r>
              <a:rPr dirty="0" sz="2400" spc="7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rise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106680">
              <a:lnSpc>
                <a:spcPct val="100000"/>
              </a:lnSpc>
            </a:pPr>
            <a:r>
              <a:rPr dirty="0" sz="2400" spc="-25" b="1">
                <a:solidFill>
                  <a:srgbClr val="292934"/>
                </a:solidFill>
                <a:latin typeface="Times New Roman"/>
                <a:cs typeface="Times New Roman"/>
              </a:rPr>
              <a:t>-</a:t>
            </a:r>
            <a:r>
              <a:rPr dirty="0" u="heavy" sz="2400" spc="-2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Voluntary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movements and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sensations </a:t>
            </a:r>
            <a:r>
              <a:rPr dirty="0" u="heavy" sz="2400" spc="-1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are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permanently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lost;</a:t>
            </a:r>
            <a:endParaRPr sz="2400">
              <a:latin typeface="Times New Roman"/>
              <a:cs typeface="Times New Roman"/>
            </a:endParaRPr>
          </a:p>
          <a:p>
            <a:pPr marL="12700" marR="20955">
              <a:lnSpc>
                <a:spcPct val="97700"/>
              </a:lnSpc>
              <a:spcBef>
                <a:spcPts val="65"/>
              </a:spcBef>
              <a:tabLst>
                <a:tab pos="1363345" algn="l"/>
                <a:tab pos="1592580" algn="l"/>
              </a:tabLst>
            </a:pP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-however	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,	patients </a:t>
            </a:r>
            <a:r>
              <a:rPr dirty="0" sz="2400" spc="-10" b="1">
                <a:solidFill>
                  <a:srgbClr val="292934"/>
                </a:solidFill>
                <a:latin typeface="Times New Roman"/>
                <a:cs typeface="Times New Roman"/>
              </a:rPr>
              <a:t>who </a:t>
            </a:r>
            <a:r>
              <a:rPr dirty="0" sz="2400" spc="-15" b="1">
                <a:solidFill>
                  <a:srgbClr val="292934"/>
                </a:solidFill>
                <a:latin typeface="Times New Roman"/>
                <a:cs typeface="Times New Roman"/>
              </a:rPr>
              <a:t>are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rehabilitated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and </a:t>
            </a:r>
            <a:r>
              <a:rPr dirty="0" sz="2400" spc="-10" b="1">
                <a:solidFill>
                  <a:srgbClr val="292934"/>
                </a:solidFill>
                <a:latin typeface="Times New Roman"/>
                <a:cs typeface="Times New Roman"/>
              </a:rPr>
              <a:t>properly 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managed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may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enter into a </a:t>
            </a:r>
            <a:r>
              <a:rPr dirty="0" sz="2400" spc="-15" b="1">
                <a:solidFill>
                  <a:srgbClr val="292934"/>
                </a:solidFill>
                <a:latin typeface="Times New Roman"/>
                <a:cs typeface="Times New Roman"/>
              </a:rPr>
              <a:t>more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advanced stage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of  </a:t>
            </a:r>
            <a:r>
              <a:rPr dirty="0" sz="2400" spc="-10" b="1">
                <a:solidFill>
                  <a:srgbClr val="292934"/>
                </a:solidFill>
                <a:latin typeface="Times New Roman"/>
                <a:cs typeface="Times New Roman"/>
              </a:rPr>
              <a:t>recovery</a:t>
            </a:r>
            <a:r>
              <a:rPr dirty="0" sz="40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4059" y="6342684"/>
            <a:ext cx="571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114171"/>
            <a:ext cx="7386955" cy="4781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0355" algn="l"/>
              </a:tabLst>
            </a:pP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C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/</a:t>
            </a:r>
            <a:r>
              <a:rPr dirty="0" sz="2400" spc="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Stage</a:t>
            </a:r>
            <a:r>
              <a:rPr dirty="0" u="heavy" sz="2400" spc="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of	extensor</a:t>
            </a:r>
            <a:r>
              <a:rPr dirty="0" u="heavy" sz="2400" spc="-6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paraplegia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1216660">
              <a:lnSpc>
                <a:spcPct val="100000"/>
              </a:lnSpc>
            </a:pP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(1) During this stage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the tone in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extensor muscles  returns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gradually to exceed that in the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flexors.</a:t>
            </a:r>
            <a:r>
              <a:rPr dirty="0" sz="2400" spc="-114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The </a:t>
            </a:r>
            <a:r>
              <a:rPr dirty="0" u="heavy" sz="2400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lower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limbs become spastically</a:t>
            </a:r>
            <a:r>
              <a:rPr dirty="0" u="heavy" sz="2400" spc="-114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extended.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757555" algn="l"/>
              </a:tabLst>
            </a:pP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-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Extensor reflexes become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exaggerated,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as shown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by </a:t>
            </a:r>
            <a:r>
              <a:rPr dirty="0" u="heavy" sz="2400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tendon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jerks	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and by the appearance of</a:t>
            </a:r>
            <a:r>
              <a:rPr dirty="0" sz="2400" spc="-85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clonus.</a:t>
            </a:r>
            <a:endParaRPr sz="2400">
              <a:latin typeface="Times New Roman"/>
              <a:cs typeface="Times New Roman"/>
            </a:endParaRPr>
          </a:p>
          <a:p>
            <a:pPr marL="12700" marR="256540">
              <a:lnSpc>
                <a:spcPct val="100000"/>
              </a:lnSpc>
            </a:pP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-</a:t>
            </a:r>
            <a:r>
              <a:rPr dirty="0" u="heavy" sz="2400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The positive supportive reaction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becomes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well</a:t>
            </a:r>
            <a:r>
              <a:rPr dirty="0" sz="2400" spc="-125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developed  and the patient can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stand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on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his feet with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appropriate 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support.</a:t>
            </a:r>
            <a:endParaRPr sz="2400">
              <a:latin typeface="Times New Roman"/>
              <a:cs typeface="Times New Roman"/>
            </a:endParaRPr>
          </a:p>
          <a:p>
            <a:pPr marL="12700" marR="929640">
              <a:lnSpc>
                <a:spcPct val="100000"/>
              </a:lnSpc>
              <a:buChar char="•"/>
              <a:tabLst>
                <a:tab pos="196215" algn="l"/>
              </a:tabLst>
            </a:pP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(2) The flexor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withdrawal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reflex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which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appeared</a:t>
            </a:r>
            <a:r>
              <a:rPr dirty="0" sz="2400" spc="-8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in  the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earlier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stage is associated during this stage with </a:t>
            </a:r>
            <a:r>
              <a:rPr dirty="0" u="heavy" sz="2400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the </a:t>
            </a:r>
            <a:r>
              <a:rPr dirty="0" u="heavy" sz="2400" spc="-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crossed extensor</a:t>
            </a:r>
            <a:r>
              <a:rPr dirty="0" u="heavy" sz="2400" spc="-1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reflex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122" y="1061973"/>
            <a:ext cx="683133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Hemisection of the Spinal Cord </a:t>
            </a:r>
            <a:r>
              <a:rPr dirty="0" u="none" sz="4000" spc="-5"/>
              <a:t> </a:t>
            </a:r>
            <a:r>
              <a:rPr dirty="0" sz="4000" spc="-5"/>
              <a:t>( </a:t>
            </a:r>
            <a:r>
              <a:rPr dirty="0" sz="4000" spc="-10"/>
              <a:t>Brown-Sequard</a:t>
            </a:r>
            <a:r>
              <a:rPr dirty="0" sz="4000"/>
              <a:t> </a:t>
            </a:r>
            <a:r>
              <a:rPr dirty="0" sz="4000" spc="-10"/>
              <a:t>syndrome)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915792" y="2492832"/>
            <a:ext cx="3571875" cy="4176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671321"/>
            <a:ext cx="7442834" cy="4781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4201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Char char="•"/>
              <a:tabLst>
                <a:tab pos="196215" algn="l"/>
              </a:tabLst>
            </a:pP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Occurs as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a result of unilateral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lesion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or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hemisection 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of the spinal cord ( </a:t>
            </a:r>
            <a:r>
              <a:rPr dirty="0" u="heavy" sz="2400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e.g. due to </a:t>
            </a:r>
            <a:r>
              <a:rPr dirty="0" u="heavy" sz="2400" spc="-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stab </a:t>
            </a:r>
            <a:r>
              <a:rPr dirty="0" u="heavy" sz="2400" spc="-2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injury, </a:t>
            </a:r>
            <a:r>
              <a:rPr dirty="0" u="heavy" sz="2400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bullet , </a:t>
            </a:r>
            <a:r>
              <a:rPr dirty="0" u="heavy" sz="2400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caraccident,or </a:t>
            </a:r>
            <a:r>
              <a:rPr dirty="0" u="heavy" sz="2400" spc="-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tumor</a:t>
            </a:r>
            <a:r>
              <a:rPr dirty="0" u="heavy" sz="2400" spc="-60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 marL="12700" marR="5080" indent="69850">
              <a:lnSpc>
                <a:spcPct val="100000"/>
              </a:lnSpc>
            </a:pP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manifestations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of the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Brown-Sequard syndrome depend  on the level of the </a:t>
            </a:r>
            <a:r>
              <a:rPr dirty="0" sz="2400" spc="-10">
                <a:solidFill>
                  <a:srgbClr val="292934"/>
                </a:solidFill>
                <a:latin typeface="Times New Roman"/>
                <a:cs typeface="Times New Roman"/>
              </a:rPr>
              <a:t>lesion.(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Let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us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take an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example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such 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injury involving the thoracic spinal cord</a:t>
            </a:r>
            <a:r>
              <a:rPr dirty="0" sz="2400" spc="-11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On the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same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side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at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level of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lesion</a:t>
            </a:r>
            <a:endParaRPr sz="2400">
              <a:latin typeface="Times New Roman"/>
              <a:cs typeface="Times New Roman"/>
            </a:endParaRPr>
          </a:p>
          <a:p>
            <a:pPr marL="12700" marR="278765">
              <a:lnSpc>
                <a:spcPct val="100000"/>
              </a:lnSpc>
            </a:pP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1.Paralysis </a:t>
            </a:r>
            <a:r>
              <a:rPr dirty="0" u="heavy" sz="2400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of the </a:t>
            </a:r>
            <a:r>
              <a:rPr dirty="0" u="heavy" sz="2400" spc="-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lower motor neuron type,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 involving only 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muscle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supplied by the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damaged</a:t>
            </a:r>
            <a:r>
              <a:rPr dirty="0" sz="2400" spc="-2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segments.</a:t>
            </a:r>
            <a:endParaRPr sz="2400">
              <a:latin typeface="Times New Roman"/>
              <a:cs typeface="Times New Roman"/>
            </a:endParaRPr>
          </a:p>
          <a:p>
            <a:pPr marL="12700" marR="1096010">
              <a:lnSpc>
                <a:spcPct val="100000"/>
              </a:lnSpc>
            </a:pP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3. </a:t>
            </a:r>
            <a:r>
              <a:rPr dirty="0" u="heavy" sz="2400" spc="-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Loss </a:t>
            </a:r>
            <a:r>
              <a:rPr dirty="0" u="heavy" sz="2400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of all sensations </a:t>
            </a:r>
            <a:r>
              <a:rPr dirty="0" u="heavy" sz="2400" spc="-1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sz="2400" spc="-15">
                <a:solidFill>
                  <a:srgbClr val="292934"/>
                </a:solidFill>
                <a:latin typeface="Times New Roman"/>
                <a:cs typeface="Times New Roman"/>
              </a:rPr>
              <a:t>n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areas supplied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by the  </a:t>
            </a:r>
            <a:r>
              <a:rPr dirty="0" sz="2400" spc="-10">
                <a:solidFill>
                  <a:srgbClr val="292934"/>
                </a:solidFill>
                <a:latin typeface="Times New Roman"/>
                <a:cs typeface="Times New Roman"/>
              </a:rPr>
              <a:t>afferent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fibres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that enter the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spinal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cord in the 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damaged segments </a:t>
            </a:r>
            <a:r>
              <a:rPr dirty="0" sz="2400" spc="-10">
                <a:solidFill>
                  <a:srgbClr val="292934"/>
                </a:solidFill>
                <a:latin typeface="Times New Roman"/>
                <a:cs typeface="Times New Roman"/>
              </a:rPr>
              <a:t>+/-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band of</a:t>
            </a:r>
            <a:r>
              <a:rPr dirty="0" sz="2400" spc="15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hyperesthesia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034923"/>
            <a:ext cx="7586345" cy="3633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B/ Ipsilaterally below </a:t>
            </a:r>
            <a:r>
              <a:rPr dirty="0" u="heavy" sz="2800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dirty="0" u="heavy" sz="2800" spc="-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level of the lesion</a:t>
            </a:r>
            <a:r>
              <a:rPr dirty="0" u="heavy" sz="2800" spc="-20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292934"/>
              </a:buClr>
              <a:buAutoNum type="arabicPeriod"/>
              <a:tabLst>
                <a:tab pos="368300" algn="l"/>
              </a:tabLst>
            </a:pPr>
            <a:r>
              <a:rPr dirty="0" u="heavy" sz="2800" spc="-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UMNL/spastic lower limb (spasticity)</a:t>
            </a:r>
            <a:r>
              <a:rPr dirty="0" u="heavy" sz="2800" spc="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&amp;CLONUS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92934"/>
              </a:buClr>
              <a:buFont typeface="Times New Roman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12700" marR="54356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8935" algn="l"/>
              </a:tabLst>
            </a:pPr>
            <a:r>
              <a:rPr dirty="0" sz="2800" spc="-5">
                <a:solidFill>
                  <a:srgbClr val="292934"/>
                </a:solidFill>
                <a:latin typeface="Times New Roman"/>
                <a:cs typeface="Times New Roman"/>
              </a:rPr>
              <a:t>Fine touch, </a:t>
            </a:r>
            <a:r>
              <a:rPr dirty="0" sz="2900">
                <a:solidFill>
                  <a:srgbClr val="292934"/>
                </a:solidFill>
                <a:latin typeface="Times New Roman"/>
                <a:cs typeface="Times New Roman"/>
              </a:rPr>
              <a:t>two-point </a:t>
            </a:r>
            <a:r>
              <a:rPr dirty="0" sz="2900" spc="-5">
                <a:solidFill>
                  <a:srgbClr val="292934"/>
                </a:solidFill>
                <a:latin typeface="Times New Roman"/>
                <a:cs typeface="Times New Roman"/>
              </a:rPr>
              <a:t>discrimination, </a:t>
            </a:r>
            <a:r>
              <a:rPr dirty="0" sz="2800" spc="-5">
                <a:solidFill>
                  <a:srgbClr val="292934"/>
                </a:solidFill>
                <a:latin typeface="Times New Roman"/>
                <a:cs typeface="Times New Roman"/>
              </a:rPr>
              <a:t>position  and vibration sense are lost.</a:t>
            </a:r>
            <a:r>
              <a:rPr dirty="0" sz="2800" spc="-5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92934"/>
                </a:solidFill>
                <a:latin typeface="Times New Roman"/>
                <a:cs typeface="Times New Roman"/>
              </a:rPr>
              <a:t>why?</a:t>
            </a:r>
            <a:endParaRPr sz="2800">
              <a:latin typeface="Times New Roman"/>
              <a:cs typeface="Times New Roman"/>
            </a:endParaRPr>
          </a:p>
          <a:p>
            <a:pPr marL="12700" marR="698500">
              <a:lnSpc>
                <a:spcPts val="4530"/>
              </a:lnSpc>
              <a:spcBef>
                <a:spcPts val="2540"/>
              </a:spcBef>
            </a:pPr>
            <a:r>
              <a:rPr dirty="0" sz="2800" spc="-5">
                <a:solidFill>
                  <a:srgbClr val="292934"/>
                </a:solidFill>
                <a:latin typeface="Times New Roman"/>
                <a:cs typeface="Times New Roman"/>
              </a:rPr>
              <a:t>C/ </a:t>
            </a:r>
            <a:r>
              <a:rPr dirty="0" u="heavy" sz="2800" spc="-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Contralaterally</a:t>
            </a:r>
            <a:r>
              <a:rPr dirty="0" sz="2800" spc="-5">
                <a:solidFill>
                  <a:srgbClr val="292934"/>
                </a:solidFill>
                <a:latin typeface="Times New Roman"/>
                <a:cs typeface="Times New Roman"/>
              </a:rPr>
              <a:t> below </a:t>
            </a:r>
            <a:r>
              <a:rPr dirty="0" sz="2800">
                <a:solidFill>
                  <a:srgbClr val="292934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292934"/>
                </a:solidFill>
                <a:latin typeface="Times New Roman"/>
                <a:cs typeface="Times New Roman"/>
              </a:rPr>
              <a:t>level of </a:t>
            </a:r>
            <a:r>
              <a:rPr dirty="0" sz="2800">
                <a:solidFill>
                  <a:srgbClr val="292934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292934"/>
                </a:solidFill>
                <a:latin typeface="Times New Roman"/>
                <a:cs typeface="Times New Roman"/>
              </a:rPr>
              <a:t>lesion :  Pain and temperature sensations are lost, Why</a:t>
            </a:r>
            <a:r>
              <a:rPr dirty="0" sz="2800" spc="-25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4000" spc="-5">
                <a:solidFill>
                  <a:srgbClr val="292934"/>
                </a:solidFill>
                <a:latin typeface="Times New Roman"/>
                <a:cs typeface="Times New Roman"/>
              </a:rPr>
              <a:t>?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B-CAUSES OF</a:t>
            </a:r>
            <a:r>
              <a:rPr dirty="0" spc="-140"/>
              <a:t> </a:t>
            </a:r>
            <a:r>
              <a:rPr dirty="0"/>
              <a:t>RIGIDITY</a:t>
            </a:r>
          </a:p>
          <a:p>
            <a:pPr marL="12700">
              <a:lnSpc>
                <a:spcPct val="100000"/>
              </a:lnSpc>
            </a:pPr>
            <a:r>
              <a:rPr dirty="0"/>
              <a:t>-1-Parkinsonism rigidity is of two</a:t>
            </a:r>
            <a:r>
              <a:rPr dirty="0" spc="-65"/>
              <a:t> </a:t>
            </a:r>
            <a:r>
              <a:rPr dirty="0" spc="-10"/>
              <a:t>types:-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473" y="1380700"/>
            <a:ext cx="7920990" cy="5263515"/>
          </a:xfrm>
          <a:prstGeom prst="rect">
            <a:avLst/>
          </a:prstGeom>
        </p:spPr>
        <p:txBody>
          <a:bodyPr wrap="square" lIns="0" tIns="194310" rIns="0" bIns="0" rtlCol="0" vert="horz">
            <a:spAutoFit/>
          </a:bodyPr>
          <a:lstStyle/>
          <a:p>
            <a:pPr marL="341630" indent="-255270">
              <a:lnSpc>
                <a:spcPct val="100000"/>
              </a:lnSpc>
              <a:spcBef>
                <a:spcPts val="1530"/>
              </a:spcBef>
              <a:buClr>
                <a:srgbClr val="000000"/>
              </a:buClr>
              <a:buSzPct val="95833"/>
              <a:buAutoNum type="alphaLcPeriod"/>
              <a:tabLst>
                <a:tab pos="342265" algn="l"/>
              </a:tabLst>
            </a:pP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Cog-wheel</a:t>
            </a:r>
            <a:r>
              <a:rPr dirty="0" u="heavy" sz="2400" spc="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rigidity</a:t>
            </a:r>
            <a:endParaRPr sz="2400">
              <a:latin typeface="Times New Roman"/>
              <a:cs typeface="Times New Roman"/>
            </a:endParaRPr>
          </a:p>
          <a:p>
            <a:pPr marL="201295">
              <a:lnSpc>
                <a:spcPct val="100000"/>
              </a:lnSpc>
              <a:spcBef>
                <a:spcPts val="1430"/>
              </a:spcBef>
            </a:pP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In cogwheel rigidity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one feels </a:t>
            </a:r>
            <a:r>
              <a:rPr dirty="0" u="heavy" sz="2400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dirty="0" u="heavy" sz="2400" spc="-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resistance </a:t>
            </a:r>
            <a:r>
              <a:rPr dirty="0" u="heavy" sz="2400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in</a:t>
            </a:r>
            <a:r>
              <a:rPr dirty="0" u="heavy" sz="2400" spc="-1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rhythms</a:t>
            </a:r>
            <a:endParaRPr sz="2400">
              <a:latin typeface="Times New Roman"/>
              <a:cs typeface="Times New Roman"/>
            </a:endParaRPr>
          </a:p>
          <a:p>
            <a:pPr marL="86360" marR="280035">
              <a:lnSpc>
                <a:spcPct val="100000"/>
              </a:lnSpc>
              <a:spcBef>
                <a:spcPts val="490"/>
              </a:spcBef>
            </a:pPr>
            <a:r>
              <a:rPr dirty="0" u="heavy" sz="2400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( </a:t>
            </a:r>
            <a:r>
              <a:rPr dirty="0" u="heavy" sz="2400" spc="-5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catches)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when applying a passive movement.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It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is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thought to  be the product of an underlying </a:t>
            </a:r>
            <a:r>
              <a:rPr dirty="0" u="heavy" sz="24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resting tremor</a:t>
            </a:r>
            <a:r>
              <a:rPr dirty="0" sz="2400" spc="-1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which is 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masked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by the rigidity but can be felt on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passive movement</a:t>
            </a:r>
            <a:r>
              <a:rPr dirty="0" sz="2400" spc="-3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58140" indent="-271780">
              <a:lnSpc>
                <a:spcPct val="100000"/>
              </a:lnSpc>
              <a:buClr>
                <a:srgbClr val="000000"/>
              </a:buClr>
              <a:buSzPct val="95833"/>
              <a:buAutoNum type="alphaLcPeriod" startAt="2"/>
              <a:tabLst>
                <a:tab pos="358775" algn="l"/>
              </a:tabLst>
            </a:pP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Lead-pipe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rigidity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. Lead pipe rigidity describes a</a:t>
            </a:r>
            <a:r>
              <a:rPr dirty="0" sz="2400" spc="-105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constant</a:t>
            </a:r>
            <a:endParaRPr sz="24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resistance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when </a:t>
            </a:r>
            <a:r>
              <a:rPr dirty="0" sz="2400" spc="-5">
                <a:solidFill>
                  <a:srgbClr val="292934"/>
                </a:solidFill>
                <a:latin typeface="Times New Roman"/>
                <a:cs typeface="Times New Roman"/>
              </a:rPr>
              <a:t>moving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a</a:t>
            </a:r>
            <a:r>
              <a:rPr dirty="0" sz="2400" spc="-20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92934"/>
                </a:solidFill>
                <a:latin typeface="Times New Roman"/>
                <a:cs typeface="Times New Roman"/>
              </a:rPr>
              <a:t>joint</a:t>
            </a:r>
            <a:endParaRPr sz="2400">
              <a:latin typeface="Times New Roman"/>
              <a:cs typeface="Times New Roman"/>
            </a:endParaRPr>
          </a:p>
          <a:p>
            <a:pPr marL="12700" marR="321945">
              <a:lnSpc>
                <a:spcPct val="80000"/>
              </a:lnSpc>
              <a:spcBef>
                <a:spcPts val="1245"/>
              </a:spcBef>
            </a:pPr>
            <a:r>
              <a:rPr dirty="0" sz="2700" b="1">
                <a:solidFill>
                  <a:srgbClr val="292934"/>
                </a:solidFill>
                <a:latin typeface="Times New Roman"/>
                <a:cs typeface="Times New Roman"/>
              </a:rPr>
              <a:t>2- </a:t>
            </a:r>
            <a:r>
              <a:rPr dirty="0" sz="2700" spc="-5" b="1">
                <a:solidFill>
                  <a:srgbClr val="292934"/>
                </a:solidFill>
                <a:latin typeface="Times New Roman"/>
                <a:cs typeface="Times New Roman"/>
              </a:rPr>
              <a:t>Decerebrate </a:t>
            </a:r>
            <a:r>
              <a:rPr dirty="0" sz="2700" b="1">
                <a:solidFill>
                  <a:srgbClr val="292934"/>
                </a:solidFill>
                <a:latin typeface="Times New Roman"/>
                <a:cs typeface="Times New Roman"/>
              </a:rPr>
              <a:t>rigidity </a:t>
            </a:r>
            <a:r>
              <a:rPr dirty="0" sz="2700" spc="-5" b="1">
                <a:solidFill>
                  <a:srgbClr val="292934"/>
                </a:solidFill>
                <a:latin typeface="Times New Roman"/>
                <a:cs typeface="Times New Roman"/>
              </a:rPr>
              <a:t>(extension </a:t>
            </a:r>
            <a:r>
              <a:rPr dirty="0" sz="2700" b="1">
                <a:solidFill>
                  <a:srgbClr val="292934"/>
                </a:solidFill>
                <a:latin typeface="Times New Roman"/>
                <a:cs typeface="Times New Roman"/>
              </a:rPr>
              <a:t>of </a:t>
            </a:r>
            <a:r>
              <a:rPr dirty="0" sz="2700" spc="-5" b="1">
                <a:solidFill>
                  <a:srgbClr val="292934"/>
                </a:solidFill>
                <a:latin typeface="Times New Roman"/>
                <a:cs typeface="Times New Roman"/>
              </a:rPr>
              <a:t>head </a:t>
            </a:r>
            <a:r>
              <a:rPr dirty="0" sz="2700" b="1">
                <a:solidFill>
                  <a:srgbClr val="292934"/>
                </a:solidFill>
                <a:latin typeface="Times New Roman"/>
                <a:cs typeface="Times New Roman"/>
              </a:rPr>
              <a:t>&amp; 4 </a:t>
            </a:r>
            <a:r>
              <a:rPr dirty="0" sz="2700" spc="-5" b="1">
                <a:solidFill>
                  <a:srgbClr val="292934"/>
                </a:solidFill>
                <a:latin typeface="Times New Roman"/>
                <a:cs typeface="Times New Roman"/>
              </a:rPr>
              <a:t>limbs  extensors </a:t>
            </a:r>
            <a:r>
              <a:rPr dirty="0" u="heavy" sz="19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)( brain stem</a:t>
            </a:r>
            <a:r>
              <a:rPr dirty="0" u="heavy" sz="1900" spc="2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lesions</a:t>
            </a:r>
            <a:r>
              <a:rPr dirty="0" sz="2700" spc="-5" b="1">
                <a:solidFill>
                  <a:srgbClr val="292934"/>
                </a:solidFill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  <a:p>
            <a:pPr marL="12700" marR="5080" indent="85090">
              <a:lnSpc>
                <a:spcPts val="2590"/>
              </a:lnSpc>
              <a:spcBef>
                <a:spcPts val="620"/>
              </a:spcBef>
            </a:pPr>
            <a:r>
              <a:rPr dirty="0" sz="2700" b="1">
                <a:solidFill>
                  <a:srgbClr val="292934"/>
                </a:solidFill>
                <a:latin typeface="Times New Roman"/>
                <a:cs typeface="Times New Roman"/>
              </a:rPr>
              <a:t>3- Decorticate </a:t>
            </a:r>
            <a:r>
              <a:rPr dirty="0" sz="2700" spc="-10" b="1">
                <a:solidFill>
                  <a:srgbClr val="292934"/>
                </a:solidFill>
                <a:latin typeface="Times New Roman"/>
                <a:cs typeface="Times New Roman"/>
              </a:rPr>
              <a:t>rigidity(</a:t>
            </a:r>
            <a:r>
              <a:rPr dirty="0" u="heavy" sz="27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extensor </a:t>
            </a:r>
            <a:r>
              <a:rPr dirty="0" u="heavy" sz="27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rigidity </a:t>
            </a:r>
            <a:r>
              <a:rPr dirty="0" u="heavy" sz="27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in </a:t>
            </a:r>
            <a:r>
              <a:rPr dirty="0" u="heavy" sz="27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legs </a:t>
            </a:r>
            <a:r>
              <a:rPr dirty="0" u="heavy" sz="27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&amp; </a:t>
            </a:r>
            <a:r>
              <a:rPr dirty="0" u="heavy" sz="27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700" spc="-2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moderate </a:t>
            </a:r>
            <a:r>
              <a:rPr dirty="0" u="heavy" sz="2700" spc="-1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flexion </a:t>
            </a:r>
            <a:r>
              <a:rPr dirty="0" u="heavy" sz="27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of arms</a:t>
            </a:r>
            <a:r>
              <a:rPr dirty="0" sz="2700" b="1">
                <a:solidFill>
                  <a:srgbClr val="292934"/>
                </a:solidFill>
                <a:latin typeface="Calibri"/>
                <a:cs typeface="Calibri"/>
              </a:rPr>
              <a:t> if </a:t>
            </a:r>
            <a:r>
              <a:rPr dirty="0" u="heavy" sz="27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head </a:t>
            </a:r>
            <a:r>
              <a:rPr dirty="0" u="heavy" sz="27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unturned</a:t>
            </a:r>
            <a:r>
              <a:rPr dirty="0" sz="2700" spc="-5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292934"/>
                </a:solidFill>
                <a:latin typeface="Times New Roman"/>
                <a:cs typeface="Times New Roman"/>
              </a:rPr>
              <a:t>)( </a:t>
            </a:r>
            <a:r>
              <a:rPr dirty="0" sz="2400" spc="-5" b="1">
                <a:solidFill>
                  <a:srgbClr val="292934"/>
                </a:solidFill>
                <a:latin typeface="Times New Roman"/>
                <a:cs typeface="Times New Roman"/>
              </a:rPr>
              <a:t>descending  tract&amp; </a:t>
            </a:r>
            <a:r>
              <a:rPr dirty="0" sz="2400" spc="-10" b="1">
                <a:solidFill>
                  <a:srgbClr val="292934"/>
                </a:solidFill>
                <a:latin typeface="Times New Roman"/>
                <a:cs typeface="Times New Roman"/>
              </a:rPr>
              <a:t>cerebral</a:t>
            </a:r>
            <a:r>
              <a:rPr dirty="0" sz="2400" spc="-3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292934"/>
                </a:solidFill>
                <a:latin typeface="Times New Roman"/>
                <a:cs typeface="Times New Roman"/>
              </a:rPr>
              <a:t>lesions</a:t>
            </a:r>
            <a:r>
              <a:rPr dirty="0" sz="2700" b="1">
                <a:solidFill>
                  <a:srgbClr val="292934"/>
                </a:solidFill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8646" y="747521"/>
            <a:ext cx="6823075" cy="27089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4445">
              <a:lnSpc>
                <a:spcPct val="100000"/>
              </a:lnSpc>
              <a:spcBef>
                <a:spcPts val="105"/>
              </a:spcBef>
            </a:pPr>
            <a:r>
              <a:rPr dirty="0" u="none" sz="4400" spc="-10" b="0">
                <a:latin typeface="Calibri"/>
                <a:cs typeface="Calibri"/>
              </a:rPr>
              <a:t>Increased </a:t>
            </a:r>
            <a:r>
              <a:rPr dirty="0" u="none" sz="4400" b="0">
                <a:latin typeface="Calibri"/>
                <a:cs typeface="Calibri"/>
              </a:rPr>
              <a:t>Gamma </a:t>
            </a:r>
            <a:r>
              <a:rPr dirty="0" u="none" sz="4400" spc="-35" b="0">
                <a:latin typeface="Calibri"/>
                <a:cs typeface="Calibri"/>
              </a:rPr>
              <a:t>efferent  </a:t>
            </a:r>
            <a:r>
              <a:rPr dirty="0" u="none" sz="4400" spc="-15" b="0">
                <a:latin typeface="Calibri"/>
                <a:cs typeface="Calibri"/>
              </a:rPr>
              <a:t>discharge </a:t>
            </a:r>
            <a:r>
              <a:rPr dirty="0" u="none" sz="4400" spc="-10" b="0">
                <a:latin typeface="Calibri"/>
                <a:cs typeface="Calibri"/>
              </a:rPr>
              <a:t>is </a:t>
            </a:r>
            <a:r>
              <a:rPr dirty="0" u="none" sz="4400" b="0">
                <a:latin typeface="Calibri"/>
                <a:cs typeface="Calibri"/>
              </a:rPr>
              <a:t>the </a:t>
            </a:r>
            <a:r>
              <a:rPr dirty="0" u="none" sz="4400" spc="-5" b="0">
                <a:latin typeface="Calibri"/>
                <a:cs typeface="Calibri"/>
              </a:rPr>
              <a:t>main </a:t>
            </a:r>
            <a:r>
              <a:rPr dirty="0" u="none" sz="4400" spc="-10" b="0">
                <a:latin typeface="Calibri"/>
                <a:cs typeface="Calibri"/>
              </a:rPr>
              <a:t>cause </a:t>
            </a:r>
            <a:r>
              <a:rPr dirty="0" u="none" sz="4400" spc="0" b="0">
                <a:latin typeface="Calibri"/>
                <a:cs typeface="Calibri"/>
              </a:rPr>
              <a:t>of  </a:t>
            </a:r>
            <a:r>
              <a:rPr dirty="0" u="none" sz="4400" spc="-5" b="0">
                <a:latin typeface="Calibri"/>
                <a:cs typeface="Calibri"/>
              </a:rPr>
              <a:t>increased </a:t>
            </a:r>
            <a:r>
              <a:rPr dirty="0" u="none" sz="4400" b="0">
                <a:latin typeface="Calibri"/>
                <a:cs typeface="Calibri"/>
              </a:rPr>
              <a:t>muscle</a:t>
            </a:r>
            <a:r>
              <a:rPr dirty="0" u="none" sz="4400" spc="-35" b="0">
                <a:latin typeface="Calibri"/>
                <a:cs typeface="Calibri"/>
              </a:rPr>
              <a:t> </a:t>
            </a:r>
            <a:r>
              <a:rPr dirty="0" u="none" sz="4400" spc="-15" b="0">
                <a:latin typeface="Calibri"/>
                <a:cs typeface="Calibri"/>
              </a:rPr>
              <a:t>tone.</a:t>
            </a:r>
            <a:endParaRPr sz="4400">
              <a:latin typeface="Calibri"/>
              <a:cs typeface="Calibri"/>
            </a:endParaRPr>
          </a:p>
          <a:p>
            <a:pPr algn="ctr" marL="4445">
              <a:lnSpc>
                <a:spcPct val="100000"/>
              </a:lnSpc>
            </a:pPr>
            <a:r>
              <a:rPr dirty="0" u="none" sz="4400" spc="-5" b="0">
                <a:latin typeface="Calibri"/>
                <a:cs typeface="Calibri"/>
              </a:rPr>
              <a:t>how?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0" y="1125537"/>
            <a:ext cx="6624574" cy="446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49" y="12"/>
            <a:ext cx="9001125" cy="628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470" y="699261"/>
            <a:ext cx="308229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9215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Facilitatory supra </a:t>
            </a:r>
            <a:r>
              <a:rPr dirty="0" u="heavy" sz="2400" spc="-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spinal </a:t>
            </a:r>
            <a:r>
              <a:rPr dirty="0" u="none" sz="2400" spc="-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heavy" sz="2400" spc="-1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centers to </a:t>
            </a:r>
            <a:r>
              <a:rPr dirty="0" u="heavy" sz="2400" spc="-1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gamma</a:t>
            </a:r>
            <a:r>
              <a:rPr dirty="0" u="heavy" sz="2400" spc="-85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1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motor </a:t>
            </a:r>
            <a:r>
              <a:rPr dirty="0" u="none" sz="2400" spc="-1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heavy" sz="2400" spc="-1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neurons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7891" y="714349"/>
            <a:ext cx="5288407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559054"/>
            <a:ext cx="7938770" cy="557403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35"/>
              </a:spcBef>
            </a:pPr>
            <a:r>
              <a:rPr dirty="0" u="heavy" sz="28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Hypertonia </a:t>
            </a:r>
            <a:r>
              <a:rPr dirty="0" sz="2000" spc="-20" b="1">
                <a:solidFill>
                  <a:srgbClr val="292934"/>
                </a:solidFill>
                <a:latin typeface="Calibri"/>
                <a:cs typeface="Calibri"/>
              </a:rPr>
              <a:t>refers </a:t>
            </a:r>
            <a:r>
              <a:rPr dirty="0" sz="2000" spc="-15" b="1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dirty="0" sz="2000" spc="-5" b="1">
                <a:solidFill>
                  <a:srgbClr val="292934"/>
                </a:solidFill>
                <a:latin typeface="Calibri"/>
                <a:cs typeface="Calibri"/>
              </a:rPr>
              <a:t>increased </a:t>
            </a:r>
            <a:r>
              <a:rPr dirty="0" sz="2000" spc="-10" b="1">
                <a:solidFill>
                  <a:srgbClr val="292934"/>
                </a:solidFill>
                <a:latin typeface="Calibri"/>
                <a:cs typeface="Calibri"/>
              </a:rPr>
              <a:t>resistance </a:t>
            </a:r>
            <a:r>
              <a:rPr dirty="0" sz="2000" spc="-15" b="1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dirty="0" sz="2000" spc="-5" b="1">
                <a:solidFill>
                  <a:srgbClr val="292934"/>
                </a:solidFill>
                <a:latin typeface="Calibri"/>
                <a:cs typeface="Calibri"/>
              </a:rPr>
              <a:t>passive </a:t>
            </a:r>
            <a:r>
              <a:rPr dirty="0" u="heavy" sz="20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stretch(passive </a:t>
            </a:r>
            <a:r>
              <a:rPr dirty="0" sz="2000" spc="-1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lengthening)</a:t>
            </a:r>
            <a:r>
              <a:rPr dirty="0" sz="2000" b="1">
                <a:solidFill>
                  <a:srgbClr val="292934"/>
                </a:solidFill>
                <a:latin typeface="Calibri"/>
                <a:cs typeface="Calibri"/>
              </a:rPr>
              <a:t> of a muscle . This </a:t>
            </a:r>
            <a:r>
              <a:rPr dirty="0" sz="2000" spc="-15" b="1">
                <a:solidFill>
                  <a:srgbClr val="292934"/>
                </a:solidFill>
                <a:latin typeface="Calibri"/>
                <a:cs typeface="Calibri"/>
              </a:rPr>
              <a:t>may </a:t>
            </a:r>
            <a:r>
              <a:rPr dirty="0" sz="2000" spc="-5" b="1">
                <a:solidFill>
                  <a:srgbClr val="292934"/>
                </a:solidFill>
                <a:latin typeface="Calibri"/>
                <a:cs typeface="Calibri"/>
              </a:rPr>
              <a:t>mean increased stiffness </a:t>
            </a:r>
            <a:r>
              <a:rPr dirty="0" sz="2000" b="1">
                <a:solidFill>
                  <a:srgbClr val="292934"/>
                </a:solidFill>
                <a:latin typeface="Calibri"/>
                <a:cs typeface="Calibri"/>
              </a:rPr>
              <a:t>of the</a:t>
            </a:r>
            <a:r>
              <a:rPr dirty="0" sz="2000" spc="-95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92934"/>
                </a:solidFill>
                <a:latin typeface="Calibri"/>
                <a:cs typeface="Calibri"/>
              </a:rPr>
              <a:t>muscle.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ts val="2375"/>
              </a:lnSpc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dirty="0" sz="2000" spc="-5" b="1">
                <a:solidFill>
                  <a:srgbClr val="292934"/>
                </a:solidFill>
                <a:latin typeface="Calibri"/>
                <a:cs typeface="Calibri"/>
              </a:rPr>
              <a:t>Hypertonicity could </a:t>
            </a:r>
            <a:r>
              <a:rPr dirty="0" sz="2000" b="1">
                <a:solidFill>
                  <a:srgbClr val="292934"/>
                </a:solidFill>
                <a:latin typeface="Calibri"/>
                <a:cs typeface="Calibri"/>
              </a:rPr>
              <a:t>be due </a:t>
            </a:r>
            <a:r>
              <a:rPr dirty="0" sz="2000" spc="-15" b="1">
                <a:solidFill>
                  <a:srgbClr val="292934"/>
                </a:solidFill>
                <a:latin typeface="Calibri"/>
                <a:cs typeface="Calibri"/>
              </a:rPr>
              <a:t>to </a:t>
            </a:r>
            <a:r>
              <a:rPr dirty="0" sz="2000" b="1">
                <a:solidFill>
                  <a:srgbClr val="292934"/>
                </a:solidFill>
                <a:latin typeface="Calibri"/>
                <a:cs typeface="Calibri"/>
              </a:rPr>
              <a:t>a </a:t>
            </a:r>
            <a:r>
              <a:rPr dirty="0" sz="2000" spc="-10" b="1">
                <a:solidFill>
                  <a:srgbClr val="292934"/>
                </a:solidFill>
                <a:latin typeface="Calibri"/>
                <a:cs typeface="Calibri"/>
              </a:rPr>
              <a:t>neural drive </a:t>
            </a:r>
            <a:r>
              <a:rPr dirty="0" sz="2000" spc="-5" b="1">
                <a:solidFill>
                  <a:srgbClr val="292934"/>
                </a:solidFill>
                <a:latin typeface="Calibri"/>
                <a:cs typeface="Calibri"/>
              </a:rPr>
              <a:t>problem </a:t>
            </a:r>
            <a:r>
              <a:rPr dirty="0" sz="2000" b="1">
                <a:solidFill>
                  <a:srgbClr val="292934"/>
                </a:solidFill>
                <a:latin typeface="Calibri"/>
                <a:cs typeface="Calibri"/>
              </a:rPr>
              <a:t>such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as</a:t>
            </a:r>
            <a:r>
              <a:rPr dirty="0" u="heavy" sz="2000" spc="-3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:-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ts val="3335"/>
              </a:lnSpc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dirty="0" u="heavy" sz="28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spasticity </a:t>
            </a:r>
            <a:r>
              <a:rPr dirty="0" u="heavy" sz="2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or</a:t>
            </a:r>
            <a:r>
              <a:rPr dirty="0" u="heavy" sz="2800" spc="1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rigidity</a:t>
            </a:r>
            <a:endParaRPr sz="2800">
              <a:latin typeface="Calibri"/>
              <a:cs typeface="Calibri"/>
            </a:endParaRPr>
          </a:p>
          <a:p>
            <a:pPr algn="just" marL="355600" marR="171450">
              <a:lnSpc>
                <a:spcPct val="100899"/>
              </a:lnSpc>
              <a:spcBef>
                <a:spcPts val="2370"/>
              </a:spcBef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1-</a:t>
            </a:r>
            <a:r>
              <a:rPr dirty="0" u="heavy" sz="28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Spasticity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u="heavy" sz="2800" spc="-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velocity </a:t>
            </a:r>
            <a:r>
              <a:rPr dirty="0" u="heavy" sz="28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dependent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92934"/>
                </a:solidFill>
                <a:latin typeface="Calibri"/>
                <a:cs typeface="Calibri"/>
              </a:rPr>
              <a:t>increased </a:t>
            </a:r>
            <a:r>
              <a:rPr dirty="0" sz="2000" spc="-10" b="1">
                <a:solidFill>
                  <a:srgbClr val="292934"/>
                </a:solidFill>
                <a:latin typeface="Calibri"/>
                <a:cs typeface="Calibri"/>
              </a:rPr>
              <a:t>resistance </a:t>
            </a:r>
            <a:r>
              <a:rPr dirty="0" sz="2000" spc="-15" b="1">
                <a:solidFill>
                  <a:srgbClr val="292934"/>
                </a:solidFill>
                <a:latin typeface="Calibri"/>
                <a:cs typeface="Calibri"/>
              </a:rPr>
              <a:t>to  </a:t>
            </a:r>
            <a:r>
              <a:rPr dirty="0" sz="2000" spc="-5" b="1">
                <a:solidFill>
                  <a:srgbClr val="292934"/>
                </a:solidFill>
                <a:latin typeface="Calibri"/>
                <a:cs typeface="Calibri"/>
              </a:rPr>
              <a:t>passive </a:t>
            </a:r>
            <a:r>
              <a:rPr dirty="0" sz="2000" spc="-10" b="1">
                <a:solidFill>
                  <a:srgbClr val="292934"/>
                </a:solidFill>
                <a:latin typeface="Calibri"/>
                <a:cs typeface="Calibri"/>
              </a:rPr>
              <a:t>movement </a:t>
            </a:r>
            <a:r>
              <a:rPr dirty="0" sz="2000" b="1">
                <a:solidFill>
                  <a:srgbClr val="292934"/>
                </a:solidFill>
                <a:latin typeface="Calibri"/>
                <a:cs typeface="Calibri"/>
              </a:rPr>
              <a:t>of the </a:t>
            </a:r>
            <a:r>
              <a:rPr dirty="0" sz="2000" spc="-5" b="1">
                <a:solidFill>
                  <a:srgbClr val="292934"/>
                </a:solidFill>
                <a:latin typeface="Calibri"/>
                <a:cs typeface="Calibri"/>
              </a:rPr>
              <a:t>muscle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heavy" sz="2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due </a:t>
            </a:r>
            <a:r>
              <a:rPr dirty="0" u="heavy" sz="2000" spc="-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to </a:t>
            </a:r>
            <a:r>
              <a:rPr dirty="0" u="heavy" sz="2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abnormally high </a:t>
            </a:r>
            <a:r>
              <a:rPr dirty="0" u="heavy" sz="20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muscle tone </a:t>
            </a:r>
            <a:r>
              <a:rPr dirty="0" u="heavy" sz="20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(hypertonia) which </a:t>
            </a:r>
            <a:r>
              <a:rPr dirty="0" u="heavy" sz="20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varies </a:t>
            </a:r>
            <a:r>
              <a:rPr dirty="0" u="heavy" sz="20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with </a:t>
            </a:r>
            <a:r>
              <a:rPr dirty="0" u="heavy" sz="2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the speed of </a:t>
            </a:r>
            <a:r>
              <a:rPr dirty="0" u="heavy" sz="20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displacement </a:t>
            </a:r>
            <a:r>
              <a:rPr dirty="0" u="heavy" sz="2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 a</a:t>
            </a:r>
            <a:r>
              <a:rPr dirty="0" u="heavy" sz="2000" spc="-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joint.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u="heavy" sz="2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dirty="0" sz="2000" spc="-15" b="1">
                <a:solidFill>
                  <a:srgbClr val="292934"/>
                </a:solidFill>
                <a:latin typeface="Calibri"/>
                <a:cs typeface="Calibri"/>
              </a:rPr>
              <a:t>faster </a:t>
            </a:r>
            <a:r>
              <a:rPr dirty="0" sz="2000" spc="-10" b="1">
                <a:solidFill>
                  <a:srgbClr val="292934"/>
                </a:solidFill>
                <a:latin typeface="Calibri"/>
                <a:cs typeface="Calibri"/>
              </a:rPr>
              <a:t>you </a:t>
            </a:r>
            <a:r>
              <a:rPr dirty="0" sz="2000" spc="-15" b="1">
                <a:solidFill>
                  <a:srgbClr val="292934"/>
                </a:solidFill>
                <a:latin typeface="Calibri"/>
                <a:cs typeface="Calibri"/>
              </a:rPr>
              <a:t>stretch </a:t>
            </a:r>
            <a:r>
              <a:rPr dirty="0" sz="2000" b="1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dirty="0" sz="2000" spc="-5" b="1">
                <a:solidFill>
                  <a:srgbClr val="292934"/>
                </a:solidFill>
                <a:latin typeface="Calibri"/>
                <a:cs typeface="Calibri"/>
              </a:rPr>
              <a:t>muscle </a:t>
            </a:r>
            <a:r>
              <a:rPr dirty="0" sz="2000" b="1">
                <a:solidFill>
                  <a:srgbClr val="292934"/>
                </a:solidFill>
                <a:latin typeface="Calibri"/>
                <a:cs typeface="Calibri"/>
              </a:rPr>
              <a:t>the </a:t>
            </a:r>
            <a:r>
              <a:rPr dirty="0" sz="2000" spc="-15" b="1">
                <a:solidFill>
                  <a:srgbClr val="292934"/>
                </a:solidFill>
                <a:latin typeface="Calibri"/>
                <a:cs typeface="Calibri"/>
              </a:rPr>
              <a:t>greater </a:t>
            </a:r>
            <a:r>
              <a:rPr dirty="0" sz="2000" b="1">
                <a:solidFill>
                  <a:srgbClr val="292934"/>
                </a:solidFill>
                <a:latin typeface="Calibri"/>
                <a:cs typeface="Calibri"/>
              </a:rPr>
              <a:t>the</a:t>
            </a:r>
            <a:r>
              <a:rPr dirty="0" sz="2000" spc="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92934"/>
                </a:solidFill>
                <a:latin typeface="Calibri"/>
                <a:cs typeface="Calibri"/>
              </a:rPr>
              <a:t>resistance.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ts val="2365"/>
              </a:lnSpc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dirty="0" sz="2000" b="1">
                <a:solidFill>
                  <a:srgbClr val="292934"/>
                </a:solidFill>
                <a:latin typeface="Calibri"/>
                <a:cs typeface="Calibri"/>
              </a:rPr>
              <a:t>- </a:t>
            </a:r>
            <a:r>
              <a:rPr dirty="0" sz="2000" spc="-5" b="1">
                <a:solidFill>
                  <a:srgbClr val="292934"/>
                </a:solidFill>
                <a:latin typeface="Calibri"/>
                <a:cs typeface="Calibri"/>
              </a:rPr>
              <a:t>Spasticity </a:t>
            </a:r>
            <a:r>
              <a:rPr dirty="0" sz="2000" b="1">
                <a:solidFill>
                  <a:srgbClr val="292934"/>
                </a:solidFill>
                <a:latin typeface="Calibri"/>
                <a:cs typeface="Calibri"/>
              </a:rPr>
              <a:t>is </a:t>
            </a:r>
            <a:r>
              <a:rPr dirty="0" sz="2000" spc="-5" b="1">
                <a:solidFill>
                  <a:srgbClr val="292934"/>
                </a:solidFill>
                <a:latin typeface="Calibri"/>
                <a:cs typeface="Calibri"/>
              </a:rPr>
              <a:t>clearly </a:t>
            </a:r>
            <a:r>
              <a:rPr dirty="0" sz="2000" spc="-10" b="1">
                <a:solidFill>
                  <a:srgbClr val="292934"/>
                </a:solidFill>
                <a:latin typeface="Calibri"/>
                <a:cs typeface="Calibri"/>
              </a:rPr>
              <a:t>neural </a:t>
            </a:r>
            <a:r>
              <a:rPr dirty="0" sz="2000" b="1">
                <a:solidFill>
                  <a:srgbClr val="292934"/>
                </a:solidFill>
                <a:latin typeface="Calibri"/>
                <a:cs typeface="Calibri"/>
              </a:rPr>
              <a:t>in </a:t>
            </a:r>
            <a:r>
              <a:rPr dirty="0" sz="2000" spc="-10" b="1">
                <a:solidFill>
                  <a:srgbClr val="292934"/>
                </a:solidFill>
                <a:latin typeface="Calibri"/>
                <a:cs typeface="Calibri"/>
              </a:rPr>
              <a:t>nature </a:t>
            </a:r>
            <a:r>
              <a:rPr dirty="0" sz="2000" b="1">
                <a:solidFill>
                  <a:srgbClr val="292934"/>
                </a:solidFill>
                <a:latin typeface="Calibri"/>
                <a:cs typeface="Calibri"/>
              </a:rPr>
              <a:t>and is a </a:t>
            </a:r>
            <a:r>
              <a:rPr dirty="0" sz="2000" spc="-10" b="1">
                <a:solidFill>
                  <a:srgbClr val="292934"/>
                </a:solidFill>
                <a:latin typeface="Calibri"/>
                <a:cs typeface="Calibri"/>
              </a:rPr>
              <a:t>associated </a:t>
            </a:r>
            <a:r>
              <a:rPr dirty="0" sz="2000" spc="-5" b="1">
                <a:solidFill>
                  <a:srgbClr val="292934"/>
                </a:solidFill>
                <a:latin typeface="Calibri"/>
                <a:cs typeface="Calibri"/>
              </a:rPr>
              <a:t>with</a:t>
            </a:r>
            <a:r>
              <a:rPr dirty="0" sz="2000" spc="-65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92934"/>
                </a:solidFill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447040" indent="-434340">
              <a:lnSpc>
                <a:spcPts val="3804"/>
              </a:lnSpc>
              <a:buFont typeface="Calibri"/>
              <a:buChar char="-"/>
              <a:tabLst>
                <a:tab pos="446405" algn="l"/>
                <a:tab pos="447040" algn="l"/>
              </a:tabLst>
            </a:pPr>
            <a:r>
              <a:rPr dirty="0" u="heavy" sz="32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UMNL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due </a:t>
            </a:r>
            <a:r>
              <a:rPr dirty="0" u="heavy" sz="2400" spc="-1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to Involvement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of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the corticospinal</a:t>
            </a:r>
            <a:r>
              <a:rPr dirty="0" u="heavy" sz="2400" spc="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1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tract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ts val="3354"/>
              </a:lnSpc>
              <a:spcBef>
                <a:spcPts val="2420"/>
              </a:spcBef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dirty="0" u="heavy" sz="28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Spasticity </a:t>
            </a:r>
            <a:r>
              <a:rPr dirty="0" u="heavy" sz="28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is usually </a:t>
            </a:r>
            <a:r>
              <a:rPr dirty="0" u="heavy" sz="28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uni-</a:t>
            </a:r>
            <a:r>
              <a:rPr dirty="0" u="heavy" sz="2800" spc="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directional</a:t>
            </a:r>
            <a:endParaRPr sz="2800">
              <a:latin typeface="Calibri"/>
              <a:cs typeface="Calibri"/>
            </a:endParaRPr>
          </a:p>
          <a:p>
            <a:pPr marL="299085" marR="87630" indent="-286385">
              <a:lnSpc>
                <a:spcPts val="3460"/>
              </a:lnSpc>
              <a:spcBef>
                <a:spcPts val="425"/>
              </a:spcBef>
              <a:buFont typeface="Calibri"/>
              <a:buChar char="-"/>
              <a:tabLst>
                <a:tab pos="299085" algn="l"/>
                <a:tab pos="299720" algn="l"/>
                <a:tab pos="1510665" algn="l"/>
              </a:tabLst>
            </a:pPr>
            <a:r>
              <a:rPr dirty="0" sz="3200" spc="-20" b="1">
                <a:solidFill>
                  <a:srgbClr val="292934"/>
                </a:solidFill>
                <a:latin typeface="Calibri"/>
                <a:cs typeface="Calibri"/>
              </a:rPr>
              <a:t>Flexor	</a:t>
            </a:r>
            <a:r>
              <a:rPr dirty="0" sz="3200" spc="-5" b="1">
                <a:solidFill>
                  <a:srgbClr val="292934"/>
                </a:solidFill>
                <a:latin typeface="Calibri"/>
                <a:cs typeface="Calibri"/>
              </a:rPr>
              <a:t>spasticity </a:t>
            </a:r>
            <a:r>
              <a:rPr dirty="0" sz="3200" b="1">
                <a:solidFill>
                  <a:srgbClr val="292934"/>
                </a:solidFill>
                <a:latin typeface="Calibri"/>
                <a:cs typeface="Calibri"/>
              </a:rPr>
              <a:t>in </a:t>
            </a:r>
            <a:r>
              <a:rPr dirty="0" sz="3200" spc="-5" b="1">
                <a:solidFill>
                  <a:srgbClr val="292934"/>
                </a:solidFill>
                <a:latin typeface="Calibri"/>
                <a:cs typeface="Calibri"/>
              </a:rPr>
              <a:t>the upper </a:t>
            </a:r>
            <a:r>
              <a:rPr dirty="0" sz="3200" b="1">
                <a:solidFill>
                  <a:srgbClr val="292934"/>
                </a:solidFill>
                <a:latin typeface="Calibri"/>
                <a:cs typeface="Calibri"/>
              </a:rPr>
              <a:t>limb &amp; </a:t>
            </a:r>
            <a:r>
              <a:rPr dirty="0" sz="2800" spc="-20" b="1">
                <a:solidFill>
                  <a:srgbClr val="292934"/>
                </a:solidFill>
                <a:latin typeface="Calibri"/>
                <a:cs typeface="Calibri"/>
              </a:rPr>
              <a:t>extensor  </a:t>
            </a:r>
            <a:r>
              <a:rPr dirty="0" sz="2800" spc="-10" b="1">
                <a:solidFill>
                  <a:srgbClr val="292934"/>
                </a:solidFill>
                <a:latin typeface="Calibri"/>
                <a:cs typeface="Calibri"/>
              </a:rPr>
              <a:t>spasticity </a:t>
            </a:r>
            <a:r>
              <a:rPr dirty="0" sz="2800" spc="-5" b="1">
                <a:solidFill>
                  <a:srgbClr val="292934"/>
                </a:solidFill>
                <a:latin typeface="Calibri"/>
                <a:cs typeface="Calibri"/>
              </a:rPr>
              <a:t>in the </a:t>
            </a:r>
            <a:r>
              <a:rPr dirty="0" sz="2800" spc="-10" b="1">
                <a:solidFill>
                  <a:srgbClr val="292934"/>
                </a:solidFill>
                <a:latin typeface="Calibri"/>
                <a:cs typeface="Calibri"/>
              </a:rPr>
              <a:t>lower</a:t>
            </a:r>
            <a:r>
              <a:rPr dirty="0" sz="2800" spc="6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292934"/>
                </a:solidFill>
                <a:latin typeface="Calibri"/>
                <a:cs typeface="Calibri"/>
              </a:rPr>
              <a:t>limb.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644778"/>
            <a:ext cx="7903845" cy="2762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199390" indent="-342900">
              <a:lnSpc>
                <a:spcPct val="100000"/>
              </a:lnSpc>
              <a:spcBef>
                <a:spcPts val="105"/>
              </a:spcBef>
              <a:buFont typeface="Times New Roman"/>
              <a:buChar char="-"/>
              <a:tabLst>
                <a:tab pos="354965" algn="l"/>
                <a:tab pos="355600" algn="l"/>
              </a:tabLst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A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simple way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to assess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spasticity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is by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fast flexion or extension of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selected joint,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typically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the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elbow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or knee, to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elicit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a sudden</a:t>
            </a:r>
            <a:r>
              <a:rPr dirty="0" sz="2000" spc="-15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increase 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in</a:t>
            </a:r>
            <a:r>
              <a:rPr dirty="0" sz="2000" spc="-2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tone.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-"/>
              <a:tabLst>
                <a:tab pos="354965" algn="l"/>
                <a:tab pos="355600" algn="l"/>
              </a:tabLst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-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This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demonstrate the velocity dependent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nature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dirty="0" sz="2000" spc="-204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292934"/>
                </a:solidFill>
                <a:latin typeface="Times New Roman"/>
                <a:cs typeface="Times New Roman"/>
              </a:rPr>
              <a:t>spasticity.</a:t>
            </a:r>
            <a:endParaRPr sz="2000">
              <a:latin typeface="Times New Roman"/>
              <a:cs typeface="Times New Roman"/>
            </a:endParaRPr>
          </a:p>
          <a:p>
            <a:pPr marL="355600" marR="212725" indent="-342900">
              <a:lnSpc>
                <a:spcPct val="100000"/>
              </a:lnSpc>
              <a:buFont typeface="Times New Roman"/>
              <a:buChar char="-"/>
              <a:tabLst>
                <a:tab pos="354965" algn="l"/>
                <a:tab pos="355600" algn="l"/>
              </a:tabLst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-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Clasp-knife spasticity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 in UMNL, describe a sudden </a:t>
            </a:r>
            <a:r>
              <a:rPr dirty="0" sz="2000" spc="-10" b="1">
                <a:solidFill>
                  <a:srgbClr val="292934"/>
                </a:solidFill>
                <a:latin typeface="Times New Roman"/>
                <a:cs typeface="Times New Roman"/>
              </a:rPr>
              <a:t>release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of</a:t>
            </a:r>
            <a:r>
              <a:rPr dirty="0" sz="2000" spc="-16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tone  after an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initial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hypertonia of selected joint</a:t>
            </a:r>
            <a:r>
              <a:rPr dirty="0" sz="2000" spc="-20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movement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ts val="2390"/>
              </a:lnSpc>
              <a:spcBef>
                <a:spcPts val="5"/>
              </a:spcBef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-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Spasticity with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increased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muscle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tone together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cause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contraction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deformity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limb.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245" y="713689"/>
            <a:ext cx="7816850" cy="13709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 </a:t>
            </a:r>
            <a:r>
              <a:rPr dirty="0" sz="2800" spc="-200"/>
              <a:t> </a:t>
            </a:r>
            <a:r>
              <a:rPr dirty="0" sz="2800" spc="-5"/>
              <a:t>2- Rigidity</a:t>
            </a:r>
            <a:r>
              <a:rPr dirty="0" u="none" sz="2800" spc="5"/>
              <a:t> </a:t>
            </a:r>
            <a:r>
              <a:rPr dirty="0" u="none" sz="2800" spc="-5"/>
              <a:t>:-</a:t>
            </a:r>
            <a:endParaRPr sz="2800"/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dirty="0" u="none" sz="2000"/>
              <a:t>- is an </a:t>
            </a:r>
            <a:r>
              <a:rPr dirty="0" u="none" sz="2000" spc="-5"/>
              <a:t>increased resistance </a:t>
            </a:r>
            <a:r>
              <a:rPr dirty="0" u="none" sz="2000"/>
              <a:t>to the </a:t>
            </a:r>
            <a:r>
              <a:rPr dirty="0" sz="2000"/>
              <a:t>passive movement</a:t>
            </a:r>
            <a:r>
              <a:rPr dirty="0" u="none" sz="2000"/>
              <a:t> of a muscle </a:t>
            </a:r>
            <a:r>
              <a:rPr dirty="0" u="none" sz="2000" spc="-5"/>
              <a:t>which</a:t>
            </a:r>
            <a:r>
              <a:rPr dirty="0" u="none" sz="2000" spc="-190"/>
              <a:t> </a:t>
            </a:r>
            <a:r>
              <a:rPr dirty="0" u="none" sz="2000"/>
              <a:t>is </a:t>
            </a:r>
            <a:r>
              <a:rPr dirty="0" sz="2000"/>
              <a:t> constant </a:t>
            </a:r>
            <a:r>
              <a:rPr dirty="0" sz="2000" spc="-5"/>
              <a:t>throughout</a:t>
            </a:r>
            <a:r>
              <a:rPr dirty="0" u="none" sz="2000" spc="-5"/>
              <a:t> </a:t>
            </a:r>
            <a:r>
              <a:rPr dirty="0" u="none" sz="2000"/>
              <a:t>the movement and</a:t>
            </a:r>
            <a:r>
              <a:rPr dirty="0" u="none" sz="2000">
                <a:solidFill>
                  <a:srgbClr val="FFFFFF"/>
                </a:solidFill>
              </a:rPr>
              <a:t> </a:t>
            </a:r>
            <a:r>
              <a:rPr dirty="0" u="heavy"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not </a:t>
            </a:r>
            <a:r>
              <a:rPr dirty="0" u="heavy" sz="2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related </a:t>
            </a:r>
            <a:r>
              <a:rPr dirty="0" u="heavy"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to the speed of </a:t>
            </a:r>
            <a:r>
              <a:rPr dirty="0" u="heavy"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movement(</a:t>
            </a:r>
            <a:r>
              <a:rPr dirty="0" u="none" sz="2000">
                <a:solidFill>
                  <a:srgbClr val="FFFFFF"/>
                </a:solidFill>
              </a:rPr>
              <a:t> is not velocity dependent)</a:t>
            </a:r>
            <a:r>
              <a:rPr dirty="0" u="none" sz="2000" spc="-150">
                <a:solidFill>
                  <a:srgbClr val="FFFFFF"/>
                </a:solidFill>
              </a:rPr>
              <a:t> </a:t>
            </a:r>
            <a:r>
              <a:rPr dirty="0" u="none" sz="2000">
                <a:solidFill>
                  <a:srgbClr val="FFFFFF"/>
                </a:solidFill>
              </a:rPr>
              <a:t>.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86334" y="2363216"/>
            <a:ext cx="8036559" cy="3074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213485">
              <a:lnSpc>
                <a:spcPct val="100000"/>
              </a:lnSpc>
              <a:spcBef>
                <a:spcPts val="105"/>
              </a:spcBef>
            </a:pP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In Rigidity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resistance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is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present </a:t>
            </a:r>
            <a:r>
              <a:rPr dirty="0" u="heavy" sz="2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 both agonist and</a:t>
            </a:r>
            <a:r>
              <a:rPr dirty="0" u="heavy" sz="2000" spc="-18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antagonist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.  </a:t>
            </a:r>
            <a:r>
              <a:rPr dirty="0" u="heavy" sz="2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(is</a:t>
            </a:r>
            <a:r>
              <a:rPr dirty="0" u="heavy" sz="2000" spc="-3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bi-directional)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-Rigidity is usually </a:t>
            </a:r>
            <a:r>
              <a:rPr dirty="0" u="heavy" sz="20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extra-pyramidal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in origin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spc="0" b="1">
                <a:solidFill>
                  <a:srgbClr val="292934"/>
                </a:solidFill>
                <a:latin typeface="Times New Roman"/>
                <a:cs typeface="Times New Roman"/>
              </a:rPr>
              <a:t>&amp;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Rigidity includes</a:t>
            </a:r>
            <a:r>
              <a:rPr dirty="0" sz="2000" spc="-19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other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features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of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increased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muscle tone</a:t>
            </a:r>
            <a:r>
              <a:rPr dirty="0" sz="2000" spc="-10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-is often associated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with </a:t>
            </a:r>
            <a:r>
              <a:rPr dirty="0" u="heavy" sz="20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basal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ganglia </a:t>
            </a:r>
            <a:r>
              <a:rPr dirty="0" u="heavy" sz="20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disease such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as </a:t>
            </a:r>
            <a:r>
              <a:rPr dirty="0" u="heavy" sz="20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Parkinson’s</a:t>
            </a:r>
            <a:r>
              <a:rPr dirty="0" u="heavy" sz="2000" spc="-15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disease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-Stiffness is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different </a:t>
            </a:r>
            <a:r>
              <a:rPr dirty="0" sz="2000" spc="-10" b="1">
                <a:solidFill>
                  <a:srgbClr val="292934"/>
                </a:solidFill>
                <a:latin typeface="Times New Roman"/>
                <a:cs typeface="Times New Roman"/>
              </a:rPr>
              <a:t>from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rigidity . Stiffness is a principal </a:t>
            </a:r>
            <a:r>
              <a:rPr dirty="0" u="heavy" sz="20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Times New Roman"/>
                <a:cs typeface="Times New Roman"/>
              </a:rPr>
              <a:t>symptom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 of</a:t>
            </a:r>
            <a:r>
              <a:rPr dirty="0" sz="2000" spc="-26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the  patient (</a:t>
            </a:r>
            <a:r>
              <a:rPr dirty="0" sz="2000" spc="-5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complain)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1138173"/>
            <a:ext cx="827532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400" spc="-80">
                <a:latin typeface="Calibri"/>
                <a:cs typeface="Calibri"/>
              </a:rPr>
              <a:t>-</a:t>
            </a:r>
            <a:r>
              <a:rPr dirty="0" u="none" sz="2400" spc="-80" b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u="none" sz="2400" spc="-15" b="0">
                <a:solidFill>
                  <a:srgbClr val="FFFFFF"/>
                </a:solidFill>
                <a:latin typeface="Calibri"/>
                <a:cs typeface="Calibri"/>
              </a:rPr>
              <a:t>test </a:t>
            </a:r>
            <a:r>
              <a:rPr dirty="0" u="none" sz="2400" spc="-20" b="0">
                <a:solidFill>
                  <a:srgbClr val="FFFFFF"/>
                </a:solidFill>
                <a:latin typeface="Calibri"/>
                <a:cs typeface="Calibri"/>
              </a:rPr>
              <a:t>for rigidity, </a:t>
            </a:r>
            <a:r>
              <a:rPr dirty="0" u="none" sz="2400" spc="-10" b="0">
                <a:solidFill>
                  <a:srgbClr val="FFFFFF"/>
                </a:solidFill>
                <a:latin typeface="Calibri"/>
                <a:cs typeface="Calibri"/>
              </a:rPr>
              <a:t>passively </a:t>
            </a:r>
            <a:r>
              <a:rPr dirty="0" u="none" sz="2400" spc="-15" b="0">
                <a:solidFill>
                  <a:srgbClr val="FFFFFF"/>
                </a:solidFill>
                <a:latin typeface="Calibri"/>
                <a:cs typeface="Calibri"/>
              </a:rPr>
              <a:t>move </a:t>
            </a:r>
            <a:r>
              <a:rPr dirty="0" u="none" sz="2400" b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u="none" sz="2400" spc="-10" b="0">
                <a:solidFill>
                  <a:srgbClr val="FFFFFF"/>
                </a:solidFill>
                <a:latin typeface="Calibri"/>
                <a:cs typeface="Calibri"/>
              </a:rPr>
              <a:t>joint </a:t>
            </a:r>
            <a:r>
              <a:rPr dirty="0" u="none" sz="2400" b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u="none" sz="2400" spc="-5" b="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dirty="0" u="none" sz="2400" spc="12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2400" spc="-5" b="0">
                <a:solidFill>
                  <a:srgbClr val="FFFFFF"/>
                </a:solidFill>
                <a:latin typeface="Calibri"/>
                <a:cs typeface="Calibri"/>
              </a:rPr>
              <a:t>direction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none" sz="2400" b="0">
                <a:solidFill>
                  <a:srgbClr val="FFFFFF"/>
                </a:solidFill>
                <a:latin typeface="Calibri"/>
                <a:cs typeface="Calibri"/>
              </a:rPr>
              <a:t>- a </a:t>
            </a:r>
            <a:r>
              <a:rPr dirty="0" u="none" sz="2400" spc="-10" b="0">
                <a:solidFill>
                  <a:srgbClr val="FFFFFF"/>
                </a:solidFill>
                <a:latin typeface="Calibri"/>
                <a:cs typeface="Calibri"/>
              </a:rPr>
              <a:t>relatively </a:t>
            </a:r>
            <a:r>
              <a:rPr dirty="0" u="none" sz="2400" spc="-15" b="0">
                <a:solidFill>
                  <a:srgbClr val="FFFFFF"/>
                </a:solidFill>
                <a:latin typeface="Calibri"/>
                <a:cs typeface="Calibri"/>
              </a:rPr>
              <a:t>uniform </a:t>
            </a:r>
            <a:r>
              <a:rPr dirty="0" u="none" sz="2400" spc="-5" b="0">
                <a:solidFill>
                  <a:srgbClr val="FFFFFF"/>
                </a:solidFill>
                <a:latin typeface="Calibri"/>
                <a:cs typeface="Calibri"/>
              </a:rPr>
              <a:t>rigidity </a:t>
            </a:r>
            <a:r>
              <a:rPr dirty="0" u="none" sz="2400" b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u="none" sz="2400" spc="-5" b="0">
                <a:solidFill>
                  <a:srgbClr val="FFFFFF"/>
                </a:solidFill>
                <a:latin typeface="Calibri"/>
                <a:cs typeface="Calibri"/>
              </a:rPr>
              <a:t>both </a:t>
            </a:r>
            <a:r>
              <a:rPr dirty="0" u="none" sz="2400" spc="-10" b="0">
                <a:solidFill>
                  <a:srgbClr val="FFFFFF"/>
                </a:solidFill>
                <a:latin typeface="Calibri"/>
                <a:cs typeface="Calibri"/>
              </a:rPr>
              <a:t>agonist </a:t>
            </a:r>
            <a:r>
              <a:rPr dirty="0" u="none" sz="2400" spc="-5" b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u="none" sz="2400" spc="-15" b="0">
                <a:solidFill>
                  <a:srgbClr val="FFFFFF"/>
                </a:solidFill>
                <a:latin typeface="Calibri"/>
                <a:cs typeface="Calibri"/>
              </a:rPr>
              <a:t>antagonist</a:t>
            </a:r>
            <a:r>
              <a:rPr dirty="0" u="none" sz="2400" spc="1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z="2400" b="0">
                <a:solidFill>
                  <a:srgbClr val="FFFFFF"/>
                </a:solidFill>
                <a:latin typeface="Calibri"/>
                <a:cs typeface="Calibri"/>
              </a:rPr>
              <a:t>muscle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870075"/>
            <a:ext cx="8354695" cy="4122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group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known </a:t>
            </a:r>
            <a:r>
              <a:rPr dirty="0" u="heavy"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as </a:t>
            </a:r>
            <a:r>
              <a:rPr dirty="0" u="heavy" sz="24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lead-pipe rigidity;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- if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tremor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superimposed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background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increase of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tone 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u="heavy" sz="24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cogwheel rigidity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These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rigidity is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commonly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seen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Parkinson’s 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N.B</a:t>
            </a:r>
            <a:endParaRPr sz="2400">
              <a:latin typeface="Calibri"/>
              <a:cs typeface="Calibri"/>
            </a:endParaRPr>
          </a:p>
          <a:p>
            <a:pPr marL="12700" marR="857885">
              <a:lnSpc>
                <a:spcPts val="2450"/>
              </a:lnSpc>
              <a:spcBef>
                <a:spcPts val="80"/>
              </a:spcBef>
            </a:pPr>
            <a:r>
              <a:rPr dirty="0" sz="2000" spc="-5" b="1">
                <a:solidFill>
                  <a:srgbClr val="292934"/>
                </a:solidFill>
                <a:latin typeface="Calibri"/>
                <a:cs typeface="Calibri"/>
              </a:rPr>
              <a:t>-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Spasticity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is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resistance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to passive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stretch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+ an involuntary +</a:t>
            </a:r>
            <a:r>
              <a:rPr dirty="0" sz="2000" spc="-14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velocity-  dependent +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unidirectional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- - -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leads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to----&gt;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resistance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to</a:t>
            </a:r>
            <a:r>
              <a:rPr dirty="0" sz="2000" spc="-120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movement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-Rigidity is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resistance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to passive movement + an involuntary + not</a:t>
            </a:r>
            <a:r>
              <a:rPr dirty="0" sz="2000" spc="-204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velocity-</a:t>
            </a:r>
            <a:endParaRPr sz="2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dependent +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bidirectional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- - - --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leads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to- --&gt; </a:t>
            </a:r>
            <a:r>
              <a:rPr dirty="0" sz="2000" spc="-5" b="1">
                <a:solidFill>
                  <a:srgbClr val="292934"/>
                </a:solidFill>
                <a:latin typeface="Times New Roman"/>
                <a:cs typeface="Times New Roman"/>
              </a:rPr>
              <a:t>resistance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to</a:t>
            </a:r>
            <a:r>
              <a:rPr dirty="0" sz="2000" spc="-185" b="1">
                <a:solidFill>
                  <a:srgbClr val="29293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292934"/>
                </a:solidFill>
                <a:latin typeface="Times New Roman"/>
                <a:cs typeface="Times New Roman"/>
              </a:rPr>
              <a:t>movement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71142"/>
            <a:ext cx="7303134" cy="4050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43865">
              <a:lnSpc>
                <a:spcPct val="100000"/>
              </a:lnSpc>
              <a:spcBef>
                <a:spcPts val="100"/>
              </a:spcBef>
              <a:tabLst>
                <a:tab pos="3188970" algn="l"/>
              </a:tabLst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Spasticity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 &amp;</a:t>
            </a:r>
            <a:r>
              <a:rPr dirty="0" sz="2400" spc="-15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hypertonia	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is a </a:t>
            </a:r>
            <a:r>
              <a:rPr dirty="0" sz="2400" spc="-15" b="1">
                <a:solidFill>
                  <a:srgbClr val="292934"/>
                </a:solidFill>
                <a:latin typeface="Calibri"/>
                <a:cs typeface="Calibri"/>
              </a:rPr>
              <a:t>feature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of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altered</a:t>
            </a:r>
            <a:r>
              <a:rPr dirty="0" sz="2400" spc="-10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muscle  performance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Usually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in </a:t>
            </a:r>
            <a:r>
              <a:rPr dirty="0" u="heavy" sz="240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Upper </a:t>
            </a:r>
            <a:r>
              <a:rPr dirty="0" u="heavy" sz="24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Motor </a:t>
            </a:r>
            <a:r>
              <a:rPr dirty="0" u="heavy" sz="2400" spc="-5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Neuron </a:t>
            </a:r>
            <a:r>
              <a:rPr dirty="0" u="heavy" sz="2400" spc="-10" b="1">
                <a:solidFill>
                  <a:srgbClr val="292934"/>
                </a:solidFill>
                <a:uFill>
                  <a:solidFill>
                    <a:srgbClr val="292934"/>
                  </a:solidFill>
                </a:uFill>
                <a:latin typeface="Calibri"/>
                <a:cs typeface="Calibri"/>
              </a:rPr>
              <a:t>Syndrome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(UMNS</a:t>
            </a:r>
            <a:r>
              <a:rPr dirty="0" sz="2400" spc="-9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92934"/>
              </a:buClr>
              <a:buFont typeface="Calibri"/>
              <a:buChar char="-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5" b="1">
                <a:solidFill>
                  <a:srgbClr val="292934"/>
                </a:solidFill>
                <a:latin typeface="Calibri"/>
                <a:cs typeface="Calibri"/>
              </a:rPr>
              <a:t>-Patients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complain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of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stiffness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&amp;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inability </a:t>
            </a:r>
            <a:r>
              <a:rPr dirty="0" sz="2400" spc="-15" b="1">
                <a:solidFill>
                  <a:srgbClr val="292934"/>
                </a:solidFill>
                <a:latin typeface="Calibri"/>
                <a:cs typeface="Calibri"/>
              </a:rPr>
              <a:t>to</a:t>
            </a:r>
            <a:r>
              <a:rPr dirty="0" sz="2400" spc="30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292934"/>
                </a:solidFill>
                <a:latin typeface="Calibri"/>
                <a:cs typeface="Calibri"/>
              </a:rPr>
              <a:t>relax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Muscles become permanently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"tight"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or</a:t>
            </a:r>
            <a:r>
              <a:rPr dirty="0" sz="2400" spc="5" b="1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292934"/>
                </a:solidFill>
                <a:latin typeface="Calibri"/>
                <a:cs typeface="Calibri"/>
              </a:rPr>
              <a:t>spastic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242570" algn="l"/>
                <a:tab pos="243204" algn="l"/>
              </a:tabLst>
            </a:pP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The condition can </a:t>
            </a:r>
            <a:r>
              <a:rPr dirty="0" sz="2400" spc="-20" b="1">
                <a:solidFill>
                  <a:srgbClr val="292934"/>
                </a:solidFill>
                <a:latin typeface="Calibri"/>
                <a:cs typeface="Calibri"/>
              </a:rPr>
              <a:t>interfere </a:t>
            </a: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with walking, </a:t>
            </a:r>
            <a:r>
              <a:rPr dirty="0" sz="2400" spc="-10" b="1">
                <a:solidFill>
                  <a:srgbClr val="292934"/>
                </a:solidFill>
                <a:latin typeface="Calibri"/>
                <a:cs typeface="Calibri"/>
              </a:rPr>
              <a:t>movement, </a:t>
            </a:r>
            <a:r>
              <a:rPr dirty="0" sz="2400" b="1">
                <a:solidFill>
                  <a:srgbClr val="292934"/>
                </a:solidFill>
                <a:latin typeface="Calibri"/>
                <a:cs typeface="Calibri"/>
              </a:rPr>
              <a:t>or  speech.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292934"/>
                </a:solidFill>
                <a:latin typeface="Calibri"/>
                <a:cs typeface="Calibri"/>
              </a:rPr>
              <a:t>-.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faten</dc:creator>
  <dc:title>Spasticity and Increased Muscle Tone Dr,Faten zakareia Physiology Department , College of Medicine , King Saud University , Riyadh, KSU</dc:title>
  <dcterms:created xsi:type="dcterms:W3CDTF">2017-10-16T21:28:25Z</dcterms:created>
  <dcterms:modified xsi:type="dcterms:W3CDTF">2017-10-16T21:28:25Z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2017-10-16T00:00:00Z</vt:filetime>
  </property>
</Properties>
</file>