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0099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123" y="218897"/>
            <a:ext cx="340487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74" y="1409522"/>
            <a:ext cx="8280450" cy="401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0099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png"/><Relationship Id="rId6" Type="http://schemas.openxmlformats.org/officeDocument/2006/relationships/image" Target="../media/image7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jpg"/><Relationship Id="rId4" Type="http://schemas.openxmlformats.org/officeDocument/2006/relationships/image" Target="../media/image8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jp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jpg"/><Relationship Id="rId4" Type="http://schemas.openxmlformats.org/officeDocument/2006/relationships/image" Target="../media/image13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287" y="1970023"/>
            <a:ext cx="9129649" cy="291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8200" y="6276881"/>
            <a:ext cx="152400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10"/>
              </a:lnSpc>
            </a:pPr>
            <a:r>
              <a:rPr dirty="0" sz="1200" b="1">
                <a:solidFill>
                  <a:srgbClr val="7E7E7E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7743" y="4978908"/>
            <a:ext cx="888492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9514" y="152666"/>
            <a:ext cx="8821039" cy="6552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7471" y="4331208"/>
            <a:ext cx="2334768" cy="2313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0070" y="4515739"/>
            <a:ext cx="18256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436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Pain  </a:t>
            </a:r>
            <a:r>
              <a:rPr dirty="0" sz="2400" spc="-9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ransmissi</a:t>
            </a:r>
            <a:r>
              <a:rPr dirty="0" sz="2400" spc="-15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3411" y="4404359"/>
            <a:ext cx="1990343" cy="2167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66517" y="4552315"/>
            <a:ext cx="14814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400" spc="-15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bstantia  Gelatin</a:t>
            </a:r>
            <a:r>
              <a:rPr dirty="0" sz="2400" spc="-15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0464" y="4456176"/>
            <a:ext cx="1905000" cy="1612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74205" y="4648580"/>
            <a:ext cx="1397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400" spc="-1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sponse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1348" y="4792979"/>
            <a:ext cx="853439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99005" y="4926076"/>
            <a:ext cx="610870" cy="372110"/>
          </a:xfrm>
          <a:custGeom>
            <a:avLst/>
            <a:gdLst/>
            <a:ahLst/>
            <a:cxnLst/>
            <a:rect l="l" t="t" r="r" b="b"/>
            <a:pathLst>
              <a:path w="610869" h="372110">
                <a:moveTo>
                  <a:pt x="535633" y="35705"/>
                </a:moveTo>
                <a:lnTo>
                  <a:pt x="0" y="358267"/>
                </a:lnTo>
                <a:lnTo>
                  <a:pt x="8127" y="371856"/>
                </a:lnTo>
                <a:lnTo>
                  <a:pt x="543856" y="49362"/>
                </a:lnTo>
                <a:lnTo>
                  <a:pt x="545211" y="39243"/>
                </a:lnTo>
                <a:lnTo>
                  <a:pt x="535633" y="35705"/>
                </a:lnTo>
                <a:close/>
              </a:path>
              <a:path w="610869" h="372110">
                <a:moveTo>
                  <a:pt x="589939" y="32385"/>
                </a:moveTo>
                <a:lnTo>
                  <a:pt x="541146" y="32385"/>
                </a:lnTo>
                <a:lnTo>
                  <a:pt x="549275" y="46100"/>
                </a:lnTo>
                <a:lnTo>
                  <a:pt x="543856" y="49362"/>
                </a:lnTo>
                <a:lnTo>
                  <a:pt x="534416" y="119887"/>
                </a:lnTo>
                <a:lnTo>
                  <a:pt x="589939" y="32385"/>
                </a:lnTo>
                <a:close/>
              </a:path>
              <a:path w="610869" h="372110">
                <a:moveTo>
                  <a:pt x="545210" y="39243"/>
                </a:moveTo>
                <a:lnTo>
                  <a:pt x="543856" y="49362"/>
                </a:lnTo>
                <a:lnTo>
                  <a:pt x="549275" y="46100"/>
                </a:lnTo>
                <a:lnTo>
                  <a:pt x="545210" y="39243"/>
                </a:lnTo>
                <a:close/>
              </a:path>
              <a:path w="610869" h="372110">
                <a:moveTo>
                  <a:pt x="541146" y="32385"/>
                </a:moveTo>
                <a:lnTo>
                  <a:pt x="535633" y="35705"/>
                </a:lnTo>
                <a:lnTo>
                  <a:pt x="545211" y="39243"/>
                </a:lnTo>
                <a:lnTo>
                  <a:pt x="541146" y="32385"/>
                </a:lnTo>
                <a:close/>
              </a:path>
              <a:path w="610869" h="372110">
                <a:moveTo>
                  <a:pt x="610488" y="0"/>
                </a:moveTo>
                <a:lnTo>
                  <a:pt x="468883" y="11049"/>
                </a:lnTo>
                <a:lnTo>
                  <a:pt x="535633" y="35705"/>
                </a:lnTo>
                <a:lnTo>
                  <a:pt x="541146" y="32385"/>
                </a:lnTo>
                <a:lnTo>
                  <a:pt x="589939" y="32385"/>
                </a:lnTo>
                <a:lnTo>
                  <a:pt x="610488" y="0"/>
                </a:lnTo>
                <a:close/>
              </a:path>
            </a:pathLst>
          </a:custGeom>
          <a:solidFill>
            <a:srgbClr val="AF1E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97735" y="4075176"/>
            <a:ext cx="783336" cy="635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55901" y="4079747"/>
            <a:ext cx="538480" cy="387985"/>
          </a:xfrm>
          <a:custGeom>
            <a:avLst/>
            <a:gdLst/>
            <a:ahLst/>
            <a:cxnLst/>
            <a:rect l="l" t="t" r="r" b="b"/>
            <a:pathLst>
              <a:path w="538480" h="387985">
                <a:moveTo>
                  <a:pt x="466236" y="345926"/>
                </a:moveTo>
                <a:lnTo>
                  <a:pt x="397764" y="365378"/>
                </a:lnTo>
                <a:lnTo>
                  <a:pt x="537972" y="387476"/>
                </a:lnTo>
                <a:lnTo>
                  <a:pt x="517938" y="349631"/>
                </a:lnTo>
                <a:lnTo>
                  <a:pt x="471424" y="349631"/>
                </a:lnTo>
                <a:lnTo>
                  <a:pt x="466236" y="345926"/>
                </a:lnTo>
                <a:close/>
              </a:path>
              <a:path w="538480" h="387985">
                <a:moveTo>
                  <a:pt x="475435" y="332920"/>
                </a:moveTo>
                <a:lnTo>
                  <a:pt x="475996" y="343153"/>
                </a:lnTo>
                <a:lnTo>
                  <a:pt x="466236" y="345926"/>
                </a:lnTo>
                <a:lnTo>
                  <a:pt x="471424" y="349631"/>
                </a:lnTo>
                <a:lnTo>
                  <a:pt x="480695" y="336676"/>
                </a:lnTo>
                <a:lnTo>
                  <a:pt x="475435" y="332920"/>
                </a:lnTo>
                <a:close/>
              </a:path>
              <a:path w="538480" h="387985">
                <a:moveTo>
                  <a:pt x="471550" y="262000"/>
                </a:moveTo>
                <a:lnTo>
                  <a:pt x="475435" y="332920"/>
                </a:lnTo>
                <a:lnTo>
                  <a:pt x="480695" y="336676"/>
                </a:lnTo>
                <a:lnTo>
                  <a:pt x="471424" y="349631"/>
                </a:lnTo>
                <a:lnTo>
                  <a:pt x="517938" y="349631"/>
                </a:lnTo>
                <a:lnTo>
                  <a:pt x="471550" y="262000"/>
                </a:lnTo>
                <a:close/>
              </a:path>
              <a:path w="538480" h="387985">
                <a:moveTo>
                  <a:pt x="9271" y="0"/>
                </a:moveTo>
                <a:lnTo>
                  <a:pt x="0" y="12953"/>
                </a:lnTo>
                <a:lnTo>
                  <a:pt x="466236" y="345926"/>
                </a:lnTo>
                <a:lnTo>
                  <a:pt x="475996" y="343153"/>
                </a:lnTo>
                <a:lnTo>
                  <a:pt x="475435" y="332920"/>
                </a:lnTo>
                <a:lnTo>
                  <a:pt x="9271" y="0"/>
                </a:lnTo>
                <a:close/>
              </a:path>
            </a:pathLst>
          </a:custGeom>
          <a:solidFill>
            <a:srgbClr val="AF1E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87140" y="3904488"/>
            <a:ext cx="1679448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36542" y="3907916"/>
            <a:ext cx="1453515" cy="466090"/>
          </a:xfrm>
          <a:custGeom>
            <a:avLst/>
            <a:gdLst/>
            <a:ahLst/>
            <a:cxnLst/>
            <a:rect l="l" t="t" r="r" b="b"/>
            <a:pathLst>
              <a:path w="1453514" h="466089">
                <a:moveTo>
                  <a:pt x="1380991" y="424988"/>
                </a:moveTo>
                <a:lnTo>
                  <a:pt x="1312545" y="445388"/>
                </a:lnTo>
                <a:lnTo>
                  <a:pt x="1453007" y="465708"/>
                </a:lnTo>
                <a:lnTo>
                  <a:pt x="1432713" y="428497"/>
                </a:lnTo>
                <a:lnTo>
                  <a:pt x="1385697" y="428497"/>
                </a:lnTo>
                <a:lnTo>
                  <a:pt x="1380991" y="424988"/>
                </a:lnTo>
                <a:close/>
              </a:path>
              <a:path w="1453514" h="466089">
                <a:moveTo>
                  <a:pt x="1390441" y="422172"/>
                </a:moveTo>
                <a:lnTo>
                  <a:pt x="1380991" y="424988"/>
                </a:lnTo>
                <a:lnTo>
                  <a:pt x="1385697" y="428497"/>
                </a:lnTo>
                <a:lnTo>
                  <a:pt x="1390441" y="422172"/>
                </a:lnTo>
                <a:close/>
              </a:path>
              <a:path w="1453514" h="466089">
                <a:moveTo>
                  <a:pt x="1385062" y="341121"/>
                </a:moveTo>
                <a:lnTo>
                  <a:pt x="1389824" y="411784"/>
                </a:lnTo>
                <a:lnTo>
                  <a:pt x="1395222" y="415797"/>
                </a:lnTo>
                <a:lnTo>
                  <a:pt x="1385697" y="428497"/>
                </a:lnTo>
                <a:lnTo>
                  <a:pt x="1432713" y="428497"/>
                </a:lnTo>
                <a:lnTo>
                  <a:pt x="1385062" y="341121"/>
                </a:lnTo>
                <a:close/>
              </a:path>
              <a:path w="1453514" h="466089">
                <a:moveTo>
                  <a:pt x="773229" y="15874"/>
                </a:moveTo>
                <a:lnTo>
                  <a:pt x="668655" y="15874"/>
                </a:lnTo>
                <a:lnTo>
                  <a:pt x="690880" y="16382"/>
                </a:lnTo>
                <a:lnTo>
                  <a:pt x="713359" y="18541"/>
                </a:lnTo>
                <a:lnTo>
                  <a:pt x="760730" y="28574"/>
                </a:lnTo>
                <a:lnTo>
                  <a:pt x="811022" y="45465"/>
                </a:lnTo>
                <a:lnTo>
                  <a:pt x="863600" y="68325"/>
                </a:lnTo>
                <a:lnTo>
                  <a:pt x="917702" y="96138"/>
                </a:lnTo>
                <a:lnTo>
                  <a:pt x="972820" y="128142"/>
                </a:lnTo>
                <a:lnTo>
                  <a:pt x="1028065" y="163194"/>
                </a:lnTo>
                <a:lnTo>
                  <a:pt x="1110361" y="219836"/>
                </a:lnTo>
                <a:lnTo>
                  <a:pt x="1163574" y="258571"/>
                </a:lnTo>
                <a:lnTo>
                  <a:pt x="1239774" y="316102"/>
                </a:lnTo>
                <a:lnTo>
                  <a:pt x="1370711" y="417321"/>
                </a:lnTo>
                <a:lnTo>
                  <a:pt x="1380991" y="424988"/>
                </a:lnTo>
                <a:lnTo>
                  <a:pt x="1390441" y="422172"/>
                </a:lnTo>
                <a:lnTo>
                  <a:pt x="1389824" y="411784"/>
                </a:lnTo>
                <a:lnTo>
                  <a:pt x="1380363" y="404748"/>
                </a:lnTo>
                <a:lnTo>
                  <a:pt x="1319149" y="357631"/>
                </a:lnTo>
                <a:lnTo>
                  <a:pt x="1296797" y="340105"/>
                </a:lnTo>
                <a:lnTo>
                  <a:pt x="1273429" y="322198"/>
                </a:lnTo>
                <a:lnTo>
                  <a:pt x="1249426" y="303529"/>
                </a:lnTo>
                <a:lnTo>
                  <a:pt x="1199007" y="265175"/>
                </a:lnTo>
                <a:lnTo>
                  <a:pt x="1119505" y="206755"/>
                </a:lnTo>
                <a:lnTo>
                  <a:pt x="1064514" y="168401"/>
                </a:lnTo>
                <a:lnTo>
                  <a:pt x="1008888" y="131825"/>
                </a:lnTo>
                <a:lnTo>
                  <a:pt x="953008" y="97916"/>
                </a:lnTo>
                <a:lnTo>
                  <a:pt x="897636" y="67436"/>
                </a:lnTo>
                <a:lnTo>
                  <a:pt x="843153" y="41528"/>
                </a:lnTo>
                <a:lnTo>
                  <a:pt x="790194" y="21081"/>
                </a:lnTo>
                <a:lnTo>
                  <a:pt x="773229" y="15874"/>
                </a:lnTo>
                <a:close/>
              </a:path>
              <a:path w="1453514" h="466089">
                <a:moveTo>
                  <a:pt x="1389824" y="411784"/>
                </a:moveTo>
                <a:lnTo>
                  <a:pt x="1390517" y="422070"/>
                </a:lnTo>
                <a:lnTo>
                  <a:pt x="1395222" y="415797"/>
                </a:lnTo>
                <a:lnTo>
                  <a:pt x="1389824" y="411784"/>
                </a:lnTo>
                <a:close/>
              </a:path>
              <a:path w="1453514" h="466089">
                <a:moveTo>
                  <a:pt x="668274" y="0"/>
                </a:moveTo>
                <a:lnTo>
                  <a:pt x="622681" y="2412"/>
                </a:lnTo>
                <a:lnTo>
                  <a:pt x="577469" y="9270"/>
                </a:lnTo>
                <a:lnTo>
                  <a:pt x="532892" y="20446"/>
                </a:lnTo>
                <a:lnTo>
                  <a:pt x="488569" y="35432"/>
                </a:lnTo>
                <a:lnTo>
                  <a:pt x="444754" y="53974"/>
                </a:lnTo>
                <a:lnTo>
                  <a:pt x="401320" y="75691"/>
                </a:lnTo>
                <a:lnTo>
                  <a:pt x="358013" y="100456"/>
                </a:lnTo>
                <a:lnTo>
                  <a:pt x="315214" y="127634"/>
                </a:lnTo>
                <a:lnTo>
                  <a:pt x="251460" y="172719"/>
                </a:lnTo>
                <a:lnTo>
                  <a:pt x="209169" y="205231"/>
                </a:lnTo>
                <a:lnTo>
                  <a:pt x="167132" y="239013"/>
                </a:lnTo>
                <a:lnTo>
                  <a:pt x="125222" y="274065"/>
                </a:lnTo>
                <a:lnTo>
                  <a:pt x="83439" y="310006"/>
                </a:lnTo>
                <a:lnTo>
                  <a:pt x="0" y="383539"/>
                </a:lnTo>
                <a:lnTo>
                  <a:pt x="10541" y="395477"/>
                </a:lnTo>
                <a:lnTo>
                  <a:pt x="93853" y="321944"/>
                </a:lnTo>
                <a:lnTo>
                  <a:pt x="135636" y="286130"/>
                </a:lnTo>
                <a:lnTo>
                  <a:pt x="177292" y="251205"/>
                </a:lnTo>
                <a:lnTo>
                  <a:pt x="219075" y="217550"/>
                </a:lnTo>
                <a:lnTo>
                  <a:pt x="261112" y="185419"/>
                </a:lnTo>
                <a:lnTo>
                  <a:pt x="303149" y="155193"/>
                </a:lnTo>
                <a:lnTo>
                  <a:pt x="345313" y="126999"/>
                </a:lnTo>
                <a:lnTo>
                  <a:pt x="387731" y="101472"/>
                </a:lnTo>
                <a:lnTo>
                  <a:pt x="430276" y="78612"/>
                </a:lnTo>
                <a:lnTo>
                  <a:pt x="473075" y="58800"/>
                </a:lnTo>
                <a:lnTo>
                  <a:pt x="516001" y="42417"/>
                </a:lnTo>
                <a:lnTo>
                  <a:pt x="559181" y="29717"/>
                </a:lnTo>
                <a:lnTo>
                  <a:pt x="602869" y="20954"/>
                </a:lnTo>
                <a:lnTo>
                  <a:pt x="646684" y="16382"/>
                </a:lnTo>
                <a:lnTo>
                  <a:pt x="668655" y="15874"/>
                </a:lnTo>
                <a:lnTo>
                  <a:pt x="773229" y="15874"/>
                </a:lnTo>
                <a:lnTo>
                  <a:pt x="764540" y="13207"/>
                </a:lnTo>
                <a:lnTo>
                  <a:pt x="739394" y="6984"/>
                </a:lnTo>
                <a:lnTo>
                  <a:pt x="714883" y="2793"/>
                </a:lnTo>
                <a:lnTo>
                  <a:pt x="691261" y="507"/>
                </a:lnTo>
                <a:lnTo>
                  <a:pt x="668274" y="0"/>
                </a:lnTo>
                <a:close/>
              </a:path>
            </a:pathLst>
          </a:custGeom>
          <a:solidFill>
            <a:srgbClr val="AF1E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2191" y="5198364"/>
            <a:ext cx="1606296" cy="638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2229" y="5249545"/>
            <a:ext cx="1377950" cy="471170"/>
          </a:xfrm>
          <a:custGeom>
            <a:avLst/>
            <a:gdLst/>
            <a:ahLst/>
            <a:cxnLst/>
            <a:rect l="l" t="t" r="r" b="b"/>
            <a:pathLst>
              <a:path w="1377950" h="471170">
                <a:moveTo>
                  <a:pt x="12065" y="0"/>
                </a:moveTo>
                <a:lnTo>
                  <a:pt x="35814" y="51942"/>
                </a:lnTo>
                <a:lnTo>
                  <a:pt x="71628" y="93217"/>
                </a:lnTo>
                <a:lnTo>
                  <a:pt x="107569" y="133984"/>
                </a:lnTo>
                <a:lnTo>
                  <a:pt x="143637" y="173862"/>
                </a:lnTo>
                <a:lnTo>
                  <a:pt x="180086" y="212470"/>
                </a:lnTo>
                <a:lnTo>
                  <a:pt x="216789" y="249681"/>
                </a:lnTo>
                <a:lnTo>
                  <a:pt x="253746" y="284987"/>
                </a:lnTo>
                <a:lnTo>
                  <a:pt x="291338" y="318261"/>
                </a:lnTo>
                <a:lnTo>
                  <a:pt x="329438" y="349097"/>
                </a:lnTo>
                <a:lnTo>
                  <a:pt x="368046" y="377177"/>
                </a:lnTo>
                <a:lnTo>
                  <a:pt x="407162" y="402196"/>
                </a:lnTo>
                <a:lnTo>
                  <a:pt x="447167" y="423824"/>
                </a:lnTo>
                <a:lnTo>
                  <a:pt x="487807" y="441832"/>
                </a:lnTo>
                <a:lnTo>
                  <a:pt x="529336" y="455701"/>
                </a:lnTo>
                <a:lnTo>
                  <a:pt x="571754" y="465327"/>
                </a:lnTo>
                <a:lnTo>
                  <a:pt x="614934" y="470217"/>
                </a:lnTo>
                <a:lnTo>
                  <a:pt x="637032" y="470814"/>
                </a:lnTo>
                <a:lnTo>
                  <a:pt x="659257" y="470242"/>
                </a:lnTo>
                <a:lnTo>
                  <a:pt x="704088" y="465518"/>
                </a:lnTo>
                <a:lnTo>
                  <a:pt x="749808" y="456437"/>
                </a:lnTo>
                <a:lnTo>
                  <a:pt x="755530" y="454952"/>
                </a:lnTo>
                <a:lnTo>
                  <a:pt x="637413" y="454952"/>
                </a:lnTo>
                <a:lnTo>
                  <a:pt x="616331" y="454405"/>
                </a:lnTo>
                <a:lnTo>
                  <a:pt x="574802" y="449770"/>
                </a:lnTo>
                <a:lnTo>
                  <a:pt x="534035" y="440524"/>
                </a:lnTo>
                <a:lnTo>
                  <a:pt x="493903" y="427164"/>
                </a:lnTo>
                <a:lnTo>
                  <a:pt x="454406" y="409740"/>
                </a:lnTo>
                <a:lnTo>
                  <a:pt x="415544" y="388696"/>
                </a:lnTo>
                <a:lnTo>
                  <a:pt x="377190" y="364185"/>
                </a:lnTo>
                <a:lnTo>
                  <a:pt x="339217" y="336676"/>
                </a:lnTo>
                <a:lnTo>
                  <a:pt x="301752" y="306323"/>
                </a:lnTo>
                <a:lnTo>
                  <a:pt x="264668" y="273557"/>
                </a:lnTo>
                <a:lnTo>
                  <a:pt x="227965" y="238505"/>
                </a:lnTo>
                <a:lnTo>
                  <a:pt x="191516" y="201548"/>
                </a:lnTo>
                <a:lnTo>
                  <a:pt x="155448" y="163194"/>
                </a:lnTo>
                <a:lnTo>
                  <a:pt x="119507" y="123443"/>
                </a:lnTo>
                <a:lnTo>
                  <a:pt x="83566" y="82930"/>
                </a:lnTo>
                <a:lnTo>
                  <a:pt x="12065" y="0"/>
                </a:lnTo>
                <a:close/>
              </a:path>
              <a:path w="1377950" h="471170">
                <a:moveTo>
                  <a:pt x="1306542" y="123876"/>
                </a:moveTo>
                <a:lnTo>
                  <a:pt x="1223391" y="184149"/>
                </a:lnTo>
                <a:lnTo>
                  <a:pt x="1173734" y="219201"/>
                </a:lnTo>
                <a:lnTo>
                  <a:pt x="1124458" y="252856"/>
                </a:lnTo>
                <a:lnTo>
                  <a:pt x="1075436" y="284987"/>
                </a:lnTo>
                <a:lnTo>
                  <a:pt x="1026668" y="315340"/>
                </a:lnTo>
                <a:lnTo>
                  <a:pt x="978465" y="343471"/>
                </a:lnTo>
                <a:lnTo>
                  <a:pt x="930783" y="369100"/>
                </a:lnTo>
                <a:lnTo>
                  <a:pt x="883793" y="391998"/>
                </a:lnTo>
                <a:lnTo>
                  <a:pt x="837184" y="411822"/>
                </a:lnTo>
                <a:lnTo>
                  <a:pt x="791337" y="428231"/>
                </a:lnTo>
                <a:lnTo>
                  <a:pt x="746379" y="440943"/>
                </a:lnTo>
                <a:lnTo>
                  <a:pt x="702056" y="449770"/>
                </a:lnTo>
                <a:lnTo>
                  <a:pt x="658749" y="454380"/>
                </a:lnTo>
                <a:lnTo>
                  <a:pt x="637413" y="454952"/>
                </a:lnTo>
                <a:lnTo>
                  <a:pt x="755530" y="454952"/>
                </a:lnTo>
                <a:lnTo>
                  <a:pt x="796036" y="443433"/>
                </a:lnTo>
                <a:lnTo>
                  <a:pt x="842772" y="426694"/>
                </a:lnTo>
                <a:lnTo>
                  <a:pt x="890143" y="406514"/>
                </a:lnTo>
                <a:lnTo>
                  <a:pt x="937895" y="383298"/>
                </a:lnTo>
                <a:lnTo>
                  <a:pt x="986155" y="357352"/>
                </a:lnTo>
                <a:lnTo>
                  <a:pt x="1034796" y="328929"/>
                </a:lnTo>
                <a:lnTo>
                  <a:pt x="1083818" y="298449"/>
                </a:lnTo>
                <a:lnTo>
                  <a:pt x="1133094" y="266064"/>
                </a:lnTo>
                <a:lnTo>
                  <a:pt x="1182624" y="232282"/>
                </a:lnTo>
                <a:lnTo>
                  <a:pt x="1232535" y="197103"/>
                </a:lnTo>
                <a:lnTo>
                  <a:pt x="1282446" y="161162"/>
                </a:lnTo>
                <a:lnTo>
                  <a:pt x="1315944" y="136589"/>
                </a:lnTo>
                <a:lnTo>
                  <a:pt x="1316355" y="126491"/>
                </a:lnTo>
                <a:lnTo>
                  <a:pt x="1306542" y="123876"/>
                </a:lnTo>
                <a:close/>
              </a:path>
              <a:path w="1377950" h="471170">
                <a:moveTo>
                  <a:pt x="1357835" y="120141"/>
                </a:moveTo>
                <a:lnTo>
                  <a:pt x="1311656" y="120141"/>
                </a:lnTo>
                <a:lnTo>
                  <a:pt x="1321054" y="132841"/>
                </a:lnTo>
                <a:lnTo>
                  <a:pt x="1315944" y="136589"/>
                </a:lnTo>
                <a:lnTo>
                  <a:pt x="1313053" y="207771"/>
                </a:lnTo>
                <a:lnTo>
                  <a:pt x="1357835" y="120141"/>
                </a:lnTo>
                <a:close/>
              </a:path>
              <a:path w="1377950" h="471170">
                <a:moveTo>
                  <a:pt x="1316355" y="126491"/>
                </a:moveTo>
                <a:lnTo>
                  <a:pt x="1315944" y="136589"/>
                </a:lnTo>
                <a:lnTo>
                  <a:pt x="1321054" y="132841"/>
                </a:lnTo>
                <a:lnTo>
                  <a:pt x="1316355" y="126491"/>
                </a:lnTo>
                <a:close/>
              </a:path>
              <a:path w="1377950" h="471170">
                <a:moveTo>
                  <a:pt x="1311656" y="120141"/>
                </a:moveTo>
                <a:lnTo>
                  <a:pt x="1306542" y="123876"/>
                </a:lnTo>
                <a:lnTo>
                  <a:pt x="1316355" y="126491"/>
                </a:lnTo>
                <a:lnTo>
                  <a:pt x="1311656" y="120141"/>
                </a:lnTo>
                <a:close/>
              </a:path>
              <a:path w="1377950" h="471170">
                <a:moveTo>
                  <a:pt x="1377696" y="81279"/>
                </a:moveTo>
                <a:lnTo>
                  <a:pt x="1237742" y="105536"/>
                </a:lnTo>
                <a:lnTo>
                  <a:pt x="1306542" y="123876"/>
                </a:lnTo>
                <a:lnTo>
                  <a:pt x="1311656" y="120141"/>
                </a:lnTo>
                <a:lnTo>
                  <a:pt x="1357835" y="120141"/>
                </a:lnTo>
                <a:lnTo>
                  <a:pt x="1377696" y="81279"/>
                </a:lnTo>
                <a:close/>
              </a:path>
            </a:pathLst>
          </a:custGeom>
          <a:solidFill>
            <a:srgbClr val="AF1E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24600" y="4721225"/>
            <a:ext cx="533400" cy="190500"/>
          </a:xfrm>
          <a:custGeom>
            <a:avLst/>
            <a:gdLst/>
            <a:ahLst/>
            <a:cxnLst/>
            <a:rect l="l" t="t" r="r" b="b"/>
            <a:pathLst>
              <a:path w="533400" h="190500">
                <a:moveTo>
                  <a:pt x="457200" y="95250"/>
                </a:moveTo>
                <a:lnTo>
                  <a:pt x="419100" y="190500"/>
                </a:lnTo>
                <a:lnTo>
                  <a:pt x="510540" y="114300"/>
                </a:lnTo>
                <a:lnTo>
                  <a:pt x="457200" y="114300"/>
                </a:lnTo>
                <a:lnTo>
                  <a:pt x="457200" y="95250"/>
                </a:lnTo>
                <a:close/>
              </a:path>
              <a:path w="533400" h="190500">
                <a:moveTo>
                  <a:pt x="449579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449579" y="114300"/>
                </a:lnTo>
                <a:lnTo>
                  <a:pt x="457200" y="95250"/>
                </a:lnTo>
                <a:lnTo>
                  <a:pt x="449579" y="76200"/>
                </a:lnTo>
                <a:close/>
              </a:path>
              <a:path w="533400" h="190500">
                <a:moveTo>
                  <a:pt x="510540" y="76200"/>
                </a:moveTo>
                <a:lnTo>
                  <a:pt x="457200" y="76200"/>
                </a:lnTo>
                <a:lnTo>
                  <a:pt x="457200" y="114300"/>
                </a:lnTo>
                <a:lnTo>
                  <a:pt x="510540" y="114300"/>
                </a:lnTo>
                <a:lnTo>
                  <a:pt x="533400" y="95250"/>
                </a:lnTo>
                <a:lnTo>
                  <a:pt x="510540" y="76200"/>
                </a:lnTo>
                <a:close/>
              </a:path>
              <a:path w="533400" h="190500">
                <a:moveTo>
                  <a:pt x="419100" y="0"/>
                </a:moveTo>
                <a:lnTo>
                  <a:pt x="457200" y="95250"/>
                </a:lnTo>
                <a:lnTo>
                  <a:pt x="457200" y="76200"/>
                </a:lnTo>
                <a:lnTo>
                  <a:pt x="510540" y="76200"/>
                </a:lnTo>
                <a:lnTo>
                  <a:pt x="419100" y="0"/>
                </a:lnTo>
                <a:close/>
              </a:path>
            </a:pathLst>
          </a:custGeom>
          <a:solidFill>
            <a:srgbClr val="58A8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5815" y="3776217"/>
            <a:ext cx="13627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0099"/>
                </a:solidFill>
                <a:latin typeface="Times New Roman"/>
                <a:cs typeface="Times New Roman"/>
              </a:rPr>
              <a:t>Aβ</a:t>
            </a:r>
            <a:r>
              <a:rPr dirty="0" sz="2800" spc="-65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Times New Roman"/>
                <a:cs typeface="Times New Roman"/>
              </a:rPr>
              <a:t>fibers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3915" y="5346903"/>
            <a:ext cx="11620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0099"/>
                </a:solidFill>
                <a:latin typeface="Times New Roman"/>
                <a:cs typeface="Times New Roman"/>
              </a:rPr>
              <a:t>C</a:t>
            </a:r>
            <a:r>
              <a:rPr dirty="0" sz="2800" spc="-6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Times New Roman"/>
                <a:cs typeface="Times New Roman"/>
              </a:rPr>
              <a:t>fibers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76272" y="1592580"/>
            <a:ext cx="5085587" cy="3072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50083" y="2083689"/>
            <a:ext cx="44284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solidFill>
                  <a:srgbClr val="FFFF00"/>
                </a:solidFill>
                <a:latin typeface="Arial"/>
                <a:cs typeface="Arial"/>
              </a:rPr>
              <a:t>Central Nervous</a:t>
            </a:r>
            <a:r>
              <a:rPr dirty="0" sz="3200" spc="-114" b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00"/>
                </a:solid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69155" y="3615690"/>
            <a:ext cx="608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84396" y="5691936"/>
            <a:ext cx="58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Op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47339" y="3162045"/>
            <a:ext cx="840105" cy="1115060"/>
          </a:xfrm>
          <a:custGeom>
            <a:avLst/>
            <a:gdLst/>
            <a:ahLst/>
            <a:cxnLst/>
            <a:rect l="l" t="t" r="r" b="b"/>
            <a:pathLst>
              <a:path w="840104" h="1115060">
                <a:moveTo>
                  <a:pt x="0" y="966088"/>
                </a:moveTo>
                <a:lnTo>
                  <a:pt x="8509" y="1114678"/>
                </a:lnTo>
                <a:lnTo>
                  <a:pt x="153162" y="1079372"/>
                </a:lnTo>
                <a:lnTo>
                  <a:pt x="97176" y="1064767"/>
                </a:lnTo>
                <a:lnTo>
                  <a:pt x="69215" y="1064767"/>
                </a:lnTo>
                <a:lnTo>
                  <a:pt x="54077" y="1053524"/>
                </a:lnTo>
                <a:lnTo>
                  <a:pt x="53848" y="1053464"/>
                </a:lnTo>
                <a:lnTo>
                  <a:pt x="53722" y="1053260"/>
                </a:lnTo>
                <a:lnTo>
                  <a:pt x="38608" y="1042034"/>
                </a:lnTo>
                <a:lnTo>
                  <a:pt x="43078" y="1035990"/>
                </a:lnTo>
                <a:lnTo>
                  <a:pt x="0" y="966088"/>
                </a:lnTo>
                <a:close/>
              </a:path>
              <a:path w="840104" h="1115060">
                <a:moveTo>
                  <a:pt x="54077" y="1053524"/>
                </a:moveTo>
                <a:lnTo>
                  <a:pt x="69215" y="1064767"/>
                </a:lnTo>
                <a:lnTo>
                  <a:pt x="73737" y="1058653"/>
                </a:lnTo>
                <a:lnTo>
                  <a:pt x="54077" y="1053524"/>
                </a:lnTo>
                <a:close/>
              </a:path>
              <a:path w="840104" h="1115060">
                <a:moveTo>
                  <a:pt x="73737" y="1058653"/>
                </a:moveTo>
                <a:lnTo>
                  <a:pt x="69215" y="1064767"/>
                </a:lnTo>
                <a:lnTo>
                  <a:pt x="97176" y="1064767"/>
                </a:lnTo>
                <a:lnTo>
                  <a:pt x="73737" y="1058653"/>
                </a:lnTo>
                <a:close/>
              </a:path>
              <a:path w="840104" h="1115060">
                <a:moveTo>
                  <a:pt x="809244" y="0"/>
                </a:moveTo>
                <a:lnTo>
                  <a:pt x="43078" y="1035990"/>
                </a:lnTo>
                <a:lnTo>
                  <a:pt x="53722" y="1053260"/>
                </a:lnTo>
                <a:lnTo>
                  <a:pt x="54077" y="1053524"/>
                </a:lnTo>
                <a:lnTo>
                  <a:pt x="73737" y="1058653"/>
                </a:lnTo>
                <a:lnTo>
                  <a:pt x="839851" y="22732"/>
                </a:lnTo>
                <a:lnTo>
                  <a:pt x="809244" y="0"/>
                </a:lnTo>
                <a:close/>
              </a:path>
              <a:path w="840104" h="1115060">
                <a:moveTo>
                  <a:pt x="43078" y="1035990"/>
                </a:moveTo>
                <a:lnTo>
                  <a:pt x="38608" y="1042034"/>
                </a:lnTo>
                <a:lnTo>
                  <a:pt x="53722" y="1053260"/>
                </a:lnTo>
                <a:lnTo>
                  <a:pt x="43078" y="103599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93917" y="3230245"/>
            <a:ext cx="1686560" cy="1068070"/>
          </a:xfrm>
          <a:custGeom>
            <a:avLst/>
            <a:gdLst/>
            <a:ahLst/>
            <a:cxnLst/>
            <a:rect l="l" t="t" r="r" b="b"/>
            <a:pathLst>
              <a:path w="1686559" h="1068070">
                <a:moveTo>
                  <a:pt x="1604960" y="1018836"/>
                </a:moveTo>
                <a:lnTo>
                  <a:pt x="1539113" y="1067815"/>
                </a:lnTo>
                <a:lnTo>
                  <a:pt x="1686433" y="1046479"/>
                </a:lnTo>
                <a:lnTo>
                  <a:pt x="1678473" y="1022857"/>
                </a:lnTo>
                <a:lnTo>
                  <a:pt x="1611503" y="1022857"/>
                </a:lnTo>
                <a:lnTo>
                  <a:pt x="1604960" y="1018836"/>
                </a:lnTo>
                <a:close/>
              </a:path>
              <a:path w="1686559" h="1068070">
                <a:moveTo>
                  <a:pt x="1624921" y="986339"/>
                </a:moveTo>
                <a:lnTo>
                  <a:pt x="1621409" y="1006601"/>
                </a:lnTo>
                <a:lnTo>
                  <a:pt x="1604960" y="1018836"/>
                </a:lnTo>
                <a:lnTo>
                  <a:pt x="1611503" y="1022857"/>
                </a:lnTo>
                <a:lnTo>
                  <a:pt x="1631441" y="990345"/>
                </a:lnTo>
                <a:lnTo>
                  <a:pt x="1624921" y="986339"/>
                </a:lnTo>
                <a:close/>
              </a:path>
              <a:path w="1686559" h="1068070">
                <a:moveTo>
                  <a:pt x="1638935" y="905509"/>
                </a:moveTo>
                <a:lnTo>
                  <a:pt x="1624921" y="986339"/>
                </a:lnTo>
                <a:lnTo>
                  <a:pt x="1631441" y="990345"/>
                </a:lnTo>
                <a:lnTo>
                  <a:pt x="1611503" y="1022857"/>
                </a:lnTo>
                <a:lnTo>
                  <a:pt x="1678473" y="1022857"/>
                </a:lnTo>
                <a:lnTo>
                  <a:pt x="1638935" y="905509"/>
                </a:lnTo>
                <a:close/>
              </a:path>
              <a:path w="1686559" h="1068070">
                <a:moveTo>
                  <a:pt x="19939" y="0"/>
                </a:moveTo>
                <a:lnTo>
                  <a:pt x="0" y="32384"/>
                </a:lnTo>
                <a:lnTo>
                  <a:pt x="1604960" y="1018836"/>
                </a:lnTo>
                <a:lnTo>
                  <a:pt x="1621409" y="1006601"/>
                </a:lnTo>
                <a:lnTo>
                  <a:pt x="1624921" y="986339"/>
                </a:lnTo>
                <a:lnTo>
                  <a:pt x="1993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80025" y="3173348"/>
            <a:ext cx="190500" cy="1103630"/>
          </a:xfrm>
          <a:custGeom>
            <a:avLst/>
            <a:gdLst/>
            <a:ahLst/>
            <a:cxnLst/>
            <a:rect l="l" t="t" r="r" b="b"/>
            <a:pathLst>
              <a:path w="190500" h="1103629">
                <a:moveTo>
                  <a:pt x="0" y="989076"/>
                </a:moveTo>
                <a:lnTo>
                  <a:pt x="95250" y="1103376"/>
                </a:lnTo>
                <a:lnTo>
                  <a:pt x="158750" y="1027176"/>
                </a:lnTo>
                <a:lnTo>
                  <a:pt x="76200" y="1027176"/>
                </a:lnTo>
                <a:lnTo>
                  <a:pt x="76200" y="1019556"/>
                </a:lnTo>
                <a:lnTo>
                  <a:pt x="0" y="989076"/>
                </a:lnTo>
                <a:close/>
              </a:path>
              <a:path w="190500" h="1103629">
                <a:moveTo>
                  <a:pt x="76200" y="1019556"/>
                </a:moveTo>
                <a:lnTo>
                  <a:pt x="76200" y="1027176"/>
                </a:lnTo>
                <a:lnTo>
                  <a:pt x="95250" y="1027176"/>
                </a:lnTo>
                <a:lnTo>
                  <a:pt x="76200" y="1019556"/>
                </a:lnTo>
                <a:close/>
              </a:path>
              <a:path w="190500" h="1103629">
                <a:moveTo>
                  <a:pt x="95408" y="114426"/>
                </a:moveTo>
                <a:lnTo>
                  <a:pt x="95091" y="114426"/>
                </a:lnTo>
                <a:lnTo>
                  <a:pt x="76200" y="129540"/>
                </a:lnTo>
                <a:lnTo>
                  <a:pt x="76200" y="1019556"/>
                </a:lnTo>
                <a:lnTo>
                  <a:pt x="95250" y="1027176"/>
                </a:lnTo>
                <a:lnTo>
                  <a:pt x="114300" y="1019556"/>
                </a:lnTo>
                <a:lnTo>
                  <a:pt x="114300" y="129540"/>
                </a:lnTo>
                <a:lnTo>
                  <a:pt x="95408" y="114426"/>
                </a:lnTo>
                <a:close/>
              </a:path>
              <a:path w="190500" h="1103629">
                <a:moveTo>
                  <a:pt x="114300" y="1019556"/>
                </a:moveTo>
                <a:lnTo>
                  <a:pt x="95250" y="1027176"/>
                </a:lnTo>
                <a:lnTo>
                  <a:pt x="114300" y="1027176"/>
                </a:lnTo>
                <a:lnTo>
                  <a:pt x="114300" y="1019556"/>
                </a:lnTo>
                <a:close/>
              </a:path>
              <a:path w="190500" h="1103629">
                <a:moveTo>
                  <a:pt x="190500" y="989076"/>
                </a:moveTo>
                <a:lnTo>
                  <a:pt x="114300" y="1019556"/>
                </a:lnTo>
                <a:lnTo>
                  <a:pt x="114300" y="1027176"/>
                </a:lnTo>
                <a:lnTo>
                  <a:pt x="158750" y="1027176"/>
                </a:lnTo>
                <a:lnTo>
                  <a:pt x="190500" y="989076"/>
                </a:lnTo>
                <a:close/>
              </a:path>
              <a:path w="190500" h="1103629">
                <a:moveTo>
                  <a:pt x="95250" y="0"/>
                </a:moveTo>
                <a:lnTo>
                  <a:pt x="0" y="190500"/>
                </a:lnTo>
                <a:lnTo>
                  <a:pt x="76199" y="129540"/>
                </a:lnTo>
                <a:lnTo>
                  <a:pt x="76200" y="114426"/>
                </a:lnTo>
                <a:lnTo>
                  <a:pt x="95091" y="114426"/>
                </a:lnTo>
                <a:lnTo>
                  <a:pt x="95250" y="114300"/>
                </a:lnTo>
                <a:lnTo>
                  <a:pt x="152400" y="114300"/>
                </a:lnTo>
                <a:lnTo>
                  <a:pt x="95250" y="0"/>
                </a:lnTo>
                <a:close/>
              </a:path>
              <a:path w="190500" h="1103629">
                <a:moveTo>
                  <a:pt x="152463" y="114426"/>
                </a:moveTo>
                <a:lnTo>
                  <a:pt x="114300" y="114426"/>
                </a:lnTo>
                <a:lnTo>
                  <a:pt x="114300" y="129540"/>
                </a:lnTo>
                <a:lnTo>
                  <a:pt x="190500" y="190500"/>
                </a:lnTo>
                <a:lnTo>
                  <a:pt x="152463" y="114426"/>
                </a:lnTo>
                <a:close/>
              </a:path>
              <a:path w="190500" h="1103629">
                <a:moveTo>
                  <a:pt x="95091" y="114426"/>
                </a:moveTo>
                <a:lnTo>
                  <a:pt x="76200" y="114426"/>
                </a:lnTo>
                <a:lnTo>
                  <a:pt x="76200" y="129540"/>
                </a:lnTo>
                <a:lnTo>
                  <a:pt x="95091" y="114426"/>
                </a:lnTo>
                <a:close/>
              </a:path>
              <a:path w="190500" h="1103629">
                <a:moveTo>
                  <a:pt x="152400" y="114300"/>
                </a:moveTo>
                <a:lnTo>
                  <a:pt x="95250" y="114300"/>
                </a:lnTo>
                <a:lnTo>
                  <a:pt x="114300" y="129540"/>
                </a:lnTo>
                <a:lnTo>
                  <a:pt x="114300" y="114426"/>
                </a:lnTo>
                <a:lnTo>
                  <a:pt x="152463" y="11442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5484" y="3320986"/>
            <a:ext cx="3236849" cy="288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530" y="332359"/>
            <a:ext cx="5591810" cy="607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C3250C"/>
              </a:buClr>
              <a:buSzPct val="129687"/>
              <a:buFont typeface="Wingdings"/>
              <a:buChar char=""/>
              <a:tabLst>
                <a:tab pos="332740" algn="l"/>
                <a:tab pos="1278255" algn="l"/>
              </a:tabLst>
            </a:pP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The gate </a:t>
            </a:r>
            <a:r>
              <a:rPr dirty="0" sz="3200" spc="10">
                <a:solidFill>
                  <a:srgbClr val="000099"/>
                </a:solidFill>
                <a:latin typeface="Garamond"/>
                <a:cs typeface="Garamond"/>
              </a:rPr>
              <a:t>theory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explains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pain  relief	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by:</a:t>
            </a:r>
            <a:endParaRPr sz="3200">
              <a:latin typeface="Garamond"/>
              <a:cs typeface="Garamond"/>
            </a:endParaRPr>
          </a:p>
          <a:p>
            <a:pPr lvl="1" marL="469900" indent="-231775">
              <a:lnSpc>
                <a:spcPct val="100000"/>
              </a:lnSpc>
              <a:spcBef>
                <a:spcPts val="1065"/>
              </a:spcBef>
              <a:buClr>
                <a:srgbClr val="C3250C"/>
              </a:buClr>
              <a:buSzPct val="79687"/>
              <a:buFont typeface="Arial"/>
              <a:buChar char="•"/>
              <a:tabLst>
                <a:tab pos="469900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Skin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10">
                <a:solidFill>
                  <a:srgbClr val="000099"/>
                </a:solidFill>
                <a:latin typeface="Garamond"/>
                <a:cs typeface="Garamond"/>
              </a:rPr>
              <a:t>rubbing</a:t>
            </a:r>
            <a:endParaRPr sz="3200">
              <a:latin typeface="Garamond"/>
              <a:cs typeface="Garamond"/>
            </a:endParaRPr>
          </a:p>
          <a:p>
            <a:pPr lvl="1" marL="469900" indent="-231775">
              <a:lnSpc>
                <a:spcPct val="100000"/>
              </a:lnSpc>
              <a:spcBef>
                <a:spcPts val="1065"/>
              </a:spcBef>
              <a:buClr>
                <a:srgbClr val="C3250C"/>
              </a:buClr>
              <a:buSzPct val="79687"/>
              <a:buFont typeface="Arial"/>
              <a:buChar char="•"/>
              <a:tabLst>
                <a:tab pos="469900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Shaking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painful</a:t>
            </a:r>
            <a:r>
              <a:rPr dirty="0" sz="32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part</a:t>
            </a:r>
            <a:endParaRPr sz="3200">
              <a:latin typeface="Garamond"/>
              <a:cs typeface="Garamond"/>
            </a:endParaRPr>
          </a:p>
          <a:p>
            <a:pPr lvl="1" marL="469900" marR="859790" indent="-231775">
              <a:lnSpc>
                <a:spcPct val="100000"/>
              </a:lnSpc>
              <a:spcBef>
                <a:spcPts val="1065"/>
              </a:spcBef>
              <a:buClr>
                <a:srgbClr val="C3250C"/>
              </a:buClr>
              <a:buSzPct val="79687"/>
              <a:buFont typeface="Arial"/>
              <a:buChar char="•"/>
              <a:tabLst>
                <a:tab pos="469900" algn="l"/>
              </a:tabLst>
            </a:pPr>
            <a:r>
              <a:rPr dirty="0" sz="3200" spc="-35">
                <a:solidFill>
                  <a:srgbClr val="000099"/>
                </a:solidFill>
                <a:latin typeface="Garamond"/>
                <a:cs typeface="Garamond"/>
              </a:rPr>
              <a:t>Trans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Cutaneous Electrical  </a:t>
            </a: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Nerve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Stimulation</a:t>
            </a:r>
            <a:r>
              <a:rPr dirty="0" sz="3200" spc="-8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(TENS)</a:t>
            </a:r>
            <a:endParaRPr sz="3200">
              <a:latin typeface="Garamond"/>
              <a:cs typeface="Garamond"/>
            </a:endParaRPr>
          </a:p>
          <a:p>
            <a:pPr lvl="1" marL="469900" indent="-231775">
              <a:lnSpc>
                <a:spcPct val="100000"/>
              </a:lnSpc>
              <a:spcBef>
                <a:spcPts val="1065"/>
              </a:spcBef>
              <a:buClr>
                <a:srgbClr val="C3250C"/>
              </a:buClr>
              <a:buSzPct val="79687"/>
              <a:buFont typeface="Arial"/>
              <a:buChar char="•"/>
              <a:tabLst>
                <a:tab pos="469900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Acupuncture</a:t>
            </a:r>
            <a:endParaRPr sz="3200">
              <a:latin typeface="Garamond"/>
              <a:cs typeface="Garamond"/>
            </a:endParaRPr>
          </a:p>
          <a:p>
            <a:pPr marL="323215" marR="365760" indent="-309245">
              <a:lnSpc>
                <a:spcPct val="100000"/>
              </a:lnSpc>
              <a:spcBef>
                <a:spcPts val="1065"/>
              </a:spcBef>
              <a:buClr>
                <a:srgbClr val="C3250C"/>
              </a:buClr>
              <a:buSzPct val="129687"/>
              <a:buFont typeface="Wingdings"/>
              <a:buChar char=""/>
              <a:tabLst>
                <a:tab pos="323850" algn="l"/>
                <a:tab pos="2192655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All are supposed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to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stimulate  mechanoreceptors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that </a:t>
            </a:r>
            <a:r>
              <a:rPr dirty="0" sz="3200" spc="-20">
                <a:solidFill>
                  <a:srgbClr val="000099"/>
                </a:solidFill>
                <a:latin typeface="Garamond"/>
                <a:cs typeface="Garamond"/>
              </a:rPr>
              <a:t>activate 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neurons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dorsal column, the 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collaterals 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relieve</a:t>
            </a:r>
            <a:r>
              <a:rPr dirty="0" sz="32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pain.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6214" y="908685"/>
            <a:ext cx="3246247" cy="216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13376" y="2706623"/>
            <a:ext cx="1019555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4200" y="4149852"/>
            <a:ext cx="2622804" cy="313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627" y="614172"/>
            <a:ext cx="2862072" cy="42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37916" y="614172"/>
            <a:ext cx="867156" cy="42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47288" y="614172"/>
            <a:ext cx="1776984" cy="429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6488" y="614172"/>
            <a:ext cx="867156" cy="429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75859" y="614172"/>
            <a:ext cx="1824228" cy="429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42303" y="614172"/>
            <a:ext cx="845820" cy="42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30340" y="614172"/>
            <a:ext cx="1818131" cy="429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0688" y="614172"/>
            <a:ext cx="672083" cy="4297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0429" y="149097"/>
            <a:ext cx="68681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" u="heavy"/>
              <a:t>What </a:t>
            </a:r>
            <a:r>
              <a:rPr dirty="0" sz="3600" spc="-5" u="heavy"/>
              <a:t>is </a:t>
            </a:r>
            <a:r>
              <a:rPr dirty="0" sz="3600" u="heavy"/>
              <a:t>the </a:t>
            </a:r>
            <a:r>
              <a:rPr dirty="0" sz="3600" spc="-5" u="heavy"/>
              <a:t>Central </a:t>
            </a:r>
            <a:r>
              <a:rPr dirty="0" sz="3600" u="heavy"/>
              <a:t>Control</a:t>
            </a:r>
            <a:r>
              <a:rPr dirty="0" sz="3600" spc="-5" u="heavy"/>
              <a:t> </a:t>
            </a:r>
            <a:r>
              <a:rPr dirty="0" sz="3600" spc="-45" u="heavy"/>
              <a:t>Trigger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448157" y="828294"/>
            <a:ext cx="8080375" cy="574992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21945" marR="5080" indent="-309245">
              <a:lnSpc>
                <a:spcPts val="3460"/>
              </a:lnSpc>
              <a:spcBef>
                <a:spcPts val="535"/>
              </a:spcBef>
              <a:buClr>
                <a:srgbClr val="C3250C"/>
              </a:buClr>
              <a:buSzPct val="129687"/>
              <a:buFont typeface="Wingdings"/>
              <a:buChar char=""/>
              <a:tabLst>
                <a:tab pos="322580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Specialised 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nerve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impulses arise in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brain itself  and </a:t>
            </a:r>
            <a:r>
              <a:rPr dirty="0" sz="3200" spc="-20">
                <a:solidFill>
                  <a:srgbClr val="000099"/>
                </a:solidFill>
                <a:latin typeface="Garamond"/>
                <a:cs typeface="Garamond"/>
              </a:rPr>
              <a:t>travel 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down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spinal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cord to influence the 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gate.</a:t>
            </a:r>
            <a:endParaRPr sz="3200">
              <a:latin typeface="Garamond"/>
              <a:cs typeface="Garamond"/>
            </a:endParaRPr>
          </a:p>
          <a:p>
            <a:pPr marL="321945" marR="271780" indent="-309245">
              <a:lnSpc>
                <a:spcPts val="3460"/>
              </a:lnSpc>
              <a:spcBef>
                <a:spcPts val="1060"/>
              </a:spcBef>
              <a:buClr>
                <a:srgbClr val="C3250C"/>
              </a:buClr>
              <a:buSzPct val="129687"/>
              <a:buFont typeface="Wingdings"/>
              <a:buChar char=""/>
              <a:tabLst>
                <a:tab pos="322580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It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can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send both 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inhibitory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and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excitatory  messages to the </a:t>
            </a: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gate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sensitising it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to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either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or  A-β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20">
                <a:solidFill>
                  <a:srgbClr val="000099"/>
                </a:solidFill>
                <a:latin typeface="Garamond"/>
                <a:cs typeface="Garamond"/>
              </a:rPr>
              <a:t>fibres.</a:t>
            </a:r>
            <a:endParaRPr sz="3200">
              <a:latin typeface="Garamond"/>
              <a:cs typeface="Garamond"/>
            </a:endParaRPr>
          </a:p>
          <a:p>
            <a:pPr marL="321945" indent="-309245">
              <a:lnSpc>
                <a:spcPts val="3650"/>
              </a:lnSpc>
              <a:spcBef>
                <a:spcPts val="630"/>
              </a:spcBef>
              <a:buClr>
                <a:srgbClr val="C3250C"/>
              </a:buClr>
              <a:buSzPct val="129687"/>
              <a:buFont typeface="Wingdings"/>
              <a:buChar char=""/>
              <a:tabLst>
                <a:tab pos="322580" algn="l"/>
              </a:tabLst>
            </a:pP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inhibitory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neurons 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make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r>
              <a:rPr dirty="0" sz="3200" spc="3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blocking</a:t>
            </a:r>
            <a:endParaRPr sz="3200">
              <a:latin typeface="Garamond"/>
              <a:cs typeface="Garamond"/>
            </a:endParaRPr>
          </a:p>
          <a:p>
            <a:pPr marL="321945">
              <a:lnSpc>
                <a:spcPts val="3650"/>
              </a:lnSpc>
            </a:pP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agent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called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encephalin.</a:t>
            </a:r>
            <a:endParaRPr sz="3200">
              <a:latin typeface="Garamond"/>
              <a:cs typeface="Garamond"/>
            </a:endParaRPr>
          </a:p>
          <a:p>
            <a:pPr marL="321945" marR="846455" indent="-309245">
              <a:lnSpc>
                <a:spcPct val="90000"/>
              </a:lnSpc>
              <a:spcBef>
                <a:spcPts val="1070"/>
              </a:spcBef>
              <a:buClr>
                <a:srgbClr val="C3250C"/>
              </a:buClr>
              <a:buSzPct val="129687"/>
              <a:buFont typeface="Wingdings"/>
              <a:buChar char=""/>
              <a:tabLst>
                <a:tab pos="322580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Encephalin is an opiate substance similar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to 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heroin 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which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can 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block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substance </a:t>
            </a:r>
            <a:r>
              <a:rPr dirty="0" sz="3200" spc="-200">
                <a:solidFill>
                  <a:srgbClr val="000099"/>
                </a:solidFill>
                <a:latin typeface="Garamond"/>
                <a:cs typeface="Garamond"/>
              </a:rPr>
              <a:t>P,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neurotransmitter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from the C </a:t>
            </a:r>
            <a:r>
              <a:rPr dirty="0" sz="3200" spc="-20">
                <a:solidFill>
                  <a:srgbClr val="000099"/>
                </a:solidFill>
                <a:latin typeface="Garamond"/>
                <a:cs typeface="Garamond"/>
              </a:rPr>
              <a:t>fibers,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and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this 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keeps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gate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 closed.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0364" y="650748"/>
            <a:ext cx="5405628" cy="42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8207" y="650748"/>
            <a:ext cx="672083" cy="42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4380" y="1199388"/>
            <a:ext cx="8083296" cy="429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9892" y="1199388"/>
            <a:ext cx="672083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1181" y="185165"/>
            <a:ext cx="755205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573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Supra </a:t>
            </a:r>
            <a:r>
              <a:rPr dirty="0" sz="3600"/>
              <a:t>spinal modulation  </a:t>
            </a:r>
            <a:r>
              <a:rPr dirty="0" sz="3600" spc="-5"/>
              <a:t>(Special pain </a:t>
            </a:r>
            <a:r>
              <a:rPr dirty="0" sz="3600"/>
              <a:t>control </a:t>
            </a:r>
            <a:r>
              <a:rPr dirty="0" sz="3600" spc="-5"/>
              <a:t>analgesic</a:t>
            </a:r>
            <a:r>
              <a:rPr dirty="0" sz="3600" spc="-40"/>
              <a:t> </a:t>
            </a:r>
            <a:r>
              <a:rPr dirty="0" sz="3600"/>
              <a:t>system)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86334" y="1756917"/>
            <a:ext cx="8674100" cy="4691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990"/>
              </a:lnSpc>
              <a:spcBef>
                <a:spcPts val="105"/>
              </a:spcBef>
            </a:pPr>
            <a:r>
              <a:rPr dirty="0" sz="3500" spc="0">
                <a:solidFill>
                  <a:srgbClr val="000099"/>
                </a:solidFill>
                <a:latin typeface="Garamond"/>
                <a:cs typeface="Garamond"/>
              </a:rPr>
              <a:t>This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is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specific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system that </a:t>
            </a:r>
            <a:r>
              <a:rPr dirty="0" sz="3500" spc="-10">
                <a:solidFill>
                  <a:srgbClr val="000099"/>
                </a:solidFill>
                <a:latin typeface="Garamond"/>
                <a:cs typeface="Garamond"/>
              </a:rPr>
              <a:t>blocks</a:t>
            </a:r>
            <a:r>
              <a:rPr dirty="0" sz="3500" spc="-7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endParaRPr sz="3500">
              <a:latin typeface="Garamond"/>
              <a:cs typeface="Garamond"/>
            </a:endParaRPr>
          </a:p>
          <a:p>
            <a:pPr marL="12700">
              <a:lnSpc>
                <a:spcPts val="3990"/>
              </a:lnSpc>
            </a:pP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transmission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in </a:t>
            </a:r>
            <a:r>
              <a:rPr dirty="0" sz="3500" spc="-40">
                <a:solidFill>
                  <a:srgbClr val="000099"/>
                </a:solidFill>
                <a:latin typeface="Garamond"/>
                <a:cs typeface="Garamond"/>
              </a:rPr>
              <a:t>CNS.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Its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major constituents</a:t>
            </a:r>
            <a:r>
              <a:rPr dirty="0" sz="35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are:</a:t>
            </a:r>
            <a:endParaRPr sz="3500">
              <a:latin typeface="Garamond"/>
              <a:cs typeface="Garamond"/>
            </a:endParaRPr>
          </a:p>
          <a:p>
            <a:pPr marL="469900" marR="5080" indent="-457200">
              <a:lnSpc>
                <a:spcPct val="88100"/>
              </a:lnSpc>
              <a:spcBef>
                <a:spcPts val="1045"/>
              </a:spcBef>
              <a:tabLst>
                <a:tab pos="3028315" algn="l"/>
                <a:tab pos="5220970" algn="l"/>
                <a:tab pos="5812155" algn="l"/>
              </a:tabLst>
            </a:pPr>
            <a:r>
              <a:rPr dirty="0" sz="3500" b="1">
                <a:solidFill>
                  <a:srgbClr val="6F2F9F"/>
                </a:solidFill>
                <a:latin typeface="Garamond"/>
                <a:cs typeface="Garamond"/>
              </a:rPr>
              <a:t>1- </a:t>
            </a:r>
            <a:r>
              <a:rPr dirty="0" sz="3700" spc="10" b="1" i="1" u="heavy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dirty="0" sz="3700" spc="-95" b="1" i="1" u="heavy">
                <a:solidFill>
                  <a:srgbClr val="6F2F9F"/>
                </a:solidFill>
                <a:latin typeface="Times New Roman"/>
                <a:cs typeface="Times New Roman"/>
              </a:rPr>
              <a:t>periventricular </a:t>
            </a:r>
            <a:r>
              <a:rPr dirty="0" sz="3700" spc="-75" b="1" i="1" u="heavy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dirty="0" sz="3700" spc="-55" b="1" i="1" u="heavy">
                <a:solidFill>
                  <a:srgbClr val="6F2F9F"/>
                </a:solidFill>
                <a:latin typeface="Times New Roman"/>
                <a:cs typeface="Times New Roman"/>
              </a:rPr>
              <a:t>periaqueductal </a:t>
            </a:r>
            <a:r>
              <a:rPr dirty="0" sz="3700" spc="-55" b="1" i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700" spc="-80" b="1" i="1" u="heavy">
                <a:solidFill>
                  <a:srgbClr val="6F2F9F"/>
                </a:solidFill>
                <a:latin typeface="Times New Roman"/>
                <a:cs typeface="Times New Roman"/>
              </a:rPr>
              <a:t>gray</a:t>
            </a:r>
            <a:r>
              <a:rPr dirty="0" sz="3700" spc="-60" b="1" i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700" spc="-110" b="1" i="1" u="heavy">
                <a:solidFill>
                  <a:srgbClr val="6F2F9F"/>
                </a:solidFill>
                <a:latin typeface="Times New Roman"/>
                <a:cs typeface="Times New Roman"/>
              </a:rPr>
              <a:t>areas</a:t>
            </a:r>
            <a:r>
              <a:rPr dirty="0" sz="3700" spc="-7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of	the mesencephalon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and upper  pons </a:t>
            </a:r>
            <a:r>
              <a:rPr dirty="0" sz="3500" spc="0">
                <a:solidFill>
                  <a:srgbClr val="000099"/>
                </a:solidFill>
                <a:latin typeface="Garamond"/>
                <a:cs typeface="Garamond"/>
              </a:rPr>
              <a:t>surround</a:t>
            </a:r>
            <a:r>
              <a:rPr dirty="0" sz="35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500" spc="0">
                <a:solidFill>
                  <a:srgbClr val="000099"/>
                </a:solidFill>
                <a:latin typeface="Garamond"/>
                <a:cs typeface="Garamond"/>
              </a:rPr>
              <a:t>portions</a:t>
            </a:r>
            <a:r>
              <a:rPr dirty="0" sz="35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the third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and </a:t>
            </a:r>
            <a:r>
              <a:rPr dirty="0" sz="3500" spc="0">
                <a:solidFill>
                  <a:srgbClr val="000099"/>
                </a:solidFill>
                <a:latin typeface="Garamond"/>
                <a:cs typeface="Garamond"/>
              </a:rPr>
              <a:t>fourth  </a:t>
            </a:r>
            <a:r>
              <a:rPr dirty="0" sz="3500" spc="-10">
                <a:solidFill>
                  <a:srgbClr val="000099"/>
                </a:solidFill>
                <a:latin typeface="Garamond"/>
                <a:cs typeface="Garamond"/>
              </a:rPr>
              <a:t>ventricles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and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the</a:t>
            </a:r>
            <a:r>
              <a:rPr dirty="0" sz="3500" spc="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aqueduct</a:t>
            </a:r>
            <a:r>
              <a:rPr dirty="0" sz="35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of	Sylvius</a:t>
            </a:r>
            <a:endParaRPr sz="3500">
              <a:latin typeface="Garamond"/>
              <a:cs typeface="Garamond"/>
            </a:endParaRPr>
          </a:p>
          <a:p>
            <a:pPr marL="469900" marR="596265" indent="-399415">
              <a:lnSpc>
                <a:spcPct val="89600"/>
              </a:lnSpc>
              <a:spcBef>
                <a:spcPts val="980"/>
              </a:spcBef>
            </a:pPr>
            <a:r>
              <a:rPr dirty="0" sz="3500" b="1">
                <a:solidFill>
                  <a:srgbClr val="6F2F9F"/>
                </a:solidFill>
                <a:latin typeface="Garamond"/>
                <a:cs typeface="Garamond"/>
              </a:rPr>
              <a:t>2- </a:t>
            </a:r>
            <a:r>
              <a:rPr dirty="0" sz="3700" spc="-45" b="1" i="1" u="heavy">
                <a:solidFill>
                  <a:srgbClr val="6F2F9F"/>
                </a:solidFill>
                <a:latin typeface="Times New Roman"/>
                <a:cs typeface="Times New Roman"/>
              </a:rPr>
              <a:t>Raphe </a:t>
            </a:r>
            <a:r>
              <a:rPr dirty="0" sz="3700" spc="-40" b="1" i="1" u="heavy">
                <a:solidFill>
                  <a:srgbClr val="6F2F9F"/>
                </a:solidFill>
                <a:latin typeface="Times New Roman"/>
                <a:cs typeface="Times New Roman"/>
              </a:rPr>
              <a:t>magnum </a:t>
            </a:r>
            <a:r>
              <a:rPr dirty="0" sz="3700" spc="-65" b="1" i="1" u="heavy">
                <a:solidFill>
                  <a:srgbClr val="6F2F9F"/>
                </a:solidFill>
                <a:latin typeface="Times New Roman"/>
                <a:cs typeface="Times New Roman"/>
              </a:rPr>
              <a:t>nucleus</a:t>
            </a:r>
            <a:r>
              <a:rPr dirty="0" sz="3500" spc="-65">
                <a:solidFill>
                  <a:srgbClr val="000099"/>
                </a:solidFill>
                <a:latin typeface="Garamond"/>
                <a:cs typeface="Garamond"/>
              </a:rPr>
              <a:t>,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thin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midline  </a:t>
            </a:r>
            <a:r>
              <a:rPr dirty="0" sz="3500" spc="-10">
                <a:solidFill>
                  <a:srgbClr val="000099"/>
                </a:solidFill>
                <a:latin typeface="Garamond"/>
                <a:cs typeface="Garamond"/>
              </a:rPr>
              <a:t>nucleus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located in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500" spc="-20">
                <a:solidFill>
                  <a:srgbClr val="000099"/>
                </a:solidFill>
                <a:latin typeface="Garamond"/>
                <a:cs typeface="Garamond"/>
              </a:rPr>
              <a:t>lower </a:t>
            </a:r>
            <a:r>
              <a:rPr dirty="0" sz="3500" spc="-5">
                <a:solidFill>
                  <a:srgbClr val="000099"/>
                </a:solidFill>
                <a:latin typeface="Garamond"/>
                <a:cs typeface="Garamond"/>
              </a:rPr>
              <a:t>pons and upper  </a:t>
            </a:r>
            <a:r>
              <a:rPr dirty="0" sz="3500">
                <a:solidFill>
                  <a:srgbClr val="000099"/>
                </a:solidFill>
                <a:latin typeface="Garamond"/>
                <a:cs typeface="Garamond"/>
              </a:rPr>
              <a:t>medulla.</a:t>
            </a:r>
            <a:endParaRPr sz="35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35500" y="624758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7E7E7E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1511" y="115252"/>
            <a:ext cx="6193027" cy="558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5803" y="5722416"/>
            <a:ext cx="834453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Analgesia </a:t>
            </a:r>
            <a:r>
              <a:rPr dirty="0" sz="2000" spc="-5">
                <a:latin typeface="Times New Roman"/>
                <a:cs typeface="Times New Roman"/>
              </a:rPr>
              <a:t>system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the </a:t>
            </a:r>
            <a:r>
              <a:rPr dirty="0" sz="2000">
                <a:latin typeface="Times New Roman"/>
                <a:cs typeface="Times New Roman"/>
              </a:rPr>
              <a:t>brain and spinal cord, showing </a:t>
            </a:r>
            <a:r>
              <a:rPr dirty="0" sz="2000" spc="0">
                <a:latin typeface="Times New Roman"/>
                <a:cs typeface="Times New Roman"/>
              </a:rPr>
              <a:t>(1) </a:t>
            </a:r>
            <a:r>
              <a:rPr dirty="0" sz="2000">
                <a:latin typeface="Times New Roman"/>
                <a:cs typeface="Times New Roman"/>
              </a:rPr>
              <a:t>inhibition of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incoming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803" y="6013757"/>
            <a:ext cx="798068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>
                <a:latin typeface="Times New Roman"/>
                <a:cs typeface="Times New Roman"/>
              </a:rPr>
              <a:t>pain signals at the cord </a:t>
            </a:r>
            <a:r>
              <a:rPr dirty="0" sz="2000" spc="-5">
                <a:latin typeface="Times New Roman"/>
                <a:cs typeface="Times New Roman"/>
              </a:rPr>
              <a:t>level </a:t>
            </a:r>
            <a:r>
              <a:rPr dirty="0" sz="2000">
                <a:latin typeface="Times New Roman"/>
                <a:cs typeface="Times New Roman"/>
              </a:rPr>
              <a:t>and (2) presence of </a:t>
            </a:r>
            <a:r>
              <a:rPr dirty="0" sz="2100" spc="-50" i="1">
                <a:latin typeface="Times New Roman"/>
                <a:cs typeface="Times New Roman"/>
              </a:rPr>
              <a:t>enkephalin-secreting</a:t>
            </a:r>
            <a:r>
              <a:rPr dirty="0" sz="2100" spc="-175" i="1">
                <a:latin typeface="Times New Roman"/>
                <a:cs typeface="Times New Roman"/>
              </a:rPr>
              <a:t> </a:t>
            </a:r>
            <a:r>
              <a:rPr dirty="0" sz="2100" spc="-65" i="1">
                <a:latin typeface="Times New Roman"/>
                <a:cs typeface="Times New Roman"/>
              </a:rPr>
              <a:t>neurons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803" y="6332321"/>
            <a:ext cx="62630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that suppress pain signals in both the cord and the </a:t>
            </a:r>
            <a:r>
              <a:rPr dirty="0" sz="2000" spc="-5">
                <a:latin typeface="Times New Roman"/>
                <a:cs typeface="Times New Roman"/>
              </a:rPr>
              <a:t>brain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stem.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6496" y="698245"/>
            <a:ext cx="1152525" cy="432434"/>
          </a:xfrm>
          <a:custGeom>
            <a:avLst/>
            <a:gdLst/>
            <a:ahLst/>
            <a:cxnLst/>
            <a:rect l="l" t="t" r="r" b="b"/>
            <a:pathLst>
              <a:path w="1152525" h="432434">
                <a:moveTo>
                  <a:pt x="0" y="72008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8" y="0"/>
                </a:lnTo>
                <a:lnTo>
                  <a:pt x="1080135" y="0"/>
                </a:lnTo>
                <a:lnTo>
                  <a:pt x="1108156" y="5661"/>
                </a:lnTo>
                <a:lnTo>
                  <a:pt x="1131046" y="21097"/>
                </a:lnTo>
                <a:lnTo>
                  <a:pt x="1146482" y="43987"/>
                </a:lnTo>
                <a:lnTo>
                  <a:pt x="1152143" y="72008"/>
                </a:lnTo>
                <a:lnTo>
                  <a:pt x="1152143" y="360044"/>
                </a:lnTo>
                <a:lnTo>
                  <a:pt x="1146482" y="388066"/>
                </a:lnTo>
                <a:lnTo>
                  <a:pt x="1131046" y="410956"/>
                </a:lnTo>
                <a:lnTo>
                  <a:pt x="1108156" y="426392"/>
                </a:lnTo>
                <a:lnTo>
                  <a:pt x="1080135" y="432053"/>
                </a:lnTo>
                <a:lnTo>
                  <a:pt x="72008" y="432053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1587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20080" y="1201547"/>
            <a:ext cx="1584325" cy="216535"/>
          </a:xfrm>
          <a:custGeom>
            <a:avLst/>
            <a:gdLst/>
            <a:ahLst/>
            <a:cxnLst/>
            <a:rect l="l" t="t" r="r" b="b"/>
            <a:pathLst>
              <a:path w="1584325" h="216534">
                <a:moveTo>
                  <a:pt x="0" y="35940"/>
                </a:moveTo>
                <a:lnTo>
                  <a:pt x="2829" y="21967"/>
                </a:lnTo>
                <a:lnTo>
                  <a:pt x="10541" y="10541"/>
                </a:lnTo>
                <a:lnTo>
                  <a:pt x="21967" y="2829"/>
                </a:lnTo>
                <a:lnTo>
                  <a:pt x="35941" y="0"/>
                </a:lnTo>
                <a:lnTo>
                  <a:pt x="1548129" y="0"/>
                </a:lnTo>
                <a:lnTo>
                  <a:pt x="1562177" y="2829"/>
                </a:lnTo>
                <a:lnTo>
                  <a:pt x="1573641" y="10540"/>
                </a:lnTo>
                <a:lnTo>
                  <a:pt x="1581366" y="21967"/>
                </a:lnTo>
                <a:lnTo>
                  <a:pt x="1584198" y="35940"/>
                </a:lnTo>
                <a:lnTo>
                  <a:pt x="1584198" y="179958"/>
                </a:lnTo>
                <a:lnTo>
                  <a:pt x="1581366" y="194006"/>
                </a:lnTo>
                <a:lnTo>
                  <a:pt x="1573641" y="205470"/>
                </a:lnTo>
                <a:lnTo>
                  <a:pt x="1562177" y="213195"/>
                </a:lnTo>
                <a:lnTo>
                  <a:pt x="1548129" y="216026"/>
                </a:lnTo>
                <a:lnTo>
                  <a:pt x="35941" y="216026"/>
                </a:lnTo>
                <a:lnTo>
                  <a:pt x="21967" y="213195"/>
                </a:lnTo>
                <a:lnTo>
                  <a:pt x="10540" y="205470"/>
                </a:lnTo>
                <a:lnTo>
                  <a:pt x="2829" y="194006"/>
                </a:lnTo>
                <a:lnTo>
                  <a:pt x="0" y="179958"/>
                </a:lnTo>
                <a:lnTo>
                  <a:pt x="0" y="3594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51322" y="2312923"/>
            <a:ext cx="1264920" cy="432434"/>
          </a:xfrm>
          <a:custGeom>
            <a:avLst/>
            <a:gdLst/>
            <a:ahLst/>
            <a:cxnLst/>
            <a:rect l="l" t="t" r="r" b="b"/>
            <a:pathLst>
              <a:path w="1264920" h="432435">
                <a:moveTo>
                  <a:pt x="0" y="72009"/>
                </a:moveTo>
                <a:lnTo>
                  <a:pt x="5643" y="43934"/>
                </a:lnTo>
                <a:lnTo>
                  <a:pt x="21050" y="21050"/>
                </a:lnTo>
                <a:lnTo>
                  <a:pt x="43934" y="5643"/>
                </a:lnTo>
                <a:lnTo>
                  <a:pt x="72009" y="0"/>
                </a:lnTo>
                <a:lnTo>
                  <a:pt x="1192911" y="0"/>
                </a:lnTo>
                <a:lnTo>
                  <a:pt x="1220932" y="5643"/>
                </a:lnTo>
                <a:lnTo>
                  <a:pt x="1243822" y="21050"/>
                </a:lnTo>
                <a:lnTo>
                  <a:pt x="1259258" y="43934"/>
                </a:lnTo>
                <a:lnTo>
                  <a:pt x="1264920" y="72009"/>
                </a:lnTo>
                <a:lnTo>
                  <a:pt x="1264920" y="360045"/>
                </a:lnTo>
                <a:lnTo>
                  <a:pt x="1259258" y="388066"/>
                </a:lnTo>
                <a:lnTo>
                  <a:pt x="1243822" y="410956"/>
                </a:lnTo>
                <a:lnTo>
                  <a:pt x="1220932" y="426392"/>
                </a:lnTo>
                <a:lnTo>
                  <a:pt x="1192911" y="432053"/>
                </a:lnTo>
                <a:lnTo>
                  <a:pt x="72009" y="432053"/>
                </a:lnTo>
                <a:lnTo>
                  <a:pt x="43934" y="426392"/>
                </a:lnTo>
                <a:lnTo>
                  <a:pt x="21050" y="410956"/>
                </a:lnTo>
                <a:lnTo>
                  <a:pt x="5643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1587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83410" y="5141086"/>
            <a:ext cx="1306195" cy="508634"/>
          </a:xfrm>
          <a:custGeom>
            <a:avLst/>
            <a:gdLst/>
            <a:ahLst/>
            <a:cxnLst/>
            <a:rect l="l" t="t" r="r" b="b"/>
            <a:pathLst>
              <a:path w="1306195" h="508635">
                <a:moveTo>
                  <a:pt x="0" y="84708"/>
                </a:moveTo>
                <a:lnTo>
                  <a:pt x="6663" y="51702"/>
                </a:lnTo>
                <a:lnTo>
                  <a:pt x="24828" y="24780"/>
                </a:lnTo>
                <a:lnTo>
                  <a:pt x="51756" y="6645"/>
                </a:lnTo>
                <a:lnTo>
                  <a:pt x="84708" y="0"/>
                </a:lnTo>
                <a:lnTo>
                  <a:pt x="1221358" y="0"/>
                </a:lnTo>
                <a:lnTo>
                  <a:pt x="1254384" y="6645"/>
                </a:lnTo>
                <a:lnTo>
                  <a:pt x="1281350" y="24780"/>
                </a:lnTo>
                <a:lnTo>
                  <a:pt x="1299529" y="51702"/>
                </a:lnTo>
                <a:lnTo>
                  <a:pt x="1306195" y="84708"/>
                </a:lnTo>
                <a:lnTo>
                  <a:pt x="1306195" y="423672"/>
                </a:lnTo>
                <a:lnTo>
                  <a:pt x="1299529" y="456633"/>
                </a:lnTo>
                <a:lnTo>
                  <a:pt x="1281350" y="483555"/>
                </a:lnTo>
                <a:lnTo>
                  <a:pt x="1254384" y="501710"/>
                </a:lnTo>
                <a:lnTo>
                  <a:pt x="1221358" y="508368"/>
                </a:lnTo>
                <a:lnTo>
                  <a:pt x="84708" y="508368"/>
                </a:lnTo>
                <a:lnTo>
                  <a:pt x="51756" y="501710"/>
                </a:lnTo>
                <a:lnTo>
                  <a:pt x="24828" y="483555"/>
                </a:lnTo>
                <a:lnTo>
                  <a:pt x="6663" y="456633"/>
                </a:lnTo>
                <a:lnTo>
                  <a:pt x="0" y="423672"/>
                </a:lnTo>
                <a:lnTo>
                  <a:pt x="0" y="8470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35883" y="4581144"/>
            <a:ext cx="396240" cy="324485"/>
          </a:xfrm>
          <a:custGeom>
            <a:avLst/>
            <a:gdLst/>
            <a:ahLst/>
            <a:cxnLst/>
            <a:rect l="l" t="t" r="r" b="b"/>
            <a:pathLst>
              <a:path w="396239" h="324485">
                <a:moveTo>
                  <a:pt x="0" y="162051"/>
                </a:moveTo>
                <a:lnTo>
                  <a:pt x="7072" y="118959"/>
                </a:lnTo>
                <a:lnTo>
                  <a:pt x="27032" y="80245"/>
                </a:lnTo>
                <a:lnTo>
                  <a:pt x="57991" y="47450"/>
                </a:lnTo>
                <a:lnTo>
                  <a:pt x="98062" y="22116"/>
                </a:lnTo>
                <a:lnTo>
                  <a:pt x="145359" y="5786"/>
                </a:lnTo>
                <a:lnTo>
                  <a:pt x="197992" y="0"/>
                </a:lnTo>
                <a:lnTo>
                  <a:pt x="250636" y="5786"/>
                </a:lnTo>
                <a:lnTo>
                  <a:pt x="297956" y="22116"/>
                </a:lnTo>
                <a:lnTo>
                  <a:pt x="338058" y="47450"/>
                </a:lnTo>
                <a:lnTo>
                  <a:pt x="369047" y="80245"/>
                </a:lnTo>
                <a:lnTo>
                  <a:pt x="389030" y="118959"/>
                </a:lnTo>
                <a:lnTo>
                  <a:pt x="396113" y="162051"/>
                </a:lnTo>
                <a:lnTo>
                  <a:pt x="389030" y="205090"/>
                </a:lnTo>
                <a:lnTo>
                  <a:pt x="369047" y="243769"/>
                </a:lnTo>
                <a:lnTo>
                  <a:pt x="338058" y="276542"/>
                </a:lnTo>
                <a:lnTo>
                  <a:pt x="297956" y="301864"/>
                </a:lnTo>
                <a:lnTo>
                  <a:pt x="250636" y="318191"/>
                </a:lnTo>
                <a:lnTo>
                  <a:pt x="197992" y="323976"/>
                </a:lnTo>
                <a:lnTo>
                  <a:pt x="145359" y="318191"/>
                </a:lnTo>
                <a:lnTo>
                  <a:pt x="98062" y="301864"/>
                </a:lnTo>
                <a:lnTo>
                  <a:pt x="57991" y="276542"/>
                </a:lnTo>
                <a:lnTo>
                  <a:pt x="27032" y="243769"/>
                </a:lnTo>
                <a:lnTo>
                  <a:pt x="7072" y="205090"/>
                </a:lnTo>
                <a:lnTo>
                  <a:pt x="0" y="162051"/>
                </a:lnTo>
                <a:close/>
              </a:path>
            </a:pathLst>
          </a:custGeom>
          <a:ln w="15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70277" y="5131053"/>
            <a:ext cx="12407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Pain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inhibitory  </a:t>
            </a:r>
            <a:r>
              <a:rPr dirty="0" sz="1600" spc="-10">
                <a:latin typeface="Times New Roman"/>
                <a:cs typeface="Times New Roman"/>
              </a:rPr>
              <a:t>complex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25723" y="4820411"/>
            <a:ext cx="772668" cy="624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89604" y="4831969"/>
            <a:ext cx="644525" cy="490220"/>
          </a:xfrm>
          <a:custGeom>
            <a:avLst/>
            <a:gdLst/>
            <a:ahLst/>
            <a:cxnLst/>
            <a:rect l="l" t="t" r="r" b="b"/>
            <a:pathLst>
              <a:path w="644525" h="490220">
                <a:moveTo>
                  <a:pt x="644270" y="0"/>
                </a:moveTo>
                <a:lnTo>
                  <a:pt x="0" y="490092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9995" y="1160780"/>
            <a:ext cx="4037964" cy="3492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453418"/>
            <a:ext cx="4313555" cy="5080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000" spc="-5" b="0">
                <a:solidFill>
                  <a:srgbClr val="6F2F9F"/>
                </a:solidFill>
                <a:latin typeface="Garamond"/>
                <a:cs typeface="Garamond"/>
              </a:rPr>
              <a:t>3- </a:t>
            </a:r>
            <a:r>
              <a:rPr dirty="0" sz="3150" spc="-110" i="1" u="heavy">
                <a:solidFill>
                  <a:srgbClr val="6F2F9F"/>
                </a:solidFill>
                <a:latin typeface="Times New Roman"/>
                <a:cs typeface="Times New Roman"/>
              </a:rPr>
              <a:t>Pain </a:t>
            </a:r>
            <a:r>
              <a:rPr dirty="0" sz="3150" spc="-30" i="1" u="heavy">
                <a:solidFill>
                  <a:srgbClr val="6F2F9F"/>
                </a:solidFill>
                <a:latin typeface="Times New Roman"/>
                <a:cs typeface="Times New Roman"/>
              </a:rPr>
              <a:t>inhibitory</a:t>
            </a:r>
            <a:r>
              <a:rPr dirty="0" sz="3150" spc="65" i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150" spc="-5" i="1" u="heavy">
                <a:solidFill>
                  <a:srgbClr val="6F2F9F"/>
                </a:solidFill>
                <a:latin typeface="Times New Roman"/>
                <a:cs typeface="Times New Roman"/>
              </a:rPr>
              <a:t>complex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015364"/>
            <a:ext cx="4692015" cy="526923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46355">
              <a:lnSpc>
                <a:spcPct val="90000"/>
              </a:lnSpc>
              <a:spcBef>
                <a:spcPts val="459"/>
              </a:spcBef>
              <a:tabLst>
                <a:tab pos="1733550" algn="l"/>
                <a:tab pos="2695575" algn="l"/>
              </a:tabLst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In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dorsal</a:t>
            </a:r>
            <a:r>
              <a:rPr dirty="0" sz="30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5">
                <a:solidFill>
                  <a:srgbClr val="000099"/>
                </a:solidFill>
                <a:latin typeface="Garamond"/>
                <a:cs typeface="Garamond"/>
              </a:rPr>
              <a:t>horn</a:t>
            </a:r>
            <a:r>
              <a:rPr dirty="0" sz="3000" spc="-3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000" spc="-20">
                <a:solidFill>
                  <a:srgbClr val="000099"/>
                </a:solidFill>
                <a:latin typeface="Garamond"/>
                <a:cs typeface="Garamond"/>
              </a:rPr>
              <a:t>SC.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It 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consists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multiple </a:t>
            </a:r>
            <a:r>
              <a:rPr dirty="0" sz="3000" spc="5">
                <a:solidFill>
                  <a:srgbClr val="000099"/>
                </a:solidFill>
                <a:latin typeface="Garamond"/>
                <a:cs typeface="Garamond"/>
              </a:rPr>
              <a:t>short 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encephalinergic neurons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that  </a:t>
            </a:r>
            <a:r>
              <a:rPr dirty="0" sz="3000" spc="5">
                <a:solidFill>
                  <a:srgbClr val="000099"/>
                </a:solidFill>
                <a:latin typeface="Garamond"/>
                <a:cs typeface="Garamond"/>
              </a:rPr>
              <a:t>terminate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on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central endings</a:t>
            </a:r>
            <a:r>
              <a:rPr dirty="0" sz="3000" spc="-12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of  pain conducting afferent</a:t>
            </a:r>
            <a:r>
              <a:rPr dirty="0" sz="3000" spc="-6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20">
                <a:solidFill>
                  <a:srgbClr val="000099"/>
                </a:solidFill>
                <a:latin typeface="Garamond"/>
                <a:cs typeface="Garamond"/>
              </a:rPr>
              <a:t>fibers.</a:t>
            </a:r>
            <a:endParaRPr sz="3000">
              <a:latin typeface="Garamond"/>
              <a:cs typeface="Garamond"/>
            </a:endParaRPr>
          </a:p>
          <a:p>
            <a:pPr marL="367665" marR="5080" indent="-309245">
              <a:lnSpc>
                <a:spcPct val="90000"/>
              </a:lnSpc>
              <a:spcBef>
                <a:spcPts val="1020"/>
              </a:spcBef>
              <a:buClr>
                <a:srgbClr val="C3250C"/>
              </a:buClr>
              <a:buSzPct val="130000"/>
              <a:buFont typeface="Wingdings"/>
              <a:buChar char=""/>
              <a:tabLst>
                <a:tab pos="368300" algn="l"/>
              </a:tabLst>
            </a:pP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When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stimulated,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the 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released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encephalin cause 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pre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&amp;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postsynaptic inhibition  of pain</a:t>
            </a:r>
            <a:r>
              <a:rPr dirty="0" sz="3000" spc="-38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transmission</a:t>
            </a:r>
            <a:endParaRPr sz="3000">
              <a:latin typeface="Garamond"/>
              <a:cs typeface="Garamond"/>
            </a:endParaRPr>
          </a:p>
          <a:p>
            <a:pPr marL="367665" marR="92075" indent="-309245">
              <a:lnSpc>
                <a:spcPct val="90000"/>
              </a:lnSpc>
              <a:spcBef>
                <a:spcPts val="1019"/>
              </a:spcBef>
              <a:buClr>
                <a:srgbClr val="C3250C"/>
              </a:buClr>
              <a:buSzPct val="130000"/>
              <a:buFont typeface="Wingdings"/>
              <a:buChar char=""/>
              <a:tabLst>
                <a:tab pos="368300" algn="l"/>
              </a:tabLst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It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prevents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release of  substance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P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from pain </a:t>
            </a:r>
            <a:r>
              <a:rPr dirty="0" sz="3000" spc="0">
                <a:solidFill>
                  <a:srgbClr val="000099"/>
                </a:solidFill>
                <a:latin typeface="Garamond"/>
                <a:cs typeface="Garamond"/>
              </a:rPr>
              <a:t>nerve  </a:t>
            </a:r>
            <a:r>
              <a:rPr dirty="0" sz="3000" spc="-15">
                <a:solidFill>
                  <a:srgbClr val="000099"/>
                </a:solidFill>
                <a:latin typeface="Garamond"/>
                <a:cs typeface="Garamond"/>
              </a:rPr>
              <a:t>endings.</a:t>
            </a:r>
            <a:endParaRPr sz="3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00" y="100147"/>
            <a:ext cx="4670425" cy="5232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250" spc="-70" i="1" u="heavy">
                <a:latin typeface="Times New Roman"/>
                <a:cs typeface="Times New Roman"/>
              </a:rPr>
              <a:t>Analgesia </a:t>
            </a:r>
            <a:r>
              <a:rPr dirty="0" sz="3250" spc="-40" i="1" u="heavy">
                <a:latin typeface="Times New Roman"/>
                <a:cs typeface="Times New Roman"/>
              </a:rPr>
              <a:t>occurs </a:t>
            </a:r>
            <a:r>
              <a:rPr dirty="0" sz="3250" spc="-65" i="1" u="heavy">
                <a:latin typeface="Times New Roman"/>
                <a:cs typeface="Times New Roman"/>
              </a:rPr>
              <a:t>as</a:t>
            </a:r>
            <a:r>
              <a:rPr dirty="0" sz="3250" spc="-25" i="1" u="heavy">
                <a:latin typeface="Times New Roman"/>
                <a:cs typeface="Times New Roman"/>
              </a:rPr>
              <a:t> </a:t>
            </a:r>
            <a:r>
              <a:rPr dirty="0" sz="3250" spc="-80" i="1" u="heavy">
                <a:latin typeface="Times New Roman"/>
                <a:cs typeface="Times New Roman"/>
              </a:rPr>
              <a:t>follows: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020" y="631951"/>
            <a:ext cx="4710430" cy="5677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ts val="3535"/>
              </a:lnSpc>
              <a:buClr>
                <a:srgbClr val="C3250C"/>
              </a:buClr>
              <a:buSzPct val="125806"/>
              <a:buFont typeface="Wingdings"/>
              <a:buChar char=""/>
              <a:tabLst>
                <a:tab pos="247650" algn="l"/>
              </a:tabLst>
            </a:pPr>
            <a:r>
              <a:rPr dirty="0" sz="3100" spc="-20">
                <a:solidFill>
                  <a:srgbClr val="000099"/>
                </a:solidFill>
                <a:latin typeface="Garamond"/>
                <a:cs typeface="Garamond"/>
              </a:rPr>
              <a:t>Periventricular</a:t>
            </a:r>
            <a:r>
              <a:rPr dirty="0" sz="3100" spc="4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15">
                <a:solidFill>
                  <a:srgbClr val="000099"/>
                </a:solidFill>
                <a:latin typeface="Garamond"/>
                <a:cs typeface="Garamond"/>
              </a:rPr>
              <a:t>nucleus</a:t>
            </a:r>
            <a:endParaRPr sz="3100">
              <a:latin typeface="Garamond"/>
              <a:cs typeface="Garamond"/>
            </a:endParaRPr>
          </a:p>
          <a:p>
            <a:pPr marL="194945">
              <a:lnSpc>
                <a:spcPts val="2960"/>
              </a:lnSpc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projects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to</a:t>
            </a:r>
            <a:r>
              <a:rPr dirty="0" sz="31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135">
                <a:solidFill>
                  <a:srgbClr val="000099"/>
                </a:solidFill>
                <a:latin typeface="Garamond"/>
                <a:cs typeface="Garamond"/>
              </a:rPr>
              <a:t>PAG.</a:t>
            </a:r>
            <a:endParaRPr sz="3100">
              <a:latin typeface="Garamond"/>
              <a:cs typeface="Garamond"/>
            </a:endParaRPr>
          </a:p>
          <a:p>
            <a:pPr marL="195580" marR="875665" indent="-182880">
              <a:lnSpc>
                <a:spcPct val="79100"/>
              </a:lnSpc>
              <a:spcBef>
                <a:spcPts val="700"/>
              </a:spcBef>
              <a:buClr>
                <a:srgbClr val="C3250C"/>
              </a:buClr>
              <a:buSzPct val="125806"/>
              <a:buFont typeface="Wingdings"/>
              <a:buChar char=""/>
              <a:tabLst>
                <a:tab pos="247650" algn="l"/>
              </a:tabLst>
            </a:pPr>
            <a:r>
              <a:rPr dirty="0" sz="3100" spc="-125">
                <a:solidFill>
                  <a:srgbClr val="000099"/>
                </a:solidFill>
                <a:latin typeface="Garamond"/>
                <a:cs typeface="Garamond"/>
              </a:rPr>
              <a:t>PAG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projects neurons 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containing </a:t>
            </a:r>
            <a:r>
              <a:rPr dirty="0" sz="3100">
                <a:solidFill>
                  <a:srgbClr val="000099"/>
                </a:solidFill>
                <a:latin typeface="Garamond"/>
                <a:cs typeface="Garamond"/>
              </a:rPr>
              <a:t>aspartate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&amp;  glutamate that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stimulate 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raphe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magnus </a:t>
            </a:r>
            <a:r>
              <a:rPr dirty="0" sz="3100" spc="-15">
                <a:solidFill>
                  <a:srgbClr val="000099"/>
                </a:solidFill>
                <a:latin typeface="Garamond"/>
                <a:cs typeface="Garamond"/>
              </a:rPr>
              <a:t>nucleus 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(RMN)</a:t>
            </a:r>
            <a:endParaRPr sz="3100">
              <a:latin typeface="Garamond"/>
              <a:cs typeface="Garamond"/>
            </a:endParaRPr>
          </a:p>
          <a:p>
            <a:pPr marL="195580" marR="5080" indent="-182880">
              <a:lnSpc>
                <a:spcPct val="79400"/>
              </a:lnSpc>
              <a:spcBef>
                <a:spcPts val="385"/>
              </a:spcBef>
              <a:buClr>
                <a:srgbClr val="C3250C"/>
              </a:buClr>
              <a:buSzPct val="125806"/>
              <a:buFont typeface="Wingdings"/>
              <a:buChar char=""/>
              <a:tabLst>
                <a:tab pos="248285" algn="l"/>
              </a:tabLst>
            </a:pP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RMN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projects serotoninergic  </a:t>
            </a:r>
            <a:r>
              <a:rPr dirty="0" sz="3100" spc="-20">
                <a:solidFill>
                  <a:srgbClr val="000099"/>
                </a:solidFill>
                <a:latin typeface="Garamond"/>
                <a:cs typeface="Garamond"/>
              </a:rPr>
              <a:t>neurons,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this in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addition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to 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noradrenergic neurons  project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from locus </a:t>
            </a:r>
            <a:r>
              <a:rPr dirty="0" sz="3100" spc="0">
                <a:solidFill>
                  <a:srgbClr val="000099"/>
                </a:solidFill>
                <a:latin typeface="Garamond"/>
                <a:cs typeface="Garamond"/>
              </a:rPr>
              <a:t>coeruleus 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in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medulla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to dorsal </a:t>
            </a:r>
            <a:r>
              <a:rPr dirty="0" sz="3100" spc="0">
                <a:solidFill>
                  <a:srgbClr val="000099"/>
                </a:solidFill>
                <a:latin typeface="Garamond"/>
                <a:cs typeface="Garamond"/>
              </a:rPr>
              <a:t>horn.  They </a:t>
            </a:r>
            <a:r>
              <a:rPr dirty="0" sz="3100" spc="-15">
                <a:solidFill>
                  <a:srgbClr val="000099"/>
                </a:solidFill>
                <a:latin typeface="Garamond"/>
                <a:cs typeface="Garamond"/>
              </a:rPr>
              <a:t>block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pain signals </a:t>
            </a:r>
            <a:r>
              <a:rPr dirty="0" sz="3100" spc="-20">
                <a:solidFill>
                  <a:srgbClr val="000099"/>
                </a:solidFill>
                <a:latin typeface="Garamond"/>
                <a:cs typeface="Garamond"/>
              </a:rPr>
              <a:t>by  activating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20">
                <a:solidFill>
                  <a:srgbClr val="000099"/>
                </a:solidFill>
                <a:latin typeface="Garamond"/>
                <a:cs typeface="Garamond"/>
              </a:rPr>
              <a:t>PIC.</a:t>
            </a:r>
            <a:endParaRPr sz="31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2003" y="116630"/>
            <a:ext cx="3727577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4439" y="606551"/>
            <a:ext cx="2310384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3032" y="606551"/>
            <a:ext cx="894588" cy="5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95827" y="606551"/>
            <a:ext cx="4687824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63595" y="1216152"/>
            <a:ext cx="3238500" cy="505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80303" y="1216152"/>
            <a:ext cx="774191" cy="505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32382" y="92710"/>
            <a:ext cx="590169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4879975" algn="l"/>
              </a:tabLst>
            </a:pPr>
            <a:r>
              <a:rPr dirty="0" sz="4000" spc="-10" u="heavy">
                <a:solidFill>
                  <a:srgbClr val="6F2F9F"/>
                </a:solidFill>
                <a:latin typeface="Trebuchet MS"/>
                <a:cs typeface="Trebuchet MS"/>
              </a:rPr>
              <a:t>Opio</a:t>
            </a:r>
            <a:r>
              <a:rPr dirty="0" sz="4000" spc="-25" u="heavy">
                <a:solidFill>
                  <a:srgbClr val="6F2F9F"/>
                </a:solidFill>
                <a:latin typeface="Trebuchet MS"/>
                <a:cs typeface="Trebuchet MS"/>
              </a:rPr>
              <a:t>i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d</a:t>
            </a:r>
            <a:r>
              <a:rPr dirty="0" sz="4000" spc="0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4000" spc="-204" u="heavy">
                <a:solidFill>
                  <a:srgbClr val="6F2F9F"/>
                </a:solidFill>
                <a:latin typeface="Trebuchet MS"/>
                <a:cs typeface="Trebuchet MS"/>
              </a:rPr>
              <a:t>P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epti</a:t>
            </a:r>
            <a:r>
              <a:rPr dirty="0" sz="4000" spc="-20" u="heavy">
                <a:solidFill>
                  <a:srgbClr val="6F2F9F"/>
                </a:solidFill>
                <a:latin typeface="Trebuchet MS"/>
                <a:cs typeface="Trebuchet MS"/>
              </a:rPr>
              <a:t>d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es</a:t>
            </a:r>
            <a:r>
              <a:rPr dirty="0" sz="4000" spc="25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and</a:t>
            </a:r>
            <a:r>
              <a:rPr dirty="0" sz="4000" u="heavy">
                <a:solidFill>
                  <a:srgbClr val="6F2F9F"/>
                </a:solidFill>
                <a:latin typeface="Trebuchet MS"/>
                <a:cs typeface="Trebuchet MS"/>
              </a:rPr>
              <a:t>	</a:t>
            </a:r>
            <a:r>
              <a:rPr dirty="0" sz="4000" spc="-200" u="heavy">
                <a:solidFill>
                  <a:srgbClr val="6F2F9F"/>
                </a:solidFill>
                <a:latin typeface="Trebuchet MS"/>
                <a:cs typeface="Trebuchet MS"/>
              </a:rPr>
              <a:t>P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ain</a:t>
            </a:r>
            <a:endParaRPr sz="4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4000" spc="-10" u="heavy">
                <a:solidFill>
                  <a:srgbClr val="6F2F9F"/>
                </a:solidFill>
                <a:latin typeface="Trebuchet MS"/>
                <a:cs typeface="Trebuchet MS"/>
              </a:rPr>
              <a:t>Modulation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95985" indent="-398780">
              <a:lnSpc>
                <a:spcPct val="100000"/>
              </a:lnSpc>
              <a:spcBef>
                <a:spcPts val="100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896619" algn="l"/>
              </a:tabLst>
            </a:pPr>
            <a:r>
              <a:rPr dirty="0" spc="-5"/>
              <a:t>Opioid </a:t>
            </a:r>
            <a:r>
              <a:rPr dirty="0"/>
              <a:t>peptides </a:t>
            </a:r>
            <a:r>
              <a:rPr dirty="0" spc="-5"/>
              <a:t>are</a:t>
            </a:r>
            <a:r>
              <a:rPr dirty="0" spc="-35"/>
              <a:t> </a:t>
            </a:r>
            <a:r>
              <a:rPr dirty="0"/>
              <a:t>morphine-like</a:t>
            </a:r>
          </a:p>
          <a:p>
            <a:pPr marL="895985">
              <a:lnSpc>
                <a:spcPct val="100000"/>
              </a:lnSpc>
            </a:pPr>
            <a:r>
              <a:rPr dirty="0" spc="-5"/>
              <a:t>substances present in</a:t>
            </a:r>
            <a:r>
              <a:rPr dirty="0"/>
              <a:t> </a:t>
            </a:r>
            <a:r>
              <a:rPr dirty="0" spc="-65"/>
              <a:t>body.</a:t>
            </a:r>
          </a:p>
          <a:p>
            <a:pPr marL="895985" marR="5080" indent="-398780">
              <a:lnSpc>
                <a:spcPct val="100000"/>
              </a:lnSpc>
              <a:spcBef>
                <a:spcPts val="1165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896619" algn="l"/>
                <a:tab pos="4648200" algn="l"/>
                <a:tab pos="7378065" algn="l"/>
              </a:tabLst>
            </a:pPr>
            <a:r>
              <a:rPr dirty="0" spc="5"/>
              <a:t>They </a:t>
            </a:r>
            <a:r>
              <a:rPr dirty="0" spc="-5"/>
              <a:t>are natural </a:t>
            </a:r>
            <a:r>
              <a:rPr dirty="0"/>
              <a:t>analgesic </a:t>
            </a:r>
            <a:r>
              <a:rPr dirty="0" spc="-5"/>
              <a:t>substances </a:t>
            </a:r>
            <a:r>
              <a:rPr dirty="0"/>
              <a:t>that  </a:t>
            </a:r>
            <a:r>
              <a:rPr dirty="0" spc="-5"/>
              <a:t>act </a:t>
            </a:r>
            <a:r>
              <a:rPr dirty="0" spc="-30"/>
              <a:t>by </a:t>
            </a:r>
            <a:r>
              <a:rPr dirty="0" spc="-5"/>
              <a:t>binding </a:t>
            </a:r>
            <a:r>
              <a:rPr dirty="0"/>
              <a:t>to </a:t>
            </a:r>
            <a:r>
              <a:rPr dirty="0" spc="-5"/>
              <a:t>opiate </a:t>
            </a:r>
            <a:r>
              <a:rPr dirty="0"/>
              <a:t>receptors </a:t>
            </a:r>
            <a:r>
              <a:rPr dirty="0" spc="-5"/>
              <a:t>in  </a:t>
            </a:r>
            <a:r>
              <a:rPr dirty="0"/>
              <a:t>analgesic </a:t>
            </a:r>
            <a:r>
              <a:rPr dirty="0" spc="-5"/>
              <a:t>system and </a:t>
            </a:r>
            <a:r>
              <a:rPr dirty="0"/>
              <a:t>dorsal</a:t>
            </a:r>
            <a:r>
              <a:rPr dirty="0" spc="50"/>
              <a:t> </a:t>
            </a:r>
            <a:r>
              <a:rPr dirty="0" spc="5"/>
              <a:t>horn</a:t>
            </a:r>
            <a:r>
              <a:rPr dirty="0" spc="0"/>
              <a:t> </a:t>
            </a:r>
            <a:r>
              <a:rPr dirty="0" spc="-5"/>
              <a:t>of	SC  on </a:t>
            </a:r>
            <a:r>
              <a:rPr dirty="0"/>
              <a:t>central</a:t>
            </a:r>
            <a:r>
              <a:rPr dirty="0" spc="15"/>
              <a:t> </a:t>
            </a:r>
            <a:r>
              <a:rPr dirty="0" spc="-5"/>
              <a:t>ending</a:t>
            </a:r>
            <a:r>
              <a:rPr dirty="0" spc="0"/>
              <a:t> </a:t>
            </a:r>
            <a:r>
              <a:rPr dirty="0" spc="-5"/>
              <a:t>of	pain </a:t>
            </a:r>
            <a:r>
              <a:rPr dirty="0"/>
              <a:t>conducting  </a:t>
            </a:r>
            <a:r>
              <a:rPr dirty="0" spc="-5"/>
              <a:t>pain</a:t>
            </a:r>
            <a:r>
              <a:rPr dirty="0" spc="-10"/>
              <a:t> </a:t>
            </a:r>
            <a:r>
              <a:rPr dirty="0" spc="-25"/>
              <a:t>fibers.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3427" y="80670"/>
            <a:ext cx="4330572" cy="6192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70646" y="6431686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Tahoma"/>
                <a:cs typeface="Tahoma"/>
              </a:rPr>
              <a:t>19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34" y="4063"/>
            <a:ext cx="4020820" cy="875665"/>
          </a:xfrm>
          <a:prstGeom prst="rect"/>
        </p:spPr>
        <p:txBody>
          <a:bodyPr wrap="square" lIns="0" tIns="102870" rIns="0" bIns="0" rtlCol="0" vert="horz">
            <a:spAutoFit/>
          </a:bodyPr>
          <a:lstStyle/>
          <a:p>
            <a:pPr marL="12700" marR="5080">
              <a:lnSpc>
                <a:spcPts val="2980"/>
              </a:lnSpc>
              <a:spcBef>
                <a:spcPts val="810"/>
              </a:spcBef>
              <a:tabLst>
                <a:tab pos="1214120" algn="l"/>
                <a:tab pos="2943860" algn="l"/>
              </a:tabLst>
            </a:pPr>
            <a:r>
              <a:rPr dirty="0" spc="-10"/>
              <a:t>S</a:t>
            </a:r>
            <a:r>
              <a:rPr dirty="0"/>
              <a:t>i</a:t>
            </a:r>
            <a:r>
              <a:rPr dirty="0" spc="-5"/>
              <a:t>te</a:t>
            </a:r>
            <a:r>
              <a:rPr dirty="0"/>
              <a:t> </a:t>
            </a:r>
            <a:r>
              <a:rPr dirty="0" spc="-5"/>
              <a:t>of</a:t>
            </a:r>
            <a:r>
              <a:rPr dirty="0"/>
              <a:t>	</a:t>
            </a:r>
            <a:r>
              <a:rPr dirty="0" spc="30"/>
              <a:t>r</a:t>
            </a:r>
            <a:r>
              <a:rPr dirty="0" spc="-5"/>
              <a:t>elease</a:t>
            </a:r>
            <a:r>
              <a:rPr dirty="0"/>
              <a:t> </a:t>
            </a:r>
            <a:r>
              <a:rPr dirty="0" spc="-25"/>
              <a:t>o</a:t>
            </a:r>
            <a:r>
              <a:rPr dirty="0" spc="-5"/>
              <a:t>f</a:t>
            </a:r>
            <a:r>
              <a:rPr dirty="0"/>
              <a:t>	</a:t>
            </a:r>
            <a:r>
              <a:rPr dirty="0" spc="-5"/>
              <a:t>o</a:t>
            </a:r>
            <a:r>
              <a:rPr dirty="0" spc="-15"/>
              <a:t>p</a:t>
            </a:r>
            <a:r>
              <a:rPr dirty="0" spc="-10"/>
              <a:t>ioid  </a:t>
            </a:r>
            <a:r>
              <a:rPr dirty="0" spc="-5"/>
              <a:t>peptides: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334" y="1051001"/>
            <a:ext cx="4555490" cy="558228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79400" marR="5080" indent="-266700">
              <a:lnSpc>
                <a:spcPct val="78700"/>
              </a:lnSpc>
              <a:spcBef>
                <a:spcPts val="195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930" algn="l"/>
              </a:tabLst>
            </a:pPr>
            <a:r>
              <a:rPr dirty="0" sz="2400" b="1">
                <a:solidFill>
                  <a:srgbClr val="000099"/>
                </a:solidFill>
                <a:latin typeface="Garamond"/>
                <a:cs typeface="Garamond"/>
              </a:rPr>
              <a:t>Endorphin: </a:t>
            </a:r>
            <a:r>
              <a:rPr dirty="0" sz="2400" spc="-5" b="1">
                <a:solidFill>
                  <a:srgbClr val="000099"/>
                </a:solidFill>
                <a:latin typeface="Garamond"/>
                <a:cs typeface="Garamond"/>
              </a:rPr>
              <a:t>A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re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found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in </a:t>
            </a:r>
            <a:r>
              <a:rPr dirty="0" sz="2400" spc="-95">
                <a:solidFill>
                  <a:srgbClr val="000099"/>
                </a:solidFill>
                <a:latin typeface="Garamond"/>
                <a:cs typeface="Garamond"/>
              </a:rPr>
              <a:t>PAG 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where they inhibit </a:t>
            </a:r>
            <a:r>
              <a:rPr dirty="0" sz="2400" spc="-15">
                <a:solidFill>
                  <a:srgbClr val="000099"/>
                </a:solidFill>
                <a:latin typeface="Garamond"/>
                <a:cs typeface="Garamond"/>
              </a:rPr>
              <a:t>GABAnergic 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interneurons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that </a:t>
            </a:r>
            <a:r>
              <a:rPr dirty="0" sz="2400" spc="0">
                <a:solidFill>
                  <a:srgbClr val="000099"/>
                </a:solidFill>
                <a:latin typeface="Garamond"/>
                <a:cs typeface="Garamond"/>
              </a:rPr>
              <a:t>normally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suppress  the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anti-nociceptor neurons</a:t>
            </a:r>
            <a:endParaRPr sz="2400">
              <a:latin typeface="Garamond"/>
              <a:cs typeface="Garamond"/>
            </a:endParaRPr>
          </a:p>
          <a:p>
            <a:pPr marL="279400" marR="151765" indent="-266700">
              <a:lnSpc>
                <a:spcPct val="79100"/>
              </a:lnSpc>
              <a:spcBef>
                <a:spcPts val="1605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930" algn="l"/>
              </a:tabLst>
            </a:pPr>
            <a:r>
              <a:rPr dirty="0" sz="2400" spc="-5" b="1">
                <a:solidFill>
                  <a:srgbClr val="000099"/>
                </a:solidFill>
                <a:latin typeface="Garamond"/>
                <a:cs typeface="Garamond"/>
              </a:rPr>
              <a:t>Encephalin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: It is used </a:t>
            </a:r>
            <a:r>
              <a:rPr dirty="0" sz="2400" spc="-20">
                <a:solidFill>
                  <a:srgbClr val="000099"/>
                </a:solidFill>
                <a:latin typeface="Garamond"/>
                <a:cs typeface="Garamond"/>
              </a:rPr>
              <a:t>by 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interneurons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in lamina II  responsible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for inhibiting the 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nocioceptor-specific spinothalamic  neurons</a:t>
            </a:r>
            <a:endParaRPr sz="2400">
              <a:latin typeface="Garamond"/>
              <a:cs typeface="Garamond"/>
            </a:endParaRPr>
          </a:p>
          <a:p>
            <a:pPr marL="279400" marR="662940" indent="-266700">
              <a:lnSpc>
                <a:spcPct val="78200"/>
              </a:lnSpc>
              <a:spcBef>
                <a:spcPts val="1635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</a:tabLst>
            </a:pPr>
            <a:r>
              <a:rPr dirty="0" sz="2400" b="1">
                <a:solidFill>
                  <a:srgbClr val="000099"/>
                </a:solidFill>
                <a:latin typeface="Garamond"/>
                <a:cs typeface="Garamond"/>
              </a:rPr>
              <a:t>Dynorphin: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In  </a:t>
            </a:r>
            <a:r>
              <a:rPr dirty="0" sz="2400" spc="-20">
                <a:solidFill>
                  <a:srgbClr val="000099"/>
                </a:solidFill>
                <a:latin typeface="Garamond"/>
                <a:cs typeface="Garamond"/>
              </a:rPr>
              <a:t>hypothalamus, </a:t>
            </a:r>
            <a:r>
              <a:rPr dirty="0" sz="2400" spc="-110">
                <a:solidFill>
                  <a:srgbClr val="000099"/>
                </a:solidFill>
                <a:latin typeface="Garamond"/>
                <a:cs typeface="Garamond"/>
              </a:rPr>
              <a:t>PAG,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reticular  </a:t>
            </a:r>
            <a:r>
              <a:rPr dirty="0" sz="2400" spc="0">
                <a:solidFill>
                  <a:srgbClr val="000099"/>
                </a:solidFill>
                <a:latin typeface="Garamond"/>
                <a:cs typeface="Garamond"/>
              </a:rPr>
              <a:t>formation,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and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dorsal</a:t>
            </a:r>
            <a:r>
              <a:rPr dirty="0" sz="2400" spc="-3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400" spc="0">
                <a:solidFill>
                  <a:srgbClr val="000099"/>
                </a:solidFill>
                <a:latin typeface="Garamond"/>
                <a:cs typeface="Garamond"/>
              </a:rPr>
              <a:t>horn.</a:t>
            </a:r>
            <a:endParaRPr sz="2400">
              <a:latin typeface="Garamond"/>
              <a:cs typeface="Garamond"/>
            </a:endParaRPr>
          </a:p>
          <a:p>
            <a:pPr marL="279400" marR="302895" indent="-266700">
              <a:lnSpc>
                <a:spcPct val="78800"/>
              </a:lnSpc>
              <a:spcBef>
                <a:spcPts val="1610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</a:tabLst>
            </a:pPr>
            <a:r>
              <a:rPr dirty="0" sz="2400" spc="-10" b="1">
                <a:solidFill>
                  <a:srgbClr val="000099"/>
                </a:solidFill>
                <a:latin typeface="Garamond"/>
                <a:cs typeface="Garamond"/>
              </a:rPr>
              <a:t>Endogenous </a:t>
            </a:r>
            <a:r>
              <a:rPr dirty="0" sz="2400" b="1">
                <a:solidFill>
                  <a:srgbClr val="000099"/>
                </a:solidFill>
                <a:latin typeface="Garamond"/>
                <a:cs typeface="Garamond"/>
              </a:rPr>
              <a:t>morphine: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In  </a:t>
            </a:r>
            <a:r>
              <a:rPr dirty="0" sz="2400" spc="0">
                <a:solidFill>
                  <a:srgbClr val="000099"/>
                </a:solidFill>
                <a:latin typeface="Garamond"/>
                <a:cs typeface="Garamond"/>
              </a:rPr>
              <a:t>terminals </a:t>
            </a:r>
            <a:r>
              <a:rPr dirty="0" sz="2400" spc="5">
                <a:solidFill>
                  <a:srgbClr val="000099"/>
                </a:solidFill>
                <a:latin typeface="Garamond"/>
                <a:cs typeface="Garamond"/>
              </a:rPr>
              <a:t>forming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synapses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with 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neuron </a:t>
            </a:r>
            <a:r>
              <a:rPr dirty="0" sz="2400" spc="-10">
                <a:solidFill>
                  <a:srgbClr val="000099"/>
                </a:solidFill>
                <a:latin typeface="Garamond"/>
                <a:cs typeface="Garamond"/>
              </a:rPr>
              <a:t>having </a:t>
            </a:r>
            <a:r>
              <a:rPr dirty="0" sz="2400" spc="-5">
                <a:solidFill>
                  <a:srgbClr val="000099"/>
                </a:solidFill>
                <a:latin typeface="Garamond"/>
                <a:cs typeface="Garamond"/>
              </a:rPr>
              <a:t>μ-opioid receptors  in pain </a:t>
            </a:r>
            <a:r>
              <a:rPr dirty="0" sz="2400">
                <a:solidFill>
                  <a:srgbClr val="000099"/>
                </a:solidFill>
                <a:latin typeface="Garamond"/>
                <a:cs typeface="Garamond"/>
              </a:rPr>
              <a:t>modulating</a:t>
            </a:r>
            <a:r>
              <a:rPr dirty="0" sz="2400" spc="-2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400" spc="-25">
                <a:solidFill>
                  <a:srgbClr val="000099"/>
                </a:solidFill>
                <a:latin typeface="Garamond"/>
                <a:cs typeface="Garamond"/>
              </a:rPr>
              <a:t>pathways.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2019" y="3750564"/>
            <a:ext cx="7371588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8991" y="2471927"/>
            <a:ext cx="6975348" cy="784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33259" y="2471927"/>
            <a:ext cx="1231392" cy="784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4391" y="1929510"/>
            <a:ext cx="5933820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047" y="606551"/>
            <a:ext cx="8167116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3212" y="1216152"/>
            <a:ext cx="7674864" cy="5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06283" y="1216152"/>
            <a:ext cx="774192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853" y="92710"/>
            <a:ext cx="741680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10" u="heavy">
                <a:solidFill>
                  <a:srgbClr val="6F2F9F"/>
                </a:solidFill>
                <a:latin typeface="Trebuchet MS"/>
                <a:cs typeface="Trebuchet MS"/>
              </a:rPr>
              <a:t>Mechanism 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of actions of </a:t>
            </a:r>
            <a:r>
              <a:rPr dirty="0" sz="4000" spc="-10" u="heavy">
                <a:solidFill>
                  <a:srgbClr val="6F2F9F"/>
                </a:solidFill>
                <a:latin typeface="Trebuchet MS"/>
                <a:cs typeface="Trebuchet MS"/>
              </a:rPr>
              <a:t>Opioid</a:t>
            </a:r>
            <a:endParaRPr sz="4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4000" spc="-10" u="heavy">
                <a:solidFill>
                  <a:srgbClr val="6F2F9F"/>
                </a:solidFill>
                <a:latin typeface="Trebuchet MS"/>
                <a:cs typeface="Trebuchet MS"/>
              </a:rPr>
              <a:t>peptides </a:t>
            </a:r>
            <a:r>
              <a:rPr dirty="0" sz="4000" spc="-5" u="heavy">
                <a:solidFill>
                  <a:srgbClr val="6F2F9F"/>
                </a:solidFill>
                <a:latin typeface="Trebuchet MS"/>
                <a:cs typeface="Trebuchet MS"/>
              </a:rPr>
              <a:t>on </a:t>
            </a:r>
            <a:r>
              <a:rPr dirty="0" sz="4000" spc="-10" u="heavy">
                <a:solidFill>
                  <a:srgbClr val="6F2F9F"/>
                </a:solidFill>
                <a:latin typeface="Trebuchet MS"/>
                <a:cs typeface="Trebuchet MS"/>
              </a:rPr>
              <a:t>pain</a:t>
            </a:r>
            <a:r>
              <a:rPr dirty="0" sz="4000" spc="5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4000" spc="-20" u="heavy">
                <a:solidFill>
                  <a:srgbClr val="6F2F9F"/>
                </a:solidFill>
                <a:latin typeface="Trebuchet MS"/>
                <a:cs typeface="Trebuchet MS"/>
              </a:rPr>
              <a:t>transmission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60" y="1343913"/>
            <a:ext cx="8815070" cy="541401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411480" marR="5080" indent="-398780">
              <a:lnSpc>
                <a:spcPts val="2690"/>
              </a:lnSpc>
              <a:spcBef>
                <a:spcPts val="740"/>
              </a:spcBef>
              <a:buClr>
                <a:srgbClr val="C3250C"/>
              </a:buClr>
              <a:buSzPct val="128571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They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exerts their 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analgesic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effects </a:t>
            </a:r>
            <a:r>
              <a:rPr dirty="0" sz="2800" spc="-25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acting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at 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various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sites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  peripheral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&amp;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 CNS</a:t>
            </a:r>
            <a:endParaRPr sz="2800">
              <a:latin typeface="Garamond"/>
              <a:cs typeface="Garamond"/>
            </a:endParaRPr>
          </a:p>
          <a:p>
            <a:pPr marL="12700">
              <a:lnSpc>
                <a:spcPts val="3110"/>
              </a:lnSpc>
              <a:spcBef>
                <a:spcPts val="315"/>
              </a:spcBef>
            </a:pPr>
            <a:r>
              <a:rPr dirty="0" sz="2800" spc="-5" b="1">
                <a:solidFill>
                  <a:srgbClr val="000099"/>
                </a:solidFill>
                <a:latin typeface="Garamond"/>
                <a:cs typeface="Garamond"/>
              </a:rPr>
              <a:t>A-Direct</a:t>
            </a:r>
            <a:r>
              <a:rPr dirty="0" sz="2800" spc="5" b="1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b="1">
                <a:solidFill>
                  <a:srgbClr val="000099"/>
                </a:solidFill>
                <a:latin typeface="Garamond"/>
                <a:cs typeface="Garamond"/>
              </a:rPr>
              <a:t>effect</a:t>
            </a:r>
            <a:endParaRPr sz="2800">
              <a:latin typeface="Garamond"/>
              <a:cs typeface="Garamond"/>
            </a:endParaRPr>
          </a:p>
          <a:p>
            <a:pPr marL="680085" indent="-266700">
              <a:lnSpc>
                <a:spcPts val="3740"/>
              </a:lnSpc>
              <a:buClr>
                <a:srgbClr val="C3250C"/>
              </a:buClr>
              <a:buSzPct val="128571"/>
              <a:buFont typeface="Wingdings"/>
              <a:buChar char=""/>
              <a:tabLst>
                <a:tab pos="680720" algn="l"/>
                <a:tab pos="3930015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Inhibiting</a:t>
            </a:r>
            <a:r>
              <a:rPr dirty="0" sz="28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discharge</a:t>
            </a:r>
            <a:r>
              <a:rPr dirty="0" sz="28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of	nociceptor</a:t>
            </a:r>
            <a:r>
              <a:rPr dirty="0" sz="2800" spc="-20">
                <a:solidFill>
                  <a:srgbClr val="000099"/>
                </a:solidFill>
                <a:latin typeface="Garamond"/>
                <a:cs typeface="Garamond"/>
              </a:rPr>
              <a:t> neurons.</a:t>
            </a:r>
            <a:endParaRPr sz="2800">
              <a:latin typeface="Garamond"/>
              <a:cs typeface="Garamond"/>
            </a:endParaRPr>
          </a:p>
          <a:p>
            <a:pPr marL="680085" indent="-266700">
              <a:lnSpc>
                <a:spcPts val="3575"/>
              </a:lnSpc>
              <a:buClr>
                <a:srgbClr val="C3250C"/>
              </a:buClr>
              <a:buSzPct val="128571"/>
              <a:buFont typeface="Wingdings"/>
              <a:buChar char=""/>
              <a:tabLst>
                <a:tab pos="680720" algn="l"/>
                <a:tab pos="3557270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Inhibiting</a:t>
            </a:r>
            <a:r>
              <a:rPr dirty="0" sz="28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release</a:t>
            </a:r>
            <a:r>
              <a:rPr dirty="0" sz="28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of	substance P from central </a:t>
            </a:r>
            <a:r>
              <a:rPr dirty="0" sz="2800" spc="5">
                <a:solidFill>
                  <a:srgbClr val="000099"/>
                </a:solidFill>
                <a:latin typeface="Garamond"/>
                <a:cs typeface="Garamond"/>
              </a:rPr>
              <a:t>terminal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of</a:t>
            </a:r>
            <a:endParaRPr sz="2800">
              <a:latin typeface="Garamond"/>
              <a:cs typeface="Garamond"/>
            </a:endParaRPr>
          </a:p>
          <a:p>
            <a:pPr marL="680085">
              <a:lnSpc>
                <a:spcPts val="2695"/>
              </a:lnSpc>
            </a:pP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nociceptor</a:t>
            </a:r>
            <a:r>
              <a:rPr dirty="0" sz="2800" spc="-2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neurons</a:t>
            </a:r>
            <a:endParaRPr sz="2800">
              <a:latin typeface="Garamond"/>
              <a:cs typeface="Garamond"/>
            </a:endParaRPr>
          </a:p>
          <a:p>
            <a:pPr marL="680085" indent="-266700">
              <a:lnSpc>
                <a:spcPts val="4070"/>
              </a:lnSpc>
              <a:buClr>
                <a:srgbClr val="C3250C"/>
              </a:buClr>
              <a:buSzPct val="128571"/>
              <a:buFont typeface="Wingdings"/>
              <a:buChar char=""/>
              <a:tabLst>
                <a:tab pos="680720" algn="l"/>
                <a:tab pos="3441700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Cause</a:t>
            </a:r>
            <a:r>
              <a:rPr dirty="0" sz="28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inhibition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of	dorsal </a:t>
            </a:r>
            <a:r>
              <a:rPr dirty="0" sz="2800" spc="0">
                <a:solidFill>
                  <a:srgbClr val="000099"/>
                </a:solidFill>
                <a:latin typeface="Garamond"/>
                <a:cs typeface="Garamond"/>
              </a:rPr>
              <a:t>horn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spinothalamic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neuron.</a:t>
            </a:r>
            <a:endParaRPr sz="2800">
              <a:latin typeface="Garamond"/>
              <a:cs typeface="Garamond"/>
            </a:endParaRPr>
          </a:p>
          <a:p>
            <a:pPr marL="12700">
              <a:lnSpc>
                <a:spcPts val="3110"/>
              </a:lnSpc>
              <a:spcBef>
                <a:spcPts val="135"/>
              </a:spcBef>
            </a:pPr>
            <a:r>
              <a:rPr dirty="0" sz="2800" spc="-5" b="1">
                <a:solidFill>
                  <a:srgbClr val="000099"/>
                </a:solidFill>
                <a:latin typeface="Garamond"/>
                <a:cs typeface="Garamond"/>
              </a:rPr>
              <a:t>B- </a:t>
            </a:r>
            <a:r>
              <a:rPr dirty="0" sz="2800" b="1">
                <a:solidFill>
                  <a:srgbClr val="000099"/>
                </a:solidFill>
                <a:latin typeface="Garamond"/>
                <a:cs typeface="Garamond"/>
              </a:rPr>
              <a:t>Indirect</a:t>
            </a:r>
            <a:r>
              <a:rPr dirty="0" sz="2800" spc="15" b="1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 b="1">
                <a:solidFill>
                  <a:srgbClr val="000099"/>
                </a:solidFill>
                <a:latin typeface="Garamond"/>
                <a:cs typeface="Garamond"/>
              </a:rPr>
              <a:t>effect</a:t>
            </a:r>
            <a:endParaRPr sz="2800">
              <a:latin typeface="Garamond"/>
              <a:cs typeface="Garamond"/>
            </a:endParaRPr>
          </a:p>
          <a:p>
            <a:pPr marL="680085" indent="-266700">
              <a:lnSpc>
                <a:spcPts val="3654"/>
              </a:lnSpc>
              <a:buClr>
                <a:srgbClr val="C3250C"/>
              </a:buClr>
              <a:buSzPct val="128571"/>
              <a:buFont typeface="Wingdings"/>
              <a:buChar char=""/>
              <a:tabLst>
                <a:tab pos="680720" algn="l"/>
              </a:tabLst>
            </a:pP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Activating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the descending 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inhibitory 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pathway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be</a:t>
            </a:r>
            <a:r>
              <a:rPr dirty="0" sz="2800" spc="-5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exciting</a:t>
            </a:r>
            <a:endParaRPr sz="2800">
              <a:latin typeface="Garamond"/>
              <a:cs typeface="Garamond"/>
            </a:endParaRPr>
          </a:p>
          <a:p>
            <a:pPr marL="680085">
              <a:lnSpc>
                <a:spcPts val="2695"/>
              </a:lnSpc>
            </a:pPr>
            <a:r>
              <a:rPr dirty="0" sz="2800" spc="-114">
                <a:solidFill>
                  <a:srgbClr val="000099"/>
                </a:solidFill>
                <a:latin typeface="Garamond"/>
                <a:cs typeface="Garamond"/>
              </a:rPr>
              <a:t>PAG</a:t>
            </a:r>
            <a:r>
              <a:rPr dirty="0" sz="28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neurons</a:t>
            </a:r>
            <a:endParaRPr sz="2800">
              <a:latin typeface="Garamond"/>
              <a:cs typeface="Garamond"/>
            </a:endParaRPr>
          </a:p>
          <a:p>
            <a:pPr marL="680085" marR="243840" indent="-266700">
              <a:lnSpc>
                <a:spcPct val="78200"/>
              </a:lnSpc>
              <a:spcBef>
                <a:spcPts val="690"/>
              </a:spcBef>
              <a:buClr>
                <a:srgbClr val="C3250C"/>
              </a:buClr>
              <a:buSzPct val="128571"/>
              <a:buFont typeface="Wingdings"/>
              <a:buChar char=""/>
              <a:tabLst>
                <a:tab pos="680720" algn="l"/>
              </a:tabLst>
            </a:pP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Activating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neurons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in the brain stem 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which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suppress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pain 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transmission directly or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indirectly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via 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activation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of 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encephalinergic containing 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inhibitory</a:t>
            </a:r>
            <a:r>
              <a:rPr dirty="0" sz="2800" spc="-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interneurons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9160" y="685800"/>
            <a:ext cx="7176516" cy="4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78852" y="685800"/>
            <a:ext cx="618744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5176" y="271399"/>
            <a:ext cx="65881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u="heavy">
                <a:solidFill>
                  <a:srgbClr val="6F2F9F"/>
                </a:solidFill>
                <a:latin typeface="Trebuchet MS"/>
                <a:cs typeface="Trebuchet MS"/>
              </a:rPr>
              <a:t>Cellular actions of </a:t>
            </a:r>
            <a:r>
              <a:rPr dirty="0" sz="3200" spc="-5" u="heavy">
                <a:solidFill>
                  <a:srgbClr val="6F2F9F"/>
                </a:solidFill>
                <a:latin typeface="Trebuchet MS"/>
                <a:cs typeface="Trebuchet MS"/>
              </a:rPr>
              <a:t>Opioid</a:t>
            </a:r>
            <a:r>
              <a:rPr dirty="0" sz="3200" spc="-95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3200" u="heavy">
                <a:solidFill>
                  <a:srgbClr val="6F2F9F"/>
                </a:solidFill>
                <a:latin typeface="Trebuchet MS"/>
                <a:cs typeface="Trebuchet MS"/>
              </a:rPr>
              <a:t>peptides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" y="4558410"/>
            <a:ext cx="8485505" cy="1955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1480" indent="-398780">
              <a:lnSpc>
                <a:spcPct val="100000"/>
              </a:lnSpc>
              <a:spcBef>
                <a:spcPts val="105"/>
              </a:spcBef>
              <a:buClr>
                <a:srgbClr val="C3250C"/>
              </a:buClr>
              <a:buSzPct val="128846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Reduction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of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cAMP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synthesis </a:t>
            </a:r>
            <a:r>
              <a:rPr dirty="0" sz="2600" spc="-15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inhibiting Adenyl</a:t>
            </a:r>
            <a:r>
              <a:rPr dirty="0" sz="2600" spc="-27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cyclase</a:t>
            </a:r>
            <a:endParaRPr sz="2600">
              <a:latin typeface="Garamond"/>
              <a:cs typeface="Garamond"/>
            </a:endParaRPr>
          </a:p>
          <a:p>
            <a:pPr marL="411480" indent="-398780">
              <a:lnSpc>
                <a:spcPts val="2930"/>
              </a:lnSpc>
              <a:spcBef>
                <a:spcPts val="295"/>
              </a:spcBef>
              <a:buClr>
                <a:srgbClr val="C3250C"/>
              </a:buClr>
              <a:buSzPct val="128846"/>
              <a:buFont typeface="Wingdings"/>
              <a:buChar char=""/>
              <a:tabLst>
                <a:tab pos="411480" algn="l"/>
                <a:tab pos="412115" algn="l"/>
                <a:tab pos="7810500" algn="l"/>
              </a:tabLst>
            </a:pP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In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h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ib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i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tion</a:t>
            </a:r>
            <a:r>
              <a:rPr dirty="0" sz="2600" spc="-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o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f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3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t</a:t>
            </a: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r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ansmit</a:t>
            </a: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t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er</a:t>
            </a:r>
            <a:r>
              <a:rPr dirty="0" sz="26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r</a:t>
            </a: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e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leas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e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35">
                <a:solidFill>
                  <a:srgbClr val="000099"/>
                </a:solidFill>
                <a:latin typeface="Garamond"/>
                <a:cs typeface="Garamond"/>
              </a:rPr>
              <a:t>b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y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i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n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hi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b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itin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g</a:t>
            </a:r>
            <a:r>
              <a:rPr dirty="0" sz="2600" spc="-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o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pening</a:t>
            </a:r>
            <a:r>
              <a:rPr dirty="0" sz="2600" spc="-2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o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f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	</a:t>
            </a:r>
            <a:r>
              <a:rPr dirty="0" sz="2700">
                <a:solidFill>
                  <a:srgbClr val="000099"/>
                </a:solidFill>
                <a:latin typeface="Garamond"/>
                <a:cs typeface="Garamond"/>
              </a:rPr>
              <a:t>C</a:t>
            </a:r>
            <a:r>
              <a:rPr dirty="0" sz="2700" spc="-5">
                <a:solidFill>
                  <a:srgbClr val="000099"/>
                </a:solidFill>
                <a:latin typeface="Garamond"/>
                <a:cs typeface="Garamond"/>
              </a:rPr>
              <a:t>a</a:t>
            </a:r>
            <a:r>
              <a:rPr dirty="0" baseline="24691" sz="2700">
                <a:solidFill>
                  <a:srgbClr val="000099"/>
                </a:solidFill>
                <a:latin typeface="Garamond"/>
                <a:cs typeface="Garamond"/>
              </a:rPr>
              <a:t>++</a:t>
            </a:r>
            <a:endParaRPr baseline="24691" sz="2700">
              <a:latin typeface="Garamond"/>
              <a:cs typeface="Garamond"/>
            </a:endParaRPr>
          </a:p>
          <a:p>
            <a:pPr marL="411480">
              <a:lnSpc>
                <a:spcPts val="2810"/>
              </a:lnSpc>
            </a:pP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channels</a:t>
            </a:r>
            <a:endParaRPr sz="2600">
              <a:latin typeface="Garamond"/>
              <a:cs typeface="Garamond"/>
            </a:endParaRPr>
          </a:p>
          <a:p>
            <a:pPr marL="411480" indent="-398780">
              <a:lnSpc>
                <a:spcPts val="2930"/>
              </a:lnSpc>
              <a:spcBef>
                <a:spcPts val="295"/>
              </a:spcBef>
              <a:buClr>
                <a:srgbClr val="C3250C"/>
              </a:buClr>
              <a:buSzPct val="128846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Hyperpolarization </a:t>
            </a:r>
            <a:r>
              <a:rPr dirty="0" sz="2600" spc="-20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facilitating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opening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of voltage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gated</a:t>
            </a:r>
            <a:r>
              <a:rPr dirty="0" sz="2600" spc="-18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700" spc="-5">
                <a:solidFill>
                  <a:srgbClr val="000099"/>
                </a:solidFill>
                <a:latin typeface="Garamond"/>
                <a:cs typeface="Garamond"/>
              </a:rPr>
              <a:t>K</a:t>
            </a:r>
            <a:r>
              <a:rPr dirty="0" baseline="24691" sz="2700" spc="-7">
                <a:solidFill>
                  <a:srgbClr val="000099"/>
                </a:solidFill>
                <a:latin typeface="Garamond"/>
                <a:cs typeface="Garamond"/>
              </a:rPr>
              <a:t>+</a:t>
            </a:r>
            <a:endParaRPr baseline="24691" sz="2700">
              <a:latin typeface="Garamond"/>
              <a:cs typeface="Garamond"/>
            </a:endParaRPr>
          </a:p>
          <a:p>
            <a:pPr marL="411480">
              <a:lnSpc>
                <a:spcPts val="2810"/>
              </a:lnSpc>
            </a:pP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channels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1350" y="1088771"/>
            <a:ext cx="6321425" cy="349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7535" y="3130295"/>
            <a:ext cx="701039" cy="946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3847" y="1912620"/>
            <a:ext cx="701040" cy="946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17589" y="1917649"/>
            <a:ext cx="1854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27576" y="2734055"/>
            <a:ext cx="701039" cy="946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19753" y="2708864"/>
            <a:ext cx="506095" cy="81788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335"/>
              </a:spcBef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5751" y="897636"/>
            <a:ext cx="2712720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4759" y="897636"/>
            <a:ext cx="3884676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2572" y="1629155"/>
            <a:ext cx="3250692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59552" y="1629155"/>
            <a:ext cx="896112" cy="573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85161" y="281177"/>
            <a:ext cx="498856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Opioid</a:t>
            </a:r>
            <a:r>
              <a:rPr dirty="0" sz="4800" spc="-85"/>
              <a:t> </a:t>
            </a:r>
            <a:r>
              <a:rPr dirty="0" sz="4800" spc="0"/>
              <a:t>Antagonist:</a:t>
            </a:r>
            <a:endParaRPr sz="4800"/>
          </a:p>
          <a:p>
            <a:pPr algn="ctr">
              <a:lnSpc>
                <a:spcPct val="100000"/>
              </a:lnSpc>
            </a:pPr>
            <a:r>
              <a:rPr dirty="0" sz="4800" spc="-25"/>
              <a:t>Naloxone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339953" y="1900250"/>
            <a:ext cx="4337685" cy="112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1945" indent="-309245">
              <a:lnSpc>
                <a:spcPts val="4525"/>
              </a:lnSpc>
              <a:buClr>
                <a:srgbClr val="C3250C"/>
              </a:buClr>
              <a:buSzPct val="129166"/>
              <a:buFont typeface="Wingdings"/>
              <a:buChar char=""/>
              <a:tabLst>
                <a:tab pos="322580" algn="l"/>
              </a:tabLst>
            </a:pP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Used </a:t>
            </a:r>
            <a:r>
              <a:rPr dirty="0" sz="3600" spc="-10">
                <a:solidFill>
                  <a:srgbClr val="000099"/>
                </a:solidFill>
                <a:latin typeface="Garamond"/>
                <a:cs typeface="Garamond"/>
              </a:rPr>
              <a:t>to </a:t>
            </a:r>
            <a:r>
              <a:rPr dirty="0" sz="3600" spc="-15">
                <a:solidFill>
                  <a:srgbClr val="000099"/>
                </a:solidFill>
                <a:latin typeface="Garamond"/>
                <a:cs typeface="Garamond"/>
              </a:rPr>
              <a:t>reverse</a:t>
            </a:r>
            <a:r>
              <a:rPr dirty="0" sz="3600" spc="-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opioid</a:t>
            </a:r>
            <a:endParaRPr sz="3600">
              <a:latin typeface="Garamond"/>
              <a:cs typeface="Garamond"/>
            </a:endParaRPr>
          </a:p>
          <a:p>
            <a:pPr marL="321945">
              <a:lnSpc>
                <a:spcPts val="4215"/>
              </a:lnSpc>
            </a:pPr>
            <a:r>
              <a:rPr dirty="0" sz="3600" spc="-15">
                <a:solidFill>
                  <a:srgbClr val="000099"/>
                </a:solidFill>
                <a:latin typeface="Garamond"/>
                <a:cs typeface="Garamond"/>
              </a:rPr>
              <a:t>overdose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953" y="3145612"/>
            <a:ext cx="4912995" cy="291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1945" indent="-309245">
              <a:lnSpc>
                <a:spcPts val="4525"/>
              </a:lnSpc>
              <a:buClr>
                <a:srgbClr val="C3250C"/>
              </a:buClr>
              <a:buSzPct val="129166"/>
              <a:buFont typeface="Wingdings"/>
              <a:buChar char=""/>
              <a:tabLst>
                <a:tab pos="322580" algn="l"/>
              </a:tabLst>
            </a:pP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Displaces</a:t>
            </a:r>
            <a:r>
              <a:rPr dirty="0" sz="3600" spc="-8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receptor-bound</a:t>
            </a:r>
            <a:endParaRPr sz="3600">
              <a:latin typeface="Garamond"/>
              <a:cs typeface="Garamond"/>
            </a:endParaRPr>
          </a:p>
          <a:p>
            <a:pPr marL="321945">
              <a:lnSpc>
                <a:spcPts val="4215"/>
              </a:lnSpc>
            </a:pP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opioids</a:t>
            </a:r>
            <a:endParaRPr sz="3600">
              <a:latin typeface="Garamond"/>
              <a:cs typeface="Garamond"/>
            </a:endParaRPr>
          </a:p>
          <a:p>
            <a:pPr marL="321945" marR="673100" indent="-309245">
              <a:lnSpc>
                <a:spcPct val="97600"/>
              </a:lnSpc>
              <a:spcBef>
                <a:spcPts val="250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322580" algn="l"/>
              </a:tabLst>
            </a:pP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Good for</a:t>
            </a:r>
            <a:r>
              <a:rPr dirty="0" sz="3600" spc="-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15">
                <a:solidFill>
                  <a:srgbClr val="000099"/>
                </a:solidFill>
                <a:latin typeface="Garamond"/>
                <a:cs typeface="Garamond"/>
              </a:rPr>
              <a:t>overcoming 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respiratory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and CV  depression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7452" y="3189732"/>
            <a:ext cx="615696" cy="1754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550153" y="5627623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Opioid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Receptor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3005" y="3299840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Naloxone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7985" y="3985717"/>
            <a:ext cx="13309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Morphine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66153" y="3615435"/>
            <a:ext cx="636905" cy="875665"/>
          </a:xfrm>
          <a:custGeom>
            <a:avLst/>
            <a:gdLst/>
            <a:ahLst/>
            <a:cxnLst/>
            <a:rect l="l" t="t" r="r" b="b"/>
            <a:pathLst>
              <a:path w="636904" h="875664">
                <a:moveTo>
                  <a:pt x="636777" y="0"/>
                </a:moveTo>
                <a:lnTo>
                  <a:pt x="368300" y="184150"/>
                </a:lnTo>
                <a:lnTo>
                  <a:pt x="415163" y="216915"/>
                </a:lnTo>
                <a:lnTo>
                  <a:pt x="0" y="809878"/>
                </a:lnTo>
                <a:lnTo>
                  <a:pt x="93599" y="875411"/>
                </a:lnTo>
                <a:lnTo>
                  <a:pt x="508762" y="282447"/>
                </a:lnTo>
                <a:lnTo>
                  <a:pt x="564060" y="282447"/>
                </a:lnTo>
                <a:lnTo>
                  <a:pt x="636777" y="0"/>
                </a:lnTo>
                <a:close/>
              </a:path>
              <a:path w="636904" h="875664">
                <a:moveTo>
                  <a:pt x="564060" y="282447"/>
                </a:moveTo>
                <a:lnTo>
                  <a:pt x="508762" y="282447"/>
                </a:lnTo>
                <a:lnTo>
                  <a:pt x="555625" y="315213"/>
                </a:lnTo>
                <a:lnTo>
                  <a:pt x="564060" y="282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56806" y="4456557"/>
            <a:ext cx="181101" cy="190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66153" y="3615435"/>
            <a:ext cx="636905" cy="875665"/>
          </a:xfrm>
          <a:custGeom>
            <a:avLst/>
            <a:gdLst/>
            <a:ahLst/>
            <a:cxnLst/>
            <a:rect l="l" t="t" r="r" b="b"/>
            <a:pathLst>
              <a:path w="636904" h="875664">
                <a:moveTo>
                  <a:pt x="368300" y="184150"/>
                </a:moveTo>
                <a:lnTo>
                  <a:pt x="415163" y="216915"/>
                </a:lnTo>
                <a:lnTo>
                  <a:pt x="0" y="809878"/>
                </a:lnTo>
                <a:lnTo>
                  <a:pt x="93599" y="875411"/>
                </a:lnTo>
                <a:lnTo>
                  <a:pt x="508762" y="282447"/>
                </a:lnTo>
                <a:lnTo>
                  <a:pt x="555625" y="315213"/>
                </a:lnTo>
                <a:lnTo>
                  <a:pt x="636777" y="0"/>
                </a:lnTo>
                <a:lnTo>
                  <a:pt x="368300" y="184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2043" y="4451794"/>
            <a:ext cx="190626" cy="1998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811" y="685800"/>
            <a:ext cx="8342376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46364" y="685800"/>
            <a:ext cx="618744" cy="4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6828" y="271399"/>
            <a:ext cx="78740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 u="heavy">
                <a:solidFill>
                  <a:srgbClr val="6F2F9F"/>
                </a:solidFill>
                <a:latin typeface="Trebuchet MS"/>
                <a:cs typeface="Trebuchet MS"/>
              </a:rPr>
              <a:t>Pain </a:t>
            </a:r>
            <a:r>
              <a:rPr dirty="0" sz="3200" spc="-10" u="heavy">
                <a:solidFill>
                  <a:srgbClr val="6F2F9F"/>
                </a:solidFill>
                <a:latin typeface="Trebuchet MS"/>
                <a:cs typeface="Trebuchet MS"/>
              </a:rPr>
              <a:t>Facilitation: </a:t>
            </a:r>
            <a:r>
              <a:rPr dirty="0" sz="3200" spc="-30" u="heavy">
                <a:solidFill>
                  <a:srgbClr val="6F2F9F"/>
                </a:solidFill>
                <a:latin typeface="Trebuchet MS"/>
                <a:cs typeface="Trebuchet MS"/>
              </a:rPr>
              <a:t>Peripheral</a:t>
            </a:r>
            <a:r>
              <a:rPr dirty="0" sz="3200" spc="-65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3200" spc="-5" u="heavy">
                <a:solidFill>
                  <a:srgbClr val="6F2F9F"/>
                </a:solidFill>
                <a:latin typeface="Trebuchet MS"/>
                <a:cs typeface="Trebuchet MS"/>
              </a:rPr>
              <a:t>Sensitization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60" y="5380126"/>
            <a:ext cx="86302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1480" indent="-398780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Inflammatory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mediators can directly </a:t>
            </a:r>
            <a:r>
              <a:rPr dirty="0" sz="2800" spc="-20">
                <a:solidFill>
                  <a:srgbClr val="000099"/>
                </a:solidFill>
                <a:latin typeface="Garamond"/>
                <a:cs typeface="Garamond"/>
              </a:rPr>
              <a:t>activate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nociceptors</a:t>
            </a:r>
            <a:r>
              <a:rPr dirty="0" sz="2800" spc="8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or</a:t>
            </a:r>
            <a:endParaRPr sz="2800">
              <a:latin typeface="Garamond"/>
              <a:cs typeface="Garamond"/>
            </a:endParaRPr>
          </a:p>
          <a:p>
            <a:pPr marL="411480">
              <a:lnSpc>
                <a:spcPct val="100000"/>
              </a:lnSpc>
            </a:pP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cause their sensitization (decrease threshold)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1" y="1051052"/>
            <a:ext cx="9140588" cy="4266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32269" y="4509134"/>
            <a:ext cx="2304415" cy="720090"/>
          </a:xfrm>
          <a:custGeom>
            <a:avLst/>
            <a:gdLst/>
            <a:ahLst/>
            <a:cxnLst/>
            <a:rect l="l" t="t" r="r" b="b"/>
            <a:pathLst>
              <a:path w="2304415" h="7200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2184146" y="0"/>
                </a:lnTo>
                <a:lnTo>
                  <a:pt x="2230885" y="9429"/>
                </a:lnTo>
                <a:lnTo>
                  <a:pt x="2269077" y="35147"/>
                </a:lnTo>
                <a:lnTo>
                  <a:pt x="2294838" y="73294"/>
                </a:lnTo>
                <a:lnTo>
                  <a:pt x="2304287" y="120014"/>
                </a:lnTo>
                <a:lnTo>
                  <a:pt x="2304287" y="600075"/>
                </a:lnTo>
                <a:lnTo>
                  <a:pt x="2294838" y="646795"/>
                </a:lnTo>
                <a:lnTo>
                  <a:pt x="2269077" y="684942"/>
                </a:lnTo>
                <a:lnTo>
                  <a:pt x="2230885" y="710660"/>
                </a:lnTo>
                <a:lnTo>
                  <a:pt x="2184146" y="720089"/>
                </a:lnTo>
                <a:lnTo>
                  <a:pt x="120014" y="720089"/>
                </a:lnTo>
                <a:lnTo>
                  <a:pt x="73294" y="710660"/>
                </a:lnTo>
                <a:lnTo>
                  <a:pt x="35147" y="684942"/>
                </a:lnTo>
                <a:lnTo>
                  <a:pt x="9429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04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91816" y="3789045"/>
            <a:ext cx="3744595" cy="1080135"/>
          </a:xfrm>
          <a:custGeom>
            <a:avLst/>
            <a:gdLst/>
            <a:ahLst/>
            <a:cxnLst/>
            <a:rect l="l" t="t" r="r" b="b"/>
            <a:pathLst>
              <a:path w="3744595" h="1080135">
                <a:moveTo>
                  <a:pt x="0" y="179958"/>
                </a:moveTo>
                <a:lnTo>
                  <a:pt x="6424" y="132144"/>
                </a:lnTo>
                <a:lnTo>
                  <a:pt x="24558" y="89163"/>
                </a:lnTo>
                <a:lnTo>
                  <a:pt x="52689" y="52736"/>
                </a:lnTo>
                <a:lnTo>
                  <a:pt x="89106" y="24586"/>
                </a:lnTo>
                <a:lnTo>
                  <a:pt x="132100" y="6433"/>
                </a:lnTo>
                <a:lnTo>
                  <a:pt x="179958" y="0"/>
                </a:lnTo>
                <a:lnTo>
                  <a:pt x="3564381" y="0"/>
                </a:lnTo>
                <a:lnTo>
                  <a:pt x="3612240" y="6433"/>
                </a:lnTo>
                <a:lnTo>
                  <a:pt x="3655234" y="24586"/>
                </a:lnTo>
                <a:lnTo>
                  <a:pt x="3691651" y="52736"/>
                </a:lnTo>
                <a:lnTo>
                  <a:pt x="3719782" y="89163"/>
                </a:lnTo>
                <a:lnTo>
                  <a:pt x="3737916" y="132144"/>
                </a:lnTo>
                <a:lnTo>
                  <a:pt x="3744341" y="179958"/>
                </a:lnTo>
                <a:lnTo>
                  <a:pt x="3744341" y="900048"/>
                </a:lnTo>
                <a:lnTo>
                  <a:pt x="3737916" y="947916"/>
                </a:lnTo>
                <a:lnTo>
                  <a:pt x="3719782" y="990933"/>
                </a:lnTo>
                <a:lnTo>
                  <a:pt x="3691651" y="1027382"/>
                </a:lnTo>
                <a:lnTo>
                  <a:pt x="3655234" y="1055544"/>
                </a:lnTo>
                <a:lnTo>
                  <a:pt x="3612240" y="1073700"/>
                </a:lnTo>
                <a:lnTo>
                  <a:pt x="3564381" y="1080134"/>
                </a:lnTo>
                <a:lnTo>
                  <a:pt x="179958" y="1080134"/>
                </a:lnTo>
                <a:lnTo>
                  <a:pt x="132100" y="1073700"/>
                </a:lnTo>
                <a:lnTo>
                  <a:pt x="89106" y="1055544"/>
                </a:lnTo>
                <a:lnTo>
                  <a:pt x="52689" y="1027382"/>
                </a:lnTo>
                <a:lnTo>
                  <a:pt x="24558" y="990933"/>
                </a:lnTo>
                <a:lnTo>
                  <a:pt x="6424" y="947916"/>
                </a:lnTo>
                <a:lnTo>
                  <a:pt x="0" y="900048"/>
                </a:lnTo>
                <a:lnTo>
                  <a:pt x="0" y="179958"/>
                </a:lnTo>
                <a:close/>
              </a:path>
            </a:pathLst>
          </a:custGeom>
          <a:ln w="38100">
            <a:solidFill>
              <a:srgbClr val="F0412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75" y="1244511"/>
            <a:ext cx="3803650" cy="504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89888" y="902208"/>
            <a:ext cx="4378452" cy="4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71515" y="902208"/>
            <a:ext cx="646176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0867" y="902208"/>
            <a:ext cx="2331719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55764" y="902208"/>
            <a:ext cx="618744" cy="403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6235" y="486918"/>
            <a:ext cx="58915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 u="heavy">
                <a:solidFill>
                  <a:srgbClr val="6F2F9F"/>
                </a:solidFill>
                <a:latin typeface="Trebuchet MS"/>
                <a:cs typeface="Trebuchet MS"/>
              </a:rPr>
              <a:t>Pain </a:t>
            </a:r>
            <a:r>
              <a:rPr dirty="0" sz="3200" spc="-10" u="heavy">
                <a:solidFill>
                  <a:srgbClr val="6F2F9F"/>
                </a:solidFill>
                <a:latin typeface="Trebuchet MS"/>
                <a:cs typeface="Trebuchet MS"/>
              </a:rPr>
              <a:t>Facilitation:</a:t>
            </a:r>
            <a:r>
              <a:rPr dirty="0" sz="3200" spc="-85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3200" spc="-5" u="heavy">
                <a:solidFill>
                  <a:srgbClr val="6F2F9F"/>
                </a:solidFill>
                <a:latin typeface="Trebuchet MS"/>
                <a:cs typeface="Trebuchet MS"/>
              </a:rPr>
              <a:t>Dis-inhibition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2130" y="2030933"/>
            <a:ext cx="4869815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22885" marR="5080" indent="-210185">
              <a:lnSpc>
                <a:spcPct val="76400"/>
              </a:lnSpc>
              <a:spcBef>
                <a:spcPts val="31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</a:tabLst>
            </a:pPr>
            <a:r>
              <a:rPr dirty="0" sz="2800" spc="-25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transmission is controlled </a:t>
            </a:r>
            <a:r>
              <a:rPr dirty="0" sz="2800" spc="-25">
                <a:solidFill>
                  <a:srgbClr val="000099"/>
                </a:solidFill>
                <a:latin typeface="Garamond"/>
                <a:cs typeface="Garamond"/>
              </a:rPr>
              <a:t>by  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inhibitory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interneurons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2130" y="4331589"/>
            <a:ext cx="5052695" cy="18173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22885" marR="5080" indent="-210185">
              <a:lnSpc>
                <a:spcPct val="79100"/>
              </a:lnSpc>
              <a:spcBef>
                <a:spcPts val="195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224790" algn="l"/>
                <a:tab pos="654050" algn="l"/>
                <a:tab pos="1390650" algn="l"/>
                <a:tab pos="2200910" algn="l"/>
              </a:tabLst>
            </a:pP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Loss</a:t>
            </a:r>
            <a:r>
              <a:rPr dirty="0" sz="28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of	these 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inhibitory  interneurons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after </a:t>
            </a:r>
            <a:r>
              <a:rPr dirty="0" sz="2800" spc="-20">
                <a:solidFill>
                  <a:srgbClr val="000099"/>
                </a:solidFill>
                <a:latin typeface="Garamond"/>
                <a:cs typeface="Garamond"/>
              </a:rPr>
              <a:t>excessive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release  of	glutamate results in increased 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excitability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projection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neurons  and thus enhanced pain sensation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6655" y="902208"/>
            <a:ext cx="5687568" cy="4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7400" y="902208"/>
            <a:ext cx="800100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70676" y="902208"/>
            <a:ext cx="2295144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68995" y="902208"/>
            <a:ext cx="618744" cy="403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2672" y="486918"/>
            <a:ext cx="73177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u="heavy">
                <a:solidFill>
                  <a:srgbClr val="6F2F9F"/>
                </a:solidFill>
                <a:latin typeface="Trebuchet MS"/>
                <a:cs typeface="Trebuchet MS"/>
              </a:rPr>
              <a:t>Neurotransmitters </a:t>
            </a:r>
            <a:r>
              <a:rPr dirty="0" sz="3200" u="heavy">
                <a:solidFill>
                  <a:srgbClr val="6F2F9F"/>
                </a:solidFill>
                <a:latin typeface="Trebuchet MS"/>
                <a:cs typeface="Trebuchet MS"/>
              </a:rPr>
              <a:t>for </a:t>
            </a:r>
            <a:r>
              <a:rPr dirty="0" sz="3200" spc="-35" u="heavy">
                <a:solidFill>
                  <a:srgbClr val="6F2F9F"/>
                </a:solidFill>
                <a:latin typeface="Trebuchet MS"/>
                <a:cs typeface="Trebuchet MS"/>
              </a:rPr>
              <a:t>Pain</a:t>
            </a:r>
            <a:r>
              <a:rPr dirty="0" sz="3200" spc="-90" u="heavy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3200" u="heavy">
                <a:solidFill>
                  <a:srgbClr val="6F2F9F"/>
                </a:solidFill>
                <a:latin typeface="Trebuchet MS"/>
                <a:cs typeface="Trebuchet MS"/>
              </a:rPr>
              <a:t>Modulation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7446" y="1309862"/>
            <a:ext cx="196850" cy="1346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15"/>
              </a:lnSpc>
            </a:pPr>
            <a:r>
              <a:rPr dirty="0" sz="3350" spc="10">
                <a:solidFill>
                  <a:srgbClr val="C3250C"/>
                </a:solidFill>
                <a:latin typeface="Wingdings"/>
                <a:cs typeface="Wingdings"/>
              </a:rPr>
              <a:t></a:t>
            </a:r>
            <a:endParaRPr sz="3350">
              <a:latin typeface="Wingdings"/>
              <a:cs typeface="Wingdings"/>
            </a:endParaRPr>
          </a:p>
          <a:p>
            <a:pPr>
              <a:lnSpc>
                <a:spcPts val="3420"/>
              </a:lnSpc>
            </a:pPr>
            <a:r>
              <a:rPr dirty="0" sz="3350" spc="10">
                <a:solidFill>
                  <a:srgbClr val="C3250C"/>
                </a:solidFill>
                <a:latin typeface="Wingdings"/>
                <a:cs typeface="Wingdings"/>
              </a:rPr>
              <a:t></a:t>
            </a:r>
            <a:endParaRPr sz="3350">
              <a:latin typeface="Wingdings"/>
              <a:cs typeface="Wingdings"/>
            </a:endParaRPr>
          </a:p>
          <a:p>
            <a:pPr>
              <a:lnSpc>
                <a:spcPts val="3720"/>
              </a:lnSpc>
            </a:pPr>
            <a:r>
              <a:rPr dirty="0" sz="3350" spc="10">
                <a:solidFill>
                  <a:srgbClr val="C3250C"/>
                </a:solidFill>
                <a:latin typeface="Wingdings"/>
                <a:cs typeface="Wingdings"/>
              </a:rPr>
              <a:t></a:t>
            </a:r>
            <a:endParaRPr sz="33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1738" y="1314907"/>
            <a:ext cx="4295775" cy="4218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 marR="2349500">
              <a:lnSpc>
                <a:spcPct val="109700"/>
              </a:lnSpc>
              <a:spcBef>
                <a:spcPts val="100"/>
              </a:spcBef>
            </a:pP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Serotonin 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Noradrenaline 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Encephalin</a:t>
            </a:r>
            <a:endParaRPr sz="26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364490" marR="572135" indent="-351790">
              <a:lnSpc>
                <a:spcPct val="80000"/>
              </a:lnSpc>
              <a:buClr>
                <a:srgbClr val="C3250C"/>
              </a:buClr>
              <a:buSzPct val="128846"/>
              <a:buFont typeface="Arial"/>
              <a:buChar char="•"/>
              <a:tabLst>
                <a:tab pos="364490" algn="l"/>
                <a:tab pos="365125" algn="l"/>
              </a:tabLst>
            </a:pP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serotonergic and  noradrenergic neurons are  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crucial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in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supraspinal 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modulation</a:t>
            </a:r>
            <a:endParaRPr sz="2600">
              <a:latin typeface="Garamond"/>
              <a:cs typeface="Garamond"/>
            </a:endParaRPr>
          </a:p>
          <a:p>
            <a:pPr marL="364490" marR="5080" indent="-351790">
              <a:lnSpc>
                <a:spcPts val="2500"/>
              </a:lnSpc>
              <a:spcBef>
                <a:spcPts val="894"/>
              </a:spcBef>
              <a:buClr>
                <a:srgbClr val="C3250C"/>
              </a:buClr>
              <a:buSzPct val="128846"/>
              <a:buFont typeface="Arial"/>
              <a:buChar char="•"/>
              <a:tabLst>
                <a:tab pos="364490" algn="l"/>
                <a:tab pos="365125" algn="l"/>
              </a:tabLst>
            </a:pP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Destroying </a:t>
            </a:r>
            <a:r>
              <a:rPr dirty="0" sz="2600" spc="-5">
                <a:solidFill>
                  <a:srgbClr val="000099"/>
                </a:solidFill>
                <a:latin typeface="Garamond"/>
                <a:cs typeface="Garamond"/>
              </a:rPr>
              <a:t>these neurons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with  </a:t>
            </a:r>
            <a:r>
              <a:rPr dirty="0" sz="2600" spc="-10">
                <a:solidFill>
                  <a:srgbClr val="000099"/>
                </a:solidFill>
                <a:latin typeface="Garamond"/>
                <a:cs typeface="Garamond"/>
              </a:rPr>
              <a:t>neurotoxins blocks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the their  analgesic</a:t>
            </a:r>
            <a:r>
              <a:rPr dirty="0" sz="26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600">
                <a:solidFill>
                  <a:srgbClr val="000099"/>
                </a:solidFill>
                <a:latin typeface="Garamond"/>
                <a:cs typeface="Garamond"/>
              </a:rPr>
              <a:t>actions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518" y="1340827"/>
            <a:ext cx="4272280" cy="5040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14855" y="717804"/>
            <a:ext cx="6693408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64552" y="717804"/>
            <a:ext cx="896111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80361" y="313054"/>
            <a:ext cx="5804789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8812" y="791413"/>
            <a:ext cx="7841615" cy="547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ts val="4255"/>
              </a:lnSpc>
              <a:spcBef>
                <a:spcPts val="100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456565" algn="l"/>
              </a:tabLst>
            </a:pPr>
            <a:r>
              <a:rPr dirty="0" sz="3600" spc="-5" b="1">
                <a:solidFill>
                  <a:srgbClr val="000099"/>
                </a:solidFill>
                <a:latin typeface="Garamond"/>
                <a:cs typeface="Garamond"/>
              </a:rPr>
              <a:t>Hyperalgesia</a:t>
            </a:r>
            <a:endParaRPr sz="3600">
              <a:latin typeface="Garamond"/>
              <a:cs typeface="Garamond"/>
            </a:endParaRPr>
          </a:p>
          <a:p>
            <a:pPr marL="354965">
              <a:lnSpc>
                <a:spcPts val="4255"/>
              </a:lnSpc>
            </a:pPr>
            <a:r>
              <a:rPr dirty="0" sz="3600" spc="-25">
                <a:solidFill>
                  <a:srgbClr val="000099"/>
                </a:solidFill>
                <a:latin typeface="Garamond"/>
                <a:cs typeface="Garamond"/>
              </a:rPr>
              <a:t>Excessive </a:t>
            </a:r>
            <a:r>
              <a:rPr dirty="0" sz="3600" spc="-35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600" spc="-30">
                <a:solidFill>
                  <a:srgbClr val="000099"/>
                </a:solidFill>
                <a:latin typeface="Garamond"/>
                <a:cs typeface="Garamond"/>
              </a:rPr>
              <a:t>(e.g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due to sun</a:t>
            </a:r>
            <a:r>
              <a:rPr dirty="0" sz="3600" spc="9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0">
                <a:solidFill>
                  <a:srgbClr val="000099"/>
                </a:solidFill>
                <a:latin typeface="Garamond"/>
                <a:cs typeface="Garamond"/>
              </a:rPr>
              <a:t>burn)</a:t>
            </a:r>
            <a:endParaRPr sz="3600">
              <a:latin typeface="Garamond"/>
              <a:cs typeface="Garamond"/>
            </a:endParaRPr>
          </a:p>
          <a:p>
            <a:pPr marL="455930" indent="-443230">
              <a:lnSpc>
                <a:spcPts val="4255"/>
              </a:lnSpc>
              <a:spcBef>
                <a:spcPts val="1670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456565" algn="l"/>
              </a:tabLst>
            </a:pPr>
            <a:r>
              <a:rPr dirty="0" sz="3600" spc="-5" b="1">
                <a:solidFill>
                  <a:srgbClr val="000099"/>
                </a:solidFill>
                <a:latin typeface="Garamond"/>
                <a:cs typeface="Garamond"/>
              </a:rPr>
              <a:t>Allodynia</a:t>
            </a:r>
            <a:endParaRPr sz="3600">
              <a:latin typeface="Garamond"/>
              <a:cs typeface="Garamond"/>
            </a:endParaRPr>
          </a:p>
          <a:p>
            <a:pPr marL="455930" marR="652780" indent="-100965">
              <a:lnSpc>
                <a:spcPts val="3890"/>
              </a:lnSpc>
              <a:spcBef>
                <a:spcPts val="420"/>
              </a:spcBef>
            </a:pPr>
            <a:r>
              <a:rPr dirty="0" sz="3600" spc="-30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caused </a:t>
            </a:r>
            <a:r>
              <a:rPr dirty="0" sz="3600" spc="-25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any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other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sensation </a:t>
            </a:r>
            <a:r>
              <a:rPr dirty="0" sz="3600" spc="-60">
                <a:solidFill>
                  <a:srgbClr val="000099"/>
                </a:solidFill>
                <a:latin typeface="Garamond"/>
                <a:cs typeface="Garamond"/>
              </a:rPr>
              <a:t>e.g.  </a:t>
            </a:r>
            <a:r>
              <a:rPr dirty="0" sz="3600" spc="-10">
                <a:solidFill>
                  <a:srgbClr val="000099"/>
                </a:solidFill>
                <a:latin typeface="Garamond"/>
                <a:cs typeface="Garamond"/>
              </a:rPr>
              <a:t>touch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will cause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pain.</a:t>
            </a:r>
            <a:endParaRPr sz="3600">
              <a:latin typeface="Garamond"/>
              <a:cs typeface="Garamond"/>
            </a:endParaRPr>
          </a:p>
          <a:p>
            <a:pPr marL="455930" indent="-443230">
              <a:lnSpc>
                <a:spcPts val="4255"/>
              </a:lnSpc>
              <a:spcBef>
                <a:spcPts val="1610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456565" algn="l"/>
              </a:tabLst>
            </a:pPr>
            <a:r>
              <a:rPr dirty="0" sz="3600" b="1">
                <a:solidFill>
                  <a:srgbClr val="000099"/>
                </a:solidFill>
                <a:latin typeface="Garamond"/>
                <a:cs typeface="Garamond"/>
              </a:rPr>
              <a:t>Muscular</a:t>
            </a:r>
            <a:r>
              <a:rPr dirty="0" sz="3600" spc="-20" b="1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30" b="1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endParaRPr sz="3600">
              <a:latin typeface="Garamond"/>
              <a:cs typeface="Garamond"/>
            </a:endParaRPr>
          </a:p>
          <a:p>
            <a:pPr marL="354965">
              <a:lnSpc>
                <a:spcPts val="4255"/>
              </a:lnSpc>
            </a:pP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Less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blood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flow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in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600" spc="-10">
                <a:solidFill>
                  <a:srgbClr val="000099"/>
                </a:solidFill>
                <a:latin typeface="Garamond"/>
                <a:cs typeface="Garamond"/>
              </a:rPr>
              <a:t>muscles</a:t>
            </a:r>
            <a:r>
              <a:rPr dirty="0" sz="3600" spc="-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00099"/>
                </a:solidFill>
                <a:latin typeface="Garamond"/>
                <a:cs typeface="Garamond"/>
              </a:rPr>
              <a:t>(ischemia).</a:t>
            </a:r>
            <a:endParaRPr sz="3600">
              <a:latin typeface="Garamond"/>
              <a:cs typeface="Garamond"/>
            </a:endParaRPr>
          </a:p>
          <a:p>
            <a:pPr marL="455930" indent="-443230">
              <a:lnSpc>
                <a:spcPts val="4255"/>
              </a:lnSpc>
              <a:spcBef>
                <a:spcPts val="1670"/>
              </a:spcBef>
              <a:buClr>
                <a:srgbClr val="C3250C"/>
              </a:buClr>
              <a:buSzPct val="129166"/>
              <a:buFont typeface="Wingdings"/>
              <a:buChar char=""/>
              <a:tabLst>
                <a:tab pos="456565" algn="l"/>
              </a:tabLst>
            </a:pPr>
            <a:r>
              <a:rPr dirty="0" sz="3600" spc="-5" b="1">
                <a:solidFill>
                  <a:srgbClr val="000099"/>
                </a:solidFill>
                <a:latin typeface="Garamond"/>
                <a:cs typeface="Garamond"/>
              </a:rPr>
              <a:t>Causalgia</a:t>
            </a:r>
            <a:endParaRPr sz="3600">
              <a:latin typeface="Garamond"/>
              <a:cs typeface="Garamond"/>
            </a:endParaRPr>
          </a:p>
          <a:p>
            <a:pPr marL="469265">
              <a:lnSpc>
                <a:spcPts val="4255"/>
              </a:lnSpc>
            </a:pPr>
            <a:r>
              <a:rPr dirty="0" sz="3600" spc="0">
                <a:solidFill>
                  <a:srgbClr val="000099"/>
                </a:solidFill>
                <a:latin typeface="Garamond"/>
                <a:cs typeface="Garamond"/>
              </a:rPr>
              <a:t>Burning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pain.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191" y="151637"/>
            <a:ext cx="5895340" cy="611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390"/>
              </a:lnSpc>
              <a:spcBef>
                <a:spcPts val="100"/>
              </a:spcBef>
            </a:pPr>
            <a:r>
              <a:rPr dirty="0" sz="3000" b="1">
                <a:solidFill>
                  <a:srgbClr val="FF0000"/>
                </a:solidFill>
                <a:latin typeface="Garamond"/>
                <a:cs typeface="Garamond"/>
              </a:rPr>
              <a:t>Stress </a:t>
            </a:r>
            <a:r>
              <a:rPr dirty="0" sz="3000" spc="-5" b="1">
                <a:solidFill>
                  <a:srgbClr val="FF0000"/>
                </a:solidFill>
                <a:latin typeface="Garamond"/>
                <a:cs typeface="Garamond"/>
              </a:rPr>
              <a:t>induced</a:t>
            </a:r>
            <a:r>
              <a:rPr dirty="0" sz="3000" spc="3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000" spc="-5" b="1">
                <a:solidFill>
                  <a:srgbClr val="FF0000"/>
                </a:solidFill>
                <a:latin typeface="Garamond"/>
                <a:cs typeface="Garamond"/>
              </a:rPr>
              <a:t>analgesia</a:t>
            </a:r>
            <a:endParaRPr sz="3000">
              <a:latin typeface="Garamond"/>
              <a:cs typeface="Garamond"/>
            </a:endParaRPr>
          </a:p>
          <a:p>
            <a:pPr marL="541020" marR="5080" indent="-398780">
              <a:lnSpc>
                <a:spcPct val="80000"/>
              </a:lnSpc>
              <a:spcBef>
                <a:spcPts val="509"/>
              </a:spcBef>
              <a:buClr>
                <a:srgbClr val="C3250C"/>
              </a:buClr>
              <a:buSzPct val="80000"/>
              <a:buFont typeface="Wingdings"/>
              <a:buChar char=""/>
              <a:tabLst>
                <a:tab pos="541020" algn="l"/>
                <a:tab pos="541655" algn="l"/>
              </a:tabLst>
            </a:pPr>
            <a:r>
              <a:rPr dirty="0" sz="3000" spc="-30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suppression response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that 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occurs during or following exposure 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to a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stressful or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fearful</a:t>
            </a:r>
            <a:r>
              <a:rPr dirty="0" sz="30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25">
                <a:solidFill>
                  <a:srgbClr val="000099"/>
                </a:solidFill>
                <a:latin typeface="Garamond"/>
                <a:cs typeface="Garamond"/>
              </a:rPr>
              <a:t>stimulus.</a:t>
            </a:r>
            <a:endParaRPr sz="3000">
              <a:latin typeface="Garamond"/>
              <a:cs typeface="Garamond"/>
            </a:endParaRPr>
          </a:p>
          <a:p>
            <a:pPr marL="541020" marR="63500" indent="-398780">
              <a:lnSpc>
                <a:spcPct val="80000"/>
              </a:lnSpc>
              <a:spcBef>
                <a:spcPts val="300"/>
              </a:spcBef>
              <a:buClr>
                <a:srgbClr val="C3250C"/>
              </a:buClr>
              <a:buSzPct val="80000"/>
              <a:buFont typeface="Wingdings"/>
              <a:buChar char=""/>
              <a:tabLst>
                <a:tab pos="541020" algn="l"/>
                <a:tab pos="541655" algn="l"/>
              </a:tabLst>
            </a:pPr>
            <a:r>
              <a:rPr dirty="0" sz="3000" spc="-60">
                <a:solidFill>
                  <a:srgbClr val="000099"/>
                </a:solidFill>
                <a:latin typeface="Garamond"/>
                <a:cs typeface="Garamond"/>
              </a:rPr>
              <a:t>It’s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well known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phenomenon seen 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when the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soldier is </a:t>
            </a:r>
            <a:r>
              <a:rPr dirty="0" sz="3000" spc="-15">
                <a:solidFill>
                  <a:srgbClr val="000099"/>
                </a:solidFill>
                <a:latin typeface="Garamond"/>
                <a:cs typeface="Garamond"/>
              </a:rPr>
              <a:t>wounded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in  battle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field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but feels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no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until  the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battle is</a:t>
            </a:r>
            <a:r>
              <a:rPr dirty="0" sz="30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45">
                <a:solidFill>
                  <a:srgbClr val="000099"/>
                </a:solidFill>
                <a:latin typeface="Garamond"/>
                <a:cs typeface="Garamond"/>
              </a:rPr>
              <a:t>over.</a:t>
            </a:r>
            <a:endParaRPr sz="3000">
              <a:latin typeface="Garamond"/>
              <a:cs typeface="Garamond"/>
            </a:endParaRPr>
          </a:p>
          <a:p>
            <a:pPr marL="541020" indent="-398780">
              <a:lnSpc>
                <a:spcPts val="3240"/>
              </a:lnSpc>
              <a:spcBef>
                <a:spcPts val="300"/>
              </a:spcBef>
              <a:buClr>
                <a:srgbClr val="C3250C"/>
              </a:buClr>
              <a:buSzPct val="80000"/>
              <a:buFont typeface="Wingdings"/>
              <a:buChar char=""/>
              <a:tabLst>
                <a:tab pos="541020" algn="l"/>
                <a:tab pos="541655" algn="l"/>
              </a:tabLst>
            </a:pPr>
            <a:r>
              <a:rPr dirty="0" sz="3000" spc="5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cause is not known </a:t>
            </a:r>
            <a:r>
              <a:rPr dirty="0" sz="3000" spc="-15">
                <a:solidFill>
                  <a:srgbClr val="000099"/>
                </a:solidFill>
                <a:latin typeface="Garamond"/>
                <a:cs typeface="Garamond"/>
              </a:rPr>
              <a:t>may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be it</a:t>
            </a:r>
            <a:r>
              <a:rPr dirty="0" sz="3000" spc="-4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is</a:t>
            </a:r>
            <a:endParaRPr sz="3000">
              <a:latin typeface="Garamond"/>
              <a:cs typeface="Garamond"/>
            </a:endParaRPr>
          </a:p>
          <a:p>
            <a:pPr marL="541020">
              <a:lnSpc>
                <a:spcPts val="3240"/>
              </a:lnSpc>
            </a:pP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similar to </a:t>
            </a:r>
            <a:r>
              <a:rPr dirty="0" sz="3000" spc="5">
                <a:solidFill>
                  <a:srgbClr val="000099"/>
                </a:solidFill>
                <a:latin typeface="Garamond"/>
                <a:cs typeface="Garamond"/>
              </a:rPr>
              <a:t>gate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control</a:t>
            </a:r>
            <a:r>
              <a:rPr dirty="0" sz="3000" spc="-6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20">
                <a:solidFill>
                  <a:srgbClr val="000099"/>
                </a:solidFill>
                <a:latin typeface="Garamond"/>
                <a:cs typeface="Garamond"/>
              </a:rPr>
              <a:t>hypothesis.</a:t>
            </a:r>
            <a:endParaRPr sz="3000">
              <a:latin typeface="Garamond"/>
              <a:cs typeface="Garamond"/>
            </a:endParaRPr>
          </a:p>
          <a:p>
            <a:pPr marL="481965" marR="240665" indent="-469900">
              <a:lnSpc>
                <a:spcPct val="82100"/>
              </a:lnSpc>
              <a:spcBef>
                <a:spcPts val="2025"/>
              </a:spcBef>
            </a:pPr>
            <a:r>
              <a:rPr dirty="0" sz="3000" b="1">
                <a:solidFill>
                  <a:srgbClr val="FF0000"/>
                </a:solidFill>
                <a:latin typeface="Garamond"/>
                <a:cs typeface="Garamond"/>
              </a:rPr>
              <a:t>Phantom </a:t>
            </a:r>
            <a:r>
              <a:rPr dirty="0" sz="3000" spc="-5" b="1">
                <a:solidFill>
                  <a:srgbClr val="FF0000"/>
                </a:solidFill>
                <a:latin typeface="Garamond"/>
                <a:cs typeface="Garamond"/>
              </a:rPr>
              <a:t>pain sensations 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Perceptions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that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an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individual 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experiences relating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to a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limb or an  </a:t>
            </a:r>
            <a:r>
              <a:rPr dirty="0" sz="3000" spc="0">
                <a:solidFill>
                  <a:srgbClr val="000099"/>
                </a:solidFill>
                <a:latin typeface="Garamond"/>
                <a:cs typeface="Garamond"/>
              </a:rPr>
              <a:t>organ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that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is not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physically </a:t>
            </a:r>
            <a:r>
              <a:rPr dirty="0" sz="3000" spc="5">
                <a:solidFill>
                  <a:srgbClr val="000099"/>
                </a:solidFill>
                <a:latin typeface="Garamond"/>
                <a:cs typeface="Garamond"/>
              </a:rPr>
              <a:t>part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of 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the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55">
                <a:solidFill>
                  <a:srgbClr val="000099"/>
                </a:solidFill>
                <a:latin typeface="Garamond"/>
                <a:cs typeface="Garamond"/>
              </a:rPr>
              <a:t>body.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4147" y="4725115"/>
            <a:ext cx="271957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55334" y="2204847"/>
            <a:ext cx="2619375" cy="1980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Thalamic</a:t>
            </a:r>
            <a:r>
              <a:rPr dirty="0"/>
              <a:t> </a:t>
            </a:r>
            <a:r>
              <a:rPr dirty="0" spc="-5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404" y="685545"/>
            <a:ext cx="8297545" cy="265493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414655" marR="5080" indent="-401955">
              <a:lnSpc>
                <a:spcPts val="3240"/>
              </a:lnSpc>
              <a:spcBef>
                <a:spcPts val="505"/>
              </a:spcBef>
              <a:buClr>
                <a:srgbClr val="C3250C"/>
              </a:buClr>
              <a:buSzPct val="80000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It is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neurological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condition that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results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from a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brain 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stroke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affecting the</a:t>
            </a:r>
            <a:r>
              <a:rPr dirty="0" sz="3000" spc="-3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20">
                <a:solidFill>
                  <a:srgbClr val="000099"/>
                </a:solidFill>
                <a:latin typeface="Garamond"/>
                <a:cs typeface="Garamond"/>
              </a:rPr>
              <a:t>thalamus.</a:t>
            </a:r>
            <a:endParaRPr sz="3000">
              <a:latin typeface="Garamond"/>
              <a:cs typeface="Garamond"/>
            </a:endParaRPr>
          </a:p>
          <a:p>
            <a:pPr marL="414655" indent="-401955">
              <a:lnSpc>
                <a:spcPts val="3315"/>
              </a:lnSpc>
              <a:buClr>
                <a:srgbClr val="C3250C"/>
              </a:buClr>
              <a:buSzPct val="80000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Cause: </a:t>
            </a:r>
            <a:r>
              <a:rPr dirty="0" sz="3000" spc="0">
                <a:solidFill>
                  <a:srgbClr val="000099"/>
                </a:solidFill>
                <a:latin typeface="Garamond"/>
                <a:cs typeface="Garamond"/>
              </a:rPr>
              <a:t>Obstruction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of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the thalmogeniculate</a:t>
            </a:r>
            <a:r>
              <a:rPr dirty="0" sz="3000" spc="-39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branch</a:t>
            </a:r>
            <a:endParaRPr sz="3000">
              <a:latin typeface="Garamond"/>
              <a:cs typeface="Garamond"/>
            </a:endParaRPr>
          </a:p>
          <a:p>
            <a:pPr marL="414655">
              <a:lnSpc>
                <a:spcPts val="3390"/>
              </a:lnSpc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of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posterior cerebral</a:t>
            </a:r>
            <a:r>
              <a:rPr dirty="0" sz="3000" spc="-37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20">
                <a:solidFill>
                  <a:srgbClr val="000099"/>
                </a:solidFill>
                <a:latin typeface="Garamond"/>
                <a:cs typeface="Garamond"/>
              </a:rPr>
              <a:t>artery.</a:t>
            </a:r>
            <a:endParaRPr sz="3000">
              <a:latin typeface="Garamond"/>
              <a:cs typeface="Garamond"/>
            </a:endParaRPr>
          </a:p>
          <a:p>
            <a:pPr marL="414655" indent="-401955">
              <a:lnSpc>
                <a:spcPts val="3540"/>
              </a:lnSpc>
              <a:buClr>
                <a:srgbClr val="C3250C"/>
              </a:buClr>
              <a:buSzPct val="80000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Affects posterior thalamic</a:t>
            </a:r>
            <a:r>
              <a:rPr dirty="0" sz="3000" spc="-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10">
                <a:solidFill>
                  <a:srgbClr val="000099"/>
                </a:solidFill>
                <a:latin typeface="Garamond"/>
                <a:cs typeface="Garamond"/>
              </a:rPr>
              <a:t>nuclei.</a:t>
            </a:r>
            <a:endParaRPr sz="3000">
              <a:latin typeface="Garamond"/>
              <a:cs typeface="Garamond"/>
            </a:endParaRPr>
          </a:p>
          <a:p>
            <a:pPr marL="414655" indent="-401955">
              <a:lnSpc>
                <a:spcPts val="3570"/>
              </a:lnSpc>
              <a:buClr>
                <a:srgbClr val="C3250C"/>
              </a:buClr>
              <a:buSzPct val="80000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Causes 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prolonged </a:t>
            </a:r>
            <a:r>
              <a:rPr dirty="0" sz="3000" spc="-15">
                <a:solidFill>
                  <a:srgbClr val="000099"/>
                </a:solidFill>
                <a:latin typeface="Garamond"/>
                <a:cs typeface="Garamond"/>
              </a:rPr>
              <a:t>severe</a:t>
            </a:r>
            <a:r>
              <a:rPr dirty="0" sz="30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00099"/>
                </a:solidFill>
                <a:latin typeface="Garamond"/>
                <a:cs typeface="Garamond"/>
              </a:rPr>
              <a:t>pain.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560" y="3357003"/>
            <a:ext cx="7416800" cy="332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5789" y="4149102"/>
            <a:ext cx="3841369" cy="255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123" y="258521"/>
            <a:ext cx="386715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20"/>
              <a:t>Trigeminal</a:t>
            </a:r>
            <a:r>
              <a:rPr dirty="0" sz="3400" spc="-35"/>
              <a:t> </a:t>
            </a:r>
            <a:r>
              <a:rPr dirty="0" sz="3400" spc="-10"/>
              <a:t>neuralgia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438404" y="815086"/>
            <a:ext cx="8475345" cy="321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79411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It is </a:t>
            </a:r>
            <a:r>
              <a:rPr dirty="0" sz="3400">
                <a:solidFill>
                  <a:srgbClr val="000099"/>
                </a:solidFill>
                <a:latin typeface="Garamond"/>
                <a:cs typeface="Garamond"/>
              </a:rPr>
              <a:t>excruciating intermittent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r>
              <a:rPr dirty="0" sz="34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30">
                <a:solidFill>
                  <a:srgbClr val="000099"/>
                </a:solidFill>
                <a:latin typeface="Garamond"/>
                <a:cs typeface="Garamond"/>
              </a:rPr>
              <a:t>by</a:t>
            </a:r>
            <a:endParaRPr sz="3400">
              <a:latin typeface="Garamond"/>
              <a:cs typeface="Garamond"/>
            </a:endParaRPr>
          </a:p>
          <a:p>
            <a:pPr marL="469265">
              <a:lnSpc>
                <a:spcPct val="100000"/>
              </a:lnSpc>
              <a:tabLst>
                <a:tab pos="2959735" algn="l"/>
              </a:tabLst>
            </a:pP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stimulation</a:t>
            </a:r>
            <a:r>
              <a:rPr dirty="0" sz="34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400" spc="15">
                <a:solidFill>
                  <a:srgbClr val="000099"/>
                </a:solidFill>
                <a:latin typeface="Garamond"/>
                <a:cs typeface="Garamond"/>
              </a:rPr>
              <a:t>trigger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area in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the</a:t>
            </a:r>
            <a:r>
              <a:rPr dirty="0" sz="34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5">
                <a:solidFill>
                  <a:srgbClr val="000099"/>
                </a:solidFill>
                <a:latin typeface="Garamond"/>
                <a:cs typeface="Garamond"/>
              </a:rPr>
              <a:t>face.</a:t>
            </a:r>
            <a:endParaRPr sz="34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295"/>
              </a:spcBef>
              <a:buClr>
                <a:srgbClr val="C3250C"/>
              </a:buClr>
              <a:buSzPct val="79411"/>
              <a:buFont typeface="Wingdings"/>
              <a:buChar char=""/>
              <a:tabLst>
                <a:tab pos="469265" algn="l"/>
                <a:tab pos="469900" algn="l"/>
                <a:tab pos="3161665" algn="l"/>
                <a:tab pos="7848600" algn="l"/>
              </a:tabLst>
            </a:pPr>
            <a:r>
              <a:rPr dirty="0" sz="3400" spc="-55">
                <a:solidFill>
                  <a:srgbClr val="000099"/>
                </a:solidFill>
                <a:latin typeface="Garamond"/>
                <a:cs typeface="Garamond"/>
              </a:rPr>
              <a:t>e.g.</a:t>
            </a:r>
            <a:r>
              <a:rPr dirty="0" sz="34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45">
                <a:solidFill>
                  <a:srgbClr val="000099"/>
                </a:solidFill>
                <a:latin typeface="Garamond"/>
                <a:cs typeface="Garamond"/>
              </a:rPr>
              <a:t>Washing</a:t>
            </a:r>
            <a:r>
              <a:rPr dirty="0" sz="34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400" spc="-15">
                <a:solidFill>
                  <a:srgbClr val="000099"/>
                </a:solidFill>
                <a:latin typeface="Garamond"/>
                <a:cs typeface="Garamond"/>
              </a:rPr>
              <a:t>face,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combing </a:t>
            </a:r>
            <a:r>
              <a:rPr dirty="0" sz="3400" spc="-25">
                <a:solidFill>
                  <a:srgbClr val="000099"/>
                </a:solidFill>
                <a:latin typeface="Garamond"/>
                <a:cs typeface="Garamond"/>
              </a:rPr>
              <a:t>hair,</a:t>
            </a:r>
            <a:r>
              <a:rPr dirty="0" sz="3400" spc="9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blast</a:t>
            </a:r>
            <a:r>
              <a:rPr dirty="0" sz="34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air</a:t>
            </a:r>
            <a:endParaRPr sz="3400">
              <a:latin typeface="Garamond"/>
              <a:cs typeface="Garamond"/>
            </a:endParaRPr>
          </a:p>
          <a:p>
            <a:pPr marL="469265">
              <a:lnSpc>
                <a:spcPct val="100000"/>
              </a:lnSpc>
            </a:pP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on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5">
                <a:solidFill>
                  <a:srgbClr val="000099"/>
                </a:solidFill>
                <a:latin typeface="Garamond"/>
                <a:cs typeface="Garamond"/>
              </a:rPr>
              <a:t>face.</a:t>
            </a:r>
            <a:endParaRPr sz="3400">
              <a:latin typeface="Garamond"/>
              <a:cs typeface="Garamond"/>
            </a:endParaRPr>
          </a:p>
          <a:p>
            <a:pPr marL="469900" marR="5080" indent="-457200">
              <a:lnSpc>
                <a:spcPct val="100000"/>
              </a:lnSpc>
              <a:spcBef>
                <a:spcPts val="305"/>
              </a:spcBef>
              <a:buClr>
                <a:srgbClr val="C3250C"/>
              </a:buClr>
              <a:buSzPct val="79411"/>
              <a:buFont typeface="Wingdings"/>
              <a:buChar char=""/>
              <a:tabLst>
                <a:tab pos="469265" algn="l"/>
                <a:tab pos="469900" algn="l"/>
                <a:tab pos="5742940" algn="l"/>
              </a:tabLst>
            </a:pP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It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results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from</a:t>
            </a:r>
            <a:r>
              <a:rPr dirty="0" sz="3400" spc="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compression</a:t>
            </a:r>
            <a:r>
              <a:rPr dirty="0" sz="3400" spc="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400">
                <a:solidFill>
                  <a:srgbClr val="000099"/>
                </a:solidFill>
                <a:latin typeface="Garamond"/>
                <a:cs typeface="Garamond"/>
              </a:rPr>
              <a:t>trigeminal </a:t>
            </a:r>
            <a:r>
              <a:rPr dirty="0" sz="3400" spc="0">
                <a:solidFill>
                  <a:srgbClr val="000099"/>
                </a:solidFill>
                <a:latin typeface="Garamond"/>
                <a:cs typeface="Garamond"/>
              </a:rPr>
              <a:t>nerve 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root </a:t>
            </a:r>
            <a:r>
              <a:rPr dirty="0" sz="3400" spc="-30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blood</a:t>
            </a:r>
            <a:r>
              <a:rPr dirty="0" sz="3400" spc="8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30">
                <a:solidFill>
                  <a:srgbClr val="000099"/>
                </a:solidFill>
                <a:latin typeface="Garamond"/>
                <a:cs typeface="Garamond"/>
              </a:rPr>
              <a:t>vessels.</a:t>
            </a:r>
            <a:endParaRPr sz="3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770" y="398525"/>
            <a:ext cx="34143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/>
              <a:t>Objectives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30200" y="1349146"/>
            <a:ext cx="8437880" cy="5156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7370" marR="1518920" indent="-535305">
              <a:lnSpc>
                <a:spcPct val="110000"/>
              </a:lnSpc>
              <a:spcBef>
                <a:spcPts val="100"/>
              </a:spcBef>
            </a:pPr>
            <a:r>
              <a:rPr dirty="0" sz="3400" spc="-5">
                <a:solidFill>
                  <a:srgbClr val="C3250C"/>
                </a:solidFill>
                <a:latin typeface="Wingdings"/>
                <a:cs typeface="Wingdings"/>
              </a:rPr>
              <a:t></a:t>
            </a:r>
            <a:r>
              <a:rPr dirty="0" sz="3400" spc="-5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Describe the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built-in pain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suppression  </a:t>
            </a:r>
            <a:r>
              <a:rPr dirty="0" sz="3400">
                <a:solidFill>
                  <a:srgbClr val="000099"/>
                </a:solidFill>
                <a:latin typeface="Garamond"/>
                <a:cs typeface="Garamond"/>
              </a:rPr>
              <a:t>analgesic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system</a:t>
            </a:r>
            <a:r>
              <a:rPr dirty="0" sz="34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including:</a:t>
            </a:r>
            <a:endParaRPr sz="3400">
              <a:latin typeface="Garamond"/>
              <a:cs typeface="Garamond"/>
            </a:endParaRPr>
          </a:p>
          <a:p>
            <a:pPr marL="817244" indent="-264795">
              <a:lnSpc>
                <a:spcPts val="4690"/>
              </a:lnSpc>
              <a:buSzPct val="129411"/>
              <a:buFont typeface="Arial"/>
              <a:buChar char="•"/>
              <a:tabLst>
                <a:tab pos="817880" algn="l"/>
                <a:tab pos="6744334" algn="l"/>
              </a:tabLst>
            </a:pP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Spinal modulation (Gate</a:t>
            </a:r>
            <a:r>
              <a:rPr dirty="0" sz="3400" spc="9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5">
                <a:solidFill>
                  <a:srgbClr val="000099"/>
                </a:solidFill>
                <a:latin typeface="Garamond"/>
                <a:cs typeface="Garamond"/>
              </a:rPr>
              <a:t>theory</a:t>
            </a:r>
            <a:r>
              <a:rPr dirty="0" sz="3400" spc="3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endParaRPr sz="3400">
              <a:latin typeface="Garamond"/>
              <a:cs typeface="Garamond"/>
            </a:endParaRPr>
          </a:p>
          <a:p>
            <a:pPr marL="817244">
              <a:lnSpc>
                <a:spcPts val="3785"/>
              </a:lnSpc>
              <a:spcBef>
                <a:spcPts val="204"/>
              </a:spcBef>
            </a:pP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control).</a:t>
            </a:r>
            <a:endParaRPr sz="3400">
              <a:latin typeface="Garamond"/>
              <a:cs typeface="Garamond"/>
            </a:endParaRPr>
          </a:p>
          <a:p>
            <a:pPr marL="817244" indent="-264795">
              <a:lnSpc>
                <a:spcPts val="4985"/>
              </a:lnSpc>
              <a:buSzPct val="129411"/>
              <a:buFont typeface="Arial"/>
              <a:buChar char="•"/>
              <a:tabLst>
                <a:tab pos="817880" algn="l"/>
              </a:tabLst>
            </a:pP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Supra spinal modulation (Special pain</a:t>
            </a:r>
            <a:r>
              <a:rPr dirty="0" sz="3400" spc="7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control</a:t>
            </a:r>
            <a:endParaRPr sz="3400">
              <a:latin typeface="Garamond"/>
              <a:cs typeface="Garamond"/>
            </a:endParaRPr>
          </a:p>
          <a:p>
            <a:pPr marL="817244">
              <a:lnSpc>
                <a:spcPct val="100000"/>
              </a:lnSpc>
              <a:spcBef>
                <a:spcPts val="210"/>
              </a:spcBef>
            </a:pPr>
            <a:r>
              <a:rPr dirty="0" sz="3400">
                <a:solidFill>
                  <a:srgbClr val="000099"/>
                </a:solidFill>
                <a:latin typeface="Garamond"/>
                <a:cs typeface="Garamond"/>
              </a:rPr>
              <a:t>analgesic</a:t>
            </a:r>
            <a:r>
              <a:rPr dirty="0" sz="34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system).</a:t>
            </a:r>
            <a:endParaRPr sz="34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3400" spc="-5">
                <a:solidFill>
                  <a:srgbClr val="C3250C"/>
                </a:solidFill>
                <a:latin typeface="Wingdings"/>
                <a:cs typeface="Wingdings"/>
              </a:rPr>
              <a:t></a:t>
            </a:r>
            <a:r>
              <a:rPr dirty="0" sz="3400" spc="-5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dirty="0" sz="3400" spc="-35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modulation </a:t>
            </a:r>
            <a:r>
              <a:rPr dirty="0" sz="3400" spc="-30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opioid</a:t>
            </a:r>
            <a:r>
              <a:rPr dirty="0" sz="3400" spc="-4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5">
                <a:solidFill>
                  <a:srgbClr val="000099"/>
                </a:solidFill>
                <a:latin typeface="Garamond"/>
                <a:cs typeface="Garamond"/>
              </a:rPr>
              <a:t>neurotransmitters.</a:t>
            </a:r>
            <a:endParaRPr sz="34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3400" spc="-5">
                <a:solidFill>
                  <a:srgbClr val="C3250C"/>
                </a:solidFill>
                <a:latin typeface="Wingdings"/>
                <a:cs typeface="Wingdings"/>
              </a:rPr>
              <a:t></a:t>
            </a:r>
            <a:r>
              <a:rPr dirty="0" sz="3400" spc="-5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Appreciate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that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can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also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be</a:t>
            </a:r>
            <a:r>
              <a:rPr dirty="0" sz="3400" spc="-39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facilitated</a:t>
            </a:r>
            <a:endParaRPr sz="34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6105525" algn="l"/>
              </a:tabLst>
            </a:pPr>
            <a:r>
              <a:rPr dirty="0" sz="3400" spc="-5">
                <a:solidFill>
                  <a:srgbClr val="C3250C"/>
                </a:solidFill>
                <a:latin typeface="Wingdings"/>
                <a:cs typeface="Wingdings"/>
              </a:rPr>
              <a:t></a:t>
            </a:r>
            <a:r>
              <a:rPr dirty="0" sz="3400" spc="-5">
                <a:solidFill>
                  <a:srgbClr val="C3250C"/>
                </a:solidFill>
                <a:latin typeface="Times New Roman"/>
                <a:cs typeface="Times New Roman"/>
              </a:rPr>
              <a:t>  </a:t>
            </a:r>
            <a:r>
              <a:rPr dirty="0" sz="3400" spc="-20">
                <a:solidFill>
                  <a:srgbClr val="000099"/>
                </a:solidFill>
                <a:latin typeface="Garamond"/>
                <a:cs typeface="Garamond"/>
              </a:rPr>
              <a:t>Know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the sites &amp;</a:t>
            </a:r>
            <a:r>
              <a:rPr dirty="0" sz="3400" spc="-434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mechanism</a:t>
            </a:r>
            <a:r>
              <a:rPr dirty="0" sz="34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5">
                <a:solidFill>
                  <a:srgbClr val="000099"/>
                </a:solidFill>
                <a:latin typeface="Garamond"/>
                <a:cs typeface="Garamond"/>
              </a:rPr>
              <a:t>of	pain</a:t>
            </a:r>
            <a:r>
              <a:rPr dirty="0" sz="34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400" spc="-10">
                <a:solidFill>
                  <a:srgbClr val="000099"/>
                </a:solidFill>
                <a:latin typeface="Garamond"/>
                <a:cs typeface="Garamond"/>
              </a:rPr>
              <a:t>relief</a:t>
            </a:r>
            <a:endParaRPr sz="34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9420" y="1126807"/>
            <a:ext cx="3286125" cy="192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1183" y="62484"/>
            <a:ext cx="5519927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5584" y="62484"/>
            <a:ext cx="2118360" cy="1344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38416" y="62484"/>
            <a:ext cx="947927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1675" y="431037"/>
            <a:ext cx="4575556" cy="556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35700" y="430402"/>
            <a:ext cx="1256792" cy="551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2054" y="1228471"/>
            <a:ext cx="8666480" cy="520636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21945" marR="264795" indent="-309245">
              <a:lnSpc>
                <a:spcPts val="2980"/>
              </a:lnSpc>
              <a:spcBef>
                <a:spcPts val="810"/>
              </a:spcBef>
              <a:buClr>
                <a:srgbClr val="C3250C"/>
              </a:buClr>
              <a:buSzPct val="129032"/>
              <a:buFont typeface="Wingdings"/>
              <a:buChar char=""/>
              <a:tabLst>
                <a:tab pos="322580" algn="l"/>
              </a:tabLst>
            </a:pPr>
            <a:r>
              <a:rPr dirty="0" sz="3100" spc="-30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caused </a:t>
            </a:r>
            <a:r>
              <a:rPr dirty="0" sz="3100" spc="-20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3100" spc="0">
                <a:solidFill>
                  <a:srgbClr val="000099"/>
                </a:solidFill>
                <a:latin typeface="Garamond"/>
                <a:cs typeface="Garamond"/>
              </a:rPr>
              <a:t>primary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lesion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or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dysfunction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in the  </a:t>
            </a:r>
            <a:r>
              <a:rPr dirty="0" sz="3100">
                <a:solidFill>
                  <a:srgbClr val="000099"/>
                </a:solidFill>
                <a:latin typeface="Garamond"/>
                <a:cs typeface="Garamond"/>
              </a:rPr>
              <a:t>nervous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system.</a:t>
            </a:r>
            <a:endParaRPr sz="3100">
              <a:latin typeface="Garamond"/>
              <a:cs typeface="Garamond"/>
            </a:endParaRPr>
          </a:p>
          <a:p>
            <a:pPr marL="321945" indent="-309245">
              <a:lnSpc>
                <a:spcPct val="100000"/>
              </a:lnSpc>
              <a:spcBef>
                <a:spcPts val="320"/>
              </a:spcBef>
              <a:buClr>
                <a:srgbClr val="C3250C"/>
              </a:buClr>
              <a:buSzPct val="129032"/>
              <a:buFont typeface="Wingdings"/>
              <a:buChar char=""/>
              <a:tabLst>
                <a:tab pos="322580" algn="l"/>
              </a:tabLst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Classification:</a:t>
            </a:r>
            <a:endParaRPr sz="3100">
              <a:latin typeface="Garamond"/>
              <a:cs typeface="Garamond"/>
            </a:endParaRPr>
          </a:p>
          <a:p>
            <a:pPr lvl="1" marL="1160145" indent="-571500">
              <a:lnSpc>
                <a:spcPct val="100000"/>
              </a:lnSpc>
              <a:spcBef>
                <a:spcPts val="295"/>
              </a:spcBef>
              <a:buClr>
                <a:srgbClr val="C3250C"/>
              </a:buClr>
              <a:buSzPct val="129032"/>
              <a:buFont typeface="Arial"/>
              <a:buChar char="•"/>
              <a:tabLst>
                <a:tab pos="1160145" algn="l"/>
                <a:tab pos="1160780" algn="l"/>
                <a:tab pos="4869815" algn="l"/>
              </a:tabLst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Central</a:t>
            </a:r>
            <a:r>
              <a:rPr dirty="0" sz="3100" spc="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>
                <a:solidFill>
                  <a:srgbClr val="000099"/>
                </a:solidFill>
                <a:latin typeface="Garamond"/>
                <a:cs typeface="Garamond"/>
              </a:rPr>
              <a:t>NP-Damage</a:t>
            </a:r>
            <a:r>
              <a:rPr dirty="0" sz="3100" spc="3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CNS</a:t>
            </a:r>
            <a:endParaRPr sz="3100">
              <a:latin typeface="Garamond"/>
              <a:cs typeface="Garamond"/>
            </a:endParaRPr>
          </a:p>
          <a:p>
            <a:pPr lvl="1" marL="1160145" indent="-571500">
              <a:lnSpc>
                <a:spcPct val="100000"/>
              </a:lnSpc>
              <a:spcBef>
                <a:spcPts val="300"/>
              </a:spcBef>
              <a:buClr>
                <a:srgbClr val="C3250C"/>
              </a:buClr>
              <a:buSzPct val="129032"/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dirty="0" sz="3100" spc="-15">
                <a:solidFill>
                  <a:srgbClr val="000099"/>
                </a:solidFill>
                <a:latin typeface="Garamond"/>
                <a:cs typeface="Garamond"/>
              </a:rPr>
              <a:t>Peripheral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NP- </a:t>
            </a:r>
            <a:r>
              <a:rPr dirty="0" sz="3100">
                <a:solidFill>
                  <a:srgbClr val="000099"/>
                </a:solidFill>
                <a:latin typeface="Garamond"/>
                <a:cs typeface="Garamond"/>
              </a:rPr>
              <a:t>Damage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to</a:t>
            </a:r>
            <a:r>
              <a:rPr dirty="0" sz="3100" spc="6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PNS</a:t>
            </a:r>
            <a:endParaRPr sz="3100">
              <a:latin typeface="Garamond"/>
              <a:cs typeface="Garamond"/>
            </a:endParaRPr>
          </a:p>
          <a:p>
            <a:pPr marL="321945" indent="-309245">
              <a:lnSpc>
                <a:spcPct val="100000"/>
              </a:lnSpc>
              <a:spcBef>
                <a:spcPts val="295"/>
              </a:spcBef>
              <a:buClr>
                <a:srgbClr val="C3250C"/>
              </a:buClr>
              <a:buSzPct val="129032"/>
              <a:buFont typeface="Wingdings"/>
              <a:buChar char=""/>
              <a:tabLst>
                <a:tab pos="322580" algn="l"/>
              </a:tabLst>
            </a:pPr>
            <a:r>
              <a:rPr dirty="0" sz="3100" spc="-15">
                <a:solidFill>
                  <a:srgbClr val="000099"/>
                </a:solidFill>
                <a:latin typeface="Garamond"/>
                <a:cs typeface="Garamond"/>
              </a:rPr>
              <a:t>Resistant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to the </a:t>
            </a:r>
            <a:r>
              <a:rPr dirty="0" sz="3100">
                <a:solidFill>
                  <a:srgbClr val="000099"/>
                </a:solidFill>
                <a:latin typeface="Garamond"/>
                <a:cs typeface="Garamond"/>
              </a:rPr>
              <a:t>current analgesic</a:t>
            </a:r>
            <a:r>
              <a:rPr dirty="0" sz="3100" spc="5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35">
                <a:solidFill>
                  <a:srgbClr val="000099"/>
                </a:solidFill>
                <a:latin typeface="Garamond"/>
                <a:cs typeface="Garamond"/>
              </a:rPr>
              <a:t>therapy.</a:t>
            </a:r>
            <a:endParaRPr sz="3100">
              <a:latin typeface="Garamond"/>
              <a:cs typeface="Garamond"/>
            </a:endParaRPr>
          </a:p>
          <a:p>
            <a:pPr marL="321945" indent="-309245">
              <a:lnSpc>
                <a:spcPct val="100000"/>
              </a:lnSpc>
              <a:spcBef>
                <a:spcPts val="295"/>
              </a:spcBef>
              <a:buClr>
                <a:srgbClr val="C3250C"/>
              </a:buClr>
              <a:buSzPct val="129032"/>
              <a:buFont typeface="Wingdings"/>
              <a:buChar char=""/>
              <a:tabLst>
                <a:tab pos="322580" algn="l"/>
              </a:tabLst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Can persist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for</a:t>
            </a:r>
            <a:r>
              <a:rPr dirty="0" sz="3100" spc="3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30">
                <a:solidFill>
                  <a:srgbClr val="000099"/>
                </a:solidFill>
                <a:latin typeface="Garamond"/>
                <a:cs typeface="Garamond"/>
              </a:rPr>
              <a:t>years.</a:t>
            </a:r>
            <a:endParaRPr sz="3100">
              <a:latin typeface="Garamond"/>
              <a:cs typeface="Garamond"/>
            </a:endParaRPr>
          </a:p>
          <a:p>
            <a:pPr marL="321945" marR="1356360" indent="-309245">
              <a:lnSpc>
                <a:spcPts val="2980"/>
              </a:lnSpc>
              <a:spcBef>
                <a:spcPts val="1015"/>
              </a:spcBef>
              <a:buClr>
                <a:srgbClr val="C3250C"/>
              </a:buClr>
              <a:buSzPct val="129032"/>
              <a:buFont typeface="Wingdings"/>
              <a:buChar char=""/>
              <a:tabLst>
                <a:tab pos="322580" algn="l"/>
              </a:tabLst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Clinical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symptoms: Hyperalgesia,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allodyni and 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spontaneous</a:t>
            </a:r>
            <a:r>
              <a:rPr dirty="0" sz="31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endParaRPr sz="3100">
              <a:latin typeface="Garamond"/>
              <a:cs typeface="Garamond"/>
            </a:endParaRPr>
          </a:p>
          <a:p>
            <a:pPr marL="321945" indent="-309245">
              <a:lnSpc>
                <a:spcPts val="3350"/>
              </a:lnSpc>
              <a:spcBef>
                <a:spcPts val="325"/>
              </a:spcBef>
              <a:buClr>
                <a:srgbClr val="C3250C"/>
              </a:buClr>
              <a:buSzPct val="129032"/>
              <a:buFont typeface="Wingdings"/>
              <a:buChar char=""/>
              <a:tabLst>
                <a:tab pos="322580" algn="l"/>
              </a:tabLst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Examples: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post herpetic </a:t>
            </a: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neuralgia, </a:t>
            </a:r>
            <a:r>
              <a:rPr dirty="0" sz="3100" spc="-5">
                <a:solidFill>
                  <a:srgbClr val="000099"/>
                </a:solidFill>
                <a:latin typeface="Garamond"/>
                <a:cs typeface="Garamond"/>
              </a:rPr>
              <a:t>diabetic</a:t>
            </a:r>
            <a:r>
              <a:rPr dirty="0" sz="3100" spc="2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15">
                <a:solidFill>
                  <a:srgbClr val="000099"/>
                </a:solidFill>
                <a:latin typeface="Garamond"/>
                <a:cs typeface="Garamond"/>
              </a:rPr>
              <a:t>neuropathy</a:t>
            </a:r>
            <a:endParaRPr sz="3100">
              <a:latin typeface="Garamond"/>
              <a:cs typeface="Garamond"/>
            </a:endParaRPr>
          </a:p>
          <a:p>
            <a:pPr marL="321945">
              <a:lnSpc>
                <a:spcPts val="3350"/>
              </a:lnSpc>
            </a:pPr>
            <a:r>
              <a:rPr dirty="0" sz="3100" spc="-10">
                <a:solidFill>
                  <a:srgbClr val="000099"/>
                </a:solidFill>
                <a:latin typeface="Garamond"/>
                <a:cs typeface="Garamond"/>
              </a:rPr>
              <a:t>and after</a:t>
            </a:r>
            <a:r>
              <a:rPr dirty="0" sz="31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100" spc="-30">
                <a:solidFill>
                  <a:srgbClr val="000099"/>
                </a:solidFill>
                <a:latin typeface="Garamond"/>
                <a:cs typeface="Garamond"/>
              </a:rPr>
              <a:t>chemotherapy.</a:t>
            </a:r>
            <a:endParaRPr sz="3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08532" y="0"/>
            <a:ext cx="3654552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1564" y="0"/>
            <a:ext cx="3793236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3280" y="0"/>
            <a:ext cx="871727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84903" y="534923"/>
            <a:ext cx="908303" cy="1287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84903" y="1235963"/>
            <a:ext cx="908303" cy="1287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4903" y="1937004"/>
            <a:ext cx="908303" cy="1287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00144" y="2645664"/>
            <a:ext cx="871727" cy="1234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67052" y="209295"/>
            <a:ext cx="2780665" cy="378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9355" y="207899"/>
            <a:ext cx="3104134" cy="512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9953" y="800480"/>
            <a:ext cx="8561070" cy="5582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679" indent="-220979">
              <a:lnSpc>
                <a:spcPts val="4040"/>
              </a:lnSpc>
              <a:buClr>
                <a:srgbClr val="C3250C"/>
              </a:buClr>
              <a:buSzPct val="126562"/>
              <a:buFont typeface="Wingdings"/>
              <a:buChar char=""/>
              <a:tabLst>
                <a:tab pos="255904" algn="l"/>
                <a:tab pos="3604895" algn="l"/>
              </a:tabLst>
            </a:pP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Block</a:t>
            </a:r>
            <a:r>
              <a:rPr dirty="0" sz="32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production</a:t>
            </a:r>
            <a:r>
              <a:rPr dirty="0" sz="32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inflammatory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mediators</a:t>
            </a:r>
            <a:r>
              <a:rPr dirty="0" sz="32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45">
                <a:solidFill>
                  <a:srgbClr val="000099"/>
                </a:solidFill>
                <a:latin typeface="Garamond"/>
                <a:cs typeface="Garamond"/>
              </a:rPr>
              <a:t>.e.g.</a:t>
            </a:r>
            <a:endParaRPr sz="3200">
              <a:latin typeface="Garamond"/>
              <a:cs typeface="Garamond"/>
            </a:endParaRPr>
          </a:p>
          <a:p>
            <a:pPr marL="233679">
              <a:lnSpc>
                <a:spcPts val="3745"/>
              </a:lnSpc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Aspirin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&amp;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nonsteroidal</a:t>
            </a:r>
            <a:r>
              <a:rPr dirty="0" sz="32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anti-inflammatories.</a:t>
            </a:r>
            <a:endParaRPr sz="3200">
              <a:latin typeface="Garamond"/>
              <a:cs typeface="Garamond"/>
            </a:endParaRPr>
          </a:p>
          <a:p>
            <a:pPr marL="233679" indent="-220979">
              <a:lnSpc>
                <a:spcPts val="4945"/>
              </a:lnSpc>
              <a:spcBef>
                <a:spcPts val="120"/>
              </a:spcBef>
              <a:buClr>
                <a:srgbClr val="C3250C"/>
              </a:buClr>
              <a:buSzPct val="126562"/>
              <a:buFont typeface="Wingdings"/>
              <a:buChar char=""/>
              <a:tabLst>
                <a:tab pos="255904" algn="l"/>
                <a:tab pos="5259705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Exogenously</a:t>
            </a:r>
            <a:r>
              <a:rPr dirty="0" sz="32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administration</a:t>
            </a:r>
            <a:r>
              <a:rPr dirty="0" sz="3200" spc="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of	opioid 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like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drugs.</a:t>
            </a:r>
            <a:endParaRPr sz="3200">
              <a:latin typeface="Garamond"/>
              <a:cs typeface="Garamond"/>
            </a:endParaRPr>
          </a:p>
          <a:p>
            <a:pPr marL="233679" indent="-220979">
              <a:lnSpc>
                <a:spcPts val="4910"/>
              </a:lnSpc>
              <a:buClr>
                <a:srgbClr val="C3250C"/>
              </a:buClr>
              <a:buSzPct val="126562"/>
              <a:buFont typeface="Wingdings"/>
              <a:buChar char=""/>
              <a:tabLst>
                <a:tab pos="255904" algn="l"/>
              </a:tabLst>
            </a:pP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Sympathectomy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can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be</a:t>
            </a:r>
            <a:r>
              <a:rPr dirty="0" sz="32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useful.</a:t>
            </a:r>
            <a:endParaRPr sz="3200">
              <a:latin typeface="Garamond"/>
              <a:cs typeface="Garamond"/>
            </a:endParaRPr>
          </a:p>
          <a:p>
            <a:pPr marL="233679" indent="-220979">
              <a:lnSpc>
                <a:spcPts val="4910"/>
              </a:lnSpc>
              <a:buClr>
                <a:srgbClr val="C3250C"/>
              </a:buClr>
              <a:buSzPct val="126562"/>
              <a:buFont typeface="Wingdings"/>
              <a:buChar char=""/>
              <a:tabLst>
                <a:tab pos="255904" algn="l"/>
                <a:tab pos="4180204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Electrical</a:t>
            </a:r>
            <a:r>
              <a:rPr dirty="0" sz="3200" spc="3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stimulation</a:t>
            </a:r>
            <a:r>
              <a:rPr dirty="0" sz="32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the dorsal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column.</a:t>
            </a:r>
            <a:endParaRPr sz="3200">
              <a:latin typeface="Garamond"/>
              <a:cs typeface="Garamond"/>
            </a:endParaRPr>
          </a:p>
          <a:p>
            <a:pPr marL="233679" marR="188595" indent="-220979">
              <a:lnSpc>
                <a:spcPct val="95300"/>
              </a:lnSpc>
              <a:spcBef>
                <a:spcPts val="195"/>
              </a:spcBef>
              <a:buClr>
                <a:srgbClr val="C3250C"/>
              </a:buClr>
              <a:buSzPct val="126562"/>
              <a:buFont typeface="Wingdings"/>
              <a:buChar char=""/>
              <a:tabLst>
                <a:tab pos="255904" algn="l"/>
                <a:tab pos="3825240" algn="l"/>
              </a:tabLst>
            </a:pP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Selective</a:t>
            </a:r>
            <a:r>
              <a:rPr dirty="0" sz="32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activation</a:t>
            </a:r>
            <a:r>
              <a:rPr dirty="0" sz="3200" spc="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large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diameter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afferent fibers  </a:t>
            </a:r>
            <a:r>
              <a:rPr dirty="0" sz="3200" spc="-20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transcutaneous electrical </a:t>
            </a:r>
            <a:r>
              <a:rPr dirty="0" sz="3200" spc="0">
                <a:solidFill>
                  <a:srgbClr val="000099"/>
                </a:solidFill>
                <a:latin typeface="Garamond"/>
                <a:cs typeface="Garamond"/>
              </a:rPr>
              <a:t>nerve</a:t>
            </a:r>
            <a:r>
              <a:rPr dirty="0" sz="3200" spc="6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stimulation.</a:t>
            </a:r>
            <a:endParaRPr sz="3200">
              <a:latin typeface="Garamond"/>
              <a:cs typeface="Garamond"/>
            </a:endParaRPr>
          </a:p>
          <a:p>
            <a:pPr marL="233679" marR="5080" indent="-220979">
              <a:lnSpc>
                <a:spcPct val="97600"/>
              </a:lnSpc>
              <a:spcBef>
                <a:spcPts val="235"/>
              </a:spcBef>
              <a:buClr>
                <a:srgbClr val="C3250C"/>
              </a:buClr>
              <a:buSzPct val="126562"/>
              <a:buFont typeface="Wingdings"/>
              <a:buChar char=""/>
              <a:tabLst>
                <a:tab pos="255904" algn="l"/>
                <a:tab pos="2649855" algn="l"/>
              </a:tabLst>
            </a:pP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Stimulation</a:t>
            </a:r>
            <a:r>
              <a:rPr dirty="0" sz="32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of	brainstem sites or administration of  </a:t>
            </a:r>
            <a:r>
              <a:rPr dirty="0" sz="3200" spc="15">
                <a:solidFill>
                  <a:srgbClr val="000099"/>
                </a:solidFill>
                <a:latin typeface="Garamond"/>
                <a:cs typeface="Garamond"/>
              </a:rPr>
              <a:t>drugs 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which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can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modify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serotoninergic </a:t>
            </a:r>
            <a:r>
              <a:rPr dirty="0" sz="3200">
                <a:solidFill>
                  <a:srgbClr val="000099"/>
                </a:solidFill>
                <a:latin typeface="Garamond"/>
                <a:cs typeface="Garamond"/>
              </a:rPr>
              <a:t>or </a:t>
            </a:r>
            <a:r>
              <a:rPr dirty="0" sz="3200" spc="-5">
                <a:solidFill>
                  <a:srgbClr val="000099"/>
                </a:solidFill>
                <a:latin typeface="Garamond"/>
                <a:cs typeface="Garamond"/>
              </a:rPr>
              <a:t>adrenergic  neurons </a:t>
            </a:r>
            <a:r>
              <a:rPr dirty="0" sz="3200" spc="-50">
                <a:solidFill>
                  <a:srgbClr val="000099"/>
                </a:solidFill>
                <a:latin typeface="Garamond"/>
                <a:cs typeface="Garamond"/>
              </a:rPr>
              <a:t>e.g.</a:t>
            </a:r>
            <a:r>
              <a:rPr dirty="0" sz="32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00099"/>
                </a:solidFill>
                <a:latin typeface="Garamond"/>
                <a:cs typeface="Garamond"/>
              </a:rPr>
              <a:t>antidepressants.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8763" y="3624071"/>
            <a:ext cx="7431024" cy="159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72225" y="2031745"/>
            <a:ext cx="2771775" cy="226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240876"/>
            <a:ext cx="3020910" cy="226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3739" y="296672"/>
            <a:ext cx="4176522" cy="2607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726" y="1419225"/>
            <a:ext cx="8139430" cy="475170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73380" marR="5080" indent="-360680">
              <a:lnSpc>
                <a:spcPts val="2690"/>
              </a:lnSpc>
              <a:spcBef>
                <a:spcPts val="740"/>
              </a:spcBef>
              <a:buClr>
                <a:srgbClr val="FF0000"/>
              </a:buClr>
              <a:buFont typeface="Wingdings"/>
              <a:buChar char=""/>
              <a:tabLst>
                <a:tab pos="374015" algn="l"/>
              </a:tabLst>
            </a:pP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It means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perception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variability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(the </a:t>
            </a:r>
            <a:r>
              <a:rPr dirty="0" sz="2800" spc="0">
                <a:solidFill>
                  <a:srgbClr val="000099"/>
                </a:solidFill>
                <a:latin typeface="Garamond"/>
                <a:cs typeface="Garamond"/>
              </a:rPr>
              <a:t>degree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to 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which 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a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person reacts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to</a:t>
            </a:r>
            <a:r>
              <a:rPr dirty="0" sz="2800" spc="3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pain)</a:t>
            </a:r>
            <a:endParaRPr sz="2800">
              <a:latin typeface="Garamond"/>
              <a:cs typeface="Garamond"/>
            </a:endParaRPr>
          </a:p>
          <a:p>
            <a:pPr marL="373380" marR="463550" indent="-360680">
              <a:lnSpc>
                <a:spcPts val="2690"/>
              </a:lnSpc>
              <a:spcBef>
                <a:spcPts val="965"/>
              </a:spcBef>
              <a:buClr>
                <a:srgbClr val="FF0000"/>
              </a:buClr>
              <a:buFont typeface="Wingdings"/>
              <a:buChar char=""/>
              <a:tabLst>
                <a:tab pos="374015" algn="l"/>
                <a:tab pos="5571490" algn="l"/>
                <a:tab pos="7079615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i.</a:t>
            </a:r>
            <a:r>
              <a:rPr dirty="0" sz="2800" spc="-65">
                <a:solidFill>
                  <a:srgbClr val="000099"/>
                </a:solidFill>
                <a:latin typeface="Garamond"/>
                <a:cs typeface="Garamond"/>
              </a:rPr>
              <a:t>e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.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A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decre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a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se</a:t>
            </a:r>
            <a:r>
              <a:rPr dirty="0" sz="2800" spc="-2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o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r</a:t>
            </a:r>
            <a:r>
              <a:rPr dirty="0" sz="28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a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n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increas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e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n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the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e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nsatio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n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o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f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	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pain 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caused </a:t>
            </a:r>
            <a:r>
              <a:rPr dirty="0" sz="2800" spc="-20">
                <a:solidFill>
                  <a:srgbClr val="000099"/>
                </a:solidFill>
                <a:latin typeface="Garamond"/>
                <a:cs typeface="Garamond"/>
              </a:rPr>
              <a:t>by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inhibition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or</a:t>
            </a:r>
            <a:r>
              <a:rPr dirty="0" sz="2800" spc="5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facilitation of	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signals</a:t>
            </a:r>
            <a:endParaRPr sz="2800">
              <a:latin typeface="Garamond"/>
              <a:cs typeface="Garamond"/>
            </a:endParaRPr>
          </a:p>
          <a:p>
            <a:pPr marL="373380" indent="-360680">
              <a:lnSpc>
                <a:spcPts val="3110"/>
              </a:lnSpc>
              <a:spcBef>
                <a:spcPts val="320"/>
              </a:spcBef>
              <a:buClr>
                <a:srgbClr val="FF0000"/>
              </a:buClr>
              <a:buFont typeface="Wingdings"/>
              <a:buChar char=""/>
              <a:tabLst>
                <a:tab pos="374015" algn="l"/>
              </a:tabLst>
            </a:pPr>
            <a:r>
              <a:rPr dirty="0" sz="2800" spc="-5" b="1">
                <a:solidFill>
                  <a:srgbClr val="000099"/>
                </a:solidFill>
                <a:latin typeface="Garamond"/>
                <a:cs typeface="Garamond"/>
              </a:rPr>
              <a:t>Inhibition:</a:t>
            </a:r>
            <a:endParaRPr sz="2800">
              <a:latin typeface="Garamond"/>
              <a:cs typeface="Garamond"/>
            </a:endParaRPr>
          </a:p>
          <a:p>
            <a:pPr lvl="1" marL="728980" indent="-177165">
              <a:lnSpc>
                <a:spcPts val="3740"/>
              </a:lnSpc>
              <a:buClr>
                <a:srgbClr val="FF0000"/>
              </a:buClr>
              <a:buSzPct val="128571"/>
              <a:buFont typeface="Arial"/>
              <a:buChar char="•"/>
              <a:tabLst>
                <a:tab pos="728980" algn="l"/>
              </a:tabLst>
            </a:pP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Spinal (segmental)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inhibition: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Gate control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0">
                <a:solidFill>
                  <a:srgbClr val="000099"/>
                </a:solidFill>
                <a:latin typeface="Garamond"/>
                <a:cs typeface="Garamond"/>
              </a:rPr>
              <a:t>theory</a:t>
            </a:r>
            <a:endParaRPr sz="2800">
              <a:latin typeface="Garamond"/>
              <a:cs typeface="Garamond"/>
            </a:endParaRPr>
          </a:p>
          <a:p>
            <a:pPr lvl="1" marL="728980" indent="-177165">
              <a:lnSpc>
                <a:spcPts val="3990"/>
              </a:lnSpc>
              <a:buClr>
                <a:srgbClr val="FF0000"/>
              </a:buClr>
              <a:buSzPct val="128571"/>
              <a:buFont typeface="Arial"/>
              <a:buChar char="•"/>
              <a:tabLst>
                <a:tab pos="728980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Supraspinal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(descending)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inhibition</a:t>
            </a:r>
            <a:endParaRPr sz="2800">
              <a:latin typeface="Garamond"/>
              <a:cs typeface="Garamond"/>
            </a:endParaRPr>
          </a:p>
          <a:p>
            <a:pPr marL="370840" indent="-329565">
              <a:lnSpc>
                <a:spcPts val="3110"/>
              </a:lnSpc>
              <a:spcBef>
                <a:spcPts val="140"/>
              </a:spcBef>
              <a:buClr>
                <a:srgbClr val="FF0000"/>
              </a:buClr>
              <a:buFont typeface="Wingdings"/>
              <a:buChar char=""/>
              <a:tabLst>
                <a:tab pos="370840" algn="l"/>
              </a:tabLst>
            </a:pPr>
            <a:r>
              <a:rPr dirty="0" sz="2800" spc="-15" b="1">
                <a:solidFill>
                  <a:srgbClr val="000099"/>
                </a:solidFill>
                <a:latin typeface="Garamond"/>
                <a:cs typeface="Garamond"/>
              </a:rPr>
              <a:t>Facilitation:</a:t>
            </a:r>
            <a:endParaRPr sz="2800">
              <a:latin typeface="Garamond"/>
              <a:cs typeface="Garamond"/>
            </a:endParaRPr>
          </a:p>
          <a:p>
            <a:pPr lvl="1" marL="728980" indent="-177165">
              <a:lnSpc>
                <a:spcPts val="3654"/>
              </a:lnSpc>
              <a:buClr>
                <a:srgbClr val="FF0000"/>
              </a:buClr>
              <a:buSzPct val="128571"/>
              <a:buFont typeface="Arial"/>
              <a:buChar char="•"/>
              <a:tabLst>
                <a:tab pos="728980" algn="l"/>
                <a:tab pos="5536565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Peripheral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sensitization</a:t>
            </a:r>
            <a:r>
              <a:rPr dirty="0" sz="2800" spc="2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(release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of	</a:t>
            </a:r>
            <a:r>
              <a:rPr dirty="0" sz="2800" spc="-15">
                <a:solidFill>
                  <a:srgbClr val="000099"/>
                </a:solidFill>
                <a:latin typeface="Garamond"/>
                <a:cs typeface="Garamond"/>
              </a:rPr>
              <a:t>chemicals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after</a:t>
            </a:r>
            <a:endParaRPr sz="2800">
              <a:latin typeface="Garamond"/>
              <a:cs typeface="Garamond"/>
            </a:endParaRPr>
          </a:p>
          <a:p>
            <a:pPr marL="728345">
              <a:lnSpc>
                <a:spcPts val="2695"/>
              </a:lnSpc>
            </a:pP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tissue</a:t>
            </a: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0">
                <a:solidFill>
                  <a:srgbClr val="000099"/>
                </a:solidFill>
                <a:latin typeface="Garamond"/>
                <a:cs typeface="Garamond"/>
              </a:rPr>
              <a:t>injury)</a:t>
            </a:r>
            <a:endParaRPr sz="2800">
              <a:latin typeface="Garamond"/>
              <a:cs typeface="Garamond"/>
            </a:endParaRPr>
          </a:p>
          <a:p>
            <a:pPr lvl="1" marL="728980" indent="-177165">
              <a:lnSpc>
                <a:spcPts val="4070"/>
              </a:lnSpc>
              <a:buClr>
                <a:srgbClr val="FF0000"/>
              </a:buClr>
              <a:buSzPct val="128571"/>
              <a:buFont typeface="Arial"/>
              <a:buChar char="•"/>
              <a:tabLst>
                <a:tab pos="728980" algn="l"/>
              </a:tabLst>
            </a:pPr>
            <a:r>
              <a:rPr dirty="0" sz="2800" spc="-10">
                <a:solidFill>
                  <a:srgbClr val="000099"/>
                </a:solidFill>
                <a:latin typeface="Garamond"/>
                <a:cs typeface="Garamond"/>
              </a:rPr>
              <a:t>Central sensitization</a:t>
            </a:r>
            <a:r>
              <a:rPr dirty="0" sz="280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00099"/>
                </a:solidFill>
                <a:latin typeface="Garamond"/>
                <a:cs typeface="Garamond"/>
              </a:rPr>
              <a:t>(Dis-inhibition)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5211" y="1170432"/>
            <a:ext cx="3814572" cy="5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7032" y="1170432"/>
            <a:ext cx="3450336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14616" y="1170432"/>
            <a:ext cx="822959" cy="525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50110" y="810133"/>
            <a:ext cx="2997962" cy="380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93615" y="806830"/>
            <a:ext cx="2760725" cy="381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1119" y="1269491"/>
            <a:ext cx="6746748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09188" y="1970532"/>
            <a:ext cx="2607564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03520" y="1970532"/>
            <a:ext cx="859536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2148" y="881888"/>
            <a:ext cx="5890006" cy="544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3329" y="1592707"/>
            <a:ext cx="1737233" cy="393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5920" y="1971548"/>
            <a:ext cx="3458845" cy="353822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  <a:tabLst>
                <a:tab pos="567055" algn="l"/>
              </a:tabLst>
            </a:pP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Special neurons in 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600" spc="-10">
                <a:solidFill>
                  <a:srgbClr val="000099"/>
                </a:solidFill>
                <a:latin typeface="Garamond"/>
                <a:cs typeface="Garamond"/>
              </a:rPr>
              <a:t>the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dorsal </a:t>
            </a:r>
            <a:r>
              <a:rPr dirty="0" sz="3600" spc="5">
                <a:solidFill>
                  <a:srgbClr val="000099"/>
                </a:solidFill>
                <a:latin typeface="Garamond"/>
                <a:cs typeface="Garamond"/>
              </a:rPr>
              <a:t>horn 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spinal cord  (SGR) </a:t>
            </a:r>
            <a:r>
              <a:rPr dirty="0" sz="3600" spc="25">
                <a:solidFill>
                  <a:srgbClr val="000099"/>
                </a:solidFill>
                <a:latin typeface="Garamond"/>
                <a:cs typeface="Garamond"/>
              </a:rPr>
              <a:t>form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the  </a:t>
            </a:r>
            <a:r>
              <a:rPr dirty="0" sz="3600" spc="5">
                <a:solidFill>
                  <a:srgbClr val="000099"/>
                </a:solidFill>
                <a:latin typeface="Garamond"/>
                <a:cs typeface="Garamond"/>
              </a:rPr>
              <a:t>gate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through</a:t>
            </a:r>
            <a:r>
              <a:rPr dirty="0" sz="3600" spc="-7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00099"/>
                </a:solidFill>
                <a:latin typeface="Garamond"/>
                <a:cs typeface="Garamond"/>
              </a:rPr>
              <a:t>which 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pain impulses </a:t>
            </a:r>
            <a:r>
              <a:rPr dirty="0" sz="3600" spc="-15">
                <a:solidFill>
                  <a:srgbClr val="000099"/>
                </a:solidFill>
                <a:latin typeface="Garamond"/>
                <a:cs typeface="Garamond"/>
              </a:rPr>
              <a:t>must 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pass </a:t>
            </a:r>
            <a:r>
              <a:rPr dirty="0" sz="3600">
                <a:solidFill>
                  <a:srgbClr val="000099"/>
                </a:solidFill>
                <a:latin typeface="Garamond"/>
                <a:cs typeface="Garamond"/>
              </a:rPr>
              <a:t>to </a:t>
            </a:r>
            <a:r>
              <a:rPr dirty="0" sz="3600" spc="-15">
                <a:solidFill>
                  <a:srgbClr val="000099"/>
                </a:solidFill>
                <a:latin typeface="Garamond"/>
                <a:cs typeface="Garamond"/>
              </a:rPr>
              <a:t>reach</a:t>
            </a:r>
            <a:r>
              <a:rPr dirty="0" sz="3600" spc="-7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00099"/>
                </a:solidFill>
                <a:latin typeface="Garamond"/>
                <a:cs typeface="Garamond"/>
              </a:rPr>
              <a:t>brain.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9986" y="2348864"/>
            <a:ext cx="4968494" cy="320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296" y="1460248"/>
            <a:ext cx="8967724" cy="5397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536" y="368681"/>
            <a:ext cx="8134731" cy="1755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6991" y="902208"/>
            <a:ext cx="1851660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46860" y="902208"/>
            <a:ext cx="5788151" cy="505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3219" y="902208"/>
            <a:ext cx="1824227" cy="505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15656" y="902208"/>
            <a:ext cx="774192" cy="505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5187" y="388111"/>
            <a:ext cx="76269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">
                <a:latin typeface="Trebuchet MS"/>
                <a:cs typeface="Trebuchet MS"/>
              </a:rPr>
              <a:t>Four </a:t>
            </a:r>
            <a:r>
              <a:rPr dirty="0" sz="4000" spc="-10">
                <a:latin typeface="Trebuchet MS"/>
                <a:cs typeface="Trebuchet MS"/>
              </a:rPr>
              <a:t>variables </a:t>
            </a:r>
            <a:r>
              <a:rPr dirty="0" sz="4000" spc="-5">
                <a:latin typeface="Trebuchet MS"/>
                <a:cs typeface="Trebuchet MS"/>
              </a:rPr>
              <a:t>control </a:t>
            </a:r>
            <a:r>
              <a:rPr dirty="0" sz="4000" spc="-10">
                <a:latin typeface="Trebuchet MS"/>
                <a:cs typeface="Trebuchet MS"/>
              </a:rPr>
              <a:t>this</a:t>
            </a:r>
            <a:r>
              <a:rPr dirty="0" sz="4000" spc="114">
                <a:latin typeface="Trebuchet MS"/>
                <a:cs typeface="Trebuchet MS"/>
              </a:rPr>
              <a:t> </a:t>
            </a:r>
            <a:r>
              <a:rPr dirty="0" sz="4000" spc="-5">
                <a:latin typeface="Trebuchet MS"/>
                <a:cs typeface="Trebuchet MS"/>
              </a:rPr>
              <a:t>gate: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246" y="1363472"/>
            <a:ext cx="3967479" cy="1840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205" indent="-311785">
              <a:lnSpc>
                <a:spcPts val="3120"/>
              </a:lnSpc>
              <a:buClr>
                <a:srgbClr val="C3250C"/>
              </a:buClr>
              <a:buSzPct val="125000"/>
              <a:buFont typeface="Wingdings"/>
              <a:buChar char=""/>
              <a:tabLst>
                <a:tab pos="370840" algn="l"/>
              </a:tabLst>
            </a:pPr>
            <a:r>
              <a:rPr dirty="0" sz="2400" spc="-45">
                <a:solidFill>
                  <a:srgbClr val="000099"/>
                </a:solidFill>
                <a:latin typeface="Times New Roman"/>
                <a:cs typeface="Times New Roman"/>
              </a:rPr>
              <a:t>Type </a:t>
            </a:r>
            <a:r>
              <a:rPr dirty="0" sz="2400" spc="-5">
                <a:solidFill>
                  <a:srgbClr val="000099"/>
                </a:solidFill>
                <a:latin typeface="Times New Roman"/>
                <a:cs typeface="Times New Roman"/>
              </a:rPr>
              <a:t>C- </a:t>
            </a: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fibres </a:t>
            </a:r>
            <a:r>
              <a:rPr dirty="0" sz="2400" spc="-5">
                <a:solidFill>
                  <a:srgbClr val="000099"/>
                </a:solidFill>
                <a:latin typeface="Times New Roman"/>
                <a:cs typeface="Times New Roman"/>
              </a:rPr>
              <a:t>(slow</a:t>
            </a: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 pain).</a:t>
            </a:r>
            <a:endParaRPr sz="2400">
              <a:latin typeface="Times New Roman"/>
              <a:cs typeface="Times New Roman"/>
            </a:endParaRPr>
          </a:p>
          <a:p>
            <a:pPr marL="377190" indent="-364490">
              <a:lnSpc>
                <a:spcPct val="100000"/>
              </a:lnSpc>
              <a:spcBef>
                <a:spcPts val="735"/>
              </a:spcBef>
              <a:buClr>
                <a:srgbClr val="C3250C"/>
              </a:buClr>
              <a:buSzPct val="125000"/>
              <a:buFont typeface="Wingdings"/>
              <a:buChar char=""/>
              <a:tabLst>
                <a:tab pos="377825" algn="l"/>
              </a:tabLst>
            </a:pPr>
            <a:r>
              <a:rPr dirty="0" sz="2400" spc="-45">
                <a:solidFill>
                  <a:srgbClr val="000099"/>
                </a:solidFill>
                <a:latin typeface="Times New Roman"/>
                <a:cs typeface="Times New Roman"/>
              </a:rPr>
              <a:t>Type </a:t>
            </a:r>
            <a:r>
              <a:rPr dirty="0" sz="2400" spc="-5">
                <a:solidFill>
                  <a:srgbClr val="000099"/>
                </a:solidFill>
                <a:latin typeface="Times New Roman"/>
                <a:cs typeface="Times New Roman"/>
              </a:rPr>
              <a:t>A-β fibres </a:t>
            </a: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(light</a:t>
            </a:r>
            <a:r>
              <a:rPr dirty="0" sz="2400" spc="-17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touch).</a:t>
            </a:r>
            <a:endParaRPr sz="2400">
              <a:latin typeface="Times New Roman"/>
              <a:cs typeface="Times New Roman"/>
            </a:endParaRPr>
          </a:p>
          <a:p>
            <a:pPr marL="370205" indent="-311785">
              <a:lnSpc>
                <a:spcPct val="100000"/>
              </a:lnSpc>
              <a:spcBef>
                <a:spcPts val="170"/>
              </a:spcBef>
              <a:buClr>
                <a:srgbClr val="C3250C"/>
              </a:buClr>
              <a:buSzPct val="125000"/>
              <a:buFont typeface="Wingdings"/>
              <a:buChar char=""/>
              <a:tabLst>
                <a:tab pos="370840" algn="l"/>
              </a:tabLst>
            </a:pP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Inhibitory</a:t>
            </a:r>
            <a:r>
              <a:rPr dirty="0" sz="2400" spc="-45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interneurons.</a:t>
            </a:r>
            <a:endParaRPr sz="2400">
              <a:latin typeface="Times New Roman"/>
              <a:cs typeface="Times New Roman"/>
            </a:endParaRPr>
          </a:p>
          <a:p>
            <a:pPr marL="370205" indent="-311785">
              <a:lnSpc>
                <a:spcPct val="100000"/>
              </a:lnSpc>
              <a:spcBef>
                <a:spcPts val="30"/>
              </a:spcBef>
              <a:buClr>
                <a:srgbClr val="C3250C"/>
              </a:buClr>
              <a:buSzPct val="125000"/>
              <a:buFont typeface="Wingdings"/>
              <a:buChar char=""/>
              <a:tabLst>
                <a:tab pos="370840" algn="l"/>
              </a:tabLst>
            </a:pPr>
            <a:r>
              <a:rPr dirty="0" sz="2400" spc="-5">
                <a:solidFill>
                  <a:srgbClr val="000099"/>
                </a:solidFill>
                <a:latin typeface="Times New Roman"/>
                <a:cs typeface="Times New Roman"/>
              </a:rPr>
              <a:t>Projection</a:t>
            </a:r>
            <a:r>
              <a:rPr dirty="0" sz="2400" spc="-4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000099"/>
                </a:solidFill>
                <a:latin typeface="Times New Roman"/>
                <a:cs typeface="Times New Roman"/>
              </a:rPr>
              <a:t>neuron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424" y="6414922"/>
            <a:ext cx="8401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Times New Roman"/>
                <a:cs typeface="Times New Roman"/>
              </a:rPr>
              <a:t>10/22/2017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08746" y="6414922"/>
            <a:ext cx="1390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2751"/>
            <a:ext cx="689457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81344" y="682751"/>
            <a:ext cx="1133855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01968" y="682751"/>
            <a:ext cx="2542031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816" y="682751"/>
            <a:ext cx="71018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652" y="92151"/>
            <a:ext cx="866584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600" spc="-5"/>
              <a:t>Gate opened or </a:t>
            </a:r>
            <a:r>
              <a:rPr dirty="0" sz="4600"/>
              <a:t>closed </a:t>
            </a:r>
            <a:r>
              <a:rPr dirty="0" sz="4600" spc="-5"/>
              <a:t>by 3</a:t>
            </a:r>
            <a:r>
              <a:rPr dirty="0" sz="4600" spc="5"/>
              <a:t> factors:</a:t>
            </a:r>
            <a:endParaRPr sz="4600"/>
          </a:p>
        </p:txBody>
      </p:sp>
      <p:sp>
        <p:nvSpPr>
          <p:cNvPr id="9" name="object 9"/>
          <p:cNvSpPr/>
          <p:nvPr/>
        </p:nvSpPr>
        <p:spPr>
          <a:xfrm>
            <a:off x="717804" y="2354579"/>
            <a:ext cx="2351532" cy="203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5987" y="2349449"/>
            <a:ext cx="165608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Garamond"/>
                <a:cs typeface="Garamond"/>
              </a:rPr>
              <a:t>Activity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dirty="0" sz="2000" spc="-75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pain</a:t>
            </a:r>
            <a:endParaRPr sz="2000">
              <a:latin typeface="Garamond"/>
              <a:cs typeface="Garamond"/>
            </a:endParaRPr>
          </a:p>
          <a:p>
            <a:pPr marL="47625" marR="40640" indent="432434">
              <a:lnSpc>
                <a:spcPct val="100000"/>
              </a:lnSpc>
            </a:pPr>
            <a:r>
              <a:rPr dirty="0" sz="2000" spc="0" b="1">
                <a:solidFill>
                  <a:srgbClr val="FFFFFF"/>
                </a:solidFill>
                <a:latin typeface="Garamond"/>
                <a:cs typeface="Garamond"/>
              </a:rPr>
              <a:t>nerves 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opens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 spc="-85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gate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031" y="4572000"/>
            <a:ext cx="2366772" cy="2285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67867" y="4525517"/>
            <a:ext cx="189230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Garamond"/>
                <a:cs typeface="Garamond"/>
              </a:rPr>
              <a:t>Activity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in other  </a:t>
            </a:r>
            <a:r>
              <a:rPr dirty="0" sz="2000" spc="5" b="1">
                <a:solidFill>
                  <a:srgbClr val="FFFFFF"/>
                </a:solidFill>
                <a:latin typeface="Garamond"/>
                <a:cs typeface="Garamond"/>
              </a:rPr>
              <a:t>sensory </a:t>
            </a:r>
            <a:r>
              <a:rPr dirty="0" sz="2000" spc="0" b="1">
                <a:solidFill>
                  <a:srgbClr val="FFFFFF"/>
                </a:solidFill>
                <a:latin typeface="Garamond"/>
                <a:cs typeface="Garamond"/>
              </a:rPr>
              <a:t>nerves 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closes the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gate  </a:t>
            </a:r>
            <a:r>
              <a:rPr dirty="0" sz="2000" spc="-30" b="1">
                <a:solidFill>
                  <a:srgbClr val="FFFFFF"/>
                </a:solidFill>
                <a:latin typeface="Garamond"/>
                <a:cs typeface="Garamond"/>
              </a:rPr>
              <a:t>(e.g. </a:t>
            </a:r>
            <a:r>
              <a:rPr dirty="0" sz="2000" spc="-15" b="1">
                <a:solidFill>
                  <a:srgbClr val="FFFFFF"/>
                </a:solidFill>
                <a:latin typeface="Garamond"/>
                <a:cs typeface="Garamond"/>
              </a:rPr>
              <a:t>Rubbing</a:t>
            </a:r>
            <a:r>
              <a:rPr dirty="0" sz="2000" spc="-5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the  affected</a:t>
            </a:r>
            <a:r>
              <a:rPr dirty="0" sz="2000" spc="-25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spc="0" b="1">
                <a:solidFill>
                  <a:srgbClr val="FFFFFF"/>
                </a:solidFill>
                <a:latin typeface="Garamond"/>
                <a:cs typeface="Garamond"/>
              </a:rPr>
              <a:t>area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42359" y="1185672"/>
            <a:ext cx="1734312" cy="2124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70401" y="1209802"/>
            <a:ext cx="108013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Messages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from</a:t>
            </a:r>
            <a:r>
              <a:rPr dirty="0" sz="2000" spc="-5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7289" y="1819782"/>
            <a:ext cx="5867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dirty="0" sz="2000" spc="-10" b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ain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96228" y="1661160"/>
            <a:ext cx="1417320" cy="1484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750811" y="1675257"/>
            <a:ext cx="71120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5"/>
              </a:spcBef>
            </a:pPr>
            <a:r>
              <a:rPr dirty="0" sz="2000" spc="-90" b="1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 spc="-114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the 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brain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18915" y="3479291"/>
            <a:ext cx="2156460" cy="1531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230751" y="3979926"/>
            <a:ext cx="7321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Garamond"/>
                <a:cs typeface="Garamond"/>
              </a:rPr>
              <a:t>Gate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1071" y="3665220"/>
            <a:ext cx="2424683" cy="1255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760844" y="3955237"/>
            <a:ext cx="148717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FFFFFF"/>
                </a:solidFill>
                <a:latin typeface="Garamond"/>
                <a:cs typeface="Garamond"/>
              </a:rPr>
              <a:t>Transmission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dirty="0" sz="2000" spc="0" b="1">
                <a:solidFill>
                  <a:srgbClr val="FFFFFF"/>
                </a:solidFill>
                <a:latin typeface="Garamond"/>
                <a:cs typeface="Garamond"/>
              </a:rPr>
              <a:t>nerve</a:t>
            </a:r>
            <a:r>
              <a:rPr dirty="0" sz="2000" spc="-4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Garamond"/>
                <a:cs typeface="Garamond"/>
              </a:rPr>
              <a:t>cells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14444" y="2343911"/>
            <a:ext cx="441960" cy="1420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61631" y="2375916"/>
            <a:ext cx="441959" cy="12938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51048" y="2688335"/>
            <a:ext cx="1283208" cy="1254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41320" y="4520184"/>
            <a:ext cx="1309116" cy="836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43144" y="4034028"/>
            <a:ext cx="1004315" cy="441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56788" y="2654807"/>
            <a:ext cx="976884" cy="9753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81603" y="3014217"/>
            <a:ext cx="104775" cy="105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12007" y="4337303"/>
            <a:ext cx="877823" cy="9113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66084" y="4744973"/>
            <a:ext cx="68580" cy="51435"/>
          </a:xfrm>
          <a:custGeom>
            <a:avLst/>
            <a:gdLst/>
            <a:ahLst/>
            <a:cxnLst/>
            <a:rect l="l" t="t" r="r" b="b"/>
            <a:pathLst>
              <a:path w="68579" h="51435">
                <a:moveTo>
                  <a:pt x="57403" y="0"/>
                </a:moveTo>
                <a:lnTo>
                  <a:pt x="0" y="27558"/>
                </a:lnTo>
                <a:lnTo>
                  <a:pt x="11175" y="51053"/>
                </a:lnTo>
                <a:lnTo>
                  <a:pt x="68579" y="23494"/>
                </a:lnTo>
                <a:lnTo>
                  <a:pt x="57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14172"/>
            <a:ext cx="8142732" cy="42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91500" y="614172"/>
            <a:ext cx="672083" cy="42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2744" y="149097"/>
            <a:ext cx="76085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3010" algn="l"/>
              </a:tabLst>
            </a:pPr>
            <a:r>
              <a:rPr dirty="0" sz="3600" spc="0" u="heavy"/>
              <a:t>The </a:t>
            </a:r>
            <a:r>
              <a:rPr dirty="0" sz="3600" spc="-5" u="heavy"/>
              <a:t>gate</a:t>
            </a:r>
            <a:r>
              <a:rPr dirty="0" sz="3600" u="heavy"/>
              <a:t> </a:t>
            </a:r>
            <a:r>
              <a:rPr dirty="0" sz="3600" spc="25" u="heavy"/>
              <a:t>theory</a:t>
            </a:r>
            <a:r>
              <a:rPr dirty="0" sz="3600" spc="0" u="heavy"/>
              <a:t> </a:t>
            </a:r>
            <a:r>
              <a:rPr dirty="0" sz="3600" spc="-10" u="heavy"/>
              <a:t>of	</a:t>
            </a:r>
            <a:r>
              <a:rPr dirty="0" sz="3600" spc="-5" u="heavy"/>
              <a:t>pain </a:t>
            </a:r>
            <a:r>
              <a:rPr dirty="0" sz="3600" u="heavy"/>
              <a:t>control</a:t>
            </a:r>
            <a:r>
              <a:rPr dirty="0" sz="3600" spc="-70" u="heavy"/>
              <a:t> </a:t>
            </a:r>
            <a:r>
              <a:rPr dirty="0" sz="3600" spc="-5" u="heavy"/>
              <a:t>(Cont.)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68020" y="745616"/>
            <a:ext cx="3789679" cy="593153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21945" marR="186055" indent="-309245">
              <a:lnSpc>
                <a:spcPts val="2400"/>
              </a:lnSpc>
              <a:spcBef>
                <a:spcPts val="675"/>
              </a:spcBef>
              <a:buClr>
                <a:srgbClr val="C3250C"/>
              </a:buClr>
              <a:buSzPct val="130000"/>
              <a:buFont typeface="Wingdings"/>
              <a:buChar char=""/>
              <a:tabLst>
                <a:tab pos="322580" algn="l"/>
              </a:tabLst>
            </a:pP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Projection 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neuron </a:t>
            </a:r>
            <a:r>
              <a:rPr dirty="0" sz="2500" spc="-15">
                <a:solidFill>
                  <a:srgbClr val="000099"/>
                </a:solidFill>
                <a:latin typeface="Garamond"/>
                <a:cs typeface="Garamond"/>
              </a:rPr>
              <a:t>receives  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input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from 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both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C-fibers  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and </a:t>
            </a:r>
            <a:r>
              <a:rPr dirty="0" sz="2500">
                <a:solidFill>
                  <a:srgbClr val="000099"/>
                </a:solidFill>
                <a:latin typeface="Garamond"/>
                <a:cs typeface="Garamond"/>
              </a:rPr>
              <a:t>Aβ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500" spc="-15">
                <a:solidFill>
                  <a:srgbClr val="000099"/>
                </a:solidFill>
                <a:latin typeface="Garamond"/>
                <a:cs typeface="Garamond"/>
              </a:rPr>
              <a:t>fibers.</a:t>
            </a:r>
            <a:endParaRPr sz="2500">
              <a:latin typeface="Garamond"/>
              <a:cs typeface="Garamond"/>
            </a:endParaRPr>
          </a:p>
          <a:p>
            <a:pPr marL="321945" marR="5080" indent="-309245">
              <a:lnSpc>
                <a:spcPct val="80000"/>
              </a:lnSpc>
              <a:spcBef>
                <a:spcPts val="919"/>
              </a:spcBef>
              <a:buClr>
                <a:srgbClr val="C3250C"/>
              </a:buClr>
              <a:buSzPct val="130000"/>
              <a:buFont typeface="Wingdings"/>
              <a:buChar char=""/>
              <a:tabLst>
                <a:tab pos="322580" algn="l"/>
              </a:tabLst>
            </a:pP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Impulses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coming along type  C pain fibers cause the  release of substance P from  these fibers and inhibits the  </a:t>
            </a:r>
            <a:r>
              <a:rPr dirty="0" sz="2500">
                <a:solidFill>
                  <a:srgbClr val="000099"/>
                </a:solidFill>
                <a:latin typeface="Garamond"/>
                <a:cs typeface="Garamond"/>
              </a:rPr>
              <a:t>inhibitory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interneuron  (open the </a:t>
            </a:r>
            <a:r>
              <a:rPr dirty="0" sz="2500">
                <a:solidFill>
                  <a:srgbClr val="000099"/>
                </a:solidFill>
                <a:latin typeface="Garamond"/>
                <a:cs typeface="Garamond"/>
              </a:rPr>
              <a:t>gate).</a:t>
            </a:r>
            <a:endParaRPr sz="2500">
              <a:latin typeface="Garamond"/>
              <a:cs typeface="Garamond"/>
            </a:endParaRPr>
          </a:p>
          <a:p>
            <a:pPr marL="321945" marR="467359" indent="-309245">
              <a:lnSpc>
                <a:spcPct val="80000"/>
              </a:lnSpc>
              <a:spcBef>
                <a:spcPts val="894"/>
              </a:spcBef>
              <a:buClr>
                <a:srgbClr val="C3250C"/>
              </a:buClr>
              <a:buSzPct val="130000"/>
              <a:buFont typeface="Wingdings"/>
              <a:buChar char=""/>
              <a:tabLst>
                <a:tab pos="322580" algn="l"/>
                <a:tab pos="1643380" algn="l"/>
              </a:tabLst>
            </a:pP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While impulses 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coming 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along Aβ fibers tend to  keep the </a:t>
            </a:r>
            <a:r>
              <a:rPr dirty="0" sz="2500">
                <a:solidFill>
                  <a:srgbClr val="000099"/>
                </a:solidFill>
                <a:latin typeface="Garamond"/>
                <a:cs typeface="Garamond"/>
              </a:rPr>
              <a:t>gate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closed </a:t>
            </a:r>
            <a:r>
              <a:rPr dirty="0" sz="2500" spc="-25">
                <a:solidFill>
                  <a:srgbClr val="000099"/>
                </a:solidFill>
                <a:latin typeface="Garamond"/>
                <a:cs typeface="Garamond"/>
              </a:rPr>
              <a:t>by  </a:t>
            </a:r>
            <a:r>
              <a:rPr dirty="0" sz="2500" spc="-15">
                <a:solidFill>
                  <a:srgbClr val="000099"/>
                </a:solidFill>
                <a:latin typeface="Garamond"/>
                <a:cs typeface="Garamond"/>
              </a:rPr>
              <a:t>activating	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the</a:t>
            </a:r>
            <a:r>
              <a:rPr dirty="0" sz="2500" spc="-8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500" spc="0">
                <a:solidFill>
                  <a:srgbClr val="000099"/>
                </a:solidFill>
                <a:latin typeface="Garamond"/>
                <a:cs typeface="Garamond"/>
              </a:rPr>
              <a:t>inhibitory 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interneuron.</a:t>
            </a:r>
            <a:endParaRPr sz="2500">
              <a:latin typeface="Garamond"/>
              <a:cs typeface="Garamond"/>
            </a:endParaRPr>
          </a:p>
          <a:p>
            <a:pPr marL="321945" marR="319405" indent="-309245">
              <a:lnSpc>
                <a:spcPts val="2400"/>
              </a:lnSpc>
              <a:spcBef>
                <a:spcPts val="880"/>
              </a:spcBef>
              <a:buClr>
                <a:srgbClr val="C3250C"/>
              </a:buClr>
              <a:buSzPct val="130000"/>
              <a:buFont typeface="Wingdings"/>
              <a:buChar char=""/>
              <a:tabLst>
                <a:tab pos="322580" algn="l"/>
              </a:tabLst>
            </a:pPr>
            <a:r>
              <a:rPr dirty="0" sz="2500">
                <a:solidFill>
                  <a:srgbClr val="000099"/>
                </a:solidFill>
                <a:latin typeface="Garamond"/>
                <a:cs typeface="Garamond"/>
              </a:rPr>
              <a:t>This </a:t>
            </a:r>
            <a:r>
              <a:rPr dirty="0" sz="2500" spc="0">
                <a:solidFill>
                  <a:srgbClr val="000099"/>
                </a:solidFill>
                <a:latin typeface="Garamond"/>
                <a:cs typeface="Garamond"/>
              </a:rPr>
              <a:t>theory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implies that a  </a:t>
            </a:r>
            <a:r>
              <a:rPr dirty="0" sz="2500" spc="-10">
                <a:solidFill>
                  <a:srgbClr val="000099"/>
                </a:solidFill>
                <a:latin typeface="Garamond"/>
                <a:cs typeface="Garamond"/>
              </a:rPr>
              <a:t>non-painful stimulus can  reduce </a:t>
            </a:r>
            <a:r>
              <a:rPr dirty="0" sz="2500" spc="-5">
                <a:solidFill>
                  <a:srgbClr val="000099"/>
                </a:solidFill>
                <a:latin typeface="Garamond"/>
                <a:cs typeface="Garamond"/>
              </a:rPr>
              <a:t>transmission of a  </a:t>
            </a:r>
            <a:r>
              <a:rPr dirty="0" sz="2500" spc="-15">
                <a:solidFill>
                  <a:srgbClr val="000099"/>
                </a:solidFill>
                <a:latin typeface="Garamond"/>
                <a:cs typeface="Garamond"/>
              </a:rPr>
              <a:t>noxious</a:t>
            </a:r>
            <a:r>
              <a:rPr dirty="0" sz="2500" spc="5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500" spc="-20">
                <a:solidFill>
                  <a:srgbClr val="000099"/>
                </a:solidFill>
                <a:latin typeface="Garamond"/>
                <a:cs typeface="Garamond"/>
              </a:rPr>
              <a:t>stimulus.</a:t>
            </a:r>
            <a:endParaRPr sz="25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9946" y="836777"/>
            <a:ext cx="4870450" cy="5545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5523" y="202184"/>
            <a:ext cx="8533003" cy="642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0" y="3345179"/>
            <a:ext cx="803148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46420" y="3293364"/>
            <a:ext cx="803148" cy="1446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59986" y="2888995"/>
            <a:ext cx="432434" cy="400050"/>
          </a:xfrm>
          <a:custGeom>
            <a:avLst/>
            <a:gdLst/>
            <a:ahLst/>
            <a:cxnLst/>
            <a:rect l="l" t="t" r="r" b="b"/>
            <a:pathLst>
              <a:path w="432435" h="400050">
                <a:moveTo>
                  <a:pt x="216026" y="0"/>
                </a:moveTo>
                <a:lnTo>
                  <a:pt x="0" y="400050"/>
                </a:lnTo>
                <a:lnTo>
                  <a:pt x="432053" y="400050"/>
                </a:lnTo>
                <a:lnTo>
                  <a:pt x="216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9986" y="2888995"/>
            <a:ext cx="432434" cy="400050"/>
          </a:xfrm>
          <a:custGeom>
            <a:avLst/>
            <a:gdLst/>
            <a:ahLst/>
            <a:cxnLst/>
            <a:rect l="l" t="t" r="r" b="b"/>
            <a:pathLst>
              <a:path w="432435" h="400050">
                <a:moveTo>
                  <a:pt x="0" y="400050"/>
                </a:moveTo>
                <a:lnTo>
                  <a:pt x="216026" y="0"/>
                </a:lnTo>
                <a:lnTo>
                  <a:pt x="432053" y="400050"/>
                </a:lnTo>
                <a:lnTo>
                  <a:pt x="0" y="40005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95928" y="4113021"/>
            <a:ext cx="432434" cy="400685"/>
          </a:xfrm>
          <a:custGeom>
            <a:avLst/>
            <a:gdLst/>
            <a:ahLst/>
            <a:cxnLst/>
            <a:rect l="l" t="t" r="r" b="b"/>
            <a:pathLst>
              <a:path w="432435" h="400685">
                <a:moveTo>
                  <a:pt x="432054" y="0"/>
                </a:moveTo>
                <a:lnTo>
                  <a:pt x="0" y="0"/>
                </a:lnTo>
                <a:lnTo>
                  <a:pt x="216026" y="400176"/>
                </a:lnTo>
                <a:lnTo>
                  <a:pt x="432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95928" y="4113021"/>
            <a:ext cx="432434" cy="400685"/>
          </a:xfrm>
          <a:custGeom>
            <a:avLst/>
            <a:gdLst/>
            <a:ahLst/>
            <a:cxnLst/>
            <a:rect l="l" t="t" r="r" b="b"/>
            <a:pathLst>
              <a:path w="432435" h="400685">
                <a:moveTo>
                  <a:pt x="432054" y="0"/>
                </a:moveTo>
                <a:lnTo>
                  <a:pt x="216026" y="400176"/>
                </a:lnTo>
                <a:lnTo>
                  <a:pt x="0" y="0"/>
                </a:lnTo>
                <a:lnTo>
                  <a:pt x="432054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52033" y="2848610"/>
            <a:ext cx="432434" cy="400050"/>
          </a:xfrm>
          <a:custGeom>
            <a:avLst/>
            <a:gdLst/>
            <a:ahLst/>
            <a:cxnLst/>
            <a:rect l="l" t="t" r="r" b="b"/>
            <a:pathLst>
              <a:path w="432435" h="400050">
                <a:moveTo>
                  <a:pt x="216026" y="0"/>
                </a:moveTo>
                <a:lnTo>
                  <a:pt x="0" y="400050"/>
                </a:lnTo>
                <a:lnTo>
                  <a:pt x="432053" y="400050"/>
                </a:lnTo>
                <a:lnTo>
                  <a:pt x="216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52033" y="2848610"/>
            <a:ext cx="432434" cy="400050"/>
          </a:xfrm>
          <a:custGeom>
            <a:avLst/>
            <a:gdLst/>
            <a:ahLst/>
            <a:cxnLst/>
            <a:rect l="l" t="t" r="r" b="b"/>
            <a:pathLst>
              <a:path w="432435" h="400050">
                <a:moveTo>
                  <a:pt x="0" y="400050"/>
                </a:moveTo>
                <a:lnTo>
                  <a:pt x="216026" y="0"/>
                </a:lnTo>
                <a:lnTo>
                  <a:pt x="432053" y="400050"/>
                </a:lnTo>
                <a:lnTo>
                  <a:pt x="0" y="40005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84013" y="3454653"/>
            <a:ext cx="400685" cy="432434"/>
          </a:xfrm>
          <a:custGeom>
            <a:avLst/>
            <a:gdLst/>
            <a:ahLst/>
            <a:cxnLst/>
            <a:rect l="l" t="t" r="r" b="b"/>
            <a:pathLst>
              <a:path w="400685" h="432435">
                <a:moveTo>
                  <a:pt x="400176" y="0"/>
                </a:moveTo>
                <a:lnTo>
                  <a:pt x="0" y="216027"/>
                </a:lnTo>
                <a:lnTo>
                  <a:pt x="400176" y="432054"/>
                </a:lnTo>
                <a:lnTo>
                  <a:pt x="400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4013" y="3454653"/>
            <a:ext cx="400685" cy="432434"/>
          </a:xfrm>
          <a:custGeom>
            <a:avLst/>
            <a:gdLst/>
            <a:ahLst/>
            <a:cxnLst/>
            <a:rect l="l" t="t" r="r" b="b"/>
            <a:pathLst>
              <a:path w="400685" h="432435">
                <a:moveTo>
                  <a:pt x="400176" y="432054"/>
                </a:moveTo>
                <a:lnTo>
                  <a:pt x="0" y="216027"/>
                </a:lnTo>
                <a:lnTo>
                  <a:pt x="400176" y="0"/>
                </a:lnTo>
                <a:lnTo>
                  <a:pt x="400176" y="432054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13658" y="4041013"/>
            <a:ext cx="405765" cy="472440"/>
          </a:xfrm>
          <a:custGeom>
            <a:avLst/>
            <a:gdLst/>
            <a:ahLst/>
            <a:cxnLst/>
            <a:rect l="l" t="t" r="r" b="b"/>
            <a:pathLst>
              <a:path w="405764" h="472439">
                <a:moveTo>
                  <a:pt x="202818" y="0"/>
                </a:moveTo>
                <a:lnTo>
                  <a:pt x="161943" y="4800"/>
                </a:lnTo>
                <a:lnTo>
                  <a:pt x="123872" y="18565"/>
                </a:lnTo>
                <a:lnTo>
                  <a:pt x="89420" y="40344"/>
                </a:lnTo>
                <a:lnTo>
                  <a:pt x="59404" y="69183"/>
                </a:lnTo>
                <a:lnTo>
                  <a:pt x="34638" y="104130"/>
                </a:lnTo>
                <a:lnTo>
                  <a:pt x="15938" y="144232"/>
                </a:lnTo>
                <a:lnTo>
                  <a:pt x="4120" y="188537"/>
                </a:lnTo>
                <a:lnTo>
                  <a:pt x="0" y="236093"/>
                </a:lnTo>
                <a:lnTo>
                  <a:pt x="4120" y="283685"/>
                </a:lnTo>
                <a:lnTo>
                  <a:pt x="15938" y="328007"/>
                </a:lnTo>
                <a:lnTo>
                  <a:pt x="34638" y="368111"/>
                </a:lnTo>
                <a:lnTo>
                  <a:pt x="59404" y="403050"/>
                </a:lnTo>
                <a:lnTo>
                  <a:pt x="89420" y="431875"/>
                </a:lnTo>
                <a:lnTo>
                  <a:pt x="123872" y="453638"/>
                </a:lnTo>
                <a:lnTo>
                  <a:pt x="161943" y="467391"/>
                </a:lnTo>
                <a:lnTo>
                  <a:pt x="202818" y="472186"/>
                </a:lnTo>
                <a:lnTo>
                  <a:pt x="243699" y="467391"/>
                </a:lnTo>
                <a:lnTo>
                  <a:pt x="281785" y="453638"/>
                </a:lnTo>
                <a:lnTo>
                  <a:pt x="316257" y="431875"/>
                </a:lnTo>
                <a:lnTo>
                  <a:pt x="346297" y="403050"/>
                </a:lnTo>
                <a:lnTo>
                  <a:pt x="371086" y="368111"/>
                </a:lnTo>
                <a:lnTo>
                  <a:pt x="389806" y="328007"/>
                </a:lnTo>
                <a:lnTo>
                  <a:pt x="401638" y="283685"/>
                </a:lnTo>
                <a:lnTo>
                  <a:pt x="405764" y="236093"/>
                </a:lnTo>
                <a:lnTo>
                  <a:pt x="401638" y="188537"/>
                </a:lnTo>
                <a:lnTo>
                  <a:pt x="389806" y="144232"/>
                </a:lnTo>
                <a:lnTo>
                  <a:pt x="371086" y="104130"/>
                </a:lnTo>
                <a:lnTo>
                  <a:pt x="346297" y="69183"/>
                </a:lnTo>
                <a:lnTo>
                  <a:pt x="316257" y="40344"/>
                </a:lnTo>
                <a:lnTo>
                  <a:pt x="281785" y="18565"/>
                </a:lnTo>
                <a:lnTo>
                  <a:pt x="243699" y="4800"/>
                </a:lnTo>
                <a:lnTo>
                  <a:pt x="2028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13658" y="4041013"/>
            <a:ext cx="405765" cy="472440"/>
          </a:xfrm>
          <a:custGeom>
            <a:avLst/>
            <a:gdLst/>
            <a:ahLst/>
            <a:cxnLst/>
            <a:rect l="l" t="t" r="r" b="b"/>
            <a:pathLst>
              <a:path w="405764" h="472439">
                <a:moveTo>
                  <a:pt x="0" y="236093"/>
                </a:moveTo>
                <a:lnTo>
                  <a:pt x="4120" y="188537"/>
                </a:lnTo>
                <a:lnTo>
                  <a:pt x="15938" y="144232"/>
                </a:lnTo>
                <a:lnTo>
                  <a:pt x="34638" y="104130"/>
                </a:lnTo>
                <a:lnTo>
                  <a:pt x="59404" y="69183"/>
                </a:lnTo>
                <a:lnTo>
                  <a:pt x="89420" y="40344"/>
                </a:lnTo>
                <a:lnTo>
                  <a:pt x="123872" y="18565"/>
                </a:lnTo>
                <a:lnTo>
                  <a:pt x="161943" y="4800"/>
                </a:lnTo>
                <a:lnTo>
                  <a:pt x="202818" y="0"/>
                </a:lnTo>
                <a:lnTo>
                  <a:pt x="243699" y="4800"/>
                </a:lnTo>
                <a:lnTo>
                  <a:pt x="281785" y="18565"/>
                </a:lnTo>
                <a:lnTo>
                  <a:pt x="316257" y="40344"/>
                </a:lnTo>
                <a:lnTo>
                  <a:pt x="346297" y="69183"/>
                </a:lnTo>
                <a:lnTo>
                  <a:pt x="371086" y="104130"/>
                </a:lnTo>
                <a:lnTo>
                  <a:pt x="389806" y="144232"/>
                </a:lnTo>
                <a:lnTo>
                  <a:pt x="401638" y="188537"/>
                </a:lnTo>
                <a:lnTo>
                  <a:pt x="405764" y="236093"/>
                </a:lnTo>
                <a:lnTo>
                  <a:pt x="401638" y="283685"/>
                </a:lnTo>
                <a:lnTo>
                  <a:pt x="389806" y="328007"/>
                </a:lnTo>
                <a:lnTo>
                  <a:pt x="371086" y="368111"/>
                </a:lnTo>
                <a:lnTo>
                  <a:pt x="346297" y="403050"/>
                </a:lnTo>
                <a:lnTo>
                  <a:pt x="316257" y="431875"/>
                </a:lnTo>
                <a:lnTo>
                  <a:pt x="281785" y="453638"/>
                </a:lnTo>
                <a:lnTo>
                  <a:pt x="243699" y="467391"/>
                </a:lnTo>
                <a:lnTo>
                  <a:pt x="202818" y="472186"/>
                </a:lnTo>
                <a:lnTo>
                  <a:pt x="161943" y="467391"/>
                </a:lnTo>
                <a:lnTo>
                  <a:pt x="123872" y="453638"/>
                </a:lnTo>
                <a:lnTo>
                  <a:pt x="89420" y="431875"/>
                </a:lnTo>
                <a:lnTo>
                  <a:pt x="59404" y="403050"/>
                </a:lnTo>
                <a:lnTo>
                  <a:pt x="34638" y="368111"/>
                </a:lnTo>
                <a:lnTo>
                  <a:pt x="15938" y="328007"/>
                </a:lnTo>
                <a:lnTo>
                  <a:pt x="4120" y="283685"/>
                </a:lnTo>
                <a:lnTo>
                  <a:pt x="0" y="236093"/>
                </a:lnTo>
                <a:close/>
              </a:path>
            </a:pathLst>
          </a:custGeom>
          <a:ln w="15875">
            <a:solidFill>
              <a:srgbClr val="1C2B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7751" y="2848864"/>
            <a:ext cx="368935" cy="325755"/>
          </a:xfrm>
          <a:custGeom>
            <a:avLst/>
            <a:gdLst/>
            <a:ahLst/>
            <a:cxnLst/>
            <a:rect l="l" t="t" r="r" b="b"/>
            <a:pathLst>
              <a:path w="368935" h="325755">
                <a:moveTo>
                  <a:pt x="184403" y="0"/>
                </a:moveTo>
                <a:lnTo>
                  <a:pt x="135378" y="5814"/>
                </a:lnTo>
                <a:lnTo>
                  <a:pt x="91327" y="22220"/>
                </a:lnTo>
                <a:lnTo>
                  <a:pt x="54006" y="47656"/>
                </a:lnTo>
                <a:lnTo>
                  <a:pt x="25174" y="80565"/>
                </a:lnTo>
                <a:lnTo>
                  <a:pt x="6586" y="119385"/>
                </a:lnTo>
                <a:lnTo>
                  <a:pt x="0" y="162560"/>
                </a:lnTo>
                <a:lnTo>
                  <a:pt x="6586" y="205787"/>
                </a:lnTo>
                <a:lnTo>
                  <a:pt x="25174" y="244644"/>
                </a:lnTo>
                <a:lnTo>
                  <a:pt x="54006" y="277574"/>
                </a:lnTo>
                <a:lnTo>
                  <a:pt x="91327" y="303022"/>
                </a:lnTo>
                <a:lnTo>
                  <a:pt x="135378" y="319431"/>
                </a:lnTo>
                <a:lnTo>
                  <a:pt x="184403" y="325247"/>
                </a:lnTo>
                <a:lnTo>
                  <a:pt x="233483" y="319431"/>
                </a:lnTo>
                <a:lnTo>
                  <a:pt x="277570" y="303022"/>
                </a:lnTo>
                <a:lnTo>
                  <a:pt x="314912" y="277574"/>
                </a:lnTo>
                <a:lnTo>
                  <a:pt x="343756" y="244644"/>
                </a:lnTo>
                <a:lnTo>
                  <a:pt x="362348" y="205787"/>
                </a:lnTo>
                <a:lnTo>
                  <a:pt x="368935" y="162560"/>
                </a:lnTo>
                <a:lnTo>
                  <a:pt x="362348" y="119385"/>
                </a:lnTo>
                <a:lnTo>
                  <a:pt x="343756" y="80565"/>
                </a:lnTo>
                <a:lnTo>
                  <a:pt x="314912" y="47656"/>
                </a:lnTo>
                <a:lnTo>
                  <a:pt x="277570" y="22220"/>
                </a:lnTo>
                <a:lnTo>
                  <a:pt x="233483" y="5814"/>
                </a:lnTo>
                <a:lnTo>
                  <a:pt x="1844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7751" y="2848864"/>
            <a:ext cx="368935" cy="325755"/>
          </a:xfrm>
          <a:custGeom>
            <a:avLst/>
            <a:gdLst/>
            <a:ahLst/>
            <a:cxnLst/>
            <a:rect l="l" t="t" r="r" b="b"/>
            <a:pathLst>
              <a:path w="368935" h="325755">
                <a:moveTo>
                  <a:pt x="0" y="162560"/>
                </a:moveTo>
                <a:lnTo>
                  <a:pt x="6586" y="119385"/>
                </a:lnTo>
                <a:lnTo>
                  <a:pt x="25174" y="80565"/>
                </a:lnTo>
                <a:lnTo>
                  <a:pt x="54006" y="47656"/>
                </a:lnTo>
                <a:lnTo>
                  <a:pt x="91327" y="22220"/>
                </a:lnTo>
                <a:lnTo>
                  <a:pt x="135378" y="5814"/>
                </a:lnTo>
                <a:lnTo>
                  <a:pt x="184403" y="0"/>
                </a:lnTo>
                <a:lnTo>
                  <a:pt x="233483" y="5814"/>
                </a:lnTo>
                <a:lnTo>
                  <a:pt x="277570" y="22220"/>
                </a:lnTo>
                <a:lnTo>
                  <a:pt x="314912" y="47656"/>
                </a:lnTo>
                <a:lnTo>
                  <a:pt x="343756" y="80565"/>
                </a:lnTo>
                <a:lnTo>
                  <a:pt x="362348" y="119385"/>
                </a:lnTo>
                <a:lnTo>
                  <a:pt x="368935" y="162560"/>
                </a:lnTo>
                <a:lnTo>
                  <a:pt x="362348" y="205787"/>
                </a:lnTo>
                <a:lnTo>
                  <a:pt x="343756" y="244644"/>
                </a:lnTo>
                <a:lnTo>
                  <a:pt x="314912" y="277574"/>
                </a:lnTo>
                <a:lnTo>
                  <a:pt x="277570" y="303022"/>
                </a:lnTo>
                <a:lnTo>
                  <a:pt x="233483" y="319431"/>
                </a:lnTo>
                <a:lnTo>
                  <a:pt x="184403" y="325247"/>
                </a:lnTo>
                <a:lnTo>
                  <a:pt x="135378" y="319431"/>
                </a:lnTo>
                <a:lnTo>
                  <a:pt x="91327" y="303022"/>
                </a:lnTo>
                <a:lnTo>
                  <a:pt x="54006" y="277574"/>
                </a:lnTo>
                <a:lnTo>
                  <a:pt x="25174" y="244644"/>
                </a:lnTo>
                <a:lnTo>
                  <a:pt x="6586" y="205787"/>
                </a:lnTo>
                <a:lnTo>
                  <a:pt x="0" y="162560"/>
                </a:lnTo>
                <a:close/>
              </a:path>
            </a:pathLst>
          </a:custGeom>
          <a:ln w="15875">
            <a:solidFill>
              <a:srgbClr val="1C2B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671061" y="2568016"/>
            <a:ext cx="1010919" cy="2013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6F2F9F"/>
                </a:solidFill>
                <a:latin typeface="Trebuchet MS"/>
                <a:cs typeface="Trebuchet MS"/>
              </a:rPr>
              <a:t>-</a:t>
            </a:r>
            <a:endParaRPr sz="5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65"/>
              </a:spcBef>
            </a:pPr>
            <a:r>
              <a:rPr dirty="0" sz="4000" spc="-5">
                <a:solidFill>
                  <a:srgbClr val="6F2F9F"/>
                </a:solidFill>
                <a:latin typeface="Trebuchet MS"/>
                <a:cs typeface="Trebuchet MS"/>
              </a:rPr>
              <a:t>+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Hayam</dc:creator>
  <dc:title>PowerPoint Presentation</dc:title>
  <dcterms:created xsi:type="dcterms:W3CDTF">2017-10-22T17:15:27Z</dcterms:created>
  <dcterms:modified xsi:type="dcterms:W3CDTF">2017-10-22T17:15:27Z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2017-10-22T00:00:00Z</vt:filetime>
  </property>
</Properties>
</file>