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1" r:id="rId1"/>
  </p:sldMasterIdLst>
  <p:notesMasterIdLst>
    <p:notesMasterId r:id="rId34"/>
  </p:notesMasterIdLst>
  <p:handoutMasterIdLst>
    <p:handoutMasterId r:id="rId35"/>
  </p:handoutMasterIdLst>
  <p:sldIdLst>
    <p:sldId id="388" r:id="rId2"/>
    <p:sldId id="390" r:id="rId3"/>
    <p:sldId id="590" r:id="rId4"/>
    <p:sldId id="646" r:id="rId5"/>
    <p:sldId id="664" r:id="rId6"/>
    <p:sldId id="665" r:id="rId7"/>
    <p:sldId id="666" r:id="rId8"/>
    <p:sldId id="647" r:id="rId9"/>
    <p:sldId id="663" r:id="rId10"/>
    <p:sldId id="648" r:id="rId11"/>
    <p:sldId id="662" r:id="rId12"/>
    <p:sldId id="652" r:id="rId13"/>
    <p:sldId id="653" r:id="rId14"/>
    <p:sldId id="654" r:id="rId15"/>
    <p:sldId id="638" r:id="rId16"/>
    <p:sldId id="633" r:id="rId17"/>
    <p:sldId id="669" r:id="rId18"/>
    <p:sldId id="670" r:id="rId19"/>
    <p:sldId id="667" r:id="rId20"/>
    <p:sldId id="659" r:id="rId21"/>
    <p:sldId id="605" r:id="rId22"/>
    <p:sldId id="622" r:id="rId23"/>
    <p:sldId id="623" r:id="rId24"/>
    <p:sldId id="661" r:id="rId25"/>
    <p:sldId id="610" r:id="rId26"/>
    <p:sldId id="603" r:id="rId27"/>
    <p:sldId id="600" r:id="rId28"/>
    <p:sldId id="627" r:id="rId29"/>
    <p:sldId id="395" r:id="rId30"/>
    <p:sldId id="430" r:id="rId31"/>
    <p:sldId id="643" r:id="rId32"/>
    <p:sldId id="613" r:id="rId33"/>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387" autoAdjust="0"/>
  </p:normalViewPr>
  <p:slideViewPr>
    <p:cSldViewPr>
      <p:cViewPr varScale="1">
        <p:scale>
          <a:sx n="100" d="100"/>
          <a:sy n="100" d="100"/>
        </p:scale>
        <p:origin x="1536" y="96"/>
      </p:cViewPr>
      <p:guideLst>
        <p:guide orient="horz" pos="2160"/>
        <p:guide pos="2880"/>
      </p:guideLst>
    </p:cSldViewPr>
  </p:slideViewPr>
  <p:outlineViewPr>
    <p:cViewPr>
      <p:scale>
        <a:sx n="33" d="100"/>
        <a:sy n="33" d="100"/>
      </p:scale>
      <p:origin x="0" y="4782"/>
    </p:cViewPr>
  </p:outlineViewPr>
  <p:notesTextViewPr>
    <p:cViewPr>
      <p:scale>
        <a:sx n="100" d="100"/>
        <a:sy n="100" d="100"/>
      </p:scale>
      <p:origin x="0" y="0"/>
    </p:cViewPr>
  </p:notesTextViewPr>
  <p:sorterViewPr>
    <p:cViewPr>
      <p:scale>
        <a:sx n="66" d="100"/>
        <a:sy n="66" d="100"/>
      </p:scale>
      <p:origin x="0" y="4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
        <p:nvSpPr>
          <p:cNvPr id="3450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a:latin typeface="Arial" pitchFamily="34" charset="0"/>
                <a:cs typeface="Arial" pitchFamily="34" charset="0"/>
              </a:defRPr>
            </a:lvl1pPr>
          </a:lstStyle>
          <a:p>
            <a:pPr>
              <a:defRPr/>
            </a:pPr>
            <a:endParaRPr lang="en-US"/>
          </a:p>
        </p:txBody>
      </p:sp>
      <p:sp>
        <p:nvSpPr>
          <p:cNvPr id="3450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
        <p:nvSpPr>
          <p:cNvPr id="3450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pitchFamily="34" charset="0"/>
                <a:cs typeface="Arial" pitchFamily="34" charset="0"/>
              </a:defRPr>
            </a:lvl1pPr>
          </a:lstStyle>
          <a:p>
            <a:pPr>
              <a:defRPr/>
            </a:pPr>
            <a:fld id="{24BA7C98-C21D-4BF7-921F-3E1783BB60CD}" type="slidenum">
              <a:rPr lang="ar-SA"/>
              <a:pPr>
                <a:defRPr/>
              </a:pPr>
              <a:t>‹#›</a:t>
            </a:fld>
            <a:endParaRPr lang="en-US"/>
          </a:p>
        </p:txBody>
      </p:sp>
    </p:spTree>
    <p:extLst>
      <p:ext uri="{BB962C8B-B14F-4D97-AF65-F5344CB8AC3E}">
        <p14:creationId xmlns:p14="http://schemas.microsoft.com/office/powerpoint/2010/main" val="2708413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
        <p:nvSpPr>
          <p:cNvPr id="344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a:latin typeface="Arial" pitchFamily="34" charset="0"/>
                <a:cs typeface="Arial" pitchFamily="34"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4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4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
        <p:nvSpPr>
          <p:cNvPr id="344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pitchFamily="34" charset="0"/>
                <a:cs typeface="Arial" pitchFamily="34" charset="0"/>
              </a:defRPr>
            </a:lvl1pPr>
          </a:lstStyle>
          <a:p>
            <a:pPr>
              <a:defRPr/>
            </a:pPr>
            <a:fld id="{3D1BD0DE-B8F5-4D0E-89ED-C9443630DED7}" type="slidenum">
              <a:rPr lang="ar-SA"/>
              <a:pPr>
                <a:defRPr/>
              </a:pPr>
              <a:t>‹#›</a:t>
            </a:fld>
            <a:endParaRPr lang="en-US"/>
          </a:p>
        </p:txBody>
      </p:sp>
    </p:spTree>
    <p:extLst>
      <p:ext uri="{BB962C8B-B14F-4D97-AF65-F5344CB8AC3E}">
        <p14:creationId xmlns:p14="http://schemas.microsoft.com/office/powerpoint/2010/main" val="359736926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3D1BD0DE-B8F5-4D0E-89ED-C9443630DED7}" type="slidenum">
              <a:rPr lang="ar-SA" smtClean="0"/>
              <a:pPr>
                <a:defRPr/>
              </a:pPr>
              <a:t>29</a:t>
            </a:fld>
            <a:endParaRPr lang="en-US"/>
          </a:p>
        </p:txBody>
      </p:sp>
    </p:spTree>
    <p:extLst>
      <p:ext uri="{BB962C8B-B14F-4D97-AF65-F5344CB8AC3E}">
        <p14:creationId xmlns:p14="http://schemas.microsoft.com/office/powerpoint/2010/main" val="2240282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CDDF3B-6F98-4D6B-A7E8-A8D61A1098F7}" type="slidenum">
              <a:rPr lang="ar-SA"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E94578-BC37-472A-A631-C29A362851CA}" type="slidenum">
              <a:rPr lang="ar-SA"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D6F2E1-5031-44ED-B7D4-34524A63B9A9}" type="slidenum">
              <a:rPr lang="ar-SA" smtClean="0"/>
              <a:pPr>
                <a:defRPr/>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A31411-7724-4155-A8C0-A0077353F535}" type="slidenum">
              <a:rPr lang="ar-SA" smtClean="0"/>
              <a:pPr>
                <a:defRPr/>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DFECCC-3872-4467-9C0D-6C1116539A15}" type="slidenum">
              <a:rPr lang="ar-SA"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CFE51D-A092-48FE-93A8-FF0F9723B73F}" type="slidenum">
              <a:rPr lang="ar-SA" smtClean="0"/>
              <a:pPr>
                <a:defRPr/>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93C668E-883C-4B7C-93D0-0E25ED51FB34}" type="slidenum">
              <a:rPr lang="ar-SA"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FF7E65A-6E6E-4669-AD98-AAB4C1BE6423}" type="slidenum">
              <a:rPr lang="ar-SA"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0AE031D-2FC1-41D9-BD99-CBD94B5095EE}" type="slidenum">
              <a:rPr lang="ar-SA"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2736D4-6B57-4E52-B103-EA7B1B16829A}" type="slidenum">
              <a:rPr lang="ar-SA" smtClean="0"/>
              <a:pPr>
                <a:defRPr/>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6A6CAE8-2560-4575-9128-6EC17B390104}" type="slidenum">
              <a:rPr lang="ar-SA" smtClean="0"/>
              <a:pPr>
                <a:defRPr/>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14394412-61DB-4324-B470-AB27A294900A}" type="slidenum">
              <a:rPr lang="ar-SA" smtClean="0"/>
              <a:pPr>
                <a:defRPr/>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nursingcrib.com/wp-content/uploads/seizuredisorders.jpg" TargetMode="Externa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539552" y="332656"/>
            <a:ext cx="8064896" cy="4680520"/>
          </a:xfrm>
        </p:spPr>
        <p:txBody>
          <a:bodyPr/>
          <a:lstStyle/>
          <a:p>
            <a:r>
              <a:rPr lang="en-US" sz="7200" dirty="0" err="1" smtClean="0">
                <a:latin typeface="Comic Sans MS" pitchFamily="66" charset="0"/>
              </a:rPr>
              <a:t>Pathophysiology</a:t>
            </a:r>
            <a:r>
              <a:rPr lang="en-US" sz="7200" dirty="0" smtClean="0">
                <a:latin typeface="Comic Sans MS" pitchFamily="66" charset="0"/>
              </a:rPr>
              <a:t> of Epilepsy  </a:t>
            </a:r>
            <a:endParaRPr lang="en-US" sz="7200" b="1" dirty="0" smtClean="0">
              <a:latin typeface="Comic Sans MS" pitchFamily="66" charset="0"/>
            </a:endParaRPr>
          </a:p>
        </p:txBody>
      </p:sp>
      <p:sp>
        <p:nvSpPr>
          <p:cNvPr id="3" name="Subtitle 2"/>
          <p:cNvSpPr>
            <a:spLocks noGrp="1"/>
          </p:cNvSpPr>
          <p:nvPr>
            <p:ph type="subTitle" idx="1"/>
          </p:nvPr>
        </p:nvSpPr>
        <p:spPr/>
        <p:txBody>
          <a:bodyPr/>
          <a:lstStyle/>
          <a:p>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sin458594_fig2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5"/>
            <a:ext cx="7704856" cy="5616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439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344444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153400" cy="508696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57200" y="0"/>
            <a:ext cx="8305800" cy="1143000"/>
          </a:xfrm>
          <a:prstGeom prst="rect">
            <a:avLst/>
          </a:prstGeom>
        </p:spPr>
        <p:txBody>
          <a:bodyPr vert="horz" wrap="square" lIns="0" tIns="0" rIns="0" bIns="0" rtlCol="0">
            <a:spAutoFit/>
          </a:bodyPr>
          <a:lstStyle/>
          <a:p>
            <a:pPr marL="945515">
              <a:lnSpc>
                <a:spcPct val="100000"/>
              </a:lnSpc>
            </a:pPr>
            <a:r>
              <a:rPr b="1" i="1" dirty="0">
                <a:latin typeface="Comic Sans MS" pitchFamily="66" charset="0"/>
                <a:cs typeface="Arial"/>
              </a:rPr>
              <a:t>Electroe</a:t>
            </a:r>
            <a:r>
              <a:rPr b="1" i="1" spc="-20" dirty="0">
                <a:latin typeface="Comic Sans MS" pitchFamily="66" charset="0"/>
                <a:cs typeface="Arial"/>
              </a:rPr>
              <a:t>n</a:t>
            </a:r>
            <a:r>
              <a:rPr b="1" i="1" dirty="0">
                <a:latin typeface="Comic Sans MS" pitchFamily="66" charset="0"/>
                <a:cs typeface="Arial"/>
              </a:rPr>
              <a:t>ceph</a:t>
            </a:r>
            <a:r>
              <a:rPr b="1" i="1" spc="-15" dirty="0">
                <a:latin typeface="Comic Sans MS" pitchFamily="66" charset="0"/>
                <a:cs typeface="Arial"/>
              </a:rPr>
              <a:t>a</a:t>
            </a:r>
            <a:r>
              <a:rPr b="1" i="1" dirty="0">
                <a:latin typeface="Comic Sans MS" pitchFamily="66" charset="0"/>
                <a:cs typeface="Arial"/>
              </a:rPr>
              <a:t>logram</a:t>
            </a:r>
          </a:p>
        </p:txBody>
      </p:sp>
    </p:spTree>
    <p:extLst>
      <p:ext uri="{BB962C8B-B14F-4D97-AF65-F5344CB8AC3E}">
        <p14:creationId xmlns:p14="http://schemas.microsoft.com/office/powerpoint/2010/main" val="2909314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76200" y="533400"/>
            <a:ext cx="4724400" cy="5638800"/>
          </a:xfrm>
        </p:spPr>
        <p:txBody>
          <a:bodyPr>
            <a:normAutofit/>
          </a:bodyPr>
          <a:lstStyle/>
          <a:p>
            <a:pPr lvl="0" rt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Alpha waves:</a:t>
            </a:r>
          </a:p>
          <a:p>
            <a:pPr lvl="0" rt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Recorded from the parietal</a:t>
            </a:r>
            <a:r>
              <a:rPr lang="en-US" sz="2200" dirty="0">
                <a:latin typeface="Comic Sans MS" pitchFamily="66" charset="0"/>
              </a:rPr>
              <a:t> </a:t>
            </a:r>
            <a:r>
              <a:rPr lang="en-US" sz="2200" dirty="0" smtClean="0">
                <a:latin typeface="Comic Sans MS" pitchFamily="66" charset="0"/>
              </a:rPr>
              <a:t>&amp;</a:t>
            </a:r>
            <a:r>
              <a:rPr kumimoji="0" lang="en-US" sz="2200" b="1" kern="1200" dirty="0" smtClean="0">
                <a:ln>
                  <a:noFill/>
                </a:ln>
                <a:solidFill>
                  <a:schemeClr val="tx2"/>
                </a:solidFill>
                <a:effectLst/>
                <a:latin typeface="Comic Sans MS" pitchFamily="66" charset="0"/>
                <a:ea typeface="+mj-ea"/>
                <a:cs typeface="+mj-cs"/>
              </a:rPr>
              <a:t>occipital regions</a:t>
            </a:r>
          </a:p>
          <a:p>
            <a:pPr lv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Awake and relaxed+ eyes closed</a:t>
            </a:r>
          </a:p>
          <a:p>
            <a:pPr lv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10 to 12 cycles/second.</a:t>
            </a:r>
            <a:endParaRPr lang="en-US" sz="2200" dirty="0" smtClean="0">
              <a:effectLst/>
              <a:latin typeface="Comic Sans MS" pitchFamily="66" charset="0"/>
            </a:endParaRPr>
          </a:p>
          <a:p>
            <a:pPr lvl="0" rtl="0" eaLnBrk="1" latinLnBrk="0" hangingPunct="1"/>
            <a:endParaRPr kumimoji="0" lang="en-US" sz="2200" b="1" kern="1200" dirty="0" smtClean="0">
              <a:ln>
                <a:noFill/>
              </a:ln>
              <a:solidFill>
                <a:schemeClr val="tx2"/>
              </a:solidFill>
              <a:effectLst/>
              <a:latin typeface="Comic Sans MS" pitchFamily="66" charset="0"/>
              <a:ea typeface="+mj-ea"/>
              <a:cs typeface="+mj-cs"/>
            </a:endParaRPr>
          </a:p>
          <a:p>
            <a:pPr lvl="0" rtl="0" eaLnBrk="1" latinLnBrk="0" hangingPunct="1"/>
            <a:endParaRPr lang="en-US" sz="2200" b="1" dirty="0">
              <a:solidFill>
                <a:schemeClr val="tx2"/>
              </a:solidFill>
              <a:latin typeface="Comic Sans MS" pitchFamily="66" charset="0"/>
              <a:ea typeface="+mj-ea"/>
              <a:cs typeface="+mj-cs"/>
            </a:endParaRPr>
          </a:p>
          <a:p>
            <a:pPr lvl="0" rtl="0" eaLnBrk="1" latinLnBrk="0" hangingPunct="1"/>
            <a:endParaRPr kumimoji="0" lang="en-US" sz="2200" b="1" kern="1200" dirty="0" smtClean="0">
              <a:ln>
                <a:noFill/>
              </a:ln>
              <a:solidFill>
                <a:schemeClr val="tx2"/>
              </a:solidFill>
              <a:effectLst/>
              <a:latin typeface="Comic Sans MS" pitchFamily="66" charset="0"/>
              <a:ea typeface="+mj-ea"/>
              <a:cs typeface="+mj-cs"/>
            </a:endParaRPr>
          </a:p>
          <a:p>
            <a:pPr lvl="0" rtl="0" eaLnBrk="1" latinLnBrk="0" hangingPunct="1"/>
            <a:endParaRPr kumimoji="0" lang="en-US" sz="2200" b="1" kern="1200" dirty="0" smtClean="0">
              <a:ln>
                <a:noFill/>
              </a:ln>
              <a:solidFill>
                <a:schemeClr val="tx2"/>
              </a:solidFill>
              <a:effectLst/>
              <a:latin typeface="Comic Sans MS" pitchFamily="66" charset="0"/>
              <a:ea typeface="+mj-ea"/>
              <a:cs typeface="+mj-cs"/>
            </a:endParaRP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Beta waves:</a:t>
            </a: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Frontal lobes</a:t>
            </a:r>
            <a:endParaRPr lang="en-US" sz="2200" dirty="0" smtClean="0">
              <a:effectLst/>
              <a:latin typeface="Comic Sans MS" pitchFamily="66" charset="0"/>
            </a:endParaRP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Produced by visual stimuli and mental activity, awake</a:t>
            </a: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13 to 25 cycles per second</a:t>
            </a:r>
            <a:r>
              <a:rPr kumimoji="0" lang="en-US" sz="5000" b="1" kern="1200" dirty="0" smtClean="0">
                <a:ln>
                  <a:noFill/>
                </a:ln>
                <a:solidFill>
                  <a:schemeClr val="tx2"/>
                </a:solidFill>
                <a:effectLst/>
                <a:latin typeface="Comic Sans MS" pitchFamily="66" charset="0"/>
                <a:ea typeface="+mj-ea"/>
                <a:cs typeface="+mj-cs"/>
              </a:rPr>
              <a:t>.</a:t>
            </a:r>
            <a:endParaRPr lang="en-US" dirty="0" smtClean="0">
              <a:effectLst/>
              <a:latin typeface="Comic Sans MS" pitchFamily="66" charset="0"/>
            </a:endParaRPr>
          </a:p>
          <a:p>
            <a:endParaRPr lang="en-US" dirty="0">
              <a:latin typeface="Comic Sans MS" pitchFamily="66" charset="0"/>
            </a:endParaRPr>
          </a:p>
        </p:txBody>
      </p:sp>
      <p:sp>
        <p:nvSpPr>
          <p:cNvPr id="4" name="object 2"/>
          <p:cNvSpPr/>
          <p:nvPr/>
        </p:nvSpPr>
        <p:spPr>
          <a:xfrm>
            <a:off x="5105400" y="609600"/>
            <a:ext cx="3810000" cy="5410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82534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52400" y="609600"/>
            <a:ext cx="4419600" cy="5486400"/>
          </a:xfrm>
        </p:spPr>
        <p:txBody>
          <a:bodyPr>
            <a:normAutofit fontScale="85000" lnSpcReduction="10000"/>
          </a:bodyPr>
          <a:lstStyle/>
          <a:p>
            <a:pPr rtl="0" eaLnBrk="1" latinLnBrk="0" hangingPunct="1">
              <a:lnSpc>
                <a:spcPts val="2640"/>
              </a:lnSpc>
              <a:spcBef>
                <a:spcPts val="0"/>
              </a:spcBef>
            </a:pPr>
            <a:r>
              <a:rPr kumimoji="0" lang="en-US" sz="2200" b="1" kern="1200" dirty="0" smtClean="0">
                <a:effectLst/>
                <a:latin typeface="Comic Sans MS" pitchFamily="66" charset="0"/>
              </a:rPr>
              <a:t>Theta:</a:t>
            </a:r>
          </a:p>
          <a:p>
            <a:pPr rtl="0" eaLnBrk="1" latinLnBrk="0" hangingPunct="1">
              <a:lnSpc>
                <a:spcPts val="2640"/>
              </a:lnSpc>
              <a:spcBef>
                <a:spcPts val="0"/>
              </a:spcBef>
            </a:pPr>
            <a:r>
              <a:rPr kumimoji="0" lang="en-US" sz="2200" b="1" kern="1200" dirty="0" smtClean="0">
                <a:effectLst/>
                <a:latin typeface="Comic Sans MS" pitchFamily="66" charset="0"/>
              </a:rPr>
              <a:t>Temporal and occipital</a:t>
            </a:r>
            <a:endParaRPr lang="en-US" sz="2200" dirty="0" smtClean="0">
              <a:effectLst/>
              <a:latin typeface="Comic Sans MS" pitchFamily="66" charset="0"/>
            </a:endParaRPr>
          </a:p>
          <a:p>
            <a:pPr rtl="0" eaLnBrk="1" latinLnBrk="0" hangingPunct="1">
              <a:lnSpc>
                <a:spcPts val="2640"/>
              </a:lnSpc>
              <a:spcBef>
                <a:spcPts val="0"/>
              </a:spcBef>
            </a:pPr>
            <a:r>
              <a:rPr kumimoji="0" lang="en-US" sz="2200" b="1" kern="1200" dirty="0" smtClean="0">
                <a:effectLst/>
                <a:latin typeface="Comic Sans MS" pitchFamily="66" charset="0"/>
              </a:rPr>
              <a:t>5 to 8 cycles/second</a:t>
            </a:r>
          </a:p>
          <a:p>
            <a:pPr rtl="0" eaLnBrk="1" latinLnBrk="0" hangingPunct="1">
              <a:lnSpc>
                <a:spcPts val="2640"/>
              </a:lnSpc>
              <a:spcBef>
                <a:spcPts val="0"/>
              </a:spcBef>
            </a:pPr>
            <a:r>
              <a:rPr lang="en-US" sz="2200" b="1" dirty="0" smtClean="0">
                <a:latin typeface="Comic Sans MS" pitchFamily="66" charset="0"/>
              </a:rPr>
              <a:t>Normal in </a:t>
            </a:r>
            <a:r>
              <a:rPr kumimoji="0" lang="en-US" sz="2200" b="1" kern="1200" dirty="0" smtClean="0">
                <a:effectLst/>
                <a:latin typeface="Comic Sans MS" pitchFamily="66" charset="0"/>
              </a:rPr>
              <a:t>newborn</a:t>
            </a:r>
          </a:p>
          <a:p>
            <a:pPr rtl="0" eaLnBrk="1" latinLnBrk="0" hangingPunct="1">
              <a:lnSpc>
                <a:spcPts val="2640"/>
              </a:lnSpc>
              <a:spcBef>
                <a:spcPts val="0"/>
              </a:spcBef>
            </a:pPr>
            <a:r>
              <a:rPr kumimoji="0" lang="en-US" sz="2200" b="1" kern="1200" dirty="0" smtClean="0">
                <a:effectLst/>
                <a:latin typeface="Comic Sans MS" pitchFamily="66" charset="0"/>
              </a:rPr>
              <a:t>Theta waves in awake adults indicates severe emotional stress</a:t>
            </a:r>
          </a:p>
          <a:p>
            <a:pPr rtl="0" eaLnBrk="1" latinLnBrk="0" hangingPunct="1">
              <a:lnSpc>
                <a:spcPts val="2640"/>
              </a:lnSpc>
              <a:spcBef>
                <a:spcPts val="0"/>
              </a:spcBef>
            </a:pPr>
            <a:endParaRPr kumimoji="0" lang="en-US" sz="2200" b="1" kern="1200" dirty="0" smtClean="0">
              <a:effectLst/>
              <a:latin typeface="Comic Sans MS" pitchFamily="66" charset="0"/>
            </a:endParaRPr>
          </a:p>
          <a:p>
            <a:pPr rtl="0" eaLnBrk="1" latinLnBrk="0" hangingPunct="1">
              <a:lnSpc>
                <a:spcPts val="2640"/>
              </a:lnSpc>
              <a:spcBef>
                <a:spcPts val="0"/>
              </a:spcBef>
            </a:pPr>
            <a:r>
              <a:rPr kumimoji="0" lang="en-US" sz="2200" b="1" kern="1200" dirty="0" smtClean="0">
                <a:effectLst/>
                <a:latin typeface="Comic Sans MS" pitchFamily="66" charset="0"/>
              </a:rPr>
              <a:t>Delta:</a:t>
            </a:r>
          </a:p>
          <a:p>
            <a:pPr rtl="0" eaLnBrk="1" latinLnBrk="0" hangingPunct="1">
              <a:lnSpc>
                <a:spcPts val="2640"/>
              </a:lnSpc>
              <a:spcBef>
                <a:spcPts val="0"/>
              </a:spcBef>
            </a:pPr>
            <a:r>
              <a:rPr kumimoji="0" lang="en-US" sz="2200" b="1" kern="1200" dirty="0" smtClean="0">
                <a:effectLst/>
                <a:latin typeface="Comic Sans MS" pitchFamily="66" charset="0"/>
              </a:rPr>
              <a:t>From the cerebral cortex</a:t>
            </a:r>
          </a:p>
          <a:p>
            <a:pPr rtl="0" eaLnBrk="1" latinLnBrk="0" hangingPunct="1">
              <a:lnSpc>
                <a:spcPts val="2640"/>
              </a:lnSpc>
              <a:spcBef>
                <a:spcPts val="0"/>
              </a:spcBef>
            </a:pPr>
            <a:r>
              <a:rPr kumimoji="0" lang="en-US" sz="2200" b="1" kern="1200" dirty="0" smtClean="0">
                <a:effectLst/>
                <a:latin typeface="Comic Sans MS" pitchFamily="66" charset="0"/>
              </a:rPr>
              <a:t> 1 to 5 cycles/second </a:t>
            </a:r>
          </a:p>
          <a:p>
            <a:pPr rtl="0" eaLnBrk="1" latinLnBrk="0" hangingPunct="1">
              <a:lnSpc>
                <a:spcPts val="2640"/>
              </a:lnSpc>
              <a:spcBef>
                <a:spcPts val="0"/>
              </a:spcBef>
            </a:pPr>
            <a:r>
              <a:rPr kumimoji="0" lang="en-US" sz="2200" b="1" kern="1200" dirty="0" smtClean="0">
                <a:effectLst/>
                <a:latin typeface="Comic Sans MS" pitchFamily="66" charset="0"/>
              </a:rPr>
              <a:t>Normal in:</a:t>
            </a:r>
          </a:p>
          <a:p>
            <a:pPr rtl="0" eaLnBrk="1" latinLnBrk="0" hangingPunct="1">
              <a:lnSpc>
                <a:spcPts val="2640"/>
              </a:lnSpc>
              <a:spcBef>
                <a:spcPts val="0"/>
              </a:spcBef>
            </a:pPr>
            <a:r>
              <a:rPr kumimoji="0" lang="en-US" sz="2200" b="1" kern="1200" dirty="0" smtClean="0">
                <a:effectLst/>
                <a:latin typeface="Comic Sans MS" pitchFamily="66" charset="0"/>
              </a:rPr>
              <a:t>Adult during sleep</a:t>
            </a:r>
          </a:p>
          <a:p>
            <a:pPr rtl="0" eaLnBrk="1" latinLnBrk="0" hangingPunct="1">
              <a:lnSpc>
                <a:spcPts val="2640"/>
              </a:lnSpc>
              <a:spcBef>
                <a:spcPts val="0"/>
              </a:spcBef>
            </a:pPr>
            <a:r>
              <a:rPr kumimoji="0" lang="en-US" sz="2200" b="1" kern="1200" dirty="0" smtClean="0">
                <a:effectLst/>
                <a:latin typeface="Comic Sans MS" pitchFamily="66" charset="0"/>
              </a:rPr>
              <a:t>Awake infant</a:t>
            </a:r>
          </a:p>
          <a:p>
            <a:pPr rtl="0" eaLnBrk="1" latinLnBrk="0" hangingPunct="1">
              <a:lnSpc>
                <a:spcPts val="2640"/>
              </a:lnSpc>
              <a:spcBef>
                <a:spcPts val="0"/>
              </a:spcBef>
            </a:pPr>
            <a:endParaRPr kumimoji="0" lang="en-US" sz="2200" b="1" kern="1200" dirty="0" smtClean="0">
              <a:effectLst/>
              <a:latin typeface="Comic Sans MS" pitchFamily="66" charset="0"/>
            </a:endParaRPr>
          </a:p>
          <a:p>
            <a:pPr rtl="0" eaLnBrk="1" latinLnBrk="0" hangingPunct="1">
              <a:lnSpc>
                <a:spcPts val="2640"/>
              </a:lnSpc>
              <a:spcBef>
                <a:spcPts val="0"/>
              </a:spcBef>
            </a:pPr>
            <a:r>
              <a:rPr kumimoji="0" lang="en-US" sz="2200" b="1" kern="1200" dirty="0" smtClean="0">
                <a:effectLst/>
                <a:latin typeface="Comic Sans MS" pitchFamily="66" charset="0"/>
              </a:rPr>
              <a:t>In an awake adult indicates brain damage</a:t>
            </a:r>
            <a:endParaRPr lang="en-US" sz="2200" dirty="0" smtClean="0">
              <a:effectLst/>
              <a:latin typeface="Comic Sans MS" pitchFamily="66" charset="0"/>
            </a:endParaRPr>
          </a:p>
          <a:p>
            <a:pPr>
              <a:lnSpc>
                <a:spcPts val="2640"/>
              </a:lnSpc>
              <a:spcBef>
                <a:spcPts val="0"/>
              </a:spcBef>
            </a:pPr>
            <a:endParaRPr lang="en-US" sz="2200" dirty="0">
              <a:solidFill>
                <a:schemeClr val="accent1"/>
              </a:solidFill>
              <a:latin typeface="Comic Sans MS" pitchFamily="66" charset="0"/>
            </a:endParaRPr>
          </a:p>
        </p:txBody>
      </p:sp>
      <p:sp>
        <p:nvSpPr>
          <p:cNvPr id="4" name="object 2"/>
          <p:cNvSpPr/>
          <p:nvPr/>
        </p:nvSpPr>
        <p:spPr>
          <a:xfrm>
            <a:off x="4572000" y="94631"/>
            <a:ext cx="4419600" cy="600136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50580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800" dirty="0" smtClean="0">
                <a:latin typeface="Comic Sans MS" pitchFamily="66" charset="0"/>
                <a:cs typeface="Times New Roman" pitchFamily="18" charset="0"/>
              </a:rPr>
              <a:t>Brain Death Confirmatory Testing with EEG</a:t>
            </a:r>
          </a:p>
        </p:txBody>
      </p:sp>
      <p:pic>
        <p:nvPicPr>
          <p:cNvPr id="27651" name="Picture 5" descr="normal ee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1428750"/>
            <a:ext cx="4503738" cy="4643438"/>
          </a:xfrm>
          <a:prstGeom prst="rect">
            <a:avLst/>
          </a:prstGeom>
          <a:noFill/>
        </p:spPr>
      </p:pic>
      <p:pic>
        <p:nvPicPr>
          <p:cNvPr id="27652" name="Picture 7" descr="EE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711700" y="1378421"/>
            <a:ext cx="4432300" cy="4714875"/>
          </a:xfrm>
          <a:prstGeom prst="rect">
            <a:avLst/>
          </a:prstGeom>
          <a:noFill/>
        </p:spPr>
      </p:pic>
      <p:sp>
        <p:nvSpPr>
          <p:cNvPr id="27653" name="Text Box 9"/>
          <p:cNvSpPr txBox="1">
            <a:spLocks noChangeArrowheads="1"/>
          </p:cNvSpPr>
          <p:nvPr/>
        </p:nvSpPr>
        <p:spPr bwMode="auto">
          <a:xfrm>
            <a:off x="1357313" y="5842000"/>
            <a:ext cx="2071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t>Normal EEG ( at normal magnification ) </a:t>
            </a:r>
          </a:p>
        </p:txBody>
      </p:sp>
      <p:sp>
        <p:nvSpPr>
          <p:cNvPr id="27654" name="Text Box 10"/>
          <p:cNvSpPr txBox="1">
            <a:spLocks noChangeArrowheads="1"/>
          </p:cNvSpPr>
          <p:nvPr/>
        </p:nvSpPr>
        <p:spPr bwMode="auto">
          <a:xfrm>
            <a:off x="4429125" y="6143625"/>
            <a:ext cx="4714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t>Brain Death ( Flat EEG ,at very high magnification ) </a:t>
            </a:r>
          </a:p>
        </p:txBody>
      </p:sp>
    </p:spTree>
    <p:extLst>
      <p:ext uri="{BB962C8B-B14F-4D97-AF65-F5344CB8AC3E}">
        <p14:creationId xmlns:p14="http://schemas.microsoft.com/office/powerpoint/2010/main" val="2534720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988840"/>
            <a:ext cx="3075309" cy="3450696"/>
          </a:xfrm>
        </p:spPr>
        <p:txBody>
          <a:bodyPr/>
          <a:lstStyle/>
          <a:p>
            <a:pPr algn="l" rtl="0" eaLnBrk="1" hangingPunct="1">
              <a:lnSpc>
                <a:spcPct val="90000"/>
              </a:lnSpc>
              <a:defRPr/>
            </a:pPr>
            <a:r>
              <a:rPr lang="en-US" b="1" dirty="0" smtClean="0">
                <a:latin typeface="Comic Sans MS" pitchFamily="66" charset="0"/>
              </a:rPr>
              <a:t>Type of </a:t>
            </a:r>
            <a:r>
              <a:rPr lang="en-US" sz="2400" b="1" dirty="0" smtClean="0">
                <a:effectLst/>
                <a:latin typeface="Comic Sans MS" pitchFamily="66" charset="0"/>
              </a:rPr>
              <a:t>Seizures</a:t>
            </a:r>
          </a:p>
          <a:p>
            <a:pPr algn="l" rtl="0" eaLnBrk="1" hangingPunct="1">
              <a:lnSpc>
                <a:spcPct val="90000"/>
              </a:lnSpc>
              <a:defRPr/>
            </a:pPr>
            <a:r>
              <a:rPr lang="en-US" sz="2400" b="1" dirty="0" smtClean="0">
                <a:effectLst/>
                <a:latin typeface="Comic Sans MS" pitchFamily="66" charset="0"/>
              </a:rPr>
              <a:t>Partial</a:t>
            </a:r>
          </a:p>
          <a:p>
            <a:pPr algn="l" rtl="0" eaLnBrk="1" hangingPunct="1">
              <a:lnSpc>
                <a:spcPct val="90000"/>
              </a:lnSpc>
              <a:defRPr/>
            </a:pPr>
            <a:r>
              <a:rPr lang="en-US" sz="2400" b="1" dirty="0" smtClean="0">
                <a:effectLst/>
                <a:latin typeface="Comic Sans MS" pitchFamily="66" charset="0"/>
              </a:rPr>
              <a:t> or </a:t>
            </a:r>
          </a:p>
          <a:p>
            <a:pPr algn="l" rtl="0" eaLnBrk="1" hangingPunct="1">
              <a:lnSpc>
                <a:spcPct val="90000"/>
              </a:lnSpc>
              <a:defRPr/>
            </a:pPr>
            <a:r>
              <a:rPr lang="en-US" sz="2400" b="1" dirty="0" smtClean="0">
                <a:effectLst/>
                <a:latin typeface="Comic Sans MS" pitchFamily="66" charset="0"/>
              </a:rPr>
              <a:t>Generalized</a:t>
            </a:r>
            <a:endParaRPr lang="en-US" b="1" dirty="0"/>
          </a:p>
        </p:txBody>
      </p:sp>
      <p:sp>
        <p:nvSpPr>
          <p:cNvPr id="3" name="Title 2"/>
          <p:cNvSpPr>
            <a:spLocks noGrp="1"/>
          </p:cNvSpPr>
          <p:nvPr>
            <p:ph type="title"/>
          </p:nvPr>
        </p:nvSpPr>
        <p:spPr/>
        <p:txBody>
          <a:bodyPr/>
          <a:lstStyle/>
          <a:p>
            <a:endParaRPr lang="en-US" dirty="0"/>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1433" y="548680"/>
            <a:ext cx="5673055"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259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036010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925.jpg"/>
          <p:cNvPicPr>
            <a:picLocks noChangeAspect="1" noChangeArrowheads="1"/>
          </p:cNvPicPr>
          <p:nvPr/>
        </p:nvPicPr>
        <p:blipFill>
          <a:blip r:embed="rId2" cstate="print"/>
          <a:srcRect/>
          <a:stretch>
            <a:fillRect/>
          </a:stretch>
        </p:blipFill>
        <p:spPr bwMode="auto">
          <a:xfrm>
            <a:off x="0" y="3500438"/>
            <a:ext cx="4138613" cy="3060700"/>
          </a:xfrm>
          <a:prstGeom prst="rect">
            <a:avLst/>
          </a:prstGeom>
          <a:noFill/>
          <a:ln w="9525">
            <a:noFill/>
            <a:miter lim="800000"/>
            <a:headEnd/>
            <a:tailEnd/>
          </a:ln>
        </p:spPr>
      </p:pic>
      <p:pic>
        <p:nvPicPr>
          <p:cNvPr id="38915" name="Picture 3" descr="H:\925 (1).jpg"/>
          <p:cNvPicPr>
            <a:picLocks noChangeAspect="1" noChangeArrowheads="1"/>
          </p:cNvPicPr>
          <p:nvPr/>
        </p:nvPicPr>
        <p:blipFill>
          <a:blip r:embed="rId3" cstate="print"/>
          <a:srcRect/>
          <a:stretch>
            <a:fillRect/>
          </a:stretch>
        </p:blipFill>
        <p:spPr bwMode="auto">
          <a:xfrm>
            <a:off x="4355975" y="3403427"/>
            <a:ext cx="4104457" cy="3454573"/>
          </a:xfrm>
          <a:prstGeom prst="rect">
            <a:avLst/>
          </a:prstGeom>
          <a:noFill/>
          <a:ln w="9525">
            <a:noFill/>
            <a:miter lim="800000"/>
            <a:headEnd/>
            <a:tailEnd/>
          </a:ln>
        </p:spPr>
      </p:pic>
      <p:pic>
        <p:nvPicPr>
          <p:cNvPr id="38916" name="Picture 4" descr="H:\925 (2).jpg"/>
          <p:cNvPicPr>
            <a:picLocks noChangeAspect="1" noChangeArrowheads="1"/>
          </p:cNvPicPr>
          <p:nvPr/>
        </p:nvPicPr>
        <p:blipFill>
          <a:blip r:embed="rId4" cstate="print"/>
          <a:srcRect/>
          <a:stretch>
            <a:fillRect/>
          </a:stretch>
        </p:blipFill>
        <p:spPr bwMode="auto">
          <a:xfrm>
            <a:off x="2483768" y="0"/>
            <a:ext cx="4257675" cy="3409950"/>
          </a:xfrm>
          <a:prstGeom prst="rect">
            <a:avLst/>
          </a:prstGeom>
          <a:noFill/>
          <a:ln w="9525">
            <a:noFill/>
            <a:miter lim="800000"/>
            <a:headEnd/>
            <a:tailEnd/>
          </a:ln>
        </p:spPr>
      </p:pic>
    </p:spTree>
    <p:extLst>
      <p:ext uri="{BB962C8B-B14F-4D97-AF65-F5344CB8AC3E}">
        <p14:creationId xmlns:p14="http://schemas.microsoft.com/office/powerpoint/2010/main" val="691916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eaLnBrk="1" hangingPunct="1">
              <a:lnSpc>
                <a:spcPct val="90000"/>
              </a:lnSpc>
              <a:defRPr/>
            </a:pPr>
            <a:endParaRPr lang="en-US" dirty="0"/>
          </a:p>
        </p:txBody>
      </p:sp>
      <p:sp>
        <p:nvSpPr>
          <p:cNvPr id="3" name="Title 2"/>
          <p:cNvSpPr>
            <a:spLocks noGrp="1"/>
          </p:cNvSpPr>
          <p:nvPr>
            <p:ph type="title"/>
          </p:nvPr>
        </p:nvSpPr>
        <p:spPr/>
        <p:txBody>
          <a:bodyPr/>
          <a:lstStyle/>
          <a:p>
            <a:endParaRPr lang="en-US" dirty="0"/>
          </a:p>
        </p:txBody>
      </p:sp>
      <p:pic>
        <p:nvPicPr>
          <p:cNvPr id="1026" name="Picture 2" descr="C:\Users\User\Desktop\lecuters\epilps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568952"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881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a:xfrm>
            <a:off x="-36512" y="3501008"/>
            <a:ext cx="8988425" cy="2088232"/>
          </a:xfrm>
        </p:spPr>
        <p:txBody>
          <a:bodyPr>
            <a:normAutofit fontScale="92500"/>
          </a:bodyPr>
          <a:lstStyle/>
          <a:p>
            <a:pPr algn="l" rtl="0"/>
            <a:r>
              <a:rPr lang="en-US" sz="2500" b="1" dirty="0" smtClean="0">
                <a:latin typeface="Comic Sans MS" pitchFamily="66" charset="0"/>
              </a:rPr>
              <a:t>Seizures are symptoms of a disturbance in brain function , which can be due to epilepsy or other causes  </a:t>
            </a:r>
          </a:p>
          <a:p>
            <a:pPr algn="l" rtl="0"/>
            <a:r>
              <a:rPr lang="en-US" altLang="ja-JP" sz="2500" b="1" dirty="0" smtClean="0">
                <a:latin typeface="Comic Sans MS" pitchFamily="66" charset="0"/>
                <a:ea typeface="MS PGothic" pitchFamily="34" charset="-128"/>
                <a:cs typeface="Times New Roman" pitchFamily="18" charset="0"/>
              </a:rPr>
              <a:t>A seizure is a sudden surge in electrical activity in the brain that causes an alteration in sensation, behavior, or consciousness </a:t>
            </a:r>
            <a:endParaRPr lang="en-US" sz="2500" b="1" dirty="0" smtClean="0">
              <a:latin typeface="Comic Sans MS" pitchFamily="66" charset="0"/>
            </a:endParaRPr>
          </a:p>
        </p:txBody>
      </p:sp>
      <p:sp>
        <p:nvSpPr>
          <p:cNvPr id="143362" name="Rectangle 2"/>
          <p:cNvSpPr>
            <a:spLocks noGrp="1" noChangeArrowheads="1"/>
          </p:cNvSpPr>
          <p:nvPr>
            <p:ph type="title"/>
          </p:nvPr>
        </p:nvSpPr>
        <p:spPr>
          <a:xfrm>
            <a:off x="683568" y="229617"/>
            <a:ext cx="7772400" cy="607095"/>
          </a:xfrm>
        </p:spPr>
        <p:txBody>
          <a:bodyPr/>
          <a:lstStyle/>
          <a:p>
            <a:pPr algn="ctr"/>
            <a:r>
              <a:rPr lang="en-US" sz="2800" b="0" dirty="0">
                <a:effectLst/>
                <a:latin typeface="Comic Sans MS" pitchFamily="66" charset="0"/>
              </a:rPr>
              <a:t>Definition of </a:t>
            </a:r>
            <a:r>
              <a:rPr lang="en-US" sz="2800" b="0" dirty="0" smtClean="0">
                <a:effectLst/>
                <a:latin typeface="Comic Sans MS" pitchFamily="66" charset="0"/>
              </a:rPr>
              <a:t>seizure and Epilepsy </a:t>
            </a:r>
            <a:endParaRPr lang="en-US" sz="2800" b="0" dirty="0">
              <a:effectLst/>
              <a:latin typeface="Comic Sans MS" pitchFamily="66" charset="0"/>
            </a:endParaRPr>
          </a:p>
        </p:txBody>
      </p:sp>
      <p:sp>
        <p:nvSpPr>
          <p:cNvPr id="2" name="AutoShape 2" descr="Image result for seiz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eiz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Image result for seiz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87189"/>
            <a:ext cx="5392415" cy="2369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288032" y="1916832"/>
            <a:ext cx="8244408" cy="3168352"/>
          </a:xfrm>
        </p:spPr>
        <p:txBody>
          <a:bodyPr/>
          <a:lstStyle/>
          <a:p>
            <a:pPr marL="571500" indent="-571500" algn="l" rtl="0">
              <a:buFont typeface="Wingdings" pitchFamily="2" charset="2"/>
              <a:buAutoNum type="arabicPeriod"/>
            </a:pPr>
            <a:r>
              <a:rPr lang="en-GB" sz="2000" b="1" u="sng" dirty="0" smtClean="0">
                <a:latin typeface="Comic Sans MS" pitchFamily="66" charset="0"/>
              </a:rPr>
              <a:t>Focal / Partial seizures </a:t>
            </a:r>
            <a:r>
              <a:rPr lang="en-GB" sz="2000" b="1" u="sng" dirty="0" smtClean="0">
                <a:latin typeface="Comic Sans MS" pitchFamily="66" charset="0"/>
                <a:sym typeface="Wingdings" pitchFamily="2" charset="2"/>
              </a:rPr>
              <a:t> </a:t>
            </a:r>
            <a:r>
              <a:rPr lang="en-GB" sz="2000" b="1" dirty="0" smtClean="0">
                <a:latin typeface="Comic Sans MS" pitchFamily="66" charset="0"/>
                <a:sym typeface="Wingdings" pitchFamily="2" charset="2"/>
              </a:rPr>
              <a:t>their </a:t>
            </a:r>
            <a:r>
              <a:rPr lang="en-GB" sz="2000" b="1" dirty="0" smtClean="0">
                <a:latin typeface="Comic Sans MS" pitchFamily="66" charset="0"/>
              </a:rPr>
              <a:t>onset ( start) is limited to part of the cerebral hemisphere</a:t>
            </a:r>
          </a:p>
          <a:p>
            <a:pPr marL="571500" indent="-571500" algn="l" rtl="0">
              <a:buFont typeface="Wingdings" pitchFamily="2" charset="2"/>
              <a:buAutoNum type="arabicPeriod"/>
            </a:pPr>
            <a:endParaRPr lang="en-GB" sz="2000" b="1" u="sng" dirty="0">
              <a:latin typeface="Comic Sans MS" pitchFamily="66" charset="0"/>
            </a:endParaRPr>
          </a:p>
          <a:p>
            <a:pPr marL="571500" indent="-571500" algn="l" rtl="0">
              <a:buFont typeface="Wingdings" pitchFamily="2" charset="2"/>
              <a:buAutoNum type="arabicPeriod"/>
            </a:pPr>
            <a:endParaRPr lang="en-GB" sz="2000" b="1" u="sng" dirty="0" smtClean="0">
              <a:latin typeface="Comic Sans MS" pitchFamily="66" charset="0"/>
            </a:endParaRPr>
          </a:p>
          <a:p>
            <a:pPr marL="571500" indent="-571500" algn="l" rtl="0">
              <a:buFont typeface="Wingdings" pitchFamily="2" charset="2"/>
              <a:buAutoNum type="arabicPeriod"/>
            </a:pPr>
            <a:r>
              <a:rPr lang="en-GB" sz="2000" b="1" u="sng" dirty="0" smtClean="0">
                <a:latin typeface="Comic Sans MS" pitchFamily="66" charset="0"/>
              </a:rPr>
              <a:t>Generalized seizures </a:t>
            </a:r>
            <a:r>
              <a:rPr lang="en-GB" sz="2000" b="1" u="sng" dirty="0" smtClean="0">
                <a:latin typeface="Comic Sans MS" pitchFamily="66" charset="0"/>
                <a:sym typeface="Wingdings" pitchFamily="2" charset="2"/>
              </a:rPr>
              <a:t> </a:t>
            </a:r>
            <a:r>
              <a:rPr lang="en-GB" sz="2000" b="1" dirty="0" smtClean="0">
                <a:latin typeface="Comic Sans MS" pitchFamily="66" charset="0"/>
              </a:rPr>
              <a:t>those that involve the cerebral cortex diffusely ( whole of it ) from the beginning (</a:t>
            </a:r>
            <a:r>
              <a:rPr lang="en-GB" sz="2000" b="1" i="1" dirty="0" smtClean="0">
                <a:latin typeface="Comic Sans MS" pitchFamily="66" charset="0"/>
              </a:rPr>
              <a:t>generalized</a:t>
            </a:r>
            <a:r>
              <a:rPr lang="en-GB" sz="2000" b="1" dirty="0" smtClean="0">
                <a:latin typeface="Comic Sans MS" pitchFamily="66" charset="0"/>
              </a:rPr>
              <a:t> seizures)</a:t>
            </a:r>
          </a:p>
        </p:txBody>
      </p:sp>
      <p:sp>
        <p:nvSpPr>
          <p:cNvPr id="102402" name="Rectangle 2"/>
          <p:cNvSpPr>
            <a:spLocks noGrp="1" noChangeArrowheads="1"/>
          </p:cNvSpPr>
          <p:nvPr>
            <p:ph type="title"/>
          </p:nvPr>
        </p:nvSpPr>
        <p:spPr>
          <a:xfrm>
            <a:off x="107504" y="576064"/>
            <a:ext cx="8532440" cy="692696"/>
          </a:xfrm>
        </p:spPr>
        <p:txBody>
          <a:bodyPr>
            <a:normAutofit fontScale="90000"/>
          </a:bodyPr>
          <a:lstStyle/>
          <a:p>
            <a:r>
              <a:rPr lang="en-GB" sz="2800" b="1" dirty="0" smtClean="0">
                <a:effectLst/>
                <a:latin typeface="Comic Sans MS" pitchFamily="66" charset="0"/>
              </a:rPr>
              <a:t>Seizure Classification &amp; Clinical Manifestations</a:t>
            </a:r>
            <a:r>
              <a:rPr lang="en-GB" sz="4000" dirty="0" smtClean="0"/>
              <a:t> </a:t>
            </a:r>
            <a:endParaRPr lang="en-GB" sz="4000" dirty="0"/>
          </a:p>
        </p:txBody>
      </p:sp>
    </p:spTree>
    <p:extLst>
      <p:ext uri="{BB962C8B-B14F-4D97-AF65-F5344CB8AC3E}">
        <p14:creationId xmlns:p14="http://schemas.microsoft.com/office/powerpoint/2010/main" val="4172836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idx="1"/>
          </p:nvPr>
        </p:nvSpPr>
        <p:spPr>
          <a:xfrm>
            <a:off x="251520" y="1124744"/>
            <a:ext cx="5112568" cy="4464496"/>
          </a:xfrm>
        </p:spPr>
        <p:txBody>
          <a:bodyPr>
            <a:normAutofit lnSpcReduction="10000"/>
          </a:bodyPr>
          <a:lstStyle/>
          <a:p>
            <a:pPr algn="l" rtl="0" eaLnBrk="1" hangingPunct="1">
              <a:lnSpc>
                <a:spcPct val="90000"/>
              </a:lnSpc>
              <a:defRPr/>
            </a:pPr>
            <a:endParaRPr lang="en-US" sz="2400" u="sng" dirty="0" smtClean="0">
              <a:solidFill>
                <a:schemeClr val="tx1">
                  <a:lumMod val="95000"/>
                  <a:lumOff val="5000"/>
                </a:schemeClr>
              </a:solidFill>
              <a:effectLst/>
              <a:latin typeface="Comic Sans MS" pitchFamily="66" charset="0"/>
            </a:endParaRPr>
          </a:p>
          <a:p>
            <a:pPr algn="l" rtl="0" eaLnBrk="1" hangingPunct="1">
              <a:lnSpc>
                <a:spcPct val="90000"/>
              </a:lnSpc>
              <a:defRPr/>
            </a:pPr>
            <a:r>
              <a:rPr lang="en-US" sz="2400" b="1" u="sng" dirty="0" smtClean="0">
                <a:effectLst/>
                <a:latin typeface="Comic Sans MS" pitchFamily="66" charset="0"/>
              </a:rPr>
              <a:t>a. Simple partial seizures </a:t>
            </a:r>
          </a:p>
          <a:p>
            <a:pPr marL="0" indent="0" algn="l" rtl="0" eaLnBrk="1" hangingPunct="1">
              <a:lnSpc>
                <a:spcPct val="90000"/>
              </a:lnSpc>
              <a:buNone/>
              <a:defRPr/>
            </a:pPr>
            <a:r>
              <a:rPr lang="en-US" sz="2400" b="1" dirty="0" smtClean="0">
                <a:effectLst/>
                <a:latin typeface="Comic Sans MS" pitchFamily="66" charset="0"/>
              </a:rPr>
              <a:t> </a:t>
            </a:r>
            <a:r>
              <a:rPr lang="en-US" sz="2400" dirty="0" smtClean="0">
                <a:effectLst/>
                <a:latin typeface="Comic Sans MS" pitchFamily="66" charset="0"/>
              </a:rPr>
              <a:t>Motor, somatosensory, and psychomotor symptoms</a:t>
            </a:r>
          </a:p>
          <a:p>
            <a:pPr marL="0" indent="0" algn="l" rtl="0" eaLnBrk="1" hangingPunct="1">
              <a:lnSpc>
                <a:spcPct val="90000"/>
              </a:lnSpc>
              <a:buNone/>
              <a:defRPr/>
            </a:pPr>
            <a:r>
              <a:rPr lang="en-US" sz="2400" dirty="0" smtClean="0">
                <a:effectLst/>
                <a:latin typeface="Comic Sans MS" pitchFamily="66" charset="0"/>
              </a:rPr>
              <a:t> </a:t>
            </a:r>
            <a:r>
              <a:rPr lang="en-US" sz="2400" b="1" dirty="0" smtClean="0">
                <a:effectLst/>
                <a:latin typeface="Comic Sans MS" pitchFamily="66" charset="0"/>
              </a:rPr>
              <a:t>without impairment of consciousness</a:t>
            </a:r>
          </a:p>
          <a:p>
            <a:pPr algn="l" rtl="0" eaLnBrk="1" hangingPunct="1">
              <a:lnSpc>
                <a:spcPct val="90000"/>
              </a:lnSpc>
              <a:defRPr/>
            </a:pPr>
            <a:endParaRPr lang="en-US" sz="2400" b="1" dirty="0" smtClean="0">
              <a:effectLst/>
              <a:latin typeface="Comic Sans MS" pitchFamily="66" charset="0"/>
            </a:endParaRPr>
          </a:p>
          <a:p>
            <a:pPr algn="l" rtl="0" eaLnBrk="1" hangingPunct="1">
              <a:lnSpc>
                <a:spcPct val="90000"/>
              </a:lnSpc>
              <a:defRPr/>
            </a:pPr>
            <a:r>
              <a:rPr lang="en-US" sz="2400" b="1" dirty="0" smtClean="0">
                <a:effectLst/>
                <a:latin typeface="Comic Sans MS" pitchFamily="66" charset="0"/>
              </a:rPr>
              <a:t>b</a:t>
            </a:r>
            <a:r>
              <a:rPr lang="en-US" sz="2400" b="1" u="sng" dirty="0" smtClean="0">
                <a:effectLst/>
                <a:latin typeface="Comic Sans MS" pitchFamily="66" charset="0"/>
              </a:rPr>
              <a:t>. Complex partial seizures </a:t>
            </a:r>
          </a:p>
          <a:p>
            <a:pPr marL="0" indent="0" algn="l" rtl="0" eaLnBrk="1" hangingPunct="1">
              <a:lnSpc>
                <a:spcPct val="90000"/>
              </a:lnSpc>
              <a:buNone/>
              <a:defRPr/>
            </a:pPr>
            <a:endParaRPr lang="en-US" sz="2400" dirty="0" smtClean="0">
              <a:effectLst/>
              <a:latin typeface="Comic Sans MS" pitchFamily="66" charset="0"/>
            </a:endParaRPr>
          </a:p>
          <a:p>
            <a:pPr marL="0" indent="0" algn="l" rtl="0" eaLnBrk="1" hangingPunct="1">
              <a:lnSpc>
                <a:spcPct val="90000"/>
              </a:lnSpc>
              <a:buNone/>
              <a:defRPr/>
            </a:pPr>
            <a:r>
              <a:rPr lang="en-US" sz="2400" b="1" dirty="0" smtClean="0">
                <a:effectLst/>
                <a:latin typeface="Comic Sans MS" pitchFamily="66" charset="0"/>
              </a:rPr>
              <a:t>Impairment of consciousness </a:t>
            </a:r>
            <a:r>
              <a:rPr lang="en-US" sz="2400" dirty="0" smtClean="0">
                <a:effectLst/>
                <a:latin typeface="Comic Sans MS" pitchFamily="66" charset="0"/>
              </a:rPr>
              <a:t>with or without simple partial symptoms</a:t>
            </a:r>
          </a:p>
          <a:p>
            <a:pPr algn="ctr" rtl="0">
              <a:lnSpc>
                <a:spcPct val="80000"/>
              </a:lnSpc>
              <a:buNone/>
              <a:defRPr/>
            </a:pPr>
            <a:endParaRPr lang="en-US" sz="2400" u="sng" dirty="0" smtClean="0">
              <a:latin typeface="Comic Sans MS" pitchFamily="66" charset="0"/>
            </a:endParaRPr>
          </a:p>
        </p:txBody>
      </p:sp>
      <p:sp>
        <p:nvSpPr>
          <p:cNvPr id="2" name="Title 1"/>
          <p:cNvSpPr>
            <a:spLocks noGrp="1"/>
          </p:cNvSpPr>
          <p:nvPr>
            <p:ph type="title"/>
          </p:nvPr>
        </p:nvSpPr>
        <p:spPr>
          <a:xfrm>
            <a:off x="457200" y="338328"/>
            <a:ext cx="4186808" cy="714408"/>
          </a:xfrm>
        </p:spPr>
        <p:txBody>
          <a:bodyPr>
            <a:normAutofit fontScale="90000"/>
          </a:bodyPr>
          <a:lstStyle/>
          <a:p>
            <a:r>
              <a:rPr lang="en-US" b="1" dirty="0" smtClean="0">
                <a:latin typeface="Comic Sans MS" pitchFamily="66" charset="0"/>
              </a:rPr>
              <a:t>Partial Seizures </a:t>
            </a:r>
            <a:endParaRPr lang="en-US" b="1" dirty="0">
              <a:latin typeface="Comic Sans MS" pitchFamily="66" charset="0"/>
            </a:endParaRPr>
          </a:p>
        </p:txBody>
      </p:sp>
      <p:pic>
        <p:nvPicPr>
          <p:cNvPr id="2050" name="Picture 2" descr="Simple partial seiz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76672"/>
            <a:ext cx="3456384" cy="25690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mplex partial seiz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501008"/>
            <a:ext cx="3456384" cy="2304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1026" name="Picture 2" descr="Image result for partial seiz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208912"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053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332656"/>
            <a:ext cx="8964488" cy="5472608"/>
          </a:xfrm>
        </p:spPr>
        <p:txBody>
          <a:bodyPr>
            <a:normAutofit fontScale="77500" lnSpcReduction="20000"/>
          </a:bodyPr>
          <a:lstStyle/>
          <a:p>
            <a:pPr marL="0" indent="0" algn="l" rtl="0" eaLnBrk="1" hangingPunct="1">
              <a:lnSpc>
                <a:spcPct val="90000"/>
              </a:lnSpc>
              <a:buNone/>
              <a:defRPr/>
            </a:pPr>
            <a:r>
              <a:rPr lang="en-US" sz="3500" b="1" dirty="0" smtClean="0">
                <a:effectLst/>
                <a:latin typeface="Comic Sans MS" pitchFamily="66" charset="0"/>
              </a:rPr>
              <a:t>Generalized seizures  </a:t>
            </a:r>
          </a:p>
          <a:p>
            <a:pPr marL="0" indent="0" algn="l" rtl="0" eaLnBrk="1" hangingPunct="1">
              <a:lnSpc>
                <a:spcPct val="90000"/>
              </a:lnSpc>
              <a:buNone/>
              <a:defRPr/>
            </a:pPr>
            <a:endParaRPr lang="en-US" sz="2800" b="1" dirty="0" smtClean="0">
              <a:effectLst/>
              <a:latin typeface="Comic Sans MS" pitchFamily="66" charset="0"/>
            </a:endParaRPr>
          </a:p>
          <a:p>
            <a:pPr marL="0" indent="0" algn="l" rtl="0" eaLnBrk="1" hangingPunct="1">
              <a:lnSpc>
                <a:spcPct val="90000"/>
              </a:lnSpc>
              <a:buNone/>
              <a:defRPr/>
            </a:pPr>
            <a:r>
              <a:rPr lang="en-US" sz="3500" b="1" dirty="0" smtClean="0">
                <a:effectLst/>
                <a:latin typeface="Comic Sans MS" pitchFamily="66" charset="0"/>
              </a:rPr>
              <a:t>Manifest a loss of consciousness:</a:t>
            </a:r>
            <a:endParaRPr lang="en-US" sz="3500" b="1" dirty="0" smtClean="0">
              <a:latin typeface="Comic Sans MS" pitchFamily="66" charset="0"/>
            </a:endParaRPr>
          </a:p>
          <a:p>
            <a:pPr marL="0" indent="0" algn="l" rtl="0" eaLnBrk="1" hangingPunct="1">
              <a:lnSpc>
                <a:spcPct val="90000"/>
              </a:lnSpc>
              <a:buNone/>
              <a:defRPr/>
            </a:pPr>
            <a:endParaRPr lang="en-US" sz="3500" dirty="0">
              <a:latin typeface="Comic Sans MS" pitchFamily="66" charset="0"/>
            </a:endParaRPr>
          </a:p>
          <a:p>
            <a:pPr marL="0" indent="0" algn="l" rtl="0" eaLnBrk="1" hangingPunct="1">
              <a:lnSpc>
                <a:spcPct val="90000"/>
              </a:lnSpc>
              <a:buNone/>
              <a:defRPr/>
            </a:pPr>
            <a:r>
              <a:rPr lang="en-US" sz="3500" b="1" dirty="0" smtClean="0">
                <a:effectLst/>
                <a:latin typeface="Comic Sans MS" pitchFamily="66" charset="0"/>
              </a:rPr>
              <a:t>Generalized seizures include:</a:t>
            </a:r>
            <a:r>
              <a:rPr lang="en-US" sz="3500" b="1" dirty="0" smtClean="0">
                <a:effectLst/>
                <a:latin typeface="Comic Sans MS" pitchFamily="66" charset="0"/>
                <a:sym typeface="Wingdings" pitchFamily="2" charset="2"/>
              </a:rPr>
              <a:t> </a:t>
            </a:r>
            <a:endParaRPr lang="en-US" sz="3500" b="1" dirty="0" smtClean="0">
              <a:latin typeface="Comic Sans MS" pitchFamily="66" charset="0"/>
              <a:sym typeface="Wingdings" pitchFamily="2" charset="2"/>
            </a:endParaRPr>
          </a:p>
          <a:p>
            <a:pPr marL="0" indent="0" algn="l" rtl="0" eaLnBrk="1" hangingPunct="1">
              <a:lnSpc>
                <a:spcPct val="90000"/>
              </a:lnSpc>
              <a:buNone/>
              <a:defRPr/>
            </a:pPr>
            <a:endParaRPr lang="en-US" sz="2800" b="1" dirty="0" smtClean="0">
              <a:latin typeface="Comic Sans MS" pitchFamily="66" charset="0"/>
            </a:endParaRPr>
          </a:p>
          <a:p>
            <a:pPr marL="0" indent="0" algn="l" rtl="0" eaLnBrk="1" hangingPunct="1">
              <a:lnSpc>
                <a:spcPct val="90000"/>
              </a:lnSpc>
              <a:buNone/>
              <a:defRPr/>
            </a:pPr>
            <a:r>
              <a:rPr lang="en-US" sz="2800" b="1" dirty="0" smtClean="0">
                <a:latin typeface="Comic Sans MS" pitchFamily="66" charset="0"/>
              </a:rPr>
              <a:t>1-Myoclonic </a:t>
            </a:r>
            <a:r>
              <a:rPr lang="en-US" sz="2800" dirty="0" smtClean="0">
                <a:latin typeface="Comic Sans MS" pitchFamily="66" charset="0"/>
              </a:rPr>
              <a:t>(</a:t>
            </a:r>
            <a:r>
              <a:rPr lang="en-US" sz="2800" dirty="0">
                <a:latin typeface="Comic Sans MS" pitchFamily="66" charset="0"/>
              </a:rPr>
              <a:t>are brief shock-like jerks of a muscle or group of </a:t>
            </a:r>
            <a:r>
              <a:rPr lang="en-US" sz="2800" dirty="0" smtClean="0">
                <a:latin typeface="Comic Sans MS" pitchFamily="66" charset="0"/>
              </a:rPr>
              <a:t>		muscles)</a:t>
            </a:r>
          </a:p>
          <a:p>
            <a:pPr marL="0" indent="0">
              <a:lnSpc>
                <a:spcPct val="90000"/>
              </a:lnSpc>
              <a:buNone/>
              <a:defRPr/>
            </a:pPr>
            <a:endParaRPr lang="en-US" sz="2800" b="1" dirty="0" smtClean="0">
              <a:effectLst/>
              <a:latin typeface="Comic Sans MS" pitchFamily="66" charset="0"/>
            </a:endParaRPr>
          </a:p>
          <a:p>
            <a:pPr marL="0" indent="0">
              <a:lnSpc>
                <a:spcPct val="90000"/>
              </a:lnSpc>
              <a:buNone/>
              <a:defRPr/>
            </a:pPr>
            <a:r>
              <a:rPr lang="en-US" sz="2800" b="1" dirty="0">
                <a:latin typeface="Comic Sans MS" pitchFamily="66" charset="0"/>
              </a:rPr>
              <a:t>2</a:t>
            </a:r>
            <a:r>
              <a:rPr lang="en-US" sz="2800" b="1" dirty="0" smtClean="0">
                <a:effectLst/>
                <a:latin typeface="Comic Sans MS" pitchFamily="66" charset="0"/>
              </a:rPr>
              <a:t>- </a:t>
            </a:r>
            <a:r>
              <a:rPr lang="en-US" sz="2800" b="1" dirty="0" err="1" smtClean="0">
                <a:effectLst/>
                <a:latin typeface="Comic Sans MS" pitchFamily="66" charset="0"/>
              </a:rPr>
              <a:t>Clonic</a:t>
            </a:r>
            <a:r>
              <a:rPr lang="en-US" sz="2800" b="1" dirty="0" smtClean="0">
                <a:effectLst/>
                <a:latin typeface="Comic Sans MS" pitchFamily="66" charset="0"/>
              </a:rPr>
              <a:t> </a:t>
            </a:r>
            <a:r>
              <a:rPr lang="en-US" sz="2800" dirty="0" smtClean="0">
                <a:effectLst/>
                <a:latin typeface="Comic Sans MS" pitchFamily="66" charset="0"/>
              </a:rPr>
              <a:t>(</a:t>
            </a:r>
            <a:r>
              <a:rPr lang="en-US" sz="2800" dirty="0" smtClean="0">
                <a:latin typeface="Comic Sans MS" pitchFamily="66" charset="0"/>
              </a:rPr>
              <a:t>rapidly </a:t>
            </a:r>
            <a:r>
              <a:rPr lang="en-US" sz="2800" dirty="0">
                <a:latin typeface="Comic Sans MS" pitchFamily="66" charset="0"/>
              </a:rPr>
              <a:t>alternating contraction and relaxation of a </a:t>
            </a:r>
            <a:r>
              <a:rPr lang="en-US" sz="2800" dirty="0" smtClean="0">
                <a:latin typeface="Comic Sans MS" pitchFamily="66" charset="0"/>
              </a:rPr>
              <a:t>			muscle </a:t>
            </a:r>
            <a:r>
              <a:rPr lang="en-US" sz="2800" dirty="0">
                <a:latin typeface="Comic Sans MS" pitchFamily="66" charset="0"/>
              </a:rPr>
              <a:t>-- in other words, repeated </a:t>
            </a:r>
            <a:r>
              <a:rPr lang="en-US" sz="2800" dirty="0" smtClean="0">
                <a:latin typeface="Comic Sans MS" pitchFamily="66" charset="0"/>
              </a:rPr>
              <a:t>jerking)</a:t>
            </a:r>
            <a:endParaRPr lang="en-US" sz="2800" dirty="0" smtClean="0">
              <a:effectLst/>
              <a:latin typeface="Comic Sans MS" pitchFamily="66" charset="0"/>
            </a:endParaRPr>
          </a:p>
          <a:p>
            <a:pPr marL="0" indent="0">
              <a:lnSpc>
                <a:spcPct val="90000"/>
              </a:lnSpc>
              <a:buNone/>
              <a:defRPr/>
            </a:pPr>
            <a:endParaRPr lang="en-US" sz="2800" b="1" dirty="0" smtClean="0">
              <a:latin typeface="Comic Sans MS" pitchFamily="66" charset="0"/>
            </a:endParaRPr>
          </a:p>
          <a:p>
            <a:pPr marL="0" indent="0">
              <a:lnSpc>
                <a:spcPct val="90000"/>
              </a:lnSpc>
              <a:buNone/>
              <a:defRPr/>
            </a:pPr>
            <a:r>
              <a:rPr lang="en-US" sz="2800" b="1" dirty="0">
                <a:latin typeface="Comic Sans MS" pitchFamily="66" charset="0"/>
              </a:rPr>
              <a:t>3</a:t>
            </a:r>
            <a:r>
              <a:rPr lang="en-US" sz="2800" b="1" dirty="0" smtClean="0">
                <a:latin typeface="Comic Sans MS" pitchFamily="66" charset="0"/>
              </a:rPr>
              <a:t>- Tonic </a:t>
            </a:r>
            <a:r>
              <a:rPr lang="en-US" sz="2800" dirty="0" smtClean="0">
                <a:latin typeface="Comic Sans MS" pitchFamily="66" charset="0"/>
              </a:rPr>
              <a:t>(</a:t>
            </a:r>
            <a:r>
              <a:rPr lang="en-US" sz="2800" dirty="0">
                <a:latin typeface="Comic Sans MS" pitchFamily="66" charset="0"/>
              </a:rPr>
              <a:t> the tone is greatly increased and the body, arms, or </a:t>
            </a:r>
            <a:r>
              <a:rPr lang="en-US" sz="2800" dirty="0" smtClean="0">
                <a:latin typeface="Comic Sans MS" pitchFamily="66" charset="0"/>
              </a:rPr>
              <a:t>		legs </a:t>
            </a:r>
            <a:r>
              <a:rPr lang="en-US" sz="2800" dirty="0">
                <a:latin typeface="Comic Sans MS" pitchFamily="66" charset="0"/>
              </a:rPr>
              <a:t>make </a:t>
            </a:r>
            <a:r>
              <a:rPr lang="en-US" sz="2800" dirty="0" smtClean="0">
                <a:latin typeface="Comic Sans MS" pitchFamily="66" charset="0"/>
              </a:rPr>
              <a:t>	sudden </a:t>
            </a:r>
            <a:r>
              <a:rPr lang="en-US" sz="2800" dirty="0">
                <a:latin typeface="Comic Sans MS" pitchFamily="66" charset="0"/>
              </a:rPr>
              <a:t>stiffening </a:t>
            </a:r>
            <a:r>
              <a:rPr lang="en-US" sz="2800" dirty="0" smtClean="0">
                <a:latin typeface="Comic Sans MS" pitchFamily="66" charset="0"/>
              </a:rPr>
              <a:t>movements</a:t>
            </a:r>
            <a:r>
              <a:rPr lang="en-US" sz="2800" dirty="0">
                <a:latin typeface="Comic Sans MS" pitchFamily="66" charset="0"/>
              </a:rPr>
              <a:t>)</a:t>
            </a:r>
            <a:endParaRPr lang="en-US" sz="2800" dirty="0" smtClean="0">
              <a:latin typeface="Comic Sans MS" pitchFamily="66" charset="0"/>
            </a:endParaRPr>
          </a:p>
          <a:p>
            <a:pPr marL="0" indent="0">
              <a:lnSpc>
                <a:spcPct val="90000"/>
              </a:lnSpc>
              <a:buNone/>
              <a:defRPr/>
            </a:pPr>
            <a:endParaRPr lang="en-US" sz="2800" b="1" dirty="0" smtClean="0">
              <a:effectLst/>
              <a:latin typeface="Comic Sans MS" pitchFamily="66" charset="0"/>
            </a:endParaRPr>
          </a:p>
          <a:p>
            <a:pPr marL="0" indent="0">
              <a:lnSpc>
                <a:spcPct val="90000"/>
              </a:lnSpc>
              <a:buNone/>
              <a:defRPr/>
            </a:pPr>
            <a:r>
              <a:rPr lang="en-US" sz="2800" b="1" dirty="0" smtClean="0">
                <a:latin typeface="Comic Sans MS" pitchFamily="66" charset="0"/>
              </a:rPr>
              <a:t>4- Tonic-</a:t>
            </a:r>
            <a:r>
              <a:rPr lang="en-US" sz="2800" b="1" dirty="0" err="1" smtClean="0">
                <a:latin typeface="Comic Sans MS" pitchFamily="66" charset="0"/>
              </a:rPr>
              <a:t>clonic</a:t>
            </a:r>
            <a:r>
              <a:rPr lang="en-US" sz="2800" b="1" dirty="0" smtClean="0">
                <a:latin typeface="Comic Sans MS" pitchFamily="66" charset="0"/>
              </a:rPr>
              <a:t> </a:t>
            </a:r>
            <a:r>
              <a:rPr lang="en-US" sz="2800" b="1" dirty="0">
                <a:latin typeface="Comic Sans MS" pitchFamily="66" charset="0"/>
              </a:rPr>
              <a:t>seizures </a:t>
            </a:r>
            <a:r>
              <a:rPr lang="en-US" sz="2800" dirty="0">
                <a:latin typeface="Comic Sans MS" pitchFamily="66" charset="0"/>
              </a:rPr>
              <a:t>(Grand Mal </a:t>
            </a:r>
            <a:r>
              <a:rPr lang="en-US" sz="2800" dirty="0" smtClean="0">
                <a:latin typeface="Comic Sans MS" pitchFamily="66" charset="0"/>
              </a:rPr>
              <a:t>epileptic seizure</a:t>
            </a:r>
            <a:r>
              <a:rPr lang="en-US" sz="2800" dirty="0">
                <a:latin typeface="Comic Sans MS" pitchFamily="66" charset="0"/>
              </a:rPr>
              <a:t>)</a:t>
            </a:r>
            <a:r>
              <a:rPr lang="en-US" sz="2800" b="1" dirty="0">
                <a:latin typeface="Comic Sans MS" pitchFamily="66" charset="0"/>
              </a:rPr>
              <a:t> </a:t>
            </a:r>
          </a:p>
          <a:p>
            <a:pPr marL="0" indent="0">
              <a:lnSpc>
                <a:spcPct val="90000"/>
              </a:lnSpc>
              <a:buNone/>
              <a:defRPr/>
            </a:pPr>
            <a:endParaRPr lang="en-US" sz="2800" b="1" dirty="0" smtClean="0">
              <a:effectLst/>
              <a:latin typeface="Comic Sans MS" pitchFamily="66" charset="0"/>
            </a:endParaRPr>
          </a:p>
        </p:txBody>
      </p:sp>
    </p:spTree>
    <p:extLst>
      <p:ext uri="{BB962C8B-B14F-4D97-AF65-F5344CB8AC3E}">
        <p14:creationId xmlns:p14="http://schemas.microsoft.com/office/powerpoint/2010/main" val="3120200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683568" y="1556792"/>
            <a:ext cx="7408333" cy="3744416"/>
          </a:xfrm>
        </p:spPr>
        <p:txBody>
          <a:bodyPr>
            <a:normAutofit/>
          </a:bodyPr>
          <a:lstStyle/>
          <a:p>
            <a:pPr marL="0" indent="0">
              <a:lnSpc>
                <a:spcPct val="90000"/>
              </a:lnSpc>
              <a:buNone/>
              <a:defRPr/>
            </a:pPr>
            <a:endParaRPr lang="en-US" sz="1800" b="1" dirty="0" smtClean="0">
              <a:latin typeface="Comic Sans MS" pitchFamily="66" charset="0"/>
            </a:endParaRPr>
          </a:p>
          <a:p>
            <a:pPr marL="0" indent="0">
              <a:lnSpc>
                <a:spcPct val="90000"/>
              </a:lnSpc>
              <a:buNone/>
              <a:defRPr/>
            </a:pPr>
            <a:r>
              <a:rPr lang="en-US" sz="2000" b="1" dirty="0" smtClean="0">
                <a:latin typeface="Comic Sans MS" pitchFamily="66" charset="0"/>
              </a:rPr>
              <a:t>5- </a:t>
            </a:r>
            <a:r>
              <a:rPr lang="en-US" sz="2000" b="1" dirty="0">
                <a:latin typeface="Comic Sans MS" pitchFamily="66" charset="0"/>
              </a:rPr>
              <a:t>Atonic (Lose of muscles  strength)</a:t>
            </a:r>
          </a:p>
          <a:p>
            <a:pPr marL="0" indent="0">
              <a:lnSpc>
                <a:spcPct val="90000"/>
              </a:lnSpc>
              <a:buNone/>
              <a:defRPr/>
            </a:pPr>
            <a:endParaRPr lang="en-US" sz="2000" b="1" dirty="0">
              <a:latin typeface="Comic Sans MS" pitchFamily="66" charset="0"/>
            </a:endParaRPr>
          </a:p>
          <a:p>
            <a:pPr marL="0" indent="0">
              <a:lnSpc>
                <a:spcPct val="90000"/>
              </a:lnSpc>
              <a:buNone/>
              <a:defRPr/>
            </a:pPr>
            <a:r>
              <a:rPr lang="en-US" sz="2000" b="1" dirty="0">
                <a:latin typeface="Comic Sans MS" pitchFamily="66" charset="0"/>
              </a:rPr>
              <a:t>6-  Absence seizures (Or non-convulsive)</a:t>
            </a:r>
          </a:p>
          <a:p>
            <a:pPr marL="0" indent="0">
              <a:lnSpc>
                <a:spcPct val="90000"/>
              </a:lnSpc>
              <a:buNone/>
              <a:defRPr/>
            </a:pPr>
            <a:r>
              <a:rPr lang="en-US" sz="2000" b="1" dirty="0">
                <a:latin typeface="Comic Sans MS" pitchFamily="66" charset="0"/>
              </a:rPr>
              <a:t>	(Petit mal epileptic seizures)</a:t>
            </a:r>
          </a:p>
          <a:p>
            <a:pPr marL="0" indent="0" algn="l" rtl="0" eaLnBrk="1" hangingPunct="1">
              <a:lnSpc>
                <a:spcPct val="80000"/>
              </a:lnSpc>
              <a:buNone/>
              <a:defRPr/>
            </a:pPr>
            <a:endParaRPr lang="en-US" sz="2000" b="1" u="sng" dirty="0" smtClean="0">
              <a:effectLst/>
              <a:latin typeface="Comic Sans MS" pitchFamily="66" charset="0"/>
            </a:endParaRPr>
          </a:p>
          <a:p>
            <a:pPr marL="0" indent="0" algn="l" rtl="0" eaLnBrk="1" hangingPunct="1">
              <a:lnSpc>
                <a:spcPct val="80000"/>
              </a:lnSpc>
              <a:buNone/>
              <a:defRPr/>
            </a:pPr>
            <a:r>
              <a:rPr lang="en-US" sz="2000" b="1" dirty="0" smtClean="0">
                <a:latin typeface="Comic Sans MS" pitchFamily="66" charset="0"/>
              </a:rPr>
              <a:t>	a. Loss of contact with environment for 5 to 30 	seconds.</a:t>
            </a:r>
          </a:p>
          <a:p>
            <a:pPr marL="0" indent="0" algn="l" rtl="0" eaLnBrk="1" hangingPunct="1">
              <a:lnSpc>
                <a:spcPct val="80000"/>
              </a:lnSpc>
              <a:buNone/>
              <a:defRPr/>
            </a:pPr>
            <a:r>
              <a:rPr lang="en-US" sz="2000" b="1" dirty="0" smtClean="0">
                <a:latin typeface="Comic Sans MS" pitchFamily="66" charset="0"/>
              </a:rPr>
              <a:t>	b. Appears to be day dreaming or may roll eyes, 	nod head, move hands, or smack lips.</a:t>
            </a:r>
          </a:p>
          <a:p>
            <a:pPr marL="0" indent="0" algn="l" rtl="0" eaLnBrk="1" hangingPunct="1">
              <a:lnSpc>
                <a:spcPct val="80000"/>
              </a:lnSpc>
              <a:buNone/>
              <a:defRPr/>
            </a:pPr>
            <a:r>
              <a:rPr lang="en-US" sz="2000" b="1" dirty="0" smtClean="0">
                <a:latin typeface="Comic Sans MS" pitchFamily="66" charset="0"/>
              </a:rPr>
              <a:t>	c. Resumes activity and is not aware of seizure.</a:t>
            </a:r>
            <a:endParaRPr lang="en-US" sz="2000" b="1" dirty="0"/>
          </a:p>
        </p:txBody>
      </p:sp>
      <p:sp>
        <p:nvSpPr>
          <p:cNvPr id="3" name="Title 2"/>
          <p:cNvSpPr>
            <a:spLocks noGrp="1"/>
          </p:cNvSpPr>
          <p:nvPr>
            <p:ph type="title" idx="4294967295"/>
          </p:nvPr>
        </p:nvSpPr>
        <p:spPr/>
        <p:txBody>
          <a:bodyPr/>
          <a:lstStyle/>
          <a:p>
            <a:r>
              <a:rPr lang="en-US" dirty="0" smtClean="0"/>
              <a:t>Generalized </a:t>
            </a:r>
            <a:endParaRPr lang="en-US" dirty="0"/>
          </a:p>
        </p:txBody>
      </p:sp>
    </p:spTree>
    <p:extLst>
      <p:ext uri="{BB962C8B-B14F-4D97-AF65-F5344CB8AC3E}">
        <p14:creationId xmlns:p14="http://schemas.microsoft.com/office/powerpoint/2010/main" val="3314836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060848"/>
            <a:ext cx="8496944" cy="3456384"/>
          </a:xfrm>
        </p:spPr>
        <p:txBody>
          <a:bodyPr/>
          <a:lstStyle/>
          <a:p>
            <a:pPr algn="l" rtl="0"/>
            <a:r>
              <a:rPr lang="en-US" sz="2400" dirty="0" smtClean="0">
                <a:latin typeface="Comic Sans MS" pitchFamily="66" charset="0"/>
              </a:rPr>
              <a:t>The onset of a seizures:</a:t>
            </a:r>
          </a:p>
          <a:p>
            <a:pPr marL="0" indent="0" algn="l" rtl="0">
              <a:buNone/>
            </a:pPr>
            <a:r>
              <a:rPr lang="en-US" sz="2400" dirty="0" smtClean="0">
                <a:latin typeface="Comic Sans MS" pitchFamily="66" charset="0"/>
              </a:rPr>
              <a:t>Small group of abnormal neurons undergo </a:t>
            </a:r>
          </a:p>
          <a:p>
            <a:pPr algn="l" rtl="0">
              <a:buFontTx/>
              <a:buChar char="-"/>
            </a:pPr>
            <a:r>
              <a:rPr lang="en-US" sz="2400" dirty="0" smtClean="0">
                <a:latin typeface="Comic Sans MS" pitchFamily="66" charset="0"/>
              </a:rPr>
              <a:t>Prolonged </a:t>
            </a:r>
            <a:r>
              <a:rPr lang="en-US" sz="2400" dirty="0" err="1" smtClean="0">
                <a:latin typeface="Comic Sans MS" pitchFamily="66" charset="0"/>
              </a:rPr>
              <a:t>depolarizations</a:t>
            </a:r>
            <a:endParaRPr lang="en-US" sz="2400" dirty="0" smtClean="0">
              <a:latin typeface="Comic Sans MS" pitchFamily="66" charset="0"/>
            </a:endParaRPr>
          </a:p>
          <a:p>
            <a:pPr algn="l" rtl="0">
              <a:buFontTx/>
              <a:buChar char="-"/>
            </a:pPr>
            <a:r>
              <a:rPr lang="en-US" sz="2400" dirty="0" smtClean="0">
                <a:latin typeface="Comic Sans MS" pitchFamily="66" charset="0"/>
              </a:rPr>
              <a:t>Rapid firing of repeated action potentials</a:t>
            </a:r>
          </a:p>
          <a:p>
            <a:pPr marL="0" indent="0" algn="l" rtl="0">
              <a:buNone/>
            </a:pPr>
            <a:r>
              <a:rPr lang="en-US" sz="2400" dirty="0" smtClean="0">
                <a:latin typeface="Comic Sans MS" pitchFamily="66" charset="0"/>
              </a:rPr>
              <a:t> </a:t>
            </a:r>
          </a:p>
          <a:p>
            <a:pPr algn="l" rtl="0"/>
            <a:r>
              <a:rPr lang="en-US" sz="2400" dirty="0" smtClean="0">
                <a:latin typeface="Comic Sans MS" pitchFamily="66" charset="0"/>
              </a:rPr>
              <a:t>Spread to adjacent neurons or neurons with which they are connected into the process.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9" name="Rectangle 3"/>
          <p:cNvSpPr>
            <a:spLocks noGrp="1" noChangeArrowheads="1"/>
          </p:cNvSpPr>
          <p:nvPr>
            <p:ph sz="quarter" idx="13"/>
          </p:nvPr>
        </p:nvSpPr>
        <p:spPr>
          <a:xfrm>
            <a:off x="144016" y="116632"/>
            <a:ext cx="4572000" cy="6381328"/>
          </a:xfrm>
        </p:spPr>
        <p:txBody>
          <a:bodyPr>
            <a:noAutofit/>
          </a:bodyPr>
          <a:lstStyle/>
          <a:p>
            <a:pPr algn="l" rtl="0"/>
            <a:r>
              <a:rPr lang="en-US" sz="2400" dirty="0" smtClean="0">
                <a:latin typeface="Comic Sans MS" pitchFamily="66" charset="0"/>
              </a:rPr>
              <a:t>A clinical seizure occurs when the electrical discharges of a large number of cells become abnormally linked together, creating a storm of electrical activity in the brain. </a:t>
            </a:r>
          </a:p>
          <a:p>
            <a:pPr algn="l" rtl="0"/>
            <a:r>
              <a:rPr lang="en-US" sz="2400" dirty="0" smtClean="0">
                <a:latin typeface="Comic Sans MS" pitchFamily="66" charset="0"/>
              </a:rPr>
              <a:t>Seizures may then spread to involve adjacent areas of the brain or through established anatomic pathways to other distant areas.</a:t>
            </a:r>
          </a:p>
        </p:txBody>
      </p:sp>
      <p:pic>
        <p:nvPicPr>
          <p:cNvPr id="5" name="Content Placeholder 4" descr="seizure disorders">
            <a:hlinkClick r:id="rId2"/>
          </p:cNvPr>
          <p:cNvPicPr>
            <a:picLocks noGrp="1" noChangeAspect="1" noChangeArrowheads="1"/>
          </p:cNvPicPr>
          <p:nvPr>
            <p:ph sz="quarter" idx="14"/>
          </p:nvPr>
        </p:nvPicPr>
        <p:blipFill>
          <a:blip r:embed="rId3" cstate="print"/>
          <a:stretch>
            <a:fillRect/>
          </a:stretch>
        </p:blipFill>
        <p:spPr>
          <a:xfrm>
            <a:off x="5641801" y="3474244"/>
            <a:ext cx="3178671" cy="2475036"/>
          </a:xfrm>
          <a:noFill/>
        </p:spPr>
      </p:pic>
      <p:pic>
        <p:nvPicPr>
          <p:cNvPr id="7" name="Picture 2" descr="D:\EEG Summaries 22.12.2013\Epilepsy General\Fullscreen capture 2252010 101543 AM-1.jpg"/>
          <p:cNvPicPr>
            <a:picLocks noChangeAspect="1" noChangeArrowheads="1"/>
          </p:cNvPicPr>
          <p:nvPr/>
        </p:nvPicPr>
        <p:blipFill>
          <a:blip r:embed="rId4" cstate="print"/>
          <a:srcRect/>
          <a:stretch>
            <a:fillRect/>
          </a:stretch>
        </p:blipFill>
        <p:spPr bwMode="auto">
          <a:xfrm>
            <a:off x="4644008" y="188640"/>
            <a:ext cx="4499992" cy="3356992"/>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36912"/>
            <a:ext cx="8028384" cy="2115616"/>
          </a:xfrm>
        </p:spPr>
        <p:txBody>
          <a:bodyPr>
            <a:normAutofit/>
          </a:bodyPr>
          <a:lstStyle/>
          <a:p>
            <a:pPr algn="l" rtl="0"/>
            <a:r>
              <a:rPr lang="en-US" sz="2400" dirty="0" smtClean="0">
                <a:latin typeface="Comic Sans MS" pitchFamily="66" charset="0"/>
              </a:rPr>
              <a:t>The </a:t>
            </a:r>
            <a:r>
              <a:rPr lang="en-US" sz="2400" u="sng" dirty="0" smtClean="0">
                <a:latin typeface="Comic Sans MS" pitchFamily="66" charset="0"/>
              </a:rPr>
              <a:t>clinical manifestations of a seizure</a:t>
            </a:r>
            <a:r>
              <a:rPr lang="en-US" sz="2400" dirty="0" smtClean="0">
                <a:latin typeface="Comic Sans MS" pitchFamily="66" charset="0"/>
              </a:rPr>
              <a:t> reflect the area of the brain from which the seizure begins (i.e., seizure focus) and the spread of the electrical discharge.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476672"/>
            <a:ext cx="8208912" cy="5256584"/>
          </a:xfrm>
        </p:spPr>
        <p:txBody>
          <a:bodyPr>
            <a:normAutofit/>
          </a:bodyPr>
          <a:lstStyle/>
          <a:p>
            <a:pPr lvl="0" algn="l" rtl="0"/>
            <a:r>
              <a:rPr lang="en-US" sz="2400" b="1" dirty="0" smtClean="0">
                <a:latin typeface="Comic Sans MS" pitchFamily="66" charset="0"/>
              </a:rPr>
              <a:t>Clinical manifestations accompanying a seizure are numerous and varied, including </a:t>
            </a:r>
            <a:r>
              <a:rPr lang="en-US" sz="2400" b="1" dirty="0" smtClean="0">
                <a:latin typeface="Comic Sans MS" pitchFamily="66" charset="0"/>
                <a:sym typeface="Wingdings"/>
              </a:rPr>
              <a:t></a:t>
            </a:r>
          </a:p>
          <a:p>
            <a:pPr lvl="0" algn="l" rtl="0"/>
            <a:r>
              <a:rPr lang="en-US" sz="2400" b="1" dirty="0" smtClean="0">
                <a:latin typeface="Comic Sans MS" pitchFamily="66" charset="0"/>
              </a:rPr>
              <a:t> </a:t>
            </a:r>
          </a:p>
          <a:p>
            <a:pPr lvl="0" algn="l" rtl="0"/>
            <a:r>
              <a:rPr lang="en-US" sz="2100" b="1" dirty="0" smtClean="0">
                <a:latin typeface="Comic Sans MS" pitchFamily="66" charset="0"/>
              </a:rPr>
              <a:t>(1) indescribable bodily sensations,</a:t>
            </a:r>
          </a:p>
          <a:p>
            <a:pPr lvl="0" algn="l" rtl="0"/>
            <a:r>
              <a:rPr lang="en-US" sz="2100" b="1" dirty="0" smtClean="0">
                <a:latin typeface="Comic Sans MS" pitchFamily="66" charset="0"/>
              </a:rPr>
              <a:t>(2) "pins and needles" sensations, </a:t>
            </a:r>
          </a:p>
          <a:p>
            <a:pPr lvl="0" algn="l" rtl="0"/>
            <a:r>
              <a:rPr lang="en-US" sz="2100" b="1" dirty="0" smtClean="0">
                <a:latin typeface="Comic Sans MS" pitchFamily="66" charset="0"/>
              </a:rPr>
              <a:t>(3) smells or sounds, </a:t>
            </a:r>
          </a:p>
          <a:p>
            <a:pPr lvl="0" algn="l" rtl="0"/>
            <a:r>
              <a:rPr lang="en-US" sz="2100" b="1" dirty="0" smtClean="0">
                <a:latin typeface="Comic Sans MS" pitchFamily="66" charset="0"/>
              </a:rPr>
              <a:t>(4) fear or depression, </a:t>
            </a:r>
          </a:p>
          <a:p>
            <a:pPr lvl="0" algn="l" rtl="0"/>
            <a:r>
              <a:rPr lang="en-US" sz="2100" b="1" dirty="0" smtClean="0">
                <a:latin typeface="Comic Sans MS" pitchFamily="66" charset="0"/>
              </a:rPr>
              <a:t>(5) hallucinations, </a:t>
            </a:r>
          </a:p>
          <a:p>
            <a:pPr lvl="0" algn="l" rtl="0"/>
            <a:r>
              <a:rPr lang="en-US" sz="2100" b="1" dirty="0" smtClean="0">
                <a:latin typeface="Comic Sans MS" pitchFamily="66" charset="0"/>
              </a:rPr>
              <a:t>(6) momentary jerks or head nods, </a:t>
            </a:r>
          </a:p>
          <a:p>
            <a:pPr lvl="0" algn="l" rtl="0"/>
            <a:r>
              <a:rPr lang="en-US" sz="2100" b="1" dirty="0" smtClean="0">
                <a:latin typeface="Comic Sans MS" pitchFamily="66" charset="0"/>
              </a:rPr>
              <a:t>(7) staring with loss of awareness, and </a:t>
            </a:r>
          </a:p>
          <a:p>
            <a:pPr lvl="0" algn="l" rtl="0"/>
            <a:r>
              <a:rPr lang="en-US" sz="2100" b="1" dirty="0" smtClean="0">
                <a:latin typeface="Comic Sans MS" pitchFamily="66" charset="0"/>
              </a:rPr>
              <a:t>(8) Convulsions </a:t>
            </a:r>
            <a:r>
              <a:rPr lang="en-US" sz="2100" b="1" dirty="0" smtClean="0">
                <a:latin typeface="Comic Sans MS" pitchFamily="66" charset="0"/>
                <a:sym typeface="Wingdings"/>
              </a:rPr>
              <a:t></a:t>
            </a:r>
            <a:r>
              <a:rPr lang="en-US" sz="2100" b="1" dirty="0" smtClean="0">
                <a:latin typeface="Comic Sans MS" pitchFamily="66" charset="0"/>
              </a:rPr>
              <a:t> i.e., involuntary muscle contractions) lasting seconds to minutes</a:t>
            </a:r>
            <a:endParaRPr lang="en-US" sz="2100" b="1" dirty="0"/>
          </a:p>
        </p:txBody>
      </p:sp>
    </p:spTree>
    <p:extLst>
      <p:ext uri="{BB962C8B-B14F-4D97-AF65-F5344CB8AC3E}">
        <p14:creationId xmlns:p14="http://schemas.microsoft.com/office/powerpoint/2010/main" val="1954491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idx="1"/>
          </p:nvPr>
        </p:nvSpPr>
        <p:spPr>
          <a:xfrm>
            <a:off x="179512" y="2160240"/>
            <a:ext cx="8784976" cy="3573016"/>
          </a:xfrm>
        </p:spPr>
        <p:txBody>
          <a:bodyPr>
            <a:normAutofit/>
          </a:bodyPr>
          <a:lstStyle/>
          <a:p>
            <a:pPr algn="l" rtl="0">
              <a:buFont typeface="Arial" pitchFamily="34" charset="0"/>
              <a:buChar char="•"/>
            </a:pPr>
            <a:r>
              <a:rPr lang="en-US" sz="2400" dirty="0" smtClean="0">
                <a:solidFill>
                  <a:schemeClr val="tx1">
                    <a:lumMod val="95000"/>
                    <a:lumOff val="5000"/>
                  </a:schemeClr>
                </a:solidFill>
                <a:effectLst/>
                <a:latin typeface="Comic Sans MS" pitchFamily="66" charset="0"/>
              </a:rPr>
              <a:t>Cortical cell membrane level:</a:t>
            </a:r>
          </a:p>
          <a:p>
            <a:pPr algn="l" rtl="0">
              <a:buFont typeface="Arial" pitchFamily="34" charset="0"/>
              <a:buChar char="•"/>
            </a:pPr>
            <a:endParaRPr lang="en-US" sz="2400" dirty="0" smtClean="0">
              <a:solidFill>
                <a:schemeClr val="tx1">
                  <a:lumMod val="95000"/>
                  <a:lumOff val="5000"/>
                </a:schemeClr>
              </a:solidFill>
              <a:effectLst/>
              <a:latin typeface="Comic Sans MS" pitchFamily="66" charset="0"/>
            </a:endParaRPr>
          </a:p>
          <a:p>
            <a:pPr algn="l" rtl="0">
              <a:buFont typeface="Wingdings" pitchFamily="2" charset="2"/>
              <a:buChar char="Ø"/>
            </a:pPr>
            <a:r>
              <a:rPr lang="en-US" sz="2400" dirty="0" smtClean="0">
                <a:solidFill>
                  <a:schemeClr val="tx1">
                    <a:lumMod val="95000"/>
                    <a:lumOff val="5000"/>
                  </a:schemeClr>
                </a:solidFill>
                <a:effectLst/>
                <a:latin typeface="Comic Sans MS" pitchFamily="66" charset="0"/>
              </a:rPr>
              <a:t>Instability of the nerve cell membrane </a:t>
            </a:r>
            <a:r>
              <a:rPr lang="en-US" sz="2400" dirty="0" smtClean="0">
                <a:solidFill>
                  <a:schemeClr val="tx1">
                    <a:lumMod val="95000"/>
                    <a:lumOff val="5000"/>
                  </a:schemeClr>
                </a:solidFill>
                <a:effectLst/>
                <a:latin typeface="Comic Sans MS" pitchFamily="66" charset="0"/>
                <a:sym typeface="Wingdings" pitchFamily="2" charset="2"/>
              </a:rPr>
              <a:t> </a:t>
            </a:r>
            <a:r>
              <a:rPr lang="en-US" sz="2400" dirty="0" smtClean="0">
                <a:solidFill>
                  <a:schemeClr val="tx1">
                    <a:lumMod val="95000"/>
                    <a:lumOff val="5000"/>
                  </a:schemeClr>
                </a:solidFill>
                <a:latin typeface="Comic Sans MS" pitchFamily="66" charset="0"/>
              </a:rPr>
              <a:t>Polarization abnormalities (excessive polarization ,</a:t>
            </a:r>
            <a:r>
              <a:rPr lang="en-US" sz="2400" dirty="0" err="1" smtClean="0">
                <a:solidFill>
                  <a:schemeClr val="tx1">
                    <a:lumMod val="95000"/>
                    <a:lumOff val="5000"/>
                  </a:schemeClr>
                </a:solidFill>
                <a:latin typeface="Comic Sans MS" pitchFamily="66" charset="0"/>
              </a:rPr>
              <a:t>hypopolarization</a:t>
            </a:r>
            <a:r>
              <a:rPr lang="en-US" sz="2400" dirty="0" smtClean="0">
                <a:solidFill>
                  <a:schemeClr val="tx1">
                    <a:lumMod val="95000"/>
                    <a:lumOff val="5000"/>
                  </a:schemeClr>
                </a:solidFill>
                <a:latin typeface="Comic Sans MS" pitchFamily="66" charset="0"/>
              </a:rPr>
              <a:t> , or lapses in repolarization)</a:t>
            </a:r>
            <a:r>
              <a:rPr lang="en-US" sz="2400" dirty="0" smtClean="0">
                <a:solidFill>
                  <a:schemeClr val="tx1">
                    <a:lumMod val="95000"/>
                    <a:lumOff val="5000"/>
                  </a:schemeClr>
                </a:solidFill>
                <a:effectLst/>
                <a:latin typeface="Comic Sans MS" pitchFamily="66" charset="0"/>
              </a:rPr>
              <a:t>, allowing the cell to be more susceptible to activation </a:t>
            </a:r>
            <a:r>
              <a:rPr lang="en-US" sz="2400" dirty="0" smtClean="0">
                <a:solidFill>
                  <a:schemeClr val="tx1">
                    <a:lumMod val="95000"/>
                    <a:lumOff val="5000"/>
                  </a:schemeClr>
                </a:solidFill>
                <a:effectLst/>
                <a:latin typeface="Comic Sans MS" pitchFamily="66" charset="0"/>
                <a:sym typeface="Wingdings" pitchFamily="2" charset="2"/>
              </a:rPr>
              <a:t> </a:t>
            </a:r>
            <a:r>
              <a:rPr lang="en-US" sz="2400" dirty="0" smtClean="0">
                <a:solidFill>
                  <a:schemeClr val="tx1">
                    <a:lumMod val="95000"/>
                    <a:lumOff val="5000"/>
                  </a:schemeClr>
                </a:solidFill>
                <a:effectLst/>
                <a:latin typeface="Comic Sans MS" pitchFamily="66" charset="0"/>
              </a:rPr>
              <a:t>Hypersensitive neurons with lowered thresholds for firing and firing excessively , related to </a:t>
            </a:r>
            <a:r>
              <a:rPr lang="en-US" sz="2400" dirty="0" smtClean="0">
                <a:solidFill>
                  <a:schemeClr val="tx1">
                    <a:lumMod val="95000"/>
                    <a:lumOff val="5000"/>
                  </a:schemeClr>
                </a:solidFill>
                <a:effectLst/>
                <a:latin typeface="Comic Sans MS" pitchFamily="66" charset="0"/>
                <a:sym typeface="Wingdings" pitchFamily="2" charset="2"/>
              </a:rPr>
              <a:t></a:t>
            </a:r>
            <a:endParaRPr lang="en-US" sz="2400" dirty="0" smtClean="0">
              <a:solidFill>
                <a:schemeClr val="tx1">
                  <a:lumMod val="95000"/>
                  <a:lumOff val="5000"/>
                </a:schemeClr>
              </a:solidFill>
              <a:effectLst/>
              <a:latin typeface="Comic Sans MS" pitchFamily="66" charset="0"/>
            </a:endParaRPr>
          </a:p>
        </p:txBody>
      </p:sp>
      <p:sp>
        <p:nvSpPr>
          <p:cNvPr id="136194" name="Rectangle 2"/>
          <p:cNvSpPr>
            <a:spLocks noGrp="1" noChangeArrowheads="1"/>
          </p:cNvSpPr>
          <p:nvPr>
            <p:ph type="title"/>
          </p:nvPr>
        </p:nvSpPr>
        <p:spPr>
          <a:xfrm>
            <a:off x="395536" y="531440"/>
            <a:ext cx="8496944" cy="737320"/>
          </a:xfrm>
        </p:spPr>
        <p:txBody>
          <a:bodyPr>
            <a:normAutofit/>
          </a:bodyPr>
          <a:lstStyle/>
          <a:p>
            <a:pPr algn="l"/>
            <a:r>
              <a:rPr lang="en-US" sz="2800" dirty="0" smtClean="0">
                <a:latin typeface="Comic Sans MS" pitchFamily="66" charset="0"/>
              </a:rPr>
              <a:t>Pathophysiology of Epilepsy ( at molecular level)</a:t>
            </a:r>
            <a:endParaRPr lang="en-GB" sz="2800" dirty="0">
              <a:latin typeface="Comic Sans MS" pitchFamily="66"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idx="1"/>
          </p:nvPr>
        </p:nvSpPr>
        <p:spPr>
          <a:xfrm>
            <a:off x="216024" y="836712"/>
            <a:ext cx="8748464" cy="2304256"/>
          </a:xfrm>
        </p:spPr>
        <p:txBody>
          <a:bodyPr>
            <a:normAutofit/>
          </a:bodyPr>
          <a:lstStyle/>
          <a:p>
            <a:pPr algn="l" rtl="0"/>
            <a:r>
              <a:rPr lang="en-US" b="1" dirty="0" smtClean="0">
                <a:latin typeface="Comic Sans MS" pitchFamily="66" charset="0"/>
              </a:rPr>
              <a:t>Abnormal , excessive electrical discharge of a group of neurons within the brain. </a:t>
            </a:r>
          </a:p>
          <a:p>
            <a:pPr algn="l" rtl="0">
              <a:lnSpc>
                <a:spcPct val="80000"/>
              </a:lnSpc>
              <a:defRPr/>
            </a:pPr>
            <a:r>
              <a:rPr lang="en-US" b="1" dirty="0" smtClean="0">
                <a:latin typeface="Comic Sans MS" pitchFamily="66" charset="0"/>
              </a:rPr>
              <a:t>When a person has recurrent ( 2 or more) , unprovoked seizures </a:t>
            </a:r>
            <a:r>
              <a:rPr lang="en-US" b="1" dirty="0" smtClean="0">
                <a:latin typeface="Comic Sans MS" pitchFamily="66" charset="0"/>
                <a:sym typeface="Wingdings" pitchFamily="2" charset="2"/>
              </a:rPr>
              <a:t>  “ epileptic  “.</a:t>
            </a:r>
          </a:p>
          <a:p>
            <a:pPr algn="l" rtl="0"/>
            <a:r>
              <a:rPr lang="en-US" b="1" dirty="0" smtClean="0">
                <a:latin typeface="Comic Sans MS" pitchFamily="66" charset="0"/>
                <a:cs typeface="Times New Roman" pitchFamily="18" charset="0"/>
              </a:rPr>
              <a:t>Hence seizures can be a symptom of epilepsy .</a:t>
            </a:r>
          </a:p>
        </p:txBody>
      </p:sp>
      <p:sp>
        <p:nvSpPr>
          <p:cNvPr id="2" name="AutoShape 2" descr="Image result for seiz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eiz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Image result for seiz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540" y="3249042"/>
            <a:ext cx="5089748" cy="23401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idx="4294967295"/>
          </p:nvPr>
        </p:nvSpPr>
        <p:spPr>
          <a:xfrm>
            <a:off x="323404" y="332656"/>
            <a:ext cx="8569076" cy="5544616"/>
          </a:xfrm>
        </p:spPr>
        <p:txBody>
          <a:bodyPr>
            <a:normAutofit/>
          </a:bodyPr>
          <a:lstStyle/>
          <a:p>
            <a:pPr algn="l" rtl="0">
              <a:buFont typeface="Wingdings" pitchFamily="2" charset="2"/>
              <a:buChar char="§"/>
            </a:pPr>
            <a:r>
              <a:rPr lang="en-US" sz="2400" b="1" dirty="0" smtClean="0">
                <a:latin typeface="Comic Sans MS" pitchFamily="66" charset="0"/>
              </a:rPr>
              <a:t>(1) Excess of </a:t>
            </a:r>
            <a:r>
              <a:rPr lang="en-US" sz="2400" b="1" dirty="0" err="1" smtClean="0">
                <a:latin typeface="Comic Sans MS" pitchFamily="66" charset="0"/>
              </a:rPr>
              <a:t>Excaitatory</a:t>
            </a:r>
            <a:r>
              <a:rPr lang="en-US" sz="2400" b="1" dirty="0" smtClean="0">
                <a:latin typeface="Comic Sans MS" pitchFamily="66" charset="0"/>
              </a:rPr>
              <a:t> neurotransmitters </a:t>
            </a:r>
          </a:p>
          <a:p>
            <a:pPr marL="0" indent="0" algn="l" rtl="0">
              <a:buNone/>
            </a:pPr>
            <a:r>
              <a:rPr lang="en-US" b="1" dirty="0">
                <a:latin typeface="Comic Sans MS" pitchFamily="66" charset="0"/>
              </a:rPr>
              <a:t>	</a:t>
            </a:r>
            <a:r>
              <a:rPr lang="en-US" sz="2400" b="1" dirty="0" smtClean="0">
                <a:latin typeface="Comic Sans MS" pitchFamily="66" charset="0"/>
              </a:rPr>
              <a:t> (</a:t>
            </a:r>
            <a:r>
              <a:rPr lang="en-US" sz="2400" b="1" dirty="0" err="1" smtClean="0">
                <a:latin typeface="Comic Sans MS" pitchFamily="66" charset="0"/>
              </a:rPr>
              <a:t>acetylecholine</a:t>
            </a:r>
            <a:r>
              <a:rPr lang="en-US" sz="2400" b="1" dirty="0" smtClean="0">
                <a:latin typeface="Comic Sans MS" pitchFamily="66" charset="0"/>
              </a:rPr>
              <a:t>-  or Glutamate –related activity)</a:t>
            </a:r>
          </a:p>
          <a:p>
            <a:pPr marL="0" indent="0" algn="l" rtl="0">
              <a:buNone/>
            </a:pPr>
            <a:endParaRPr lang="en-US" sz="2400" b="1" dirty="0" smtClean="0">
              <a:latin typeface="Comic Sans MS" pitchFamily="66" charset="0"/>
            </a:endParaRPr>
          </a:p>
          <a:p>
            <a:pPr algn="l" rtl="0">
              <a:buFont typeface="Wingdings" pitchFamily="2" charset="2"/>
              <a:buChar char="§"/>
            </a:pPr>
            <a:r>
              <a:rPr lang="en-US" sz="2400" b="1" dirty="0" smtClean="0">
                <a:latin typeface="Comic Sans MS" pitchFamily="66" charset="0"/>
                <a:sym typeface="Wingdings" pitchFamily="2" charset="2"/>
              </a:rPr>
              <a:t>(2) Decreased inhibitory ( GABA –related activity)</a:t>
            </a:r>
            <a:endParaRPr lang="en-US" sz="2400" b="1" dirty="0" smtClean="0">
              <a:latin typeface="Comic Sans MS" pitchFamily="66" charset="0"/>
            </a:endParaRPr>
          </a:p>
          <a:p>
            <a:pPr algn="l" rtl="0">
              <a:buFont typeface="Wingdings" pitchFamily="2" charset="2"/>
              <a:buChar char="Ø"/>
            </a:pPr>
            <a:endParaRPr lang="en-US" sz="2400" b="1" dirty="0" smtClean="0">
              <a:latin typeface="Comic Sans MS" pitchFamily="66" charset="0"/>
            </a:endParaRPr>
          </a:p>
          <a:p>
            <a:pPr algn="l" rtl="0">
              <a:buFont typeface="Wingdings" pitchFamily="2" charset="2"/>
              <a:buChar char="Ø"/>
            </a:pPr>
            <a:r>
              <a:rPr lang="en-US" sz="2400" b="1" dirty="0" smtClean="0">
                <a:latin typeface="Comic Sans MS" pitchFamily="66" charset="0"/>
              </a:rPr>
              <a:t> </a:t>
            </a:r>
            <a:r>
              <a:rPr lang="en-US" sz="2400" b="1" dirty="0" smtClean="0">
                <a:latin typeface="Comic Sans MS" pitchFamily="66" charset="0"/>
                <a:sym typeface="Wingdings" pitchFamily="2" charset="2"/>
              </a:rPr>
              <a:t> leading</a:t>
            </a:r>
          </a:p>
          <a:p>
            <a:pPr marL="0" indent="0" algn="l" rtl="0">
              <a:buNone/>
            </a:pPr>
            <a:r>
              <a:rPr lang="en-US" sz="2400" b="1" dirty="0" smtClean="0">
                <a:latin typeface="Comic Sans MS" pitchFamily="66" charset="0"/>
                <a:sym typeface="Wingdings" pitchFamily="2" charset="2"/>
              </a:rPr>
              <a:t> -Instability of cell-membrane </a:t>
            </a:r>
          </a:p>
          <a:p>
            <a:pPr marL="0" indent="0" algn="l" rtl="0">
              <a:buNone/>
            </a:pPr>
            <a:r>
              <a:rPr lang="en-US" sz="2400" b="1" dirty="0" smtClean="0">
                <a:latin typeface="Comic Sans MS" pitchFamily="66" charset="0"/>
                <a:sym typeface="Wingdings" pitchFamily="2" charset="2"/>
              </a:rPr>
              <a:t> - Lowered threshold for excitation</a:t>
            </a:r>
          </a:p>
          <a:p>
            <a:pPr marL="0" indent="0">
              <a:buNone/>
            </a:pPr>
            <a:r>
              <a:rPr lang="en-US" sz="2400" b="1" dirty="0" smtClean="0">
                <a:latin typeface="Comic Sans MS" pitchFamily="66" charset="0"/>
                <a:sym typeface="Wingdings" pitchFamily="2" charset="2"/>
              </a:rPr>
              <a:t>  </a:t>
            </a:r>
            <a:r>
              <a:rPr lang="en-US" sz="2400" b="1" dirty="0" smtClean="0">
                <a:latin typeface="Comic Sans MS" pitchFamily="66" charset="0"/>
              </a:rPr>
              <a:t>excessive polarization, </a:t>
            </a:r>
            <a:r>
              <a:rPr lang="en-US" sz="2400" b="1" dirty="0" err="1" smtClean="0">
                <a:latin typeface="Comic Sans MS" pitchFamily="66" charset="0"/>
              </a:rPr>
              <a:t>hypopolarization</a:t>
            </a:r>
            <a:r>
              <a:rPr lang="en-US" sz="2400" b="1" dirty="0" smtClean="0">
                <a:latin typeface="Comic Sans MS" pitchFamily="66" charset="0"/>
              </a:rPr>
              <a:t>  </a:t>
            </a:r>
            <a:r>
              <a:rPr lang="en-US" sz="2400" b="1" dirty="0" smtClean="0">
                <a:effectLst/>
                <a:latin typeface="Comic Sans MS" pitchFamily="66" charset="0"/>
              </a:rPr>
              <a:t>allowing the cell to be more susceptible to activation spontaneously or by any ionic imbalances in the immediate chemical environment of neurons </a:t>
            </a:r>
            <a:r>
              <a:rPr lang="en-US" b="1" dirty="0" smtClean="0">
                <a:latin typeface="Comic Sans MS" pitchFamily="66" charset="0"/>
                <a:sym typeface="Wingdings" pitchFamily="2" charset="2"/>
              </a:rPr>
              <a:t> Seizures </a:t>
            </a:r>
            <a:endParaRPr lang="en-US" sz="2400" b="1" dirty="0" smtClean="0">
              <a:effectLst/>
              <a:latin typeface="Comic Sans MS"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844824"/>
            <a:ext cx="7920880" cy="3450696"/>
          </a:xfrm>
        </p:spPr>
        <p:txBody>
          <a:bodyPr/>
          <a:lstStyle/>
          <a:p>
            <a:r>
              <a:rPr lang="en-US" sz="2000" b="1" dirty="0" smtClean="0">
                <a:latin typeface="Comic Sans MS" pitchFamily="66" charset="0"/>
              </a:rPr>
              <a:t>Some types of </a:t>
            </a:r>
            <a:r>
              <a:rPr lang="en-US" sz="2000" b="1" dirty="0">
                <a:latin typeface="Comic Sans MS" pitchFamily="66" charset="0"/>
              </a:rPr>
              <a:t>seizures susceptibility </a:t>
            </a:r>
            <a:r>
              <a:rPr lang="en-US" sz="2000" b="1" dirty="0" smtClean="0">
                <a:latin typeface="Comic Sans MS" pitchFamily="66" charset="0"/>
              </a:rPr>
              <a:t>are linked to genes</a:t>
            </a:r>
          </a:p>
          <a:p>
            <a:pPr algn="l" rtl="0"/>
            <a:r>
              <a:rPr lang="en-US" sz="2000" b="1" dirty="0" smtClean="0">
                <a:latin typeface="Comic Sans MS" pitchFamily="66" charset="0"/>
              </a:rPr>
              <a:t>(run in families)</a:t>
            </a:r>
          </a:p>
          <a:p>
            <a:r>
              <a:rPr lang="en-US" sz="2000" b="1" dirty="0" smtClean="0">
                <a:latin typeface="Comic Sans MS" pitchFamily="66" charset="0"/>
              </a:rPr>
              <a:t>Genetic abnormalities </a:t>
            </a:r>
            <a:r>
              <a:rPr lang="en-GB" sz="2000" b="1" dirty="0" smtClean="0">
                <a:latin typeface="Comic Sans MS" pitchFamily="66" charset="0"/>
              </a:rPr>
              <a:t>››››</a:t>
            </a:r>
            <a:r>
              <a:rPr lang="en-US" sz="2000" b="1" dirty="0" smtClean="0">
                <a:latin typeface="Comic Sans MS" pitchFamily="66" charset="0"/>
              </a:rPr>
              <a:t> increasing a person's susceptibility to seizures</a:t>
            </a:r>
            <a:r>
              <a:rPr lang="en-US" sz="2000" b="1" u="sng" dirty="0" smtClean="0">
                <a:latin typeface="Comic Sans MS" pitchFamily="66" charset="0"/>
              </a:rPr>
              <a:t> </a:t>
            </a:r>
            <a:r>
              <a:rPr lang="en-US" sz="2000" b="1" dirty="0" smtClean="0">
                <a:latin typeface="Comic Sans MS" pitchFamily="66" charset="0"/>
              </a:rPr>
              <a:t>that are triggered by an environmental factor</a:t>
            </a:r>
          </a:p>
          <a:p>
            <a:pPr algn="l" rtl="0"/>
            <a:r>
              <a:rPr lang="en-US" sz="2000" b="1" dirty="0" smtClean="0">
                <a:latin typeface="Comic Sans MS" pitchFamily="66" charset="0"/>
              </a:rPr>
              <a:t>Several types of epilepsy have now been linked to defective genes for ion channels, the "gates" that control the flow of ions in to and out of cells and that regulate neuron signaling</a:t>
            </a:r>
            <a:r>
              <a:rPr lang="en-US" sz="2000" dirty="0" smtClean="0">
                <a:latin typeface="Comic Sans MS" pitchFamily="66" charset="0"/>
              </a:rPr>
              <a:t>. </a:t>
            </a:r>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8112963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302017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916832"/>
            <a:ext cx="8712968" cy="3240360"/>
          </a:xfrm>
        </p:spPr>
        <p:txBody>
          <a:bodyPr>
            <a:normAutofit lnSpcReduction="10000"/>
          </a:bodyPr>
          <a:lstStyle/>
          <a:p>
            <a:r>
              <a:rPr lang="en-US" sz="2400" b="1" i="0" u="none" strike="noStrike" kern="1200" dirty="0" smtClean="0">
                <a:solidFill>
                  <a:schemeClr val="tx2"/>
                </a:solidFill>
                <a:effectLst/>
                <a:latin typeface="Comic Sans MS" pitchFamily="66" charset="0"/>
              </a:rPr>
              <a:t>Electromyography</a:t>
            </a:r>
            <a:r>
              <a:rPr lang="en-US" sz="2400" b="1" i="0" kern="1200" dirty="0" smtClean="0">
                <a:solidFill>
                  <a:schemeClr val="tx2"/>
                </a:solidFill>
                <a:effectLst/>
                <a:latin typeface="Comic Sans MS" pitchFamily="66" charset="0"/>
              </a:rPr>
              <a:t>  (EMG) and </a:t>
            </a:r>
            <a:r>
              <a:rPr lang="en-US" sz="2400" b="1" i="0" u="none" strike="noStrike" kern="1200" dirty="0" smtClean="0">
                <a:solidFill>
                  <a:schemeClr val="tx2"/>
                </a:solidFill>
                <a:effectLst/>
                <a:latin typeface="Comic Sans MS" pitchFamily="66" charset="0"/>
              </a:rPr>
              <a:t>nerve conduction studies</a:t>
            </a:r>
            <a:endParaRPr lang="en-US" b="1" dirty="0">
              <a:latin typeface="Comic Sans MS" pitchFamily="66" charset="0"/>
            </a:endParaRPr>
          </a:p>
          <a:p>
            <a:r>
              <a:rPr lang="en-US" sz="2400" b="1" i="0" u="none" strike="noStrike" kern="1200" dirty="0" smtClean="0">
                <a:solidFill>
                  <a:schemeClr val="tx2"/>
                </a:solidFill>
                <a:effectLst/>
                <a:latin typeface="Comic Sans MS" pitchFamily="66" charset="0"/>
              </a:rPr>
              <a:t>Electroencephalography</a:t>
            </a:r>
            <a:r>
              <a:rPr lang="en-US" b="1" dirty="0">
                <a:latin typeface="Comic Sans MS" pitchFamily="66" charset="0"/>
              </a:rPr>
              <a:t> </a:t>
            </a:r>
            <a:r>
              <a:rPr lang="en-US" b="1" dirty="0" smtClean="0">
                <a:latin typeface="Comic Sans MS" pitchFamily="66" charset="0"/>
              </a:rPr>
              <a:t>(EEG)</a:t>
            </a:r>
          </a:p>
          <a:p>
            <a:r>
              <a:rPr lang="en-US" sz="2400" b="1" i="0" u="none" strike="noStrike" kern="1200" dirty="0" smtClean="0">
                <a:solidFill>
                  <a:schemeClr val="tx2"/>
                </a:solidFill>
                <a:effectLst/>
                <a:latin typeface="Comic Sans MS" pitchFamily="66" charset="0"/>
              </a:rPr>
              <a:t>Evoked potentials (EP)</a:t>
            </a:r>
          </a:p>
          <a:p>
            <a:r>
              <a:rPr lang="en-US" sz="2400" b="1" i="0" u="none" strike="noStrike" kern="1200" dirty="0" err="1" smtClean="0">
                <a:solidFill>
                  <a:schemeClr val="tx2"/>
                </a:solidFill>
                <a:effectLst/>
                <a:latin typeface="Comic Sans MS" pitchFamily="66" charset="0"/>
              </a:rPr>
              <a:t>Polysomnography</a:t>
            </a:r>
            <a:r>
              <a:rPr lang="en-US" b="1" dirty="0">
                <a:latin typeface="Comic Sans MS" pitchFamily="66" charset="0"/>
              </a:rPr>
              <a:t> </a:t>
            </a:r>
            <a:r>
              <a:rPr lang="en-US" b="1" dirty="0" smtClean="0">
                <a:latin typeface="Comic Sans MS" pitchFamily="66" charset="0"/>
              </a:rPr>
              <a:t>(</a:t>
            </a:r>
            <a:r>
              <a:rPr lang="en-US" sz="2400" b="1" i="0" kern="1200" dirty="0" smtClean="0">
                <a:solidFill>
                  <a:schemeClr val="tx2"/>
                </a:solidFill>
                <a:effectLst/>
                <a:latin typeface="Comic Sans MS" pitchFamily="66" charset="0"/>
              </a:rPr>
              <a:t>sleep study to diagnose disorders associated with abnormal sleep)</a:t>
            </a:r>
          </a:p>
          <a:p>
            <a:r>
              <a:rPr lang="en-US" sz="2400" b="1" i="0" u="none" strike="noStrike" kern="1200" dirty="0" smtClean="0">
                <a:solidFill>
                  <a:schemeClr val="tx2"/>
                </a:solidFill>
                <a:effectLst/>
                <a:latin typeface="Comic Sans MS" pitchFamily="66" charset="0"/>
              </a:rPr>
              <a:t>Intraoperative monitoring</a:t>
            </a:r>
            <a:r>
              <a:rPr lang="en-US" sz="2400" b="1" i="0" kern="1200" dirty="0" smtClean="0">
                <a:solidFill>
                  <a:schemeClr val="tx2"/>
                </a:solidFill>
                <a:effectLst/>
                <a:latin typeface="Comic Sans MS" pitchFamily="66" charset="0"/>
              </a:rPr>
              <a:t>, </a:t>
            </a:r>
            <a:r>
              <a:rPr lang="en-US" sz="2400" b="1" i="0" u="none" strike="noStrike" kern="1200" dirty="0" smtClean="0">
                <a:solidFill>
                  <a:schemeClr val="tx2"/>
                </a:solidFill>
                <a:effectLst/>
                <a:latin typeface="Comic Sans MS" pitchFamily="66" charset="0"/>
              </a:rPr>
              <a:t>Intraoperative neurophysiologic monitoring</a:t>
            </a:r>
          </a:p>
          <a:p>
            <a:r>
              <a:rPr lang="en-US" b="1" dirty="0" smtClean="0">
                <a:latin typeface="Comic Sans MS" pitchFamily="66" charset="0"/>
              </a:rPr>
              <a:t>Functional MRI </a:t>
            </a:r>
            <a:endParaRPr lang="en-US" sz="2400" b="1" i="0" kern="1200" dirty="0" smtClean="0">
              <a:solidFill>
                <a:schemeClr val="tx2"/>
              </a:solidFill>
              <a:effectLst/>
              <a:latin typeface="Comic Sans MS" pitchFamily="66" charset="0"/>
            </a:endParaRPr>
          </a:p>
        </p:txBody>
      </p:sp>
      <p:sp>
        <p:nvSpPr>
          <p:cNvPr id="2" name="Title 1"/>
          <p:cNvSpPr>
            <a:spLocks noGrp="1"/>
          </p:cNvSpPr>
          <p:nvPr>
            <p:ph type="title"/>
          </p:nvPr>
        </p:nvSpPr>
        <p:spPr/>
        <p:txBody>
          <a:bodyPr>
            <a:normAutofit/>
          </a:bodyPr>
          <a:lstStyle/>
          <a:p>
            <a:r>
              <a:rPr lang="en-US" sz="3700" dirty="0" smtClean="0">
                <a:latin typeface="Comic Sans MS" pitchFamily="66" charset="0"/>
              </a:rPr>
              <a:t>Functional Neurophysiological Investigation </a:t>
            </a:r>
            <a:endParaRPr lang="en-US" sz="3700" dirty="0">
              <a:latin typeface="Comic Sans MS" pitchFamily="66" charset="0"/>
            </a:endParaRPr>
          </a:p>
        </p:txBody>
      </p:sp>
    </p:spTree>
    <p:extLst>
      <p:ext uri="{BB962C8B-B14F-4D97-AF65-F5344CB8AC3E}">
        <p14:creationId xmlns:p14="http://schemas.microsoft.com/office/powerpoint/2010/main" val="2778768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988840"/>
            <a:ext cx="7408333" cy="3450696"/>
          </a:xfrm>
        </p:spPr>
        <p:txBody>
          <a:bodyPr>
            <a:normAutofit/>
          </a:bodyPr>
          <a:lstStyle/>
          <a:p>
            <a:r>
              <a:rPr lang="en-US" b="1" dirty="0" smtClean="0">
                <a:latin typeface="Comic Sans MS" pitchFamily="66" charset="0"/>
              </a:rPr>
              <a:t>M</a:t>
            </a:r>
            <a:r>
              <a:rPr lang="en-US" sz="2400" b="1" i="0" kern="1200" dirty="0" smtClean="0">
                <a:solidFill>
                  <a:schemeClr val="tx2"/>
                </a:solidFill>
                <a:effectLst/>
                <a:latin typeface="Comic Sans MS" pitchFamily="66" charset="0"/>
              </a:rPr>
              <a:t>easure the electrical activity of the brain in response to stimulation of specific sensory nerve pathways</a:t>
            </a:r>
          </a:p>
          <a:p>
            <a:r>
              <a:rPr lang="en-US" b="1" dirty="0" smtClean="0">
                <a:latin typeface="Comic Sans MS" pitchFamily="66" charset="0"/>
              </a:rPr>
              <a:t>Detect </a:t>
            </a:r>
            <a:r>
              <a:rPr lang="en-US" b="1" dirty="0">
                <a:latin typeface="Comic Sans MS" pitchFamily="66" charset="0"/>
              </a:rPr>
              <a:t>the slowing of electrical conduction caused by damage </a:t>
            </a:r>
            <a:endParaRPr lang="en-US" b="1" dirty="0" smtClean="0">
              <a:latin typeface="Comic Sans MS" pitchFamily="66" charset="0"/>
            </a:endParaRPr>
          </a:p>
          <a:p>
            <a:r>
              <a:rPr lang="en-US" b="1" dirty="0" smtClean="0">
                <a:latin typeface="Comic Sans MS" pitchFamily="66" charset="0"/>
              </a:rPr>
              <a:t>Auditory EP </a:t>
            </a:r>
          </a:p>
          <a:p>
            <a:r>
              <a:rPr lang="en-US" b="1" dirty="0" smtClean="0">
                <a:latin typeface="Comic Sans MS" pitchFamily="66" charset="0"/>
              </a:rPr>
              <a:t>Visual   EP </a:t>
            </a:r>
            <a:endParaRPr lang="en-US" b="1" dirty="0">
              <a:latin typeface="Comic Sans MS" pitchFamily="66" charset="0"/>
            </a:endParaRPr>
          </a:p>
        </p:txBody>
      </p:sp>
      <p:sp>
        <p:nvSpPr>
          <p:cNvPr id="2" name="Title 1"/>
          <p:cNvSpPr>
            <a:spLocks noGrp="1"/>
          </p:cNvSpPr>
          <p:nvPr>
            <p:ph type="title"/>
          </p:nvPr>
        </p:nvSpPr>
        <p:spPr/>
        <p:txBody>
          <a:bodyPr/>
          <a:lstStyle/>
          <a:p>
            <a:r>
              <a:rPr lang="en-US" b="1" dirty="0">
                <a:solidFill>
                  <a:schemeClr val="tx2"/>
                </a:solidFill>
                <a:latin typeface="Comic Sans MS" pitchFamily="66" charset="0"/>
              </a:rPr>
              <a:t>Evoked potential (EP)</a:t>
            </a:r>
            <a:endParaRPr lang="en-US" b="1" dirty="0">
              <a:latin typeface="Comic Sans MS" pitchFamily="66" charset="0"/>
            </a:endParaRPr>
          </a:p>
        </p:txBody>
      </p:sp>
    </p:spTree>
    <p:extLst>
      <p:ext uri="{BB962C8B-B14F-4D97-AF65-F5344CB8AC3E}">
        <p14:creationId xmlns:p14="http://schemas.microsoft.com/office/powerpoint/2010/main" val="3834764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Auditory evoked potential  </a:t>
            </a:r>
            <a:endParaRPr lang="en-US" dirty="0"/>
          </a:p>
        </p:txBody>
      </p:sp>
      <p:pic>
        <p:nvPicPr>
          <p:cNvPr id="4" name="Picture 2" descr="Image result for EEG and evoked potent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4214"/>
            <a:ext cx="8280920" cy="4247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326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pPr>
              <a:lnSpc>
                <a:spcPts val="2640"/>
              </a:lnSpc>
              <a:spcBef>
                <a:spcPts val="0"/>
              </a:spcBef>
            </a:pPr>
            <a:endParaRPr lang="en-US" sz="2200" dirty="0" smtClean="0">
              <a:solidFill>
                <a:schemeClr val="accent1"/>
              </a:solidFill>
              <a:latin typeface="Comic Sans MS" pitchFamily="66" charset="0"/>
            </a:endParaRPr>
          </a:p>
          <a:p>
            <a:r>
              <a:rPr lang="en-US" b="1" dirty="0" smtClean="0">
                <a:latin typeface="Comic Sans MS" pitchFamily="66" charset="0"/>
              </a:rPr>
              <a:t>Visual evoked potential </a:t>
            </a:r>
            <a:endParaRPr lang="en-US" b="1" dirty="0">
              <a:latin typeface="Comic Sans MS" pitchFamily="66" charset="0"/>
            </a:endParaRPr>
          </a:p>
        </p:txBody>
      </p:sp>
      <p:pic>
        <p:nvPicPr>
          <p:cNvPr id="2050" name="Picture 2" descr="Image result for EEG and evoked potent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7148736"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253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260011" y="1340768"/>
            <a:ext cx="8704477" cy="4392488"/>
          </a:xfrm>
        </p:spPr>
        <p:txBody>
          <a:bodyPr>
            <a:normAutofit/>
          </a:bodyPr>
          <a:lstStyle/>
          <a:p>
            <a:pPr algn="l" rtl="0"/>
            <a:r>
              <a:rPr lang="en-US" altLang="en-US" sz="2400" u="none" dirty="0" smtClean="0">
                <a:latin typeface="Comic Sans MS" pitchFamily="66" charset="0"/>
              </a:rPr>
              <a:t>Measuring</a:t>
            </a:r>
            <a:r>
              <a:rPr lang="en-US" altLang="en-US" sz="2400" u="none" baseline="0" dirty="0" smtClean="0">
                <a:latin typeface="Comic Sans MS" pitchFamily="66" charset="0"/>
              </a:rPr>
              <a:t> electrical activity of the brain (without stimulation)</a:t>
            </a:r>
            <a:r>
              <a:rPr lang="en-US" altLang="en-US" sz="2400" u="sng" dirty="0" smtClean="0">
                <a:latin typeface="Comic Sans MS" pitchFamily="66" charset="0"/>
              </a:rPr>
              <a:t> </a:t>
            </a:r>
            <a:endParaRPr lang="ar-SA" altLang="en-US" sz="2400" u="sng" dirty="0" smtClean="0">
              <a:latin typeface="Comic Sans MS" pitchFamily="66" charset="0"/>
            </a:endParaRPr>
          </a:p>
          <a:p>
            <a:r>
              <a:rPr lang="en-GB" sz="2400" dirty="0" smtClean="0">
                <a:latin typeface="Comic Sans MS" pitchFamily="66" charset="0"/>
              </a:rPr>
              <a:t>EEG </a:t>
            </a:r>
            <a:r>
              <a:rPr lang="en-GB" dirty="0" smtClean="0">
                <a:latin typeface="Comic Sans MS" pitchFamily="66" charset="0"/>
              </a:rPr>
              <a:t>›››› </a:t>
            </a:r>
            <a:r>
              <a:rPr lang="en-GB" sz="2400" dirty="0" smtClean="0">
                <a:latin typeface="Comic Sans MS" pitchFamily="66" charset="0"/>
              </a:rPr>
              <a:t>diagnosis, classifying seizures </a:t>
            </a:r>
            <a:r>
              <a:rPr lang="en-GB" dirty="0">
                <a:latin typeface="Comic Sans MS" pitchFamily="66" charset="0"/>
              </a:rPr>
              <a:t>››››</a:t>
            </a:r>
            <a:r>
              <a:rPr lang="en-GB" sz="2400" dirty="0" smtClean="0">
                <a:latin typeface="Comic Sans MS" pitchFamily="66" charset="0"/>
              </a:rPr>
              <a:t> therapeutic decisions </a:t>
            </a:r>
          </a:p>
          <a:p>
            <a:r>
              <a:rPr lang="en-GB" b="1" dirty="0">
                <a:latin typeface="Comic Sans MS" pitchFamily="66" charset="0"/>
              </a:rPr>
              <a:t>spikes </a:t>
            </a:r>
            <a:r>
              <a:rPr lang="en-GB" dirty="0">
                <a:latin typeface="Comic Sans MS" pitchFamily="66" charset="0"/>
              </a:rPr>
              <a:t>or </a:t>
            </a:r>
            <a:r>
              <a:rPr lang="en-GB" b="1" dirty="0">
                <a:latin typeface="Comic Sans MS" pitchFamily="66" charset="0"/>
              </a:rPr>
              <a:t>sharp waves </a:t>
            </a:r>
            <a:r>
              <a:rPr lang="en-GB" b="1" dirty="0" smtClean="0">
                <a:latin typeface="Comic Sans MS" pitchFamily="66" charset="0"/>
              </a:rPr>
              <a:t>(</a:t>
            </a:r>
            <a:r>
              <a:rPr lang="en-GB" sz="2400" dirty="0" err="1" smtClean="0">
                <a:latin typeface="Comic Sans MS" pitchFamily="66" charset="0"/>
              </a:rPr>
              <a:t>Epileptiform</a:t>
            </a:r>
            <a:r>
              <a:rPr lang="en-GB" sz="2400" dirty="0" smtClean="0">
                <a:latin typeface="Comic Sans MS" pitchFamily="66" charset="0"/>
              </a:rPr>
              <a:t> EEG patterns) </a:t>
            </a:r>
          </a:p>
          <a:p>
            <a:pPr algn="l" rtl="0"/>
            <a:endParaRPr lang="en-GB" sz="2400" dirty="0" smtClean="0">
              <a:latin typeface="Comic Sans MS" pitchFamily="66" charset="0"/>
            </a:endParaRPr>
          </a:p>
          <a:p>
            <a:pPr algn="l" rtl="0">
              <a:buFont typeface="Wingdings" pitchFamily="2" charset="2"/>
              <a:buChar char="Ø"/>
            </a:pPr>
            <a:r>
              <a:rPr lang="en-GB" sz="2400" dirty="0" smtClean="0">
                <a:latin typeface="Comic Sans MS" pitchFamily="66" charset="0"/>
              </a:rPr>
              <a:t>Focal </a:t>
            </a:r>
            <a:r>
              <a:rPr lang="en-GB" sz="2400" dirty="0" err="1" smtClean="0">
                <a:latin typeface="Comic Sans MS" pitchFamily="66" charset="0"/>
              </a:rPr>
              <a:t>epileptiform</a:t>
            </a:r>
            <a:r>
              <a:rPr lang="en-GB" sz="2400" dirty="0" smtClean="0">
                <a:latin typeface="Comic Sans MS" pitchFamily="66" charset="0"/>
              </a:rPr>
              <a:t> discharges indicate focal epilepsy</a:t>
            </a:r>
          </a:p>
          <a:p>
            <a:pPr algn="l" rtl="0">
              <a:buFont typeface="Wingdings" pitchFamily="2" charset="2"/>
              <a:buChar char="Ø"/>
            </a:pPr>
            <a:r>
              <a:rPr lang="en-GB" sz="2400" dirty="0" smtClean="0">
                <a:latin typeface="Comic Sans MS" pitchFamily="66" charset="0"/>
              </a:rPr>
              <a:t>Generalized </a:t>
            </a:r>
            <a:r>
              <a:rPr lang="en-GB" sz="2400" dirty="0" err="1" smtClean="0">
                <a:latin typeface="Comic Sans MS" pitchFamily="66" charset="0"/>
              </a:rPr>
              <a:t>epileptiform</a:t>
            </a:r>
            <a:r>
              <a:rPr lang="en-GB" sz="2400" dirty="0" smtClean="0">
                <a:latin typeface="Comic Sans MS" pitchFamily="66" charset="0"/>
              </a:rPr>
              <a:t> activity indicates a generalized form of epilepsy</a:t>
            </a:r>
            <a:r>
              <a:rPr lang="en-GB" sz="2400" dirty="0" smtClean="0"/>
              <a:t>. </a:t>
            </a:r>
          </a:p>
        </p:txBody>
      </p:sp>
      <p:sp>
        <p:nvSpPr>
          <p:cNvPr id="3" name="Title 2"/>
          <p:cNvSpPr>
            <a:spLocks noGrp="1"/>
          </p:cNvSpPr>
          <p:nvPr>
            <p:ph type="title" idx="4294967295"/>
          </p:nvPr>
        </p:nvSpPr>
        <p:spPr/>
        <p:txBody>
          <a:bodyPr/>
          <a:lstStyle/>
          <a:p>
            <a:pPr rtl="0" eaLnBrk="1" latinLnBrk="0" hangingPunct="1"/>
            <a:r>
              <a:rPr lang="en-US" sz="2400" b="1" kern="1200" dirty="0" smtClean="0">
                <a:solidFill>
                  <a:srgbClr val="073E87"/>
                </a:solidFill>
                <a:effectLst/>
                <a:latin typeface="Comic Sans MS"/>
                <a:ea typeface="+mn-ea"/>
                <a:cs typeface="+mn-cs"/>
              </a:rPr>
              <a:t>Electroencephalogram ( EEG)</a:t>
            </a:r>
            <a:endParaRPr lang="en-US" sz="2400" b="1" dirty="0" smtClean="0">
              <a:effectLst/>
            </a:endParaRPr>
          </a:p>
        </p:txBody>
      </p:sp>
    </p:spTree>
    <p:extLst>
      <p:ext uri="{BB962C8B-B14F-4D97-AF65-F5344CB8AC3E}">
        <p14:creationId xmlns:p14="http://schemas.microsoft.com/office/powerpoint/2010/main" val="3788644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eg MONITO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0648"/>
            <a:ext cx="4608512" cy="55728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eg MONITO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260648"/>
            <a:ext cx="4464495"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6045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1383</TotalTime>
  <Words>750</Words>
  <Application>Microsoft Office PowerPoint</Application>
  <PresentationFormat>On-screen Show (4:3)</PresentationFormat>
  <Paragraphs>137</Paragraphs>
  <Slides>32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MS PGothic</vt:lpstr>
      <vt:lpstr>Arial</vt:lpstr>
      <vt:lpstr>Candara</vt:lpstr>
      <vt:lpstr>Comic Sans MS</vt:lpstr>
      <vt:lpstr>Symbol</vt:lpstr>
      <vt:lpstr>Times New Roman</vt:lpstr>
      <vt:lpstr>Wingdings</vt:lpstr>
      <vt:lpstr>Waveform</vt:lpstr>
      <vt:lpstr>Pathophysiology of Epilepsy  </vt:lpstr>
      <vt:lpstr>Definition of seizure and Epilepsy </vt:lpstr>
      <vt:lpstr>PowerPoint Presentation</vt:lpstr>
      <vt:lpstr>Functional Neurophysiological Investigation </vt:lpstr>
      <vt:lpstr>Evoked potential (EP)</vt:lpstr>
      <vt:lpstr>Auditory evoked potential  </vt:lpstr>
      <vt:lpstr> Visual evoked potential </vt:lpstr>
      <vt:lpstr>Electroencephalogram ( EEG)</vt:lpstr>
      <vt:lpstr>PowerPoint Presentation</vt:lpstr>
      <vt:lpstr>PowerPoint Presentation</vt:lpstr>
      <vt:lpstr>PowerPoint Presentation</vt:lpstr>
      <vt:lpstr>Electroencephalogram</vt:lpstr>
      <vt:lpstr>PowerPoint Presentation</vt:lpstr>
      <vt:lpstr>PowerPoint Presentation</vt:lpstr>
      <vt:lpstr>Brain Death Confirmatory Testing with EEG</vt:lpstr>
      <vt:lpstr>PowerPoint Presentation</vt:lpstr>
      <vt:lpstr>PowerPoint Presentation</vt:lpstr>
      <vt:lpstr>PowerPoint Presentation</vt:lpstr>
      <vt:lpstr>PowerPoint Presentation</vt:lpstr>
      <vt:lpstr>Seizure Classification &amp; Clinical Manifestations </vt:lpstr>
      <vt:lpstr>Partial Seizures </vt:lpstr>
      <vt:lpstr>PowerPoint Presentation</vt:lpstr>
      <vt:lpstr>PowerPoint Presentation</vt:lpstr>
      <vt:lpstr>Generalized </vt:lpstr>
      <vt:lpstr>PowerPoint Presentation</vt:lpstr>
      <vt:lpstr>PowerPoint Presentation</vt:lpstr>
      <vt:lpstr>PowerPoint Presentation</vt:lpstr>
      <vt:lpstr>PowerPoint Presentation</vt:lpstr>
      <vt:lpstr>Pathophysiology of Epilepsy ( at molecular level)</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 Template 2</dc:title>
  <dc:creator>USER</dc:creator>
  <cp:lastModifiedBy>proflaila</cp:lastModifiedBy>
  <cp:revision>97</cp:revision>
  <cp:lastPrinted>1601-01-01T00:00:00Z</cp:lastPrinted>
  <dcterms:created xsi:type="dcterms:W3CDTF">2012-01-19T08:34:52Z</dcterms:created>
  <dcterms:modified xsi:type="dcterms:W3CDTF">2017-10-24T08:26:26Z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