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5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 ?>
<Relationships xmlns="http://schemas.openxmlformats.org/package/2006/relationships">
	<Relationship Id="rId3" Type="http://schemas.openxmlformats.org/officeDocument/2006/relationships/presProps" Target="presProps.xml" />
	<Relationship Id="rId2" Type="http://schemas.openxmlformats.org/officeDocument/2006/relationships/slide" Target="slides/slide1.xml" />
	<Relationship Id="rId1" Type="http://schemas.openxmlformats.org/officeDocument/2006/relationships/slideMaster" Target="slideMasters/slideMaster1.xml" />
	<Relationship Id="rId6" Type="http://schemas.openxmlformats.org/officeDocument/2006/relationships/tableStyles" Target="tableStyles.xml" />
	<Relationship Id="rId5" Type="http://schemas.openxmlformats.org/officeDocument/2006/relationships/theme" Target="theme/theme1.xml" />
	<Relationship Id="rId4" Type="http://schemas.openxmlformats.org/officeDocument/2006/relationships/viewProps" Target="viewProps.xml" />
	<Relationship Id="rId7" Type="http://schemas.openxmlformats.org/officeDocument/2006/relationships/slide" Target="slides/slide2.xml" />
	<Relationship Id="rId8" Type="http://schemas.openxmlformats.org/officeDocument/2006/relationships/slide" Target="slides/slide3.xml" />
	<Relationship Id="rId9" Type="http://schemas.openxmlformats.org/officeDocument/2006/relationships/slide" Target="slides/slide4.xml" />
	<Relationship Id="rId10" Type="http://schemas.openxmlformats.org/officeDocument/2006/relationships/slide" Target="slides/slide5.xml" />
	<Relationship Id="rId11" Type="http://schemas.openxmlformats.org/officeDocument/2006/relationships/slide" Target="slides/slide6.xml" />
	<Relationship Id="rId12" Type="http://schemas.openxmlformats.org/officeDocument/2006/relationships/slide" Target="slides/slide7.xml" />
	<Relationship Id="rId13" Type="http://schemas.openxmlformats.org/officeDocument/2006/relationships/slide" Target="slides/slide8.xml" />
	<Relationship Id="rId14" Type="http://schemas.openxmlformats.org/officeDocument/2006/relationships/slide" Target="slides/slide9.xml" />
	<Relationship Id="rId15" Type="http://schemas.openxmlformats.org/officeDocument/2006/relationships/slide" Target="slides/slide10.xml" />
	<Relationship Id="rId16" Type="http://schemas.openxmlformats.org/officeDocument/2006/relationships/slide" Target="slides/slide11.xml" />
	<Relationship Id="rId17" Type="http://schemas.openxmlformats.org/officeDocument/2006/relationships/slide" Target="slides/slide12.xml" />
	<Relationship Id="rId18" Type="http://schemas.openxmlformats.org/officeDocument/2006/relationships/slide" Target="slides/slide13.xml" />
	<Relationship Id="rId19" Type="http://schemas.openxmlformats.org/officeDocument/2006/relationships/slide" Target="slides/slide14.xml" />
	<Relationship Id="rId20" Type="http://schemas.openxmlformats.org/officeDocument/2006/relationships/slide" Target="slides/slide15.xml" />
	<Relationship Id="rId21" Type="http://schemas.openxmlformats.org/officeDocument/2006/relationships/slide" Target="slides/slide16.xml" />
	<Relationship Id="rId22" Type="http://schemas.openxmlformats.org/officeDocument/2006/relationships/slide" Target="slides/slide17.xml" />
	<Relationship Id="rId23" Type="http://schemas.openxmlformats.org/officeDocument/2006/relationships/slide" Target="slides/slide18.xml" />
	<Relationship Id="rId24" Type="http://schemas.openxmlformats.org/officeDocument/2006/relationships/slide" Target="slides/slide19.xml" />
	<Relationship Id="rId25" Type="http://schemas.openxmlformats.org/officeDocument/2006/relationships/slide" Target="slides/slide20.xml" />
	<Relationship Id="rId26" Type="http://schemas.openxmlformats.org/officeDocument/2006/relationships/slide" Target="slides/slide21.xml" />
	<Relationship Id="rId27" Type="http://schemas.openxmlformats.org/officeDocument/2006/relationships/slide" Target="slides/slide22.xml" />
	<Relationship Id="rId28" Type="http://schemas.openxmlformats.org/officeDocument/2006/relationships/slide" Target="slides/slide23.xml" />
	<Relationship Id="rId29" Type="http://schemas.openxmlformats.org/officeDocument/2006/relationships/slide" Target="slides/slide24.xml" />
	<Relationship Id="rId30" Type="http://schemas.openxmlformats.org/officeDocument/2006/relationships/slide" Target="slides/slide25.xml" />
	<Relationship Id="rId31" Type="http://schemas.openxmlformats.org/officeDocument/2006/relationships/slide" Target="slides/slide26.xml" />
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.jpeg" />
	<Relationship Id="rId3" Type="http://schemas.openxmlformats.org/officeDocument/2006/relationships/image" Target="../media/image2.jpeg" />
	<Relationship Id="rId4" Type="http://schemas.openxmlformats.org/officeDocument/2006/relationships/image" Target="../media/image3.jpeg" />
</Relationships>
</file>

<file path=ppt/slides/_rels/slide10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50.jpeg" />
	<Relationship Id="rId3" Type="http://schemas.openxmlformats.org/officeDocument/2006/relationships/image" Target="../media/image51.jpeg" />
	<Relationship Id="rId4" Type="http://schemas.openxmlformats.org/officeDocument/2006/relationships/image" Target="../media/image52.jpeg" />
	<Relationship Id="rId5" Type="http://schemas.openxmlformats.org/officeDocument/2006/relationships/image" Target="../media/image53.jpeg" />
	<Relationship Id="rId6" Type="http://schemas.openxmlformats.org/officeDocument/2006/relationships/hyperlink" Target="http://en.wikipedia.org/wiki/Muscle"
		TargetMode="External" />
</Relationships>
</file>

<file path=ppt/slides/_rels/slide11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54.jpeg" />
	<Relationship Id="rId3" Type="http://schemas.openxmlformats.org/officeDocument/2006/relationships/image" Target="../media/image55.jpeg" />
	<Relationship Id="rId4" Type="http://schemas.openxmlformats.org/officeDocument/2006/relationships/image" Target="../media/image56.jpeg" />
	<Relationship Id="rId5" Type="http://schemas.openxmlformats.org/officeDocument/2006/relationships/image" Target="../media/image57.jpeg" />
</Relationships>
</file>

<file path=ppt/slides/_rels/slide12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58.jpeg" />
	<Relationship Id="rId3" Type="http://schemas.openxmlformats.org/officeDocument/2006/relationships/image" Target="../media/image59.jpeg" />
	<Relationship Id="rId4" Type="http://schemas.openxmlformats.org/officeDocument/2006/relationships/image" Target="../media/image60.jpeg" />
	<Relationship Id="rId5" Type="http://schemas.openxmlformats.org/officeDocument/2006/relationships/image" Target="../media/image61.jpeg" />
	<Relationship Id="rId6" Type="http://schemas.openxmlformats.org/officeDocument/2006/relationships/image" Target="../media/image62.jpeg" />
</Relationships>
</file>

<file path=ppt/slides/_rels/slide13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63.jpeg" />
	<Relationship Id="rId3" Type="http://schemas.openxmlformats.org/officeDocument/2006/relationships/image" Target="../media/image64.jpeg" />
	<Relationship Id="rId4" Type="http://schemas.openxmlformats.org/officeDocument/2006/relationships/image" Target="../media/image65.jpeg" />
	<Relationship Id="rId5" Type="http://schemas.openxmlformats.org/officeDocument/2006/relationships/image" Target="../media/image66.jpeg" />
</Relationships>
</file>

<file path=ppt/slides/_rels/slide14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67.jpeg" />
	<Relationship Id="rId3" Type="http://schemas.openxmlformats.org/officeDocument/2006/relationships/image" Target="../media/image68.jpeg" />
	<Relationship Id="rId4" Type="http://schemas.openxmlformats.org/officeDocument/2006/relationships/image" Target="../media/image69.jpeg" />
	<Relationship Id="rId5" Type="http://schemas.openxmlformats.org/officeDocument/2006/relationships/image" Target="../media/image70.jpeg" />
	<Relationship Id="rId6" Type="http://schemas.openxmlformats.org/officeDocument/2006/relationships/image" Target="../media/image71.jpeg" />
</Relationships>
</file>

<file path=ppt/slides/_rels/slide15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72.jpeg" />
	<Relationship Id="rId3" Type="http://schemas.openxmlformats.org/officeDocument/2006/relationships/image" Target="../media/image73.jpeg" />
	<Relationship Id="rId4" Type="http://schemas.openxmlformats.org/officeDocument/2006/relationships/image" Target="../media/image74.jpeg" />
	<Relationship Id="rId5" Type="http://schemas.openxmlformats.org/officeDocument/2006/relationships/image" Target="../media/image75.jpeg" />
</Relationships>
</file>

<file path=ppt/slides/_rels/slide16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76.jpeg" />
	<Relationship Id="rId3" Type="http://schemas.openxmlformats.org/officeDocument/2006/relationships/image" Target="../media/image77.jpeg" />
	<Relationship Id="rId4" Type="http://schemas.openxmlformats.org/officeDocument/2006/relationships/image" Target="../media/image78.jpeg" />
	<Relationship Id="rId5" Type="http://schemas.openxmlformats.org/officeDocument/2006/relationships/image" Target="../media/image79.jpeg" />
</Relationships>
</file>

<file path=ppt/slides/_rels/slide17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80.jpeg" />
	<Relationship Id="rId3" Type="http://schemas.openxmlformats.org/officeDocument/2006/relationships/image" Target="../media/image81.jpeg" />
	<Relationship Id="rId4" Type="http://schemas.openxmlformats.org/officeDocument/2006/relationships/image" Target="../media/image82.jpeg" />
	<Relationship Id="rId5" Type="http://schemas.openxmlformats.org/officeDocument/2006/relationships/image" Target="../media/image83.jpeg" />
</Relationships>
</file>

<file path=ppt/slides/_rels/slide18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84.jpeg" />
	<Relationship Id="rId3" Type="http://schemas.openxmlformats.org/officeDocument/2006/relationships/image" Target="../media/image85.jpeg" />
	<Relationship Id="rId4" Type="http://schemas.openxmlformats.org/officeDocument/2006/relationships/image" Target="../media/image86.jpeg" />
	<Relationship Id="rId5" Type="http://schemas.openxmlformats.org/officeDocument/2006/relationships/image" Target="../media/image87.jpeg" />
	<Relationship Id="rId6" Type="http://schemas.openxmlformats.org/officeDocument/2006/relationships/image" Target="../media/image88.jpeg" />
	<Relationship Id="rId7" Type="http://schemas.openxmlformats.org/officeDocument/2006/relationships/image" Target="../media/image89.jpeg" />
	<Relationship Id="rId8" Type="http://schemas.openxmlformats.org/officeDocument/2006/relationships/image" Target="../media/image90.jpeg" />
	<Relationship Id="rId9" Type="http://schemas.openxmlformats.org/officeDocument/2006/relationships/image" Target="../media/image91.jpeg" />
	<Relationship Id="rId10" Type="http://schemas.openxmlformats.org/officeDocument/2006/relationships/image" Target="../media/image92.jpeg" />
	<Relationship Id="rId11" Type="http://schemas.openxmlformats.org/officeDocument/2006/relationships/image" Target="../media/image93.jpeg" />
	<Relationship Id="rId12" Type="http://schemas.openxmlformats.org/officeDocument/2006/relationships/image" Target="../media/image94.jpeg" />
	<Relationship Id="rId13" Type="http://schemas.openxmlformats.org/officeDocument/2006/relationships/image" Target="../media/image95.jpeg" />
	<Relationship Id="rId14" Type="http://schemas.openxmlformats.org/officeDocument/2006/relationships/image" Target="../media/image96.jpeg" />
</Relationships>
</file>

<file path=ppt/slides/_rels/slide19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97.jpeg" />
	<Relationship Id="rId3" Type="http://schemas.openxmlformats.org/officeDocument/2006/relationships/image" Target="../media/image98.jpeg" />
	<Relationship Id="rId4" Type="http://schemas.openxmlformats.org/officeDocument/2006/relationships/image" Target="../media/image99.jpeg" />
	<Relationship Id="rId5" Type="http://schemas.openxmlformats.org/officeDocument/2006/relationships/image" Target="../media/image100.jpeg" />
	<Relationship Id="rId6" Type="http://schemas.openxmlformats.org/officeDocument/2006/relationships/image" Target="../media/image101.jpeg" />
</Relationships>
</file>

<file path=ppt/slides/_rels/slide2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4.jpeg" />
	<Relationship Id="rId3" Type="http://schemas.openxmlformats.org/officeDocument/2006/relationships/image" Target="../media/image5.jpeg" />
	<Relationship Id="rId4" Type="http://schemas.openxmlformats.org/officeDocument/2006/relationships/image" Target="../media/image6.jpeg" />
</Relationships>
</file>

<file path=ppt/slides/_rels/slide20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02.jpeg" />
	<Relationship Id="rId3" Type="http://schemas.openxmlformats.org/officeDocument/2006/relationships/image" Target="../media/image103.jpeg" />
	<Relationship Id="rId4" Type="http://schemas.openxmlformats.org/officeDocument/2006/relationships/image" Target="../media/image104.jpeg" />
	<Relationship Id="rId5" Type="http://schemas.openxmlformats.org/officeDocument/2006/relationships/image" Target="../media/image105.jpeg" />
</Relationships>
</file>

<file path=ppt/slides/_rels/slide21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06.jpeg" />
	<Relationship Id="rId3" Type="http://schemas.openxmlformats.org/officeDocument/2006/relationships/image" Target="../media/image107.jpeg" />
	<Relationship Id="rId4" Type="http://schemas.openxmlformats.org/officeDocument/2006/relationships/image" Target="../media/image108.jpeg" />
	<Relationship Id="rId5" Type="http://schemas.openxmlformats.org/officeDocument/2006/relationships/image" Target="../media/image109.jpeg" />
</Relationships>
</file>

<file path=ppt/slides/_rels/slide22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10.jpeg" />
	<Relationship Id="rId3" Type="http://schemas.openxmlformats.org/officeDocument/2006/relationships/image" Target="../media/image111.jpeg" />
	<Relationship Id="rId4" Type="http://schemas.openxmlformats.org/officeDocument/2006/relationships/image" Target="../media/image112.jpeg" />
</Relationships>
</file>

<file path=ppt/slides/_rels/slide23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13.jpeg" />
	<Relationship Id="rId3" Type="http://schemas.openxmlformats.org/officeDocument/2006/relationships/image" Target="../media/image114.jpeg" />
	<Relationship Id="rId4" Type="http://schemas.openxmlformats.org/officeDocument/2006/relationships/image" Target="../media/image115.jpeg" />
	<Relationship Id="rId5" Type="http://schemas.openxmlformats.org/officeDocument/2006/relationships/image" Target="../media/image116.jpeg" />
</Relationships>
</file>

<file path=ppt/slides/_rels/slide24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17.jpeg" />
	<Relationship Id="rId3" Type="http://schemas.openxmlformats.org/officeDocument/2006/relationships/image" Target="../media/image118.jpeg" />
	<Relationship Id="rId4" Type="http://schemas.openxmlformats.org/officeDocument/2006/relationships/image" Target="../media/image119.jpeg" />
	<Relationship Id="rId5" Type="http://schemas.openxmlformats.org/officeDocument/2006/relationships/image" Target="../media/image120.jpeg" />
</Relationships>
</file>

<file path=ppt/slides/_rels/slide25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21.jpeg" />
	<Relationship Id="rId3" Type="http://schemas.openxmlformats.org/officeDocument/2006/relationships/image" Target="../media/image122.jpeg" />
	<Relationship Id="rId4" Type="http://schemas.openxmlformats.org/officeDocument/2006/relationships/image" Target="../media/image123.jpeg" />
	<Relationship Id="rId5" Type="http://schemas.openxmlformats.org/officeDocument/2006/relationships/image" Target="../media/image124.jpeg" />
	<Relationship Id="rId6" Type="http://schemas.openxmlformats.org/officeDocument/2006/relationships/image" Target="../media/image125.jpeg" />
	<Relationship Id="rId7" Type="http://schemas.openxmlformats.org/officeDocument/2006/relationships/image" Target="../media/image126.jpeg" />
	<Relationship Id="rId8" Type="http://schemas.openxmlformats.org/officeDocument/2006/relationships/image" Target="../media/image127.jpeg" />
	<Relationship Id="rId9" Type="http://schemas.openxmlformats.org/officeDocument/2006/relationships/image" Target="../media/image128.jpeg" />
	<Relationship Id="rId10" Type="http://schemas.openxmlformats.org/officeDocument/2006/relationships/image" Target="../media/image129.jpeg" />
	<Relationship Id="rId11" Type="http://schemas.openxmlformats.org/officeDocument/2006/relationships/image" Target="../media/image130.jpeg" />
	<Relationship Id="rId12" Type="http://schemas.openxmlformats.org/officeDocument/2006/relationships/image" Target="../media/image131.jpeg" />
	<Relationship Id="rId13" Type="http://schemas.openxmlformats.org/officeDocument/2006/relationships/image" Target="../media/image132.jpeg" />
	<Relationship Id="rId14" Type="http://schemas.openxmlformats.org/officeDocument/2006/relationships/image" Target="../media/image133.jpeg" />
	<Relationship Id="rId15" Type="http://schemas.openxmlformats.org/officeDocument/2006/relationships/image" Target="../media/image134.jpeg" />
	<Relationship Id="rId16" Type="http://schemas.openxmlformats.org/officeDocument/2006/relationships/image" Target="../media/image135.jpeg" />
</Relationships>
</file>

<file path=ppt/slides/_rels/slide26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36.jpeg" />
	<Relationship Id="rId3" Type="http://schemas.openxmlformats.org/officeDocument/2006/relationships/image" Target="../media/image137.jpeg" />
	<Relationship Id="rId4" Type="http://schemas.openxmlformats.org/officeDocument/2006/relationships/image" Target="../media/image138.jpeg" />
</Relationships>
</file>

<file path=ppt/slides/_rels/slide3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7.jpeg" />
	<Relationship Id="rId3" Type="http://schemas.openxmlformats.org/officeDocument/2006/relationships/image" Target="../media/image8.jpeg" />
	<Relationship Id="rId4" Type="http://schemas.openxmlformats.org/officeDocument/2006/relationships/image" Target="../media/image9.jpeg" />
</Relationships>
</file>

<file path=ppt/slides/_rels/slide4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0.jpeg" />
	<Relationship Id="rId3" Type="http://schemas.openxmlformats.org/officeDocument/2006/relationships/image" Target="../media/image11.jpeg" />
	<Relationship Id="rId4" Type="http://schemas.openxmlformats.org/officeDocument/2006/relationships/image" Target="../media/image12.jpeg" />
	<Relationship Id="rId5" Type="http://schemas.openxmlformats.org/officeDocument/2006/relationships/image" Target="../media/image13.jpeg" />
</Relationships>
</file>

<file path=ppt/slides/_rels/slide5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4.jpeg" />
	<Relationship Id="rId3" Type="http://schemas.openxmlformats.org/officeDocument/2006/relationships/image" Target="../media/image15.jpeg" />
	<Relationship Id="rId4" Type="http://schemas.openxmlformats.org/officeDocument/2006/relationships/image" Target="../media/image16.jpeg" />
	<Relationship Id="rId5" Type="http://schemas.openxmlformats.org/officeDocument/2006/relationships/image" Target="../media/image17.jpeg" />
	<Relationship Id="rId6" Type="http://schemas.openxmlformats.org/officeDocument/2006/relationships/image" Target="../media/image18.jpeg" />
	<Relationship Id="rId7" Type="http://schemas.openxmlformats.org/officeDocument/2006/relationships/image" Target="../media/image19.jpeg" />
	<Relationship Id="rId8" Type="http://schemas.openxmlformats.org/officeDocument/2006/relationships/image" Target="../media/image20.jpeg" />
	<Relationship Id="rId9" Type="http://schemas.openxmlformats.org/officeDocument/2006/relationships/image" Target="../media/image21.jpeg" />
	<Relationship Id="rId10" Type="http://schemas.openxmlformats.org/officeDocument/2006/relationships/image" Target="../media/image22.jpeg" />
	<Relationship Id="rId11" Type="http://schemas.openxmlformats.org/officeDocument/2006/relationships/image" Target="../media/image23.jpeg" />
	<Relationship Id="rId12" Type="http://schemas.openxmlformats.org/officeDocument/2006/relationships/image" Target="../media/image24.jpeg" />
	<Relationship Id="rId13" Type="http://schemas.openxmlformats.org/officeDocument/2006/relationships/image" Target="../media/image25.jpeg" />
	<Relationship Id="rId14" Type="http://schemas.openxmlformats.org/officeDocument/2006/relationships/image" Target="../media/image26.jpeg" />
	<Relationship Id="rId15" Type="http://schemas.openxmlformats.org/officeDocument/2006/relationships/image" Target="../media/image27.jpeg" />
	<Relationship Id="rId16" Type="http://schemas.openxmlformats.org/officeDocument/2006/relationships/image" Target="../media/image28.jpeg" />
</Relationships>
</file>

<file path=ppt/slides/_rels/slide6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9.jpeg" />
	<Relationship Id="rId3" Type="http://schemas.openxmlformats.org/officeDocument/2006/relationships/image" Target="../media/image30.jpeg" />
	<Relationship Id="rId4" Type="http://schemas.openxmlformats.org/officeDocument/2006/relationships/image" Target="../media/image31.jpeg" />
	<Relationship Id="rId5" Type="http://schemas.openxmlformats.org/officeDocument/2006/relationships/image" Target="../media/image32.jpeg" />
</Relationships>
</file>

<file path=ppt/slides/_rels/slide7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33.jpeg" />
	<Relationship Id="rId3" Type="http://schemas.openxmlformats.org/officeDocument/2006/relationships/image" Target="../media/image34.jpeg" />
	<Relationship Id="rId4" Type="http://schemas.openxmlformats.org/officeDocument/2006/relationships/image" Target="../media/image35.jpeg" />
	<Relationship Id="rId5" Type="http://schemas.openxmlformats.org/officeDocument/2006/relationships/image" Target="../media/image36.jpeg" />
</Relationships>
</file>

<file path=ppt/slides/_rels/slide8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37.jpeg" />
	<Relationship Id="rId3" Type="http://schemas.openxmlformats.org/officeDocument/2006/relationships/image" Target="../media/image38.jpeg" />
	<Relationship Id="rId4" Type="http://schemas.openxmlformats.org/officeDocument/2006/relationships/image" Target="../media/image39.jpeg" />
	<Relationship Id="rId5" Type="http://schemas.openxmlformats.org/officeDocument/2006/relationships/image" Target="../media/image40.jpeg" />
</Relationships>
</file>

<file path=ppt/slides/_rels/slide9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41.jpeg" />
	<Relationship Id="rId3" Type="http://schemas.openxmlformats.org/officeDocument/2006/relationships/image" Target="../media/image42.jpeg" />
	<Relationship Id="rId4" Type="http://schemas.openxmlformats.org/officeDocument/2006/relationships/image" Target="../media/image43.jpeg" />
	<Relationship Id="rId5" Type="http://schemas.openxmlformats.org/officeDocument/2006/relationships/image" Target="../media/image44.jpeg" />
	<Relationship Id="rId6" Type="http://schemas.openxmlformats.org/officeDocument/2006/relationships/image" Target="../media/image45.jpeg" />
	<Relationship Id="rId7" Type="http://schemas.openxmlformats.org/officeDocument/2006/relationships/image" Target="../media/image46.jpeg" />
	<Relationship Id="rId8" Type="http://schemas.openxmlformats.org/officeDocument/2006/relationships/image" Target="../media/image47.jpeg" />
	<Relationship Id="rId9" Type="http://schemas.openxmlformats.org/officeDocument/2006/relationships/image" Target="../media/image48.jpeg" />
	<Relationship Id="rId10" Type="http://schemas.openxmlformats.org/officeDocument/2006/relationships/image" Target="../media/image49.jpeg" />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183003" y="2974848"/>
            <a:ext cx="4501896" cy="42672"/>
          </a:xfrm>
          <a:custGeom>
            <a:avLst/>
            <a:gdLst>
              <a:gd name="connsiteX0" fmla="*/ 0 w 4501896"/>
              <a:gd name="connsiteY0" fmla="*/ 0 h 42672"/>
              <a:gd name="connsiteX1" fmla="*/ 1500631 w 4501896"/>
              <a:gd name="connsiteY1" fmla="*/ 0 h 42672"/>
              <a:gd name="connsiteX2" fmla="*/ 3001264 w 4501896"/>
              <a:gd name="connsiteY2" fmla="*/ 0 h 42672"/>
              <a:gd name="connsiteX3" fmla="*/ 4501896 w 4501896"/>
              <a:gd name="connsiteY3" fmla="*/ 0 h 42672"/>
              <a:gd name="connsiteX4" fmla="*/ 4501896 w 4501896"/>
              <a:gd name="connsiteY4" fmla="*/ 42672 h 42672"/>
              <a:gd name="connsiteX5" fmla="*/ 3001264 w 4501896"/>
              <a:gd name="connsiteY5" fmla="*/ 42672 h 42672"/>
              <a:gd name="connsiteX6" fmla="*/ 1500631 w 4501896"/>
              <a:gd name="connsiteY6" fmla="*/ 42672 h 42672"/>
              <a:gd name="connsiteX7" fmla="*/ 0 w 4501896"/>
              <a:gd name="connsiteY7" fmla="*/ 42672 h 42672"/>
              <a:gd name="connsiteX8" fmla="*/ 0 w 4501896"/>
              <a:gd name="connsiteY8" fmla="*/ 0 h 4267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4501896" h="42672">
                <a:moveTo>
                  <a:pt x="0" y="0"/>
                </a:moveTo>
                <a:lnTo>
                  <a:pt x="1500631" y="0"/>
                </a:lnTo>
                <a:lnTo>
                  <a:pt x="3001264" y="0"/>
                </a:lnTo>
                <a:lnTo>
                  <a:pt x="4501896" y="0"/>
                </a:lnTo>
                <a:lnTo>
                  <a:pt x="4501896" y="42672"/>
                </a:lnTo>
                <a:lnTo>
                  <a:pt x="3001264" y="42672"/>
                </a:lnTo>
                <a:lnTo>
                  <a:pt x="1500631" y="42672"/>
                </a:lnTo>
                <a:lnTo>
                  <a:pt x="0" y="42672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536827" y="3523488"/>
            <a:ext cx="5794248" cy="42671"/>
          </a:xfrm>
          <a:custGeom>
            <a:avLst/>
            <a:gdLst>
              <a:gd name="connsiteX0" fmla="*/ 0 w 5794248"/>
              <a:gd name="connsiteY0" fmla="*/ 0 h 42671"/>
              <a:gd name="connsiteX1" fmla="*/ 1931415 w 5794248"/>
              <a:gd name="connsiteY1" fmla="*/ 0 h 42671"/>
              <a:gd name="connsiteX2" fmla="*/ 3862832 w 5794248"/>
              <a:gd name="connsiteY2" fmla="*/ 0 h 42671"/>
              <a:gd name="connsiteX3" fmla="*/ 5794248 w 5794248"/>
              <a:gd name="connsiteY3" fmla="*/ 0 h 42671"/>
              <a:gd name="connsiteX4" fmla="*/ 5794248 w 5794248"/>
              <a:gd name="connsiteY4" fmla="*/ 42671 h 42671"/>
              <a:gd name="connsiteX5" fmla="*/ 3862832 w 5794248"/>
              <a:gd name="connsiteY5" fmla="*/ 42671 h 42671"/>
              <a:gd name="connsiteX6" fmla="*/ 1931415 w 5794248"/>
              <a:gd name="connsiteY6" fmla="*/ 42671 h 42671"/>
              <a:gd name="connsiteX7" fmla="*/ 0 w 5794248"/>
              <a:gd name="connsiteY7" fmla="*/ 42671 h 42671"/>
              <a:gd name="connsiteX8" fmla="*/ 0 w 5794248"/>
              <a:gd name="connsiteY8" fmla="*/ 0 h 4267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5794248" h="42671">
                <a:moveTo>
                  <a:pt x="0" y="0"/>
                </a:moveTo>
                <a:lnTo>
                  <a:pt x="1931415" y="0"/>
                </a:lnTo>
                <a:lnTo>
                  <a:pt x="3862832" y="0"/>
                </a:lnTo>
                <a:lnTo>
                  <a:pt x="5794248" y="0"/>
                </a:lnTo>
                <a:lnTo>
                  <a:pt x="5794248" y="42671"/>
                </a:lnTo>
                <a:lnTo>
                  <a:pt x="3862832" y="42671"/>
                </a:lnTo>
                <a:lnTo>
                  <a:pt x="1931415" y="42671"/>
                </a:lnTo>
                <a:lnTo>
                  <a:pt x="0" y="42671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87500"/>
            <a:ext cx="9144000" cy="51308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2171700" y="2628900"/>
            <a:ext cx="44958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>
							</a:tabLst>
            </a:pP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Neuropsychiatry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Block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536700" y="3175000"/>
            <a:ext cx="57912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>
							</a:tabLst>
            </a:pP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1-Physiology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Tracts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5118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587500"/>
            <a:ext cx="9144000" cy="51308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101600" y="736600"/>
            <a:ext cx="48260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-Corticospinal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tracts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pyramidal)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divides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into:_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5400" y="1028700"/>
            <a:ext cx="30226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1-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lateral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corticospinal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tracts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:-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5400" y="1308100"/>
            <a:ext cx="4178300" cy="469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80%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fibers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cross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midline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pyramids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Pass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laterally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spinal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cord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white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matter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5400" y="1879600"/>
            <a:ext cx="5778500" cy="1028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Ends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directly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not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via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interneurons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monosynaptic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connections)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neurons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(AHCs)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opposite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side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here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lower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neurons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(LMNs)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corticospinal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cord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located.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5400" y="3225800"/>
            <a:ext cx="5511800" cy="469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-Then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peripheral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u="sng" dirty="0" smtClean="0">
                <a:solidFill>
                  <a:srgbClr val="d25814"/>
                </a:solidFill>
                <a:latin typeface="Times New Roman" pitchFamily="18" charset="0"/>
                <a:cs typeface="Times New Roman" pitchFamily="18" charset="0"/>
              </a:rPr>
              <a:t>nerves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carry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impulses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anterior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horn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voluntary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u="sng" dirty="0" smtClean="0">
                <a:solidFill>
                  <a:srgbClr val="d25814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muscles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6200" y="4038600"/>
            <a:ext cx="54610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fibers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pass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laterally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spinal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cord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white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matter,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so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5400" y="4318000"/>
            <a:ext cx="30607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they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control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distal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limb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muscles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5400" y="4876800"/>
            <a:ext cx="5156200" cy="469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Function//-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controls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initiates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fine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discrete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skilled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movements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fingers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toes.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441960" y="1009269"/>
            <a:ext cx="3480816" cy="24383"/>
          </a:xfrm>
          <a:custGeom>
            <a:avLst/>
            <a:gdLst>
              <a:gd name="connsiteX0" fmla="*/ 0 w 3480816"/>
              <a:gd name="connsiteY0" fmla="*/ 0 h 24383"/>
              <a:gd name="connsiteX1" fmla="*/ 870204 w 3480816"/>
              <a:gd name="connsiteY1" fmla="*/ 0 h 24383"/>
              <a:gd name="connsiteX2" fmla="*/ 1740407 w 3480816"/>
              <a:gd name="connsiteY2" fmla="*/ 0 h 24383"/>
              <a:gd name="connsiteX3" fmla="*/ 2610612 w 3480816"/>
              <a:gd name="connsiteY3" fmla="*/ 0 h 24383"/>
              <a:gd name="connsiteX4" fmla="*/ 3480816 w 3480816"/>
              <a:gd name="connsiteY4" fmla="*/ 0 h 24383"/>
              <a:gd name="connsiteX5" fmla="*/ 3480816 w 3480816"/>
              <a:gd name="connsiteY5" fmla="*/ 24383 h 24383"/>
              <a:gd name="connsiteX6" fmla="*/ 2610612 w 3480816"/>
              <a:gd name="connsiteY6" fmla="*/ 24383 h 24383"/>
              <a:gd name="connsiteX7" fmla="*/ 1740407 w 3480816"/>
              <a:gd name="connsiteY7" fmla="*/ 24383 h 24383"/>
              <a:gd name="connsiteX8" fmla="*/ 870204 w 3480816"/>
              <a:gd name="connsiteY8" fmla="*/ 24383 h 24383"/>
              <a:gd name="connsiteX9" fmla="*/ 0 w 3480816"/>
              <a:gd name="connsiteY9" fmla="*/ 24383 h 24383"/>
              <a:gd name="connsiteX10" fmla="*/ 0 w 3480816"/>
              <a:gd name="connsiteY10" fmla="*/ 0 h 2438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3480816" h="24383">
                <a:moveTo>
                  <a:pt x="0" y="0"/>
                </a:moveTo>
                <a:lnTo>
                  <a:pt x="870204" y="0"/>
                </a:lnTo>
                <a:lnTo>
                  <a:pt x="1740407" y="0"/>
                </a:lnTo>
                <a:lnTo>
                  <a:pt x="2610612" y="0"/>
                </a:lnTo>
                <a:lnTo>
                  <a:pt x="3480816" y="0"/>
                </a:lnTo>
                <a:lnTo>
                  <a:pt x="3480816" y="24383"/>
                </a:lnTo>
                <a:lnTo>
                  <a:pt x="2610612" y="24383"/>
                </a:lnTo>
                <a:lnTo>
                  <a:pt x="1740407" y="24383"/>
                </a:lnTo>
                <a:lnTo>
                  <a:pt x="870204" y="24383"/>
                </a:lnTo>
                <a:lnTo>
                  <a:pt x="0" y="24383"/>
                </a:lnTo>
                <a:lnTo>
                  <a:pt x="0" y="0"/>
                </a:lnTo>
              </a:path>
            </a:pathLst>
          </a:custGeom>
          <a:solidFill>
            <a:srgbClr val="3333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41960" y="1268349"/>
            <a:ext cx="649224" cy="24383"/>
          </a:xfrm>
          <a:custGeom>
            <a:avLst/>
            <a:gdLst>
              <a:gd name="connsiteX0" fmla="*/ 0 w 649224"/>
              <a:gd name="connsiteY0" fmla="*/ 12191 h 24383"/>
              <a:gd name="connsiteX1" fmla="*/ 649224 w 649224"/>
              <a:gd name="connsiteY1" fmla="*/ 12191 h 2438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49224" h="24383">
                <a:moveTo>
                  <a:pt x="0" y="12191"/>
                </a:moveTo>
                <a:lnTo>
                  <a:pt x="649224" y="12191"/>
                </a:lnTo>
              </a:path>
            </a:pathLst>
          </a:custGeom>
          <a:ln w="12700">
            <a:solidFill>
              <a:srgbClr val="3333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151632" y="2938653"/>
            <a:ext cx="1069847" cy="18288"/>
          </a:xfrm>
          <a:custGeom>
            <a:avLst/>
            <a:gdLst>
              <a:gd name="connsiteX0" fmla="*/ 0 w 1069847"/>
              <a:gd name="connsiteY0" fmla="*/ 0 h 18288"/>
              <a:gd name="connsiteX1" fmla="*/ 534923 w 1069847"/>
              <a:gd name="connsiteY1" fmla="*/ 0 h 18288"/>
              <a:gd name="connsiteX2" fmla="*/ 1069847 w 1069847"/>
              <a:gd name="connsiteY2" fmla="*/ 0 h 18288"/>
              <a:gd name="connsiteX3" fmla="*/ 1069847 w 1069847"/>
              <a:gd name="connsiteY3" fmla="*/ 18288 h 18288"/>
              <a:gd name="connsiteX4" fmla="*/ 534923 w 1069847"/>
              <a:gd name="connsiteY4" fmla="*/ 18288 h 18288"/>
              <a:gd name="connsiteX5" fmla="*/ 0 w 1069847"/>
              <a:gd name="connsiteY5" fmla="*/ 18288 h 18288"/>
              <a:gd name="connsiteX6" fmla="*/ 0 w 1069847"/>
              <a:gd name="connsiteY6" fmla="*/ 0 h 1828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069847" h="18288">
                <a:moveTo>
                  <a:pt x="0" y="0"/>
                </a:moveTo>
                <a:lnTo>
                  <a:pt x="534923" y="0"/>
                </a:lnTo>
                <a:lnTo>
                  <a:pt x="1069847" y="0"/>
                </a:lnTo>
                <a:lnTo>
                  <a:pt x="1069847" y="18288"/>
                </a:lnTo>
                <a:lnTo>
                  <a:pt x="534923" y="18288"/>
                </a:lnTo>
                <a:lnTo>
                  <a:pt x="0" y="18288"/>
                </a:lnTo>
                <a:lnTo>
                  <a:pt x="0" y="0"/>
                </a:lnTo>
              </a:path>
            </a:pathLst>
          </a:custGeom>
          <a:solidFill>
            <a:srgbClr val="2f2b2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96240" y="3142869"/>
            <a:ext cx="2051304" cy="18288"/>
          </a:xfrm>
          <a:custGeom>
            <a:avLst/>
            <a:gdLst>
              <a:gd name="connsiteX0" fmla="*/ 0 w 2051304"/>
              <a:gd name="connsiteY0" fmla="*/ 0 h 18288"/>
              <a:gd name="connsiteX1" fmla="*/ 683768 w 2051304"/>
              <a:gd name="connsiteY1" fmla="*/ 0 h 18288"/>
              <a:gd name="connsiteX2" fmla="*/ 1367536 w 2051304"/>
              <a:gd name="connsiteY2" fmla="*/ 0 h 18288"/>
              <a:gd name="connsiteX3" fmla="*/ 2051304 w 2051304"/>
              <a:gd name="connsiteY3" fmla="*/ 0 h 18288"/>
              <a:gd name="connsiteX4" fmla="*/ 2051304 w 2051304"/>
              <a:gd name="connsiteY4" fmla="*/ 18288 h 18288"/>
              <a:gd name="connsiteX5" fmla="*/ 1367536 w 2051304"/>
              <a:gd name="connsiteY5" fmla="*/ 18288 h 18288"/>
              <a:gd name="connsiteX6" fmla="*/ 683768 w 2051304"/>
              <a:gd name="connsiteY6" fmla="*/ 18288 h 18288"/>
              <a:gd name="connsiteX7" fmla="*/ 0 w 2051304"/>
              <a:gd name="connsiteY7" fmla="*/ 18288 h 18288"/>
              <a:gd name="connsiteX8" fmla="*/ 0 w 2051304"/>
              <a:gd name="connsiteY8" fmla="*/ 0 h 1828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2051304" h="18288">
                <a:moveTo>
                  <a:pt x="0" y="0"/>
                </a:moveTo>
                <a:lnTo>
                  <a:pt x="683768" y="0"/>
                </a:lnTo>
                <a:lnTo>
                  <a:pt x="1367536" y="0"/>
                </a:lnTo>
                <a:lnTo>
                  <a:pt x="2051304" y="0"/>
                </a:lnTo>
                <a:lnTo>
                  <a:pt x="2051304" y="18288"/>
                </a:lnTo>
                <a:lnTo>
                  <a:pt x="1367536" y="18288"/>
                </a:lnTo>
                <a:lnTo>
                  <a:pt x="683768" y="18288"/>
                </a:lnTo>
                <a:lnTo>
                  <a:pt x="0" y="18288"/>
                </a:lnTo>
                <a:lnTo>
                  <a:pt x="0" y="0"/>
                </a:lnTo>
              </a:path>
            </a:pathLst>
          </a:custGeom>
          <a:solidFill>
            <a:srgbClr val="2f2b2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987552" y="3758565"/>
            <a:ext cx="1758696" cy="21335"/>
          </a:xfrm>
          <a:custGeom>
            <a:avLst/>
            <a:gdLst>
              <a:gd name="connsiteX0" fmla="*/ 0 w 1758696"/>
              <a:gd name="connsiteY0" fmla="*/ 0 h 21335"/>
              <a:gd name="connsiteX1" fmla="*/ 879348 w 1758696"/>
              <a:gd name="connsiteY1" fmla="*/ 0 h 21335"/>
              <a:gd name="connsiteX2" fmla="*/ 1758696 w 1758696"/>
              <a:gd name="connsiteY2" fmla="*/ 0 h 21335"/>
              <a:gd name="connsiteX3" fmla="*/ 1758696 w 1758696"/>
              <a:gd name="connsiteY3" fmla="*/ 21335 h 21335"/>
              <a:gd name="connsiteX4" fmla="*/ 879348 w 1758696"/>
              <a:gd name="connsiteY4" fmla="*/ 21335 h 21335"/>
              <a:gd name="connsiteX5" fmla="*/ 0 w 1758696"/>
              <a:gd name="connsiteY5" fmla="*/ 21335 h 21335"/>
              <a:gd name="connsiteX6" fmla="*/ 0 w 1758696"/>
              <a:gd name="connsiteY6" fmla="*/ 0 h 213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758696" h="21335">
                <a:moveTo>
                  <a:pt x="0" y="0"/>
                </a:moveTo>
                <a:lnTo>
                  <a:pt x="879348" y="0"/>
                </a:lnTo>
                <a:lnTo>
                  <a:pt x="1758696" y="0"/>
                </a:lnTo>
                <a:lnTo>
                  <a:pt x="1758696" y="21335"/>
                </a:lnTo>
                <a:lnTo>
                  <a:pt x="879348" y="21335"/>
                </a:lnTo>
                <a:lnTo>
                  <a:pt x="0" y="21335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73100"/>
            <a:ext cx="9144000" cy="61849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5118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587500"/>
            <a:ext cx="9144000" cy="51308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431800" y="825500"/>
            <a:ext cx="3479800" cy="469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>
							</a:tabLst>
            </a:pPr>
            <a:r>
              <a:rPr lang="en-US" altLang="zh-CN" sz="1898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altLang="zh-CN" sz="18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8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Ventral</a:t>
            </a:r>
            <a:r>
              <a:rPr lang="en-US" altLang="zh-CN" sz="18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8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(anterior)</a:t>
            </a:r>
            <a:r>
              <a:rPr lang="en-US" altLang="zh-CN" sz="18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8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corticospinal</a:t>
            </a:r>
          </a:p>
          <a:p>
            <a:pPr>
              <a:lnSpc>
                <a:spcPts val="2000"/>
              </a:lnSpc>
              <a:tabLst>
							</a:tabLst>
            </a:pPr>
            <a:r>
              <a:rPr lang="en-US" altLang="zh-CN" sz="1895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tracts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:-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31800" y="1701800"/>
            <a:ext cx="3797300" cy="787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>
							</a:tabLst>
            </a:pPr>
            <a:r>
              <a:rPr lang="en-US" altLang="zh-CN" sz="1514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51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14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Remaining</a:t>
            </a:r>
            <a:r>
              <a:rPr lang="en-US" altLang="zh-CN" sz="1514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20%</a:t>
            </a:r>
            <a:r>
              <a:rPr lang="en-US" altLang="zh-CN" sz="151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14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fibers</a:t>
            </a:r>
            <a:r>
              <a:rPr lang="en-US" altLang="zh-CN" sz="151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14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does</a:t>
            </a:r>
            <a:r>
              <a:rPr lang="en-US" altLang="zh-CN" sz="151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14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not</a:t>
            </a:r>
            <a:r>
              <a:rPr lang="en-US" altLang="zh-CN" sz="151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14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cross</a:t>
            </a:r>
            <a:r>
              <a:rPr lang="en-US" altLang="zh-CN" sz="151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14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midline</a:t>
            </a:r>
          </a:p>
          <a:p>
            <a:pPr>
              <a:lnSpc>
                <a:spcPts val="1600"/>
              </a:lnSpc>
              <a:tabLst>
							</a:tabLst>
            </a:pPr>
            <a:r>
              <a:rPr lang="en-US" altLang="zh-CN" sz="151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51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1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Cross</a:t>
            </a:r>
            <a:r>
              <a:rPr lang="en-US" altLang="zh-CN" sz="151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1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en-US" altLang="zh-CN" sz="151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1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level</a:t>
            </a:r>
            <a:r>
              <a:rPr lang="en-US" altLang="zh-CN" sz="151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1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51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1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their</a:t>
            </a:r>
            <a:r>
              <a:rPr lang="en-US" altLang="zh-CN" sz="151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termination</a:t>
            </a:r>
            <a:r>
              <a:rPr lang="en-US" altLang="zh-CN" sz="151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151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1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synapse</a:t>
            </a:r>
          </a:p>
          <a:p>
            <a:pPr>
              <a:lnSpc>
                <a:spcPts val="1600"/>
              </a:lnSpc>
              <a:tabLst>
							</a:tabLst>
            </a:pPr>
            <a:r>
              <a:rPr lang="en-US" altLang="zh-CN" sz="151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151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1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interneurons</a:t>
            </a:r>
            <a:r>
              <a:rPr lang="en-US" altLang="zh-CN" sz="151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1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zh-CN" sz="151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1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that</a:t>
            </a:r>
            <a:r>
              <a:rPr lang="en-US" altLang="zh-CN" sz="151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1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synapse</a:t>
            </a:r>
            <a:r>
              <a:rPr lang="en-US" altLang="zh-CN" sz="151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1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151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1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</a:p>
          <a:p>
            <a:pPr>
              <a:lnSpc>
                <a:spcPts val="1600"/>
              </a:lnSpc>
              <a:tabLst>
							</a:tabLst>
            </a:pPr>
            <a:r>
              <a:rPr lang="en-US" altLang="zh-CN" sz="1514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neurons</a:t>
            </a:r>
            <a:r>
              <a:rPr lang="en-US" altLang="zh-CN" sz="151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14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(AHCs)</a:t>
            </a:r>
            <a:r>
              <a:rPr lang="en-US" altLang="zh-CN" sz="151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14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51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14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opposite</a:t>
            </a:r>
            <a:r>
              <a:rPr lang="en-US" altLang="zh-CN" sz="151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14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side.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93700" y="2794000"/>
            <a:ext cx="3822700" cy="368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>
							</a:tabLst>
            </a:pPr>
            <a:r>
              <a:rPr lang="en-US" altLang="zh-CN" sz="151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-Pass</a:t>
            </a:r>
            <a:r>
              <a:rPr lang="en-US" altLang="zh-CN" sz="151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1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medially</a:t>
            </a:r>
            <a:r>
              <a:rPr lang="en-US" altLang="zh-CN" sz="151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1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151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1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ventral</a:t>
            </a:r>
            <a:r>
              <a:rPr lang="en-US" altLang="zh-CN" sz="151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1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horn</a:t>
            </a:r>
            <a:r>
              <a:rPr lang="en-US" altLang="zh-CN" sz="151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1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altLang="zh-CN" sz="151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1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control</a:t>
            </a:r>
            <a:r>
              <a:rPr lang="en-US" altLang="zh-CN" sz="151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1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axial</a:t>
            </a:r>
          </a:p>
          <a:p>
            <a:pPr>
              <a:lnSpc>
                <a:spcPts val="1600"/>
              </a:lnSpc>
              <a:tabLst>
							</a:tabLst>
            </a:pPr>
            <a:r>
              <a:rPr lang="en-US" altLang="zh-CN" sz="151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en-US" altLang="zh-CN" sz="151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1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proximal</a:t>
            </a:r>
            <a:r>
              <a:rPr lang="en-US" altLang="zh-CN" sz="151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1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limb</a:t>
            </a:r>
            <a:r>
              <a:rPr lang="en-US" altLang="zh-CN" sz="151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1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muscles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93700" y="3403600"/>
            <a:ext cx="3937000" cy="139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>
							</a:tabLst>
            </a:pPr>
            <a:r>
              <a:rPr lang="en-US" altLang="zh-CN" sz="1296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NB/</a:t>
            </a:r>
            <a:r>
              <a:rPr lang="en-US" altLang="zh-CN" sz="12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296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altLang="zh-CN" sz="12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96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corticospinal</a:t>
            </a:r>
            <a:r>
              <a:rPr lang="en-US" altLang="zh-CN" sz="12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96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tract(</a:t>
            </a:r>
            <a:r>
              <a:rPr lang="en-US" altLang="zh-CN" sz="12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96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ANT&amp;</a:t>
            </a:r>
            <a:r>
              <a:rPr lang="en-US" altLang="zh-CN" sz="12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96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LAT)</a:t>
            </a:r>
            <a:r>
              <a:rPr lang="en-US" altLang="zh-CN" sz="12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96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supply</a:t>
            </a:r>
            <a:r>
              <a:rPr lang="en-US" altLang="zh-CN" sz="12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96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skeletal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93700" y="3594100"/>
            <a:ext cx="2349500" cy="190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>
							</a:tabLst>
            </a:pPr>
            <a:r>
              <a:rPr lang="en-US" altLang="zh-CN" sz="129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muscles</a:t>
            </a:r>
            <a:r>
              <a:rPr lang="en-US" altLang="zh-CN" sz="17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7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7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opposite</a:t>
            </a:r>
            <a:r>
              <a:rPr lang="en-US" altLang="zh-CN" sz="17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0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side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59200"/>
            <a:ext cx="9144000" cy="30988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5118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587500"/>
            <a:ext cx="9144000" cy="51308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4500" y="444500"/>
            <a:ext cx="7416800" cy="641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5118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587500"/>
            <a:ext cx="9144000" cy="51308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469900" y="1219200"/>
            <a:ext cx="51308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80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Functions</a:t>
            </a:r>
            <a:r>
              <a:rPr lang="en-US" altLang="zh-CN" sz="28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8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corticospinal</a:t>
            </a:r>
            <a:r>
              <a:rPr lang="en-US" altLang="zh-CN" sz="28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tracts:-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69900" y="1930400"/>
            <a:ext cx="6159500" cy="520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>
							</a:tabLst>
            </a:pPr>
            <a:r>
              <a:rPr lang="en-US" altLang="zh-CN" sz="199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1-Initiation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fine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,discrete,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skilled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voluntary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movements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1994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(on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which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side?)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69900" y="2857500"/>
            <a:ext cx="7124700" cy="825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>
                <a:tab pos="63500" algn="l"/>
              </a:tabLst>
            </a:pPr>
            <a:r>
              <a:rPr lang="en-US" altLang="zh-CN" sz="1994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lateral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corticospinal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tracts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994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(main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bulk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tract)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control</a:t>
            </a:r>
          </a:p>
          <a:p>
            <a:pPr>
              <a:lnSpc>
                <a:spcPts val="2400"/>
              </a:lnSpc>
              <a:tabLst>
                <a:tab pos="63500" algn="l"/>
              </a:tabLst>
            </a:pPr>
            <a:r>
              <a:rPr lang="en-US" altLang="zh-CN" sz="199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distal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muscles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limb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99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fingers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thumb&amp;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toes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which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concerned</a:t>
            </a:r>
          </a:p>
          <a:p>
            <a:pPr>
              <a:lnSpc>
                <a:spcPts val="2400"/>
              </a:lnSpc>
              <a:tabLst>
                <a:tab pos="63500" algn="l"/>
              </a:tabLst>
            </a:pPr>
            <a:r>
              <a:rPr lang="en-US" altLang="zh-CN" dirty="0" smtClean="0"/>
              <a:t>	</a:t>
            </a:r>
            <a:r>
              <a:rPr lang="en-US" altLang="zh-CN" sz="199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fine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skilled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movement)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e.g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Painting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,writing,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picking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up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69900" y="3746500"/>
            <a:ext cx="2197100" cy="215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>
							</a:tabLst>
            </a:pPr>
            <a:r>
              <a:rPr lang="en-US" altLang="zh-CN" sz="199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small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object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etc.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69900" y="4368800"/>
            <a:ext cx="7086600" cy="520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>
							</a:tabLst>
            </a:pPr>
            <a:r>
              <a:rPr lang="en-US" altLang="zh-CN" sz="1994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3-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Ventral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corticospinal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tracts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control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posture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axial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proximal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199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limb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balance,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climbing,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walking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795528" y="899160"/>
            <a:ext cx="2435352" cy="21336"/>
          </a:xfrm>
          <a:custGeom>
            <a:avLst/>
            <a:gdLst>
              <a:gd name="connsiteX0" fmla="*/ 0 w 2435352"/>
              <a:gd name="connsiteY0" fmla="*/ 0 h 21336"/>
              <a:gd name="connsiteX1" fmla="*/ 811784 w 2435352"/>
              <a:gd name="connsiteY1" fmla="*/ 0 h 21336"/>
              <a:gd name="connsiteX2" fmla="*/ 1623568 w 2435352"/>
              <a:gd name="connsiteY2" fmla="*/ 0 h 21336"/>
              <a:gd name="connsiteX3" fmla="*/ 2435352 w 2435352"/>
              <a:gd name="connsiteY3" fmla="*/ 0 h 21336"/>
              <a:gd name="connsiteX4" fmla="*/ 2435352 w 2435352"/>
              <a:gd name="connsiteY4" fmla="*/ 21336 h 21336"/>
              <a:gd name="connsiteX5" fmla="*/ 1623568 w 2435352"/>
              <a:gd name="connsiteY5" fmla="*/ 21336 h 21336"/>
              <a:gd name="connsiteX6" fmla="*/ 811784 w 2435352"/>
              <a:gd name="connsiteY6" fmla="*/ 21336 h 21336"/>
              <a:gd name="connsiteX7" fmla="*/ 0 w 2435352"/>
              <a:gd name="connsiteY7" fmla="*/ 21336 h 21336"/>
              <a:gd name="connsiteX8" fmla="*/ 0 w 2435352"/>
              <a:gd name="connsiteY8" fmla="*/ 0 h 2133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2435352" h="21336">
                <a:moveTo>
                  <a:pt x="0" y="0"/>
                </a:moveTo>
                <a:lnTo>
                  <a:pt x="811784" y="0"/>
                </a:lnTo>
                <a:lnTo>
                  <a:pt x="1623568" y="0"/>
                </a:lnTo>
                <a:lnTo>
                  <a:pt x="2435352" y="0"/>
                </a:lnTo>
                <a:lnTo>
                  <a:pt x="2435352" y="21336"/>
                </a:lnTo>
                <a:lnTo>
                  <a:pt x="1623568" y="21336"/>
                </a:lnTo>
                <a:lnTo>
                  <a:pt x="811784" y="21336"/>
                </a:lnTo>
                <a:lnTo>
                  <a:pt x="0" y="21336"/>
                </a:lnTo>
                <a:lnTo>
                  <a:pt x="0" y="0"/>
                </a:lnTo>
              </a:path>
            </a:pathLst>
          </a:custGeom>
          <a:solidFill>
            <a:srgbClr val="3333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95528" y="3038856"/>
            <a:ext cx="2066544" cy="21336"/>
          </a:xfrm>
          <a:custGeom>
            <a:avLst/>
            <a:gdLst>
              <a:gd name="connsiteX0" fmla="*/ 0 w 2066544"/>
              <a:gd name="connsiteY0" fmla="*/ 0 h 21336"/>
              <a:gd name="connsiteX1" fmla="*/ 1033272 w 2066544"/>
              <a:gd name="connsiteY1" fmla="*/ 0 h 21336"/>
              <a:gd name="connsiteX2" fmla="*/ 2066544 w 2066544"/>
              <a:gd name="connsiteY2" fmla="*/ 0 h 21336"/>
              <a:gd name="connsiteX3" fmla="*/ 2066544 w 2066544"/>
              <a:gd name="connsiteY3" fmla="*/ 21336 h 21336"/>
              <a:gd name="connsiteX4" fmla="*/ 1033272 w 2066544"/>
              <a:gd name="connsiteY4" fmla="*/ 21336 h 21336"/>
              <a:gd name="connsiteX5" fmla="*/ 0 w 2066544"/>
              <a:gd name="connsiteY5" fmla="*/ 21336 h 21336"/>
              <a:gd name="connsiteX6" fmla="*/ 0 w 2066544"/>
              <a:gd name="connsiteY6" fmla="*/ 0 h 2133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066544" h="21336">
                <a:moveTo>
                  <a:pt x="0" y="0"/>
                </a:moveTo>
                <a:lnTo>
                  <a:pt x="1033272" y="0"/>
                </a:lnTo>
                <a:lnTo>
                  <a:pt x="2066544" y="0"/>
                </a:lnTo>
                <a:lnTo>
                  <a:pt x="2066544" y="21336"/>
                </a:lnTo>
                <a:lnTo>
                  <a:pt x="1033272" y="21336"/>
                </a:lnTo>
                <a:lnTo>
                  <a:pt x="0" y="21336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3700" y="558800"/>
            <a:ext cx="3009900" cy="546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39900"/>
            <a:ext cx="9144000" cy="5118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5118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587500"/>
            <a:ext cx="9144000" cy="51308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546100" y="723900"/>
            <a:ext cx="26797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4-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Effect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stretch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reflex:-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12800" y="1003300"/>
            <a:ext cx="3187700" cy="469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Faccilitate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tone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through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gamma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neurons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6100" y="1930400"/>
            <a:ext cx="39878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5-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Fibers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originate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parietal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lobe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are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12800" y="2197100"/>
            <a:ext cx="30353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sensory-motor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coordination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6100" y="2895600"/>
            <a:ext cx="3962400" cy="1028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                <a:tab pos="266700" algn="l"/>
              </a:tabLst>
            </a:pP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6-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Corticobulbar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tracts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u="sng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control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face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</a:p>
          <a:p>
            <a:pPr>
              <a:lnSpc>
                <a:spcPts val="2100"/>
              </a:lnSpc>
              <a:tabLst>
                <a:tab pos="266700" algn="l"/>
              </a:tabLst>
            </a:pPr>
            <a:r>
              <a:rPr lang="en-US" altLang="zh-CN" dirty="0" smtClean="0"/>
              <a:t>	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neck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muscles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faccilitate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their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tone,</a:t>
            </a:r>
          </a:p>
          <a:p>
            <a:pPr>
              <a:lnSpc>
                <a:spcPts val="2100"/>
              </a:lnSpc>
              <a:tabLst>
                <a:tab pos="266700" algn="l"/>
              </a:tabLst>
            </a:pPr>
            <a:r>
              <a:rPr lang="en-US" altLang="zh-CN" dirty="0" smtClean="0"/>
              <a:t>	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involved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facial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expression,</a:t>
            </a:r>
          </a:p>
          <a:p>
            <a:pPr>
              <a:lnSpc>
                <a:spcPts val="2100"/>
              </a:lnSpc>
              <a:tabLst>
                <a:tab pos="266700" algn="l"/>
              </a:tabLst>
            </a:pPr>
            <a:r>
              <a:rPr lang="en-US" altLang="zh-CN" dirty="0" smtClean="0"/>
              <a:t>	</a:t>
            </a:r>
            <a:r>
              <a:rPr lang="en-US" altLang="zh-CN" sz="180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mastication&amp;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swallowing.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472440" y="1078992"/>
            <a:ext cx="7281672" cy="24383"/>
          </a:xfrm>
          <a:custGeom>
            <a:avLst/>
            <a:gdLst>
              <a:gd name="connsiteX0" fmla="*/ 0 w 7281672"/>
              <a:gd name="connsiteY0" fmla="*/ 0 h 24383"/>
              <a:gd name="connsiteX1" fmla="*/ 1820418 w 7281672"/>
              <a:gd name="connsiteY1" fmla="*/ 0 h 24383"/>
              <a:gd name="connsiteX2" fmla="*/ 3640836 w 7281672"/>
              <a:gd name="connsiteY2" fmla="*/ 0 h 24383"/>
              <a:gd name="connsiteX3" fmla="*/ 5461254 w 7281672"/>
              <a:gd name="connsiteY3" fmla="*/ 0 h 24383"/>
              <a:gd name="connsiteX4" fmla="*/ 7281672 w 7281672"/>
              <a:gd name="connsiteY4" fmla="*/ 0 h 24383"/>
              <a:gd name="connsiteX5" fmla="*/ 7281672 w 7281672"/>
              <a:gd name="connsiteY5" fmla="*/ 24383 h 24383"/>
              <a:gd name="connsiteX6" fmla="*/ 5461254 w 7281672"/>
              <a:gd name="connsiteY6" fmla="*/ 24383 h 24383"/>
              <a:gd name="connsiteX7" fmla="*/ 3640836 w 7281672"/>
              <a:gd name="connsiteY7" fmla="*/ 24383 h 24383"/>
              <a:gd name="connsiteX8" fmla="*/ 1820418 w 7281672"/>
              <a:gd name="connsiteY8" fmla="*/ 24383 h 24383"/>
              <a:gd name="connsiteX9" fmla="*/ 0 w 7281672"/>
              <a:gd name="connsiteY9" fmla="*/ 24383 h 24383"/>
              <a:gd name="connsiteX10" fmla="*/ 0 w 7281672"/>
              <a:gd name="connsiteY10" fmla="*/ 0 h 2438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7281672" h="24383">
                <a:moveTo>
                  <a:pt x="0" y="0"/>
                </a:moveTo>
                <a:lnTo>
                  <a:pt x="1820418" y="0"/>
                </a:lnTo>
                <a:lnTo>
                  <a:pt x="3640836" y="0"/>
                </a:lnTo>
                <a:lnTo>
                  <a:pt x="5461254" y="0"/>
                </a:lnTo>
                <a:lnTo>
                  <a:pt x="7281672" y="0"/>
                </a:lnTo>
                <a:lnTo>
                  <a:pt x="7281672" y="24383"/>
                </a:lnTo>
                <a:lnTo>
                  <a:pt x="5461254" y="24383"/>
                </a:lnTo>
                <a:lnTo>
                  <a:pt x="3640836" y="24383"/>
                </a:lnTo>
                <a:lnTo>
                  <a:pt x="1820418" y="24383"/>
                </a:lnTo>
                <a:lnTo>
                  <a:pt x="0" y="24383"/>
                </a:lnTo>
                <a:lnTo>
                  <a:pt x="0" y="0"/>
                </a:lnTo>
              </a:path>
            </a:pathLst>
          </a:custGeom>
          <a:solidFill>
            <a:srgbClr val="2f2b2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72440" y="1383792"/>
            <a:ext cx="3392424" cy="24383"/>
          </a:xfrm>
          <a:custGeom>
            <a:avLst/>
            <a:gdLst>
              <a:gd name="connsiteX0" fmla="*/ 0 w 3392424"/>
              <a:gd name="connsiteY0" fmla="*/ 0 h 24383"/>
              <a:gd name="connsiteX1" fmla="*/ 1696212 w 3392424"/>
              <a:gd name="connsiteY1" fmla="*/ 0 h 24383"/>
              <a:gd name="connsiteX2" fmla="*/ 3392424 w 3392424"/>
              <a:gd name="connsiteY2" fmla="*/ 0 h 24383"/>
              <a:gd name="connsiteX3" fmla="*/ 3392424 w 3392424"/>
              <a:gd name="connsiteY3" fmla="*/ 24383 h 24383"/>
              <a:gd name="connsiteX4" fmla="*/ 1696212 w 3392424"/>
              <a:gd name="connsiteY4" fmla="*/ 24383 h 24383"/>
              <a:gd name="connsiteX5" fmla="*/ 0 w 3392424"/>
              <a:gd name="connsiteY5" fmla="*/ 24383 h 24383"/>
              <a:gd name="connsiteX6" fmla="*/ 0 w 3392424"/>
              <a:gd name="connsiteY6" fmla="*/ 0 h 2438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3392424" h="24383">
                <a:moveTo>
                  <a:pt x="0" y="0"/>
                </a:moveTo>
                <a:lnTo>
                  <a:pt x="1696212" y="0"/>
                </a:lnTo>
                <a:lnTo>
                  <a:pt x="3392424" y="0"/>
                </a:lnTo>
                <a:lnTo>
                  <a:pt x="3392424" y="24383"/>
                </a:lnTo>
                <a:lnTo>
                  <a:pt x="1696212" y="24383"/>
                </a:lnTo>
                <a:lnTo>
                  <a:pt x="0" y="24383"/>
                </a:lnTo>
                <a:lnTo>
                  <a:pt x="0" y="0"/>
                </a:lnTo>
              </a:path>
            </a:pathLst>
          </a:custGeom>
          <a:solidFill>
            <a:srgbClr val="2f2b2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678680" y="2298192"/>
            <a:ext cx="1975103" cy="12192"/>
          </a:xfrm>
          <a:custGeom>
            <a:avLst/>
            <a:gdLst>
              <a:gd name="connsiteX0" fmla="*/ 0 w 1975103"/>
              <a:gd name="connsiteY0" fmla="*/ 0 h 12192"/>
              <a:gd name="connsiteX1" fmla="*/ 987552 w 1975103"/>
              <a:gd name="connsiteY1" fmla="*/ 0 h 12192"/>
              <a:gd name="connsiteX2" fmla="*/ 1975103 w 1975103"/>
              <a:gd name="connsiteY2" fmla="*/ 0 h 12192"/>
              <a:gd name="connsiteX3" fmla="*/ 1975103 w 1975103"/>
              <a:gd name="connsiteY3" fmla="*/ 12191 h 12192"/>
              <a:gd name="connsiteX4" fmla="*/ 987552 w 1975103"/>
              <a:gd name="connsiteY4" fmla="*/ 12191 h 12192"/>
              <a:gd name="connsiteX5" fmla="*/ 0 w 1975103"/>
              <a:gd name="connsiteY5" fmla="*/ 12191 h 12192"/>
              <a:gd name="connsiteX6" fmla="*/ 0 w 1975103"/>
              <a:gd name="connsiteY6" fmla="*/ 0 h 121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975103" h="12192">
                <a:moveTo>
                  <a:pt x="0" y="0"/>
                </a:moveTo>
                <a:lnTo>
                  <a:pt x="987552" y="0"/>
                </a:lnTo>
                <a:lnTo>
                  <a:pt x="1975103" y="0"/>
                </a:lnTo>
                <a:lnTo>
                  <a:pt x="1975103" y="12191"/>
                </a:lnTo>
                <a:lnTo>
                  <a:pt x="987552" y="12191"/>
                </a:lnTo>
                <a:lnTo>
                  <a:pt x="0" y="12191"/>
                </a:lnTo>
                <a:lnTo>
                  <a:pt x="0" y="0"/>
                </a:lnTo>
              </a:path>
            </a:pathLst>
          </a:custGeom>
          <a:solidFill>
            <a:srgbClr val="2f2b2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57784" y="3212592"/>
            <a:ext cx="4108704" cy="24383"/>
          </a:xfrm>
          <a:custGeom>
            <a:avLst/>
            <a:gdLst>
              <a:gd name="connsiteX0" fmla="*/ 0 w 4108704"/>
              <a:gd name="connsiteY0" fmla="*/ 0 h 24383"/>
              <a:gd name="connsiteX1" fmla="*/ 1369568 w 4108704"/>
              <a:gd name="connsiteY1" fmla="*/ 0 h 24383"/>
              <a:gd name="connsiteX2" fmla="*/ 2739136 w 4108704"/>
              <a:gd name="connsiteY2" fmla="*/ 0 h 24383"/>
              <a:gd name="connsiteX3" fmla="*/ 4108704 w 4108704"/>
              <a:gd name="connsiteY3" fmla="*/ 0 h 24383"/>
              <a:gd name="connsiteX4" fmla="*/ 4108704 w 4108704"/>
              <a:gd name="connsiteY4" fmla="*/ 24383 h 24383"/>
              <a:gd name="connsiteX5" fmla="*/ 2739136 w 4108704"/>
              <a:gd name="connsiteY5" fmla="*/ 24383 h 24383"/>
              <a:gd name="connsiteX6" fmla="*/ 1369568 w 4108704"/>
              <a:gd name="connsiteY6" fmla="*/ 24383 h 24383"/>
              <a:gd name="connsiteX7" fmla="*/ 0 w 4108704"/>
              <a:gd name="connsiteY7" fmla="*/ 24383 h 24383"/>
              <a:gd name="connsiteX8" fmla="*/ 0 w 4108704"/>
              <a:gd name="connsiteY8" fmla="*/ 0 h 2438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4108704" h="24383">
                <a:moveTo>
                  <a:pt x="0" y="0"/>
                </a:moveTo>
                <a:lnTo>
                  <a:pt x="1369568" y="0"/>
                </a:lnTo>
                <a:lnTo>
                  <a:pt x="2739136" y="0"/>
                </a:lnTo>
                <a:lnTo>
                  <a:pt x="4108704" y="0"/>
                </a:lnTo>
                <a:lnTo>
                  <a:pt x="4108704" y="24383"/>
                </a:lnTo>
                <a:lnTo>
                  <a:pt x="2739136" y="24383"/>
                </a:lnTo>
                <a:lnTo>
                  <a:pt x="1369568" y="24383"/>
                </a:lnTo>
                <a:lnTo>
                  <a:pt x="0" y="24383"/>
                </a:lnTo>
                <a:lnTo>
                  <a:pt x="0" y="0"/>
                </a:lnTo>
              </a:path>
            </a:pathLst>
          </a:custGeom>
          <a:solidFill>
            <a:srgbClr val="2f2b2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72440" y="3517392"/>
            <a:ext cx="64008" cy="24384"/>
          </a:xfrm>
          <a:custGeom>
            <a:avLst/>
            <a:gdLst>
              <a:gd name="connsiteX0" fmla="*/ 0 w 64008"/>
              <a:gd name="connsiteY0" fmla="*/ 12191 h 24384"/>
              <a:gd name="connsiteX1" fmla="*/ 64008 w 64008"/>
              <a:gd name="connsiteY1" fmla="*/ 12191 h 243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4008" h="24384">
                <a:moveTo>
                  <a:pt x="0" y="12191"/>
                </a:moveTo>
                <a:lnTo>
                  <a:pt x="64008" y="12191"/>
                </a:lnTo>
              </a:path>
            </a:pathLst>
          </a:custGeom>
          <a:ln w="12700">
            <a:solidFill>
              <a:srgbClr val="2f2b2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285488" y="4431792"/>
            <a:ext cx="2075688" cy="12192"/>
          </a:xfrm>
          <a:custGeom>
            <a:avLst/>
            <a:gdLst>
              <a:gd name="connsiteX0" fmla="*/ 0 w 2075688"/>
              <a:gd name="connsiteY0" fmla="*/ 0 h 12192"/>
              <a:gd name="connsiteX1" fmla="*/ 1037844 w 2075688"/>
              <a:gd name="connsiteY1" fmla="*/ 0 h 12192"/>
              <a:gd name="connsiteX2" fmla="*/ 2075688 w 2075688"/>
              <a:gd name="connsiteY2" fmla="*/ 0 h 12192"/>
              <a:gd name="connsiteX3" fmla="*/ 2075688 w 2075688"/>
              <a:gd name="connsiteY3" fmla="*/ 12192 h 12192"/>
              <a:gd name="connsiteX4" fmla="*/ 1037844 w 2075688"/>
              <a:gd name="connsiteY4" fmla="*/ 12192 h 12192"/>
              <a:gd name="connsiteX5" fmla="*/ 0 w 2075688"/>
              <a:gd name="connsiteY5" fmla="*/ 12192 h 12192"/>
              <a:gd name="connsiteX6" fmla="*/ 0 w 2075688"/>
              <a:gd name="connsiteY6" fmla="*/ 0 h 121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075688" h="12192">
                <a:moveTo>
                  <a:pt x="0" y="0"/>
                </a:moveTo>
                <a:lnTo>
                  <a:pt x="1037844" y="0"/>
                </a:lnTo>
                <a:lnTo>
                  <a:pt x="2075688" y="0"/>
                </a:lnTo>
                <a:lnTo>
                  <a:pt x="2075688" y="12192"/>
                </a:lnTo>
                <a:lnTo>
                  <a:pt x="1037844" y="12192"/>
                </a:lnTo>
                <a:lnTo>
                  <a:pt x="0" y="12192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59200"/>
            <a:ext cx="9144000" cy="30988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5118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587500"/>
            <a:ext cx="9144000" cy="51308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469900" y="889000"/>
            <a:ext cx="7200900" cy="520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>
							</a:tabLst>
            </a:pPr>
            <a:r>
              <a:rPr lang="en-US" altLang="zh-CN" sz="1994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Excitation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Spinal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Cord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Control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Areas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Primary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19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Cortex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Red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Nucleus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69900" y="1524000"/>
            <a:ext cx="7277100" cy="1130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>
							</a:tabLst>
            </a:pPr>
            <a:r>
              <a:rPr lang="en-US" altLang="zh-CN" sz="1994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-Vertical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Columnar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Arrangement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Neurons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Cortex.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199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-Each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column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has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six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99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distinct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99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layers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99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99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cells,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pyramidal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cells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that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199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give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rise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corticospinal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fibers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all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lie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fifth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layer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199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cortical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99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surface.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69900" y="3009900"/>
            <a:ext cx="4178300" cy="215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>
							</a:tabLst>
            </a:pPr>
            <a:r>
              <a:rPr lang="en-US" altLang="zh-CN" sz="1994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994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Function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Each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Column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Neurons.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69900" y="3340100"/>
            <a:ext cx="7188200" cy="825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>
                <a:tab pos="63500" algn="l"/>
              </a:tabLst>
            </a:pPr>
            <a:r>
              <a:rPr lang="en-US" altLang="zh-CN" dirty="0" smtClean="0"/>
              <a:t>	</a:t>
            </a:r>
            <a:r>
              <a:rPr lang="en-US" altLang="zh-CN" sz="199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99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Each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column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cells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functions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unit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integrative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99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processing</a:t>
            </a:r>
          </a:p>
          <a:p>
            <a:pPr>
              <a:lnSpc>
                <a:spcPts val="2400"/>
              </a:lnSpc>
              <a:tabLst>
                <a:tab pos="63500" algn="l"/>
              </a:tabLst>
            </a:pPr>
            <a:r>
              <a:rPr lang="en-US" altLang="zh-CN" sz="1994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system,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using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information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multiple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inputs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determine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output</a:t>
            </a:r>
          </a:p>
          <a:p>
            <a:pPr>
              <a:lnSpc>
                <a:spcPts val="2300"/>
              </a:lnSpc>
              <a:tabLst>
                <a:tab pos="63500" algn="l"/>
              </a:tabLst>
            </a:pPr>
            <a:r>
              <a:rPr lang="en-US" altLang="zh-CN" sz="199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response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column.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69900" y="4254500"/>
            <a:ext cx="7124700" cy="825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>
							</a:tabLst>
            </a:pPr>
            <a:r>
              <a:rPr lang="en-US" altLang="zh-CN" sz="1994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Each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994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column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994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can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994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function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994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994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an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994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Amplifying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system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994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994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stimulate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199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large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99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numbers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99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99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pyramidal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99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fibers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99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99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same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99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99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99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1994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synergistic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994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muscles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994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simultaneously.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69900" y="5130800"/>
            <a:ext cx="38100" cy="152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200"/>
              </a:lnSpc>
              <a:tabLst>
							</a:tabLst>
            </a:pPr>
            <a:r>
              <a:rPr lang="en-US" altLang="zh-CN" sz="139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43840" y="899160"/>
            <a:ext cx="6723888" cy="21336"/>
          </a:xfrm>
          <a:custGeom>
            <a:avLst/>
            <a:gdLst>
              <a:gd name="connsiteX0" fmla="*/ 0 w 6723888"/>
              <a:gd name="connsiteY0" fmla="*/ 0 h 21336"/>
              <a:gd name="connsiteX1" fmla="*/ 1680972 w 6723888"/>
              <a:gd name="connsiteY1" fmla="*/ 0 h 21336"/>
              <a:gd name="connsiteX2" fmla="*/ 3361944 w 6723888"/>
              <a:gd name="connsiteY2" fmla="*/ 0 h 21336"/>
              <a:gd name="connsiteX3" fmla="*/ 5042916 w 6723888"/>
              <a:gd name="connsiteY3" fmla="*/ 0 h 21336"/>
              <a:gd name="connsiteX4" fmla="*/ 6723888 w 6723888"/>
              <a:gd name="connsiteY4" fmla="*/ 0 h 21336"/>
              <a:gd name="connsiteX5" fmla="*/ 6723888 w 6723888"/>
              <a:gd name="connsiteY5" fmla="*/ 21336 h 21336"/>
              <a:gd name="connsiteX6" fmla="*/ 5042916 w 6723888"/>
              <a:gd name="connsiteY6" fmla="*/ 21336 h 21336"/>
              <a:gd name="connsiteX7" fmla="*/ 3361944 w 6723888"/>
              <a:gd name="connsiteY7" fmla="*/ 21336 h 21336"/>
              <a:gd name="connsiteX8" fmla="*/ 1680972 w 6723888"/>
              <a:gd name="connsiteY8" fmla="*/ 21336 h 21336"/>
              <a:gd name="connsiteX9" fmla="*/ 0 w 6723888"/>
              <a:gd name="connsiteY9" fmla="*/ 21336 h 21336"/>
              <a:gd name="connsiteX10" fmla="*/ 0 w 6723888"/>
              <a:gd name="connsiteY10" fmla="*/ 0 h 2133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6723888" h="21336">
                <a:moveTo>
                  <a:pt x="0" y="0"/>
                </a:moveTo>
                <a:lnTo>
                  <a:pt x="1680972" y="0"/>
                </a:lnTo>
                <a:lnTo>
                  <a:pt x="3361944" y="0"/>
                </a:lnTo>
                <a:lnTo>
                  <a:pt x="5042916" y="0"/>
                </a:lnTo>
                <a:lnTo>
                  <a:pt x="6723888" y="0"/>
                </a:lnTo>
                <a:lnTo>
                  <a:pt x="6723888" y="21336"/>
                </a:lnTo>
                <a:lnTo>
                  <a:pt x="5042916" y="21336"/>
                </a:lnTo>
                <a:lnTo>
                  <a:pt x="3361944" y="21336"/>
                </a:lnTo>
                <a:lnTo>
                  <a:pt x="1680972" y="21336"/>
                </a:lnTo>
                <a:lnTo>
                  <a:pt x="0" y="21336"/>
                </a:lnTo>
                <a:lnTo>
                  <a:pt x="0" y="0"/>
                </a:lnTo>
              </a:path>
            </a:pathLst>
          </a:custGeom>
          <a:solidFill>
            <a:srgbClr val="2f2b2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43840" y="1996440"/>
            <a:ext cx="2365248" cy="21336"/>
          </a:xfrm>
          <a:custGeom>
            <a:avLst/>
            <a:gdLst>
              <a:gd name="connsiteX0" fmla="*/ 0 w 2365248"/>
              <a:gd name="connsiteY0" fmla="*/ 0 h 21336"/>
              <a:gd name="connsiteX1" fmla="*/ 1182624 w 2365248"/>
              <a:gd name="connsiteY1" fmla="*/ 0 h 21336"/>
              <a:gd name="connsiteX2" fmla="*/ 2365248 w 2365248"/>
              <a:gd name="connsiteY2" fmla="*/ 0 h 21336"/>
              <a:gd name="connsiteX3" fmla="*/ 2365248 w 2365248"/>
              <a:gd name="connsiteY3" fmla="*/ 21336 h 21336"/>
              <a:gd name="connsiteX4" fmla="*/ 1182624 w 2365248"/>
              <a:gd name="connsiteY4" fmla="*/ 21336 h 21336"/>
              <a:gd name="connsiteX5" fmla="*/ 0 w 2365248"/>
              <a:gd name="connsiteY5" fmla="*/ 21336 h 21336"/>
              <a:gd name="connsiteX6" fmla="*/ 0 w 2365248"/>
              <a:gd name="connsiteY6" fmla="*/ 0 h 2133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365248" h="21336">
                <a:moveTo>
                  <a:pt x="0" y="0"/>
                </a:moveTo>
                <a:lnTo>
                  <a:pt x="1182624" y="0"/>
                </a:lnTo>
                <a:lnTo>
                  <a:pt x="2365248" y="0"/>
                </a:lnTo>
                <a:lnTo>
                  <a:pt x="2365248" y="21336"/>
                </a:lnTo>
                <a:lnTo>
                  <a:pt x="1182624" y="21336"/>
                </a:lnTo>
                <a:lnTo>
                  <a:pt x="0" y="21336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007096" y="2270759"/>
            <a:ext cx="109728" cy="12192"/>
          </a:xfrm>
          <a:custGeom>
            <a:avLst/>
            <a:gdLst>
              <a:gd name="connsiteX0" fmla="*/ 0 w 109728"/>
              <a:gd name="connsiteY0" fmla="*/ 6096 h 12192"/>
              <a:gd name="connsiteX1" fmla="*/ 109728 w 109728"/>
              <a:gd name="connsiteY1" fmla="*/ 6096 h 121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09728" h="12192">
                <a:moveTo>
                  <a:pt x="0" y="6096"/>
                </a:moveTo>
                <a:lnTo>
                  <a:pt x="109728" y="6096"/>
                </a:lnTo>
              </a:path>
            </a:pathLst>
          </a:custGeom>
          <a:ln w="0">
            <a:solidFill>
              <a:srgbClr val="2f2b2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993136" y="2270760"/>
            <a:ext cx="3925824" cy="12192"/>
          </a:xfrm>
          <a:custGeom>
            <a:avLst/>
            <a:gdLst>
              <a:gd name="connsiteX0" fmla="*/ 0 w 3925824"/>
              <a:gd name="connsiteY0" fmla="*/ 0 h 12192"/>
              <a:gd name="connsiteX1" fmla="*/ 1962912 w 3925824"/>
              <a:gd name="connsiteY1" fmla="*/ 0 h 12192"/>
              <a:gd name="connsiteX2" fmla="*/ 3925824 w 3925824"/>
              <a:gd name="connsiteY2" fmla="*/ 0 h 12192"/>
              <a:gd name="connsiteX3" fmla="*/ 3925824 w 3925824"/>
              <a:gd name="connsiteY3" fmla="*/ 12191 h 12192"/>
              <a:gd name="connsiteX4" fmla="*/ 1962912 w 3925824"/>
              <a:gd name="connsiteY4" fmla="*/ 12191 h 12192"/>
              <a:gd name="connsiteX5" fmla="*/ 0 w 3925824"/>
              <a:gd name="connsiteY5" fmla="*/ 12191 h 12192"/>
              <a:gd name="connsiteX6" fmla="*/ 0 w 3925824"/>
              <a:gd name="connsiteY6" fmla="*/ 0 h 121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3925824" h="12192">
                <a:moveTo>
                  <a:pt x="0" y="0"/>
                </a:moveTo>
                <a:lnTo>
                  <a:pt x="1962912" y="0"/>
                </a:lnTo>
                <a:lnTo>
                  <a:pt x="3925824" y="0"/>
                </a:lnTo>
                <a:lnTo>
                  <a:pt x="3925824" y="12191"/>
                </a:lnTo>
                <a:lnTo>
                  <a:pt x="1962912" y="12191"/>
                </a:lnTo>
                <a:lnTo>
                  <a:pt x="0" y="12191"/>
                </a:lnTo>
                <a:lnTo>
                  <a:pt x="0" y="0"/>
                </a:lnTo>
              </a:path>
            </a:pathLst>
          </a:custGeom>
          <a:solidFill>
            <a:srgbClr val="2f2b2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43840" y="2819400"/>
            <a:ext cx="2100072" cy="21335"/>
          </a:xfrm>
          <a:custGeom>
            <a:avLst/>
            <a:gdLst>
              <a:gd name="connsiteX0" fmla="*/ 0 w 2100072"/>
              <a:gd name="connsiteY0" fmla="*/ 0 h 21335"/>
              <a:gd name="connsiteX1" fmla="*/ 1050035 w 2100072"/>
              <a:gd name="connsiteY1" fmla="*/ 0 h 21335"/>
              <a:gd name="connsiteX2" fmla="*/ 2100072 w 2100072"/>
              <a:gd name="connsiteY2" fmla="*/ 0 h 21335"/>
              <a:gd name="connsiteX3" fmla="*/ 2100072 w 2100072"/>
              <a:gd name="connsiteY3" fmla="*/ 21335 h 21335"/>
              <a:gd name="connsiteX4" fmla="*/ 1050035 w 2100072"/>
              <a:gd name="connsiteY4" fmla="*/ 21335 h 21335"/>
              <a:gd name="connsiteX5" fmla="*/ 0 w 2100072"/>
              <a:gd name="connsiteY5" fmla="*/ 21335 h 21335"/>
              <a:gd name="connsiteX6" fmla="*/ 0 w 2100072"/>
              <a:gd name="connsiteY6" fmla="*/ 0 h 213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100072" h="21335">
                <a:moveTo>
                  <a:pt x="0" y="0"/>
                </a:moveTo>
                <a:lnTo>
                  <a:pt x="1050035" y="0"/>
                </a:lnTo>
                <a:lnTo>
                  <a:pt x="2100072" y="0"/>
                </a:lnTo>
                <a:lnTo>
                  <a:pt x="2100072" y="21335"/>
                </a:lnTo>
                <a:lnTo>
                  <a:pt x="1050035" y="21335"/>
                </a:lnTo>
                <a:lnTo>
                  <a:pt x="0" y="21335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59200"/>
            <a:ext cx="9144000" cy="30988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5118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587500"/>
            <a:ext cx="9144000" cy="51308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241300" y="723900"/>
            <a:ext cx="67818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Dynamic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Static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Signals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Transmitted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Pyramidal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Neurons.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1300" y="1270000"/>
            <a:ext cx="64770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-Each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column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cells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excites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two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types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pyramidal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cell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neurons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1300" y="1816100"/>
            <a:ext cx="67945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dynamic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neurons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excited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high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rate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short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period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04800" y="2095500"/>
            <a:ext cx="77597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beginning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contraction,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causing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initial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rapid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development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contraction</a:t>
            </a:r>
            <a:r>
              <a:rPr lang="en-US" altLang="zh-CN" sz="1800" i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1300" y="2654300"/>
            <a:ext cx="6845300" cy="469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                <a:tab pos="63500" algn="l"/>
              </a:tabLst>
            </a:pPr>
            <a:r>
              <a:rPr lang="en-US" altLang="zh-CN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static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neurons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fire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much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slower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rate,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but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continue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firing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this</a:t>
            </a:r>
          </a:p>
          <a:p>
            <a:pPr>
              <a:lnSpc>
                <a:spcPts val="2100"/>
              </a:lnSpc>
              <a:tabLst>
                <a:tab pos="63500" algn="l"/>
              </a:tabLst>
            </a:pPr>
            <a:r>
              <a:rPr lang="en-US" altLang="zh-CN" dirty="0" smtClean="0"/>
              <a:t>	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slow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rate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u="sng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maintain the force of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contraction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long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contraction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1300" y="3187700"/>
            <a:ext cx="10287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required.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1300" y="4025900"/>
            <a:ext cx="7404100" cy="469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-The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neurons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red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nucleus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have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similar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dynamic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static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characteristics,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Greater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percentage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dynamic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neurons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red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nucleus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greater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04800" y="4559300"/>
            <a:ext cx="53975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percentage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static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neurons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primary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cortex.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548640" y="1524000"/>
            <a:ext cx="6391655" cy="21336"/>
          </a:xfrm>
          <a:custGeom>
            <a:avLst/>
            <a:gdLst>
              <a:gd name="connsiteX0" fmla="*/ 0 w 6391655"/>
              <a:gd name="connsiteY0" fmla="*/ 0 h 21336"/>
              <a:gd name="connsiteX1" fmla="*/ 1597914 w 6391655"/>
              <a:gd name="connsiteY1" fmla="*/ 0 h 21336"/>
              <a:gd name="connsiteX2" fmla="*/ 3195828 w 6391655"/>
              <a:gd name="connsiteY2" fmla="*/ 0 h 21336"/>
              <a:gd name="connsiteX3" fmla="*/ 4793742 w 6391655"/>
              <a:gd name="connsiteY3" fmla="*/ 0 h 21336"/>
              <a:gd name="connsiteX4" fmla="*/ 6391655 w 6391655"/>
              <a:gd name="connsiteY4" fmla="*/ 0 h 21336"/>
              <a:gd name="connsiteX5" fmla="*/ 6391655 w 6391655"/>
              <a:gd name="connsiteY5" fmla="*/ 21336 h 21336"/>
              <a:gd name="connsiteX6" fmla="*/ 4793742 w 6391655"/>
              <a:gd name="connsiteY6" fmla="*/ 21336 h 21336"/>
              <a:gd name="connsiteX7" fmla="*/ 3195828 w 6391655"/>
              <a:gd name="connsiteY7" fmla="*/ 21336 h 21336"/>
              <a:gd name="connsiteX8" fmla="*/ 1597914 w 6391655"/>
              <a:gd name="connsiteY8" fmla="*/ 21336 h 21336"/>
              <a:gd name="connsiteX9" fmla="*/ 0 w 6391655"/>
              <a:gd name="connsiteY9" fmla="*/ 21336 h 21336"/>
              <a:gd name="connsiteX10" fmla="*/ 0 w 6391655"/>
              <a:gd name="connsiteY10" fmla="*/ 0 h 2133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6391655" h="21336">
                <a:moveTo>
                  <a:pt x="0" y="0"/>
                </a:moveTo>
                <a:lnTo>
                  <a:pt x="1597914" y="0"/>
                </a:lnTo>
                <a:lnTo>
                  <a:pt x="3195828" y="0"/>
                </a:lnTo>
                <a:lnTo>
                  <a:pt x="4793742" y="0"/>
                </a:lnTo>
                <a:lnTo>
                  <a:pt x="6391655" y="0"/>
                </a:lnTo>
                <a:lnTo>
                  <a:pt x="6391655" y="21336"/>
                </a:lnTo>
                <a:lnTo>
                  <a:pt x="4793742" y="21336"/>
                </a:lnTo>
                <a:lnTo>
                  <a:pt x="3195828" y="21336"/>
                </a:lnTo>
                <a:lnTo>
                  <a:pt x="1597914" y="21336"/>
                </a:lnTo>
                <a:lnTo>
                  <a:pt x="0" y="21336"/>
                </a:lnTo>
                <a:lnTo>
                  <a:pt x="0" y="0"/>
                </a:lnTo>
              </a:path>
            </a:pathLst>
          </a:custGeom>
          <a:solidFill>
            <a:srgbClr val="2f2b2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517648" y="2072640"/>
            <a:ext cx="5087112" cy="21336"/>
          </a:xfrm>
          <a:custGeom>
            <a:avLst/>
            <a:gdLst>
              <a:gd name="connsiteX0" fmla="*/ 0 w 5087112"/>
              <a:gd name="connsiteY0" fmla="*/ 0 h 21336"/>
              <a:gd name="connsiteX1" fmla="*/ 1695704 w 5087112"/>
              <a:gd name="connsiteY1" fmla="*/ 0 h 21336"/>
              <a:gd name="connsiteX2" fmla="*/ 3391407 w 5087112"/>
              <a:gd name="connsiteY2" fmla="*/ 0 h 21336"/>
              <a:gd name="connsiteX3" fmla="*/ 5087112 w 5087112"/>
              <a:gd name="connsiteY3" fmla="*/ 0 h 21336"/>
              <a:gd name="connsiteX4" fmla="*/ 5087112 w 5087112"/>
              <a:gd name="connsiteY4" fmla="*/ 21336 h 21336"/>
              <a:gd name="connsiteX5" fmla="*/ 3391407 w 5087112"/>
              <a:gd name="connsiteY5" fmla="*/ 21336 h 21336"/>
              <a:gd name="connsiteX6" fmla="*/ 1695704 w 5087112"/>
              <a:gd name="connsiteY6" fmla="*/ 21336 h 21336"/>
              <a:gd name="connsiteX7" fmla="*/ 0 w 5087112"/>
              <a:gd name="connsiteY7" fmla="*/ 21336 h 21336"/>
              <a:gd name="connsiteX8" fmla="*/ 0 w 5087112"/>
              <a:gd name="connsiteY8" fmla="*/ 0 h 2133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5087112" h="21336">
                <a:moveTo>
                  <a:pt x="0" y="0"/>
                </a:moveTo>
                <a:lnTo>
                  <a:pt x="1695704" y="0"/>
                </a:lnTo>
                <a:lnTo>
                  <a:pt x="3391407" y="0"/>
                </a:lnTo>
                <a:lnTo>
                  <a:pt x="5087112" y="0"/>
                </a:lnTo>
                <a:lnTo>
                  <a:pt x="5087112" y="21336"/>
                </a:lnTo>
                <a:lnTo>
                  <a:pt x="3391407" y="21336"/>
                </a:lnTo>
                <a:lnTo>
                  <a:pt x="1695704" y="21336"/>
                </a:lnTo>
                <a:lnTo>
                  <a:pt x="0" y="21336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48640" y="2346960"/>
            <a:ext cx="5977128" cy="21335"/>
          </a:xfrm>
          <a:custGeom>
            <a:avLst/>
            <a:gdLst>
              <a:gd name="connsiteX0" fmla="*/ 0 w 5977128"/>
              <a:gd name="connsiteY0" fmla="*/ 0 h 21335"/>
              <a:gd name="connsiteX1" fmla="*/ 1992376 w 5977128"/>
              <a:gd name="connsiteY1" fmla="*/ 0 h 21335"/>
              <a:gd name="connsiteX2" fmla="*/ 3984751 w 5977128"/>
              <a:gd name="connsiteY2" fmla="*/ 0 h 21335"/>
              <a:gd name="connsiteX3" fmla="*/ 5977128 w 5977128"/>
              <a:gd name="connsiteY3" fmla="*/ 0 h 21335"/>
              <a:gd name="connsiteX4" fmla="*/ 5977128 w 5977128"/>
              <a:gd name="connsiteY4" fmla="*/ 21335 h 21335"/>
              <a:gd name="connsiteX5" fmla="*/ 3984751 w 5977128"/>
              <a:gd name="connsiteY5" fmla="*/ 21335 h 21335"/>
              <a:gd name="connsiteX6" fmla="*/ 1992376 w 5977128"/>
              <a:gd name="connsiteY6" fmla="*/ 21335 h 21335"/>
              <a:gd name="connsiteX7" fmla="*/ 0 w 5977128"/>
              <a:gd name="connsiteY7" fmla="*/ 21335 h 21335"/>
              <a:gd name="connsiteX8" fmla="*/ 0 w 5977128"/>
              <a:gd name="connsiteY8" fmla="*/ 0 h 213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5977128" h="21335">
                <a:moveTo>
                  <a:pt x="0" y="0"/>
                </a:moveTo>
                <a:lnTo>
                  <a:pt x="1992376" y="0"/>
                </a:lnTo>
                <a:lnTo>
                  <a:pt x="3984751" y="0"/>
                </a:lnTo>
                <a:lnTo>
                  <a:pt x="5977128" y="0"/>
                </a:lnTo>
                <a:lnTo>
                  <a:pt x="5977128" y="21335"/>
                </a:lnTo>
                <a:lnTo>
                  <a:pt x="3984751" y="21335"/>
                </a:lnTo>
                <a:lnTo>
                  <a:pt x="1992376" y="21335"/>
                </a:lnTo>
                <a:lnTo>
                  <a:pt x="0" y="21335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59200"/>
            <a:ext cx="9144000" cy="30988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5118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587500"/>
            <a:ext cx="9144000" cy="51308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546100" y="800100"/>
            <a:ext cx="508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6100" y="1346200"/>
            <a:ext cx="63754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Removal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(Area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Pyramidalis)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Primary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Cortex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6100" y="1638300"/>
            <a:ext cx="7099300" cy="74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2" b="1" u="sng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Removal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area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that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contains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giant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Betz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pyramidal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cells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Area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Pyramidalis)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causes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loss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voluntary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control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discrete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movements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1802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distal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segments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limbs,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especially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hands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fingers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6100" y="2451100"/>
            <a:ext cx="7569200" cy="469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i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1608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This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does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not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mean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that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hand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finger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muscles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themselves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cannot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contract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paralysis)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1608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rather,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ability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control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fine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movements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gone)</a:t>
            </a:r>
            <a:r>
              <a:rPr lang="en-US" altLang="zh-CN" sz="1800" i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6100" y="2997200"/>
            <a:ext cx="7073900" cy="469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-That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because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area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pyramidalis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essential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voluntary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initiation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finely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controlled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movements,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especially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hands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fingers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640080" y="1033272"/>
            <a:ext cx="4136136" cy="36575"/>
          </a:xfrm>
          <a:custGeom>
            <a:avLst/>
            <a:gdLst>
              <a:gd name="connsiteX0" fmla="*/ 0 w 4136136"/>
              <a:gd name="connsiteY0" fmla="*/ 0 h 36575"/>
              <a:gd name="connsiteX1" fmla="*/ 2068068 w 4136136"/>
              <a:gd name="connsiteY1" fmla="*/ 0 h 36575"/>
              <a:gd name="connsiteX2" fmla="*/ 4136136 w 4136136"/>
              <a:gd name="connsiteY2" fmla="*/ 0 h 36575"/>
              <a:gd name="connsiteX3" fmla="*/ 4136136 w 4136136"/>
              <a:gd name="connsiteY3" fmla="*/ 36575 h 36575"/>
              <a:gd name="connsiteX4" fmla="*/ 2068068 w 4136136"/>
              <a:gd name="connsiteY4" fmla="*/ 36575 h 36575"/>
              <a:gd name="connsiteX5" fmla="*/ 0 w 4136136"/>
              <a:gd name="connsiteY5" fmla="*/ 36575 h 36575"/>
              <a:gd name="connsiteX6" fmla="*/ 0 w 4136136"/>
              <a:gd name="connsiteY6" fmla="*/ 0 h 365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4136136" h="36575">
                <a:moveTo>
                  <a:pt x="0" y="0"/>
                </a:moveTo>
                <a:lnTo>
                  <a:pt x="2068068" y="0"/>
                </a:lnTo>
                <a:lnTo>
                  <a:pt x="4136136" y="0"/>
                </a:lnTo>
                <a:lnTo>
                  <a:pt x="4136136" y="36575"/>
                </a:lnTo>
                <a:lnTo>
                  <a:pt x="2068068" y="36575"/>
                </a:lnTo>
                <a:lnTo>
                  <a:pt x="0" y="36575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190488" y="1962912"/>
            <a:ext cx="2343912" cy="24383"/>
          </a:xfrm>
          <a:custGeom>
            <a:avLst/>
            <a:gdLst>
              <a:gd name="connsiteX0" fmla="*/ 0 w 2343912"/>
              <a:gd name="connsiteY0" fmla="*/ 0 h 24383"/>
              <a:gd name="connsiteX1" fmla="*/ 1171955 w 2343912"/>
              <a:gd name="connsiteY1" fmla="*/ 0 h 24383"/>
              <a:gd name="connsiteX2" fmla="*/ 2343912 w 2343912"/>
              <a:gd name="connsiteY2" fmla="*/ 0 h 24383"/>
              <a:gd name="connsiteX3" fmla="*/ 2343912 w 2343912"/>
              <a:gd name="connsiteY3" fmla="*/ 24383 h 24383"/>
              <a:gd name="connsiteX4" fmla="*/ 1171955 w 2343912"/>
              <a:gd name="connsiteY4" fmla="*/ 24383 h 24383"/>
              <a:gd name="connsiteX5" fmla="*/ 0 w 2343912"/>
              <a:gd name="connsiteY5" fmla="*/ 24383 h 24383"/>
              <a:gd name="connsiteX6" fmla="*/ 0 w 2343912"/>
              <a:gd name="connsiteY6" fmla="*/ 0 h 2438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343912" h="24383">
                <a:moveTo>
                  <a:pt x="0" y="0"/>
                </a:moveTo>
                <a:lnTo>
                  <a:pt x="1171955" y="0"/>
                </a:lnTo>
                <a:lnTo>
                  <a:pt x="2343912" y="0"/>
                </a:lnTo>
                <a:lnTo>
                  <a:pt x="2343912" y="24383"/>
                </a:lnTo>
                <a:lnTo>
                  <a:pt x="1171955" y="24383"/>
                </a:lnTo>
                <a:lnTo>
                  <a:pt x="0" y="24383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090672" y="2267712"/>
            <a:ext cx="3032760" cy="24383"/>
          </a:xfrm>
          <a:custGeom>
            <a:avLst/>
            <a:gdLst>
              <a:gd name="connsiteX0" fmla="*/ 0 w 3032760"/>
              <a:gd name="connsiteY0" fmla="*/ 0 h 24383"/>
              <a:gd name="connsiteX1" fmla="*/ 1516380 w 3032760"/>
              <a:gd name="connsiteY1" fmla="*/ 0 h 24383"/>
              <a:gd name="connsiteX2" fmla="*/ 3032760 w 3032760"/>
              <a:gd name="connsiteY2" fmla="*/ 0 h 24383"/>
              <a:gd name="connsiteX3" fmla="*/ 3032760 w 3032760"/>
              <a:gd name="connsiteY3" fmla="*/ 24383 h 24383"/>
              <a:gd name="connsiteX4" fmla="*/ 1516380 w 3032760"/>
              <a:gd name="connsiteY4" fmla="*/ 24383 h 24383"/>
              <a:gd name="connsiteX5" fmla="*/ 0 w 3032760"/>
              <a:gd name="connsiteY5" fmla="*/ 24383 h 24383"/>
              <a:gd name="connsiteX6" fmla="*/ 0 w 3032760"/>
              <a:gd name="connsiteY6" fmla="*/ 0 h 2438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3032760" h="24383">
                <a:moveTo>
                  <a:pt x="0" y="0"/>
                </a:moveTo>
                <a:lnTo>
                  <a:pt x="1516380" y="0"/>
                </a:lnTo>
                <a:lnTo>
                  <a:pt x="3032760" y="0"/>
                </a:lnTo>
                <a:lnTo>
                  <a:pt x="3032760" y="24383"/>
                </a:lnTo>
                <a:lnTo>
                  <a:pt x="1516380" y="24383"/>
                </a:lnTo>
                <a:lnTo>
                  <a:pt x="0" y="24383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123432" y="2267712"/>
            <a:ext cx="2404872" cy="24383"/>
          </a:xfrm>
          <a:custGeom>
            <a:avLst/>
            <a:gdLst>
              <a:gd name="connsiteX0" fmla="*/ 0 w 2404872"/>
              <a:gd name="connsiteY0" fmla="*/ 0 h 24383"/>
              <a:gd name="connsiteX1" fmla="*/ 1202436 w 2404872"/>
              <a:gd name="connsiteY1" fmla="*/ 0 h 24383"/>
              <a:gd name="connsiteX2" fmla="*/ 2404872 w 2404872"/>
              <a:gd name="connsiteY2" fmla="*/ 0 h 24383"/>
              <a:gd name="connsiteX3" fmla="*/ 2404872 w 2404872"/>
              <a:gd name="connsiteY3" fmla="*/ 24383 h 24383"/>
              <a:gd name="connsiteX4" fmla="*/ 1202436 w 2404872"/>
              <a:gd name="connsiteY4" fmla="*/ 24383 h 24383"/>
              <a:gd name="connsiteX5" fmla="*/ 0 w 2404872"/>
              <a:gd name="connsiteY5" fmla="*/ 24383 h 24383"/>
              <a:gd name="connsiteX6" fmla="*/ 0 w 2404872"/>
              <a:gd name="connsiteY6" fmla="*/ 0 h 2438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404872" h="24383">
                <a:moveTo>
                  <a:pt x="0" y="0"/>
                </a:moveTo>
                <a:lnTo>
                  <a:pt x="1202436" y="0"/>
                </a:lnTo>
                <a:lnTo>
                  <a:pt x="2404872" y="0"/>
                </a:lnTo>
                <a:lnTo>
                  <a:pt x="2404872" y="24383"/>
                </a:lnTo>
                <a:lnTo>
                  <a:pt x="1202436" y="24383"/>
                </a:lnTo>
                <a:lnTo>
                  <a:pt x="0" y="24383"/>
                </a:lnTo>
                <a:lnTo>
                  <a:pt x="0" y="0"/>
                </a:lnTo>
              </a:path>
            </a:pathLst>
          </a:custGeom>
          <a:solidFill>
            <a:srgbClr val="2f2b2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40080" y="2572512"/>
            <a:ext cx="289559" cy="24383"/>
          </a:xfrm>
          <a:custGeom>
            <a:avLst/>
            <a:gdLst>
              <a:gd name="connsiteX0" fmla="*/ 0 w 289559"/>
              <a:gd name="connsiteY0" fmla="*/ 12191 h 24383"/>
              <a:gd name="connsiteX1" fmla="*/ 289559 w 289559"/>
              <a:gd name="connsiteY1" fmla="*/ 12191 h 2438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89559" h="24383">
                <a:moveTo>
                  <a:pt x="0" y="12191"/>
                </a:moveTo>
                <a:lnTo>
                  <a:pt x="289559" y="12191"/>
                </a:lnTo>
              </a:path>
            </a:pathLst>
          </a:custGeom>
          <a:ln w="12700">
            <a:solidFill>
              <a:srgbClr val="2f2b2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0"/>
            <a:ext cx="850900" cy="127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500" y="152400"/>
            <a:ext cx="584200" cy="3302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4500" y="520700"/>
            <a:ext cx="482600" cy="3302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977900"/>
            <a:ext cx="7023100" cy="609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9900" y="1612900"/>
            <a:ext cx="8343900" cy="2794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9900" y="1892300"/>
            <a:ext cx="8483600" cy="9144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9900" y="2832100"/>
            <a:ext cx="2743200" cy="2794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9900" y="3136900"/>
            <a:ext cx="3086100" cy="2794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69900" y="3441700"/>
            <a:ext cx="2933700" cy="2794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3746500"/>
            <a:ext cx="9144000" cy="31115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5118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1587500"/>
            <a:ext cx="9144000" cy="51308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635000" y="762000"/>
            <a:ext cx="7950200" cy="1257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>
							</a:tabLst>
            </a:pPr>
            <a:r>
              <a:rPr lang="en-US" altLang="zh-CN" sz="309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Extrapyramidal</a:t>
            </a:r>
            <a:r>
              <a:rPr lang="en-US" altLang="zh-CN" sz="30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9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tracts</a:t>
            </a:r>
            <a:r>
              <a:rPr lang="en-US" altLang="zh-CN" sz="30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9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:-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19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Tracts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other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than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corticospinal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tract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outside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pyramids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1992" b="1" u="sng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Origin/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area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4,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premotor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area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6,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Suppressor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area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&gt;&gt;&gt;&gt;CORONA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19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RADIATA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9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to&gt;&gt;&gt;&gt;INTERNAL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CAPSULE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9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to&gt;&gt;&gt;&gt;</a:t>
            </a:r>
            <a:r>
              <a:rPr lang="en-US" altLang="zh-CN" sz="199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BASAL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GANGLA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99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914400" y="2070100"/>
            <a:ext cx="1600200" cy="215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>
							</a:tabLst>
            </a:pPr>
            <a:r>
              <a:rPr lang="en-US" altLang="zh-CN" sz="19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BRAIN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STEM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086100" y="2070100"/>
            <a:ext cx="5435600" cy="215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>
							</a:tabLst>
            </a:pPr>
            <a:r>
              <a:rPr lang="en-US" altLang="zh-CN" sz="199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BULBOSPINAL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TRACTS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9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descend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spinal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cord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35000" y="2425700"/>
            <a:ext cx="2667000" cy="1739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>
							</a:tabLst>
            </a:pPr>
            <a:r>
              <a:rPr lang="en-US" altLang="zh-CN" sz="1994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as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199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A-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Rubrospinal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tract.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199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B-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Vestibulospinal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Tract.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199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C-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Reticulospinal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Tract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199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D-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Tectspinal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Tract.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199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E-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Olivospinal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Tract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800" y="0"/>
            <a:ext cx="330200" cy="1524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5100"/>
            <a:ext cx="9144000" cy="66929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5118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587500"/>
            <a:ext cx="9144000" cy="51308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698500" y="800100"/>
            <a:ext cx="2654300" cy="241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900"/>
              </a:lnSpc>
              <a:tabLst>
							</a:tabLst>
            </a:pPr>
            <a:r>
              <a:rPr lang="en-US" altLang="zh-CN" sz="220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1-Rubrospinal</a:t>
            </a:r>
            <a:r>
              <a:rPr lang="en-US" altLang="zh-CN" sz="22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tracts</a:t>
            </a:r>
            <a:r>
              <a:rPr lang="en-US" altLang="zh-CN" sz="2208" b="1" dirty="0" smtClean="0">
                <a:solidFill>
                  <a:srgbClr val="d25814"/>
                </a:solidFill>
                <a:latin typeface="Times New Roman" pitchFamily="18" charset="0"/>
                <a:cs typeface="Times New Roman" pitchFamily="18" charset="0"/>
              </a:rPr>
              <a:t>:-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00100" y="1320800"/>
            <a:ext cx="3708400" cy="152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200"/>
              </a:lnSpc>
              <a:tabLst>
							</a:tabLst>
            </a:pP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red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nucleus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located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mesencephalon.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98500" y="1752600"/>
            <a:ext cx="4229100" cy="368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200"/>
              </a:lnSpc>
              <a:tabLst>
							</a:tabLst>
            </a:pP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-It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receives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direct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fibers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primary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cortex</a:t>
            </a:r>
          </a:p>
          <a:p>
            <a:pPr>
              <a:lnSpc>
                <a:spcPts val="1600"/>
              </a:lnSpc>
              <a:tabLst>
							</a:tabLst>
            </a:pP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through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98500" y="2171700"/>
            <a:ext cx="4038600" cy="368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200"/>
              </a:lnSpc>
              <a:tabLst>
							</a:tabLst>
            </a:pP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corticorubral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tract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some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branching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fibers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1600"/>
              </a:lnSpc>
              <a:tabLst>
							</a:tabLst>
            </a:pP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corticospinal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tract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98500" y="2819400"/>
            <a:ext cx="4572000" cy="368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200"/>
              </a:lnSpc>
              <a:tabLst>
							</a:tabLst>
            </a:pP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-These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fibers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synapse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lower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portion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red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nucleus,</a:t>
            </a:r>
          </a:p>
          <a:p>
            <a:pPr>
              <a:lnSpc>
                <a:spcPts val="1600"/>
              </a:lnSpc>
              <a:tabLst>
							</a:tabLst>
            </a:pP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magnocellular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portion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98500" y="3251200"/>
            <a:ext cx="4533900" cy="584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200"/>
              </a:lnSpc>
              <a:tabLst>
							</a:tabLst>
            </a:pPr>
            <a:r>
              <a:rPr lang="en-US" altLang="zh-CN" sz="139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rubrospinal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tract,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which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crosses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opposite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side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in</a:t>
            </a:r>
          </a:p>
          <a:p>
            <a:pPr>
              <a:lnSpc>
                <a:spcPts val="1600"/>
              </a:lnSpc>
              <a:tabLst>
							</a:tabLst>
            </a:pP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lower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brain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stem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into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lateral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columns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spinal</a:t>
            </a:r>
          </a:p>
          <a:p>
            <a:pPr>
              <a:lnSpc>
                <a:spcPts val="1600"/>
              </a:lnSpc>
              <a:tabLst>
							</a:tabLst>
            </a:pPr>
            <a:r>
              <a:rPr lang="en-US" altLang="zh-CN" sz="1394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cord.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98500" y="4114800"/>
            <a:ext cx="4203700" cy="787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200"/>
              </a:lnSpc>
              <a:tabLst>
							</a:tabLst>
            </a:pP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rubrospinal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fibers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terminate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mostly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on</a:t>
            </a:r>
          </a:p>
          <a:p>
            <a:pPr>
              <a:lnSpc>
                <a:spcPts val="1600"/>
              </a:lnSpc>
              <a:tabLst>
							</a:tabLst>
            </a:pPr>
            <a:r>
              <a:rPr lang="en-US" altLang="zh-CN" sz="1394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interneurons</a:t>
            </a:r>
            <a:r>
              <a:rPr lang="en-US" altLang="zh-CN" sz="13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4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3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4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3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4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cord</a:t>
            </a:r>
            <a:r>
              <a:rPr lang="en-US" altLang="zh-CN" sz="13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4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gray</a:t>
            </a:r>
            <a:r>
              <a:rPr lang="en-US" altLang="zh-CN" sz="13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4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matter,</a:t>
            </a:r>
            <a:r>
              <a:rPr lang="en-US" altLang="zh-CN" sz="13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4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along</a:t>
            </a:r>
            <a:r>
              <a:rPr lang="en-US" altLang="zh-CN" sz="13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4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13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4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1600"/>
              </a:lnSpc>
              <a:tabLst>
							</a:tabLst>
            </a:pP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corticospinal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fibers,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but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some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rubrospinal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fibers</a:t>
            </a:r>
          </a:p>
          <a:p>
            <a:pPr>
              <a:lnSpc>
                <a:spcPts val="1600"/>
              </a:lnSpc>
              <a:tabLst>
							</a:tabLst>
            </a:pP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terminate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directly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anterior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13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neurons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98500" y="5156200"/>
            <a:ext cx="50800" cy="152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200"/>
              </a:lnSpc>
              <a:tabLst>
							</a:tabLst>
            </a:pPr>
            <a:r>
              <a:rPr lang="en-US" altLang="zh-CN" sz="139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87500"/>
            <a:ext cx="9144000" cy="513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320040" y="1853184"/>
            <a:ext cx="6059424" cy="30480"/>
          </a:xfrm>
          <a:custGeom>
            <a:avLst/>
            <a:gdLst>
              <a:gd name="connsiteX0" fmla="*/ 0 w 6059424"/>
              <a:gd name="connsiteY0" fmla="*/ 0 h 30480"/>
              <a:gd name="connsiteX1" fmla="*/ 2019808 w 6059424"/>
              <a:gd name="connsiteY1" fmla="*/ 0 h 30480"/>
              <a:gd name="connsiteX2" fmla="*/ 4039615 w 6059424"/>
              <a:gd name="connsiteY2" fmla="*/ 0 h 30480"/>
              <a:gd name="connsiteX3" fmla="*/ 6059424 w 6059424"/>
              <a:gd name="connsiteY3" fmla="*/ 0 h 30480"/>
              <a:gd name="connsiteX4" fmla="*/ 6059424 w 6059424"/>
              <a:gd name="connsiteY4" fmla="*/ 30480 h 30480"/>
              <a:gd name="connsiteX5" fmla="*/ 4039615 w 6059424"/>
              <a:gd name="connsiteY5" fmla="*/ 30480 h 30480"/>
              <a:gd name="connsiteX6" fmla="*/ 2019808 w 6059424"/>
              <a:gd name="connsiteY6" fmla="*/ 30480 h 30480"/>
              <a:gd name="connsiteX7" fmla="*/ 0 w 6059424"/>
              <a:gd name="connsiteY7" fmla="*/ 30480 h 30480"/>
              <a:gd name="connsiteX8" fmla="*/ 0 w 6059424"/>
              <a:gd name="connsiteY8" fmla="*/ 0 h 3048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6059424" h="30480">
                <a:moveTo>
                  <a:pt x="0" y="0"/>
                </a:moveTo>
                <a:lnTo>
                  <a:pt x="2019808" y="0"/>
                </a:lnTo>
                <a:lnTo>
                  <a:pt x="4039615" y="0"/>
                </a:lnTo>
                <a:lnTo>
                  <a:pt x="6059424" y="0"/>
                </a:lnTo>
                <a:lnTo>
                  <a:pt x="6059424" y="30480"/>
                </a:lnTo>
                <a:lnTo>
                  <a:pt x="4039615" y="30480"/>
                </a:lnTo>
                <a:lnTo>
                  <a:pt x="2019808" y="30480"/>
                </a:lnTo>
                <a:lnTo>
                  <a:pt x="0" y="30480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77952" y="2682240"/>
            <a:ext cx="3776471" cy="12192"/>
          </a:xfrm>
          <a:custGeom>
            <a:avLst/>
            <a:gdLst>
              <a:gd name="connsiteX0" fmla="*/ 0 w 3776471"/>
              <a:gd name="connsiteY0" fmla="*/ 0 h 12192"/>
              <a:gd name="connsiteX1" fmla="*/ 1888236 w 3776471"/>
              <a:gd name="connsiteY1" fmla="*/ 0 h 12192"/>
              <a:gd name="connsiteX2" fmla="*/ 3776471 w 3776471"/>
              <a:gd name="connsiteY2" fmla="*/ 0 h 12192"/>
              <a:gd name="connsiteX3" fmla="*/ 3776471 w 3776471"/>
              <a:gd name="connsiteY3" fmla="*/ 12192 h 12192"/>
              <a:gd name="connsiteX4" fmla="*/ 1888236 w 3776471"/>
              <a:gd name="connsiteY4" fmla="*/ 12192 h 12192"/>
              <a:gd name="connsiteX5" fmla="*/ 0 w 3776471"/>
              <a:gd name="connsiteY5" fmla="*/ 12192 h 12192"/>
              <a:gd name="connsiteX6" fmla="*/ 0 w 3776471"/>
              <a:gd name="connsiteY6" fmla="*/ 0 h 121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3776471" h="12192">
                <a:moveTo>
                  <a:pt x="0" y="0"/>
                </a:moveTo>
                <a:lnTo>
                  <a:pt x="1888236" y="0"/>
                </a:lnTo>
                <a:lnTo>
                  <a:pt x="3776471" y="0"/>
                </a:lnTo>
                <a:lnTo>
                  <a:pt x="3776471" y="12192"/>
                </a:lnTo>
                <a:lnTo>
                  <a:pt x="1888236" y="12192"/>
                </a:lnTo>
                <a:lnTo>
                  <a:pt x="0" y="12192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258824" y="4328160"/>
            <a:ext cx="2974848" cy="12192"/>
          </a:xfrm>
          <a:custGeom>
            <a:avLst/>
            <a:gdLst>
              <a:gd name="connsiteX0" fmla="*/ 0 w 2974848"/>
              <a:gd name="connsiteY0" fmla="*/ 0 h 12192"/>
              <a:gd name="connsiteX1" fmla="*/ 1487424 w 2974848"/>
              <a:gd name="connsiteY1" fmla="*/ 0 h 12192"/>
              <a:gd name="connsiteX2" fmla="*/ 2974848 w 2974848"/>
              <a:gd name="connsiteY2" fmla="*/ 0 h 12192"/>
              <a:gd name="connsiteX3" fmla="*/ 2974848 w 2974848"/>
              <a:gd name="connsiteY3" fmla="*/ 12192 h 12192"/>
              <a:gd name="connsiteX4" fmla="*/ 1487424 w 2974848"/>
              <a:gd name="connsiteY4" fmla="*/ 12192 h 12192"/>
              <a:gd name="connsiteX5" fmla="*/ 0 w 2974848"/>
              <a:gd name="connsiteY5" fmla="*/ 12192 h 12192"/>
              <a:gd name="connsiteX6" fmla="*/ 0 w 2974848"/>
              <a:gd name="connsiteY6" fmla="*/ 0 h 121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974848" h="12192">
                <a:moveTo>
                  <a:pt x="0" y="0"/>
                </a:moveTo>
                <a:lnTo>
                  <a:pt x="1487424" y="0"/>
                </a:lnTo>
                <a:lnTo>
                  <a:pt x="2974848" y="0"/>
                </a:lnTo>
                <a:lnTo>
                  <a:pt x="2974848" y="12192"/>
                </a:lnTo>
                <a:lnTo>
                  <a:pt x="1487424" y="12192"/>
                </a:lnTo>
                <a:lnTo>
                  <a:pt x="0" y="12192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923544" y="4328160"/>
            <a:ext cx="335280" cy="12191"/>
          </a:xfrm>
          <a:custGeom>
            <a:avLst/>
            <a:gdLst>
              <a:gd name="connsiteX0" fmla="*/ 0 w 335280"/>
              <a:gd name="connsiteY0" fmla="*/ 6096 h 12191"/>
              <a:gd name="connsiteX1" fmla="*/ 335280 w 335280"/>
              <a:gd name="connsiteY1" fmla="*/ 6096 h 1219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35280" h="12191">
                <a:moveTo>
                  <a:pt x="0" y="6096"/>
                </a:moveTo>
                <a:lnTo>
                  <a:pt x="335280" y="6096"/>
                </a:lnTo>
              </a:path>
            </a:pathLst>
          </a:custGeom>
          <a:ln w="0">
            <a:solidFill>
              <a:srgbClr val="2f2b2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77952" y="4876800"/>
            <a:ext cx="3496056" cy="21335"/>
          </a:xfrm>
          <a:custGeom>
            <a:avLst/>
            <a:gdLst>
              <a:gd name="connsiteX0" fmla="*/ 0 w 3496056"/>
              <a:gd name="connsiteY0" fmla="*/ 0 h 21335"/>
              <a:gd name="connsiteX1" fmla="*/ 1748028 w 3496056"/>
              <a:gd name="connsiteY1" fmla="*/ 0 h 21335"/>
              <a:gd name="connsiteX2" fmla="*/ 3496056 w 3496056"/>
              <a:gd name="connsiteY2" fmla="*/ 0 h 21335"/>
              <a:gd name="connsiteX3" fmla="*/ 3496056 w 3496056"/>
              <a:gd name="connsiteY3" fmla="*/ 21335 h 21335"/>
              <a:gd name="connsiteX4" fmla="*/ 1748028 w 3496056"/>
              <a:gd name="connsiteY4" fmla="*/ 21335 h 21335"/>
              <a:gd name="connsiteX5" fmla="*/ 0 w 3496056"/>
              <a:gd name="connsiteY5" fmla="*/ 21335 h 21335"/>
              <a:gd name="connsiteX6" fmla="*/ 0 w 3496056"/>
              <a:gd name="connsiteY6" fmla="*/ 0 h 213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3496056" h="21335">
                <a:moveTo>
                  <a:pt x="0" y="0"/>
                </a:moveTo>
                <a:lnTo>
                  <a:pt x="1748028" y="0"/>
                </a:lnTo>
                <a:lnTo>
                  <a:pt x="3496056" y="0"/>
                </a:lnTo>
                <a:lnTo>
                  <a:pt x="3496056" y="21335"/>
                </a:lnTo>
                <a:lnTo>
                  <a:pt x="1748028" y="21335"/>
                </a:lnTo>
                <a:lnTo>
                  <a:pt x="0" y="21335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59200"/>
            <a:ext cx="9144000" cy="30988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5118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587500"/>
            <a:ext cx="9144000" cy="51308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317500" y="1612900"/>
            <a:ext cx="59309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Function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Corticorubrospinal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System</a:t>
            </a:r>
            <a:r>
              <a:rPr lang="en-US" altLang="zh-CN" sz="1802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17500" y="1955800"/>
            <a:ext cx="508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17500" y="2235200"/>
            <a:ext cx="71501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-The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corticorubrospinal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pathway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serves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an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accessory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route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transmission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17500" y="2527300"/>
            <a:ext cx="6540500" cy="74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                <a:tab pos="63500" algn="l"/>
              </a:tabLst>
            </a:pPr>
            <a:r>
              <a:rPr lang="en-US" altLang="zh-CN" dirty="0" smtClean="0"/>
              <a:t>	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discrete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signals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cortex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spinal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cord.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When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2100"/>
              </a:lnSpc>
              <a:tabLst>
                <a:tab pos="63500" algn="l"/>
              </a:tabLst>
            </a:pP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corticospinal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fibers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destroyed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discrete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fine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control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fingers</a:t>
            </a:r>
          </a:p>
          <a:p>
            <a:pPr>
              <a:lnSpc>
                <a:spcPts val="2100"/>
              </a:lnSpc>
              <a:tabLst>
                <a:tab pos="63500" algn="l"/>
              </a:tabLst>
            </a:pP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movements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can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still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occur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but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impaired..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17500" y="3632200"/>
            <a:ext cx="7747000" cy="1028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-Rubrospinal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tract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lies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lateral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columns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spinal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cord,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along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corticospinal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tract.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Therefore,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corticospinal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rubrospinal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tracts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together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are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called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lateral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system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cord,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contradistinction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vestibulo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reticulospinal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system,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which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lies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mainly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medially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cord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called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81000" y="4699000"/>
            <a:ext cx="34925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medial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system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cord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5118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587500"/>
            <a:ext cx="9144000" cy="51308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546100" y="1054100"/>
            <a:ext cx="4216400" cy="508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000"/>
              </a:lnSpc>
              <a:tabLst>
							</a:tabLst>
            </a:pPr>
            <a:r>
              <a:rPr lang="en-US" altLang="zh-CN" sz="3575" dirty="0" smtClean="0">
                <a:solidFill>
                  <a:srgbClr val="8e795e"/>
                </a:solidFill>
                <a:latin typeface="Georgia" pitchFamily="18" charset="0"/>
                <a:cs typeface="Georgia" pitchFamily="18" charset="0"/>
              </a:rPr>
              <a:t>*</a:t>
            </a:r>
            <a:r>
              <a:rPr lang="en-US" altLang="zh-CN" sz="28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altLang="zh-CN" sz="28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Vestibulospinal</a:t>
            </a:r>
            <a:r>
              <a:rPr lang="en-US" altLang="zh-CN" sz="28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tracts:-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939800" y="1879600"/>
            <a:ext cx="42291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Fibers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originate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vestibular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nuclei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pons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63600" y="2159000"/>
            <a:ext cx="3721100" cy="469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(which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receive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inputs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inner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ear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,VestibularApparatus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cerebellum)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63600" y="2717800"/>
            <a:ext cx="4508500" cy="469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-Axons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descend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ipsilateral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ventral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white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column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spinal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cord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63600" y="3530600"/>
            <a:ext cx="20828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General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Functions:-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63600" y="3810000"/>
            <a:ext cx="3975100" cy="469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1-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Controls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Postural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righting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reflexes.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2-Excitatory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ipsilateral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spinal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63600" y="4356100"/>
            <a:ext cx="4406900" cy="469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neurons-that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supply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axial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postural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muscles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3-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Control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eye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movements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87500"/>
            <a:ext cx="9144000" cy="51308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419100" y="673100"/>
            <a:ext cx="4775200" cy="3149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>
                <a:tab pos="266700" algn="l"/>
                <a:tab pos="1104900" algn="l"/>
                <a:tab pos="1841500" algn="l"/>
                <a:tab pos="2146300" algn="l"/>
              </a:tabLst>
            </a:pPr>
            <a:r>
              <a:rPr lang="en-US" altLang="zh-CN" sz="199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Functions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Vestibulospinal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Tracts</a:t>
            </a:r>
          </a:p>
          <a:p>
            <a:pPr>
              <a:lnSpc>
                <a:spcPts val="1900"/>
              </a:lnSpc>
              <a:tabLst>
                <a:tab pos="266700" algn="l"/>
                <a:tab pos="1104900" algn="l"/>
                <a:tab pos="1841500" algn="l"/>
                <a:tab pos="2146300" algn="l"/>
              </a:tabLst>
            </a:pPr>
            <a:r>
              <a:rPr lang="en-US" altLang="zh-CN" dirty="0" smtClean="0"/>
              <a:t>	</a:t>
            </a:r>
            <a:r>
              <a:rPr lang="en-US" altLang="zh-CN" sz="1608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lateral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vestibulospinal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600"/>
              </a:lnSpc>
              <a:tabLst>
                <a:tab pos="266700" algn="l"/>
                <a:tab pos="1104900" algn="l"/>
                <a:tab pos="1841500" algn="l"/>
                <a:tab pos="2146300" algn="l"/>
              </a:tabLst>
            </a:pPr>
            <a:r>
              <a:rPr lang="en-US" altLang="zh-CN" dirty="0" smtClean="0"/>
              <a:t>			</a:t>
            </a:r>
            <a:r>
              <a:rPr lang="en-US" altLang="zh-CN" sz="160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excitatory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>
                <a:tab pos="266700" algn="l"/>
                <a:tab pos="1104900" algn="l"/>
                <a:tab pos="1841500" algn="l"/>
                <a:tab pos="2146300" algn="l"/>
              </a:tabLst>
            </a:pPr>
            <a:r>
              <a:rPr lang="en-US" altLang="zh-CN" dirty="0" smtClean="0"/>
              <a:t>		</a:t>
            </a:r>
            <a:r>
              <a:rPr lang="en-US" altLang="zh-CN" sz="161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posture&amp;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1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righting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1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reflexes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>
                <a:tab pos="266700" algn="l"/>
                <a:tab pos="1104900" algn="l"/>
                <a:tab pos="1841500" algn="l"/>
                <a:tab pos="2146300" algn="l"/>
              </a:tabLst>
            </a:pPr>
            <a:r>
              <a:rPr lang="en-US" altLang="zh-CN" sz="1608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B-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medial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vestibulospinal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tract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700"/>
              </a:lnSpc>
              <a:tabLst>
                <a:tab pos="266700" algn="l"/>
                <a:tab pos="1104900" algn="l"/>
                <a:tab pos="1841500" algn="l"/>
                <a:tab pos="2146300" algn="l"/>
              </a:tabLst>
            </a:pPr>
            <a:r>
              <a:rPr lang="en-US" altLang="zh-CN" dirty="0" smtClean="0"/>
              <a:t>				</a:t>
            </a:r>
            <a:r>
              <a:rPr lang="en-US" altLang="zh-CN" sz="161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cervical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1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segments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1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1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1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spinal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19100" y="3797300"/>
            <a:ext cx="3937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>
							</a:tabLst>
            </a:pPr>
            <a:r>
              <a:rPr lang="en-US" altLang="zh-CN" sz="1608" b="1" u="sng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cord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403600" y="3797300"/>
            <a:ext cx="17907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>
							</a:tabLst>
            </a:pPr>
            <a:r>
              <a:rPr lang="en-US" altLang="zh-CN" sz="160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Medial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Longitudinal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19100" y="4102100"/>
            <a:ext cx="4813300" cy="2197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>
                <a:tab pos="901700" algn="l"/>
              </a:tabLst>
            </a:pPr>
            <a:r>
              <a:rPr lang="en-US" altLang="zh-CN" sz="160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Fasciculus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fibers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brain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stem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>
                <a:tab pos="901700" algn="l"/>
              </a:tabLst>
            </a:pPr>
            <a:r>
              <a:rPr lang="en-US" altLang="zh-CN" dirty="0" smtClean="0"/>
              <a:t>	</a:t>
            </a:r>
            <a:r>
              <a:rPr lang="en-US" altLang="zh-CN" sz="160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160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coordination</a:t>
            </a:r>
            <a:r>
              <a:rPr lang="en-US" altLang="zh-CN" sz="160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head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eye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movements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300"/>
              </a:lnSpc>
              <a:tabLst>
                <a:tab pos="901700" algn="l"/>
              </a:tabLst>
            </a:pPr>
            <a:r>
              <a:rPr lang="en-US" altLang="zh-CN" sz="120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Role</a:t>
            </a:r>
            <a:r>
              <a:rPr lang="en-US" altLang="zh-CN" sz="12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2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2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Vestibular</a:t>
            </a:r>
            <a:r>
              <a:rPr lang="en-US" altLang="zh-CN" sz="12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Nuclei</a:t>
            </a:r>
            <a:r>
              <a:rPr lang="en-US" altLang="zh-CN" sz="12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12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Excite</a:t>
            </a:r>
            <a:r>
              <a:rPr lang="en-US" altLang="zh-CN" sz="12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20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Antigravity</a:t>
            </a:r>
            <a:r>
              <a:rPr lang="en-US" altLang="zh-CN" sz="12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Muscles</a:t>
            </a:r>
          </a:p>
          <a:p>
            <a:pPr>
              <a:lnSpc>
                <a:spcPts val="1400"/>
              </a:lnSpc>
              <a:tabLst>
                <a:tab pos="901700" algn="l"/>
              </a:tabLst>
            </a:pPr>
            <a:r>
              <a:rPr lang="en-US" altLang="zh-CN" sz="12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vestibular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nuclei,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function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association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pontine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reticular</a:t>
            </a:r>
          </a:p>
          <a:p>
            <a:pPr>
              <a:lnSpc>
                <a:spcPts val="1400"/>
              </a:lnSpc>
              <a:tabLst>
                <a:tab pos="901700" algn="l"/>
              </a:tabLst>
            </a:pPr>
            <a:r>
              <a:rPr lang="en-US" altLang="zh-CN" sz="12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nuclei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control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2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antigravity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2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muscles.</a:t>
            </a:r>
          </a:p>
          <a:p>
            <a:pPr>
              <a:lnSpc>
                <a:spcPts val="1400"/>
              </a:lnSpc>
              <a:tabLst>
                <a:tab pos="901700" algn="l"/>
              </a:tabLst>
            </a:pPr>
            <a:r>
              <a:rPr lang="en-US" altLang="zh-CN" sz="12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2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2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2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vestibular</a:t>
            </a:r>
            <a:r>
              <a:rPr lang="en-US" altLang="zh-CN" sz="12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2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nuclei</a:t>
            </a:r>
            <a:r>
              <a:rPr lang="en-US" altLang="zh-CN" sz="12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2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transmit</a:t>
            </a:r>
            <a:r>
              <a:rPr lang="en-US" altLang="zh-CN" sz="12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excitatory</a:t>
            </a:r>
            <a:r>
              <a:rPr lang="en-US" altLang="zh-CN" sz="12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signals</a:t>
            </a:r>
            <a:r>
              <a:rPr lang="en-US" altLang="zh-CN" sz="12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12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2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antigravity</a:t>
            </a:r>
          </a:p>
          <a:p>
            <a:pPr>
              <a:lnSpc>
                <a:spcPts val="1400"/>
              </a:lnSpc>
              <a:tabLst>
                <a:tab pos="901700" algn="l"/>
              </a:tabLst>
            </a:pPr>
            <a:r>
              <a:rPr lang="en-US" altLang="zh-CN" sz="12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muscles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way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lateral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medial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vestibulospinal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tracts</a:t>
            </a:r>
          </a:p>
          <a:p>
            <a:pPr>
              <a:lnSpc>
                <a:spcPts val="1400"/>
              </a:lnSpc>
              <a:tabLst>
                <a:tab pos="901700" algn="l"/>
              </a:tabLst>
            </a:pPr>
            <a:r>
              <a:rPr lang="en-US" altLang="zh-CN" sz="12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-Without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this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support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vestibular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nuclei,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pontine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reticular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system</a:t>
            </a:r>
          </a:p>
          <a:p>
            <a:pPr>
              <a:lnSpc>
                <a:spcPts val="1400"/>
              </a:lnSpc>
              <a:tabLst>
                <a:tab pos="901700" algn="l"/>
              </a:tabLst>
            </a:pPr>
            <a:r>
              <a:rPr lang="en-US" altLang="zh-CN" sz="12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would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lose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much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its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excitation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axial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antigravity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muscles.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576072" y="1003173"/>
            <a:ext cx="2359152" cy="24384"/>
          </a:xfrm>
          <a:custGeom>
            <a:avLst/>
            <a:gdLst>
              <a:gd name="connsiteX0" fmla="*/ 0 w 2359152"/>
              <a:gd name="connsiteY0" fmla="*/ 0 h 24384"/>
              <a:gd name="connsiteX1" fmla="*/ 786384 w 2359152"/>
              <a:gd name="connsiteY1" fmla="*/ 0 h 24384"/>
              <a:gd name="connsiteX2" fmla="*/ 1572768 w 2359152"/>
              <a:gd name="connsiteY2" fmla="*/ 0 h 24384"/>
              <a:gd name="connsiteX3" fmla="*/ 2359152 w 2359152"/>
              <a:gd name="connsiteY3" fmla="*/ 0 h 24384"/>
              <a:gd name="connsiteX4" fmla="*/ 2359152 w 2359152"/>
              <a:gd name="connsiteY4" fmla="*/ 24384 h 24384"/>
              <a:gd name="connsiteX5" fmla="*/ 1572768 w 2359152"/>
              <a:gd name="connsiteY5" fmla="*/ 24384 h 24384"/>
              <a:gd name="connsiteX6" fmla="*/ 786384 w 2359152"/>
              <a:gd name="connsiteY6" fmla="*/ 24384 h 24384"/>
              <a:gd name="connsiteX7" fmla="*/ 0 w 2359152"/>
              <a:gd name="connsiteY7" fmla="*/ 24384 h 24384"/>
              <a:gd name="connsiteX8" fmla="*/ 0 w 2359152"/>
              <a:gd name="connsiteY8" fmla="*/ 0 h 243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2359152" h="24384">
                <a:moveTo>
                  <a:pt x="0" y="0"/>
                </a:moveTo>
                <a:lnTo>
                  <a:pt x="786384" y="0"/>
                </a:lnTo>
                <a:lnTo>
                  <a:pt x="1572768" y="0"/>
                </a:lnTo>
                <a:lnTo>
                  <a:pt x="2359152" y="0"/>
                </a:lnTo>
                <a:lnTo>
                  <a:pt x="2359152" y="24384"/>
                </a:lnTo>
                <a:lnTo>
                  <a:pt x="1572768" y="24384"/>
                </a:lnTo>
                <a:lnTo>
                  <a:pt x="786384" y="24384"/>
                </a:lnTo>
                <a:lnTo>
                  <a:pt x="0" y="24384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41960" y="1460373"/>
            <a:ext cx="60959" cy="9144"/>
          </a:xfrm>
          <a:custGeom>
            <a:avLst/>
            <a:gdLst>
              <a:gd name="connsiteX0" fmla="*/ 0 w 60959"/>
              <a:gd name="connsiteY0" fmla="*/ 4572 h 9144"/>
              <a:gd name="connsiteX1" fmla="*/ 60959 w 60959"/>
              <a:gd name="connsiteY1" fmla="*/ 4572 h 914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0959" h="9144">
                <a:moveTo>
                  <a:pt x="0" y="4572"/>
                </a:moveTo>
                <a:lnTo>
                  <a:pt x="60959" y="4572"/>
                </a:lnTo>
              </a:path>
            </a:pathLst>
          </a:custGeom>
          <a:ln w="0">
            <a:solidFill>
              <a:srgbClr val="6f664c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018024" y="293687"/>
            <a:ext cx="3248025" cy="6118225"/>
          </a:xfrm>
          <a:custGeom>
            <a:avLst/>
            <a:gdLst>
              <a:gd name="connsiteX0" fmla="*/ 6350 w 3248025"/>
              <a:gd name="connsiteY0" fmla="*/ 6111875 h 6118225"/>
              <a:gd name="connsiteX1" fmla="*/ 3241675 w 3248025"/>
              <a:gd name="connsiteY1" fmla="*/ 6111875 h 6118225"/>
              <a:gd name="connsiteX2" fmla="*/ 3241675 w 3248025"/>
              <a:gd name="connsiteY2" fmla="*/ 6350 h 6118225"/>
              <a:gd name="connsiteX3" fmla="*/ 6350 w 3248025"/>
              <a:gd name="connsiteY3" fmla="*/ 6350 h 6118225"/>
              <a:gd name="connsiteX4" fmla="*/ 6350 w 3248025"/>
              <a:gd name="connsiteY4" fmla="*/ 6111875 h 61182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248025" h="6118225">
                <a:moveTo>
                  <a:pt x="6350" y="6111875"/>
                </a:moveTo>
                <a:lnTo>
                  <a:pt x="3241675" y="6111875"/>
                </a:lnTo>
                <a:lnTo>
                  <a:pt x="3241675" y="6350"/>
                </a:lnTo>
                <a:lnTo>
                  <a:pt x="6350" y="6350"/>
                </a:lnTo>
                <a:lnTo>
                  <a:pt x="6350" y="6111875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675e47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92100"/>
            <a:ext cx="9144000" cy="65659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5118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587500"/>
            <a:ext cx="9144000" cy="51308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431800" y="787400"/>
            <a:ext cx="2489200" cy="241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900"/>
              </a:lnSpc>
              <a:tabLst>
							</a:tabLst>
            </a:pPr>
            <a:r>
              <a:rPr lang="en-US" altLang="zh-CN" sz="2114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3-</a:t>
            </a:r>
            <a:r>
              <a:rPr lang="en-US" altLang="zh-CN" sz="211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1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Tectospinat</a:t>
            </a:r>
            <a:r>
              <a:rPr lang="en-US" altLang="zh-CN" sz="211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1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tracts:-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31800" y="1308100"/>
            <a:ext cx="2755900" cy="165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>
							</a:tabLst>
            </a:pPr>
            <a:r>
              <a:rPr lang="en-US" altLang="zh-CN" sz="1512" dirty="0" smtClean="0">
                <a:solidFill>
                  <a:srgbClr val="6f664c"/>
                </a:solidFill>
                <a:latin typeface="Times New Roman" pitchFamily="18" charset="0"/>
                <a:cs typeface="Times New Roman" pitchFamily="18" charset="0"/>
              </a:rPr>
              <a:t>-From</a:t>
            </a:r>
            <a:r>
              <a:rPr lang="en-US" altLang="zh-CN" sz="151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12" dirty="0" smtClean="0">
                <a:solidFill>
                  <a:srgbClr val="6f664c"/>
                </a:solidFill>
                <a:latin typeface="Times New Roman" pitchFamily="18" charset="0"/>
                <a:cs typeface="Times New Roman" pitchFamily="18" charset="0"/>
              </a:rPr>
              <a:t>superior</a:t>
            </a:r>
            <a:r>
              <a:rPr lang="en-US" altLang="zh-CN" sz="1512" dirty="0" smtClean="0">
                <a:solidFill>
                  <a:srgbClr val="6f664c"/>
                </a:solidFill>
                <a:latin typeface="Times New Roman" pitchFamily="18" charset="0"/>
                <a:cs typeface="Times New Roman" pitchFamily="18" charset="0"/>
              </a:rPr>
              <a:t>colliculi</a:t>
            </a:r>
            <a:r>
              <a:rPr lang="en-US" altLang="zh-CN" sz="151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12" dirty="0" smtClean="0">
                <a:solidFill>
                  <a:srgbClr val="6f664c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51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12" u="sng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midbrain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31800" y="1574800"/>
            <a:ext cx="3886200" cy="165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>
							</a:tabLst>
            </a:pPr>
            <a:r>
              <a:rPr lang="en-US" altLang="zh-CN" sz="1514" dirty="0" smtClean="0">
                <a:solidFill>
                  <a:srgbClr val="339933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151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14" dirty="0" smtClean="0">
                <a:solidFill>
                  <a:srgbClr val="339933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151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14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VISUAL</a:t>
            </a:r>
            <a:r>
              <a:rPr lang="en-US" altLang="zh-CN" sz="151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14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reflexes</a:t>
            </a:r>
            <a:r>
              <a:rPr lang="en-US" altLang="zh-CN" sz="1514" dirty="0" smtClean="0">
                <a:solidFill>
                  <a:srgbClr val="6f664c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zh-CN" sz="151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14" dirty="0" smtClean="0">
                <a:solidFill>
                  <a:srgbClr val="6f664c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en-US" altLang="zh-CN" sz="151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14" dirty="0" smtClean="0">
                <a:solidFill>
                  <a:srgbClr val="6f664c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151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14" dirty="0" smtClean="0">
                <a:solidFill>
                  <a:srgbClr val="6f664c"/>
                </a:solidFill>
                <a:latin typeface="Times New Roman" pitchFamily="18" charset="0"/>
                <a:cs typeface="Times New Roman" pitchFamily="18" charset="0"/>
              </a:rPr>
              <a:t>inferior</a:t>
            </a:r>
            <a:r>
              <a:rPr lang="en-US" altLang="zh-CN" sz="1514" dirty="0" smtClean="0">
                <a:solidFill>
                  <a:srgbClr val="6f664c"/>
                </a:solidFill>
                <a:latin typeface="Times New Roman" pitchFamily="18" charset="0"/>
                <a:cs typeface="Times New Roman" pitchFamily="18" charset="0"/>
              </a:rPr>
              <a:t>colliculi</a:t>
            </a:r>
            <a:r>
              <a:rPr lang="en-US" altLang="zh-CN" sz="151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14" dirty="0" smtClean="0">
                <a:solidFill>
                  <a:srgbClr val="6f664c"/>
                </a:solidFill>
                <a:latin typeface="Times New Roman" pitchFamily="18" charset="0"/>
                <a:cs typeface="Times New Roman" pitchFamily="18" charset="0"/>
              </a:rPr>
              <a:t>of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22300" y="1752600"/>
            <a:ext cx="685800" cy="165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>
							</a:tabLst>
            </a:pPr>
            <a:r>
              <a:rPr lang="en-US" altLang="zh-CN" sz="1512" u="sng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midbrain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82600" y="2019300"/>
            <a:ext cx="2108200" cy="165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>
							</a:tabLst>
            </a:pPr>
            <a:r>
              <a:rPr lang="en-US" altLang="zh-CN" sz="1512" dirty="0" smtClean="0">
                <a:solidFill>
                  <a:srgbClr val="339933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151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12" dirty="0" smtClean="0">
                <a:solidFill>
                  <a:srgbClr val="339933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151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12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AUDITORY</a:t>
            </a:r>
            <a:r>
              <a:rPr lang="en-US" altLang="zh-CN" sz="151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12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reflexes</a:t>
            </a:r>
            <a:r>
              <a:rPr lang="en-US" altLang="zh-CN" sz="1512" dirty="0" smtClean="0">
                <a:solidFill>
                  <a:srgbClr val="339933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31800" y="2552700"/>
            <a:ext cx="3810000" cy="165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>
							</a:tabLst>
            </a:pPr>
            <a:r>
              <a:rPr lang="en-US" altLang="zh-CN" sz="1512" u="sng" dirty="0" smtClean="0">
                <a:solidFill>
                  <a:srgbClr val="6f664c"/>
                </a:solidFill>
                <a:latin typeface="Times New Roman" pitchFamily="18" charset="0"/>
                <a:cs typeface="Times New Roman" pitchFamily="18" charset="0"/>
              </a:rPr>
              <a:t>- Ends on</a:t>
            </a:r>
            <a:r>
              <a:rPr lang="en-US" altLang="zh-CN" sz="151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12" b="1" dirty="0" smtClean="0">
                <a:solidFill>
                  <a:srgbClr val="6f664c"/>
                </a:solidFill>
                <a:latin typeface="Times New Roman" pitchFamily="18" charset="0"/>
                <a:cs typeface="Times New Roman" pitchFamily="18" charset="0"/>
              </a:rPr>
              <a:t>Contralateral</a:t>
            </a:r>
            <a:r>
              <a:rPr lang="en-US" altLang="zh-CN" sz="1512" b="1" dirty="0" smtClean="0">
                <a:solidFill>
                  <a:srgbClr val="6f664c"/>
                </a:solidFill>
                <a:latin typeface="Times New Roman" pitchFamily="18" charset="0"/>
                <a:cs typeface="Times New Roman" pitchFamily="18" charset="0"/>
              </a:rPr>
              <a:t>cervical</a:t>
            </a:r>
            <a:r>
              <a:rPr lang="en-US" altLang="zh-CN" sz="1512" b="1" dirty="0" smtClean="0">
                <a:solidFill>
                  <a:srgbClr val="6f664c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151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12" b="1" dirty="0" smtClean="0">
                <a:solidFill>
                  <a:srgbClr val="6f664c"/>
                </a:solidFill>
                <a:latin typeface="Times New Roman" pitchFamily="18" charset="0"/>
                <a:cs typeface="Times New Roman" pitchFamily="18" charset="0"/>
              </a:rPr>
              <a:t>neurons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31800" y="3098800"/>
            <a:ext cx="3708400" cy="431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>
							</a:tabLst>
            </a:pPr>
            <a:r>
              <a:rPr lang="en-US" altLang="zh-CN" sz="1512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Function</a:t>
            </a:r>
            <a:r>
              <a:rPr lang="en-US" altLang="zh-CN" sz="1512" b="1" dirty="0" smtClean="0">
                <a:solidFill>
                  <a:srgbClr val="6f664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zh-CN" sz="151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12" b="1" dirty="0" smtClean="0">
                <a:solidFill>
                  <a:srgbClr val="6f664c"/>
                </a:solidFill>
                <a:latin typeface="Times New Roman" pitchFamily="18" charset="0"/>
                <a:cs typeface="Times New Roman" pitchFamily="18" charset="0"/>
              </a:rPr>
              <a:t>Mediate/facilitate</a:t>
            </a:r>
            <a:r>
              <a:rPr lang="en-US" altLang="zh-CN" sz="1512" b="1" dirty="0" smtClean="0">
                <a:solidFill>
                  <a:srgbClr val="6f664c"/>
                </a:solidFill>
                <a:latin typeface="Times New Roman" pitchFamily="18" charset="0"/>
                <a:cs typeface="Times New Roman" pitchFamily="18" charset="0"/>
              </a:rPr>
              <a:t>turning</a:t>
            </a:r>
            <a:r>
              <a:rPr lang="en-US" altLang="zh-CN" sz="151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12" b="1" dirty="0" smtClean="0">
                <a:solidFill>
                  <a:srgbClr val="6f664c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51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12" b="1" dirty="0" smtClean="0">
                <a:solidFill>
                  <a:srgbClr val="6f664c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2000"/>
              </a:lnSpc>
              <a:tabLst>
							</a:tabLst>
            </a:pPr>
            <a:r>
              <a:rPr lang="en-US" altLang="zh-CN" sz="1512" b="1" dirty="0" smtClean="0">
                <a:solidFill>
                  <a:srgbClr val="6f664c"/>
                </a:solidFill>
                <a:latin typeface="Times New Roman" pitchFamily="18" charset="0"/>
                <a:cs typeface="Times New Roman" pitchFamily="18" charset="0"/>
              </a:rPr>
              <a:t>head</a:t>
            </a:r>
            <a:r>
              <a:rPr lang="en-US" altLang="zh-CN" sz="151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12" b="1" dirty="0" smtClean="0">
                <a:solidFill>
                  <a:srgbClr val="6f664c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151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12" b="1" dirty="0" smtClean="0">
                <a:solidFill>
                  <a:srgbClr val="6f664c"/>
                </a:solidFill>
                <a:latin typeface="Times New Roman" pitchFamily="18" charset="0"/>
                <a:cs typeface="Times New Roman" pitchFamily="18" charset="0"/>
              </a:rPr>
              <a:t>response</a:t>
            </a:r>
            <a:r>
              <a:rPr lang="en-US" altLang="zh-CN" sz="151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12" b="1" dirty="0" smtClean="0">
                <a:solidFill>
                  <a:srgbClr val="6f664c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151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12" b="1" dirty="0" smtClean="0">
                <a:solidFill>
                  <a:srgbClr val="6f664c"/>
                </a:solidFill>
                <a:latin typeface="Times New Roman" pitchFamily="18" charset="0"/>
                <a:cs typeface="Times New Roman" pitchFamily="18" charset="0"/>
              </a:rPr>
              <a:t>visual</a:t>
            </a:r>
            <a:r>
              <a:rPr lang="en-US" altLang="zh-CN" sz="151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12" b="1" dirty="0" smtClean="0">
                <a:solidFill>
                  <a:srgbClr val="6f664c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n-US" altLang="zh-CN" sz="1512" b="1" dirty="0" smtClean="0">
                <a:solidFill>
                  <a:srgbClr val="6f664c"/>
                </a:solidFill>
                <a:latin typeface="Times New Roman" pitchFamily="18" charset="0"/>
                <a:cs typeface="Times New Roman" pitchFamily="18" charset="0"/>
              </a:rPr>
              <a:t>Auditory</a:t>
            </a:r>
            <a:r>
              <a:rPr lang="en-US" altLang="zh-CN" sz="151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12" b="1" dirty="0" smtClean="0">
                <a:solidFill>
                  <a:srgbClr val="6f664c"/>
                </a:solidFill>
                <a:latin typeface="Times New Roman" pitchFamily="18" charset="0"/>
                <a:cs typeface="Times New Roman" pitchFamily="18" charset="0"/>
              </a:rPr>
              <a:t>stimuli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5118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587500"/>
            <a:ext cx="9144000" cy="51308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546100" y="279400"/>
            <a:ext cx="152400" cy="381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000"/>
              </a:lnSpc>
              <a:tabLst>
							</a:tabLst>
            </a:pPr>
            <a:r>
              <a:rPr lang="en-US" altLang="zh-CN" sz="2688" dirty="0" smtClean="0">
                <a:solidFill>
                  <a:srgbClr val="8e795e"/>
                </a:solidFill>
                <a:latin typeface="Georgia" pitchFamily="18" charset="0"/>
                <a:cs typeface="Georgia" pitchFamily="18" charset="0"/>
              </a:rPr>
              <a:t>*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63600" y="723900"/>
            <a:ext cx="2971800" cy="241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900"/>
              </a:lnSpc>
              <a:tabLst>
							</a:tabLst>
            </a:pPr>
            <a:r>
              <a:rPr lang="en-US" altLang="zh-CN" sz="221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4-</a:t>
            </a:r>
            <a:r>
              <a:rPr lang="en-US" altLang="zh-CN" sz="22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1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Reticulospinal</a:t>
            </a:r>
            <a:r>
              <a:rPr lang="en-US" altLang="zh-CN" sz="22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1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Tract</a:t>
            </a:r>
            <a:r>
              <a:rPr lang="en-US" altLang="zh-CN" sz="22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1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:-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63600" y="2133600"/>
            <a:ext cx="4965700" cy="3683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>
                <a:tab pos="63500" algn="l"/>
              </a:tabLst>
            </a:pPr>
            <a:r>
              <a:rPr lang="en-US" altLang="zh-CN" dirty="0" smtClean="0"/>
              <a:t>	</a:t>
            </a:r>
            <a:r>
              <a:rPr lang="en-US" altLang="zh-CN" sz="161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Pontine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1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1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medullary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1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nuclei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>
                <a:tab pos="63500" algn="l"/>
              </a:tabLst>
            </a:pPr>
            <a:r>
              <a:rPr lang="en-US" altLang="zh-CN" sz="1608" b="1" dirty="0" smtClean="0">
                <a:solidFill>
                  <a:srgbClr val="339933"/>
                </a:solidFill>
                <a:latin typeface="Times New Roman" pitchFamily="18" charset="0"/>
                <a:cs typeface="Times New Roman" pitchFamily="18" charset="0"/>
              </a:rPr>
              <a:t>Reticulospinal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339933"/>
                </a:solidFill>
                <a:latin typeface="Times New Roman" pitchFamily="18" charset="0"/>
                <a:cs typeface="Times New Roman" pitchFamily="18" charset="0"/>
              </a:rPr>
              <a:t>Tract</a:t>
            </a:r>
          </a:p>
          <a:p>
            <a:pPr>
              <a:lnSpc>
                <a:spcPts val="2100"/>
              </a:lnSpc>
              <a:tabLst>
                <a:tab pos="63500" algn="l"/>
              </a:tabLst>
            </a:pPr>
            <a:r>
              <a:rPr lang="en-US" altLang="zh-CN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Types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reticulospinal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tracts:-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300"/>
              </a:lnSpc>
              <a:tabLst>
                <a:tab pos="63500" algn="l"/>
              </a:tabLst>
            </a:pPr>
            <a:r>
              <a:rPr lang="en-US" altLang="zh-CN" sz="180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(1)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Pontine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(Medial)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Reticulospinal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Tract:</a:t>
            </a:r>
          </a:p>
          <a:p>
            <a:pPr>
              <a:lnSpc>
                <a:spcPts val="1900"/>
              </a:lnSpc>
              <a:tabLst>
                <a:tab pos="63500" algn="l"/>
              </a:tabLst>
            </a:pP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Cells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origin: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Pontine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Reticular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Formation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which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has</a:t>
            </a:r>
          </a:p>
          <a:p>
            <a:pPr>
              <a:lnSpc>
                <a:spcPts val="1900"/>
              </a:lnSpc>
              <a:tabLst>
                <a:tab pos="63500" algn="l"/>
              </a:tabLst>
            </a:pP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high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excitability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they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receive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strong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excitatory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signals</a:t>
            </a:r>
          </a:p>
          <a:p>
            <a:pPr>
              <a:lnSpc>
                <a:spcPts val="1900"/>
              </a:lnSpc>
              <a:tabLst>
                <a:tab pos="63500" algn="l"/>
              </a:tabLst>
            </a:pP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vestibular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nuclei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1900"/>
              </a:lnSpc>
              <a:tabLst>
                <a:tab pos="63500" algn="l"/>
              </a:tabLst>
            </a:pP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Axons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descend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anterior(ventral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)white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column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</a:p>
          <a:p>
            <a:pPr>
              <a:lnSpc>
                <a:spcPts val="1900"/>
              </a:lnSpc>
              <a:tabLst>
                <a:tab pos="63500" algn="l"/>
              </a:tabLst>
            </a:pP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spinal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cord</a:t>
            </a:r>
          </a:p>
          <a:p>
            <a:pPr>
              <a:lnSpc>
                <a:spcPts val="1900"/>
              </a:lnSpc>
              <a:tabLst>
                <a:tab pos="63500" algn="l"/>
              </a:tabLst>
            </a:pP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Pontine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Reticulospinal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Tract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increases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Gamma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efferent</a:t>
            </a:r>
          </a:p>
          <a:p>
            <a:pPr>
              <a:lnSpc>
                <a:spcPts val="1900"/>
              </a:lnSpc>
              <a:tabLst>
                <a:tab pos="63500" algn="l"/>
              </a:tabLst>
            </a:pP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activity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excitatory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axial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antigravity,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extensor</a:t>
            </a:r>
          </a:p>
          <a:p>
            <a:pPr>
              <a:lnSpc>
                <a:spcPts val="1900"/>
              </a:lnSpc>
              <a:tabLst>
                <a:tab pos="63500" algn="l"/>
              </a:tabLst>
            </a:pPr>
            <a:r>
              <a:rPr lang="en-US" altLang="zh-CN" sz="161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muscles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1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1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1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body&amp;increases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1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1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tone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1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lnSpc>
                <a:spcPts val="1900"/>
              </a:lnSpc>
              <a:tabLst>
                <a:tab pos="63500" algn="l"/>
              </a:tabLst>
            </a:pP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-it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causes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powerful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excitation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antigravity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muscles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396240" y="1078992"/>
            <a:ext cx="4794504" cy="24383"/>
          </a:xfrm>
          <a:custGeom>
            <a:avLst/>
            <a:gdLst>
              <a:gd name="connsiteX0" fmla="*/ 0 w 4794504"/>
              <a:gd name="connsiteY0" fmla="*/ 0 h 24383"/>
              <a:gd name="connsiteX1" fmla="*/ 1598168 w 4794504"/>
              <a:gd name="connsiteY1" fmla="*/ 0 h 24383"/>
              <a:gd name="connsiteX2" fmla="*/ 3196336 w 4794504"/>
              <a:gd name="connsiteY2" fmla="*/ 0 h 24383"/>
              <a:gd name="connsiteX3" fmla="*/ 4794504 w 4794504"/>
              <a:gd name="connsiteY3" fmla="*/ 0 h 24383"/>
              <a:gd name="connsiteX4" fmla="*/ 4794504 w 4794504"/>
              <a:gd name="connsiteY4" fmla="*/ 24383 h 24383"/>
              <a:gd name="connsiteX5" fmla="*/ 3196336 w 4794504"/>
              <a:gd name="connsiteY5" fmla="*/ 24383 h 24383"/>
              <a:gd name="connsiteX6" fmla="*/ 1598168 w 4794504"/>
              <a:gd name="connsiteY6" fmla="*/ 24383 h 24383"/>
              <a:gd name="connsiteX7" fmla="*/ 0 w 4794504"/>
              <a:gd name="connsiteY7" fmla="*/ 24383 h 24383"/>
              <a:gd name="connsiteX8" fmla="*/ 0 w 4794504"/>
              <a:gd name="connsiteY8" fmla="*/ 0 h 2438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4794504" h="24383">
                <a:moveTo>
                  <a:pt x="0" y="0"/>
                </a:moveTo>
                <a:lnTo>
                  <a:pt x="1598168" y="0"/>
                </a:lnTo>
                <a:lnTo>
                  <a:pt x="3196336" y="0"/>
                </a:lnTo>
                <a:lnTo>
                  <a:pt x="4794504" y="0"/>
                </a:lnTo>
                <a:lnTo>
                  <a:pt x="4794504" y="24383"/>
                </a:lnTo>
                <a:lnTo>
                  <a:pt x="3196336" y="24383"/>
                </a:lnTo>
                <a:lnTo>
                  <a:pt x="1598168" y="24383"/>
                </a:lnTo>
                <a:lnTo>
                  <a:pt x="0" y="24383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419100"/>
            <a:ext cx="406400" cy="2794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723900"/>
            <a:ext cx="469900" cy="2794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028700"/>
            <a:ext cx="5283200" cy="2794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1333500"/>
            <a:ext cx="406400" cy="2794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" y="1638300"/>
            <a:ext cx="5118100" cy="2794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1300" y="1930400"/>
            <a:ext cx="7010400" cy="254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1300" y="2197100"/>
            <a:ext cx="5715000" cy="266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41300" y="2476500"/>
            <a:ext cx="6032500" cy="254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41300" y="2743200"/>
            <a:ext cx="6273800" cy="266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41300" y="3022600"/>
            <a:ext cx="7391400" cy="266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41300" y="3302000"/>
            <a:ext cx="6908800" cy="254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3568700"/>
            <a:ext cx="9144000" cy="3289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9144000" cy="5118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1587500"/>
            <a:ext cx="9144000" cy="51308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393700" y="876300"/>
            <a:ext cx="4876800" cy="215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>
							</a:tabLst>
            </a:pPr>
            <a:r>
              <a:rPr lang="en-US" altLang="zh-CN" sz="199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(2)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Medullary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(Lateral)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Reticulospinal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Tract: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93700" y="1435100"/>
            <a:ext cx="4737100" cy="279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1994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Cells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origin: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Medullary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Reticular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Formation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93700" y="1739900"/>
            <a:ext cx="6654800" cy="241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900"/>
              </a:lnSpc>
              <a:tabLst>
							</a:tabLst>
            </a:pP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Axons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descend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lateral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white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column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spinal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cord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both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sides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93700" y="2082800"/>
            <a:ext cx="5892800" cy="74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                <a:tab pos="50800" algn="l"/>
              </a:tabLst>
            </a:pP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-It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receive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strong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input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(1)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corticospinal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tract</a:t>
            </a:r>
          </a:p>
          <a:p>
            <a:pPr>
              <a:lnSpc>
                <a:spcPts val="2100"/>
              </a:lnSpc>
              <a:tabLst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(2)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rubrospinal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tract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(3)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other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pathways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2100"/>
              </a:lnSpc>
              <a:tabLst>
                <a:tab pos="50800" algn="l"/>
              </a:tabLst>
            </a:pP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-These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activate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medullary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reticular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inhibitory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system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93700" y="2908300"/>
            <a:ext cx="7150100" cy="74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counterbalance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excitatory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signals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pontine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reticular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system,</a:t>
            </a:r>
          </a:p>
          <a:p>
            <a:pPr>
              <a:lnSpc>
                <a:spcPts val="2100"/>
              </a:lnSpc>
              <a:tabLst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Medullary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Reticulospinal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Tract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inhibits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Gamma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efferent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activity</a:t>
            </a:r>
          </a:p>
          <a:p>
            <a:pPr>
              <a:lnSpc>
                <a:spcPts val="2100"/>
              </a:lnSpc>
              <a:tabLst>
                <a:tab pos="50800" algn="l"/>
              </a:tabLst>
            </a:pP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transmit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i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inhibitory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signals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antigrav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ity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extensor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muscles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decreases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44500" y="3708400"/>
            <a:ext cx="13970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tone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93700" y="3987800"/>
            <a:ext cx="635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87500"/>
            <a:ext cx="9144000" cy="51308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571500" y="1498600"/>
            <a:ext cx="33782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90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5-Olivospinal</a:t>
            </a:r>
            <a:r>
              <a:rPr lang="en-US" altLang="zh-CN" sz="29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90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Tract</a:t>
            </a:r>
            <a:r>
              <a:rPr lang="en-US" altLang="zh-CN" sz="29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90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:-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803400" y="2324100"/>
            <a:ext cx="15240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>
							</a:tabLst>
            </a:pPr>
            <a:r>
              <a:rPr lang="en-US" altLang="zh-CN" sz="161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inferior</a:t>
            </a:r>
            <a:r>
              <a:rPr lang="en-US" altLang="zh-CN" sz="161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olivary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1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806700" y="2819400"/>
            <a:ext cx="10287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>
							</a:tabLst>
            </a:pPr>
            <a:r>
              <a:rPr lang="en-US" altLang="zh-CN" sz="160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supply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neck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71500" y="3060700"/>
            <a:ext cx="7366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>
							</a:tabLst>
            </a:pPr>
            <a:r>
              <a:rPr lang="en-US" altLang="zh-CN" sz="160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muscles)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87500"/>
            <a:ext cx="9144000" cy="51308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647700" y="469900"/>
            <a:ext cx="4762500" cy="673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9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Upper</a:t>
            </a:r>
            <a:r>
              <a:rPr lang="en-US" altLang="zh-CN" sz="29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9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en-US" altLang="zh-CN" sz="29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9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lower</a:t>
            </a:r>
            <a:r>
              <a:rPr lang="en-US" altLang="zh-CN" sz="29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9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29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9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neurons</a:t>
            </a:r>
          </a:p>
          <a:p>
            <a:pPr>
              <a:lnSpc>
                <a:spcPts val="2700"/>
              </a:lnSpc>
              <a:tabLst>
							</a:tabLst>
            </a:pPr>
            <a:r>
              <a:rPr lang="en-US" altLang="zh-CN" sz="230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1-Upper</a:t>
            </a:r>
            <a:r>
              <a:rPr lang="en-US" altLang="zh-CN" sz="23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23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neurons</a:t>
            </a:r>
            <a:r>
              <a:rPr lang="en-US" altLang="zh-CN" sz="23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(UMN):</a:t>
            </a:r>
            <a:r>
              <a:rPr lang="en-US" altLang="zh-CN" sz="2306" b="1" dirty="0" smtClean="0">
                <a:solidFill>
                  <a:srgbClr val="d25814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47700" y="2679700"/>
            <a:ext cx="5422900" cy="166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>
                <a:tab pos="101600" algn="l"/>
              </a:tabLst>
            </a:pPr>
            <a:r>
              <a:rPr lang="en-US" altLang="zh-CN" dirty="0" smtClean="0"/>
              <a:t>	</a:t>
            </a:r>
            <a:r>
              <a:rPr lang="en-US" altLang="zh-CN" sz="2304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There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two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UMN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Systems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ts val="2700"/>
              </a:lnSpc>
              <a:tabLst>
                <a:tab pos="101600" algn="l"/>
              </a:tabLst>
            </a:pPr>
            <a:r>
              <a:rPr lang="en-US" altLang="zh-CN" sz="2306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1-</a:t>
            </a:r>
            <a:r>
              <a:rPr lang="en-US" altLang="zh-CN" sz="23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6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Pyramidal</a:t>
            </a:r>
            <a:r>
              <a:rPr lang="en-US" altLang="zh-CN" sz="23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6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system</a:t>
            </a:r>
            <a:r>
              <a:rPr lang="en-US" altLang="zh-CN" sz="230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306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(corticospinal</a:t>
            </a:r>
            <a:r>
              <a:rPr lang="en-US" altLang="zh-CN" sz="23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6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tracts</a:t>
            </a:r>
            <a:r>
              <a:rPr lang="en-US" altLang="zh-CN" sz="23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6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>
              <a:lnSpc>
                <a:spcPts val="2700"/>
              </a:lnSpc>
              <a:tabLst>
                <a:tab pos="101600" algn="l"/>
              </a:tabLst>
            </a:pPr>
            <a:r>
              <a:rPr lang="en-US" altLang="zh-CN" sz="2304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Extrapyramidal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system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500"/>
              </a:lnSpc>
              <a:tabLst>
                <a:tab pos="101600" algn="l"/>
              </a:tabLst>
            </a:pPr>
            <a:r>
              <a:rPr lang="en-US" altLang="zh-CN" sz="23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lower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motorv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neurons(LMN)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311019" y="2682240"/>
            <a:ext cx="4523232" cy="30480"/>
          </a:xfrm>
          <a:custGeom>
            <a:avLst/>
            <a:gdLst>
              <a:gd name="connsiteX0" fmla="*/ 0 w 4523232"/>
              <a:gd name="connsiteY0" fmla="*/ 0 h 30480"/>
              <a:gd name="connsiteX1" fmla="*/ 1507744 w 4523232"/>
              <a:gd name="connsiteY1" fmla="*/ 0 h 30480"/>
              <a:gd name="connsiteX2" fmla="*/ 3015488 w 4523232"/>
              <a:gd name="connsiteY2" fmla="*/ 0 h 30480"/>
              <a:gd name="connsiteX3" fmla="*/ 4523232 w 4523232"/>
              <a:gd name="connsiteY3" fmla="*/ 0 h 30480"/>
              <a:gd name="connsiteX4" fmla="*/ 4523232 w 4523232"/>
              <a:gd name="connsiteY4" fmla="*/ 30480 h 30480"/>
              <a:gd name="connsiteX5" fmla="*/ 3015488 w 4523232"/>
              <a:gd name="connsiteY5" fmla="*/ 30480 h 30480"/>
              <a:gd name="connsiteX6" fmla="*/ 1507744 w 4523232"/>
              <a:gd name="connsiteY6" fmla="*/ 30480 h 30480"/>
              <a:gd name="connsiteX7" fmla="*/ 0 w 4523232"/>
              <a:gd name="connsiteY7" fmla="*/ 30480 h 30480"/>
              <a:gd name="connsiteX8" fmla="*/ 0 w 4523232"/>
              <a:gd name="connsiteY8" fmla="*/ 0 h 3048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4523232" h="30480">
                <a:moveTo>
                  <a:pt x="0" y="0"/>
                </a:moveTo>
                <a:lnTo>
                  <a:pt x="1507744" y="0"/>
                </a:lnTo>
                <a:lnTo>
                  <a:pt x="3015488" y="0"/>
                </a:lnTo>
                <a:lnTo>
                  <a:pt x="4523232" y="0"/>
                </a:lnTo>
                <a:lnTo>
                  <a:pt x="4523232" y="30480"/>
                </a:lnTo>
                <a:lnTo>
                  <a:pt x="3015488" y="30480"/>
                </a:lnTo>
                <a:lnTo>
                  <a:pt x="1507744" y="30480"/>
                </a:lnTo>
                <a:lnTo>
                  <a:pt x="0" y="30480"/>
                </a:lnTo>
                <a:lnTo>
                  <a:pt x="0" y="0"/>
                </a:lnTo>
              </a:path>
            </a:pathLst>
          </a:custGeom>
          <a:solidFill>
            <a:srgbClr val="33993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16100"/>
            <a:ext cx="9144000" cy="50419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5118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587500"/>
            <a:ext cx="9144000" cy="51308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7886700" y="4343400"/>
            <a:ext cx="266700" cy="660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200"/>
              </a:lnSpc>
              <a:tabLst>
							</a:tabLst>
            </a:pPr>
            <a:r>
              <a:rPr lang="en-US" altLang="zh-CN" sz="4610" dirty="0" smtClean="0">
                <a:solidFill>
                  <a:srgbClr val="8e795e"/>
                </a:solidFill>
                <a:latin typeface="Georgia" pitchFamily="18" charset="0"/>
                <a:cs typeface="Georgia" pitchFamily="18" charset="0"/>
              </a:rPr>
              <a:t>*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311400" y="2209800"/>
            <a:ext cx="4521200" cy="546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300"/>
              </a:lnSpc>
              <a:tabLst>
							</a:tabLst>
            </a:pPr>
            <a:r>
              <a:rPr lang="en-US" altLang="zh-CN" sz="4802" dirty="0" smtClean="0">
                <a:solidFill>
                  <a:srgbClr val="339933"/>
                </a:solidFill>
                <a:latin typeface="Times New Roman" pitchFamily="18" charset="0"/>
                <a:cs typeface="Times New Roman" pitchFamily="18" charset="0"/>
              </a:rPr>
              <a:t>Descending</a:t>
            </a:r>
            <a:r>
              <a:rPr lang="en-US" altLang="zh-CN" sz="4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2" dirty="0" smtClean="0">
                <a:solidFill>
                  <a:srgbClr val="339933"/>
                </a:solidFill>
                <a:latin typeface="Times New Roman" pitchFamily="18" charset="0"/>
                <a:cs typeface="Times New Roman" pitchFamily="18" charset="0"/>
              </a:rPr>
              <a:t>Tracts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624840" y="567436"/>
            <a:ext cx="5763768" cy="21336"/>
          </a:xfrm>
          <a:custGeom>
            <a:avLst/>
            <a:gdLst>
              <a:gd name="connsiteX0" fmla="*/ 0 w 5763768"/>
              <a:gd name="connsiteY0" fmla="*/ 0 h 21336"/>
              <a:gd name="connsiteX1" fmla="*/ 1921256 w 5763768"/>
              <a:gd name="connsiteY1" fmla="*/ 0 h 21336"/>
              <a:gd name="connsiteX2" fmla="*/ 3842512 w 5763768"/>
              <a:gd name="connsiteY2" fmla="*/ 0 h 21336"/>
              <a:gd name="connsiteX3" fmla="*/ 5763768 w 5763768"/>
              <a:gd name="connsiteY3" fmla="*/ 0 h 21336"/>
              <a:gd name="connsiteX4" fmla="*/ 5763768 w 5763768"/>
              <a:gd name="connsiteY4" fmla="*/ 21336 h 21336"/>
              <a:gd name="connsiteX5" fmla="*/ 3842512 w 5763768"/>
              <a:gd name="connsiteY5" fmla="*/ 21336 h 21336"/>
              <a:gd name="connsiteX6" fmla="*/ 1921256 w 5763768"/>
              <a:gd name="connsiteY6" fmla="*/ 21336 h 21336"/>
              <a:gd name="connsiteX7" fmla="*/ 0 w 5763768"/>
              <a:gd name="connsiteY7" fmla="*/ 21336 h 21336"/>
              <a:gd name="connsiteX8" fmla="*/ 0 w 5763768"/>
              <a:gd name="connsiteY8" fmla="*/ 0 h 2133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5763768" h="21336">
                <a:moveTo>
                  <a:pt x="0" y="0"/>
                </a:moveTo>
                <a:lnTo>
                  <a:pt x="1921256" y="0"/>
                </a:lnTo>
                <a:lnTo>
                  <a:pt x="3842512" y="0"/>
                </a:lnTo>
                <a:lnTo>
                  <a:pt x="5763768" y="0"/>
                </a:lnTo>
                <a:lnTo>
                  <a:pt x="5763768" y="21336"/>
                </a:lnTo>
                <a:lnTo>
                  <a:pt x="3842512" y="21336"/>
                </a:lnTo>
                <a:lnTo>
                  <a:pt x="1921256" y="21336"/>
                </a:lnTo>
                <a:lnTo>
                  <a:pt x="0" y="21336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82752" y="1225804"/>
            <a:ext cx="1014984" cy="33528"/>
          </a:xfrm>
          <a:custGeom>
            <a:avLst/>
            <a:gdLst>
              <a:gd name="connsiteX0" fmla="*/ 0 w 1014984"/>
              <a:gd name="connsiteY0" fmla="*/ 16763 h 33528"/>
              <a:gd name="connsiteX1" fmla="*/ 1014984 w 1014984"/>
              <a:gd name="connsiteY1" fmla="*/ 16763 h 335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014984" h="33528">
                <a:moveTo>
                  <a:pt x="0" y="16763"/>
                </a:moveTo>
                <a:lnTo>
                  <a:pt x="1014984" y="16763"/>
                </a:lnTo>
              </a:path>
            </a:pathLst>
          </a:custGeom>
          <a:ln w="25400">
            <a:solidFill>
              <a:srgbClr val="ff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3336" y="1972437"/>
            <a:ext cx="4693920" cy="18288"/>
          </a:xfrm>
          <a:custGeom>
            <a:avLst/>
            <a:gdLst>
              <a:gd name="connsiteX0" fmla="*/ 0 w 4693920"/>
              <a:gd name="connsiteY0" fmla="*/ 0 h 18288"/>
              <a:gd name="connsiteX1" fmla="*/ 1564640 w 4693920"/>
              <a:gd name="connsiteY1" fmla="*/ 0 h 18288"/>
              <a:gd name="connsiteX2" fmla="*/ 3129280 w 4693920"/>
              <a:gd name="connsiteY2" fmla="*/ 0 h 18288"/>
              <a:gd name="connsiteX3" fmla="*/ 4693920 w 4693920"/>
              <a:gd name="connsiteY3" fmla="*/ 0 h 18288"/>
              <a:gd name="connsiteX4" fmla="*/ 4693920 w 4693920"/>
              <a:gd name="connsiteY4" fmla="*/ 18288 h 18288"/>
              <a:gd name="connsiteX5" fmla="*/ 3129280 w 4693920"/>
              <a:gd name="connsiteY5" fmla="*/ 18288 h 18288"/>
              <a:gd name="connsiteX6" fmla="*/ 1564640 w 4693920"/>
              <a:gd name="connsiteY6" fmla="*/ 18288 h 18288"/>
              <a:gd name="connsiteX7" fmla="*/ 0 w 4693920"/>
              <a:gd name="connsiteY7" fmla="*/ 18288 h 18288"/>
              <a:gd name="connsiteX8" fmla="*/ 0 w 4693920"/>
              <a:gd name="connsiteY8" fmla="*/ 0 h 1828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4693920" h="18288">
                <a:moveTo>
                  <a:pt x="0" y="0"/>
                </a:moveTo>
                <a:lnTo>
                  <a:pt x="1564640" y="0"/>
                </a:lnTo>
                <a:lnTo>
                  <a:pt x="3129280" y="0"/>
                </a:lnTo>
                <a:lnTo>
                  <a:pt x="4693920" y="0"/>
                </a:lnTo>
                <a:lnTo>
                  <a:pt x="4693920" y="18288"/>
                </a:lnTo>
                <a:lnTo>
                  <a:pt x="3129280" y="18288"/>
                </a:lnTo>
                <a:lnTo>
                  <a:pt x="1564640" y="18288"/>
                </a:lnTo>
                <a:lnTo>
                  <a:pt x="0" y="18288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82752" y="2460244"/>
            <a:ext cx="3596640" cy="18288"/>
          </a:xfrm>
          <a:custGeom>
            <a:avLst/>
            <a:gdLst>
              <a:gd name="connsiteX0" fmla="*/ 0 w 3596640"/>
              <a:gd name="connsiteY0" fmla="*/ 0 h 18288"/>
              <a:gd name="connsiteX1" fmla="*/ 1798320 w 3596640"/>
              <a:gd name="connsiteY1" fmla="*/ 0 h 18288"/>
              <a:gd name="connsiteX2" fmla="*/ 3596639 w 3596640"/>
              <a:gd name="connsiteY2" fmla="*/ 0 h 18288"/>
              <a:gd name="connsiteX3" fmla="*/ 3596639 w 3596640"/>
              <a:gd name="connsiteY3" fmla="*/ 18288 h 18288"/>
              <a:gd name="connsiteX4" fmla="*/ 1798320 w 3596640"/>
              <a:gd name="connsiteY4" fmla="*/ 18288 h 18288"/>
              <a:gd name="connsiteX5" fmla="*/ 0 w 3596640"/>
              <a:gd name="connsiteY5" fmla="*/ 18288 h 18288"/>
              <a:gd name="connsiteX6" fmla="*/ 0 w 3596640"/>
              <a:gd name="connsiteY6" fmla="*/ 0 h 1828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3596640" h="18288">
                <a:moveTo>
                  <a:pt x="0" y="0"/>
                </a:moveTo>
                <a:lnTo>
                  <a:pt x="1798320" y="0"/>
                </a:lnTo>
                <a:lnTo>
                  <a:pt x="3596639" y="0"/>
                </a:lnTo>
                <a:lnTo>
                  <a:pt x="3596639" y="18288"/>
                </a:lnTo>
                <a:lnTo>
                  <a:pt x="1798320" y="18288"/>
                </a:lnTo>
                <a:lnTo>
                  <a:pt x="0" y="18288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63880" y="3435603"/>
            <a:ext cx="118872" cy="18288"/>
          </a:xfrm>
          <a:custGeom>
            <a:avLst/>
            <a:gdLst>
              <a:gd name="connsiteX0" fmla="*/ 0 w 118872"/>
              <a:gd name="connsiteY0" fmla="*/ 9144 h 18288"/>
              <a:gd name="connsiteX1" fmla="*/ 118872 w 118872"/>
              <a:gd name="connsiteY1" fmla="*/ 9144 h 1828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8872" h="18288">
                <a:moveTo>
                  <a:pt x="0" y="9144"/>
                </a:moveTo>
                <a:lnTo>
                  <a:pt x="118872" y="9144"/>
                </a:lnTo>
              </a:path>
            </a:pathLst>
          </a:custGeom>
          <a:ln w="12700">
            <a:solidFill>
              <a:srgbClr val="2f2b2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520700"/>
            <a:ext cx="6527800" cy="495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800" y="1079500"/>
            <a:ext cx="127000" cy="508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0200" y="1168400"/>
            <a:ext cx="7848600" cy="520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9100" y="1689100"/>
            <a:ext cx="342900" cy="241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9100" y="1930400"/>
            <a:ext cx="5245100" cy="241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9100" y="2184400"/>
            <a:ext cx="342900" cy="228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9100" y="2425700"/>
            <a:ext cx="7429500" cy="228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19100" y="2667000"/>
            <a:ext cx="7556500" cy="241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19100" y="2908300"/>
            <a:ext cx="7581900" cy="241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19100" y="3149600"/>
            <a:ext cx="342900" cy="241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19100" y="3403600"/>
            <a:ext cx="6375400" cy="228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3644900"/>
            <a:ext cx="9144000" cy="3213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9144000" cy="5118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1587500"/>
            <a:ext cx="9144000" cy="51308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241300" y="304800"/>
            <a:ext cx="6146800" cy="292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>
							</a:tabLst>
            </a:pPr>
            <a:r>
              <a:rPr lang="en-US" altLang="zh-CN" sz="2040" dirty="0" smtClean="0">
                <a:solidFill>
                  <a:srgbClr val="8e795e"/>
                </a:solidFill>
                <a:latin typeface="Georgia" pitchFamily="18" charset="0"/>
                <a:cs typeface="Georgia" pitchFamily="18" charset="0"/>
              </a:rPr>
              <a:t>*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zh-CN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1-Corticospinal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(Pyramidal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tracts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)&amp;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corticobulbar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tracts;-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73100" y="952500"/>
            <a:ext cx="11049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80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Origin/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58800" y="1320800"/>
            <a:ext cx="40767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>
							</a:tabLst>
            </a:pPr>
            <a:r>
              <a:rPr lang="en-US" altLang="zh-CN" sz="161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1-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1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30% motor area 4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1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1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1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primary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1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1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area)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58800" y="1816100"/>
            <a:ext cx="49149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>
							</a:tabLst>
            </a:pPr>
            <a:r>
              <a:rPr lang="en-US" altLang="zh-CN" sz="160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30%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premotor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areas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60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supplemetary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cortex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58800" y="2311400"/>
            <a:ext cx="7200900" cy="660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>
                <a:tab pos="114300" algn="l"/>
              </a:tabLst>
            </a:pPr>
            <a:r>
              <a:rPr lang="en-US" altLang="zh-CN" dirty="0" smtClean="0"/>
              <a:t>	</a:t>
            </a:r>
            <a:r>
              <a:rPr lang="en-US" altLang="zh-CN" sz="160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Premotor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area:-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(motor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association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area)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lies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front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primary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area</a:t>
            </a:r>
          </a:p>
          <a:p>
            <a:pPr>
              <a:lnSpc>
                <a:spcPts val="1900"/>
              </a:lnSpc>
              <a:tabLst>
                <a:tab pos="114300" algn="l"/>
              </a:tabLst>
            </a:pP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below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supplementary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area.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Its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stimulation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produces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complex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coordinated</a:t>
            </a:r>
          </a:p>
          <a:p>
            <a:pPr>
              <a:lnSpc>
                <a:spcPts val="1900"/>
              </a:lnSpc>
              <a:tabLst>
                <a:tab pos="114300" algn="l"/>
              </a:tabLst>
            </a:pP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movements,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such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setting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body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certain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posture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perform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specific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task.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58800" y="3276600"/>
            <a:ext cx="60325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>
							</a:tabLst>
            </a:pPr>
            <a:r>
              <a:rPr lang="en-US" altLang="zh-CN" sz="161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1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Supplemetary cortex /</a:t>
            </a:r>
            <a:r>
              <a:rPr lang="en-US" altLang="zh-CN" sz="161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located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1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1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1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lateral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1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side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1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1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1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brain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1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1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front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09600" y="3517900"/>
            <a:ext cx="69088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>
							</a:tabLst>
            </a:pP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area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above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pre-motor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area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extends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medial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side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cerebral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58800" y="3759200"/>
            <a:ext cx="10414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>
							</a:tabLst>
            </a:pPr>
            <a:r>
              <a:rPr lang="en-US" altLang="zh-CN" sz="1608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hemisphere.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58800" y="3962400"/>
            <a:ext cx="5613400" cy="215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>
							</a:tabLst>
            </a:pPr>
            <a:r>
              <a:rPr lang="en-US" altLang="zh-CN" sz="161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1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Concerned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1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1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planning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1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1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programming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61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16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1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sequences.•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58800" y="4495800"/>
            <a:ext cx="45085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>
							</a:tabLst>
            </a:pPr>
            <a:r>
              <a:rPr lang="en-US" altLang="zh-CN" sz="160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3-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40% parietal cortex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somatic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sensory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area</a:t>
            </a:r>
            <a:r>
              <a:rPr lang="en-US" altLang="zh-CN" sz="160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3,1,2)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44500"/>
            <a:ext cx="9144000" cy="64135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5118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587500"/>
            <a:ext cx="9144000" cy="513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3605784" y="1767840"/>
            <a:ext cx="1530095" cy="21336"/>
          </a:xfrm>
          <a:custGeom>
            <a:avLst/>
            <a:gdLst>
              <a:gd name="connsiteX0" fmla="*/ 0 w 1530095"/>
              <a:gd name="connsiteY0" fmla="*/ 0 h 21336"/>
              <a:gd name="connsiteX1" fmla="*/ 765047 w 1530095"/>
              <a:gd name="connsiteY1" fmla="*/ 0 h 21336"/>
              <a:gd name="connsiteX2" fmla="*/ 1530095 w 1530095"/>
              <a:gd name="connsiteY2" fmla="*/ 0 h 21336"/>
              <a:gd name="connsiteX3" fmla="*/ 1530095 w 1530095"/>
              <a:gd name="connsiteY3" fmla="*/ 21336 h 21336"/>
              <a:gd name="connsiteX4" fmla="*/ 765047 w 1530095"/>
              <a:gd name="connsiteY4" fmla="*/ 21336 h 21336"/>
              <a:gd name="connsiteX5" fmla="*/ 0 w 1530095"/>
              <a:gd name="connsiteY5" fmla="*/ 21336 h 21336"/>
              <a:gd name="connsiteX6" fmla="*/ 0 w 1530095"/>
              <a:gd name="connsiteY6" fmla="*/ 0 h 2133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530095" h="21336">
                <a:moveTo>
                  <a:pt x="0" y="0"/>
                </a:moveTo>
                <a:lnTo>
                  <a:pt x="765047" y="0"/>
                </a:lnTo>
                <a:lnTo>
                  <a:pt x="1530095" y="0"/>
                </a:lnTo>
                <a:lnTo>
                  <a:pt x="1530095" y="21336"/>
                </a:lnTo>
                <a:lnTo>
                  <a:pt x="765047" y="21336"/>
                </a:lnTo>
                <a:lnTo>
                  <a:pt x="0" y="21336"/>
                </a:lnTo>
                <a:lnTo>
                  <a:pt x="0" y="0"/>
                </a:lnTo>
              </a:path>
            </a:pathLst>
          </a:custGeom>
          <a:solidFill>
            <a:srgbClr val="c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72440" y="2042160"/>
            <a:ext cx="2039112" cy="21335"/>
          </a:xfrm>
          <a:custGeom>
            <a:avLst/>
            <a:gdLst>
              <a:gd name="connsiteX0" fmla="*/ 0 w 2039112"/>
              <a:gd name="connsiteY0" fmla="*/ 0 h 21335"/>
              <a:gd name="connsiteX1" fmla="*/ 1019556 w 2039112"/>
              <a:gd name="connsiteY1" fmla="*/ 0 h 21335"/>
              <a:gd name="connsiteX2" fmla="*/ 2039112 w 2039112"/>
              <a:gd name="connsiteY2" fmla="*/ 0 h 21335"/>
              <a:gd name="connsiteX3" fmla="*/ 2039112 w 2039112"/>
              <a:gd name="connsiteY3" fmla="*/ 21335 h 21335"/>
              <a:gd name="connsiteX4" fmla="*/ 1019556 w 2039112"/>
              <a:gd name="connsiteY4" fmla="*/ 21335 h 21335"/>
              <a:gd name="connsiteX5" fmla="*/ 0 w 2039112"/>
              <a:gd name="connsiteY5" fmla="*/ 21335 h 21335"/>
              <a:gd name="connsiteX6" fmla="*/ 0 w 2039112"/>
              <a:gd name="connsiteY6" fmla="*/ 0 h 213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039112" h="21335">
                <a:moveTo>
                  <a:pt x="0" y="0"/>
                </a:moveTo>
                <a:lnTo>
                  <a:pt x="1019556" y="0"/>
                </a:lnTo>
                <a:lnTo>
                  <a:pt x="2039112" y="0"/>
                </a:lnTo>
                <a:lnTo>
                  <a:pt x="2039112" y="21335"/>
                </a:lnTo>
                <a:lnTo>
                  <a:pt x="1019556" y="21335"/>
                </a:lnTo>
                <a:lnTo>
                  <a:pt x="0" y="21335"/>
                </a:lnTo>
                <a:lnTo>
                  <a:pt x="0" y="0"/>
                </a:lnTo>
              </a:path>
            </a:pathLst>
          </a:custGeom>
          <a:solidFill>
            <a:srgbClr val="c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477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5118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587500"/>
            <a:ext cx="9144000" cy="51308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6477000" y="266700"/>
            <a:ext cx="177800" cy="431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400"/>
              </a:lnSpc>
              <a:tabLst>
							</a:tabLst>
            </a:pPr>
            <a:r>
              <a:rPr lang="en-US" altLang="zh-CN" sz="3072" dirty="0" smtClean="0">
                <a:solidFill>
                  <a:srgbClr val="8e795e"/>
                </a:solidFill>
                <a:latin typeface="Georgia" pitchFamily="18" charset="0"/>
                <a:cs typeface="Georgia" pitchFamily="18" charset="0"/>
              </a:rPr>
              <a:t>*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79400" y="1270000"/>
            <a:ext cx="4838700" cy="2044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>
                <a:tab pos="190500" algn="l"/>
              </a:tabLst>
            </a:pPr>
            <a:r>
              <a:rPr lang="en-US" altLang="zh-CN" sz="2208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3%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pyramidal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fibres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large</a:t>
            </a:r>
          </a:p>
          <a:p>
            <a:pPr>
              <a:lnSpc>
                <a:spcPts val="2100"/>
              </a:lnSpc>
              <a:tabLst>
                <a:tab pos="190500" algn="l"/>
              </a:tabLst>
            </a:pPr>
            <a:r>
              <a:rPr lang="en-US" altLang="zh-CN" dirty="0" smtClean="0"/>
              <a:t>	</a:t>
            </a:r>
            <a:r>
              <a:rPr lang="en-US" altLang="zh-CN" sz="180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myelinated,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derived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giant</a:t>
            </a:r>
            <a:r>
              <a:rPr lang="en-US" altLang="zh-CN" sz="180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highly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excitable</a:t>
            </a:r>
          </a:p>
          <a:p>
            <a:pPr>
              <a:lnSpc>
                <a:spcPts val="2100"/>
              </a:lnSpc>
              <a:tabLst>
                <a:tab pos="190500" algn="l"/>
              </a:tabLst>
            </a:pPr>
            <a:r>
              <a:rPr lang="en-US" altLang="zh-CN" dirty="0" smtClean="0"/>
              <a:t>	</a:t>
            </a:r>
            <a:r>
              <a:rPr lang="en-US" altLang="zh-CN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pyramidal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Betz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cells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area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4.</a:t>
            </a:r>
          </a:p>
          <a:p>
            <a:pPr>
              <a:lnSpc>
                <a:spcPts val="3000"/>
              </a:lnSpc>
              <a:tabLst>
                <a:tab pos="190500" algn="l"/>
              </a:tabLst>
            </a:pPr>
            <a:r>
              <a:rPr lang="en-US" altLang="zh-CN" sz="2330" dirty="0" smtClean="0">
                <a:solidFill>
                  <a:srgbClr val="c3260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ff66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802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Betz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cells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fibers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transmit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nerve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impulses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to</a:t>
            </a:r>
          </a:p>
          <a:p>
            <a:pPr>
              <a:lnSpc>
                <a:spcPts val="2000"/>
              </a:lnSpc>
              <a:tabLst>
                <a:tab pos="190500" algn="l"/>
              </a:tabLst>
            </a:pPr>
            <a:r>
              <a:rPr lang="en-US" altLang="zh-CN" dirty="0" smtClean="0"/>
              <a:t>	</a:t>
            </a:r>
            <a:r>
              <a:rPr lang="en-US" altLang="zh-CN" sz="18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spinal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cord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velocity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about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70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m/sec,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2100"/>
              </a:lnSpc>
              <a:tabLst>
                <a:tab pos="190500" algn="l"/>
              </a:tabLst>
            </a:pPr>
            <a:r>
              <a:rPr lang="en-US" altLang="zh-CN" dirty="0" smtClean="0"/>
              <a:t>	</a:t>
            </a:r>
            <a:r>
              <a:rPr lang="en-US" altLang="zh-CN" sz="18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most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rapid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rate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transmission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signals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</a:p>
          <a:p>
            <a:pPr>
              <a:lnSpc>
                <a:spcPts val="2100"/>
              </a:lnSpc>
              <a:tabLst>
                <a:tab pos="190500" algn="l"/>
              </a:tabLst>
            </a:pPr>
            <a:r>
              <a:rPr lang="en-US" altLang="zh-CN" dirty="0" smtClean="0"/>
              <a:t>	</a:t>
            </a:r>
            <a:r>
              <a:rPr lang="en-US" altLang="zh-CN" sz="18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brain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cord.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79400" y="3378200"/>
            <a:ext cx="889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>
							</a:tabLst>
            </a:pPr>
            <a:r>
              <a:rPr lang="en-US" altLang="zh-CN" sz="2328" dirty="0" smtClean="0">
                <a:solidFill>
                  <a:srgbClr val="c3260c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20700" y="3416300"/>
            <a:ext cx="45212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Giant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Betz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cells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axons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send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short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collaterals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back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79400" y="3771900"/>
            <a:ext cx="4813300" cy="2209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                <a:tab pos="190500" algn="l"/>
              </a:tabLst>
            </a:pPr>
            <a:r>
              <a:rPr lang="en-US" altLang="zh-CN" dirty="0" smtClean="0"/>
              <a:t>	</a:t>
            </a:r>
            <a:r>
              <a:rPr lang="en-US" altLang="zh-CN" sz="1802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cortex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inhibit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adjacent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regions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2100"/>
              </a:lnSpc>
              <a:tabLst>
                <a:tab pos="190500" algn="l"/>
              </a:tabLst>
            </a:pPr>
            <a:r>
              <a:rPr lang="en-US" altLang="zh-CN" dirty="0" smtClean="0"/>
              <a:t>	</a:t>
            </a:r>
            <a:r>
              <a:rPr lang="en-US" altLang="zh-CN" sz="18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cortex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when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Betz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cells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discharge,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thereby</a:t>
            </a:r>
          </a:p>
          <a:p>
            <a:pPr>
              <a:lnSpc>
                <a:spcPts val="2100"/>
              </a:lnSpc>
              <a:tabLst>
                <a:tab pos="190500" algn="l"/>
              </a:tabLst>
            </a:pPr>
            <a:r>
              <a:rPr lang="en-US" altLang="zh-CN" dirty="0" smtClean="0"/>
              <a:t>	</a:t>
            </a:r>
            <a:r>
              <a:rPr lang="en-US" altLang="zh-CN" sz="1802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“sharpening”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2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excitatory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signal</a:t>
            </a:r>
            <a:r>
              <a:rPr lang="en-US" altLang="zh-CN" sz="1802" dirty="0" smtClean="0">
                <a:solidFill>
                  <a:srgbClr val="ff66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2900"/>
              </a:lnSpc>
              <a:tabLst>
                <a:tab pos="190500" algn="l"/>
              </a:tabLst>
            </a:pP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Fibers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cerebral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cortex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descend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in</a:t>
            </a:r>
          </a:p>
          <a:p>
            <a:pPr>
              <a:lnSpc>
                <a:spcPts val="2100"/>
              </a:lnSpc>
              <a:tabLst>
                <a:tab pos="190500" algn="l"/>
              </a:tabLst>
            </a:pPr>
            <a:r>
              <a:rPr lang="en-US" altLang="zh-CN" dirty="0" smtClean="0"/>
              <a:t>	</a:t>
            </a:r>
            <a:r>
              <a:rPr lang="en-US" altLang="zh-CN" sz="180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&gt;&gt;&gt;&gt;</a:t>
            </a:r>
            <a:r>
              <a:rPr lang="en-US" altLang="zh-CN" sz="1802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CORONA</a:t>
            </a:r>
            <a:r>
              <a:rPr lang="en-US" altLang="zh-CN" sz="1802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RADIATA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&gt;&gt;&gt;&gt;</a:t>
            </a:r>
            <a:r>
              <a:rPr lang="en-US" altLang="zh-CN" sz="1802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INTERNAL</a:t>
            </a:r>
          </a:p>
          <a:p>
            <a:pPr>
              <a:lnSpc>
                <a:spcPts val="2100"/>
              </a:lnSpc>
              <a:tabLst>
                <a:tab pos="190500" algn="l"/>
              </a:tabLst>
            </a:pPr>
            <a:r>
              <a:rPr lang="en-US" altLang="zh-CN" dirty="0" smtClean="0"/>
              <a:t>	</a:t>
            </a:r>
            <a:r>
              <a:rPr lang="en-US" altLang="zh-CN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CAPSULE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genu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anterior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two-third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</a:p>
          <a:p>
            <a:pPr>
              <a:lnSpc>
                <a:spcPts val="2100"/>
              </a:lnSpc>
              <a:tabLst>
                <a:tab pos="190500" algn="l"/>
              </a:tabLst>
            </a:pPr>
            <a:r>
              <a:rPr lang="en-US" altLang="zh-CN" dirty="0" smtClean="0"/>
              <a:t>	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posterior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limb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then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&gt;&gt;&gt;&gt;&gt;&gt;</a:t>
            </a:r>
            <a:r>
              <a:rPr lang="en-US" altLang="zh-CN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BRAIN</a:t>
            </a:r>
          </a:p>
          <a:p>
            <a:pPr>
              <a:lnSpc>
                <a:spcPts val="2100"/>
              </a:lnSpc>
              <a:tabLst>
                <a:tab pos="190500" algn="l"/>
              </a:tabLst>
            </a:pPr>
            <a:r>
              <a:rPr lang="en-US" altLang="zh-CN" dirty="0" smtClean="0"/>
              <a:t>	</a:t>
            </a:r>
            <a:r>
              <a:rPr lang="en-US" altLang="zh-CN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STEM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midbrain,pons,medulla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oblongata)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496824" y="1914144"/>
            <a:ext cx="2554224" cy="30479"/>
          </a:xfrm>
          <a:custGeom>
            <a:avLst/>
            <a:gdLst>
              <a:gd name="connsiteX0" fmla="*/ 0 w 2554224"/>
              <a:gd name="connsiteY0" fmla="*/ 0 h 30479"/>
              <a:gd name="connsiteX1" fmla="*/ 851408 w 2554224"/>
              <a:gd name="connsiteY1" fmla="*/ 0 h 30479"/>
              <a:gd name="connsiteX2" fmla="*/ 1702816 w 2554224"/>
              <a:gd name="connsiteY2" fmla="*/ 0 h 30479"/>
              <a:gd name="connsiteX3" fmla="*/ 2554224 w 2554224"/>
              <a:gd name="connsiteY3" fmla="*/ 0 h 30479"/>
              <a:gd name="connsiteX4" fmla="*/ 2554224 w 2554224"/>
              <a:gd name="connsiteY4" fmla="*/ 30479 h 30479"/>
              <a:gd name="connsiteX5" fmla="*/ 1702816 w 2554224"/>
              <a:gd name="connsiteY5" fmla="*/ 30479 h 30479"/>
              <a:gd name="connsiteX6" fmla="*/ 851408 w 2554224"/>
              <a:gd name="connsiteY6" fmla="*/ 30479 h 30479"/>
              <a:gd name="connsiteX7" fmla="*/ 0 w 2554224"/>
              <a:gd name="connsiteY7" fmla="*/ 30479 h 30479"/>
              <a:gd name="connsiteX8" fmla="*/ 0 w 2554224"/>
              <a:gd name="connsiteY8" fmla="*/ 0 h 3047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2554224" h="30479">
                <a:moveTo>
                  <a:pt x="0" y="0"/>
                </a:moveTo>
                <a:lnTo>
                  <a:pt x="851408" y="0"/>
                </a:lnTo>
                <a:lnTo>
                  <a:pt x="1702816" y="0"/>
                </a:lnTo>
                <a:lnTo>
                  <a:pt x="2554224" y="0"/>
                </a:lnTo>
                <a:lnTo>
                  <a:pt x="2554224" y="30479"/>
                </a:lnTo>
                <a:lnTo>
                  <a:pt x="1702816" y="30479"/>
                </a:lnTo>
                <a:lnTo>
                  <a:pt x="851408" y="30479"/>
                </a:lnTo>
                <a:lnTo>
                  <a:pt x="0" y="30479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58952" y="3072384"/>
            <a:ext cx="1914144" cy="21336"/>
          </a:xfrm>
          <a:custGeom>
            <a:avLst/>
            <a:gdLst>
              <a:gd name="connsiteX0" fmla="*/ 0 w 1914144"/>
              <a:gd name="connsiteY0" fmla="*/ 0 h 21336"/>
              <a:gd name="connsiteX1" fmla="*/ 957072 w 1914144"/>
              <a:gd name="connsiteY1" fmla="*/ 0 h 21336"/>
              <a:gd name="connsiteX2" fmla="*/ 1914144 w 1914144"/>
              <a:gd name="connsiteY2" fmla="*/ 0 h 21336"/>
              <a:gd name="connsiteX3" fmla="*/ 1914144 w 1914144"/>
              <a:gd name="connsiteY3" fmla="*/ 21336 h 21336"/>
              <a:gd name="connsiteX4" fmla="*/ 957072 w 1914144"/>
              <a:gd name="connsiteY4" fmla="*/ 21336 h 21336"/>
              <a:gd name="connsiteX5" fmla="*/ 0 w 1914144"/>
              <a:gd name="connsiteY5" fmla="*/ 21336 h 21336"/>
              <a:gd name="connsiteX6" fmla="*/ 0 w 1914144"/>
              <a:gd name="connsiteY6" fmla="*/ 0 h 2133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914144" h="21336">
                <a:moveTo>
                  <a:pt x="0" y="0"/>
                </a:moveTo>
                <a:lnTo>
                  <a:pt x="957072" y="0"/>
                </a:lnTo>
                <a:lnTo>
                  <a:pt x="1914144" y="0"/>
                </a:lnTo>
                <a:lnTo>
                  <a:pt x="1914144" y="21336"/>
                </a:lnTo>
                <a:lnTo>
                  <a:pt x="957072" y="21336"/>
                </a:lnTo>
                <a:lnTo>
                  <a:pt x="0" y="21336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43840" y="4401312"/>
            <a:ext cx="2987040" cy="30479"/>
          </a:xfrm>
          <a:custGeom>
            <a:avLst/>
            <a:gdLst>
              <a:gd name="connsiteX0" fmla="*/ 0 w 2987040"/>
              <a:gd name="connsiteY0" fmla="*/ 0 h 30479"/>
              <a:gd name="connsiteX1" fmla="*/ 995679 w 2987040"/>
              <a:gd name="connsiteY1" fmla="*/ 0 h 30479"/>
              <a:gd name="connsiteX2" fmla="*/ 1991360 w 2987040"/>
              <a:gd name="connsiteY2" fmla="*/ 0 h 30479"/>
              <a:gd name="connsiteX3" fmla="*/ 2987040 w 2987040"/>
              <a:gd name="connsiteY3" fmla="*/ 0 h 30479"/>
              <a:gd name="connsiteX4" fmla="*/ 2987040 w 2987040"/>
              <a:gd name="connsiteY4" fmla="*/ 30479 h 30479"/>
              <a:gd name="connsiteX5" fmla="*/ 1991360 w 2987040"/>
              <a:gd name="connsiteY5" fmla="*/ 30479 h 30479"/>
              <a:gd name="connsiteX6" fmla="*/ 995679 w 2987040"/>
              <a:gd name="connsiteY6" fmla="*/ 30479 h 30479"/>
              <a:gd name="connsiteX7" fmla="*/ 0 w 2987040"/>
              <a:gd name="connsiteY7" fmla="*/ 30479 h 30479"/>
              <a:gd name="connsiteX8" fmla="*/ 0 w 2987040"/>
              <a:gd name="connsiteY8" fmla="*/ 0 h 3047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2987040" h="30479">
                <a:moveTo>
                  <a:pt x="0" y="0"/>
                </a:moveTo>
                <a:lnTo>
                  <a:pt x="995679" y="0"/>
                </a:lnTo>
                <a:lnTo>
                  <a:pt x="1991360" y="0"/>
                </a:lnTo>
                <a:lnTo>
                  <a:pt x="2987040" y="0"/>
                </a:lnTo>
                <a:lnTo>
                  <a:pt x="2987040" y="30479"/>
                </a:lnTo>
                <a:lnTo>
                  <a:pt x="1991360" y="30479"/>
                </a:lnTo>
                <a:lnTo>
                  <a:pt x="995679" y="30479"/>
                </a:lnTo>
                <a:lnTo>
                  <a:pt x="0" y="30479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43840" y="4767072"/>
            <a:ext cx="1633728" cy="30480"/>
          </a:xfrm>
          <a:custGeom>
            <a:avLst/>
            <a:gdLst>
              <a:gd name="connsiteX0" fmla="*/ 0 w 1633728"/>
              <a:gd name="connsiteY0" fmla="*/ 0 h 30480"/>
              <a:gd name="connsiteX1" fmla="*/ 816863 w 1633728"/>
              <a:gd name="connsiteY1" fmla="*/ 0 h 30480"/>
              <a:gd name="connsiteX2" fmla="*/ 1633728 w 1633728"/>
              <a:gd name="connsiteY2" fmla="*/ 0 h 30480"/>
              <a:gd name="connsiteX3" fmla="*/ 1633728 w 1633728"/>
              <a:gd name="connsiteY3" fmla="*/ 30480 h 30480"/>
              <a:gd name="connsiteX4" fmla="*/ 816863 w 1633728"/>
              <a:gd name="connsiteY4" fmla="*/ 30480 h 30480"/>
              <a:gd name="connsiteX5" fmla="*/ 0 w 1633728"/>
              <a:gd name="connsiteY5" fmla="*/ 30480 h 30480"/>
              <a:gd name="connsiteX6" fmla="*/ 0 w 1633728"/>
              <a:gd name="connsiteY6" fmla="*/ 0 h 3048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633728" h="30480">
                <a:moveTo>
                  <a:pt x="0" y="0"/>
                </a:moveTo>
                <a:lnTo>
                  <a:pt x="816863" y="0"/>
                </a:lnTo>
                <a:lnTo>
                  <a:pt x="1633728" y="0"/>
                </a:lnTo>
                <a:lnTo>
                  <a:pt x="1633728" y="30480"/>
                </a:lnTo>
                <a:lnTo>
                  <a:pt x="816863" y="30480"/>
                </a:lnTo>
                <a:lnTo>
                  <a:pt x="0" y="30480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782824" y="5596128"/>
            <a:ext cx="984504" cy="21335"/>
          </a:xfrm>
          <a:custGeom>
            <a:avLst/>
            <a:gdLst>
              <a:gd name="connsiteX0" fmla="*/ 0 w 984504"/>
              <a:gd name="connsiteY0" fmla="*/ 10667 h 21335"/>
              <a:gd name="connsiteX1" fmla="*/ 984504 w 984504"/>
              <a:gd name="connsiteY1" fmla="*/ 10667 h 213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984504" h="21335">
                <a:moveTo>
                  <a:pt x="0" y="10667"/>
                </a:moveTo>
                <a:lnTo>
                  <a:pt x="984504" y="10667"/>
                </a:lnTo>
              </a:path>
            </a:pathLst>
          </a:custGeom>
          <a:ln w="12700">
            <a:solidFill>
              <a:srgbClr val="ff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71728" y="5870448"/>
            <a:ext cx="1539240" cy="21336"/>
          </a:xfrm>
          <a:custGeom>
            <a:avLst/>
            <a:gdLst>
              <a:gd name="connsiteX0" fmla="*/ 0 w 1539240"/>
              <a:gd name="connsiteY0" fmla="*/ 0 h 21336"/>
              <a:gd name="connsiteX1" fmla="*/ 769620 w 1539240"/>
              <a:gd name="connsiteY1" fmla="*/ 0 h 21336"/>
              <a:gd name="connsiteX2" fmla="*/ 1539240 w 1539240"/>
              <a:gd name="connsiteY2" fmla="*/ 0 h 21336"/>
              <a:gd name="connsiteX3" fmla="*/ 1539240 w 1539240"/>
              <a:gd name="connsiteY3" fmla="*/ 21336 h 21336"/>
              <a:gd name="connsiteX4" fmla="*/ 769620 w 1539240"/>
              <a:gd name="connsiteY4" fmla="*/ 21336 h 21336"/>
              <a:gd name="connsiteX5" fmla="*/ 0 w 1539240"/>
              <a:gd name="connsiteY5" fmla="*/ 21336 h 21336"/>
              <a:gd name="connsiteX6" fmla="*/ 0 w 1539240"/>
              <a:gd name="connsiteY6" fmla="*/ 0 h 2133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539240" h="21336">
                <a:moveTo>
                  <a:pt x="0" y="0"/>
                </a:moveTo>
                <a:lnTo>
                  <a:pt x="769620" y="0"/>
                </a:lnTo>
                <a:lnTo>
                  <a:pt x="1539240" y="0"/>
                </a:lnTo>
                <a:lnTo>
                  <a:pt x="1539240" y="21336"/>
                </a:lnTo>
                <a:lnTo>
                  <a:pt x="769620" y="21336"/>
                </a:lnTo>
                <a:lnTo>
                  <a:pt x="0" y="21336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20700"/>
            <a:ext cx="9144000" cy="6337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5118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587500"/>
            <a:ext cx="9144000" cy="51308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241300" y="660400"/>
            <a:ext cx="3949700" cy="939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u="sng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CONT//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2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994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brain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stem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midbrain,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pons</a:t>
            </a:r>
            <a:r>
              <a:rPr lang="en-US" altLang="zh-CN" sz="199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4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1992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medulla</a:t>
            </a:r>
            <a:r>
              <a:rPr lang="en-US" altLang="zh-CN" sz="199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2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oblongata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213100" y="1727200"/>
            <a:ext cx="13335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terminates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1300" y="1676400"/>
            <a:ext cx="28067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2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2402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40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Corticobulbar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tract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1300" y="2146300"/>
            <a:ext cx="4191000" cy="3873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                <a:tab pos="63500" algn="l"/>
              </a:tabLst>
            </a:pPr>
            <a:r>
              <a:rPr lang="en-US" altLang="zh-CN" dirty="0" smtClean="0"/>
              <a:t>	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cranial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nerve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nuclei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opposite</a:t>
            </a:r>
          </a:p>
          <a:p>
            <a:pPr>
              <a:lnSpc>
                <a:spcPts val="2100"/>
              </a:lnSpc>
              <a:tabLst>
                <a:tab pos="63500" algn="l"/>
              </a:tabLst>
            </a:pPr>
            <a:r>
              <a:rPr lang="en-US" altLang="zh-CN" dirty="0" smtClean="0"/>
              <a:t>	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side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(decussating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just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before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they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reach</a:t>
            </a:r>
          </a:p>
          <a:p>
            <a:pPr>
              <a:lnSpc>
                <a:spcPts val="2100"/>
              </a:lnSpc>
              <a:tabLst>
                <a:tab pos="63500" algn="l"/>
              </a:tabLst>
            </a:pP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their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target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nuclei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.)</a:t>
            </a:r>
          </a:p>
          <a:p>
            <a:pPr>
              <a:lnSpc>
                <a:spcPts val="2500"/>
              </a:lnSpc>
              <a:tabLst>
                <a:tab pos="63500" algn="l"/>
              </a:tabLst>
            </a:pP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-The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Corticobulbar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tract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carries</a:t>
            </a:r>
          </a:p>
          <a:p>
            <a:pPr>
              <a:lnSpc>
                <a:spcPts val="2100"/>
              </a:lnSpc>
              <a:tabLst>
                <a:tab pos="63500" algn="l"/>
              </a:tabLst>
            </a:pP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information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neurons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2500"/>
              </a:lnSpc>
              <a:tabLst>
                <a:tab pos="63500" algn="l"/>
              </a:tabLst>
            </a:pP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cranial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nerve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nuclei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700"/>
              </a:lnSpc>
              <a:tabLst>
                <a:tab pos="63500" algn="l"/>
              </a:tabLst>
            </a:pPr>
            <a:r>
              <a:rPr lang="en-US" altLang="zh-CN" sz="240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240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Corticospinal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tracts</a:t>
            </a:r>
          </a:p>
          <a:p>
            <a:pPr>
              <a:lnSpc>
                <a:spcPts val="2800"/>
              </a:lnSpc>
              <a:tabLst>
                <a:tab pos="63500" algn="l"/>
              </a:tabLst>
            </a:pP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(pyramidal)</a:t>
            </a:r>
          </a:p>
          <a:p>
            <a:pPr>
              <a:lnSpc>
                <a:spcPts val="2100"/>
              </a:lnSpc>
              <a:tabLst>
                <a:tab pos="63500" algn="l"/>
              </a:tabLst>
            </a:pPr>
            <a:r>
              <a:rPr lang="en-US" altLang="zh-CN" sz="1802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-Descends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through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2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midbrain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pons,</a:t>
            </a:r>
          </a:p>
          <a:p>
            <a:pPr>
              <a:lnSpc>
                <a:spcPts val="2100"/>
              </a:lnSpc>
              <a:tabLst>
                <a:tab pos="63500" algn="l"/>
              </a:tabLst>
            </a:pPr>
            <a:r>
              <a:rPr lang="en-US" altLang="zh-CN" sz="18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Then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lower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medulla</a:t>
            </a:r>
          </a:p>
          <a:p>
            <a:pPr>
              <a:lnSpc>
                <a:spcPts val="2100"/>
              </a:lnSpc>
              <a:tabLst>
                <a:tab pos="63500" algn="l"/>
              </a:tabLst>
            </a:pPr>
            <a:r>
              <a:rPr lang="en-US" altLang="zh-CN" sz="18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oblongata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fibers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form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pyramids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so</a:t>
            </a:r>
          </a:p>
          <a:p>
            <a:pPr>
              <a:lnSpc>
                <a:spcPts val="2100"/>
              </a:lnSpc>
              <a:tabLst>
                <a:tab pos="63500" algn="l"/>
              </a:tabLst>
            </a:pPr>
            <a:r>
              <a:rPr lang="en-US" altLang="zh-CN" sz="18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called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pyramidal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tract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98450" y="-6350"/>
            <a:ext cx="8851900" cy="663448"/>
          </a:xfrm>
          <a:custGeom>
            <a:avLst/>
            <a:gdLst>
              <a:gd name="connsiteX0" fmla="*/ 6350 w 8851900"/>
              <a:gd name="connsiteY0" fmla="*/ 657098 h 663448"/>
              <a:gd name="connsiteX1" fmla="*/ 8845550 w 8851900"/>
              <a:gd name="connsiteY1" fmla="*/ 657098 h 663448"/>
              <a:gd name="connsiteX2" fmla="*/ 8845550 w 8851900"/>
              <a:gd name="connsiteY2" fmla="*/ 6350 h 663448"/>
              <a:gd name="connsiteX3" fmla="*/ 6350 w 8851900"/>
              <a:gd name="connsiteY3" fmla="*/ 6350 h 663448"/>
              <a:gd name="connsiteX4" fmla="*/ 6350 w 8851900"/>
              <a:gd name="connsiteY4" fmla="*/ 657098 h 6634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851900" h="663448">
                <a:moveTo>
                  <a:pt x="6350" y="657098"/>
                </a:moveTo>
                <a:lnTo>
                  <a:pt x="8845550" y="657098"/>
                </a:lnTo>
                <a:lnTo>
                  <a:pt x="8845550" y="6350"/>
                </a:lnTo>
                <a:lnTo>
                  <a:pt x="6350" y="6350"/>
                </a:lnTo>
                <a:lnTo>
                  <a:pt x="6350" y="657098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2f2b2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139440" y="566928"/>
            <a:ext cx="914400" cy="15240"/>
          </a:xfrm>
          <a:custGeom>
            <a:avLst/>
            <a:gdLst>
              <a:gd name="connsiteX0" fmla="*/ 0 w 914400"/>
              <a:gd name="connsiteY0" fmla="*/ 7619 h 15240"/>
              <a:gd name="connsiteX1" fmla="*/ 914400 w 914400"/>
              <a:gd name="connsiteY1" fmla="*/ 7619 h 152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914400" h="15240">
                <a:moveTo>
                  <a:pt x="0" y="7619"/>
                </a:moveTo>
                <a:lnTo>
                  <a:pt x="914400" y="7619"/>
                </a:lnTo>
              </a:path>
            </a:pathLst>
          </a:custGeom>
          <a:ln w="12700">
            <a:solidFill>
              <a:srgbClr val="2f2b2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041650" y="988453"/>
            <a:ext cx="1870075" cy="389877"/>
          </a:xfrm>
          <a:custGeom>
            <a:avLst/>
            <a:gdLst>
              <a:gd name="connsiteX0" fmla="*/ 6350 w 1870075"/>
              <a:gd name="connsiteY0" fmla="*/ 383527 h 389877"/>
              <a:gd name="connsiteX1" fmla="*/ 1863725 w 1870075"/>
              <a:gd name="connsiteY1" fmla="*/ 383527 h 389877"/>
              <a:gd name="connsiteX2" fmla="*/ 1863725 w 1870075"/>
              <a:gd name="connsiteY2" fmla="*/ 6350 h 389877"/>
              <a:gd name="connsiteX3" fmla="*/ 6350 w 1870075"/>
              <a:gd name="connsiteY3" fmla="*/ 6350 h 389877"/>
              <a:gd name="connsiteX4" fmla="*/ 6350 w 1870075"/>
              <a:gd name="connsiteY4" fmla="*/ 383527 h 38987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870075" h="389877">
                <a:moveTo>
                  <a:pt x="6350" y="383527"/>
                </a:moveTo>
                <a:lnTo>
                  <a:pt x="1863725" y="383527"/>
                </a:lnTo>
                <a:lnTo>
                  <a:pt x="1863725" y="6350"/>
                </a:lnTo>
                <a:lnTo>
                  <a:pt x="6350" y="6350"/>
                </a:lnTo>
                <a:lnTo>
                  <a:pt x="6350" y="383527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2f2b2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575050" y="2480576"/>
            <a:ext cx="727075" cy="389877"/>
          </a:xfrm>
          <a:custGeom>
            <a:avLst/>
            <a:gdLst>
              <a:gd name="connsiteX0" fmla="*/ 6350 w 727075"/>
              <a:gd name="connsiteY0" fmla="*/ 383527 h 389877"/>
              <a:gd name="connsiteX1" fmla="*/ 720725 w 727075"/>
              <a:gd name="connsiteY1" fmla="*/ 383527 h 389877"/>
              <a:gd name="connsiteX2" fmla="*/ 720725 w 727075"/>
              <a:gd name="connsiteY2" fmla="*/ 6350 h 389877"/>
              <a:gd name="connsiteX3" fmla="*/ 6350 w 727075"/>
              <a:gd name="connsiteY3" fmla="*/ 6350 h 389877"/>
              <a:gd name="connsiteX4" fmla="*/ 6350 w 727075"/>
              <a:gd name="connsiteY4" fmla="*/ 383527 h 38987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27075" h="389877">
                <a:moveTo>
                  <a:pt x="6350" y="383527"/>
                </a:moveTo>
                <a:lnTo>
                  <a:pt x="720725" y="383527"/>
                </a:lnTo>
                <a:lnTo>
                  <a:pt x="720725" y="6350"/>
                </a:lnTo>
                <a:lnTo>
                  <a:pt x="6350" y="6350"/>
                </a:lnTo>
                <a:lnTo>
                  <a:pt x="6350" y="383527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2f2b2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279650" y="1784235"/>
            <a:ext cx="3317875" cy="389877"/>
          </a:xfrm>
          <a:custGeom>
            <a:avLst/>
            <a:gdLst>
              <a:gd name="connsiteX0" fmla="*/ 6350 w 3317875"/>
              <a:gd name="connsiteY0" fmla="*/ 383527 h 389877"/>
              <a:gd name="connsiteX1" fmla="*/ 3311525 w 3317875"/>
              <a:gd name="connsiteY1" fmla="*/ 383527 h 389877"/>
              <a:gd name="connsiteX2" fmla="*/ 3311525 w 3317875"/>
              <a:gd name="connsiteY2" fmla="*/ 6350 h 389877"/>
              <a:gd name="connsiteX3" fmla="*/ 6350 w 3317875"/>
              <a:gd name="connsiteY3" fmla="*/ 6350 h 389877"/>
              <a:gd name="connsiteX4" fmla="*/ 6350 w 3317875"/>
              <a:gd name="connsiteY4" fmla="*/ 383527 h 38987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317875" h="389877">
                <a:moveTo>
                  <a:pt x="6350" y="383527"/>
                </a:moveTo>
                <a:lnTo>
                  <a:pt x="3311525" y="383527"/>
                </a:lnTo>
                <a:lnTo>
                  <a:pt x="3311525" y="6350"/>
                </a:lnTo>
                <a:lnTo>
                  <a:pt x="6350" y="6350"/>
                </a:lnTo>
                <a:lnTo>
                  <a:pt x="6350" y="383527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2f2b2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936875" y="3276358"/>
            <a:ext cx="2098675" cy="389877"/>
          </a:xfrm>
          <a:custGeom>
            <a:avLst/>
            <a:gdLst>
              <a:gd name="connsiteX0" fmla="*/ 6350 w 2098675"/>
              <a:gd name="connsiteY0" fmla="*/ 383527 h 389877"/>
              <a:gd name="connsiteX1" fmla="*/ 2092325 w 2098675"/>
              <a:gd name="connsiteY1" fmla="*/ 383527 h 389877"/>
              <a:gd name="connsiteX2" fmla="*/ 2092325 w 2098675"/>
              <a:gd name="connsiteY2" fmla="*/ 6350 h 389877"/>
              <a:gd name="connsiteX3" fmla="*/ 6350 w 2098675"/>
              <a:gd name="connsiteY3" fmla="*/ 6350 h 389877"/>
              <a:gd name="connsiteX4" fmla="*/ 6350 w 2098675"/>
              <a:gd name="connsiteY4" fmla="*/ 383527 h 38987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098675" h="389877">
                <a:moveTo>
                  <a:pt x="6350" y="383527"/>
                </a:moveTo>
                <a:lnTo>
                  <a:pt x="2092325" y="383527"/>
                </a:lnTo>
                <a:lnTo>
                  <a:pt x="2092325" y="6350"/>
                </a:lnTo>
                <a:lnTo>
                  <a:pt x="6350" y="6350"/>
                </a:lnTo>
                <a:lnTo>
                  <a:pt x="6350" y="383527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2f2b2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660650" y="4072179"/>
            <a:ext cx="2543175" cy="387807"/>
          </a:xfrm>
          <a:custGeom>
            <a:avLst/>
            <a:gdLst>
              <a:gd name="connsiteX0" fmla="*/ 6350 w 2543175"/>
              <a:gd name="connsiteY0" fmla="*/ 381456 h 387807"/>
              <a:gd name="connsiteX1" fmla="*/ 2536825 w 2543175"/>
              <a:gd name="connsiteY1" fmla="*/ 381456 h 387807"/>
              <a:gd name="connsiteX2" fmla="*/ 2536825 w 2543175"/>
              <a:gd name="connsiteY2" fmla="*/ 6350 h 387807"/>
              <a:gd name="connsiteX3" fmla="*/ 6350 w 2543175"/>
              <a:gd name="connsiteY3" fmla="*/ 6350 h 387807"/>
              <a:gd name="connsiteX4" fmla="*/ 6350 w 2543175"/>
              <a:gd name="connsiteY4" fmla="*/ 381456 h 3878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543175" h="387807">
                <a:moveTo>
                  <a:pt x="6350" y="381456"/>
                </a:moveTo>
                <a:lnTo>
                  <a:pt x="2536825" y="381456"/>
                </a:lnTo>
                <a:lnTo>
                  <a:pt x="2536825" y="6350"/>
                </a:lnTo>
                <a:lnTo>
                  <a:pt x="6350" y="6350"/>
                </a:lnTo>
                <a:lnTo>
                  <a:pt x="6350" y="381456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2f2b2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212850" y="4867960"/>
            <a:ext cx="5667375" cy="387807"/>
          </a:xfrm>
          <a:custGeom>
            <a:avLst/>
            <a:gdLst>
              <a:gd name="connsiteX0" fmla="*/ 6350 w 5667375"/>
              <a:gd name="connsiteY0" fmla="*/ 381457 h 387807"/>
              <a:gd name="connsiteX1" fmla="*/ 5661025 w 5667375"/>
              <a:gd name="connsiteY1" fmla="*/ 381457 h 387807"/>
              <a:gd name="connsiteX2" fmla="*/ 5661025 w 5667375"/>
              <a:gd name="connsiteY2" fmla="*/ 6350 h 387807"/>
              <a:gd name="connsiteX3" fmla="*/ 6350 w 5667375"/>
              <a:gd name="connsiteY3" fmla="*/ 6350 h 387807"/>
              <a:gd name="connsiteX4" fmla="*/ 6350 w 5667375"/>
              <a:gd name="connsiteY4" fmla="*/ 381457 h 3878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5667375" h="387807">
                <a:moveTo>
                  <a:pt x="6350" y="381457"/>
                </a:moveTo>
                <a:lnTo>
                  <a:pt x="5661025" y="381457"/>
                </a:lnTo>
                <a:lnTo>
                  <a:pt x="5661025" y="6350"/>
                </a:lnTo>
                <a:lnTo>
                  <a:pt x="6350" y="6350"/>
                </a:lnTo>
                <a:lnTo>
                  <a:pt x="6350" y="381457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2f2b2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400175" y="5564352"/>
            <a:ext cx="5235575" cy="387807"/>
          </a:xfrm>
          <a:custGeom>
            <a:avLst/>
            <a:gdLst>
              <a:gd name="connsiteX0" fmla="*/ 6350 w 5235575"/>
              <a:gd name="connsiteY0" fmla="*/ 381457 h 387807"/>
              <a:gd name="connsiteX1" fmla="*/ 5229225 w 5235575"/>
              <a:gd name="connsiteY1" fmla="*/ 381457 h 387807"/>
              <a:gd name="connsiteX2" fmla="*/ 5229225 w 5235575"/>
              <a:gd name="connsiteY2" fmla="*/ 6350 h 387807"/>
              <a:gd name="connsiteX3" fmla="*/ 6350 w 5235575"/>
              <a:gd name="connsiteY3" fmla="*/ 6350 h 387807"/>
              <a:gd name="connsiteX4" fmla="*/ 6350 w 5235575"/>
              <a:gd name="connsiteY4" fmla="*/ 381457 h 3878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5235575" h="387807">
                <a:moveTo>
                  <a:pt x="6350" y="381457"/>
                </a:moveTo>
                <a:lnTo>
                  <a:pt x="5229225" y="381457"/>
                </a:lnTo>
                <a:lnTo>
                  <a:pt x="5229225" y="6350"/>
                </a:lnTo>
                <a:lnTo>
                  <a:pt x="6350" y="6350"/>
                </a:lnTo>
                <a:lnTo>
                  <a:pt x="6350" y="381457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2f2b2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200275" y="6360171"/>
            <a:ext cx="3424301" cy="389876"/>
          </a:xfrm>
          <a:custGeom>
            <a:avLst/>
            <a:gdLst>
              <a:gd name="connsiteX0" fmla="*/ 6350 w 3424301"/>
              <a:gd name="connsiteY0" fmla="*/ 383526 h 389876"/>
              <a:gd name="connsiteX1" fmla="*/ 3417951 w 3424301"/>
              <a:gd name="connsiteY1" fmla="*/ 383526 h 389876"/>
              <a:gd name="connsiteX2" fmla="*/ 3417951 w 3424301"/>
              <a:gd name="connsiteY2" fmla="*/ 6350 h 389876"/>
              <a:gd name="connsiteX3" fmla="*/ 6350 w 3424301"/>
              <a:gd name="connsiteY3" fmla="*/ 6350 h 389876"/>
              <a:gd name="connsiteX4" fmla="*/ 6350 w 3424301"/>
              <a:gd name="connsiteY4" fmla="*/ 383526 h 3898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424301" h="389876">
                <a:moveTo>
                  <a:pt x="6350" y="383526"/>
                </a:moveTo>
                <a:lnTo>
                  <a:pt x="3417951" y="383526"/>
                </a:lnTo>
                <a:lnTo>
                  <a:pt x="3417951" y="6350"/>
                </a:lnTo>
                <a:lnTo>
                  <a:pt x="6350" y="6350"/>
                </a:lnTo>
                <a:lnTo>
                  <a:pt x="6350" y="383526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2f2b2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37000" y="584200"/>
            <a:ext cx="203200" cy="520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32800" y="533400"/>
            <a:ext cx="393700" cy="2794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60800" y="1473200"/>
            <a:ext cx="203200" cy="5334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60800" y="2171700"/>
            <a:ext cx="203200" cy="4318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60800" y="2971800"/>
            <a:ext cx="203200" cy="419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759200"/>
            <a:ext cx="9144000" cy="30988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9144000" cy="5118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1587500"/>
            <a:ext cx="9144000" cy="51308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393700" y="63500"/>
            <a:ext cx="81661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>
							</a:tabLst>
            </a:pP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Origin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Sensory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cortex,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primary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Cortex,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premotor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supplementary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cortex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308100" y="381000"/>
            <a:ext cx="6096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u="sng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(40%)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136900" y="381000"/>
            <a:ext cx="6096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(30%)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794500" y="381000"/>
            <a:ext cx="6096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u="sng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(30%)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308100" y="1282700"/>
            <a:ext cx="5435600" cy="5575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                <a:tab pos="177800" algn="l"/>
                <a:tab pos="990600" algn="l"/>
                <a:tab pos="1066800" algn="l"/>
                <a:tab pos="1447800" algn="l"/>
                <a:tab pos="1727200" algn="l"/>
                <a:tab pos="1828800" algn="l"/>
                <a:tab pos="2362200" algn="l"/>
              </a:tabLst>
            </a:pPr>
            <a:r>
              <a:rPr lang="en-US" altLang="zh-CN" dirty="0" smtClean="0"/>
              <a:t>						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Internal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Capsule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200"/>
              </a:lnSpc>
              <a:tabLst>
                <a:tab pos="177800" algn="l"/>
                <a:tab pos="990600" algn="l"/>
                <a:tab pos="1066800" algn="l"/>
                <a:tab pos="1447800" algn="l"/>
                <a:tab pos="1727200" algn="l"/>
                <a:tab pos="1828800" algn="l"/>
                <a:tab pos="2362200" algn="l"/>
              </a:tabLst>
            </a:pPr>
            <a:r>
              <a:rPr lang="en-US" altLang="zh-CN" dirty="0" smtClean="0"/>
              <a:t>			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Cerebral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Peduncle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(midbarain)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400"/>
              </a:lnSpc>
              <a:tabLst>
                <a:tab pos="177800" algn="l"/>
                <a:tab pos="990600" algn="l"/>
                <a:tab pos="1066800" algn="l"/>
                <a:tab pos="1447800" algn="l"/>
                <a:tab pos="1727200" algn="l"/>
                <a:tab pos="1828800" algn="l"/>
                <a:tab pos="2362200" algn="l"/>
              </a:tabLst>
            </a:pPr>
            <a:r>
              <a:rPr lang="en-US" altLang="zh-CN" dirty="0" smtClean="0"/>
              <a:t>							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Pons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200"/>
              </a:lnSpc>
              <a:tabLst>
                <a:tab pos="177800" algn="l"/>
                <a:tab pos="990600" algn="l"/>
                <a:tab pos="1066800" algn="l"/>
                <a:tab pos="1447800" algn="l"/>
                <a:tab pos="1727200" algn="l"/>
                <a:tab pos="1828800" algn="l"/>
                <a:tab pos="2362200" algn="l"/>
              </a:tabLst>
            </a:pPr>
            <a:r>
              <a:rPr lang="en-US" altLang="zh-CN" dirty="0" smtClean="0"/>
              <a:t>					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Medullary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Pyramid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200"/>
              </a:lnSpc>
              <a:tabLst>
                <a:tab pos="177800" algn="l"/>
                <a:tab pos="990600" algn="l"/>
                <a:tab pos="1066800" algn="l"/>
                <a:tab pos="1447800" algn="l"/>
                <a:tab pos="1727200" algn="l"/>
                <a:tab pos="1828800" algn="l"/>
                <a:tab pos="2362200" algn="l"/>
              </a:tabLst>
            </a:pPr>
            <a:r>
              <a:rPr lang="en-US" altLang="zh-CN" dirty="0" smtClean="0"/>
              <a:t>				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Pyramidal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Decussation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200"/>
              </a:lnSpc>
              <a:tabLst>
                <a:tab pos="177800" algn="l"/>
                <a:tab pos="990600" algn="l"/>
                <a:tab pos="1066800" algn="l"/>
                <a:tab pos="1447800" algn="l"/>
                <a:tab pos="1727200" algn="l"/>
                <a:tab pos="1828800" algn="l"/>
                <a:tab pos="2362200" algn="l"/>
              </a:tabLst>
            </a:pP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Lat.Cross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Vent.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Uncross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White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matter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spinal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cord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400"/>
              </a:lnSpc>
              <a:tabLst>
                <a:tab pos="177800" algn="l"/>
                <a:tab pos="990600" algn="l"/>
                <a:tab pos="1066800" algn="l"/>
                <a:tab pos="1447800" algn="l"/>
                <a:tab pos="1727200" algn="l"/>
                <a:tab pos="1828800" algn="l"/>
                <a:tab pos="2362200" algn="l"/>
              </a:tabLst>
            </a:pPr>
            <a:r>
              <a:rPr lang="en-US" altLang="zh-CN" dirty="0" smtClean="0"/>
              <a:t>	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Ant.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Horn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spinal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cord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through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interconnection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200"/>
              </a:lnSpc>
              <a:tabLst>
                <a:tab pos="177800" algn="l"/>
                <a:tab pos="990600" algn="l"/>
                <a:tab pos="1066800" algn="l"/>
                <a:tab pos="1447800" algn="l"/>
                <a:tab pos="1727200" algn="l"/>
                <a:tab pos="1828800" algn="l"/>
                <a:tab pos="2362200" algn="l"/>
              </a:tabLst>
            </a:pPr>
            <a:r>
              <a:rPr lang="en-US" altLang="zh-CN" dirty="0" smtClean="0"/>
              <a:t>		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neuron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opposite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side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On-screen Show (4:3)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雨林木风</cp:lastModifiedBy>
  <cp:revision>3</cp:revision>
  <dcterms:created xsi:type="dcterms:W3CDTF">2006-08-16T00:00:00Z</dcterms:created>
  <dcterms:modified xsi:type="dcterms:W3CDTF">2010-04-24T16:48:41Z</dcterms:modified>
</cp:coreProperties>
</file>