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047485" y="18244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199771" y="566801"/>
                </a:lnTo>
                <a:lnTo>
                  <a:pt x="0" y="600201"/>
                </a:lnTo>
                <a:lnTo>
                  <a:pt x="270001" y="638175"/>
                </a:lnTo>
                <a:lnTo>
                  <a:pt x="397510" y="653795"/>
                </a:lnTo>
                <a:lnTo>
                  <a:pt x="644143" y="68059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729"/>
                </a:lnTo>
                <a:lnTo>
                  <a:pt x="2372487" y="602488"/>
                </a:lnTo>
                <a:lnTo>
                  <a:pt x="2506471" y="566801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619375" y="1696211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333756" y="95885"/>
                </a:lnTo>
                <a:lnTo>
                  <a:pt x="693038" y="156083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866519" y="421639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733165" y="774191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468749" y="629158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828670" y="17084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5609463" y="16950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 u="heavy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047485" y="18244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199771" y="566801"/>
                </a:lnTo>
                <a:lnTo>
                  <a:pt x="0" y="600201"/>
                </a:lnTo>
                <a:lnTo>
                  <a:pt x="270001" y="638175"/>
                </a:lnTo>
                <a:lnTo>
                  <a:pt x="397510" y="653795"/>
                </a:lnTo>
                <a:lnTo>
                  <a:pt x="644143" y="68059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729"/>
                </a:lnTo>
                <a:lnTo>
                  <a:pt x="2372487" y="602488"/>
                </a:lnTo>
                <a:lnTo>
                  <a:pt x="2506471" y="566801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619375" y="1696211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333756" y="95885"/>
                </a:lnTo>
                <a:lnTo>
                  <a:pt x="693038" y="156083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866519" y="421639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733165" y="774191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468749" y="629158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828670" y="17084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5609463" y="16950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1557399"/>
            <a:ext cx="9144000" cy="53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5112003" y="2996412"/>
            <a:ext cx="1008380" cy="646430"/>
          </a:xfrm>
          <a:custGeom>
            <a:avLst/>
            <a:gdLst/>
            <a:ahLst/>
            <a:cxnLst/>
            <a:rect l="l" t="t" r="r" b="b"/>
            <a:pathLst>
              <a:path w="1008379" h="646429">
                <a:moveTo>
                  <a:pt x="0" y="646328"/>
                </a:moveTo>
                <a:lnTo>
                  <a:pt x="1008113" y="646328"/>
                </a:lnTo>
                <a:lnTo>
                  <a:pt x="1008113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 u="heavy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047485" y="8592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619375" y="730884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828670" y="7432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5609463" y="7298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11670" y="7142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31063" y="917447"/>
            <a:ext cx="3863340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393947" y="905255"/>
            <a:ext cx="73456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 u="heavy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047485" y="18244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199771" y="566801"/>
                </a:lnTo>
                <a:lnTo>
                  <a:pt x="0" y="600201"/>
                </a:lnTo>
                <a:lnTo>
                  <a:pt x="270001" y="638175"/>
                </a:lnTo>
                <a:lnTo>
                  <a:pt x="397510" y="653795"/>
                </a:lnTo>
                <a:lnTo>
                  <a:pt x="644143" y="68059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729"/>
                </a:lnTo>
                <a:lnTo>
                  <a:pt x="2372487" y="602488"/>
                </a:lnTo>
                <a:lnTo>
                  <a:pt x="2506471" y="566801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619375" y="1696211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333756" y="95885"/>
                </a:lnTo>
                <a:lnTo>
                  <a:pt x="693038" y="156083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866519" y="421639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733165" y="774191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468749" y="629158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828670" y="17084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5609463" y="16950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01980"/>
            <a:ext cx="3966210" cy="2439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 u="heavy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541015"/>
            <a:ext cx="4338320" cy="4131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00009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jpg"/><Relationship Id="rId10" Type="http://schemas.openxmlformats.org/officeDocument/2006/relationships/image" Target="../media/image5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openxmlformats.org/officeDocument/2006/relationships/image" Target="../media/image6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jp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png"/><Relationship Id="rId3" Type="http://schemas.openxmlformats.org/officeDocument/2006/relationships/image" Target="../media/image76.jp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jpg"/><Relationship Id="rId6" Type="http://schemas.openxmlformats.org/officeDocument/2006/relationships/image" Target="../media/image111.jpg"/><Relationship Id="rId7" Type="http://schemas.openxmlformats.org/officeDocument/2006/relationships/image" Target="../media/image11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jp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jp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jpg"/><Relationship Id="rId3" Type="http://schemas.openxmlformats.org/officeDocument/2006/relationships/image" Target="../media/image127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jpg"/><Relationship Id="rId3" Type="http://schemas.openxmlformats.org/officeDocument/2006/relationships/image" Target="../media/image130.jp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png"/><Relationship Id="rId7" Type="http://schemas.openxmlformats.org/officeDocument/2006/relationships/image" Target="../media/image134.png"/><Relationship Id="rId8" Type="http://schemas.openxmlformats.org/officeDocument/2006/relationships/image" Target="../media/image135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6.png"/><Relationship Id="rId3" Type="http://schemas.openxmlformats.org/officeDocument/2006/relationships/image" Target="../media/image13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47485" y="8592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19375" y="730884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8670" y="7432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9463" y="7298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70" y="7142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6850" y="1160525"/>
            <a:ext cx="8750300" cy="5567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8775" y="4814570"/>
            <a:ext cx="2557780" cy="341630"/>
          </a:xfrm>
          <a:custGeom>
            <a:avLst/>
            <a:gdLst/>
            <a:ahLst/>
            <a:cxnLst/>
            <a:rect l="l" t="t" r="r" b="b"/>
            <a:pathLst>
              <a:path w="2557780" h="341629">
                <a:moveTo>
                  <a:pt x="0" y="341629"/>
                </a:moveTo>
                <a:lnTo>
                  <a:pt x="2557526" y="341629"/>
                </a:lnTo>
                <a:lnTo>
                  <a:pt x="2557526" y="0"/>
                </a:lnTo>
                <a:lnTo>
                  <a:pt x="0" y="0"/>
                </a:lnTo>
                <a:lnTo>
                  <a:pt x="0" y="3416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8775" y="4471670"/>
            <a:ext cx="1405255" cy="342900"/>
          </a:xfrm>
          <a:custGeom>
            <a:avLst/>
            <a:gdLst/>
            <a:ahLst/>
            <a:cxnLst/>
            <a:rect l="l" t="t" r="r" b="b"/>
            <a:pathLst>
              <a:path w="1405255" h="342900">
                <a:moveTo>
                  <a:pt x="0" y="342899"/>
                </a:moveTo>
                <a:lnTo>
                  <a:pt x="1405001" y="342899"/>
                </a:lnTo>
                <a:lnTo>
                  <a:pt x="1405001" y="0"/>
                </a:lnTo>
                <a:lnTo>
                  <a:pt x="0" y="0"/>
                </a:lnTo>
                <a:lnTo>
                  <a:pt x="0" y="342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8775" y="4471923"/>
            <a:ext cx="2557780" cy="684530"/>
          </a:xfrm>
          <a:custGeom>
            <a:avLst/>
            <a:gdLst/>
            <a:ahLst/>
            <a:cxnLst/>
            <a:rect l="l" t="t" r="r" b="b"/>
            <a:pathLst>
              <a:path w="2557780" h="684529">
                <a:moveTo>
                  <a:pt x="0" y="0"/>
                </a:moveTo>
                <a:lnTo>
                  <a:pt x="1405001" y="0"/>
                </a:lnTo>
                <a:lnTo>
                  <a:pt x="1405001" y="342138"/>
                </a:lnTo>
                <a:lnTo>
                  <a:pt x="2557526" y="342138"/>
                </a:lnTo>
                <a:lnTo>
                  <a:pt x="2557526" y="684276"/>
                </a:lnTo>
                <a:lnTo>
                  <a:pt x="0" y="684276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5614" y="1709165"/>
            <a:ext cx="2644140" cy="899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45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dirty="0" sz="2800" spc="-245" b="1" i="1">
                <a:solidFill>
                  <a:srgbClr val="000099"/>
                </a:solidFill>
                <a:latin typeface="Times New Roman"/>
                <a:cs typeface="Times New Roman"/>
              </a:rPr>
              <a:t>Widespread</a:t>
            </a:r>
            <a:r>
              <a:rPr dirty="0" sz="2800" spc="-190" b="1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29" b="1" i="1">
                <a:solidFill>
                  <a:srgbClr val="000099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  <a:p>
            <a:pPr marL="297180">
              <a:lnSpc>
                <a:spcPct val="100000"/>
              </a:lnSpc>
            </a:pPr>
            <a:r>
              <a:rPr dirty="0" sz="2800" spc="-225" b="1" i="1">
                <a:solidFill>
                  <a:srgbClr val="000099"/>
                </a:solidFill>
                <a:latin typeface="Times New Roman"/>
                <a:cs typeface="Times New Roman"/>
              </a:rPr>
              <a:t>superficial layers</a:t>
            </a:r>
            <a:r>
              <a:rPr dirty="0" sz="2800" spc="-114" b="1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35" b="1" i="1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40602" y="2562859"/>
            <a:ext cx="517525" cy="471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45" b="1" i="1">
                <a:solidFill>
                  <a:srgbClr val="000099"/>
                </a:solidFill>
                <a:latin typeface="Times New Roman"/>
                <a:cs typeface="Times New Roman"/>
              </a:rPr>
              <a:t>skin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55614" y="2989579"/>
            <a:ext cx="2717800" cy="471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4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dirty="0" sz="2800" spc="-240" b="1" i="1">
                <a:solidFill>
                  <a:srgbClr val="000099"/>
                </a:solidFill>
                <a:latin typeface="Times New Roman"/>
                <a:cs typeface="Times New Roman"/>
              </a:rPr>
              <a:t>Fewer </a:t>
            </a:r>
            <a:r>
              <a:rPr dirty="0" sz="2800" spc="-229" b="1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2800" spc="-265" b="1" i="1">
                <a:solidFill>
                  <a:srgbClr val="000099"/>
                </a:solidFill>
                <a:latin typeface="Times New Roman"/>
                <a:cs typeface="Times New Roman"/>
              </a:rPr>
              <a:t>deep</a:t>
            </a:r>
            <a:r>
              <a:rPr dirty="0" sz="2800" spc="-25" b="1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15" b="1" i="1">
                <a:solidFill>
                  <a:srgbClr val="000099"/>
                </a:solidFill>
                <a:latin typeface="Times New Roman"/>
                <a:cs typeface="Times New Roman"/>
              </a:rPr>
              <a:t>tissue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0602" y="3416554"/>
            <a:ext cx="2319655" cy="898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90" b="1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2800" spc="-250" b="1" i="1">
                <a:solidFill>
                  <a:srgbClr val="000099"/>
                </a:solidFill>
                <a:latin typeface="Times New Roman"/>
                <a:cs typeface="Times New Roman"/>
              </a:rPr>
              <a:t>absent </a:t>
            </a:r>
            <a:r>
              <a:rPr dirty="0" sz="2800" spc="-229" b="1" i="1">
                <a:solidFill>
                  <a:srgbClr val="000099"/>
                </a:solidFill>
                <a:latin typeface="Times New Roman"/>
                <a:cs typeface="Times New Roman"/>
              </a:rPr>
              <a:t>in</a:t>
            </a:r>
            <a:r>
              <a:rPr dirty="0" sz="2800" spc="60" b="1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50" b="1" i="1">
                <a:solidFill>
                  <a:srgbClr val="000099"/>
                </a:solidFill>
                <a:latin typeface="Times New Roman"/>
                <a:cs typeface="Times New Roman"/>
              </a:rPr>
              <a:t>brain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215" b="1" i="1">
                <a:solidFill>
                  <a:srgbClr val="000099"/>
                </a:solidFill>
                <a:latin typeface="Times New Roman"/>
                <a:cs typeface="Times New Roman"/>
              </a:rPr>
              <a:t>tissue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2822" y="1883409"/>
            <a:ext cx="178625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0000"/>
                </a:solidFill>
                <a:latin typeface="Arial"/>
                <a:cs typeface="Arial"/>
              </a:rPr>
              <a:t>Nociceptors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84726" y="2276475"/>
            <a:ext cx="215900" cy="1440180"/>
          </a:xfrm>
          <a:custGeom>
            <a:avLst/>
            <a:gdLst/>
            <a:ahLst/>
            <a:cxnLst/>
            <a:rect l="l" t="t" r="r" b="b"/>
            <a:pathLst>
              <a:path w="215900" h="1440179">
                <a:moveTo>
                  <a:pt x="0" y="0"/>
                </a:moveTo>
                <a:lnTo>
                  <a:pt x="215900" y="1439799"/>
                </a:lnTo>
              </a:path>
            </a:pathLst>
          </a:custGeom>
          <a:ln w="25400">
            <a:solidFill>
              <a:srgbClr val="30B6F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4233" y="342010"/>
            <a:ext cx="8515985" cy="5772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59430" algn="l"/>
              </a:tabLst>
            </a:pPr>
            <a:r>
              <a:rPr dirty="0" sz="3600" spc="-5" i="0" u="none">
                <a:solidFill>
                  <a:srgbClr val="000099"/>
                </a:solidFill>
                <a:latin typeface="Garamond"/>
                <a:cs typeface="Garamond"/>
              </a:rPr>
              <a:t>Distribution</a:t>
            </a:r>
            <a:r>
              <a:rPr dirty="0" sz="3600" i="0" u="none">
                <a:solidFill>
                  <a:srgbClr val="000099"/>
                </a:solidFill>
                <a:latin typeface="Garamond"/>
                <a:cs typeface="Garamond"/>
              </a:rPr>
              <a:t> of	</a:t>
            </a:r>
            <a:r>
              <a:rPr dirty="0" sz="3600" spc="-25" i="0" u="none">
                <a:solidFill>
                  <a:srgbClr val="000099"/>
                </a:solidFill>
                <a:latin typeface="Garamond"/>
                <a:cs typeface="Garamond"/>
              </a:rPr>
              <a:t>Pain</a:t>
            </a:r>
            <a:r>
              <a:rPr dirty="0" sz="3600" spc="-75" i="0" u="none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3600" i="0" u="none">
                <a:solidFill>
                  <a:srgbClr val="000099"/>
                </a:solidFill>
                <a:latin typeface="Garamond"/>
                <a:cs typeface="Garamond"/>
              </a:rPr>
              <a:t>Receptor(Nociceptors)</a:t>
            </a:r>
            <a:endParaRPr sz="3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2133" y="5888177"/>
            <a:ext cx="2286000" cy="462915"/>
          </a:xfrm>
          <a:custGeom>
            <a:avLst/>
            <a:gdLst/>
            <a:ahLst/>
            <a:cxnLst/>
            <a:rect l="l" t="t" r="r" b="b"/>
            <a:pathLst>
              <a:path w="2286000" h="462914">
                <a:moveTo>
                  <a:pt x="0" y="462305"/>
                </a:moveTo>
                <a:lnTo>
                  <a:pt x="2285492" y="462305"/>
                </a:lnTo>
                <a:lnTo>
                  <a:pt x="2285492" y="0"/>
                </a:lnTo>
                <a:lnTo>
                  <a:pt x="0" y="0"/>
                </a:lnTo>
                <a:lnTo>
                  <a:pt x="0" y="462305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06623" y="4744084"/>
            <a:ext cx="2595626" cy="1324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32450" y="5203697"/>
            <a:ext cx="263525" cy="179070"/>
          </a:xfrm>
          <a:custGeom>
            <a:avLst/>
            <a:gdLst/>
            <a:ahLst/>
            <a:cxnLst/>
            <a:rect l="l" t="t" r="r" b="b"/>
            <a:pathLst>
              <a:path w="263525" h="179070">
                <a:moveTo>
                  <a:pt x="151002" y="155066"/>
                </a:moveTo>
                <a:lnTo>
                  <a:pt x="112395" y="155066"/>
                </a:lnTo>
                <a:lnTo>
                  <a:pt x="131699" y="178688"/>
                </a:lnTo>
                <a:lnTo>
                  <a:pt x="151002" y="155066"/>
                </a:lnTo>
                <a:close/>
              </a:path>
              <a:path w="263525" h="179070">
                <a:moveTo>
                  <a:pt x="186562" y="145033"/>
                </a:moveTo>
                <a:lnTo>
                  <a:pt x="76835" y="145033"/>
                </a:lnTo>
                <a:lnTo>
                  <a:pt x="81279" y="171830"/>
                </a:lnTo>
                <a:lnTo>
                  <a:pt x="112395" y="155066"/>
                </a:lnTo>
                <a:lnTo>
                  <a:pt x="184898" y="155066"/>
                </a:lnTo>
                <a:lnTo>
                  <a:pt x="186562" y="145033"/>
                </a:lnTo>
                <a:close/>
              </a:path>
              <a:path w="263525" h="179070">
                <a:moveTo>
                  <a:pt x="184898" y="155066"/>
                </a:moveTo>
                <a:lnTo>
                  <a:pt x="151002" y="155066"/>
                </a:lnTo>
                <a:lnTo>
                  <a:pt x="182117" y="171830"/>
                </a:lnTo>
                <a:lnTo>
                  <a:pt x="184898" y="155066"/>
                </a:lnTo>
                <a:close/>
              </a:path>
              <a:path w="263525" h="179070">
                <a:moveTo>
                  <a:pt x="38480" y="26162"/>
                </a:moveTo>
                <a:lnTo>
                  <a:pt x="49529" y="52069"/>
                </a:lnTo>
                <a:lnTo>
                  <a:pt x="9905" y="55117"/>
                </a:lnTo>
                <a:lnTo>
                  <a:pt x="34798" y="76199"/>
                </a:lnTo>
                <a:lnTo>
                  <a:pt x="0" y="89280"/>
                </a:lnTo>
                <a:lnTo>
                  <a:pt x="34798" y="102361"/>
                </a:lnTo>
                <a:lnTo>
                  <a:pt x="9905" y="123570"/>
                </a:lnTo>
                <a:lnTo>
                  <a:pt x="49529" y="126491"/>
                </a:lnTo>
                <a:lnTo>
                  <a:pt x="38480" y="152526"/>
                </a:lnTo>
                <a:lnTo>
                  <a:pt x="76835" y="145033"/>
                </a:lnTo>
                <a:lnTo>
                  <a:pt x="221646" y="145033"/>
                </a:lnTo>
                <a:lnTo>
                  <a:pt x="213867" y="126491"/>
                </a:lnTo>
                <a:lnTo>
                  <a:pt x="253364" y="123570"/>
                </a:lnTo>
                <a:lnTo>
                  <a:pt x="228600" y="102361"/>
                </a:lnTo>
                <a:lnTo>
                  <a:pt x="263398" y="89280"/>
                </a:lnTo>
                <a:lnTo>
                  <a:pt x="228600" y="76199"/>
                </a:lnTo>
                <a:lnTo>
                  <a:pt x="253364" y="55117"/>
                </a:lnTo>
                <a:lnTo>
                  <a:pt x="213867" y="52069"/>
                </a:lnTo>
                <a:lnTo>
                  <a:pt x="221631" y="33654"/>
                </a:lnTo>
                <a:lnTo>
                  <a:pt x="76835" y="33654"/>
                </a:lnTo>
                <a:lnTo>
                  <a:pt x="38480" y="26162"/>
                </a:lnTo>
                <a:close/>
              </a:path>
              <a:path w="263525" h="179070">
                <a:moveTo>
                  <a:pt x="221646" y="145033"/>
                </a:moveTo>
                <a:lnTo>
                  <a:pt x="186562" y="145033"/>
                </a:lnTo>
                <a:lnTo>
                  <a:pt x="224789" y="152526"/>
                </a:lnTo>
                <a:lnTo>
                  <a:pt x="221646" y="145033"/>
                </a:lnTo>
                <a:close/>
              </a:path>
              <a:path w="263525" h="179070">
                <a:moveTo>
                  <a:pt x="81279" y="6731"/>
                </a:moveTo>
                <a:lnTo>
                  <a:pt x="76835" y="33654"/>
                </a:lnTo>
                <a:lnTo>
                  <a:pt x="186562" y="33654"/>
                </a:lnTo>
                <a:lnTo>
                  <a:pt x="184906" y="23621"/>
                </a:lnTo>
                <a:lnTo>
                  <a:pt x="112395" y="23621"/>
                </a:lnTo>
                <a:lnTo>
                  <a:pt x="81279" y="6731"/>
                </a:lnTo>
                <a:close/>
              </a:path>
              <a:path w="263525" h="179070">
                <a:moveTo>
                  <a:pt x="224789" y="26162"/>
                </a:moveTo>
                <a:lnTo>
                  <a:pt x="186562" y="33654"/>
                </a:lnTo>
                <a:lnTo>
                  <a:pt x="221631" y="33654"/>
                </a:lnTo>
                <a:lnTo>
                  <a:pt x="224789" y="26162"/>
                </a:lnTo>
                <a:close/>
              </a:path>
              <a:path w="263525" h="179070">
                <a:moveTo>
                  <a:pt x="131699" y="0"/>
                </a:moveTo>
                <a:lnTo>
                  <a:pt x="112395" y="23621"/>
                </a:lnTo>
                <a:lnTo>
                  <a:pt x="151002" y="23621"/>
                </a:lnTo>
                <a:lnTo>
                  <a:pt x="131699" y="0"/>
                </a:lnTo>
                <a:close/>
              </a:path>
              <a:path w="263525" h="179070">
                <a:moveTo>
                  <a:pt x="182117" y="6731"/>
                </a:moveTo>
                <a:lnTo>
                  <a:pt x="151002" y="23621"/>
                </a:lnTo>
                <a:lnTo>
                  <a:pt x="184906" y="23621"/>
                </a:lnTo>
                <a:lnTo>
                  <a:pt x="182117" y="6731"/>
                </a:lnTo>
                <a:close/>
              </a:path>
            </a:pathLst>
          </a:custGeom>
          <a:solidFill>
            <a:srgbClr val="008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2450" y="5203697"/>
            <a:ext cx="263525" cy="179070"/>
          </a:xfrm>
          <a:custGeom>
            <a:avLst/>
            <a:gdLst/>
            <a:ahLst/>
            <a:cxnLst/>
            <a:rect l="l" t="t" r="r" b="b"/>
            <a:pathLst>
              <a:path w="263525" h="179070">
                <a:moveTo>
                  <a:pt x="0" y="89280"/>
                </a:moveTo>
                <a:lnTo>
                  <a:pt x="34798" y="76199"/>
                </a:lnTo>
                <a:lnTo>
                  <a:pt x="9905" y="55117"/>
                </a:lnTo>
                <a:lnTo>
                  <a:pt x="49529" y="52069"/>
                </a:lnTo>
                <a:lnTo>
                  <a:pt x="38480" y="26162"/>
                </a:lnTo>
                <a:lnTo>
                  <a:pt x="76835" y="33654"/>
                </a:lnTo>
                <a:lnTo>
                  <a:pt x="81279" y="6731"/>
                </a:lnTo>
                <a:lnTo>
                  <a:pt x="112395" y="23621"/>
                </a:lnTo>
                <a:lnTo>
                  <a:pt x="131699" y="0"/>
                </a:lnTo>
                <a:lnTo>
                  <a:pt x="151002" y="23621"/>
                </a:lnTo>
                <a:lnTo>
                  <a:pt x="182117" y="6731"/>
                </a:lnTo>
                <a:lnTo>
                  <a:pt x="186562" y="33654"/>
                </a:lnTo>
                <a:lnTo>
                  <a:pt x="224789" y="26162"/>
                </a:lnTo>
                <a:lnTo>
                  <a:pt x="213867" y="52069"/>
                </a:lnTo>
                <a:lnTo>
                  <a:pt x="253364" y="55117"/>
                </a:lnTo>
                <a:lnTo>
                  <a:pt x="228600" y="76199"/>
                </a:lnTo>
                <a:lnTo>
                  <a:pt x="263398" y="89280"/>
                </a:lnTo>
                <a:lnTo>
                  <a:pt x="228600" y="102361"/>
                </a:lnTo>
                <a:lnTo>
                  <a:pt x="253364" y="123570"/>
                </a:lnTo>
                <a:lnTo>
                  <a:pt x="213867" y="126491"/>
                </a:lnTo>
                <a:lnTo>
                  <a:pt x="224789" y="152526"/>
                </a:lnTo>
                <a:lnTo>
                  <a:pt x="186562" y="145033"/>
                </a:lnTo>
                <a:lnTo>
                  <a:pt x="182117" y="171830"/>
                </a:lnTo>
                <a:lnTo>
                  <a:pt x="151002" y="155066"/>
                </a:lnTo>
                <a:lnTo>
                  <a:pt x="131699" y="178688"/>
                </a:lnTo>
                <a:lnTo>
                  <a:pt x="112395" y="155066"/>
                </a:lnTo>
                <a:lnTo>
                  <a:pt x="81279" y="171830"/>
                </a:lnTo>
                <a:lnTo>
                  <a:pt x="76835" y="145033"/>
                </a:lnTo>
                <a:lnTo>
                  <a:pt x="38480" y="152526"/>
                </a:lnTo>
                <a:lnTo>
                  <a:pt x="49529" y="126491"/>
                </a:lnTo>
                <a:lnTo>
                  <a:pt x="9905" y="123570"/>
                </a:lnTo>
                <a:lnTo>
                  <a:pt x="34798" y="102361"/>
                </a:lnTo>
                <a:lnTo>
                  <a:pt x="0" y="8928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94298" y="5245608"/>
            <a:ext cx="63500" cy="43180"/>
          </a:xfrm>
          <a:custGeom>
            <a:avLst/>
            <a:gdLst/>
            <a:ahLst/>
            <a:cxnLst/>
            <a:rect l="l" t="t" r="r" b="b"/>
            <a:pathLst>
              <a:path w="63500" h="43179">
                <a:moveTo>
                  <a:pt x="31750" y="0"/>
                </a:moveTo>
                <a:lnTo>
                  <a:pt x="19395" y="1694"/>
                </a:lnTo>
                <a:lnTo>
                  <a:pt x="9302" y="6318"/>
                </a:lnTo>
                <a:lnTo>
                  <a:pt x="2496" y="13180"/>
                </a:lnTo>
                <a:lnTo>
                  <a:pt x="0" y="21589"/>
                </a:lnTo>
                <a:lnTo>
                  <a:pt x="2496" y="29926"/>
                </a:lnTo>
                <a:lnTo>
                  <a:pt x="9302" y="36750"/>
                </a:lnTo>
                <a:lnTo>
                  <a:pt x="19395" y="41360"/>
                </a:lnTo>
                <a:lnTo>
                  <a:pt x="31750" y="43052"/>
                </a:lnTo>
                <a:lnTo>
                  <a:pt x="44104" y="41360"/>
                </a:lnTo>
                <a:lnTo>
                  <a:pt x="54197" y="36750"/>
                </a:lnTo>
                <a:lnTo>
                  <a:pt x="61003" y="29926"/>
                </a:lnTo>
                <a:lnTo>
                  <a:pt x="63500" y="21589"/>
                </a:lnTo>
                <a:lnTo>
                  <a:pt x="61003" y="13180"/>
                </a:lnTo>
                <a:lnTo>
                  <a:pt x="54197" y="6318"/>
                </a:lnTo>
                <a:lnTo>
                  <a:pt x="44104" y="1694"/>
                </a:lnTo>
                <a:lnTo>
                  <a:pt x="31750" y="0"/>
                </a:lnTo>
                <a:close/>
              </a:path>
            </a:pathLst>
          </a:custGeom>
          <a:solidFill>
            <a:srgbClr val="4584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94298" y="5245608"/>
            <a:ext cx="63500" cy="43180"/>
          </a:xfrm>
          <a:custGeom>
            <a:avLst/>
            <a:gdLst/>
            <a:ahLst/>
            <a:cxnLst/>
            <a:rect l="l" t="t" r="r" b="b"/>
            <a:pathLst>
              <a:path w="63500" h="43179">
                <a:moveTo>
                  <a:pt x="0" y="21589"/>
                </a:moveTo>
                <a:lnTo>
                  <a:pt x="2496" y="13180"/>
                </a:lnTo>
                <a:lnTo>
                  <a:pt x="9302" y="6318"/>
                </a:lnTo>
                <a:lnTo>
                  <a:pt x="19395" y="1694"/>
                </a:lnTo>
                <a:lnTo>
                  <a:pt x="31750" y="0"/>
                </a:lnTo>
                <a:lnTo>
                  <a:pt x="44104" y="1694"/>
                </a:lnTo>
                <a:lnTo>
                  <a:pt x="54197" y="6318"/>
                </a:lnTo>
                <a:lnTo>
                  <a:pt x="61003" y="13180"/>
                </a:lnTo>
                <a:lnTo>
                  <a:pt x="63500" y="21589"/>
                </a:lnTo>
                <a:lnTo>
                  <a:pt x="61003" y="29926"/>
                </a:lnTo>
                <a:lnTo>
                  <a:pt x="54197" y="36750"/>
                </a:lnTo>
                <a:lnTo>
                  <a:pt x="44104" y="41360"/>
                </a:lnTo>
                <a:lnTo>
                  <a:pt x="31750" y="43052"/>
                </a:lnTo>
                <a:lnTo>
                  <a:pt x="19395" y="41360"/>
                </a:lnTo>
                <a:lnTo>
                  <a:pt x="9302" y="36750"/>
                </a:lnTo>
                <a:lnTo>
                  <a:pt x="2496" y="29926"/>
                </a:lnTo>
                <a:lnTo>
                  <a:pt x="0" y="2158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41926" y="4858003"/>
            <a:ext cx="672973" cy="508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40557" y="4071111"/>
            <a:ext cx="2590165" cy="2301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638425" y="5925007"/>
            <a:ext cx="1908175" cy="74549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 indent="3175">
              <a:lnSpc>
                <a:spcPts val="2900"/>
              </a:lnSpc>
              <a:spcBef>
                <a:spcPts val="80"/>
              </a:spcBef>
            </a:pPr>
            <a:r>
              <a:rPr dirty="0" sz="2400" spc="-15" b="1">
                <a:solidFill>
                  <a:srgbClr val="000099"/>
                </a:solidFill>
                <a:latin typeface="Times New Roman"/>
                <a:cs typeface="Times New Roman"/>
              </a:rPr>
              <a:t>Free </a:t>
            </a:r>
            <a:r>
              <a:rPr dirty="0" sz="2400" spc="-5" b="1">
                <a:solidFill>
                  <a:srgbClr val="000099"/>
                </a:solidFill>
                <a:latin typeface="Times New Roman"/>
                <a:cs typeface="Times New Roman"/>
              </a:rPr>
              <a:t>endings  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Pain</a:t>
            </a:r>
            <a:r>
              <a:rPr dirty="0" sz="2400" spc="-9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receptors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58495" y="2126843"/>
            <a:ext cx="8115934" cy="19050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7665" marR="5080" indent="-355600">
              <a:lnSpc>
                <a:spcPct val="91500"/>
              </a:lnSpc>
            </a:pPr>
            <a:r>
              <a:rPr dirty="0" sz="4400" spc="-215" b="0" i="0" u="none">
                <a:solidFill>
                  <a:srgbClr val="001F5F"/>
                </a:solidFill>
                <a:latin typeface="Courier New"/>
                <a:cs typeface="Courier New"/>
              </a:rPr>
              <a:t>o</a:t>
            </a:r>
            <a:r>
              <a:rPr dirty="0" sz="4400" spc="-215" b="0" u="none">
                <a:solidFill>
                  <a:srgbClr val="001F5F"/>
                </a:solidFill>
                <a:latin typeface="Times New Roman"/>
                <a:cs typeface="Times New Roman"/>
              </a:rPr>
              <a:t>All </a:t>
            </a:r>
            <a:r>
              <a:rPr dirty="0" sz="4400" spc="-385" b="0" u="none">
                <a:solidFill>
                  <a:srgbClr val="001F5F"/>
                </a:solidFill>
                <a:latin typeface="Times New Roman"/>
                <a:cs typeface="Times New Roman"/>
              </a:rPr>
              <a:t>pain </a:t>
            </a:r>
            <a:r>
              <a:rPr dirty="0" sz="4400" spc="-365" b="0" u="none">
                <a:solidFill>
                  <a:srgbClr val="001F5F"/>
                </a:solidFill>
                <a:latin typeface="Times New Roman"/>
                <a:cs typeface="Times New Roman"/>
              </a:rPr>
              <a:t>receptors </a:t>
            </a:r>
            <a:r>
              <a:rPr dirty="0" sz="4400" spc="-385" b="0" u="none">
                <a:solidFill>
                  <a:srgbClr val="001F5F"/>
                </a:solidFill>
                <a:latin typeface="Times New Roman"/>
                <a:cs typeface="Times New Roman"/>
              </a:rPr>
              <a:t>are </a:t>
            </a:r>
            <a:r>
              <a:rPr dirty="0" sz="4400" spc="-350" u="none">
                <a:solidFill>
                  <a:srgbClr val="001F5F"/>
                </a:solidFill>
              </a:rPr>
              <a:t>free </a:t>
            </a:r>
            <a:r>
              <a:rPr dirty="0" sz="4400" spc="-390" u="none">
                <a:solidFill>
                  <a:srgbClr val="001F5F"/>
                </a:solidFill>
              </a:rPr>
              <a:t>nerve </a:t>
            </a:r>
            <a:r>
              <a:rPr dirty="0" sz="4400" spc="-400" u="none">
                <a:solidFill>
                  <a:srgbClr val="001F5F"/>
                </a:solidFill>
              </a:rPr>
              <a:t>endings  </a:t>
            </a:r>
            <a:r>
              <a:rPr dirty="0" sz="4400" spc="-340" b="0" u="none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dirty="0" sz="4400" spc="-385" b="0" u="none">
                <a:solidFill>
                  <a:srgbClr val="001F5F"/>
                </a:solidFill>
                <a:latin typeface="Times New Roman"/>
                <a:cs typeface="Times New Roman"/>
              </a:rPr>
              <a:t>unmyelinated </a:t>
            </a:r>
            <a:r>
              <a:rPr dirty="0" sz="4400" spc="-570" u="none">
                <a:solidFill>
                  <a:srgbClr val="FF0000"/>
                </a:solidFill>
              </a:rPr>
              <a:t>C </a:t>
            </a:r>
            <a:r>
              <a:rPr dirty="0" sz="4400" spc="-340" u="none">
                <a:solidFill>
                  <a:srgbClr val="FF0000"/>
                </a:solidFill>
              </a:rPr>
              <a:t>fibers </a:t>
            </a:r>
            <a:r>
              <a:rPr dirty="0" sz="4400" spc="-670" b="0" u="none">
                <a:solidFill>
                  <a:srgbClr val="000000"/>
                </a:solidFill>
                <a:latin typeface="Times New Roman"/>
                <a:cs typeface="Times New Roman"/>
              </a:rPr>
              <a:t>&amp; </a:t>
            </a:r>
            <a:r>
              <a:rPr dirty="0" sz="4400" spc="-375" b="0" u="none">
                <a:solidFill>
                  <a:srgbClr val="001F5F"/>
                </a:solidFill>
                <a:latin typeface="Times New Roman"/>
                <a:cs typeface="Times New Roman"/>
              </a:rPr>
              <a:t>small </a:t>
            </a:r>
            <a:r>
              <a:rPr dirty="0" sz="4400" spc="-380" b="0" u="none">
                <a:solidFill>
                  <a:srgbClr val="001F5F"/>
                </a:solidFill>
                <a:latin typeface="Times New Roman"/>
                <a:cs typeface="Times New Roman"/>
              </a:rPr>
              <a:t>diameter  </a:t>
            </a:r>
            <a:r>
              <a:rPr dirty="0" sz="4400" spc="-380" b="0" i="0" u="none">
                <a:solidFill>
                  <a:srgbClr val="001F5F"/>
                </a:solidFill>
                <a:latin typeface="Times New Roman"/>
                <a:cs typeface="Times New Roman"/>
              </a:rPr>
              <a:t>myelinated </a:t>
            </a:r>
            <a:r>
              <a:rPr dirty="0" sz="4400" spc="-290" u="none">
                <a:solidFill>
                  <a:srgbClr val="FF0000"/>
                </a:solidFill>
              </a:rPr>
              <a:t>A</a:t>
            </a:r>
            <a:r>
              <a:rPr dirty="0" sz="4400" spc="-290" i="0" u="none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dirty="0" sz="4400" spc="-85" i="0" u="none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400" spc="-320" u="none">
                <a:solidFill>
                  <a:srgbClr val="FF0000"/>
                </a:solidFill>
              </a:rPr>
              <a:t>fibers</a:t>
            </a:r>
            <a:r>
              <a:rPr dirty="0" sz="4400" spc="-320" b="0" u="none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47485" y="8592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19375" y="730884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8670" y="7432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9463" y="7298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70" y="7142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67176" y="1317625"/>
            <a:ext cx="736600" cy="2425700"/>
          </a:xfrm>
          <a:custGeom>
            <a:avLst/>
            <a:gdLst/>
            <a:ahLst/>
            <a:cxnLst/>
            <a:rect l="l" t="t" r="r" b="b"/>
            <a:pathLst>
              <a:path w="736600" h="2425700">
                <a:moveTo>
                  <a:pt x="0" y="2425700"/>
                </a:moveTo>
                <a:lnTo>
                  <a:pt x="736600" y="2425700"/>
                </a:lnTo>
                <a:lnTo>
                  <a:pt x="736600" y="0"/>
                </a:lnTo>
                <a:lnTo>
                  <a:pt x="0" y="0"/>
                </a:lnTo>
                <a:lnTo>
                  <a:pt x="0" y="2425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67176" y="5013325"/>
            <a:ext cx="736600" cy="17780"/>
          </a:xfrm>
          <a:custGeom>
            <a:avLst/>
            <a:gdLst/>
            <a:ahLst/>
            <a:cxnLst/>
            <a:rect l="l" t="t" r="r" b="b"/>
            <a:pathLst>
              <a:path w="736600" h="17779">
                <a:moveTo>
                  <a:pt x="0" y="17462"/>
                </a:moveTo>
                <a:lnTo>
                  <a:pt x="736600" y="17462"/>
                </a:lnTo>
                <a:lnTo>
                  <a:pt x="736600" y="0"/>
                </a:lnTo>
                <a:lnTo>
                  <a:pt x="0" y="0"/>
                </a:lnTo>
                <a:lnTo>
                  <a:pt x="0" y="17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22576" y="669925"/>
            <a:ext cx="647700" cy="160655"/>
          </a:xfrm>
          <a:custGeom>
            <a:avLst/>
            <a:gdLst/>
            <a:ahLst/>
            <a:cxnLst/>
            <a:rect l="l" t="t" r="r" b="b"/>
            <a:pathLst>
              <a:path w="647700" h="160655">
                <a:moveTo>
                  <a:pt x="0" y="160274"/>
                </a:moveTo>
                <a:lnTo>
                  <a:pt x="647700" y="160274"/>
                </a:lnTo>
                <a:lnTo>
                  <a:pt x="647700" y="0"/>
                </a:lnTo>
                <a:lnTo>
                  <a:pt x="0" y="0"/>
                </a:lnTo>
                <a:lnTo>
                  <a:pt x="0" y="1602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0487" y="3675124"/>
            <a:ext cx="4405630" cy="3145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232410" marR="660400">
              <a:lnSpc>
                <a:spcPct val="100000"/>
              </a:lnSpc>
            </a:pPr>
            <a:r>
              <a:rPr dirty="0" sz="1800" spc="-5">
                <a:solidFill>
                  <a:srgbClr val="C5E7FB"/>
                </a:solidFill>
                <a:latin typeface="Arial"/>
                <a:cs typeface="Arial"/>
              </a:rPr>
              <a:t>Modified: </a:t>
            </a:r>
            <a:r>
              <a:rPr dirty="0" sz="1800">
                <a:solidFill>
                  <a:srgbClr val="C5E7FB"/>
                </a:solidFill>
                <a:latin typeface="Arial"/>
                <a:cs typeface="Arial"/>
              </a:rPr>
              <a:t>Martin </a:t>
            </a:r>
            <a:r>
              <a:rPr dirty="0" sz="1800" spc="-5">
                <a:solidFill>
                  <a:srgbClr val="C5E7FB"/>
                </a:solidFill>
                <a:latin typeface="Arial"/>
                <a:cs typeface="Arial"/>
              </a:rPr>
              <a:t>and Jessel (1991)  Principles </a:t>
            </a:r>
            <a:r>
              <a:rPr dirty="0" sz="1800">
                <a:solidFill>
                  <a:srgbClr val="C5E7FB"/>
                </a:solidFill>
                <a:latin typeface="Arial"/>
                <a:cs typeface="Arial"/>
              </a:rPr>
              <a:t>of</a:t>
            </a:r>
            <a:r>
              <a:rPr dirty="0" sz="1800" spc="-35">
                <a:solidFill>
                  <a:srgbClr val="C5E7FB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C5E7FB"/>
                </a:solidFill>
                <a:latin typeface="Arial"/>
                <a:cs typeface="Arial"/>
              </a:rPr>
              <a:t>Neuroscience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22576" y="887475"/>
            <a:ext cx="647700" cy="3719829"/>
          </a:xfrm>
          <a:custGeom>
            <a:avLst/>
            <a:gdLst/>
            <a:ahLst/>
            <a:cxnLst/>
            <a:rect l="l" t="t" r="r" b="b"/>
            <a:pathLst>
              <a:path w="647700" h="3719829">
                <a:moveTo>
                  <a:pt x="0" y="3719449"/>
                </a:moveTo>
                <a:lnTo>
                  <a:pt x="647700" y="3719449"/>
                </a:lnTo>
                <a:lnTo>
                  <a:pt x="647700" y="0"/>
                </a:lnTo>
                <a:lnTo>
                  <a:pt x="0" y="0"/>
                </a:lnTo>
                <a:lnTo>
                  <a:pt x="0" y="3719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90897" y="2411984"/>
            <a:ext cx="3810127" cy="3715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775" y="900049"/>
            <a:ext cx="4414901" cy="2647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20921" y="3059683"/>
            <a:ext cx="2564130" cy="389255"/>
          </a:xfrm>
          <a:custGeom>
            <a:avLst/>
            <a:gdLst/>
            <a:ahLst/>
            <a:cxnLst/>
            <a:rect l="l" t="t" r="r" b="b"/>
            <a:pathLst>
              <a:path w="2564129" h="389254">
                <a:moveTo>
                  <a:pt x="0" y="0"/>
                </a:moveTo>
                <a:lnTo>
                  <a:pt x="20485" y="953"/>
                </a:lnTo>
                <a:lnTo>
                  <a:pt x="42513" y="8172"/>
                </a:lnTo>
                <a:lnTo>
                  <a:pt x="78263" y="19513"/>
                </a:lnTo>
                <a:lnTo>
                  <a:pt x="139915" y="32828"/>
                </a:lnTo>
                <a:lnTo>
                  <a:pt x="239649" y="45974"/>
                </a:lnTo>
                <a:lnTo>
                  <a:pt x="308076" y="52795"/>
                </a:lnTo>
                <a:lnTo>
                  <a:pt x="347115" y="56604"/>
                </a:lnTo>
                <a:lnTo>
                  <a:pt x="389013" y="60628"/>
                </a:lnTo>
                <a:lnTo>
                  <a:pt x="433500" y="64827"/>
                </a:lnTo>
                <a:lnTo>
                  <a:pt x="480308" y="69162"/>
                </a:lnTo>
                <a:lnTo>
                  <a:pt x="529168" y="73593"/>
                </a:lnTo>
                <a:lnTo>
                  <a:pt x="579811" y="78081"/>
                </a:lnTo>
                <a:lnTo>
                  <a:pt x="631969" y="82588"/>
                </a:lnTo>
                <a:lnTo>
                  <a:pt x="685371" y="87074"/>
                </a:lnTo>
                <a:lnTo>
                  <a:pt x="739750" y="91500"/>
                </a:lnTo>
                <a:lnTo>
                  <a:pt x="794836" y="95827"/>
                </a:lnTo>
                <a:lnTo>
                  <a:pt x="850360" y="100015"/>
                </a:lnTo>
                <a:lnTo>
                  <a:pt x="906054" y="104026"/>
                </a:lnTo>
                <a:lnTo>
                  <a:pt x="961649" y="107821"/>
                </a:lnTo>
                <a:lnTo>
                  <a:pt x="1016876" y="111359"/>
                </a:lnTo>
                <a:lnTo>
                  <a:pt x="1071466" y="114603"/>
                </a:lnTo>
                <a:lnTo>
                  <a:pt x="1125150" y="117513"/>
                </a:lnTo>
                <a:lnTo>
                  <a:pt x="1177659" y="120049"/>
                </a:lnTo>
                <a:lnTo>
                  <a:pt x="1228725" y="122174"/>
                </a:lnTo>
                <a:lnTo>
                  <a:pt x="1287305" y="123653"/>
                </a:lnTo>
                <a:lnTo>
                  <a:pt x="1346220" y="123902"/>
                </a:lnTo>
                <a:lnTo>
                  <a:pt x="1405283" y="123098"/>
                </a:lnTo>
                <a:lnTo>
                  <a:pt x="1464308" y="121417"/>
                </a:lnTo>
                <a:lnTo>
                  <a:pt x="1523109" y="119034"/>
                </a:lnTo>
                <a:lnTo>
                  <a:pt x="1581497" y="116127"/>
                </a:lnTo>
                <a:lnTo>
                  <a:pt x="1639286" y="112871"/>
                </a:lnTo>
                <a:lnTo>
                  <a:pt x="1696290" y="109443"/>
                </a:lnTo>
                <a:lnTo>
                  <a:pt x="1752321" y="106019"/>
                </a:lnTo>
                <a:lnTo>
                  <a:pt x="1807194" y="102774"/>
                </a:lnTo>
                <a:lnTo>
                  <a:pt x="1860720" y="99886"/>
                </a:lnTo>
                <a:lnTo>
                  <a:pt x="1912714" y="97530"/>
                </a:lnTo>
                <a:lnTo>
                  <a:pt x="1962988" y="95883"/>
                </a:lnTo>
                <a:lnTo>
                  <a:pt x="2011357" y="95121"/>
                </a:lnTo>
                <a:lnTo>
                  <a:pt x="2057632" y="95420"/>
                </a:lnTo>
                <a:lnTo>
                  <a:pt x="2101627" y="96956"/>
                </a:lnTo>
                <a:lnTo>
                  <a:pt x="2143156" y="99906"/>
                </a:lnTo>
                <a:lnTo>
                  <a:pt x="2182031" y="104446"/>
                </a:lnTo>
                <a:lnTo>
                  <a:pt x="2251075" y="118999"/>
                </a:lnTo>
                <a:lnTo>
                  <a:pt x="2327054" y="132874"/>
                </a:lnTo>
                <a:lnTo>
                  <a:pt x="2380000" y="152686"/>
                </a:lnTo>
                <a:lnTo>
                  <a:pt x="2414887" y="176408"/>
                </a:lnTo>
                <a:lnTo>
                  <a:pt x="2450379" y="227478"/>
                </a:lnTo>
                <a:lnTo>
                  <a:pt x="2460933" y="250773"/>
                </a:lnTo>
                <a:lnTo>
                  <a:pt x="2473325" y="269875"/>
                </a:lnTo>
                <a:lnTo>
                  <a:pt x="2470201" y="288899"/>
                </a:lnTo>
                <a:lnTo>
                  <a:pt x="2467197" y="307768"/>
                </a:lnTo>
                <a:lnTo>
                  <a:pt x="2463288" y="326328"/>
                </a:lnTo>
                <a:lnTo>
                  <a:pt x="2447353" y="372602"/>
                </a:lnTo>
                <a:lnTo>
                  <a:pt x="2428875" y="388874"/>
                </a:lnTo>
                <a:lnTo>
                  <a:pt x="2423527" y="383946"/>
                </a:lnTo>
                <a:lnTo>
                  <a:pt x="2427716" y="372030"/>
                </a:lnTo>
                <a:lnTo>
                  <a:pt x="2436072" y="357423"/>
                </a:lnTo>
                <a:lnTo>
                  <a:pt x="2443226" y="344424"/>
                </a:lnTo>
                <a:lnTo>
                  <a:pt x="2449911" y="332799"/>
                </a:lnTo>
                <a:lnTo>
                  <a:pt x="2457656" y="321627"/>
                </a:lnTo>
                <a:lnTo>
                  <a:pt x="2465710" y="310741"/>
                </a:lnTo>
                <a:lnTo>
                  <a:pt x="2473325" y="299974"/>
                </a:lnTo>
                <a:lnTo>
                  <a:pt x="2484770" y="302680"/>
                </a:lnTo>
                <a:lnTo>
                  <a:pt x="2496788" y="304768"/>
                </a:lnTo>
                <a:lnTo>
                  <a:pt x="2508186" y="308046"/>
                </a:lnTo>
                <a:lnTo>
                  <a:pt x="2517775" y="314325"/>
                </a:lnTo>
                <a:lnTo>
                  <a:pt x="2538837" y="343987"/>
                </a:lnTo>
                <a:lnTo>
                  <a:pt x="2536062" y="356742"/>
                </a:lnTo>
                <a:lnTo>
                  <a:pt x="2535670" y="359402"/>
                </a:lnTo>
                <a:lnTo>
                  <a:pt x="2563876" y="358775"/>
                </a:lnTo>
              </a:path>
            </a:pathLst>
          </a:custGeom>
          <a:ln w="28575">
            <a:solidFill>
              <a:srgbClr val="CC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33821" y="28977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0"/>
                </a:moveTo>
                <a:lnTo>
                  <a:pt x="46505" y="5994"/>
                </a:lnTo>
                <a:lnTo>
                  <a:pt x="22288" y="22336"/>
                </a:lnTo>
                <a:lnTo>
                  <a:pt x="5976" y="46559"/>
                </a:lnTo>
                <a:lnTo>
                  <a:pt x="0" y="76200"/>
                </a:lnTo>
                <a:lnTo>
                  <a:pt x="5976" y="105840"/>
                </a:lnTo>
                <a:lnTo>
                  <a:pt x="22288" y="130063"/>
                </a:lnTo>
                <a:lnTo>
                  <a:pt x="46505" y="146405"/>
                </a:lnTo>
                <a:lnTo>
                  <a:pt x="76200" y="152400"/>
                </a:lnTo>
                <a:lnTo>
                  <a:pt x="105840" y="146405"/>
                </a:lnTo>
                <a:lnTo>
                  <a:pt x="130063" y="130063"/>
                </a:lnTo>
                <a:lnTo>
                  <a:pt x="146405" y="105840"/>
                </a:lnTo>
                <a:lnTo>
                  <a:pt x="152400" y="76200"/>
                </a:lnTo>
                <a:lnTo>
                  <a:pt x="146405" y="46559"/>
                </a:lnTo>
                <a:lnTo>
                  <a:pt x="130063" y="22336"/>
                </a:lnTo>
                <a:lnTo>
                  <a:pt x="105840" y="5994"/>
                </a:lnTo>
                <a:lnTo>
                  <a:pt x="76200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33821" y="2897758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76200"/>
                </a:moveTo>
                <a:lnTo>
                  <a:pt x="5976" y="46559"/>
                </a:lnTo>
                <a:lnTo>
                  <a:pt x="22288" y="22336"/>
                </a:lnTo>
                <a:lnTo>
                  <a:pt x="46505" y="5994"/>
                </a:lnTo>
                <a:lnTo>
                  <a:pt x="76200" y="0"/>
                </a:lnTo>
                <a:lnTo>
                  <a:pt x="105840" y="5994"/>
                </a:lnTo>
                <a:lnTo>
                  <a:pt x="130063" y="22336"/>
                </a:lnTo>
                <a:lnTo>
                  <a:pt x="146405" y="46559"/>
                </a:lnTo>
                <a:lnTo>
                  <a:pt x="152400" y="76200"/>
                </a:lnTo>
                <a:lnTo>
                  <a:pt x="146405" y="105840"/>
                </a:lnTo>
                <a:lnTo>
                  <a:pt x="130063" y="130063"/>
                </a:lnTo>
                <a:lnTo>
                  <a:pt x="105840" y="146405"/>
                </a:lnTo>
                <a:lnTo>
                  <a:pt x="76200" y="152400"/>
                </a:lnTo>
                <a:lnTo>
                  <a:pt x="46505" y="146405"/>
                </a:lnTo>
                <a:lnTo>
                  <a:pt x="22288" y="130063"/>
                </a:lnTo>
                <a:lnTo>
                  <a:pt x="5976" y="10584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CC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10021" y="3050158"/>
            <a:ext cx="0" cy="152400"/>
          </a:xfrm>
          <a:custGeom>
            <a:avLst/>
            <a:gdLst/>
            <a:ahLst/>
            <a:cxnLst/>
            <a:rect l="l" t="t" r="r" b="b"/>
            <a:pathLst>
              <a:path w="0"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28575">
            <a:solidFill>
              <a:srgbClr val="CC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46676" y="1844675"/>
            <a:ext cx="608330" cy="714375"/>
          </a:xfrm>
          <a:custGeom>
            <a:avLst/>
            <a:gdLst/>
            <a:ahLst/>
            <a:cxnLst/>
            <a:rect l="l" t="t" r="r" b="b"/>
            <a:pathLst>
              <a:path w="608329" h="714375">
                <a:moveTo>
                  <a:pt x="0" y="640841"/>
                </a:moveTo>
                <a:lnTo>
                  <a:pt x="1270" y="639190"/>
                </a:lnTo>
                <a:lnTo>
                  <a:pt x="3301" y="647700"/>
                </a:lnTo>
                <a:lnTo>
                  <a:pt x="4572" y="577723"/>
                </a:lnTo>
                <a:lnTo>
                  <a:pt x="5969" y="680212"/>
                </a:lnTo>
                <a:lnTo>
                  <a:pt x="7365" y="671576"/>
                </a:lnTo>
                <a:lnTo>
                  <a:pt x="9271" y="663194"/>
                </a:lnTo>
                <a:lnTo>
                  <a:pt x="10668" y="652779"/>
                </a:lnTo>
                <a:lnTo>
                  <a:pt x="12064" y="647700"/>
                </a:lnTo>
                <a:lnTo>
                  <a:pt x="13462" y="634111"/>
                </a:lnTo>
                <a:lnTo>
                  <a:pt x="15366" y="623951"/>
                </a:lnTo>
                <a:lnTo>
                  <a:pt x="16763" y="623951"/>
                </a:lnTo>
                <a:lnTo>
                  <a:pt x="18034" y="623951"/>
                </a:lnTo>
                <a:lnTo>
                  <a:pt x="19431" y="618871"/>
                </a:lnTo>
                <a:lnTo>
                  <a:pt x="21462" y="623951"/>
                </a:lnTo>
                <a:lnTo>
                  <a:pt x="22860" y="627252"/>
                </a:lnTo>
                <a:lnTo>
                  <a:pt x="24129" y="629030"/>
                </a:lnTo>
                <a:lnTo>
                  <a:pt x="25526" y="639190"/>
                </a:lnTo>
                <a:lnTo>
                  <a:pt x="27432" y="640841"/>
                </a:lnTo>
                <a:lnTo>
                  <a:pt x="28828" y="642620"/>
                </a:lnTo>
                <a:lnTo>
                  <a:pt x="30225" y="647700"/>
                </a:lnTo>
                <a:lnTo>
                  <a:pt x="31496" y="651128"/>
                </a:lnTo>
                <a:lnTo>
                  <a:pt x="32893" y="659638"/>
                </a:lnTo>
                <a:lnTo>
                  <a:pt x="34925" y="656336"/>
                </a:lnTo>
                <a:lnTo>
                  <a:pt x="36322" y="657860"/>
                </a:lnTo>
                <a:lnTo>
                  <a:pt x="37591" y="654558"/>
                </a:lnTo>
                <a:lnTo>
                  <a:pt x="38988" y="654558"/>
                </a:lnTo>
                <a:lnTo>
                  <a:pt x="40894" y="651128"/>
                </a:lnTo>
                <a:lnTo>
                  <a:pt x="42290" y="651128"/>
                </a:lnTo>
                <a:lnTo>
                  <a:pt x="43687" y="651128"/>
                </a:lnTo>
                <a:lnTo>
                  <a:pt x="44958" y="651128"/>
                </a:lnTo>
                <a:lnTo>
                  <a:pt x="46989" y="649477"/>
                </a:lnTo>
                <a:lnTo>
                  <a:pt x="48387" y="645922"/>
                </a:lnTo>
                <a:lnTo>
                  <a:pt x="49657" y="652779"/>
                </a:lnTo>
                <a:lnTo>
                  <a:pt x="51053" y="642620"/>
                </a:lnTo>
                <a:lnTo>
                  <a:pt x="53086" y="642620"/>
                </a:lnTo>
                <a:lnTo>
                  <a:pt x="54356" y="645922"/>
                </a:lnTo>
                <a:lnTo>
                  <a:pt x="55752" y="642620"/>
                </a:lnTo>
                <a:lnTo>
                  <a:pt x="57150" y="639190"/>
                </a:lnTo>
                <a:lnTo>
                  <a:pt x="59182" y="634111"/>
                </a:lnTo>
                <a:lnTo>
                  <a:pt x="60451" y="623951"/>
                </a:lnTo>
                <a:lnTo>
                  <a:pt x="61849" y="615314"/>
                </a:lnTo>
                <a:lnTo>
                  <a:pt x="63119" y="593216"/>
                </a:lnTo>
                <a:lnTo>
                  <a:pt x="65150" y="574421"/>
                </a:lnTo>
                <a:lnTo>
                  <a:pt x="66548" y="547115"/>
                </a:lnTo>
                <a:lnTo>
                  <a:pt x="67818" y="516382"/>
                </a:lnTo>
                <a:lnTo>
                  <a:pt x="69214" y="477392"/>
                </a:lnTo>
                <a:lnTo>
                  <a:pt x="71247" y="431291"/>
                </a:lnTo>
                <a:lnTo>
                  <a:pt x="72644" y="375030"/>
                </a:lnTo>
                <a:lnTo>
                  <a:pt x="73913" y="298323"/>
                </a:lnTo>
                <a:lnTo>
                  <a:pt x="75311" y="202819"/>
                </a:lnTo>
                <a:lnTo>
                  <a:pt x="77215" y="125984"/>
                </a:lnTo>
                <a:lnTo>
                  <a:pt x="78612" y="61340"/>
                </a:lnTo>
                <a:lnTo>
                  <a:pt x="80010" y="23875"/>
                </a:lnTo>
                <a:lnTo>
                  <a:pt x="81279" y="1524"/>
                </a:lnTo>
                <a:lnTo>
                  <a:pt x="82676" y="0"/>
                </a:lnTo>
                <a:lnTo>
                  <a:pt x="84709" y="8382"/>
                </a:lnTo>
                <a:lnTo>
                  <a:pt x="85978" y="25653"/>
                </a:lnTo>
                <a:lnTo>
                  <a:pt x="87375" y="56261"/>
                </a:lnTo>
                <a:lnTo>
                  <a:pt x="88646" y="81914"/>
                </a:lnTo>
                <a:lnTo>
                  <a:pt x="90677" y="117601"/>
                </a:lnTo>
                <a:lnTo>
                  <a:pt x="92075" y="167004"/>
                </a:lnTo>
                <a:lnTo>
                  <a:pt x="93345" y="206121"/>
                </a:lnTo>
                <a:lnTo>
                  <a:pt x="94741" y="245363"/>
                </a:lnTo>
                <a:lnTo>
                  <a:pt x="96774" y="276098"/>
                </a:lnTo>
                <a:lnTo>
                  <a:pt x="98171" y="310261"/>
                </a:lnTo>
                <a:lnTo>
                  <a:pt x="99440" y="340995"/>
                </a:lnTo>
                <a:lnTo>
                  <a:pt x="100837" y="373252"/>
                </a:lnTo>
                <a:lnTo>
                  <a:pt x="102870" y="405638"/>
                </a:lnTo>
                <a:lnTo>
                  <a:pt x="104139" y="431291"/>
                </a:lnTo>
                <a:lnTo>
                  <a:pt x="105537" y="463676"/>
                </a:lnTo>
                <a:lnTo>
                  <a:pt x="106807" y="497713"/>
                </a:lnTo>
                <a:lnTo>
                  <a:pt x="108838" y="526796"/>
                </a:lnTo>
                <a:lnTo>
                  <a:pt x="110236" y="550672"/>
                </a:lnTo>
                <a:lnTo>
                  <a:pt x="111506" y="574421"/>
                </a:lnTo>
                <a:lnTo>
                  <a:pt x="112902" y="588137"/>
                </a:lnTo>
                <a:lnTo>
                  <a:pt x="114935" y="612013"/>
                </a:lnTo>
                <a:lnTo>
                  <a:pt x="116332" y="623951"/>
                </a:lnTo>
                <a:lnTo>
                  <a:pt x="117601" y="640841"/>
                </a:lnTo>
                <a:lnTo>
                  <a:pt x="118999" y="654558"/>
                </a:lnTo>
                <a:lnTo>
                  <a:pt x="121031" y="657860"/>
                </a:lnTo>
                <a:lnTo>
                  <a:pt x="122300" y="664717"/>
                </a:lnTo>
                <a:lnTo>
                  <a:pt x="123698" y="675132"/>
                </a:lnTo>
                <a:lnTo>
                  <a:pt x="124968" y="680212"/>
                </a:lnTo>
                <a:lnTo>
                  <a:pt x="127000" y="687070"/>
                </a:lnTo>
                <a:lnTo>
                  <a:pt x="128397" y="688594"/>
                </a:lnTo>
                <a:lnTo>
                  <a:pt x="129666" y="695451"/>
                </a:lnTo>
                <a:lnTo>
                  <a:pt x="131063" y="695451"/>
                </a:lnTo>
                <a:lnTo>
                  <a:pt x="132334" y="700532"/>
                </a:lnTo>
                <a:lnTo>
                  <a:pt x="134493" y="700532"/>
                </a:lnTo>
                <a:lnTo>
                  <a:pt x="135762" y="702310"/>
                </a:lnTo>
                <a:lnTo>
                  <a:pt x="137033" y="703961"/>
                </a:lnTo>
                <a:lnTo>
                  <a:pt x="138429" y="707389"/>
                </a:lnTo>
                <a:lnTo>
                  <a:pt x="140462" y="707389"/>
                </a:lnTo>
                <a:lnTo>
                  <a:pt x="141859" y="705738"/>
                </a:lnTo>
                <a:lnTo>
                  <a:pt x="143128" y="707389"/>
                </a:lnTo>
                <a:lnTo>
                  <a:pt x="144525" y="695451"/>
                </a:lnTo>
                <a:lnTo>
                  <a:pt x="146558" y="703961"/>
                </a:lnTo>
                <a:lnTo>
                  <a:pt x="147827" y="707389"/>
                </a:lnTo>
                <a:lnTo>
                  <a:pt x="149225" y="710819"/>
                </a:lnTo>
                <a:lnTo>
                  <a:pt x="150495" y="703961"/>
                </a:lnTo>
                <a:lnTo>
                  <a:pt x="152526" y="714248"/>
                </a:lnTo>
                <a:lnTo>
                  <a:pt x="153924" y="705738"/>
                </a:lnTo>
                <a:lnTo>
                  <a:pt x="155194" y="712597"/>
                </a:lnTo>
                <a:lnTo>
                  <a:pt x="156590" y="707389"/>
                </a:lnTo>
                <a:lnTo>
                  <a:pt x="158623" y="710819"/>
                </a:lnTo>
                <a:lnTo>
                  <a:pt x="160020" y="707389"/>
                </a:lnTo>
                <a:lnTo>
                  <a:pt x="161289" y="709040"/>
                </a:lnTo>
                <a:lnTo>
                  <a:pt x="162687" y="707389"/>
                </a:lnTo>
                <a:lnTo>
                  <a:pt x="164719" y="707389"/>
                </a:lnTo>
                <a:lnTo>
                  <a:pt x="165988" y="705738"/>
                </a:lnTo>
                <a:lnTo>
                  <a:pt x="167386" y="705738"/>
                </a:lnTo>
                <a:lnTo>
                  <a:pt x="168783" y="702310"/>
                </a:lnTo>
                <a:lnTo>
                  <a:pt x="170687" y="700532"/>
                </a:lnTo>
                <a:lnTo>
                  <a:pt x="172085" y="695451"/>
                </a:lnTo>
                <a:lnTo>
                  <a:pt x="173354" y="705738"/>
                </a:lnTo>
                <a:lnTo>
                  <a:pt x="174751" y="698880"/>
                </a:lnTo>
                <a:lnTo>
                  <a:pt x="176784" y="703961"/>
                </a:lnTo>
                <a:lnTo>
                  <a:pt x="178181" y="695451"/>
                </a:lnTo>
                <a:lnTo>
                  <a:pt x="179450" y="698880"/>
                </a:lnTo>
                <a:lnTo>
                  <a:pt x="186816" y="698880"/>
                </a:lnTo>
                <a:lnTo>
                  <a:pt x="188213" y="697229"/>
                </a:lnTo>
                <a:lnTo>
                  <a:pt x="190246" y="697229"/>
                </a:lnTo>
                <a:lnTo>
                  <a:pt x="191643" y="697229"/>
                </a:lnTo>
                <a:lnTo>
                  <a:pt x="192912" y="693927"/>
                </a:lnTo>
                <a:lnTo>
                  <a:pt x="194310" y="693927"/>
                </a:lnTo>
                <a:lnTo>
                  <a:pt x="196214" y="698880"/>
                </a:lnTo>
                <a:lnTo>
                  <a:pt x="197612" y="693927"/>
                </a:lnTo>
                <a:lnTo>
                  <a:pt x="199009" y="693927"/>
                </a:lnTo>
                <a:lnTo>
                  <a:pt x="200278" y="692023"/>
                </a:lnTo>
                <a:lnTo>
                  <a:pt x="202311" y="690372"/>
                </a:lnTo>
                <a:lnTo>
                  <a:pt x="203708" y="693927"/>
                </a:lnTo>
                <a:lnTo>
                  <a:pt x="205104" y="688594"/>
                </a:lnTo>
                <a:lnTo>
                  <a:pt x="206375" y="693927"/>
                </a:lnTo>
                <a:lnTo>
                  <a:pt x="208407" y="685291"/>
                </a:lnTo>
                <a:lnTo>
                  <a:pt x="209676" y="687070"/>
                </a:lnTo>
                <a:lnTo>
                  <a:pt x="211074" y="690372"/>
                </a:lnTo>
                <a:lnTo>
                  <a:pt x="212471" y="683513"/>
                </a:lnTo>
                <a:lnTo>
                  <a:pt x="214502" y="687070"/>
                </a:lnTo>
                <a:lnTo>
                  <a:pt x="215773" y="685291"/>
                </a:lnTo>
                <a:lnTo>
                  <a:pt x="217170" y="690372"/>
                </a:lnTo>
                <a:lnTo>
                  <a:pt x="218566" y="690372"/>
                </a:lnTo>
                <a:lnTo>
                  <a:pt x="220472" y="681736"/>
                </a:lnTo>
                <a:lnTo>
                  <a:pt x="221869" y="685291"/>
                </a:lnTo>
                <a:lnTo>
                  <a:pt x="223138" y="692023"/>
                </a:lnTo>
                <a:lnTo>
                  <a:pt x="224536" y="685291"/>
                </a:lnTo>
                <a:lnTo>
                  <a:pt x="226568" y="687070"/>
                </a:lnTo>
                <a:lnTo>
                  <a:pt x="227964" y="687070"/>
                </a:lnTo>
                <a:lnTo>
                  <a:pt x="229235" y="687070"/>
                </a:lnTo>
                <a:lnTo>
                  <a:pt x="230632" y="683513"/>
                </a:lnTo>
                <a:lnTo>
                  <a:pt x="232028" y="681736"/>
                </a:lnTo>
                <a:lnTo>
                  <a:pt x="233934" y="671576"/>
                </a:lnTo>
                <a:lnTo>
                  <a:pt x="235331" y="680212"/>
                </a:lnTo>
                <a:lnTo>
                  <a:pt x="236727" y="687070"/>
                </a:lnTo>
                <a:lnTo>
                  <a:pt x="237998" y="680212"/>
                </a:lnTo>
                <a:lnTo>
                  <a:pt x="240029" y="681736"/>
                </a:lnTo>
                <a:lnTo>
                  <a:pt x="241426" y="683513"/>
                </a:lnTo>
                <a:lnTo>
                  <a:pt x="242697" y="676655"/>
                </a:lnTo>
                <a:lnTo>
                  <a:pt x="244094" y="683513"/>
                </a:lnTo>
                <a:lnTo>
                  <a:pt x="245999" y="680212"/>
                </a:lnTo>
                <a:lnTo>
                  <a:pt x="247396" y="678434"/>
                </a:lnTo>
                <a:lnTo>
                  <a:pt x="248793" y="683513"/>
                </a:lnTo>
                <a:lnTo>
                  <a:pt x="250189" y="681736"/>
                </a:lnTo>
                <a:lnTo>
                  <a:pt x="252095" y="675132"/>
                </a:lnTo>
                <a:lnTo>
                  <a:pt x="253491" y="675132"/>
                </a:lnTo>
                <a:lnTo>
                  <a:pt x="254888" y="671576"/>
                </a:lnTo>
                <a:lnTo>
                  <a:pt x="256159" y="687070"/>
                </a:lnTo>
                <a:lnTo>
                  <a:pt x="258190" y="680212"/>
                </a:lnTo>
                <a:lnTo>
                  <a:pt x="259587" y="671576"/>
                </a:lnTo>
                <a:lnTo>
                  <a:pt x="260858" y="669798"/>
                </a:lnTo>
                <a:lnTo>
                  <a:pt x="262254" y="669798"/>
                </a:lnTo>
                <a:lnTo>
                  <a:pt x="264287" y="676655"/>
                </a:lnTo>
                <a:lnTo>
                  <a:pt x="265557" y="676655"/>
                </a:lnTo>
                <a:lnTo>
                  <a:pt x="266953" y="678434"/>
                </a:lnTo>
                <a:lnTo>
                  <a:pt x="268224" y="675132"/>
                </a:lnTo>
                <a:lnTo>
                  <a:pt x="270383" y="675132"/>
                </a:lnTo>
                <a:lnTo>
                  <a:pt x="271652" y="673353"/>
                </a:lnTo>
                <a:lnTo>
                  <a:pt x="273050" y="675132"/>
                </a:lnTo>
                <a:lnTo>
                  <a:pt x="274320" y="673353"/>
                </a:lnTo>
                <a:lnTo>
                  <a:pt x="275716" y="673353"/>
                </a:lnTo>
                <a:lnTo>
                  <a:pt x="277749" y="671576"/>
                </a:lnTo>
                <a:lnTo>
                  <a:pt x="279019" y="663194"/>
                </a:lnTo>
                <a:lnTo>
                  <a:pt x="280415" y="671576"/>
                </a:lnTo>
                <a:lnTo>
                  <a:pt x="281686" y="666496"/>
                </a:lnTo>
                <a:lnTo>
                  <a:pt x="283718" y="666496"/>
                </a:lnTo>
                <a:lnTo>
                  <a:pt x="285114" y="668274"/>
                </a:lnTo>
                <a:lnTo>
                  <a:pt x="286385" y="668274"/>
                </a:lnTo>
                <a:lnTo>
                  <a:pt x="287782" y="669798"/>
                </a:lnTo>
                <a:lnTo>
                  <a:pt x="289813" y="669798"/>
                </a:lnTo>
                <a:lnTo>
                  <a:pt x="291211" y="671576"/>
                </a:lnTo>
                <a:lnTo>
                  <a:pt x="292481" y="669798"/>
                </a:lnTo>
                <a:lnTo>
                  <a:pt x="293877" y="664717"/>
                </a:lnTo>
                <a:lnTo>
                  <a:pt x="295910" y="666496"/>
                </a:lnTo>
                <a:lnTo>
                  <a:pt x="297179" y="668274"/>
                </a:lnTo>
                <a:lnTo>
                  <a:pt x="298576" y="675132"/>
                </a:lnTo>
                <a:lnTo>
                  <a:pt x="299847" y="673353"/>
                </a:lnTo>
                <a:lnTo>
                  <a:pt x="301878" y="671576"/>
                </a:lnTo>
                <a:lnTo>
                  <a:pt x="303275" y="669798"/>
                </a:lnTo>
                <a:lnTo>
                  <a:pt x="304546" y="659638"/>
                </a:lnTo>
                <a:lnTo>
                  <a:pt x="305943" y="663194"/>
                </a:lnTo>
                <a:lnTo>
                  <a:pt x="307975" y="663194"/>
                </a:lnTo>
                <a:lnTo>
                  <a:pt x="309372" y="664717"/>
                </a:lnTo>
                <a:lnTo>
                  <a:pt x="310641" y="664717"/>
                </a:lnTo>
                <a:lnTo>
                  <a:pt x="311912" y="666496"/>
                </a:lnTo>
                <a:lnTo>
                  <a:pt x="314071" y="661415"/>
                </a:lnTo>
                <a:lnTo>
                  <a:pt x="315340" y="659638"/>
                </a:lnTo>
                <a:lnTo>
                  <a:pt x="316738" y="669798"/>
                </a:lnTo>
                <a:lnTo>
                  <a:pt x="318008" y="668274"/>
                </a:lnTo>
                <a:lnTo>
                  <a:pt x="320039" y="664717"/>
                </a:lnTo>
                <a:lnTo>
                  <a:pt x="321437" y="657860"/>
                </a:lnTo>
                <a:lnTo>
                  <a:pt x="322707" y="663194"/>
                </a:lnTo>
                <a:lnTo>
                  <a:pt x="324103" y="668274"/>
                </a:lnTo>
                <a:lnTo>
                  <a:pt x="325374" y="671576"/>
                </a:lnTo>
                <a:lnTo>
                  <a:pt x="327406" y="661415"/>
                </a:lnTo>
                <a:lnTo>
                  <a:pt x="328802" y="663194"/>
                </a:lnTo>
                <a:lnTo>
                  <a:pt x="330073" y="664717"/>
                </a:lnTo>
                <a:lnTo>
                  <a:pt x="331470" y="664717"/>
                </a:lnTo>
                <a:lnTo>
                  <a:pt x="333501" y="663194"/>
                </a:lnTo>
                <a:lnTo>
                  <a:pt x="334899" y="666496"/>
                </a:lnTo>
                <a:lnTo>
                  <a:pt x="336169" y="656336"/>
                </a:lnTo>
                <a:lnTo>
                  <a:pt x="337565" y="661415"/>
                </a:lnTo>
                <a:lnTo>
                  <a:pt x="339598" y="668274"/>
                </a:lnTo>
                <a:lnTo>
                  <a:pt x="340868" y="666496"/>
                </a:lnTo>
                <a:lnTo>
                  <a:pt x="342264" y="659638"/>
                </a:lnTo>
                <a:lnTo>
                  <a:pt x="343535" y="666496"/>
                </a:lnTo>
                <a:lnTo>
                  <a:pt x="345566" y="669798"/>
                </a:lnTo>
                <a:lnTo>
                  <a:pt x="346963" y="663194"/>
                </a:lnTo>
                <a:lnTo>
                  <a:pt x="348234" y="656336"/>
                </a:lnTo>
                <a:lnTo>
                  <a:pt x="349631" y="656336"/>
                </a:lnTo>
                <a:lnTo>
                  <a:pt x="351663" y="659638"/>
                </a:lnTo>
                <a:lnTo>
                  <a:pt x="353060" y="663194"/>
                </a:lnTo>
                <a:lnTo>
                  <a:pt x="354329" y="663194"/>
                </a:lnTo>
                <a:lnTo>
                  <a:pt x="355726" y="656336"/>
                </a:lnTo>
                <a:lnTo>
                  <a:pt x="357759" y="657860"/>
                </a:lnTo>
                <a:lnTo>
                  <a:pt x="359028" y="663194"/>
                </a:lnTo>
                <a:lnTo>
                  <a:pt x="360425" y="651128"/>
                </a:lnTo>
                <a:lnTo>
                  <a:pt x="361696" y="656336"/>
                </a:lnTo>
                <a:lnTo>
                  <a:pt x="363727" y="657860"/>
                </a:lnTo>
                <a:lnTo>
                  <a:pt x="365125" y="657860"/>
                </a:lnTo>
                <a:lnTo>
                  <a:pt x="366395" y="661415"/>
                </a:lnTo>
                <a:lnTo>
                  <a:pt x="367791" y="661415"/>
                </a:lnTo>
                <a:lnTo>
                  <a:pt x="369824" y="654558"/>
                </a:lnTo>
                <a:lnTo>
                  <a:pt x="371094" y="661415"/>
                </a:lnTo>
                <a:lnTo>
                  <a:pt x="372490" y="661415"/>
                </a:lnTo>
                <a:lnTo>
                  <a:pt x="373888" y="656336"/>
                </a:lnTo>
                <a:lnTo>
                  <a:pt x="375158" y="659638"/>
                </a:lnTo>
                <a:lnTo>
                  <a:pt x="377189" y="654558"/>
                </a:lnTo>
                <a:lnTo>
                  <a:pt x="378587" y="656336"/>
                </a:lnTo>
                <a:lnTo>
                  <a:pt x="379857" y="661415"/>
                </a:lnTo>
                <a:lnTo>
                  <a:pt x="381253" y="664717"/>
                </a:lnTo>
                <a:lnTo>
                  <a:pt x="383286" y="666496"/>
                </a:lnTo>
                <a:lnTo>
                  <a:pt x="384556" y="657860"/>
                </a:lnTo>
                <a:lnTo>
                  <a:pt x="385952" y="659638"/>
                </a:lnTo>
                <a:lnTo>
                  <a:pt x="387350" y="657860"/>
                </a:lnTo>
                <a:lnTo>
                  <a:pt x="389254" y="666496"/>
                </a:lnTo>
                <a:lnTo>
                  <a:pt x="390651" y="659638"/>
                </a:lnTo>
                <a:lnTo>
                  <a:pt x="391922" y="656336"/>
                </a:lnTo>
                <a:lnTo>
                  <a:pt x="393319" y="659638"/>
                </a:lnTo>
                <a:lnTo>
                  <a:pt x="395350" y="659638"/>
                </a:lnTo>
                <a:lnTo>
                  <a:pt x="396748" y="657860"/>
                </a:lnTo>
                <a:lnTo>
                  <a:pt x="398018" y="661415"/>
                </a:lnTo>
                <a:lnTo>
                  <a:pt x="399414" y="659638"/>
                </a:lnTo>
                <a:lnTo>
                  <a:pt x="401447" y="657860"/>
                </a:lnTo>
                <a:lnTo>
                  <a:pt x="402716" y="659638"/>
                </a:lnTo>
                <a:lnTo>
                  <a:pt x="404113" y="656336"/>
                </a:lnTo>
                <a:lnTo>
                  <a:pt x="405511" y="652779"/>
                </a:lnTo>
                <a:lnTo>
                  <a:pt x="407415" y="659638"/>
                </a:lnTo>
                <a:lnTo>
                  <a:pt x="408813" y="652779"/>
                </a:lnTo>
                <a:lnTo>
                  <a:pt x="410210" y="656336"/>
                </a:lnTo>
                <a:lnTo>
                  <a:pt x="411479" y="657860"/>
                </a:lnTo>
                <a:lnTo>
                  <a:pt x="413512" y="661415"/>
                </a:lnTo>
                <a:lnTo>
                  <a:pt x="414782" y="657860"/>
                </a:lnTo>
                <a:lnTo>
                  <a:pt x="416306" y="656336"/>
                </a:lnTo>
                <a:lnTo>
                  <a:pt x="417575" y="661415"/>
                </a:lnTo>
                <a:lnTo>
                  <a:pt x="419608" y="661415"/>
                </a:lnTo>
                <a:lnTo>
                  <a:pt x="420877" y="664717"/>
                </a:lnTo>
                <a:lnTo>
                  <a:pt x="422275" y="659638"/>
                </a:lnTo>
                <a:lnTo>
                  <a:pt x="423672" y="664717"/>
                </a:lnTo>
                <a:lnTo>
                  <a:pt x="424941" y="654558"/>
                </a:lnTo>
                <a:lnTo>
                  <a:pt x="426974" y="657860"/>
                </a:lnTo>
                <a:lnTo>
                  <a:pt x="428371" y="654558"/>
                </a:lnTo>
                <a:lnTo>
                  <a:pt x="429768" y="647700"/>
                </a:lnTo>
                <a:lnTo>
                  <a:pt x="431038" y="656336"/>
                </a:lnTo>
                <a:lnTo>
                  <a:pt x="433070" y="652779"/>
                </a:lnTo>
                <a:lnTo>
                  <a:pt x="434339" y="661415"/>
                </a:lnTo>
                <a:lnTo>
                  <a:pt x="435737" y="661415"/>
                </a:lnTo>
                <a:lnTo>
                  <a:pt x="437134" y="657860"/>
                </a:lnTo>
                <a:lnTo>
                  <a:pt x="439165" y="659638"/>
                </a:lnTo>
                <a:lnTo>
                  <a:pt x="440436" y="661415"/>
                </a:lnTo>
                <a:lnTo>
                  <a:pt x="441833" y="651128"/>
                </a:lnTo>
                <a:lnTo>
                  <a:pt x="443229" y="657860"/>
                </a:lnTo>
                <a:lnTo>
                  <a:pt x="445135" y="659638"/>
                </a:lnTo>
                <a:lnTo>
                  <a:pt x="446532" y="657860"/>
                </a:lnTo>
                <a:lnTo>
                  <a:pt x="447801" y="656336"/>
                </a:lnTo>
                <a:lnTo>
                  <a:pt x="449199" y="652779"/>
                </a:lnTo>
                <a:lnTo>
                  <a:pt x="451231" y="656336"/>
                </a:lnTo>
                <a:lnTo>
                  <a:pt x="452627" y="656336"/>
                </a:lnTo>
                <a:lnTo>
                  <a:pt x="453898" y="657860"/>
                </a:lnTo>
                <a:lnTo>
                  <a:pt x="455295" y="656336"/>
                </a:lnTo>
                <a:lnTo>
                  <a:pt x="457200" y="657860"/>
                </a:lnTo>
                <a:lnTo>
                  <a:pt x="458597" y="656336"/>
                </a:lnTo>
                <a:lnTo>
                  <a:pt x="459994" y="651128"/>
                </a:lnTo>
                <a:lnTo>
                  <a:pt x="461263" y="654558"/>
                </a:lnTo>
                <a:lnTo>
                  <a:pt x="463296" y="644398"/>
                </a:lnTo>
                <a:lnTo>
                  <a:pt x="464693" y="656336"/>
                </a:lnTo>
                <a:lnTo>
                  <a:pt x="466089" y="654558"/>
                </a:lnTo>
                <a:lnTo>
                  <a:pt x="467360" y="656336"/>
                </a:lnTo>
                <a:lnTo>
                  <a:pt x="469391" y="654558"/>
                </a:lnTo>
                <a:lnTo>
                  <a:pt x="470662" y="657860"/>
                </a:lnTo>
                <a:lnTo>
                  <a:pt x="472059" y="654558"/>
                </a:lnTo>
                <a:lnTo>
                  <a:pt x="473456" y="654558"/>
                </a:lnTo>
                <a:lnTo>
                  <a:pt x="474725" y="657860"/>
                </a:lnTo>
                <a:lnTo>
                  <a:pt x="476758" y="651128"/>
                </a:lnTo>
                <a:lnTo>
                  <a:pt x="478154" y="654558"/>
                </a:lnTo>
                <a:lnTo>
                  <a:pt x="479425" y="656336"/>
                </a:lnTo>
                <a:lnTo>
                  <a:pt x="480822" y="651128"/>
                </a:lnTo>
                <a:lnTo>
                  <a:pt x="482853" y="652779"/>
                </a:lnTo>
                <a:lnTo>
                  <a:pt x="484250" y="649477"/>
                </a:lnTo>
                <a:lnTo>
                  <a:pt x="485521" y="656336"/>
                </a:lnTo>
                <a:lnTo>
                  <a:pt x="486918" y="657860"/>
                </a:lnTo>
                <a:lnTo>
                  <a:pt x="488950" y="657860"/>
                </a:lnTo>
                <a:lnTo>
                  <a:pt x="490220" y="652779"/>
                </a:lnTo>
                <a:lnTo>
                  <a:pt x="491616" y="652779"/>
                </a:lnTo>
                <a:lnTo>
                  <a:pt x="492887" y="649477"/>
                </a:lnTo>
                <a:lnTo>
                  <a:pt x="494919" y="651128"/>
                </a:lnTo>
                <a:lnTo>
                  <a:pt x="496315" y="654558"/>
                </a:lnTo>
                <a:lnTo>
                  <a:pt x="497586" y="651128"/>
                </a:lnTo>
                <a:lnTo>
                  <a:pt x="498983" y="657860"/>
                </a:lnTo>
                <a:lnTo>
                  <a:pt x="501014" y="656336"/>
                </a:lnTo>
                <a:lnTo>
                  <a:pt x="502412" y="654558"/>
                </a:lnTo>
                <a:lnTo>
                  <a:pt x="503682" y="663194"/>
                </a:lnTo>
                <a:lnTo>
                  <a:pt x="504951" y="652779"/>
                </a:lnTo>
                <a:lnTo>
                  <a:pt x="507111" y="651128"/>
                </a:lnTo>
                <a:lnTo>
                  <a:pt x="508381" y="656336"/>
                </a:lnTo>
                <a:lnTo>
                  <a:pt x="509777" y="654558"/>
                </a:lnTo>
                <a:lnTo>
                  <a:pt x="511048" y="663194"/>
                </a:lnTo>
                <a:lnTo>
                  <a:pt x="513079" y="657860"/>
                </a:lnTo>
                <a:lnTo>
                  <a:pt x="514476" y="657860"/>
                </a:lnTo>
                <a:lnTo>
                  <a:pt x="515747" y="651128"/>
                </a:lnTo>
                <a:lnTo>
                  <a:pt x="517144" y="656336"/>
                </a:lnTo>
                <a:lnTo>
                  <a:pt x="519175" y="654558"/>
                </a:lnTo>
                <a:lnTo>
                  <a:pt x="520446" y="656336"/>
                </a:lnTo>
                <a:lnTo>
                  <a:pt x="521843" y="654558"/>
                </a:lnTo>
                <a:lnTo>
                  <a:pt x="523113" y="649477"/>
                </a:lnTo>
                <a:lnTo>
                  <a:pt x="524510" y="657860"/>
                </a:lnTo>
                <a:lnTo>
                  <a:pt x="526541" y="656336"/>
                </a:lnTo>
                <a:lnTo>
                  <a:pt x="527938" y="656336"/>
                </a:lnTo>
                <a:lnTo>
                  <a:pt x="529209" y="661415"/>
                </a:lnTo>
                <a:lnTo>
                  <a:pt x="530606" y="656336"/>
                </a:lnTo>
                <a:lnTo>
                  <a:pt x="532638" y="657860"/>
                </a:lnTo>
                <a:lnTo>
                  <a:pt x="533908" y="652779"/>
                </a:lnTo>
                <a:lnTo>
                  <a:pt x="535304" y="657860"/>
                </a:lnTo>
                <a:lnTo>
                  <a:pt x="536575" y="657860"/>
                </a:lnTo>
                <a:lnTo>
                  <a:pt x="538607" y="651128"/>
                </a:lnTo>
                <a:lnTo>
                  <a:pt x="540003" y="645922"/>
                </a:lnTo>
                <a:lnTo>
                  <a:pt x="541274" y="651128"/>
                </a:lnTo>
                <a:lnTo>
                  <a:pt x="542671" y="656336"/>
                </a:lnTo>
                <a:lnTo>
                  <a:pt x="544702" y="642620"/>
                </a:lnTo>
                <a:lnTo>
                  <a:pt x="546100" y="649477"/>
                </a:lnTo>
                <a:lnTo>
                  <a:pt x="547370" y="651128"/>
                </a:lnTo>
                <a:lnTo>
                  <a:pt x="548639" y="651128"/>
                </a:lnTo>
                <a:lnTo>
                  <a:pt x="550799" y="652779"/>
                </a:lnTo>
                <a:lnTo>
                  <a:pt x="552069" y="652779"/>
                </a:lnTo>
                <a:lnTo>
                  <a:pt x="553465" y="654558"/>
                </a:lnTo>
                <a:lnTo>
                  <a:pt x="554736" y="652779"/>
                </a:lnTo>
                <a:lnTo>
                  <a:pt x="556768" y="647700"/>
                </a:lnTo>
                <a:lnTo>
                  <a:pt x="558164" y="647700"/>
                </a:lnTo>
                <a:lnTo>
                  <a:pt x="559435" y="649477"/>
                </a:lnTo>
                <a:lnTo>
                  <a:pt x="560832" y="651128"/>
                </a:lnTo>
                <a:lnTo>
                  <a:pt x="562863" y="649477"/>
                </a:lnTo>
                <a:lnTo>
                  <a:pt x="564134" y="649477"/>
                </a:lnTo>
                <a:lnTo>
                  <a:pt x="565531" y="654558"/>
                </a:lnTo>
                <a:lnTo>
                  <a:pt x="566801" y="652779"/>
                </a:lnTo>
                <a:lnTo>
                  <a:pt x="568960" y="649477"/>
                </a:lnTo>
                <a:lnTo>
                  <a:pt x="570229" y="649477"/>
                </a:lnTo>
                <a:lnTo>
                  <a:pt x="571626" y="652779"/>
                </a:lnTo>
                <a:lnTo>
                  <a:pt x="572897" y="649477"/>
                </a:lnTo>
                <a:lnTo>
                  <a:pt x="574294" y="649477"/>
                </a:lnTo>
                <a:lnTo>
                  <a:pt x="576326" y="652779"/>
                </a:lnTo>
                <a:lnTo>
                  <a:pt x="577596" y="656336"/>
                </a:lnTo>
                <a:lnTo>
                  <a:pt x="578993" y="651128"/>
                </a:lnTo>
                <a:lnTo>
                  <a:pt x="580263" y="654558"/>
                </a:lnTo>
                <a:lnTo>
                  <a:pt x="582295" y="647700"/>
                </a:lnTo>
                <a:lnTo>
                  <a:pt x="583691" y="647700"/>
                </a:lnTo>
                <a:lnTo>
                  <a:pt x="585088" y="651128"/>
                </a:lnTo>
                <a:lnTo>
                  <a:pt x="586359" y="645922"/>
                </a:lnTo>
                <a:lnTo>
                  <a:pt x="588390" y="649477"/>
                </a:lnTo>
                <a:lnTo>
                  <a:pt x="589788" y="649477"/>
                </a:lnTo>
                <a:lnTo>
                  <a:pt x="591058" y="651128"/>
                </a:lnTo>
                <a:lnTo>
                  <a:pt x="592454" y="644398"/>
                </a:lnTo>
                <a:lnTo>
                  <a:pt x="594487" y="652779"/>
                </a:lnTo>
                <a:lnTo>
                  <a:pt x="595757" y="656336"/>
                </a:lnTo>
                <a:lnTo>
                  <a:pt x="597153" y="654558"/>
                </a:lnTo>
                <a:lnTo>
                  <a:pt x="598551" y="654558"/>
                </a:lnTo>
                <a:lnTo>
                  <a:pt x="600456" y="649477"/>
                </a:lnTo>
                <a:lnTo>
                  <a:pt x="601852" y="647700"/>
                </a:lnTo>
                <a:lnTo>
                  <a:pt x="603123" y="647700"/>
                </a:lnTo>
                <a:lnTo>
                  <a:pt x="604520" y="649477"/>
                </a:lnTo>
                <a:lnTo>
                  <a:pt x="606551" y="647700"/>
                </a:lnTo>
                <a:lnTo>
                  <a:pt x="607822" y="64770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32651" y="2047875"/>
            <a:ext cx="657225" cy="714375"/>
          </a:xfrm>
          <a:custGeom>
            <a:avLst/>
            <a:gdLst/>
            <a:ahLst/>
            <a:cxnLst/>
            <a:rect l="l" t="t" r="r" b="b"/>
            <a:pathLst>
              <a:path w="657225" h="714375">
                <a:moveTo>
                  <a:pt x="0" y="640841"/>
                </a:moveTo>
                <a:lnTo>
                  <a:pt x="1397" y="639190"/>
                </a:lnTo>
                <a:lnTo>
                  <a:pt x="3555" y="647700"/>
                </a:lnTo>
                <a:lnTo>
                  <a:pt x="4952" y="577723"/>
                </a:lnTo>
                <a:lnTo>
                  <a:pt x="6350" y="680212"/>
                </a:lnTo>
                <a:lnTo>
                  <a:pt x="7874" y="671576"/>
                </a:lnTo>
                <a:lnTo>
                  <a:pt x="10032" y="663194"/>
                </a:lnTo>
                <a:lnTo>
                  <a:pt x="11556" y="652779"/>
                </a:lnTo>
                <a:lnTo>
                  <a:pt x="12953" y="647700"/>
                </a:lnTo>
                <a:lnTo>
                  <a:pt x="14477" y="634111"/>
                </a:lnTo>
                <a:lnTo>
                  <a:pt x="16637" y="623951"/>
                </a:lnTo>
                <a:lnTo>
                  <a:pt x="18033" y="623951"/>
                </a:lnTo>
                <a:lnTo>
                  <a:pt x="19557" y="623951"/>
                </a:lnTo>
                <a:lnTo>
                  <a:pt x="20954" y="618871"/>
                </a:lnTo>
                <a:lnTo>
                  <a:pt x="23114" y="623951"/>
                </a:lnTo>
                <a:lnTo>
                  <a:pt x="24638" y="627252"/>
                </a:lnTo>
                <a:lnTo>
                  <a:pt x="26034" y="629030"/>
                </a:lnTo>
                <a:lnTo>
                  <a:pt x="27558" y="639190"/>
                </a:lnTo>
                <a:lnTo>
                  <a:pt x="29718" y="640841"/>
                </a:lnTo>
                <a:lnTo>
                  <a:pt x="31242" y="642620"/>
                </a:lnTo>
                <a:lnTo>
                  <a:pt x="32639" y="647700"/>
                </a:lnTo>
                <a:lnTo>
                  <a:pt x="34035" y="651128"/>
                </a:lnTo>
                <a:lnTo>
                  <a:pt x="35559" y="659638"/>
                </a:lnTo>
                <a:lnTo>
                  <a:pt x="37719" y="656336"/>
                </a:lnTo>
                <a:lnTo>
                  <a:pt x="39243" y="657860"/>
                </a:lnTo>
                <a:lnTo>
                  <a:pt x="40640" y="654558"/>
                </a:lnTo>
                <a:lnTo>
                  <a:pt x="42164" y="654558"/>
                </a:lnTo>
                <a:lnTo>
                  <a:pt x="44323" y="651128"/>
                </a:lnTo>
                <a:lnTo>
                  <a:pt x="45720" y="651128"/>
                </a:lnTo>
                <a:lnTo>
                  <a:pt x="47244" y="651128"/>
                </a:lnTo>
                <a:lnTo>
                  <a:pt x="48641" y="651128"/>
                </a:lnTo>
                <a:lnTo>
                  <a:pt x="50800" y="649477"/>
                </a:lnTo>
                <a:lnTo>
                  <a:pt x="52197" y="645922"/>
                </a:lnTo>
                <a:lnTo>
                  <a:pt x="53721" y="652779"/>
                </a:lnTo>
                <a:lnTo>
                  <a:pt x="55118" y="642620"/>
                </a:lnTo>
                <a:lnTo>
                  <a:pt x="57403" y="642620"/>
                </a:lnTo>
                <a:lnTo>
                  <a:pt x="58800" y="645922"/>
                </a:lnTo>
                <a:lnTo>
                  <a:pt x="60198" y="642620"/>
                </a:lnTo>
                <a:lnTo>
                  <a:pt x="61722" y="639190"/>
                </a:lnTo>
                <a:lnTo>
                  <a:pt x="63880" y="634111"/>
                </a:lnTo>
                <a:lnTo>
                  <a:pt x="65277" y="623951"/>
                </a:lnTo>
                <a:lnTo>
                  <a:pt x="66801" y="615314"/>
                </a:lnTo>
                <a:lnTo>
                  <a:pt x="68199" y="593216"/>
                </a:lnTo>
                <a:lnTo>
                  <a:pt x="70357" y="574421"/>
                </a:lnTo>
                <a:lnTo>
                  <a:pt x="71881" y="547115"/>
                </a:lnTo>
                <a:lnTo>
                  <a:pt x="73278" y="516382"/>
                </a:lnTo>
                <a:lnTo>
                  <a:pt x="74802" y="477392"/>
                </a:lnTo>
                <a:lnTo>
                  <a:pt x="76962" y="431291"/>
                </a:lnTo>
                <a:lnTo>
                  <a:pt x="78485" y="375030"/>
                </a:lnTo>
                <a:lnTo>
                  <a:pt x="79882" y="298323"/>
                </a:lnTo>
                <a:lnTo>
                  <a:pt x="81406" y="202819"/>
                </a:lnTo>
                <a:lnTo>
                  <a:pt x="83566" y="125984"/>
                </a:lnTo>
                <a:lnTo>
                  <a:pt x="84963" y="61340"/>
                </a:lnTo>
                <a:lnTo>
                  <a:pt x="86487" y="23875"/>
                </a:lnTo>
                <a:lnTo>
                  <a:pt x="87883" y="1524"/>
                </a:lnTo>
                <a:lnTo>
                  <a:pt x="89407" y="0"/>
                </a:lnTo>
                <a:lnTo>
                  <a:pt x="91567" y="8382"/>
                </a:lnTo>
                <a:lnTo>
                  <a:pt x="92964" y="25653"/>
                </a:lnTo>
                <a:lnTo>
                  <a:pt x="94488" y="56261"/>
                </a:lnTo>
                <a:lnTo>
                  <a:pt x="95884" y="81914"/>
                </a:lnTo>
                <a:lnTo>
                  <a:pt x="98044" y="117601"/>
                </a:lnTo>
                <a:lnTo>
                  <a:pt x="99568" y="167004"/>
                </a:lnTo>
                <a:lnTo>
                  <a:pt x="100965" y="206121"/>
                </a:lnTo>
                <a:lnTo>
                  <a:pt x="102489" y="245363"/>
                </a:lnTo>
                <a:lnTo>
                  <a:pt x="104648" y="276098"/>
                </a:lnTo>
                <a:lnTo>
                  <a:pt x="106045" y="310261"/>
                </a:lnTo>
                <a:lnTo>
                  <a:pt x="107442" y="340995"/>
                </a:lnTo>
                <a:lnTo>
                  <a:pt x="108966" y="373252"/>
                </a:lnTo>
                <a:lnTo>
                  <a:pt x="111125" y="405638"/>
                </a:lnTo>
                <a:lnTo>
                  <a:pt x="112522" y="431291"/>
                </a:lnTo>
                <a:lnTo>
                  <a:pt x="114046" y="463676"/>
                </a:lnTo>
                <a:lnTo>
                  <a:pt x="115443" y="497713"/>
                </a:lnTo>
                <a:lnTo>
                  <a:pt x="117601" y="526796"/>
                </a:lnTo>
                <a:lnTo>
                  <a:pt x="119125" y="550672"/>
                </a:lnTo>
                <a:lnTo>
                  <a:pt x="120523" y="574421"/>
                </a:lnTo>
                <a:lnTo>
                  <a:pt x="122047" y="588137"/>
                </a:lnTo>
                <a:lnTo>
                  <a:pt x="124205" y="612013"/>
                </a:lnTo>
                <a:lnTo>
                  <a:pt x="125729" y="623951"/>
                </a:lnTo>
                <a:lnTo>
                  <a:pt x="127126" y="640841"/>
                </a:lnTo>
                <a:lnTo>
                  <a:pt x="128650" y="654558"/>
                </a:lnTo>
                <a:lnTo>
                  <a:pt x="130809" y="657860"/>
                </a:lnTo>
                <a:lnTo>
                  <a:pt x="132206" y="664717"/>
                </a:lnTo>
                <a:lnTo>
                  <a:pt x="133730" y="675132"/>
                </a:lnTo>
                <a:lnTo>
                  <a:pt x="135127" y="680212"/>
                </a:lnTo>
                <a:lnTo>
                  <a:pt x="137287" y="687070"/>
                </a:lnTo>
                <a:lnTo>
                  <a:pt x="138810" y="688594"/>
                </a:lnTo>
                <a:lnTo>
                  <a:pt x="140207" y="695451"/>
                </a:lnTo>
                <a:lnTo>
                  <a:pt x="141731" y="695451"/>
                </a:lnTo>
                <a:lnTo>
                  <a:pt x="143128" y="700532"/>
                </a:lnTo>
                <a:lnTo>
                  <a:pt x="145288" y="700532"/>
                </a:lnTo>
                <a:lnTo>
                  <a:pt x="146812" y="702310"/>
                </a:lnTo>
                <a:lnTo>
                  <a:pt x="148208" y="703961"/>
                </a:lnTo>
                <a:lnTo>
                  <a:pt x="149732" y="707389"/>
                </a:lnTo>
                <a:lnTo>
                  <a:pt x="151892" y="707389"/>
                </a:lnTo>
                <a:lnTo>
                  <a:pt x="153289" y="705738"/>
                </a:lnTo>
                <a:lnTo>
                  <a:pt x="154685" y="707389"/>
                </a:lnTo>
                <a:lnTo>
                  <a:pt x="156209" y="695451"/>
                </a:lnTo>
                <a:lnTo>
                  <a:pt x="158369" y="703961"/>
                </a:lnTo>
                <a:lnTo>
                  <a:pt x="159893" y="707389"/>
                </a:lnTo>
                <a:lnTo>
                  <a:pt x="161290" y="710819"/>
                </a:lnTo>
                <a:lnTo>
                  <a:pt x="162687" y="703961"/>
                </a:lnTo>
                <a:lnTo>
                  <a:pt x="164846" y="714248"/>
                </a:lnTo>
                <a:lnTo>
                  <a:pt x="166370" y="705738"/>
                </a:lnTo>
                <a:lnTo>
                  <a:pt x="167767" y="712597"/>
                </a:lnTo>
                <a:lnTo>
                  <a:pt x="169291" y="707389"/>
                </a:lnTo>
                <a:lnTo>
                  <a:pt x="171450" y="710819"/>
                </a:lnTo>
                <a:lnTo>
                  <a:pt x="172974" y="707389"/>
                </a:lnTo>
                <a:lnTo>
                  <a:pt x="174371" y="709040"/>
                </a:lnTo>
                <a:lnTo>
                  <a:pt x="175895" y="707389"/>
                </a:lnTo>
                <a:lnTo>
                  <a:pt x="178053" y="707389"/>
                </a:lnTo>
                <a:lnTo>
                  <a:pt x="179450" y="705738"/>
                </a:lnTo>
                <a:lnTo>
                  <a:pt x="180975" y="705738"/>
                </a:lnTo>
                <a:lnTo>
                  <a:pt x="182372" y="702310"/>
                </a:lnTo>
                <a:lnTo>
                  <a:pt x="184530" y="700532"/>
                </a:lnTo>
                <a:lnTo>
                  <a:pt x="186054" y="695451"/>
                </a:lnTo>
                <a:lnTo>
                  <a:pt x="187451" y="705738"/>
                </a:lnTo>
                <a:lnTo>
                  <a:pt x="188975" y="698880"/>
                </a:lnTo>
                <a:lnTo>
                  <a:pt x="191134" y="703961"/>
                </a:lnTo>
                <a:lnTo>
                  <a:pt x="192658" y="695451"/>
                </a:lnTo>
                <a:lnTo>
                  <a:pt x="194055" y="698880"/>
                </a:lnTo>
                <a:lnTo>
                  <a:pt x="195452" y="698880"/>
                </a:lnTo>
                <a:lnTo>
                  <a:pt x="196976" y="698880"/>
                </a:lnTo>
                <a:lnTo>
                  <a:pt x="199135" y="698880"/>
                </a:lnTo>
                <a:lnTo>
                  <a:pt x="200532" y="698880"/>
                </a:lnTo>
                <a:lnTo>
                  <a:pt x="202056" y="698880"/>
                </a:lnTo>
                <a:lnTo>
                  <a:pt x="203453" y="697229"/>
                </a:lnTo>
                <a:lnTo>
                  <a:pt x="205740" y="697229"/>
                </a:lnTo>
                <a:lnTo>
                  <a:pt x="207137" y="697229"/>
                </a:lnTo>
                <a:lnTo>
                  <a:pt x="208533" y="693927"/>
                </a:lnTo>
                <a:lnTo>
                  <a:pt x="209930" y="693927"/>
                </a:lnTo>
                <a:lnTo>
                  <a:pt x="212217" y="698880"/>
                </a:lnTo>
                <a:lnTo>
                  <a:pt x="213614" y="693927"/>
                </a:lnTo>
                <a:lnTo>
                  <a:pt x="215138" y="693927"/>
                </a:lnTo>
                <a:lnTo>
                  <a:pt x="216534" y="692023"/>
                </a:lnTo>
                <a:lnTo>
                  <a:pt x="218694" y="690372"/>
                </a:lnTo>
                <a:lnTo>
                  <a:pt x="220218" y="693927"/>
                </a:lnTo>
                <a:lnTo>
                  <a:pt x="221615" y="688594"/>
                </a:lnTo>
                <a:lnTo>
                  <a:pt x="223139" y="693927"/>
                </a:lnTo>
                <a:lnTo>
                  <a:pt x="225298" y="685291"/>
                </a:lnTo>
                <a:lnTo>
                  <a:pt x="226695" y="687070"/>
                </a:lnTo>
                <a:lnTo>
                  <a:pt x="228219" y="690372"/>
                </a:lnTo>
                <a:lnTo>
                  <a:pt x="229616" y="683513"/>
                </a:lnTo>
                <a:lnTo>
                  <a:pt x="231775" y="687070"/>
                </a:lnTo>
                <a:lnTo>
                  <a:pt x="233299" y="685291"/>
                </a:lnTo>
                <a:lnTo>
                  <a:pt x="234696" y="690372"/>
                </a:lnTo>
                <a:lnTo>
                  <a:pt x="236220" y="690372"/>
                </a:lnTo>
                <a:lnTo>
                  <a:pt x="238378" y="681736"/>
                </a:lnTo>
                <a:lnTo>
                  <a:pt x="239902" y="685291"/>
                </a:lnTo>
                <a:lnTo>
                  <a:pt x="241300" y="692023"/>
                </a:lnTo>
                <a:lnTo>
                  <a:pt x="242697" y="685291"/>
                </a:lnTo>
                <a:lnTo>
                  <a:pt x="244982" y="687070"/>
                </a:lnTo>
                <a:lnTo>
                  <a:pt x="246379" y="687070"/>
                </a:lnTo>
                <a:lnTo>
                  <a:pt x="247903" y="687070"/>
                </a:lnTo>
                <a:lnTo>
                  <a:pt x="249300" y="683513"/>
                </a:lnTo>
                <a:lnTo>
                  <a:pt x="250825" y="681736"/>
                </a:lnTo>
                <a:lnTo>
                  <a:pt x="252983" y="671576"/>
                </a:lnTo>
                <a:lnTo>
                  <a:pt x="254380" y="680212"/>
                </a:lnTo>
                <a:lnTo>
                  <a:pt x="255777" y="687070"/>
                </a:lnTo>
                <a:lnTo>
                  <a:pt x="257301" y="680212"/>
                </a:lnTo>
                <a:lnTo>
                  <a:pt x="259460" y="681736"/>
                </a:lnTo>
                <a:lnTo>
                  <a:pt x="260857" y="683513"/>
                </a:lnTo>
                <a:lnTo>
                  <a:pt x="262381" y="676655"/>
                </a:lnTo>
                <a:lnTo>
                  <a:pt x="263778" y="683513"/>
                </a:lnTo>
                <a:lnTo>
                  <a:pt x="265938" y="680212"/>
                </a:lnTo>
                <a:lnTo>
                  <a:pt x="267462" y="678434"/>
                </a:lnTo>
                <a:lnTo>
                  <a:pt x="268858" y="683513"/>
                </a:lnTo>
                <a:lnTo>
                  <a:pt x="270382" y="681736"/>
                </a:lnTo>
                <a:lnTo>
                  <a:pt x="272542" y="675132"/>
                </a:lnTo>
                <a:lnTo>
                  <a:pt x="273939" y="675132"/>
                </a:lnTo>
                <a:lnTo>
                  <a:pt x="275463" y="671576"/>
                </a:lnTo>
                <a:lnTo>
                  <a:pt x="276859" y="687070"/>
                </a:lnTo>
                <a:lnTo>
                  <a:pt x="279019" y="680212"/>
                </a:lnTo>
                <a:lnTo>
                  <a:pt x="280543" y="671576"/>
                </a:lnTo>
                <a:lnTo>
                  <a:pt x="281940" y="669798"/>
                </a:lnTo>
                <a:lnTo>
                  <a:pt x="283464" y="669798"/>
                </a:lnTo>
                <a:lnTo>
                  <a:pt x="285623" y="676655"/>
                </a:lnTo>
                <a:lnTo>
                  <a:pt x="287147" y="676655"/>
                </a:lnTo>
                <a:lnTo>
                  <a:pt x="288544" y="678434"/>
                </a:lnTo>
                <a:lnTo>
                  <a:pt x="289941" y="675132"/>
                </a:lnTo>
                <a:lnTo>
                  <a:pt x="292226" y="675132"/>
                </a:lnTo>
                <a:lnTo>
                  <a:pt x="293624" y="673353"/>
                </a:lnTo>
                <a:lnTo>
                  <a:pt x="295148" y="675132"/>
                </a:lnTo>
                <a:lnTo>
                  <a:pt x="296545" y="673353"/>
                </a:lnTo>
                <a:lnTo>
                  <a:pt x="298069" y="673353"/>
                </a:lnTo>
                <a:lnTo>
                  <a:pt x="300227" y="671576"/>
                </a:lnTo>
                <a:lnTo>
                  <a:pt x="301625" y="663194"/>
                </a:lnTo>
                <a:lnTo>
                  <a:pt x="303022" y="671576"/>
                </a:lnTo>
                <a:lnTo>
                  <a:pt x="304546" y="666496"/>
                </a:lnTo>
                <a:lnTo>
                  <a:pt x="306704" y="666496"/>
                </a:lnTo>
                <a:lnTo>
                  <a:pt x="308228" y="668274"/>
                </a:lnTo>
                <a:lnTo>
                  <a:pt x="309625" y="668274"/>
                </a:lnTo>
                <a:lnTo>
                  <a:pt x="311023" y="669798"/>
                </a:lnTo>
                <a:lnTo>
                  <a:pt x="313181" y="669798"/>
                </a:lnTo>
                <a:lnTo>
                  <a:pt x="314705" y="671576"/>
                </a:lnTo>
                <a:lnTo>
                  <a:pt x="316102" y="669798"/>
                </a:lnTo>
                <a:lnTo>
                  <a:pt x="317626" y="664717"/>
                </a:lnTo>
                <a:lnTo>
                  <a:pt x="319785" y="666496"/>
                </a:lnTo>
                <a:lnTo>
                  <a:pt x="321182" y="668274"/>
                </a:lnTo>
                <a:lnTo>
                  <a:pt x="322706" y="675132"/>
                </a:lnTo>
                <a:lnTo>
                  <a:pt x="324103" y="673353"/>
                </a:lnTo>
                <a:lnTo>
                  <a:pt x="326263" y="671576"/>
                </a:lnTo>
                <a:lnTo>
                  <a:pt x="327787" y="669798"/>
                </a:lnTo>
                <a:lnTo>
                  <a:pt x="329183" y="659638"/>
                </a:lnTo>
                <a:lnTo>
                  <a:pt x="330707" y="663194"/>
                </a:lnTo>
                <a:lnTo>
                  <a:pt x="332867" y="663194"/>
                </a:lnTo>
                <a:lnTo>
                  <a:pt x="334391" y="664717"/>
                </a:lnTo>
                <a:lnTo>
                  <a:pt x="335788" y="664717"/>
                </a:lnTo>
                <a:lnTo>
                  <a:pt x="337184" y="666496"/>
                </a:lnTo>
                <a:lnTo>
                  <a:pt x="339471" y="661415"/>
                </a:lnTo>
                <a:lnTo>
                  <a:pt x="340868" y="659638"/>
                </a:lnTo>
                <a:lnTo>
                  <a:pt x="342392" y="669798"/>
                </a:lnTo>
                <a:lnTo>
                  <a:pt x="343789" y="668274"/>
                </a:lnTo>
                <a:lnTo>
                  <a:pt x="345948" y="664717"/>
                </a:lnTo>
                <a:lnTo>
                  <a:pt x="347472" y="657860"/>
                </a:lnTo>
                <a:lnTo>
                  <a:pt x="348869" y="663194"/>
                </a:lnTo>
                <a:lnTo>
                  <a:pt x="350393" y="668274"/>
                </a:lnTo>
                <a:lnTo>
                  <a:pt x="351790" y="671576"/>
                </a:lnTo>
                <a:lnTo>
                  <a:pt x="353949" y="661415"/>
                </a:lnTo>
                <a:lnTo>
                  <a:pt x="355473" y="663194"/>
                </a:lnTo>
                <a:lnTo>
                  <a:pt x="356870" y="664717"/>
                </a:lnTo>
                <a:lnTo>
                  <a:pt x="358267" y="664717"/>
                </a:lnTo>
                <a:lnTo>
                  <a:pt x="360552" y="663194"/>
                </a:lnTo>
                <a:lnTo>
                  <a:pt x="361950" y="666496"/>
                </a:lnTo>
                <a:lnTo>
                  <a:pt x="363474" y="656336"/>
                </a:lnTo>
                <a:lnTo>
                  <a:pt x="364871" y="661415"/>
                </a:lnTo>
                <a:lnTo>
                  <a:pt x="367029" y="668274"/>
                </a:lnTo>
                <a:lnTo>
                  <a:pt x="368426" y="666496"/>
                </a:lnTo>
                <a:lnTo>
                  <a:pt x="369950" y="659638"/>
                </a:lnTo>
                <a:lnTo>
                  <a:pt x="371348" y="666496"/>
                </a:lnTo>
                <a:lnTo>
                  <a:pt x="373506" y="669798"/>
                </a:lnTo>
                <a:lnTo>
                  <a:pt x="375030" y="663194"/>
                </a:lnTo>
                <a:lnTo>
                  <a:pt x="376427" y="656336"/>
                </a:lnTo>
                <a:lnTo>
                  <a:pt x="377951" y="656336"/>
                </a:lnTo>
                <a:lnTo>
                  <a:pt x="380110" y="659638"/>
                </a:lnTo>
                <a:lnTo>
                  <a:pt x="381634" y="663194"/>
                </a:lnTo>
                <a:lnTo>
                  <a:pt x="383031" y="663194"/>
                </a:lnTo>
                <a:lnTo>
                  <a:pt x="384555" y="656336"/>
                </a:lnTo>
                <a:lnTo>
                  <a:pt x="386715" y="657860"/>
                </a:lnTo>
                <a:lnTo>
                  <a:pt x="388112" y="663194"/>
                </a:lnTo>
                <a:lnTo>
                  <a:pt x="389635" y="651128"/>
                </a:lnTo>
                <a:lnTo>
                  <a:pt x="391032" y="656336"/>
                </a:lnTo>
                <a:lnTo>
                  <a:pt x="393192" y="657860"/>
                </a:lnTo>
                <a:lnTo>
                  <a:pt x="394716" y="657860"/>
                </a:lnTo>
                <a:lnTo>
                  <a:pt x="396113" y="661415"/>
                </a:lnTo>
                <a:lnTo>
                  <a:pt x="397637" y="661415"/>
                </a:lnTo>
                <a:lnTo>
                  <a:pt x="399796" y="654558"/>
                </a:lnTo>
                <a:lnTo>
                  <a:pt x="401193" y="661415"/>
                </a:lnTo>
                <a:lnTo>
                  <a:pt x="402717" y="661415"/>
                </a:lnTo>
                <a:lnTo>
                  <a:pt x="404114" y="656336"/>
                </a:lnTo>
                <a:lnTo>
                  <a:pt x="405638" y="659638"/>
                </a:lnTo>
                <a:lnTo>
                  <a:pt x="407797" y="654558"/>
                </a:lnTo>
                <a:lnTo>
                  <a:pt x="409194" y="656336"/>
                </a:lnTo>
                <a:lnTo>
                  <a:pt x="410718" y="661415"/>
                </a:lnTo>
                <a:lnTo>
                  <a:pt x="412115" y="664717"/>
                </a:lnTo>
                <a:lnTo>
                  <a:pt x="414274" y="666496"/>
                </a:lnTo>
                <a:lnTo>
                  <a:pt x="415671" y="657860"/>
                </a:lnTo>
                <a:lnTo>
                  <a:pt x="417195" y="659638"/>
                </a:lnTo>
                <a:lnTo>
                  <a:pt x="418592" y="657860"/>
                </a:lnTo>
                <a:lnTo>
                  <a:pt x="420877" y="666496"/>
                </a:lnTo>
                <a:lnTo>
                  <a:pt x="422275" y="659638"/>
                </a:lnTo>
                <a:lnTo>
                  <a:pt x="423672" y="656336"/>
                </a:lnTo>
                <a:lnTo>
                  <a:pt x="425196" y="659638"/>
                </a:lnTo>
                <a:lnTo>
                  <a:pt x="427354" y="659638"/>
                </a:lnTo>
                <a:lnTo>
                  <a:pt x="428878" y="657860"/>
                </a:lnTo>
                <a:lnTo>
                  <a:pt x="430275" y="661415"/>
                </a:lnTo>
                <a:lnTo>
                  <a:pt x="431800" y="659638"/>
                </a:lnTo>
                <a:lnTo>
                  <a:pt x="433958" y="657860"/>
                </a:lnTo>
                <a:lnTo>
                  <a:pt x="435355" y="659638"/>
                </a:lnTo>
                <a:lnTo>
                  <a:pt x="436879" y="656336"/>
                </a:lnTo>
                <a:lnTo>
                  <a:pt x="438276" y="652779"/>
                </a:lnTo>
                <a:lnTo>
                  <a:pt x="440435" y="659638"/>
                </a:lnTo>
                <a:lnTo>
                  <a:pt x="441959" y="652779"/>
                </a:lnTo>
                <a:lnTo>
                  <a:pt x="443356" y="656336"/>
                </a:lnTo>
                <a:lnTo>
                  <a:pt x="444880" y="657860"/>
                </a:lnTo>
                <a:lnTo>
                  <a:pt x="447040" y="661415"/>
                </a:lnTo>
                <a:lnTo>
                  <a:pt x="448437" y="657860"/>
                </a:lnTo>
                <a:lnTo>
                  <a:pt x="449960" y="656336"/>
                </a:lnTo>
                <a:lnTo>
                  <a:pt x="451357" y="661415"/>
                </a:lnTo>
                <a:lnTo>
                  <a:pt x="453644" y="661415"/>
                </a:lnTo>
                <a:lnTo>
                  <a:pt x="455041" y="664717"/>
                </a:lnTo>
                <a:lnTo>
                  <a:pt x="456565" y="659638"/>
                </a:lnTo>
                <a:lnTo>
                  <a:pt x="457962" y="664717"/>
                </a:lnTo>
                <a:lnTo>
                  <a:pt x="459358" y="654558"/>
                </a:lnTo>
                <a:lnTo>
                  <a:pt x="461518" y="657860"/>
                </a:lnTo>
                <a:lnTo>
                  <a:pt x="463042" y="654558"/>
                </a:lnTo>
                <a:lnTo>
                  <a:pt x="464439" y="647700"/>
                </a:lnTo>
                <a:lnTo>
                  <a:pt x="465963" y="656336"/>
                </a:lnTo>
                <a:lnTo>
                  <a:pt x="468122" y="652779"/>
                </a:lnTo>
                <a:lnTo>
                  <a:pt x="469519" y="661415"/>
                </a:lnTo>
                <a:lnTo>
                  <a:pt x="470916" y="661415"/>
                </a:lnTo>
                <a:lnTo>
                  <a:pt x="472440" y="657860"/>
                </a:lnTo>
                <a:lnTo>
                  <a:pt x="474599" y="659638"/>
                </a:lnTo>
                <a:lnTo>
                  <a:pt x="476123" y="661415"/>
                </a:lnTo>
                <a:lnTo>
                  <a:pt x="477520" y="651128"/>
                </a:lnTo>
                <a:lnTo>
                  <a:pt x="479044" y="657860"/>
                </a:lnTo>
                <a:lnTo>
                  <a:pt x="481202" y="659638"/>
                </a:lnTo>
                <a:lnTo>
                  <a:pt x="482600" y="657860"/>
                </a:lnTo>
                <a:lnTo>
                  <a:pt x="484124" y="656336"/>
                </a:lnTo>
                <a:lnTo>
                  <a:pt x="485521" y="652779"/>
                </a:lnTo>
                <a:lnTo>
                  <a:pt x="487679" y="656336"/>
                </a:lnTo>
                <a:lnTo>
                  <a:pt x="489203" y="656336"/>
                </a:lnTo>
                <a:lnTo>
                  <a:pt x="490600" y="657860"/>
                </a:lnTo>
                <a:lnTo>
                  <a:pt x="492125" y="656336"/>
                </a:lnTo>
                <a:lnTo>
                  <a:pt x="494283" y="657860"/>
                </a:lnTo>
                <a:lnTo>
                  <a:pt x="495807" y="656336"/>
                </a:lnTo>
                <a:lnTo>
                  <a:pt x="497204" y="651128"/>
                </a:lnTo>
                <a:lnTo>
                  <a:pt x="498601" y="654558"/>
                </a:lnTo>
                <a:lnTo>
                  <a:pt x="500888" y="644398"/>
                </a:lnTo>
                <a:lnTo>
                  <a:pt x="502284" y="656336"/>
                </a:lnTo>
                <a:lnTo>
                  <a:pt x="503808" y="654558"/>
                </a:lnTo>
                <a:lnTo>
                  <a:pt x="505205" y="656336"/>
                </a:lnTo>
                <a:lnTo>
                  <a:pt x="507365" y="654558"/>
                </a:lnTo>
                <a:lnTo>
                  <a:pt x="508889" y="657860"/>
                </a:lnTo>
                <a:lnTo>
                  <a:pt x="510285" y="654558"/>
                </a:lnTo>
                <a:lnTo>
                  <a:pt x="511809" y="654558"/>
                </a:lnTo>
                <a:lnTo>
                  <a:pt x="513206" y="657860"/>
                </a:lnTo>
                <a:lnTo>
                  <a:pt x="515366" y="651128"/>
                </a:lnTo>
                <a:lnTo>
                  <a:pt x="516763" y="654558"/>
                </a:lnTo>
                <a:lnTo>
                  <a:pt x="518287" y="656336"/>
                </a:lnTo>
                <a:lnTo>
                  <a:pt x="519683" y="651128"/>
                </a:lnTo>
                <a:lnTo>
                  <a:pt x="521843" y="652779"/>
                </a:lnTo>
                <a:lnTo>
                  <a:pt x="523367" y="649477"/>
                </a:lnTo>
                <a:lnTo>
                  <a:pt x="524764" y="656336"/>
                </a:lnTo>
                <a:lnTo>
                  <a:pt x="526288" y="657860"/>
                </a:lnTo>
                <a:lnTo>
                  <a:pt x="528447" y="657860"/>
                </a:lnTo>
                <a:lnTo>
                  <a:pt x="529844" y="652779"/>
                </a:lnTo>
                <a:lnTo>
                  <a:pt x="531368" y="652779"/>
                </a:lnTo>
                <a:lnTo>
                  <a:pt x="532765" y="649477"/>
                </a:lnTo>
                <a:lnTo>
                  <a:pt x="534924" y="651128"/>
                </a:lnTo>
                <a:lnTo>
                  <a:pt x="536448" y="654558"/>
                </a:lnTo>
                <a:lnTo>
                  <a:pt x="537845" y="651128"/>
                </a:lnTo>
                <a:lnTo>
                  <a:pt x="539369" y="657860"/>
                </a:lnTo>
                <a:lnTo>
                  <a:pt x="541527" y="656336"/>
                </a:lnTo>
                <a:lnTo>
                  <a:pt x="543051" y="654558"/>
                </a:lnTo>
                <a:lnTo>
                  <a:pt x="544449" y="663194"/>
                </a:lnTo>
                <a:lnTo>
                  <a:pt x="545846" y="652779"/>
                </a:lnTo>
                <a:lnTo>
                  <a:pt x="548131" y="651128"/>
                </a:lnTo>
                <a:lnTo>
                  <a:pt x="549528" y="656336"/>
                </a:lnTo>
                <a:lnTo>
                  <a:pt x="551052" y="654558"/>
                </a:lnTo>
                <a:lnTo>
                  <a:pt x="552450" y="663194"/>
                </a:lnTo>
                <a:lnTo>
                  <a:pt x="554608" y="657860"/>
                </a:lnTo>
                <a:lnTo>
                  <a:pt x="556132" y="657860"/>
                </a:lnTo>
                <a:lnTo>
                  <a:pt x="557529" y="651128"/>
                </a:lnTo>
                <a:lnTo>
                  <a:pt x="559053" y="656336"/>
                </a:lnTo>
                <a:lnTo>
                  <a:pt x="561085" y="654558"/>
                </a:lnTo>
                <a:lnTo>
                  <a:pt x="562609" y="656336"/>
                </a:lnTo>
                <a:lnTo>
                  <a:pt x="564006" y="654558"/>
                </a:lnTo>
                <a:lnTo>
                  <a:pt x="565530" y="649477"/>
                </a:lnTo>
                <a:lnTo>
                  <a:pt x="566927" y="657860"/>
                </a:lnTo>
                <a:lnTo>
                  <a:pt x="569214" y="656336"/>
                </a:lnTo>
                <a:lnTo>
                  <a:pt x="570610" y="656336"/>
                </a:lnTo>
                <a:lnTo>
                  <a:pt x="572007" y="661415"/>
                </a:lnTo>
                <a:lnTo>
                  <a:pt x="573531" y="656336"/>
                </a:lnTo>
                <a:lnTo>
                  <a:pt x="575691" y="657860"/>
                </a:lnTo>
                <a:lnTo>
                  <a:pt x="577088" y="652779"/>
                </a:lnTo>
                <a:lnTo>
                  <a:pt x="578612" y="657860"/>
                </a:lnTo>
                <a:lnTo>
                  <a:pt x="580008" y="657860"/>
                </a:lnTo>
                <a:lnTo>
                  <a:pt x="582168" y="651128"/>
                </a:lnTo>
                <a:lnTo>
                  <a:pt x="583692" y="645922"/>
                </a:lnTo>
                <a:lnTo>
                  <a:pt x="585089" y="651128"/>
                </a:lnTo>
                <a:lnTo>
                  <a:pt x="586613" y="656336"/>
                </a:lnTo>
                <a:lnTo>
                  <a:pt x="588772" y="642620"/>
                </a:lnTo>
                <a:lnTo>
                  <a:pt x="590296" y="649477"/>
                </a:lnTo>
                <a:lnTo>
                  <a:pt x="591693" y="651128"/>
                </a:lnTo>
                <a:lnTo>
                  <a:pt x="593090" y="651128"/>
                </a:lnTo>
                <a:lnTo>
                  <a:pt x="595376" y="652779"/>
                </a:lnTo>
                <a:lnTo>
                  <a:pt x="596773" y="652779"/>
                </a:lnTo>
                <a:lnTo>
                  <a:pt x="598297" y="654558"/>
                </a:lnTo>
                <a:lnTo>
                  <a:pt x="599694" y="652779"/>
                </a:lnTo>
                <a:lnTo>
                  <a:pt x="601852" y="647700"/>
                </a:lnTo>
                <a:lnTo>
                  <a:pt x="603376" y="647700"/>
                </a:lnTo>
                <a:lnTo>
                  <a:pt x="604774" y="649477"/>
                </a:lnTo>
                <a:lnTo>
                  <a:pt x="606298" y="651128"/>
                </a:lnTo>
                <a:lnTo>
                  <a:pt x="608456" y="649477"/>
                </a:lnTo>
                <a:lnTo>
                  <a:pt x="609853" y="649477"/>
                </a:lnTo>
                <a:lnTo>
                  <a:pt x="611377" y="654558"/>
                </a:lnTo>
                <a:lnTo>
                  <a:pt x="612775" y="652779"/>
                </a:lnTo>
                <a:lnTo>
                  <a:pt x="614933" y="649477"/>
                </a:lnTo>
                <a:lnTo>
                  <a:pt x="616330" y="649477"/>
                </a:lnTo>
                <a:lnTo>
                  <a:pt x="617854" y="652779"/>
                </a:lnTo>
                <a:lnTo>
                  <a:pt x="619251" y="649477"/>
                </a:lnTo>
                <a:lnTo>
                  <a:pt x="620776" y="649477"/>
                </a:lnTo>
                <a:lnTo>
                  <a:pt x="622934" y="652779"/>
                </a:lnTo>
                <a:lnTo>
                  <a:pt x="624458" y="656336"/>
                </a:lnTo>
                <a:lnTo>
                  <a:pt x="625855" y="651128"/>
                </a:lnTo>
                <a:lnTo>
                  <a:pt x="627252" y="654558"/>
                </a:lnTo>
                <a:lnTo>
                  <a:pt x="629412" y="647700"/>
                </a:lnTo>
                <a:lnTo>
                  <a:pt x="630935" y="647700"/>
                </a:lnTo>
                <a:lnTo>
                  <a:pt x="632332" y="651128"/>
                </a:lnTo>
                <a:lnTo>
                  <a:pt x="633856" y="645922"/>
                </a:lnTo>
                <a:lnTo>
                  <a:pt x="636016" y="649477"/>
                </a:lnTo>
                <a:lnTo>
                  <a:pt x="637540" y="649477"/>
                </a:lnTo>
                <a:lnTo>
                  <a:pt x="638937" y="651128"/>
                </a:lnTo>
                <a:lnTo>
                  <a:pt x="640333" y="644398"/>
                </a:lnTo>
                <a:lnTo>
                  <a:pt x="642620" y="652779"/>
                </a:lnTo>
                <a:lnTo>
                  <a:pt x="644017" y="656336"/>
                </a:lnTo>
                <a:lnTo>
                  <a:pt x="645541" y="654558"/>
                </a:lnTo>
                <a:lnTo>
                  <a:pt x="646938" y="654558"/>
                </a:lnTo>
                <a:lnTo>
                  <a:pt x="649097" y="649477"/>
                </a:lnTo>
                <a:lnTo>
                  <a:pt x="650621" y="647700"/>
                </a:lnTo>
                <a:lnTo>
                  <a:pt x="652018" y="647700"/>
                </a:lnTo>
                <a:lnTo>
                  <a:pt x="653542" y="649477"/>
                </a:lnTo>
                <a:lnTo>
                  <a:pt x="655701" y="647700"/>
                </a:lnTo>
                <a:lnTo>
                  <a:pt x="657098" y="64770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159635" y="4060825"/>
            <a:ext cx="266700" cy="221615"/>
          </a:xfrm>
          <a:custGeom>
            <a:avLst/>
            <a:gdLst/>
            <a:ahLst/>
            <a:cxnLst/>
            <a:rect l="l" t="t" r="r" b="b"/>
            <a:pathLst>
              <a:path w="266700" h="221614">
                <a:moveTo>
                  <a:pt x="207398" y="47701"/>
                </a:moveTo>
                <a:lnTo>
                  <a:pt x="170028" y="53506"/>
                </a:lnTo>
                <a:lnTo>
                  <a:pt x="0" y="191643"/>
                </a:lnTo>
                <a:lnTo>
                  <a:pt x="24129" y="221106"/>
                </a:lnTo>
                <a:lnTo>
                  <a:pt x="194097" y="83038"/>
                </a:lnTo>
                <a:lnTo>
                  <a:pt x="207398" y="47701"/>
                </a:lnTo>
                <a:close/>
              </a:path>
              <a:path w="266700" h="221614">
                <a:moveTo>
                  <a:pt x="262785" y="9017"/>
                </a:moveTo>
                <a:lnTo>
                  <a:pt x="224789" y="9017"/>
                </a:lnTo>
                <a:lnTo>
                  <a:pt x="248792" y="38607"/>
                </a:lnTo>
                <a:lnTo>
                  <a:pt x="194097" y="83038"/>
                </a:lnTo>
                <a:lnTo>
                  <a:pt x="172338" y="140843"/>
                </a:lnTo>
                <a:lnTo>
                  <a:pt x="171082" y="148336"/>
                </a:lnTo>
                <a:lnTo>
                  <a:pt x="172767" y="155448"/>
                </a:lnTo>
                <a:lnTo>
                  <a:pt x="177000" y="161417"/>
                </a:lnTo>
                <a:lnTo>
                  <a:pt x="183387" y="165481"/>
                </a:lnTo>
                <a:lnTo>
                  <a:pt x="190879" y="166681"/>
                </a:lnTo>
                <a:lnTo>
                  <a:pt x="197977" y="164988"/>
                </a:lnTo>
                <a:lnTo>
                  <a:pt x="203908" y="160748"/>
                </a:lnTo>
                <a:lnTo>
                  <a:pt x="207898" y="154305"/>
                </a:lnTo>
                <a:lnTo>
                  <a:pt x="262785" y="9017"/>
                </a:lnTo>
                <a:close/>
              </a:path>
              <a:path w="266700" h="221614">
                <a:moveTo>
                  <a:pt x="231280" y="17018"/>
                </a:moveTo>
                <a:lnTo>
                  <a:pt x="218947" y="17018"/>
                </a:lnTo>
                <a:lnTo>
                  <a:pt x="239775" y="42672"/>
                </a:lnTo>
                <a:lnTo>
                  <a:pt x="207398" y="47701"/>
                </a:lnTo>
                <a:lnTo>
                  <a:pt x="194097" y="83038"/>
                </a:lnTo>
                <a:lnTo>
                  <a:pt x="248792" y="38607"/>
                </a:lnTo>
                <a:lnTo>
                  <a:pt x="231280" y="17018"/>
                </a:lnTo>
                <a:close/>
              </a:path>
              <a:path w="266700" h="221614">
                <a:moveTo>
                  <a:pt x="266191" y="0"/>
                </a:moveTo>
                <a:lnTo>
                  <a:pt x="103123" y="25273"/>
                </a:lnTo>
                <a:lnTo>
                  <a:pt x="87248" y="46989"/>
                </a:lnTo>
                <a:lnTo>
                  <a:pt x="89820" y="54098"/>
                </a:lnTo>
                <a:lnTo>
                  <a:pt x="94773" y="59467"/>
                </a:lnTo>
                <a:lnTo>
                  <a:pt x="101393" y="62599"/>
                </a:lnTo>
                <a:lnTo>
                  <a:pt x="108965" y="62992"/>
                </a:lnTo>
                <a:lnTo>
                  <a:pt x="170028" y="53506"/>
                </a:lnTo>
                <a:lnTo>
                  <a:pt x="224789" y="9017"/>
                </a:lnTo>
                <a:lnTo>
                  <a:pt x="262785" y="9017"/>
                </a:lnTo>
                <a:lnTo>
                  <a:pt x="266191" y="0"/>
                </a:lnTo>
                <a:close/>
              </a:path>
              <a:path w="266700" h="221614">
                <a:moveTo>
                  <a:pt x="224789" y="9017"/>
                </a:moveTo>
                <a:lnTo>
                  <a:pt x="170028" y="53506"/>
                </a:lnTo>
                <a:lnTo>
                  <a:pt x="207398" y="47701"/>
                </a:lnTo>
                <a:lnTo>
                  <a:pt x="218947" y="17018"/>
                </a:lnTo>
                <a:lnTo>
                  <a:pt x="231280" y="17018"/>
                </a:lnTo>
                <a:lnTo>
                  <a:pt x="224789" y="9017"/>
                </a:lnTo>
                <a:close/>
              </a:path>
              <a:path w="266700" h="221614">
                <a:moveTo>
                  <a:pt x="218947" y="17018"/>
                </a:moveTo>
                <a:lnTo>
                  <a:pt x="207398" y="47701"/>
                </a:lnTo>
                <a:lnTo>
                  <a:pt x="239775" y="42672"/>
                </a:lnTo>
                <a:lnTo>
                  <a:pt x="218947" y="17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181727" y="2277617"/>
            <a:ext cx="1297940" cy="1087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3550">
              <a:lnSpc>
                <a:spcPct val="100000"/>
              </a:lnSpc>
            </a:pPr>
            <a:r>
              <a:rPr dirty="0" sz="2000" spc="5" b="1">
                <a:latin typeface="Arial"/>
                <a:cs typeface="Arial"/>
              </a:rPr>
              <a:t>A</a:t>
            </a:r>
            <a:r>
              <a:rPr dirty="0" sz="2000" b="1">
                <a:latin typeface="Arial"/>
                <a:cs typeface="Arial"/>
              </a:rPr>
              <a:t>-</a:t>
            </a:r>
            <a:r>
              <a:rPr dirty="0" sz="2000" b="1">
                <a:latin typeface="Arial"/>
                <a:cs typeface="Arial"/>
              </a:rPr>
              <a:t>fibre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C-fibre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75226" y="5756554"/>
            <a:ext cx="4679950" cy="862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3050" indent="-260350">
              <a:lnSpc>
                <a:spcPct val="100000"/>
              </a:lnSpc>
              <a:buFont typeface="Wingdings"/>
              <a:buChar char=""/>
              <a:tabLst>
                <a:tab pos="273685" algn="l"/>
              </a:tabLst>
            </a:pP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Nociceptors</a:t>
            </a:r>
            <a:r>
              <a:rPr dirty="0" sz="28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rial"/>
                <a:cs typeface="Arial"/>
              </a:rPr>
              <a:t>(small/medium)</a:t>
            </a:r>
            <a:endParaRPr sz="2400">
              <a:latin typeface="Arial"/>
              <a:cs typeface="Arial"/>
            </a:endParaRPr>
          </a:p>
          <a:p>
            <a:pPr marL="273050" indent="-26035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73685" algn="l"/>
              </a:tabLst>
            </a:pPr>
            <a:r>
              <a:rPr dirty="0" sz="2800" spc="-5" b="1">
                <a:solidFill>
                  <a:srgbClr val="2517E1"/>
                </a:solidFill>
                <a:latin typeface="Arial"/>
                <a:cs typeface="Arial"/>
              </a:rPr>
              <a:t>Non-nociceptors</a:t>
            </a:r>
            <a:r>
              <a:rPr dirty="0" sz="2800" spc="30" b="1">
                <a:solidFill>
                  <a:srgbClr val="2517E1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2517E1"/>
                </a:solidFill>
                <a:latin typeface="Arial"/>
                <a:cs typeface="Arial"/>
              </a:rPr>
              <a:t>(large)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0487" y="3675124"/>
            <a:ext cx="4405249" cy="3144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13814" y="5839904"/>
            <a:ext cx="186690" cy="231140"/>
          </a:xfrm>
          <a:custGeom>
            <a:avLst/>
            <a:gdLst/>
            <a:ahLst/>
            <a:cxnLst/>
            <a:rect l="l" t="t" r="r" b="b"/>
            <a:pathLst>
              <a:path w="186690" h="231139">
                <a:moveTo>
                  <a:pt x="52366" y="91617"/>
                </a:moveTo>
                <a:lnTo>
                  <a:pt x="0" y="127558"/>
                </a:lnTo>
                <a:lnTo>
                  <a:pt x="186435" y="230695"/>
                </a:lnTo>
                <a:lnTo>
                  <a:pt x="170735" y="117792"/>
                </a:lnTo>
                <a:lnTo>
                  <a:pt x="70357" y="117792"/>
                </a:lnTo>
                <a:lnTo>
                  <a:pt x="52366" y="91617"/>
                </a:lnTo>
                <a:close/>
              </a:path>
              <a:path w="186690" h="231139">
                <a:moveTo>
                  <a:pt x="104731" y="55677"/>
                </a:moveTo>
                <a:lnTo>
                  <a:pt x="52366" y="91617"/>
                </a:lnTo>
                <a:lnTo>
                  <a:pt x="70357" y="117792"/>
                </a:lnTo>
                <a:lnTo>
                  <a:pt x="122681" y="81851"/>
                </a:lnTo>
                <a:lnTo>
                  <a:pt x="104731" y="55677"/>
                </a:lnTo>
                <a:close/>
              </a:path>
              <a:path w="186690" h="231139">
                <a:moveTo>
                  <a:pt x="157098" y="19735"/>
                </a:moveTo>
                <a:lnTo>
                  <a:pt x="104731" y="55677"/>
                </a:lnTo>
                <a:lnTo>
                  <a:pt x="122681" y="81851"/>
                </a:lnTo>
                <a:lnTo>
                  <a:pt x="70357" y="117792"/>
                </a:lnTo>
                <a:lnTo>
                  <a:pt x="170735" y="117792"/>
                </a:lnTo>
                <a:lnTo>
                  <a:pt x="157098" y="19735"/>
                </a:lnTo>
                <a:close/>
              </a:path>
              <a:path w="186690" h="231139">
                <a:moveTo>
                  <a:pt x="66547" y="0"/>
                </a:moveTo>
                <a:lnTo>
                  <a:pt x="14096" y="35941"/>
                </a:lnTo>
                <a:lnTo>
                  <a:pt x="52366" y="91617"/>
                </a:lnTo>
                <a:lnTo>
                  <a:pt x="104731" y="55677"/>
                </a:lnTo>
                <a:lnTo>
                  <a:pt x="665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58672" y="5452465"/>
            <a:ext cx="29718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48841" y="5017515"/>
            <a:ext cx="186690" cy="231140"/>
          </a:xfrm>
          <a:custGeom>
            <a:avLst/>
            <a:gdLst/>
            <a:ahLst/>
            <a:cxnLst/>
            <a:rect l="l" t="t" r="r" b="b"/>
            <a:pathLst>
              <a:path w="186689" h="231139">
                <a:moveTo>
                  <a:pt x="52309" y="91703"/>
                </a:moveTo>
                <a:lnTo>
                  <a:pt x="0" y="127634"/>
                </a:lnTo>
                <a:lnTo>
                  <a:pt x="186308" y="230758"/>
                </a:lnTo>
                <a:lnTo>
                  <a:pt x="170607" y="117855"/>
                </a:lnTo>
                <a:lnTo>
                  <a:pt x="70231" y="117855"/>
                </a:lnTo>
                <a:lnTo>
                  <a:pt x="52309" y="91703"/>
                </a:lnTo>
                <a:close/>
              </a:path>
              <a:path w="186689" h="231139">
                <a:moveTo>
                  <a:pt x="104692" y="55722"/>
                </a:moveTo>
                <a:lnTo>
                  <a:pt x="52309" y="91703"/>
                </a:lnTo>
                <a:lnTo>
                  <a:pt x="70231" y="117855"/>
                </a:lnTo>
                <a:lnTo>
                  <a:pt x="122681" y="81914"/>
                </a:lnTo>
                <a:lnTo>
                  <a:pt x="104692" y="55722"/>
                </a:lnTo>
                <a:close/>
              </a:path>
              <a:path w="186689" h="231139">
                <a:moveTo>
                  <a:pt x="156971" y="19811"/>
                </a:moveTo>
                <a:lnTo>
                  <a:pt x="104692" y="55722"/>
                </a:lnTo>
                <a:lnTo>
                  <a:pt x="122681" y="81914"/>
                </a:lnTo>
                <a:lnTo>
                  <a:pt x="70231" y="117855"/>
                </a:lnTo>
                <a:lnTo>
                  <a:pt x="170607" y="117855"/>
                </a:lnTo>
                <a:lnTo>
                  <a:pt x="156971" y="19811"/>
                </a:lnTo>
                <a:close/>
              </a:path>
              <a:path w="186689" h="231139">
                <a:moveTo>
                  <a:pt x="66420" y="0"/>
                </a:moveTo>
                <a:lnTo>
                  <a:pt x="14096" y="35940"/>
                </a:lnTo>
                <a:lnTo>
                  <a:pt x="52309" y="91703"/>
                </a:lnTo>
                <a:lnTo>
                  <a:pt x="104692" y="55722"/>
                </a:lnTo>
                <a:lnTo>
                  <a:pt x="664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427733" y="4562729"/>
            <a:ext cx="36449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00300" y="5956337"/>
            <a:ext cx="262890" cy="180975"/>
          </a:xfrm>
          <a:custGeom>
            <a:avLst/>
            <a:gdLst/>
            <a:ahLst/>
            <a:cxnLst/>
            <a:rect l="l" t="t" r="r" b="b"/>
            <a:pathLst>
              <a:path w="262889" h="180975">
                <a:moveTo>
                  <a:pt x="210819" y="0"/>
                </a:moveTo>
                <a:lnTo>
                  <a:pt x="0" y="30124"/>
                </a:lnTo>
                <a:lnTo>
                  <a:pt x="150622" y="180733"/>
                </a:lnTo>
                <a:lnTo>
                  <a:pt x="170687" y="120492"/>
                </a:lnTo>
                <a:lnTo>
                  <a:pt x="140588" y="110451"/>
                </a:lnTo>
                <a:lnTo>
                  <a:pt x="160655" y="50203"/>
                </a:lnTo>
                <a:lnTo>
                  <a:pt x="194098" y="50203"/>
                </a:lnTo>
                <a:lnTo>
                  <a:pt x="210819" y="0"/>
                </a:lnTo>
                <a:close/>
              </a:path>
              <a:path w="262889" h="180975">
                <a:moveTo>
                  <a:pt x="190758" y="60232"/>
                </a:moveTo>
                <a:lnTo>
                  <a:pt x="170687" y="120492"/>
                </a:lnTo>
                <a:lnTo>
                  <a:pt x="242316" y="144386"/>
                </a:lnTo>
                <a:lnTo>
                  <a:pt x="262508" y="84137"/>
                </a:lnTo>
                <a:lnTo>
                  <a:pt x="190758" y="60232"/>
                </a:lnTo>
                <a:close/>
              </a:path>
              <a:path w="262889" h="180975">
                <a:moveTo>
                  <a:pt x="160655" y="50203"/>
                </a:moveTo>
                <a:lnTo>
                  <a:pt x="140588" y="110451"/>
                </a:lnTo>
                <a:lnTo>
                  <a:pt x="170687" y="120492"/>
                </a:lnTo>
                <a:lnTo>
                  <a:pt x="190758" y="60232"/>
                </a:lnTo>
                <a:lnTo>
                  <a:pt x="160655" y="50203"/>
                </a:lnTo>
                <a:close/>
              </a:path>
              <a:path w="262889" h="180975">
                <a:moveTo>
                  <a:pt x="194098" y="50203"/>
                </a:moveTo>
                <a:lnTo>
                  <a:pt x="160655" y="50203"/>
                </a:lnTo>
                <a:lnTo>
                  <a:pt x="190758" y="60232"/>
                </a:lnTo>
                <a:lnTo>
                  <a:pt x="194098" y="50203"/>
                </a:lnTo>
                <a:close/>
              </a:path>
            </a:pathLst>
          </a:custGeom>
          <a:solidFill>
            <a:srgbClr val="BAF9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711323" y="6033109"/>
            <a:ext cx="274320" cy="496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BAF9FC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40126" y="3857561"/>
            <a:ext cx="2125980" cy="462280"/>
          </a:xfrm>
          <a:prstGeom prst="rect">
            <a:avLst/>
          </a:prstGeom>
          <a:solidFill>
            <a:srgbClr val="FF0000"/>
          </a:solidFill>
          <a:ln w="9525">
            <a:solidFill>
              <a:srgbClr val="C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70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Small:&lt;30µm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27426" y="4438650"/>
            <a:ext cx="2834005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3333FF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70"/>
              </a:spcBef>
            </a:pPr>
            <a:r>
              <a:rPr dirty="0" sz="2400" spc="-5" b="1">
                <a:latin typeface="Arial"/>
                <a:cs typeface="Arial"/>
              </a:rPr>
              <a:t>Medium: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31-40µm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54350" y="5030787"/>
            <a:ext cx="2130425" cy="462280"/>
          </a:xfrm>
          <a:custGeom>
            <a:avLst/>
            <a:gdLst/>
            <a:ahLst/>
            <a:cxnLst/>
            <a:rect l="l" t="t" r="r" b="b"/>
            <a:pathLst>
              <a:path w="2130425" h="462279">
                <a:moveTo>
                  <a:pt x="0" y="461962"/>
                </a:moveTo>
                <a:lnTo>
                  <a:pt x="2130425" y="461962"/>
                </a:lnTo>
                <a:lnTo>
                  <a:pt x="2130425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BAF9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54350" y="5030787"/>
            <a:ext cx="2130425" cy="462280"/>
          </a:xfrm>
          <a:custGeom>
            <a:avLst/>
            <a:gdLst/>
            <a:ahLst/>
            <a:cxnLst/>
            <a:rect l="l" t="t" r="r" b="b"/>
            <a:pathLst>
              <a:path w="2130425" h="462279">
                <a:moveTo>
                  <a:pt x="0" y="461962"/>
                </a:moveTo>
                <a:lnTo>
                  <a:pt x="2130425" y="461962"/>
                </a:lnTo>
                <a:lnTo>
                  <a:pt x="2130425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ln w="9525">
            <a:solidFill>
              <a:srgbClr val="333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133725" y="5070347"/>
            <a:ext cx="191960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Large:&gt;40µm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858774"/>
            <a:ext cx="9144000" cy="635"/>
          </a:xfrm>
          <a:custGeom>
            <a:avLst/>
            <a:gdLst/>
            <a:ahLst/>
            <a:cxnLst/>
            <a:rect l="l" t="t" r="r" b="b"/>
            <a:pathLst>
              <a:path w="9144000" h="634">
                <a:moveTo>
                  <a:pt x="0" y="0"/>
                </a:moveTo>
                <a:lnTo>
                  <a:pt x="9144000" y="126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722882" y="0"/>
            <a:ext cx="6457950" cy="7651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25" i="0" u="none">
                <a:solidFill>
                  <a:srgbClr val="000099"/>
                </a:solidFill>
                <a:latin typeface="Garamond"/>
                <a:cs typeface="Garamond"/>
              </a:rPr>
              <a:t>Type-A </a:t>
            </a:r>
            <a:r>
              <a:rPr dirty="0" sz="4800" i="0" u="none">
                <a:solidFill>
                  <a:srgbClr val="000099"/>
                </a:solidFill>
                <a:latin typeface="Garamond"/>
                <a:cs typeface="Garamond"/>
              </a:rPr>
              <a:t>&amp; </a:t>
            </a:r>
            <a:r>
              <a:rPr dirty="0" sz="4800" spc="-25" i="0" u="none">
                <a:solidFill>
                  <a:srgbClr val="000099"/>
                </a:solidFill>
                <a:latin typeface="Garamond"/>
                <a:cs typeface="Garamond"/>
              </a:rPr>
              <a:t>Type-C</a:t>
            </a:r>
            <a:r>
              <a:rPr dirty="0" sz="4800" spc="-60" i="0" u="none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4800" spc="15" i="0" u="none">
                <a:solidFill>
                  <a:srgbClr val="000099"/>
                </a:solidFill>
                <a:latin typeface="Garamond"/>
                <a:cs typeface="Garamond"/>
              </a:rPr>
              <a:t>Fibers</a:t>
            </a:r>
            <a:endParaRPr sz="4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7677" y="1009898"/>
            <a:ext cx="4492680" cy="3794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72450" y="4509122"/>
            <a:ext cx="972185" cy="369570"/>
          </a:xfrm>
          <a:custGeom>
            <a:avLst/>
            <a:gdLst/>
            <a:ahLst/>
            <a:cxnLst/>
            <a:rect l="l" t="t" r="r" b="b"/>
            <a:pathLst>
              <a:path w="972184" h="369570">
                <a:moveTo>
                  <a:pt x="0" y="369328"/>
                </a:moveTo>
                <a:lnTo>
                  <a:pt x="971600" y="369328"/>
                </a:lnTo>
                <a:lnTo>
                  <a:pt x="97160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9158" y="271398"/>
            <a:ext cx="6341110" cy="6394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671570" algn="l"/>
              </a:tabLst>
            </a:pPr>
            <a:r>
              <a:rPr dirty="0" sz="4000" spc="-5" i="0" u="none">
                <a:solidFill>
                  <a:srgbClr val="000099"/>
                </a:solidFill>
                <a:latin typeface="Garamond"/>
                <a:cs typeface="Garamond"/>
              </a:rPr>
              <a:t>Classification</a:t>
            </a:r>
            <a:r>
              <a:rPr dirty="0" sz="4000" spc="15" i="0" u="none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4000" spc="-10" i="0" u="none">
                <a:solidFill>
                  <a:srgbClr val="000099"/>
                </a:solidFill>
                <a:latin typeface="Garamond"/>
                <a:cs typeface="Garamond"/>
              </a:rPr>
              <a:t>of	</a:t>
            </a:r>
            <a:r>
              <a:rPr dirty="0" sz="4000" spc="15" i="0" u="none">
                <a:solidFill>
                  <a:srgbClr val="000099"/>
                </a:solidFill>
                <a:latin typeface="Garamond"/>
                <a:cs typeface="Garamond"/>
              </a:rPr>
              <a:t>Nerve</a:t>
            </a:r>
            <a:r>
              <a:rPr dirty="0" sz="4000" spc="-70" i="0" u="none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4000" i="0" u="none">
                <a:solidFill>
                  <a:srgbClr val="000099"/>
                </a:solidFill>
                <a:latin typeface="Garamond"/>
                <a:cs typeface="Garamond"/>
              </a:rPr>
              <a:t>fibres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47567" y="4545457"/>
            <a:ext cx="36449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Times New Roman"/>
                <a:cs typeface="Times New Roman"/>
              </a:rPr>
              <a:t>IV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339" y="4545457"/>
            <a:ext cx="1947545" cy="1108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45" b="1">
                <a:solidFill>
                  <a:srgbClr val="FF0000"/>
                </a:solidFill>
                <a:latin typeface="Times New Roman"/>
                <a:cs typeface="Times New Roman"/>
              </a:rPr>
              <a:t>Type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50" b="1">
                <a:solidFill>
                  <a:srgbClr val="FF0000"/>
                </a:solidFill>
                <a:latin typeface="Times New Roman"/>
                <a:cs typeface="Times New Roman"/>
              </a:rPr>
              <a:t>Type 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Diameter</a:t>
            </a:r>
            <a:r>
              <a:rPr dirty="0" sz="2400" spc="-1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(µm)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0385" y="4545457"/>
            <a:ext cx="1435100" cy="1108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Times New Roman"/>
                <a:cs typeface="Times New Roman"/>
              </a:rPr>
              <a:t>III</a:t>
            </a:r>
            <a:endParaRPr sz="24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  <a:tabLst>
                <a:tab pos="106045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Aδ	C</a:t>
            </a:r>
            <a:endParaRPr sz="240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  <a:tabLst>
                <a:tab pos="786130" algn="l"/>
              </a:tabLst>
            </a:pPr>
            <a:r>
              <a:rPr dirty="0" sz="2400" b="1">
                <a:solidFill>
                  <a:srgbClr val="FF00FF"/>
                </a:solidFill>
                <a:latin typeface="Times New Roman"/>
                <a:cs typeface="Times New Roman"/>
              </a:rPr>
              <a:t>2-5	0.5-2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339" y="5643067"/>
            <a:ext cx="4336415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Conduction </a:t>
            </a:r>
            <a:r>
              <a:rPr dirty="0" sz="2400" spc="-30" b="1">
                <a:solidFill>
                  <a:srgbClr val="FF0000"/>
                </a:solidFill>
                <a:latin typeface="Times New Roman"/>
                <a:cs typeface="Times New Roman"/>
              </a:rPr>
              <a:t>Velocity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(m/s)</a:t>
            </a:r>
            <a:r>
              <a:rPr dirty="0" sz="2400" spc="-5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6F2F9F"/>
                </a:solidFill>
                <a:latin typeface="Times New Roman"/>
                <a:cs typeface="Times New Roman"/>
              </a:rPr>
              <a:t>70-120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3061" y="4545457"/>
            <a:ext cx="2000250" cy="1475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5720">
              <a:lnSpc>
                <a:spcPct val="100000"/>
              </a:lnSpc>
              <a:tabLst>
                <a:tab pos="1200785" algn="l"/>
              </a:tabLst>
            </a:pPr>
            <a:r>
              <a:rPr dirty="0" sz="2400" b="1">
                <a:latin typeface="Times New Roman"/>
                <a:cs typeface="Times New Roman"/>
              </a:rPr>
              <a:t>I	II</a:t>
            </a:r>
            <a:endParaRPr sz="2400">
              <a:latin typeface="Times New Roman"/>
              <a:cs typeface="Times New Roman"/>
            </a:endParaRPr>
          </a:p>
          <a:p>
            <a:pPr algn="ctr" marR="64769">
              <a:lnSpc>
                <a:spcPct val="100000"/>
              </a:lnSpc>
              <a:tabLst>
                <a:tab pos="1228090" algn="l"/>
              </a:tabLst>
            </a:pPr>
            <a:r>
              <a:rPr dirty="0" sz="2400" spc="-5" b="1">
                <a:latin typeface="Times New Roman"/>
                <a:cs typeface="Times New Roman"/>
              </a:rPr>
              <a:t>Aα	Aβ</a:t>
            </a:r>
            <a:endParaRPr sz="2400">
              <a:latin typeface="Times New Roman"/>
              <a:cs typeface="Times New Roman"/>
            </a:endParaRPr>
          </a:p>
          <a:p>
            <a:pPr algn="ctr" marR="146050">
              <a:lnSpc>
                <a:spcPct val="100000"/>
              </a:lnSpc>
              <a:tabLst>
                <a:tab pos="1260475" algn="l"/>
              </a:tabLst>
            </a:pPr>
            <a:r>
              <a:rPr dirty="0" sz="2400" b="1">
                <a:solidFill>
                  <a:srgbClr val="FF00FF"/>
                </a:solidFill>
                <a:latin typeface="Times New Roman"/>
                <a:cs typeface="Times New Roman"/>
              </a:rPr>
              <a:t>10-20	5-10</a:t>
            </a:r>
            <a:endParaRPr sz="2400">
              <a:latin typeface="Times New Roman"/>
              <a:cs typeface="Times New Roman"/>
            </a:endParaRPr>
          </a:p>
          <a:p>
            <a:pPr marL="1274445">
              <a:lnSpc>
                <a:spcPct val="100000"/>
              </a:lnSpc>
            </a:pPr>
            <a:r>
              <a:rPr dirty="0" sz="2400" spc="-5" b="1">
                <a:solidFill>
                  <a:srgbClr val="6F2F9F"/>
                </a:solidFill>
                <a:latin typeface="Times New Roman"/>
                <a:cs typeface="Times New Roman"/>
              </a:rPr>
              <a:t>30-70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4535" y="5643067"/>
            <a:ext cx="137287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23265" algn="l"/>
              </a:tabLst>
            </a:pPr>
            <a:r>
              <a:rPr dirty="0" sz="2400" spc="-5" b="1">
                <a:solidFill>
                  <a:srgbClr val="6F2F9F"/>
                </a:solidFill>
                <a:latin typeface="Times New Roman"/>
                <a:cs typeface="Times New Roman"/>
              </a:rPr>
              <a:t>5-30	0.5-2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3" y="4509134"/>
            <a:ext cx="8065134" cy="1697355"/>
          </a:xfrm>
          <a:custGeom>
            <a:avLst/>
            <a:gdLst/>
            <a:ahLst/>
            <a:cxnLst/>
            <a:rect l="l" t="t" r="r" b="b"/>
            <a:pathLst>
              <a:path w="8065134" h="1697354">
                <a:moveTo>
                  <a:pt x="0" y="282828"/>
                </a:moveTo>
                <a:lnTo>
                  <a:pt x="3701" y="236950"/>
                </a:lnTo>
                <a:lnTo>
                  <a:pt x="14417" y="193430"/>
                </a:lnTo>
                <a:lnTo>
                  <a:pt x="31567" y="152849"/>
                </a:lnTo>
                <a:lnTo>
                  <a:pt x="54566" y="115790"/>
                </a:lnTo>
                <a:lnTo>
                  <a:pt x="82834" y="82835"/>
                </a:lnTo>
                <a:lnTo>
                  <a:pt x="115787" y="54567"/>
                </a:lnTo>
                <a:lnTo>
                  <a:pt x="152844" y="31567"/>
                </a:lnTo>
                <a:lnTo>
                  <a:pt x="193423" y="14418"/>
                </a:lnTo>
                <a:lnTo>
                  <a:pt x="236941" y="3701"/>
                </a:lnTo>
                <a:lnTo>
                  <a:pt x="282816" y="0"/>
                </a:lnTo>
                <a:lnTo>
                  <a:pt x="7782128" y="0"/>
                </a:lnTo>
                <a:lnTo>
                  <a:pt x="7828006" y="3701"/>
                </a:lnTo>
                <a:lnTo>
                  <a:pt x="7871527" y="14418"/>
                </a:lnTo>
                <a:lnTo>
                  <a:pt x="7912107" y="31567"/>
                </a:lnTo>
                <a:lnTo>
                  <a:pt x="7949166" y="54567"/>
                </a:lnTo>
                <a:lnTo>
                  <a:pt x="7982121" y="82835"/>
                </a:lnTo>
                <a:lnTo>
                  <a:pt x="8010389" y="115790"/>
                </a:lnTo>
                <a:lnTo>
                  <a:pt x="8033389" y="152849"/>
                </a:lnTo>
                <a:lnTo>
                  <a:pt x="8050539" y="193430"/>
                </a:lnTo>
                <a:lnTo>
                  <a:pt x="8061255" y="236950"/>
                </a:lnTo>
                <a:lnTo>
                  <a:pt x="8064957" y="282828"/>
                </a:lnTo>
                <a:lnTo>
                  <a:pt x="8064957" y="1414005"/>
                </a:lnTo>
                <a:lnTo>
                  <a:pt x="8061255" y="1459880"/>
                </a:lnTo>
                <a:lnTo>
                  <a:pt x="8050539" y="1503397"/>
                </a:lnTo>
                <a:lnTo>
                  <a:pt x="8033389" y="1543976"/>
                </a:lnTo>
                <a:lnTo>
                  <a:pt x="8010389" y="1581033"/>
                </a:lnTo>
                <a:lnTo>
                  <a:pt x="7982121" y="1613987"/>
                </a:lnTo>
                <a:lnTo>
                  <a:pt x="7949166" y="1642255"/>
                </a:lnTo>
                <a:lnTo>
                  <a:pt x="7912107" y="1665254"/>
                </a:lnTo>
                <a:lnTo>
                  <a:pt x="7871527" y="1682403"/>
                </a:lnTo>
                <a:lnTo>
                  <a:pt x="7828006" y="1693120"/>
                </a:lnTo>
                <a:lnTo>
                  <a:pt x="7782128" y="1696821"/>
                </a:lnTo>
                <a:lnTo>
                  <a:pt x="282816" y="1696821"/>
                </a:lnTo>
                <a:lnTo>
                  <a:pt x="236941" y="1693120"/>
                </a:lnTo>
                <a:lnTo>
                  <a:pt x="193423" y="1682403"/>
                </a:lnTo>
                <a:lnTo>
                  <a:pt x="152844" y="1665254"/>
                </a:lnTo>
                <a:lnTo>
                  <a:pt x="115787" y="1642255"/>
                </a:lnTo>
                <a:lnTo>
                  <a:pt x="82834" y="1613987"/>
                </a:lnTo>
                <a:lnTo>
                  <a:pt x="54566" y="1581033"/>
                </a:lnTo>
                <a:lnTo>
                  <a:pt x="31567" y="1543976"/>
                </a:lnTo>
                <a:lnTo>
                  <a:pt x="14417" y="1503397"/>
                </a:lnTo>
                <a:lnTo>
                  <a:pt x="3701" y="1459880"/>
                </a:lnTo>
                <a:lnTo>
                  <a:pt x="0" y="1414005"/>
                </a:lnTo>
                <a:lnTo>
                  <a:pt x="0" y="282828"/>
                </a:lnTo>
                <a:close/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695" y="1941830"/>
            <a:ext cx="5167630" cy="4578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5080" indent="-274320">
              <a:lnSpc>
                <a:spcPct val="80000"/>
              </a:lnSpc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dirty="0" sz="3300" spc="-30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300" spc="-280" i="1">
                <a:solidFill>
                  <a:srgbClr val="000099"/>
                </a:solidFill>
                <a:latin typeface="Times New Roman"/>
                <a:cs typeface="Times New Roman"/>
              </a:rPr>
              <a:t>receptors </a:t>
            </a:r>
            <a:r>
              <a:rPr dirty="0" sz="3300" spc="-290" i="1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dirty="0" sz="3300" spc="-280" i="1">
                <a:solidFill>
                  <a:srgbClr val="000099"/>
                </a:solidFill>
                <a:latin typeface="Times New Roman"/>
                <a:cs typeface="Times New Roman"/>
              </a:rPr>
              <a:t>depolarized  </a:t>
            </a:r>
            <a:r>
              <a:rPr dirty="0" sz="3300" spc="-260" i="1">
                <a:solidFill>
                  <a:srgbClr val="000099"/>
                </a:solidFill>
                <a:latin typeface="Times New Roman"/>
                <a:cs typeface="Times New Roman"/>
              </a:rPr>
              <a:t>either </a:t>
            </a:r>
            <a:r>
              <a:rPr dirty="0" sz="3300" spc="-254" i="1">
                <a:solidFill>
                  <a:srgbClr val="000099"/>
                </a:solidFill>
                <a:latin typeface="Times New Roman"/>
                <a:cs typeface="Times New Roman"/>
              </a:rPr>
              <a:t>directly </a:t>
            </a:r>
            <a:r>
              <a:rPr dirty="0" sz="3300" spc="-290" i="1">
                <a:solidFill>
                  <a:srgbClr val="000099"/>
                </a:solidFill>
                <a:latin typeface="Times New Roman"/>
                <a:cs typeface="Times New Roman"/>
              </a:rPr>
              <a:t>or </a:t>
            </a:r>
            <a:r>
              <a:rPr dirty="0" sz="3300" spc="-295" i="1">
                <a:solidFill>
                  <a:srgbClr val="000099"/>
                </a:solidFill>
                <a:latin typeface="Times New Roman"/>
                <a:cs typeface="Times New Roman"/>
              </a:rPr>
              <a:t>through </a:t>
            </a:r>
            <a:r>
              <a:rPr dirty="0" sz="3300" spc="-265" i="1">
                <a:solidFill>
                  <a:srgbClr val="000099"/>
                </a:solidFill>
                <a:latin typeface="Times New Roman"/>
                <a:cs typeface="Times New Roman"/>
              </a:rPr>
              <a:t>the  </a:t>
            </a:r>
            <a:r>
              <a:rPr dirty="0" sz="3300" spc="-290" i="1">
                <a:solidFill>
                  <a:srgbClr val="000099"/>
                </a:solidFill>
                <a:latin typeface="Times New Roman"/>
                <a:cs typeface="Times New Roman"/>
              </a:rPr>
              <a:t>production </a:t>
            </a:r>
            <a:r>
              <a:rPr dirty="0" sz="3300" spc="-254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300" spc="-29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300" spc="-300" i="1">
                <a:solidFill>
                  <a:srgbClr val="000099"/>
                </a:solidFill>
                <a:latin typeface="Times New Roman"/>
                <a:cs typeface="Times New Roman"/>
              </a:rPr>
              <a:t>producing  </a:t>
            </a:r>
            <a:r>
              <a:rPr dirty="0" sz="3300" spc="-285" i="1">
                <a:solidFill>
                  <a:srgbClr val="000099"/>
                </a:solidFill>
                <a:latin typeface="Times New Roman"/>
                <a:cs typeface="Times New Roman"/>
              </a:rPr>
              <a:t>substances </a:t>
            </a:r>
            <a:r>
              <a:rPr dirty="0" sz="3300" spc="-315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300" spc="-340" i="1">
                <a:solidFill>
                  <a:srgbClr val="000099"/>
                </a:solidFill>
                <a:latin typeface="Times New Roman"/>
                <a:cs typeface="Times New Roman"/>
              </a:rPr>
              <a:t>damaged </a:t>
            </a:r>
            <a:r>
              <a:rPr dirty="0" sz="3300" spc="-250" i="1">
                <a:solidFill>
                  <a:srgbClr val="000099"/>
                </a:solidFill>
                <a:latin typeface="Times New Roman"/>
                <a:cs typeface="Times New Roman"/>
              </a:rPr>
              <a:t>tissues </a:t>
            </a:r>
            <a:r>
              <a:rPr dirty="0" sz="3300" spc="-295" i="1">
                <a:solidFill>
                  <a:srgbClr val="000099"/>
                </a:solidFill>
                <a:latin typeface="Times New Roman"/>
                <a:cs typeface="Times New Roman"/>
              </a:rPr>
              <a:t>as  </a:t>
            </a:r>
            <a:r>
              <a:rPr dirty="0" sz="3300" spc="-325" i="1">
                <a:solidFill>
                  <a:srgbClr val="000099"/>
                </a:solidFill>
                <a:latin typeface="Times New Roman"/>
                <a:cs typeface="Times New Roman"/>
              </a:rPr>
              <a:t>a </a:t>
            </a:r>
            <a:r>
              <a:rPr dirty="0" sz="3300" spc="-250" i="1">
                <a:solidFill>
                  <a:srgbClr val="000099"/>
                </a:solidFill>
                <a:latin typeface="Times New Roman"/>
                <a:cs typeface="Times New Roman"/>
              </a:rPr>
              <a:t>result of </a:t>
            </a:r>
            <a:r>
              <a:rPr dirty="0" sz="3300" spc="-295" i="1">
                <a:solidFill>
                  <a:srgbClr val="000099"/>
                </a:solidFill>
                <a:latin typeface="Times New Roman"/>
                <a:cs typeface="Times New Roman"/>
              </a:rPr>
              <a:t>inflammation </a:t>
            </a:r>
            <a:r>
              <a:rPr dirty="0" sz="3300" spc="-215" i="1">
                <a:solidFill>
                  <a:srgbClr val="000099"/>
                </a:solidFill>
                <a:latin typeface="Times New Roman"/>
                <a:cs typeface="Times New Roman"/>
              </a:rPr>
              <a:t>( </a:t>
            </a:r>
            <a:r>
              <a:rPr dirty="0" sz="3300" spc="-275" i="1">
                <a:solidFill>
                  <a:srgbClr val="000099"/>
                </a:solidFill>
                <a:latin typeface="Times New Roman"/>
                <a:cs typeface="Times New Roman"/>
              </a:rPr>
              <a:t>also  </a:t>
            </a:r>
            <a:r>
              <a:rPr dirty="0" sz="3300" spc="-270" i="1">
                <a:solidFill>
                  <a:srgbClr val="000099"/>
                </a:solidFill>
                <a:latin typeface="Times New Roman"/>
                <a:cs typeface="Times New Roman"/>
              </a:rPr>
              <a:t>called </a:t>
            </a:r>
            <a:r>
              <a:rPr dirty="0" sz="3300" spc="-295" i="1" u="heavy">
                <a:solidFill>
                  <a:srgbClr val="000099"/>
                </a:solidFill>
                <a:latin typeface="Times New Roman"/>
                <a:cs typeface="Times New Roman"/>
              </a:rPr>
              <a:t>inflammatory</a:t>
            </a:r>
            <a:r>
              <a:rPr dirty="0" sz="3300" spc="-95" i="1" u="heavy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300" spc="-280" i="1" u="heavy">
                <a:solidFill>
                  <a:srgbClr val="000099"/>
                </a:solidFill>
                <a:latin typeface="Times New Roman"/>
                <a:cs typeface="Times New Roman"/>
              </a:rPr>
              <a:t>mediators</a:t>
            </a:r>
            <a:r>
              <a:rPr dirty="0" sz="3300" spc="-280" i="1">
                <a:solidFill>
                  <a:srgbClr val="000099"/>
                </a:solidFill>
                <a:latin typeface="Times New Roman"/>
                <a:cs typeface="Times New Roman"/>
              </a:rPr>
              <a:t>)</a:t>
            </a:r>
            <a:endParaRPr sz="3300">
              <a:latin typeface="Times New Roman"/>
              <a:cs typeface="Times New Roman"/>
            </a:endParaRPr>
          </a:p>
          <a:p>
            <a:pPr marL="287020" marR="461009" indent="-274320">
              <a:lnSpc>
                <a:spcPct val="80000"/>
              </a:lnSpc>
              <a:spcBef>
                <a:spcPts val="790"/>
              </a:spcBef>
              <a:buClr>
                <a:srgbClr val="30B6FC"/>
              </a:buClr>
              <a:buFont typeface="Symbol"/>
              <a:buChar char=""/>
              <a:tabLst>
                <a:tab pos="287020" algn="l"/>
              </a:tabLst>
            </a:pPr>
            <a:r>
              <a:rPr dirty="0" sz="3300" spc="-240" i="1">
                <a:solidFill>
                  <a:srgbClr val="000099"/>
                </a:solidFill>
                <a:latin typeface="Times New Roman"/>
                <a:cs typeface="Times New Roman"/>
              </a:rPr>
              <a:t>e.g. </a:t>
            </a:r>
            <a:r>
              <a:rPr dirty="0" sz="3300" spc="-275" i="1">
                <a:solidFill>
                  <a:srgbClr val="000099"/>
                </a:solidFill>
                <a:latin typeface="Times New Roman"/>
                <a:cs typeface="Times New Roman"/>
              </a:rPr>
              <a:t>bradykinin, histamine,  </a:t>
            </a:r>
            <a:r>
              <a:rPr dirty="0" sz="3300" spc="-285" i="1">
                <a:solidFill>
                  <a:srgbClr val="000099"/>
                </a:solidFill>
                <a:latin typeface="Times New Roman"/>
                <a:cs typeface="Times New Roman"/>
              </a:rPr>
              <a:t>substance </a:t>
            </a:r>
            <a:r>
              <a:rPr dirty="0" sz="3300" spc="-280" i="1">
                <a:solidFill>
                  <a:srgbClr val="000099"/>
                </a:solidFill>
                <a:latin typeface="Times New Roman"/>
                <a:cs typeface="Times New Roman"/>
              </a:rPr>
              <a:t>P, </a:t>
            </a:r>
            <a:r>
              <a:rPr dirty="0" sz="3300" spc="-265" i="1">
                <a:solidFill>
                  <a:srgbClr val="000099"/>
                </a:solidFill>
                <a:latin typeface="Times New Roman"/>
                <a:cs typeface="Times New Roman"/>
              </a:rPr>
              <a:t>calcitonin </a:t>
            </a:r>
            <a:r>
              <a:rPr dirty="0" sz="3300" spc="-290" i="1">
                <a:solidFill>
                  <a:srgbClr val="000099"/>
                </a:solidFill>
                <a:latin typeface="Times New Roman"/>
                <a:cs typeface="Times New Roman"/>
              </a:rPr>
              <a:t>gene-  </a:t>
            </a:r>
            <a:r>
              <a:rPr dirty="0" sz="3300" spc="-270" i="1">
                <a:solidFill>
                  <a:srgbClr val="000099"/>
                </a:solidFill>
                <a:latin typeface="Times New Roman"/>
                <a:cs typeface="Times New Roman"/>
              </a:rPr>
              <a:t>related </a:t>
            </a:r>
            <a:r>
              <a:rPr dirty="0" sz="3300" spc="-280" i="1">
                <a:solidFill>
                  <a:srgbClr val="000099"/>
                </a:solidFill>
                <a:latin typeface="Times New Roman"/>
                <a:cs typeface="Times New Roman"/>
              </a:rPr>
              <a:t>peptide </a:t>
            </a:r>
            <a:r>
              <a:rPr dirty="0" sz="3300" spc="-330" i="1">
                <a:solidFill>
                  <a:srgbClr val="000099"/>
                </a:solidFill>
                <a:latin typeface="Times New Roman"/>
                <a:cs typeface="Times New Roman"/>
              </a:rPr>
              <a:t>(CGRP),  </a:t>
            </a:r>
            <a:r>
              <a:rPr dirty="0" sz="3300" spc="-254" i="1">
                <a:solidFill>
                  <a:srgbClr val="000099"/>
                </a:solidFill>
                <a:latin typeface="Times New Roman"/>
                <a:cs typeface="Times New Roman"/>
              </a:rPr>
              <a:t>interleukins, </a:t>
            </a:r>
            <a:r>
              <a:rPr dirty="0" sz="3300" spc="-275" i="1">
                <a:solidFill>
                  <a:srgbClr val="000099"/>
                </a:solidFill>
                <a:latin typeface="Times New Roman"/>
                <a:cs typeface="Times New Roman"/>
              </a:rPr>
              <a:t>prostaglandins, </a:t>
            </a:r>
            <a:r>
              <a:rPr dirty="0" sz="3300" spc="-295" i="1">
                <a:solidFill>
                  <a:srgbClr val="000099"/>
                </a:solidFill>
                <a:latin typeface="Times New Roman"/>
                <a:cs typeface="Times New Roman"/>
              </a:rPr>
              <a:t>K</a:t>
            </a:r>
            <a:r>
              <a:rPr dirty="0" baseline="25252" sz="3300" spc="-442" i="1">
                <a:solidFill>
                  <a:srgbClr val="000099"/>
                </a:solidFill>
                <a:latin typeface="Times New Roman"/>
                <a:cs typeface="Times New Roman"/>
              </a:rPr>
              <a:t>+</a:t>
            </a:r>
            <a:r>
              <a:rPr dirty="0" sz="3300" spc="-295" i="1">
                <a:solidFill>
                  <a:srgbClr val="000099"/>
                </a:solidFill>
                <a:latin typeface="Times New Roman"/>
                <a:cs typeface="Times New Roman"/>
              </a:rPr>
              <a:t>,  Ach, </a:t>
            </a:r>
            <a:r>
              <a:rPr dirty="0" sz="3300" spc="-260" i="1">
                <a:solidFill>
                  <a:srgbClr val="000099"/>
                </a:solidFill>
                <a:latin typeface="Times New Roman"/>
                <a:cs typeface="Times New Roman"/>
              </a:rPr>
              <a:t>proteolytic</a:t>
            </a:r>
            <a:r>
              <a:rPr dirty="0" sz="3300" spc="-8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300" spc="-295" i="1">
                <a:solidFill>
                  <a:srgbClr val="000099"/>
                </a:solidFill>
                <a:latin typeface="Times New Roman"/>
                <a:cs typeface="Times New Roman"/>
              </a:rPr>
              <a:t>enzymes.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" y="256031"/>
            <a:ext cx="3976116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14700" y="256031"/>
            <a:ext cx="3892296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528" y="865632"/>
            <a:ext cx="3192780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31364" y="865632"/>
            <a:ext cx="821436" cy="1152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3070" y="578230"/>
            <a:ext cx="3228047" cy="351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88079" y="578230"/>
            <a:ext cx="3118866" cy="351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3463" y="1189608"/>
            <a:ext cx="2531567" cy="4707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56021" y="3037076"/>
            <a:ext cx="3887978" cy="38209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16243" y="1092835"/>
            <a:ext cx="2430272" cy="19442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9168" y="1622425"/>
          <a:ext cx="8840470" cy="513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0456"/>
                <a:gridCol w="4410583"/>
              </a:tblGrid>
              <a:tr h="640079">
                <a:tc>
                  <a:txBody>
                    <a:bodyPr/>
                    <a:lstStyle/>
                    <a:p>
                      <a:pPr marL="1421765">
                        <a:lnSpc>
                          <a:spcPts val="4095"/>
                        </a:lnSpc>
                      </a:pPr>
                      <a:r>
                        <a:rPr dirty="0" sz="3600" spc="-335" b="1" i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Substance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0B6F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4095"/>
                        </a:lnSpc>
                      </a:pPr>
                      <a:r>
                        <a:rPr dirty="0" sz="3600" spc="-340" b="1" i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Source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0B6FC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4455">
                        <a:lnSpc>
                          <a:spcPts val="3995"/>
                        </a:lnSpc>
                      </a:pPr>
                      <a:r>
                        <a:rPr dirty="0" sz="3600" spc="-33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Potassium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3995"/>
                        </a:lnSpc>
                      </a:pPr>
                      <a:r>
                        <a:rPr dirty="0" sz="3600" spc="-39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Damaged</a:t>
                      </a:r>
                      <a:r>
                        <a:rPr dirty="0" sz="3600" spc="-28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600" spc="-26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cells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4455">
                        <a:lnSpc>
                          <a:spcPts val="4095"/>
                        </a:lnSpc>
                      </a:pPr>
                      <a:r>
                        <a:rPr dirty="0" sz="3600" spc="-31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Serotonin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095"/>
                        </a:lnSpc>
                      </a:pPr>
                      <a:r>
                        <a:rPr dirty="0" sz="3600" spc="-27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Platelets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4455">
                        <a:lnSpc>
                          <a:spcPts val="4100"/>
                        </a:lnSpc>
                      </a:pPr>
                      <a:r>
                        <a:rPr dirty="0" sz="3600" spc="-32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Bradykinin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100"/>
                        </a:lnSpc>
                      </a:pPr>
                      <a:r>
                        <a:rPr dirty="0" sz="3600" spc="-35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Plasma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4455">
                        <a:lnSpc>
                          <a:spcPts val="4100"/>
                        </a:lnSpc>
                      </a:pPr>
                      <a:r>
                        <a:rPr dirty="0" sz="3600" spc="-32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Histamine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100"/>
                        </a:lnSpc>
                      </a:pPr>
                      <a:r>
                        <a:rPr dirty="0" sz="3600" spc="-35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Mast</a:t>
                      </a:r>
                      <a:r>
                        <a:rPr dirty="0" sz="3600" spc="-25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600" spc="-26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cells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4455">
                        <a:lnSpc>
                          <a:spcPts val="4100"/>
                        </a:lnSpc>
                      </a:pPr>
                      <a:r>
                        <a:rPr dirty="0" sz="3600" spc="-31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Prostaglandins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100"/>
                        </a:lnSpc>
                      </a:pPr>
                      <a:r>
                        <a:rPr dirty="0" sz="3600" spc="-39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Damaged</a:t>
                      </a:r>
                      <a:r>
                        <a:rPr dirty="0" sz="3600" spc="-28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600" spc="-26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cells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4455">
                        <a:lnSpc>
                          <a:spcPts val="4105"/>
                        </a:lnSpc>
                      </a:pPr>
                      <a:r>
                        <a:rPr dirty="0" sz="3600" spc="-30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Leukotrienes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105"/>
                        </a:lnSpc>
                      </a:pPr>
                      <a:r>
                        <a:rPr dirty="0" sz="3600" spc="-39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Damaged</a:t>
                      </a:r>
                      <a:r>
                        <a:rPr dirty="0" sz="3600" spc="-25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600" spc="-26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cells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F3FF"/>
                    </a:solidFill>
                  </a:tcPr>
                </a:tc>
              </a:tr>
              <a:tr h="640081">
                <a:tc>
                  <a:txBody>
                    <a:bodyPr/>
                    <a:lstStyle/>
                    <a:p>
                      <a:pPr marL="84455">
                        <a:lnSpc>
                          <a:spcPts val="4105"/>
                        </a:lnSpc>
                      </a:pPr>
                      <a:r>
                        <a:rPr dirty="0" sz="3600" spc="-32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Substance</a:t>
                      </a:r>
                      <a:r>
                        <a:rPr dirty="0" sz="3600" spc="-27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600" spc="-43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105"/>
                        </a:lnSpc>
                      </a:pPr>
                      <a:r>
                        <a:rPr dirty="0" sz="3600" spc="-33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Primary </a:t>
                      </a:r>
                      <a:r>
                        <a:rPr dirty="0" sz="3600" spc="-32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nerve</a:t>
                      </a:r>
                      <a:r>
                        <a:rPr dirty="0" sz="3600" spc="-9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3600" spc="-28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afferents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E4FD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1627" y="199644"/>
            <a:ext cx="8801100" cy="115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627" y="809244"/>
            <a:ext cx="3782567" cy="1152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59251" y="809244"/>
            <a:ext cx="821436" cy="1152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6580" y="521080"/>
            <a:ext cx="7990890" cy="476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8104" y="1130680"/>
            <a:ext cx="3078243" cy="476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47165" rIns="0" bIns="0" rtlCol="0" vert="horz">
            <a:spAutoFit/>
          </a:bodyPr>
          <a:lstStyle/>
          <a:p>
            <a:pPr marL="335915">
              <a:lnSpc>
                <a:spcPct val="100000"/>
              </a:lnSpc>
            </a:pPr>
            <a:r>
              <a:rPr dirty="0" sz="3600" spc="-5" i="0" u="none">
                <a:solidFill>
                  <a:srgbClr val="FF0000"/>
                </a:solidFill>
                <a:latin typeface="Times New Roman"/>
                <a:cs typeface="Times New Roman"/>
              </a:rPr>
              <a:t>Pain</a:t>
            </a:r>
            <a:r>
              <a:rPr dirty="0" sz="3600" spc="-55" i="0" u="none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spc="-5" i="0" u="none">
                <a:solidFill>
                  <a:srgbClr val="FF0000"/>
                </a:solidFill>
                <a:latin typeface="Times New Roman"/>
                <a:cs typeface="Times New Roman"/>
              </a:rPr>
              <a:t>Mechanism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3762" y="1880768"/>
            <a:ext cx="7356475" cy="4583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41064" y="4552188"/>
            <a:ext cx="757427" cy="612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904" y="2145157"/>
            <a:ext cx="8786241" cy="1077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6835" y="3823906"/>
            <a:ext cx="7050278" cy="584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40686" y="5018316"/>
            <a:ext cx="5262499" cy="584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07233" y="6201311"/>
            <a:ext cx="4129659" cy="5847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91000" y="3214370"/>
            <a:ext cx="762000" cy="609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91000" y="3214370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762000" y="0"/>
                </a:moveTo>
                <a:lnTo>
                  <a:pt x="381000" y="609599"/>
                </a:lnTo>
                <a:lnTo>
                  <a:pt x="0" y="0"/>
                </a:lnTo>
                <a:lnTo>
                  <a:pt x="7620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91000" y="4408678"/>
            <a:ext cx="762000" cy="60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91000" y="4408678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762000" y="0"/>
                </a:moveTo>
                <a:lnTo>
                  <a:pt x="381000" y="609600"/>
                </a:lnTo>
                <a:lnTo>
                  <a:pt x="0" y="0"/>
                </a:lnTo>
                <a:lnTo>
                  <a:pt x="7620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91000" y="5601957"/>
            <a:ext cx="762000" cy="6095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91000" y="5601957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762000" y="0"/>
                </a:moveTo>
                <a:lnTo>
                  <a:pt x="381000" y="609600"/>
                </a:lnTo>
                <a:lnTo>
                  <a:pt x="0" y="0"/>
                </a:lnTo>
                <a:lnTo>
                  <a:pt x="76200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047"/>
            <a:ext cx="4241292" cy="11521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46347" y="3047"/>
            <a:ext cx="821436" cy="11521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5699" y="327533"/>
            <a:ext cx="3634028" cy="350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43377" y="961707"/>
            <a:ext cx="3857116" cy="5847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59865" y="947165"/>
            <a:ext cx="6823075" cy="5779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75435">
              <a:lnSpc>
                <a:spcPct val="100000"/>
              </a:lnSpc>
            </a:pPr>
            <a:r>
              <a:rPr dirty="0" sz="3200" spc="-365" b="1" i="1">
                <a:solidFill>
                  <a:srgbClr val="FFFFFF"/>
                </a:solidFill>
                <a:latin typeface="Times New Roman"/>
                <a:cs typeface="Times New Roman"/>
              </a:rPr>
              <a:t>Damage  </a:t>
            </a:r>
            <a:r>
              <a:rPr dirty="0" sz="3200" spc="-330" b="1" i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3200" spc="-37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95" b="1" i="1">
                <a:solidFill>
                  <a:srgbClr val="FFFFFF"/>
                </a:solidFill>
                <a:latin typeface="Times New Roman"/>
                <a:cs typeface="Times New Roman"/>
              </a:rPr>
              <a:t>inflammation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750">
              <a:latin typeface="Times New Roman"/>
              <a:cs typeface="Times New Roman"/>
            </a:endParaRPr>
          </a:p>
          <a:p>
            <a:pPr algn="ctr" marL="791845" marR="783590">
              <a:lnSpc>
                <a:spcPct val="100000"/>
              </a:lnSpc>
            </a:pPr>
            <a:r>
              <a:rPr dirty="0" sz="3200" spc="-285" b="1" i="1">
                <a:solidFill>
                  <a:srgbClr val="FFFFFF"/>
                </a:solidFill>
                <a:latin typeface="Times New Roman"/>
                <a:cs typeface="Times New Roman"/>
              </a:rPr>
              <a:t>Release </a:t>
            </a:r>
            <a:r>
              <a:rPr dirty="0" sz="3200" spc="-295" b="1" i="1">
                <a:solidFill>
                  <a:srgbClr val="FFFFFF"/>
                </a:solidFill>
                <a:latin typeface="Times New Roman"/>
                <a:cs typeface="Times New Roman"/>
              </a:rPr>
              <a:t>chemical </a:t>
            </a:r>
            <a:r>
              <a:rPr dirty="0" sz="3200" spc="-285" b="1" i="1">
                <a:solidFill>
                  <a:srgbClr val="FFFFFF"/>
                </a:solidFill>
                <a:latin typeface="Times New Roman"/>
                <a:cs typeface="Times New Roman"/>
              </a:rPr>
              <a:t>mediators </a:t>
            </a:r>
            <a:r>
              <a:rPr dirty="0" sz="3200" spc="-250" b="1" i="1">
                <a:solidFill>
                  <a:srgbClr val="FFFFFF"/>
                </a:solidFill>
                <a:latin typeface="Times New Roman"/>
                <a:cs typeface="Times New Roman"/>
              </a:rPr>
              <a:t>activate </a:t>
            </a:r>
            <a:r>
              <a:rPr dirty="0" sz="3200" spc="-285" b="1" i="1">
                <a:solidFill>
                  <a:srgbClr val="FFFFFF"/>
                </a:solidFill>
                <a:latin typeface="Times New Roman"/>
                <a:cs typeface="Times New Roman"/>
              </a:rPr>
              <a:t>or  </a:t>
            </a:r>
            <a:r>
              <a:rPr dirty="0" sz="3200" spc="-240" b="1" i="1">
                <a:solidFill>
                  <a:srgbClr val="FFFFFF"/>
                </a:solidFill>
                <a:latin typeface="Times New Roman"/>
                <a:cs typeface="Times New Roman"/>
              </a:rPr>
              <a:t>sensitize </a:t>
            </a:r>
            <a:r>
              <a:rPr dirty="0" sz="3200" spc="-265" b="1" i="1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3200" spc="-270" b="1" i="1">
                <a:solidFill>
                  <a:srgbClr val="FFFFFF"/>
                </a:solidFill>
                <a:latin typeface="Times New Roman"/>
                <a:cs typeface="Times New Roman"/>
              </a:rPr>
              <a:t>receptor</a:t>
            </a:r>
            <a:r>
              <a:rPr dirty="0" sz="3200" spc="-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95" b="1" i="1">
                <a:solidFill>
                  <a:srgbClr val="FFFFFF"/>
                </a:solidFill>
                <a:latin typeface="Times New Roman"/>
                <a:cs typeface="Times New Roman"/>
              </a:rPr>
              <a:t>endings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860"/>
              </a:spcBef>
            </a:pPr>
            <a:r>
              <a:rPr dirty="0" sz="3200" spc="-275" b="1" i="1">
                <a:solidFill>
                  <a:srgbClr val="FFFFFF"/>
                </a:solidFill>
                <a:latin typeface="Times New Roman"/>
                <a:cs typeface="Times New Roman"/>
              </a:rPr>
              <a:t>Cytokines, bradykinin, </a:t>
            </a:r>
            <a:r>
              <a:rPr dirty="0" sz="3200" spc="-270" b="1" i="1">
                <a:solidFill>
                  <a:srgbClr val="FFFFFF"/>
                </a:solidFill>
                <a:latin typeface="Times New Roman"/>
                <a:cs typeface="Times New Roman"/>
              </a:rPr>
              <a:t>prostaglandin, </a:t>
            </a:r>
            <a:r>
              <a:rPr dirty="0" sz="3200" spc="-295" b="1" i="1">
                <a:solidFill>
                  <a:srgbClr val="FFFFFF"/>
                </a:solidFill>
                <a:latin typeface="Times New Roman"/>
                <a:cs typeface="Times New Roman"/>
              </a:rPr>
              <a:t>Substance </a:t>
            </a:r>
            <a:r>
              <a:rPr dirty="0" sz="3200" spc="-28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315" b="1" i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1885"/>
              </a:spcBef>
            </a:pPr>
            <a:r>
              <a:rPr dirty="0" sz="3200" spc="-270" b="1" i="1">
                <a:solidFill>
                  <a:srgbClr val="FFFFFF"/>
                </a:solidFill>
                <a:latin typeface="Times New Roman"/>
                <a:cs typeface="Times New Roman"/>
              </a:rPr>
              <a:t>Results </a:t>
            </a:r>
            <a:r>
              <a:rPr dirty="0" sz="3200" spc="-260" b="1" i="1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3200" spc="-13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70" b="1" i="1">
                <a:solidFill>
                  <a:srgbClr val="FFFFFF"/>
                </a:solidFill>
                <a:latin typeface="Times New Roman"/>
                <a:cs typeface="Times New Roman"/>
              </a:rPr>
              <a:t>transduction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750">
              <a:latin typeface="Times New Roman"/>
              <a:cs typeface="Times New Roman"/>
            </a:endParaRPr>
          </a:p>
          <a:p>
            <a:pPr algn="ctr" marR="27940">
              <a:lnSpc>
                <a:spcPct val="100000"/>
              </a:lnSpc>
              <a:spcBef>
                <a:spcPts val="5"/>
              </a:spcBef>
            </a:pPr>
            <a:r>
              <a:rPr dirty="0" sz="3200" spc="-305" b="1" i="1">
                <a:solidFill>
                  <a:srgbClr val="FFFFFF"/>
                </a:solidFill>
                <a:latin typeface="Times New Roman"/>
                <a:cs typeface="Times New Roman"/>
              </a:rPr>
              <a:t>Conduction </a:t>
            </a:r>
            <a:r>
              <a:rPr dirty="0" sz="3200" spc="-265" b="1" i="1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3200" spc="-285" b="1" i="1">
                <a:solidFill>
                  <a:srgbClr val="FFFFFF"/>
                </a:solidFill>
                <a:latin typeface="Times New Roman"/>
                <a:cs typeface="Times New Roman"/>
              </a:rPr>
              <a:t>nerve</a:t>
            </a:r>
            <a:r>
              <a:rPr dirty="0" sz="3200" spc="9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290" b="1" i="1">
                <a:solidFill>
                  <a:srgbClr val="FFFFFF"/>
                </a:solidFill>
                <a:latin typeface="Times New Roman"/>
                <a:cs typeface="Times New Roman"/>
              </a:rPr>
              <a:t>impulse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91000" y="1546478"/>
            <a:ext cx="762000" cy="609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191000" y="1546478"/>
            <a:ext cx="762000" cy="609600"/>
          </a:xfrm>
          <a:custGeom>
            <a:avLst/>
            <a:gdLst/>
            <a:ahLst/>
            <a:cxnLst/>
            <a:rect l="l" t="t" r="r" b="b"/>
            <a:pathLst>
              <a:path w="762000" h="609600">
                <a:moveTo>
                  <a:pt x="762000" y="0"/>
                </a:moveTo>
                <a:lnTo>
                  <a:pt x="381000" y="609600"/>
                </a:lnTo>
                <a:lnTo>
                  <a:pt x="0" y="0"/>
                </a:lnTo>
                <a:lnTo>
                  <a:pt x="7620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47485" y="8592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19375" y="730884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8670" y="7432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9463" y="7298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70" y="7142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3328" y="1567891"/>
            <a:ext cx="8140700" cy="4957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88008" y="309372"/>
            <a:ext cx="5850636" cy="1261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79692" y="309372"/>
            <a:ext cx="899159" cy="1261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30983" y="662305"/>
            <a:ext cx="5055870" cy="386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47485" y="8592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19375" y="730884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8670" y="7432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9463" y="7298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70" y="7142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5109" y="2069541"/>
            <a:ext cx="7848600" cy="452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7408" y="182879"/>
            <a:ext cx="7775448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77911" y="182879"/>
            <a:ext cx="821436" cy="1152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50366" y="507491"/>
            <a:ext cx="7102576" cy="4712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28670" y="3105023"/>
            <a:ext cx="4860925" cy="1980564"/>
          </a:xfrm>
          <a:custGeom>
            <a:avLst/>
            <a:gdLst/>
            <a:ahLst/>
            <a:cxnLst/>
            <a:rect l="l" t="t" r="r" b="b"/>
            <a:pathLst>
              <a:path w="4860925" h="1980564">
                <a:moveTo>
                  <a:pt x="0" y="990091"/>
                </a:moveTo>
                <a:lnTo>
                  <a:pt x="3596" y="935763"/>
                </a:lnTo>
                <a:lnTo>
                  <a:pt x="14261" y="882201"/>
                </a:lnTo>
                <a:lnTo>
                  <a:pt x="31809" y="829481"/>
                </a:lnTo>
                <a:lnTo>
                  <a:pt x="56056" y="777679"/>
                </a:lnTo>
                <a:lnTo>
                  <a:pt x="86816" y="726869"/>
                </a:lnTo>
                <a:lnTo>
                  <a:pt x="123903" y="677127"/>
                </a:lnTo>
                <a:lnTo>
                  <a:pt x="167132" y="628529"/>
                </a:lnTo>
                <a:lnTo>
                  <a:pt x="216317" y="581150"/>
                </a:lnTo>
                <a:lnTo>
                  <a:pt x="271275" y="535065"/>
                </a:lnTo>
                <a:lnTo>
                  <a:pt x="331818" y="490351"/>
                </a:lnTo>
                <a:lnTo>
                  <a:pt x="364126" y="468531"/>
                </a:lnTo>
                <a:lnTo>
                  <a:pt x="397761" y="447082"/>
                </a:lnTo>
                <a:lnTo>
                  <a:pt x="432700" y="426014"/>
                </a:lnTo>
                <a:lnTo>
                  <a:pt x="468920" y="405335"/>
                </a:lnTo>
                <a:lnTo>
                  <a:pt x="506397" y="385055"/>
                </a:lnTo>
                <a:lnTo>
                  <a:pt x="545109" y="365183"/>
                </a:lnTo>
                <a:lnTo>
                  <a:pt x="585031" y="345730"/>
                </a:lnTo>
                <a:lnTo>
                  <a:pt x="626142" y="326704"/>
                </a:lnTo>
                <a:lnTo>
                  <a:pt x="668417" y="308115"/>
                </a:lnTo>
                <a:lnTo>
                  <a:pt x="711834" y="289972"/>
                </a:lnTo>
                <a:lnTo>
                  <a:pt x="756370" y="272285"/>
                </a:lnTo>
                <a:lnTo>
                  <a:pt x="802001" y="255063"/>
                </a:lnTo>
                <a:lnTo>
                  <a:pt x="848704" y="238316"/>
                </a:lnTo>
                <a:lnTo>
                  <a:pt x="896455" y="222053"/>
                </a:lnTo>
                <a:lnTo>
                  <a:pt x="945233" y="206283"/>
                </a:lnTo>
                <a:lnTo>
                  <a:pt x="995013" y="191016"/>
                </a:lnTo>
                <a:lnTo>
                  <a:pt x="1045773" y="176261"/>
                </a:lnTo>
                <a:lnTo>
                  <a:pt x="1097488" y="162028"/>
                </a:lnTo>
                <a:lnTo>
                  <a:pt x="1150137" y="148326"/>
                </a:lnTo>
                <a:lnTo>
                  <a:pt x="1203696" y="135165"/>
                </a:lnTo>
                <a:lnTo>
                  <a:pt x="1258142" y="122554"/>
                </a:lnTo>
                <a:lnTo>
                  <a:pt x="1313451" y="110502"/>
                </a:lnTo>
                <a:lnTo>
                  <a:pt x="1369600" y="99020"/>
                </a:lnTo>
                <a:lnTo>
                  <a:pt x="1426567" y="88115"/>
                </a:lnTo>
                <a:lnTo>
                  <a:pt x="1484328" y="77799"/>
                </a:lnTo>
                <a:lnTo>
                  <a:pt x="1542860" y="68080"/>
                </a:lnTo>
                <a:lnTo>
                  <a:pt x="1602139" y="58967"/>
                </a:lnTo>
                <a:lnTo>
                  <a:pt x="1662143" y="50470"/>
                </a:lnTo>
                <a:lnTo>
                  <a:pt x="1722848" y="42599"/>
                </a:lnTo>
                <a:lnTo>
                  <a:pt x="1784232" y="35363"/>
                </a:lnTo>
                <a:lnTo>
                  <a:pt x="1846271" y="28771"/>
                </a:lnTo>
                <a:lnTo>
                  <a:pt x="1908941" y="22833"/>
                </a:lnTo>
                <a:lnTo>
                  <a:pt x="1972220" y="17559"/>
                </a:lnTo>
                <a:lnTo>
                  <a:pt x="2036085" y="12957"/>
                </a:lnTo>
                <a:lnTo>
                  <a:pt x="2100512" y="9037"/>
                </a:lnTo>
                <a:lnTo>
                  <a:pt x="2165478" y="5809"/>
                </a:lnTo>
                <a:lnTo>
                  <a:pt x="2230960" y="3281"/>
                </a:lnTo>
                <a:lnTo>
                  <a:pt x="2296935" y="1464"/>
                </a:lnTo>
                <a:lnTo>
                  <a:pt x="2363380" y="367"/>
                </a:lnTo>
                <a:lnTo>
                  <a:pt x="2430271" y="0"/>
                </a:lnTo>
                <a:lnTo>
                  <a:pt x="2497169" y="367"/>
                </a:lnTo>
                <a:lnTo>
                  <a:pt x="2563619" y="1464"/>
                </a:lnTo>
                <a:lnTo>
                  <a:pt x="2629600" y="3281"/>
                </a:lnTo>
                <a:lnTo>
                  <a:pt x="2695087" y="5809"/>
                </a:lnTo>
                <a:lnTo>
                  <a:pt x="2760058" y="9037"/>
                </a:lnTo>
                <a:lnTo>
                  <a:pt x="2824489" y="12957"/>
                </a:lnTo>
                <a:lnTo>
                  <a:pt x="2888358" y="17559"/>
                </a:lnTo>
                <a:lnTo>
                  <a:pt x="2951640" y="22833"/>
                </a:lnTo>
                <a:lnTo>
                  <a:pt x="3014314" y="28771"/>
                </a:lnTo>
                <a:lnTo>
                  <a:pt x="3076355" y="35363"/>
                </a:lnTo>
                <a:lnTo>
                  <a:pt x="3137741" y="42599"/>
                </a:lnTo>
                <a:lnTo>
                  <a:pt x="3198449" y="50470"/>
                </a:lnTo>
                <a:lnTo>
                  <a:pt x="3258455" y="58967"/>
                </a:lnTo>
                <a:lnTo>
                  <a:pt x="3317736" y="68080"/>
                </a:lnTo>
                <a:lnTo>
                  <a:pt x="3376269" y="77799"/>
                </a:lnTo>
                <a:lnTo>
                  <a:pt x="3434031" y="88115"/>
                </a:lnTo>
                <a:lnTo>
                  <a:pt x="3490998" y="99020"/>
                </a:lnTo>
                <a:lnTo>
                  <a:pt x="3547148" y="110502"/>
                </a:lnTo>
                <a:lnTo>
                  <a:pt x="3602458" y="122554"/>
                </a:lnTo>
                <a:lnTo>
                  <a:pt x="3656903" y="135165"/>
                </a:lnTo>
                <a:lnTo>
                  <a:pt x="3710462" y="148326"/>
                </a:lnTo>
                <a:lnTo>
                  <a:pt x="3763111" y="162028"/>
                </a:lnTo>
                <a:lnTo>
                  <a:pt x="3814826" y="176261"/>
                </a:lnTo>
                <a:lnTo>
                  <a:pt x="3865585" y="191016"/>
                </a:lnTo>
                <a:lnTo>
                  <a:pt x="3915364" y="206283"/>
                </a:lnTo>
                <a:lnTo>
                  <a:pt x="3964141" y="222053"/>
                </a:lnTo>
                <a:lnTo>
                  <a:pt x="4011891" y="238316"/>
                </a:lnTo>
                <a:lnTo>
                  <a:pt x="4058593" y="255063"/>
                </a:lnTo>
                <a:lnTo>
                  <a:pt x="4104222" y="272285"/>
                </a:lnTo>
                <a:lnTo>
                  <a:pt x="4148756" y="289972"/>
                </a:lnTo>
                <a:lnTo>
                  <a:pt x="4192172" y="308115"/>
                </a:lnTo>
                <a:lnTo>
                  <a:pt x="4234445" y="326704"/>
                </a:lnTo>
                <a:lnTo>
                  <a:pt x="4275554" y="345730"/>
                </a:lnTo>
                <a:lnTo>
                  <a:pt x="4315475" y="365183"/>
                </a:lnTo>
                <a:lnTo>
                  <a:pt x="4354184" y="385055"/>
                </a:lnTo>
                <a:lnTo>
                  <a:pt x="4391659" y="405335"/>
                </a:lnTo>
                <a:lnTo>
                  <a:pt x="4427877" y="426014"/>
                </a:lnTo>
                <a:lnTo>
                  <a:pt x="4462814" y="447082"/>
                </a:lnTo>
                <a:lnTo>
                  <a:pt x="4496447" y="468531"/>
                </a:lnTo>
                <a:lnTo>
                  <a:pt x="4528754" y="490351"/>
                </a:lnTo>
                <a:lnTo>
                  <a:pt x="4589292" y="535065"/>
                </a:lnTo>
                <a:lnTo>
                  <a:pt x="4644245" y="581150"/>
                </a:lnTo>
                <a:lnTo>
                  <a:pt x="4693427" y="628529"/>
                </a:lnTo>
                <a:lnTo>
                  <a:pt x="4736652" y="677127"/>
                </a:lnTo>
                <a:lnTo>
                  <a:pt x="4773736" y="726869"/>
                </a:lnTo>
                <a:lnTo>
                  <a:pt x="4804493" y="777679"/>
                </a:lnTo>
                <a:lnTo>
                  <a:pt x="4828737" y="829481"/>
                </a:lnTo>
                <a:lnTo>
                  <a:pt x="4846284" y="882201"/>
                </a:lnTo>
                <a:lnTo>
                  <a:pt x="4856948" y="935763"/>
                </a:lnTo>
                <a:lnTo>
                  <a:pt x="4860544" y="990091"/>
                </a:lnTo>
                <a:lnTo>
                  <a:pt x="4859641" y="1017341"/>
                </a:lnTo>
                <a:lnTo>
                  <a:pt x="4852488" y="1071284"/>
                </a:lnTo>
                <a:lnTo>
                  <a:pt x="4838359" y="1124425"/>
                </a:lnTo>
                <a:lnTo>
                  <a:pt x="4817440" y="1176688"/>
                </a:lnTo>
                <a:lnTo>
                  <a:pt x="4789917" y="1227997"/>
                </a:lnTo>
                <a:lnTo>
                  <a:pt x="4755974" y="1278277"/>
                </a:lnTo>
                <a:lnTo>
                  <a:pt x="4715796" y="1327452"/>
                </a:lnTo>
                <a:lnTo>
                  <a:pt x="4669569" y="1375447"/>
                </a:lnTo>
                <a:lnTo>
                  <a:pt x="4617479" y="1422186"/>
                </a:lnTo>
                <a:lnTo>
                  <a:pt x="4559710" y="1467594"/>
                </a:lnTo>
                <a:lnTo>
                  <a:pt x="4496447" y="1511595"/>
                </a:lnTo>
                <a:lnTo>
                  <a:pt x="4462814" y="1533045"/>
                </a:lnTo>
                <a:lnTo>
                  <a:pt x="4427877" y="1554114"/>
                </a:lnTo>
                <a:lnTo>
                  <a:pt x="4391659" y="1574793"/>
                </a:lnTo>
                <a:lnTo>
                  <a:pt x="4354184" y="1595074"/>
                </a:lnTo>
                <a:lnTo>
                  <a:pt x="4315475" y="1614947"/>
                </a:lnTo>
                <a:lnTo>
                  <a:pt x="4275554" y="1634401"/>
                </a:lnTo>
                <a:lnTo>
                  <a:pt x="4234445" y="1653428"/>
                </a:lnTo>
                <a:lnTo>
                  <a:pt x="4192172" y="1672019"/>
                </a:lnTo>
                <a:lnTo>
                  <a:pt x="4148756" y="1690163"/>
                </a:lnTo>
                <a:lnTo>
                  <a:pt x="4104222" y="1707852"/>
                </a:lnTo>
                <a:lnTo>
                  <a:pt x="4058593" y="1725076"/>
                </a:lnTo>
                <a:lnTo>
                  <a:pt x="4011891" y="1741825"/>
                </a:lnTo>
                <a:lnTo>
                  <a:pt x="3964141" y="1758090"/>
                </a:lnTo>
                <a:lnTo>
                  <a:pt x="3915364" y="1773862"/>
                </a:lnTo>
                <a:lnTo>
                  <a:pt x="3865585" y="1789131"/>
                </a:lnTo>
                <a:lnTo>
                  <a:pt x="3814826" y="1803888"/>
                </a:lnTo>
                <a:lnTo>
                  <a:pt x="3763111" y="1818123"/>
                </a:lnTo>
                <a:lnTo>
                  <a:pt x="3710462" y="1831826"/>
                </a:lnTo>
                <a:lnTo>
                  <a:pt x="3656903" y="1844990"/>
                </a:lnTo>
                <a:lnTo>
                  <a:pt x="3602458" y="1857603"/>
                </a:lnTo>
                <a:lnTo>
                  <a:pt x="3547148" y="1869657"/>
                </a:lnTo>
                <a:lnTo>
                  <a:pt x="3490998" y="1881141"/>
                </a:lnTo>
                <a:lnTo>
                  <a:pt x="3434031" y="1892048"/>
                </a:lnTo>
                <a:lnTo>
                  <a:pt x="3376269" y="1902366"/>
                </a:lnTo>
                <a:lnTo>
                  <a:pt x="3317736" y="1912088"/>
                </a:lnTo>
                <a:lnTo>
                  <a:pt x="3258455" y="1921202"/>
                </a:lnTo>
                <a:lnTo>
                  <a:pt x="3198449" y="1929700"/>
                </a:lnTo>
                <a:lnTo>
                  <a:pt x="3137741" y="1937573"/>
                </a:lnTo>
                <a:lnTo>
                  <a:pt x="3076355" y="1944811"/>
                </a:lnTo>
                <a:lnTo>
                  <a:pt x="3014314" y="1951404"/>
                </a:lnTo>
                <a:lnTo>
                  <a:pt x="2951640" y="1957344"/>
                </a:lnTo>
                <a:lnTo>
                  <a:pt x="2888358" y="1962620"/>
                </a:lnTo>
                <a:lnTo>
                  <a:pt x="2824489" y="1967223"/>
                </a:lnTo>
                <a:lnTo>
                  <a:pt x="2760058" y="1971144"/>
                </a:lnTo>
                <a:lnTo>
                  <a:pt x="2695087" y="1974373"/>
                </a:lnTo>
                <a:lnTo>
                  <a:pt x="2629600" y="1976901"/>
                </a:lnTo>
                <a:lnTo>
                  <a:pt x="2563619" y="1978718"/>
                </a:lnTo>
                <a:lnTo>
                  <a:pt x="2497169" y="1979816"/>
                </a:lnTo>
                <a:lnTo>
                  <a:pt x="2430271" y="1980183"/>
                </a:lnTo>
                <a:lnTo>
                  <a:pt x="2363380" y="1979816"/>
                </a:lnTo>
                <a:lnTo>
                  <a:pt x="2296935" y="1978718"/>
                </a:lnTo>
                <a:lnTo>
                  <a:pt x="2230960" y="1976901"/>
                </a:lnTo>
                <a:lnTo>
                  <a:pt x="2165478" y="1974373"/>
                </a:lnTo>
                <a:lnTo>
                  <a:pt x="2100512" y="1971144"/>
                </a:lnTo>
                <a:lnTo>
                  <a:pt x="2036085" y="1967223"/>
                </a:lnTo>
                <a:lnTo>
                  <a:pt x="1972220" y="1962620"/>
                </a:lnTo>
                <a:lnTo>
                  <a:pt x="1908941" y="1957344"/>
                </a:lnTo>
                <a:lnTo>
                  <a:pt x="1846271" y="1951404"/>
                </a:lnTo>
                <a:lnTo>
                  <a:pt x="1784232" y="1944811"/>
                </a:lnTo>
                <a:lnTo>
                  <a:pt x="1722848" y="1937573"/>
                </a:lnTo>
                <a:lnTo>
                  <a:pt x="1662143" y="1929700"/>
                </a:lnTo>
                <a:lnTo>
                  <a:pt x="1602139" y="1921202"/>
                </a:lnTo>
                <a:lnTo>
                  <a:pt x="1542860" y="1912088"/>
                </a:lnTo>
                <a:lnTo>
                  <a:pt x="1484328" y="1902366"/>
                </a:lnTo>
                <a:lnTo>
                  <a:pt x="1426567" y="1892048"/>
                </a:lnTo>
                <a:lnTo>
                  <a:pt x="1369600" y="1881141"/>
                </a:lnTo>
                <a:lnTo>
                  <a:pt x="1313451" y="1869657"/>
                </a:lnTo>
                <a:lnTo>
                  <a:pt x="1258142" y="1857603"/>
                </a:lnTo>
                <a:lnTo>
                  <a:pt x="1203696" y="1844990"/>
                </a:lnTo>
                <a:lnTo>
                  <a:pt x="1150137" y="1831826"/>
                </a:lnTo>
                <a:lnTo>
                  <a:pt x="1097488" y="1818123"/>
                </a:lnTo>
                <a:lnTo>
                  <a:pt x="1045773" y="1803888"/>
                </a:lnTo>
                <a:lnTo>
                  <a:pt x="995013" y="1789131"/>
                </a:lnTo>
                <a:lnTo>
                  <a:pt x="945233" y="1773862"/>
                </a:lnTo>
                <a:lnTo>
                  <a:pt x="896455" y="1758090"/>
                </a:lnTo>
                <a:lnTo>
                  <a:pt x="848704" y="1741825"/>
                </a:lnTo>
                <a:lnTo>
                  <a:pt x="802001" y="1725076"/>
                </a:lnTo>
                <a:lnTo>
                  <a:pt x="756370" y="1707852"/>
                </a:lnTo>
                <a:lnTo>
                  <a:pt x="711835" y="1690163"/>
                </a:lnTo>
                <a:lnTo>
                  <a:pt x="668417" y="1672019"/>
                </a:lnTo>
                <a:lnTo>
                  <a:pt x="626142" y="1653428"/>
                </a:lnTo>
                <a:lnTo>
                  <a:pt x="585031" y="1634401"/>
                </a:lnTo>
                <a:lnTo>
                  <a:pt x="545109" y="1614947"/>
                </a:lnTo>
                <a:lnTo>
                  <a:pt x="506397" y="1595074"/>
                </a:lnTo>
                <a:lnTo>
                  <a:pt x="468920" y="1574793"/>
                </a:lnTo>
                <a:lnTo>
                  <a:pt x="432700" y="1554114"/>
                </a:lnTo>
                <a:lnTo>
                  <a:pt x="397761" y="1533045"/>
                </a:lnTo>
                <a:lnTo>
                  <a:pt x="364126" y="1511595"/>
                </a:lnTo>
                <a:lnTo>
                  <a:pt x="331818" y="1489775"/>
                </a:lnTo>
                <a:lnTo>
                  <a:pt x="271275" y="1445062"/>
                </a:lnTo>
                <a:lnTo>
                  <a:pt x="216317" y="1398979"/>
                </a:lnTo>
                <a:lnTo>
                  <a:pt x="167132" y="1351602"/>
                </a:lnTo>
                <a:lnTo>
                  <a:pt x="123903" y="1303007"/>
                </a:lnTo>
                <a:lnTo>
                  <a:pt x="86816" y="1253270"/>
                </a:lnTo>
                <a:lnTo>
                  <a:pt x="56056" y="1202466"/>
                </a:lnTo>
                <a:lnTo>
                  <a:pt x="31809" y="1150671"/>
                </a:lnTo>
                <a:lnTo>
                  <a:pt x="14261" y="1097959"/>
                </a:lnTo>
                <a:lnTo>
                  <a:pt x="3596" y="1044408"/>
                </a:lnTo>
                <a:lnTo>
                  <a:pt x="0" y="990091"/>
                </a:lnTo>
                <a:close/>
              </a:path>
            </a:pathLst>
          </a:custGeom>
          <a:ln w="38100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3564" y="3105023"/>
            <a:ext cx="4860925" cy="1980564"/>
          </a:xfrm>
          <a:custGeom>
            <a:avLst/>
            <a:gdLst/>
            <a:ahLst/>
            <a:cxnLst/>
            <a:rect l="l" t="t" r="r" b="b"/>
            <a:pathLst>
              <a:path w="4860925" h="1980564">
                <a:moveTo>
                  <a:pt x="0" y="990091"/>
                </a:moveTo>
                <a:lnTo>
                  <a:pt x="3596" y="935763"/>
                </a:lnTo>
                <a:lnTo>
                  <a:pt x="14260" y="882201"/>
                </a:lnTo>
                <a:lnTo>
                  <a:pt x="31808" y="829481"/>
                </a:lnTo>
                <a:lnTo>
                  <a:pt x="56054" y="777679"/>
                </a:lnTo>
                <a:lnTo>
                  <a:pt x="86812" y="726869"/>
                </a:lnTo>
                <a:lnTo>
                  <a:pt x="123897" y="677127"/>
                </a:lnTo>
                <a:lnTo>
                  <a:pt x="167125" y="628529"/>
                </a:lnTo>
                <a:lnTo>
                  <a:pt x="216309" y="581150"/>
                </a:lnTo>
                <a:lnTo>
                  <a:pt x="271264" y="535065"/>
                </a:lnTo>
                <a:lnTo>
                  <a:pt x="331804" y="490351"/>
                </a:lnTo>
                <a:lnTo>
                  <a:pt x="364112" y="468531"/>
                </a:lnTo>
                <a:lnTo>
                  <a:pt x="397746" y="447082"/>
                </a:lnTo>
                <a:lnTo>
                  <a:pt x="432684" y="426014"/>
                </a:lnTo>
                <a:lnTo>
                  <a:pt x="468902" y="405335"/>
                </a:lnTo>
                <a:lnTo>
                  <a:pt x="506378" y="385055"/>
                </a:lnTo>
                <a:lnTo>
                  <a:pt x="545088" y="365183"/>
                </a:lnTo>
                <a:lnTo>
                  <a:pt x="585010" y="345730"/>
                </a:lnTo>
                <a:lnTo>
                  <a:pt x="626119" y="326704"/>
                </a:lnTo>
                <a:lnTo>
                  <a:pt x="668393" y="308115"/>
                </a:lnTo>
                <a:lnTo>
                  <a:pt x="711809" y="289972"/>
                </a:lnTo>
                <a:lnTo>
                  <a:pt x="756343" y="272285"/>
                </a:lnTo>
                <a:lnTo>
                  <a:pt x="801973" y="255063"/>
                </a:lnTo>
                <a:lnTo>
                  <a:pt x="848674" y="238316"/>
                </a:lnTo>
                <a:lnTo>
                  <a:pt x="896425" y="222053"/>
                </a:lnTo>
                <a:lnTo>
                  <a:pt x="945201" y="206283"/>
                </a:lnTo>
                <a:lnTo>
                  <a:pt x="994980" y="191016"/>
                </a:lnTo>
                <a:lnTo>
                  <a:pt x="1045738" y="176261"/>
                </a:lnTo>
                <a:lnTo>
                  <a:pt x="1097453" y="162028"/>
                </a:lnTo>
                <a:lnTo>
                  <a:pt x="1150101" y="148326"/>
                </a:lnTo>
                <a:lnTo>
                  <a:pt x="1203658" y="135165"/>
                </a:lnTo>
                <a:lnTo>
                  <a:pt x="1258103" y="122554"/>
                </a:lnTo>
                <a:lnTo>
                  <a:pt x="1313411" y="110502"/>
                </a:lnTo>
                <a:lnTo>
                  <a:pt x="1369559" y="99020"/>
                </a:lnTo>
                <a:lnTo>
                  <a:pt x="1426525" y="88115"/>
                </a:lnTo>
                <a:lnTo>
                  <a:pt x="1484285" y="77799"/>
                </a:lnTo>
                <a:lnTo>
                  <a:pt x="1542816" y="68080"/>
                </a:lnTo>
                <a:lnTo>
                  <a:pt x="1602094" y="58967"/>
                </a:lnTo>
                <a:lnTo>
                  <a:pt x="1662097" y="50470"/>
                </a:lnTo>
                <a:lnTo>
                  <a:pt x="1722802" y="42599"/>
                </a:lnTo>
                <a:lnTo>
                  <a:pt x="1784185" y="35363"/>
                </a:lnTo>
                <a:lnTo>
                  <a:pt x="1846223" y="28771"/>
                </a:lnTo>
                <a:lnTo>
                  <a:pt x="1908893" y="22833"/>
                </a:lnTo>
                <a:lnTo>
                  <a:pt x="1972171" y="17559"/>
                </a:lnTo>
                <a:lnTo>
                  <a:pt x="2036035" y="12957"/>
                </a:lnTo>
                <a:lnTo>
                  <a:pt x="2100462" y="9037"/>
                </a:lnTo>
                <a:lnTo>
                  <a:pt x="2165428" y="5809"/>
                </a:lnTo>
                <a:lnTo>
                  <a:pt x="2230910" y="3281"/>
                </a:lnTo>
                <a:lnTo>
                  <a:pt x="2296885" y="1464"/>
                </a:lnTo>
                <a:lnTo>
                  <a:pt x="2363329" y="367"/>
                </a:lnTo>
                <a:lnTo>
                  <a:pt x="2430221" y="0"/>
                </a:lnTo>
                <a:lnTo>
                  <a:pt x="2497118" y="367"/>
                </a:lnTo>
                <a:lnTo>
                  <a:pt x="2563569" y="1464"/>
                </a:lnTo>
                <a:lnTo>
                  <a:pt x="2629549" y="3281"/>
                </a:lnTo>
                <a:lnTo>
                  <a:pt x="2695036" y="5809"/>
                </a:lnTo>
                <a:lnTo>
                  <a:pt x="2760007" y="9037"/>
                </a:lnTo>
                <a:lnTo>
                  <a:pt x="2824438" y="12957"/>
                </a:lnTo>
                <a:lnTo>
                  <a:pt x="2888307" y="17559"/>
                </a:lnTo>
                <a:lnTo>
                  <a:pt x="2951589" y="22833"/>
                </a:lnTo>
                <a:lnTo>
                  <a:pt x="3014263" y="28771"/>
                </a:lnTo>
                <a:lnTo>
                  <a:pt x="3076304" y="35363"/>
                </a:lnTo>
                <a:lnTo>
                  <a:pt x="3137690" y="42599"/>
                </a:lnTo>
                <a:lnTo>
                  <a:pt x="3198398" y="50470"/>
                </a:lnTo>
                <a:lnTo>
                  <a:pt x="3258404" y="58967"/>
                </a:lnTo>
                <a:lnTo>
                  <a:pt x="3317685" y="68080"/>
                </a:lnTo>
                <a:lnTo>
                  <a:pt x="3376218" y="77799"/>
                </a:lnTo>
                <a:lnTo>
                  <a:pt x="3433980" y="88115"/>
                </a:lnTo>
                <a:lnTo>
                  <a:pt x="3490947" y="99020"/>
                </a:lnTo>
                <a:lnTo>
                  <a:pt x="3547097" y="110502"/>
                </a:lnTo>
                <a:lnTo>
                  <a:pt x="3602407" y="122554"/>
                </a:lnTo>
                <a:lnTo>
                  <a:pt x="3656853" y="135165"/>
                </a:lnTo>
                <a:lnTo>
                  <a:pt x="3710411" y="148326"/>
                </a:lnTo>
                <a:lnTo>
                  <a:pt x="3763060" y="162028"/>
                </a:lnTo>
                <a:lnTo>
                  <a:pt x="3814775" y="176261"/>
                </a:lnTo>
                <a:lnTo>
                  <a:pt x="3865534" y="191016"/>
                </a:lnTo>
                <a:lnTo>
                  <a:pt x="3915313" y="206283"/>
                </a:lnTo>
                <a:lnTo>
                  <a:pt x="3964090" y="222053"/>
                </a:lnTo>
                <a:lnTo>
                  <a:pt x="4011841" y="238316"/>
                </a:lnTo>
                <a:lnTo>
                  <a:pt x="4058542" y="255063"/>
                </a:lnTo>
                <a:lnTo>
                  <a:pt x="4104171" y="272285"/>
                </a:lnTo>
                <a:lnTo>
                  <a:pt x="4148705" y="289972"/>
                </a:lnTo>
                <a:lnTo>
                  <a:pt x="4192121" y="308115"/>
                </a:lnTo>
                <a:lnTo>
                  <a:pt x="4234394" y="326704"/>
                </a:lnTo>
                <a:lnTo>
                  <a:pt x="4275503" y="345730"/>
                </a:lnTo>
                <a:lnTo>
                  <a:pt x="4315424" y="365183"/>
                </a:lnTo>
                <a:lnTo>
                  <a:pt x="4354133" y="385055"/>
                </a:lnTo>
                <a:lnTo>
                  <a:pt x="4391609" y="405335"/>
                </a:lnTo>
                <a:lnTo>
                  <a:pt x="4427826" y="426014"/>
                </a:lnTo>
                <a:lnTo>
                  <a:pt x="4462763" y="447082"/>
                </a:lnTo>
                <a:lnTo>
                  <a:pt x="4496397" y="468531"/>
                </a:lnTo>
                <a:lnTo>
                  <a:pt x="4528703" y="490351"/>
                </a:lnTo>
                <a:lnTo>
                  <a:pt x="4589242" y="535065"/>
                </a:lnTo>
                <a:lnTo>
                  <a:pt x="4644195" y="581150"/>
                </a:lnTo>
                <a:lnTo>
                  <a:pt x="4693376" y="628529"/>
                </a:lnTo>
                <a:lnTo>
                  <a:pt x="4736602" y="677127"/>
                </a:lnTo>
                <a:lnTo>
                  <a:pt x="4773685" y="726869"/>
                </a:lnTo>
                <a:lnTo>
                  <a:pt x="4804442" y="777679"/>
                </a:lnTo>
                <a:lnTo>
                  <a:pt x="4828686" y="829481"/>
                </a:lnTo>
                <a:lnTo>
                  <a:pt x="4846233" y="882201"/>
                </a:lnTo>
                <a:lnTo>
                  <a:pt x="4856897" y="935763"/>
                </a:lnTo>
                <a:lnTo>
                  <a:pt x="4860493" y="990091"/>
                </a:lnTo>
                <a:lnTo>
                  <a:pt x="4859590" y="1017341"/>
                </a:lnTo>
                <a:lnTo>
                  <a:pt x="4852437" y="1071284"/>
                </a:lnTo>
                <a:lnTo>
                  <a:pt x="4838308" y="1124425"/>
                </a:lnTo>
                <a:lnTo>
                  <a:pt x="4817390" y="1176688"/>
                </a:lnTo>
                <a:lnTo>
                  <a:pt x="4789866" y="1227997"/>
                </a:lnTo>
                <a:lnTo>
                  <a:pt x="4755923" y="1278277"/>
                </a:lnTo>
                <a:lnTo>
                  <a:pt x="4715745" y="1327452"/>
                </a:lnTo>
                <a:lnTo>
                  <a:pt x="4669518" y="1375447"/>
                </a:lnTo>
                <a:lnTo>
                  <a:pt x="4617428" y="1422186"/>
                </a:lnTo>
                <a:lnTo>
                  <a:pt x="4559659" y="1467594"/>
                </a:lnTo>
                <a:lnTo>
                  <a:pt x="4496397" y="1511595"/>
                </a:lnTo>
                <a:lnTo>
                  <a:pt x="4462763" y="1533045"/>
                </a:lnTo>
                <a:lnTo>
                  <a:pt x="4427826" y="1554114"/>
                </a:lnTo>
                <a:lnTo>
                  <a:pt x="4391609" y="1574793"/>
                </a:lnTo>
                <a:lnTo>
                  <a:pt x="4354133" y="1595074"/>
                </a:lnTo>
                <a:lnTo>
                  <a:pt x="4315424" y="1614947"/>
                </a:lnTo>
                <a:lnTo>
                  <a:pt x="4275503" y="1634401"/>
                </a:lnTo>
                <a:lnTo>
                  <a:pt x="4234394" y="1653428"/>
                </a:lnTo>
                <a:lnTo>
                  <a:pt x="4192121" y="1672019"/>
                </a:lnTo>
                <a:lnTo>
                  <a:pt x="4148705" y="1690163"/>
                </a:lnTo>
                <a:lnTo>
                  <a:pt x="4104171" y="1707852"/>
                </a:lnTo>
                <a:lnTo>
                  <a:pt x="4058542" y="1725076"/>
                </a:lnTo>
                <a:lnTo>
                  <a:pt x="4011841" y="1741825"/>
                </a:lnTo>
                <a:lnTo>
                  <a:pt x="3964090" y="1758090"/>
                </a:lnTo>
                <a:lnTo>
                  <a:pt x="3915313" y="1773862"/>
                </a:lnTo>
                <a:lnTo>
                  <a:pt x="3865534" y="1789131"/>
                </a:lnTo>
                <a:lnTo>
                  <a:pt x="3814775" y="1803888"/>
                </a:lnTo>
                <a:lnTo>
                  <a:pt x="3763060" y="1818123"/>
                </a:lnTo>
                <a:lnTo>
                  <a:pt x="3710411" y="1831826"/>
                </a:lnTo>
                <a:lnTo>
                  <a:pt x="3656853" y="1844990"/>
                </a:lnTo>
                <a:lnTo>
                  <a:pt x="3602407" y="1857603"/>
                </a:lnTo>
                <a:lnTo>
                  <a:pt x="3547097" y="1869657"/>
                </a:lnTo>
                <a:lnTo>
                  <a:pt x="3490947" y="1881141"/>
                </a:lnTo>
                <a:lnTo>
                  <a:pt x="3433980" y="1892048"/>
                </a:lnTo>
                <a:lnTo>
                  <a:pt x="3376218" y="1902366"/>
                </a:lnTo>
                <a:lnTo>
                  <a:pt x="3317685" y="1912088"/>
                </a:lnTo>
                <a:lnTo>
                  <a:pt x="3258404" y="1921202"/>
                </a:lnTo>
                <a:lnTo>
                  <a:pt x="3198398" y="1929700"/>
                </a:lnTo>
                <a:lnTo>
                  <a:pt x="3137690" y="1937573"/>
                </a:lnTo>
                <a:lnTo>
                  <a:pt x="3076304" y="1944811"/>
                </a:lnTo>
                <a:lnTo>
                  <a:pt x="3014263" y="1951404"/>
                </a:lnTo>
                <a:lnTo>
                  <a:pt x="2951589" y="1957344"/>
                </a:lnTo>
                <a:lnTo>
                  <a:pt x="2888307" y="1962620"/>
                </a:lnTo>
                <a:lnTo>
                  <a:pt x="2824438" y="1967223"/>
                </a:lnTo>
                <a:lnTo>
                  <a:pt x="2760007" y="1971144"/>
                </a:lnTo>
                <a:lnTo>
                  <a:pt x="2695036" y="1974373"/>
                </a:lnTo>
                <a:lnTo>
                  <a:pt x="2629549" y="1976901"/>
                </a:lnTo>
                <a:lnTo>
                  <a:pt x="2563569" y="1978718"/>
                </a:lnTo>
                <a:lnTo>
                  <a:pt x="2497118" y="1979816"/>
                </a:lnTo>
                <a:lnTo>
                  <a:pt x="2430221" y="1980183"/>
                </a:lnTo>
                <a:lnTo>
                  <a:pt x="2363329" y="1979816"/>
                </a:lnTo>
                <a:lnTo>
                  <a:pt x="2296885" y="1978718"/>
                </a:lnTo>
                <a:lnTo>
                  <a:pt x="2230910" y="1976901"/>
                </a:lnTo>
                <a:lnTo>
                  <a:pt x="2165428" y="1974373"/>
                </a:lnTo>
                <a:lnTo>
                  <a:pt x="2100462" y="1971144"/>
                </a:lnTo>
                <a:lnTo>
                  <a:pt x="2036035" y="1967223"/>
                </a:lnTo>
                <a:lnTo>
                  <a:pt x="1972171" y="1962620"/>
                </a:lnTo>
                <a:lnTo>
                  <a:pt x="1908893" y="1957344"/>
                </a:lnTo>
                <a:lnTo>
                  <a:pt x="1846223" y="1951404"/>
                </a:lnTo>
                <a:lnTo>
                  <a:pt x="1784185" y="1944811"/>
                </a:lnTo>
                <a:lnTo>
                  <a:pt x="1722802" y="1937573"/>
                </a:lnTo>
                <a:lnTo>
                  <a:pt x="1662097" y="1929700"/>
                </a:lnTo>
                <a:lnTo>
                  <a:pt x="1602094" y="1921202"/>
                </a:lnTo>
                <a:lnTo>
                  <a:pt x="1542816" y="1912088"/>
                </a:lnTo>
                <a:lnTo>
                  <a:pt x="1484285" y="1902366"/>
                </a:lnTo>
                <a:lnTo>
                  <a:pt x="1426525" y="1892048"/>
                </a:lnTo>
                <a:lnTo>
                  <a:pt x="1369559" y="1881141"/>
                </a:lnTo>
                <a:lnTo>
                  <a:pt x="1313411" y="1869657"/>
                </a:lnTo>
                <a:lnTo>
                  <a:pt x="1258103" y="1857603"/>
                </a:lnTo>
                <a:lnTo>
                  <a:pt x="1203658" y="1844990"/>
                </a:lnTo>
                <a:lnTo>
                  <a:pt x="1150101" y="1831826"/>
                </a:lnTo>
                <a:lnTo>
                  <a:pt x="1097453" y="1818123"/>
                </a:lnTo>
                <a:lnTo>
                  <a:pt x="1045738" y="1803888"/>
                </a:lnTo>
                <a:lnTo>
                  <a:pt x="994980" y="1789131"/>
                </a:lnTo>
                <a:lnTo>
                  <a:pt x="945201" y="1773862"/>
                </a:lnTo>
                <a:lnTo>
                  <a:pt x="896425" y="1758090"/>
                </a:lnTo>
                <a:lnTo>
                  <a:pt x="848674" y="1741825"/>
                </a:lnTo>
                <a:lnTo>
                  <a:pt x="801973" y="1725076"/>
                </a:lnTo>
                <a:lnTo>
                  <a:pt x="756343" y="1707852"/>
                </a:lnTo>
                <a:lnTo>
                  <a:pt x="711809" y="1690163"/>
                </a:lnTo>
                <a:lnTo>
                  <a:pt x="668393" y="1672019"/>
                </a:lnTo>
                <a:lnTo>
                  <a:pt x="626119" y="1653428"/>
                </a:lnTo>
                <a:lnTo>
                  <a:pt x="585010" y="1634401"/>
                </a:lnTo>
                <a:lnTo>
                  <a:pt x="545088" y="1614947"/>
                </a:lnTo>
                <a:lnTo>
                  <a:pt x="506378" y="1595074"/>
                </a:lnTo>
                <a:lnTo>
                  <a:pt x="468902" y="1574793"/>
                </a:lnTo>
                <a:lnTo>
                  <a:pt x="432684" y="1554114"/>
                </a:lnTo>
                <a:lnTo>
                  <a:pt x="397746" y="1533045"/>
                </a:lnTo>
                <a:lnTo>
                  <a:pt x="364112" y="1511595"/>
                </a:lnTo>
                <a:lnTo>
                  <a:pt x="331804" y="1489775"/>
                </a:lnTo>
                <a:lnTo>
                  <a:pt x="271264" y="1445062"/>
                </a:lnTo>
                <a:lnTo>
                  <a:pt x="216309" y="1398979"/>
                </a:lnTo>
                <a:lnTo>
                  <a:pt x="167125" y="1351602"/>
                </a:lnTo>
                <a:lnTo>
                  <a:pt x="123897" y="1303007"/>
                </a:lnTo>
                <a:lnTo>
                  <a:pt x="86812" y="1253270"/>
                </a:lnTo>
                <a:lnTo>
                  <a:pt x="56054" y="1202466"/>
                </a:lnTo>
                <a:lnTo>
                  <a:pt x="31808" y="1150671"/>
                </a:lnTo>
                <a:lnTo>
                  <a:pt x="14260" y="1097959"/>
                </a:lnTo>
                <a:lnTo>
                  <a:pt x="3596" y="1044408"/>
                </a:lnTo>
                <a:lnTo>
                  <a:pt x="0" y="990091"/>
                </a:lnTo>
                <a:close/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603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54978" y="5499227"/>
            <a:ext cx="2880360" cy="715010"/>
          </a:xfrm>
          <a:custGeom>
            <a:avLst/>
            <a:gdLst/>
            <a:ahLst/>
            <a:cxnLst/>
            <a:rect l="l" t="t" r="r" b="b"/>
            <a:pathLst>
              <a:path w="2880359" h="715010">
                <a:moveTo>
                  <a:pt x="2880105" y="0"/>
                </a:moveTo>
                <a:lnTo>
                  <a:pt x="2873629" y="0"/>
                </a:lnTo>
                <a:lnTo>
                  <a:pt x="2752344" y="20066"/>
                </a:lnTo>
                <a:lnTo>
                  <a:pt x="2628900" y="42418"/>
                </a:lnTo>
                <a:lnTo>
                  <a:pt x="2373376" y="91554"/>
                </a:lnTo>
                <a:lnTo>
                  <a:pt x="2105279" y="149644"/>
                </a:lnTo>
                <a:lnTo>
                  <a:pt x="1824227" y="216674"/>
                </a:lnTo>
                <a:lnTo>
                  <a:pt x="1566672" y="281470"/>
                </a:lnTo>
                <a:lnTo>
                  <a:pt x="842899" y="444563"/>
                </a:lnTo>
                <a:lnTo>
                  <a:pt x="621538" y="489242"/>
                </a:lnTo>
                <a:lnTo>
                  <a:pt x="200025" y="567448"/>
                </a:lnTo>
                <a:lnTo>
                  <a:pt x="0" y="600951"/>
                </a:lnTo>
                <a:lnTo>
                  <a:pt x="138303" y="621068"/>
                </a:lnTo>
                <a:lnTo>
                  <a:pt x="270256" y="638937"/>
                </a:lnTo>
                <a:lnTo>
                  <a:pt x="398018" y="654583"/>
                </a:lnTo>
                <a:lnTo>
                  <a:pt x="644905" y="681393"/>
                </a:lnTo>
                <a:lnTo>
                  <a:pt x="874776" y="699262"/>
                </a:lnTo>
                <a:lnTo>
                  <a:pt x="985520" y="705967"/>
                </a:lnTo>
                <a:lnTo>
                  <a:pt x="1094104" y="710438"/>
                </a:lnTo>
                <a:lnTo>
                  <a:pt x="1298448" y="714895"/>
                </a:lnTo>
                <a:lnTo>
                  <a:pt x="1396365" y="714895"/>
                </a:lnTo>
                <a:lnTo>
                  <a:pt x="1585849" y="710438"/>
                </a:lnTo>
                <a:lnTo>
                  <a:pt x="1675256" y="705967"/>
                </a:lnTo>
                <a:lnTo>
                  <a:pt x="1845564" y="692556"/>
                </a:lnTo>
                <a:lnTo>
                  <a:pt x="1928495" y="683628"/>
                </a:lnTo>
                <a:lnTo>
                  <a:pt x="2086102" y="661276"/>
                </a:lnTo>
                <a:lnTo>
                  <a:pt x="2235073" y="634466"/>
                </a:lnTo>
                <a:lnTo>
                  <a:pt x="2375535" y="603186"/>
                </a:lnTo>
                <a:lnTo>
                  <a:pt x="2509647" y="567448"/>
                </a:lnTo>
                <a:lnTo>
                  <a:pt x="2637409" y="527227"/>
                </a:lnTo>
                <a:lnTo>
                  <a:pt x="2758694" y="482549"/>
                </a:lnTo>
                <a:lnTo>
                  <a:pt x="2875788" y="435622"/>
                </a:lnTo>
                <a:lnTo>
                  <a:pt x="2880105" y="433387"/>
                </a:lnTo>
                <a:lnTo>
                  <a:pt x="2880105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22423" y="5370703"/>
            <a:ext cx="5551805" cy="851535"/>
          </a:xfrm>
          <a:custGeom>
            <a:avLst/>
            <a:gdLst/>
            <a:ahLst/>
            <a:cxnLst/>
            <a:rect l="l" t="t" r="r" b="b"/>
            <a:pathLst>
              <a:path w="5551805" h="851535">
                <a:moveTo>
                  <a:pt x="853566" y="0"/>
                </a:moveTo>
                <a:lnTo>
                  <a:pt x="685418" y="0"/>
                </a:lnTo>
                <a:lnTo>
                  <a:pt x="527938" y="4445"/>
                </a:lnTo>
                <a:lnTo>
                  <a:pt x="381000" y="11176"/>
                </a:lnTo>
                <a:lnTo>
                  <a:pt x="244728" y="22352"/>
                </a:lnTo>
                <a:lnTo>
                  <a:pt x="117093" y="35814"/>
                </a:lnTo>
                <a:lnTo>
                  <a:pt x="0" y="53594"/>
                </a:lnTo>
                <a:lnTo>
                  <a:pt x="334137" y="96139"/>
                </a:lnTo>
                <a:lnTo>
                  <a:pt x="693927" y="156464"/>
                </a:lnTo>
                <a:lnTo>
                  <a:pt x="1079246" y="234607"/>
                </a:lnTo>
                <a:lnTo>
                  <a:pt x="1283589" y="279285"/>
                </a:lnTo>
                <a:lnTo>
                  <a:pt x="1868931" y="422275"/>
                </a:lnTo>
                <a:lnTo>
                  <a:pt x="2562987" y="576440"/>
                </a:lnTo>
                <a:lnTo>
                  <a:pt x="2726816" y="607720"/>
                </a:lnTo>
                <a:lnTo>
                  <a:pt x="2882265" y="639000"/>
                </a:lnTo>
                <a:lnTo>
                  <a:pt x="3035554" y="668045"/>
                </a:lnTo>
                <a:lnTo>
                  <a:pt x="3329304" y="717194"/>
                </a:lnTo>
                <a:lnTo>
                  <a:pt x="3469766" y="739533"/>
                </a:lnTo>
                <a:lnTo>
                  <a:pt x="3737991" y="775284"/>
                </a:lnTo>
                <a:lnTo>
                  <a:pt x="3991229" y="806564"/>
                </a:lnTo>
                <a:lnTo>
                  <a:pt x="4112641" y="817727"/>
                </a:lnTo>
                <a:lnTo>
                  <a:pt x="4342510" y="835609"/>
                </a:lnTo>
                <a:lnTo>
                  <a:pt x="4453255" y="842302"/>
                </a:lnTo>
                <a:lnTo>
                  <a:pt x="4666107" y="851242"/>
                </a:lnTo>
                <a:lnTo>
                  <a:pt x="4864100" y="851242"/>
                </a:lnTo>
                <a:lnTo>
                  <a:pt x="5051425" y="846772"/>
                </a:lnTo>
                <a:lnTo>
                  <a:pt x="5140833" y="842302"/>
                </a:lnTo>
                <a:lnTo>
                  <a:pt x="5228082" y="835609"/>
                </a:lnTo>
                <a:lnTo>
                  <a:pt x="5474970" y="808799"/>
                </a:lnTo>
                <a:lnTo>
                  <a:pt x="5551551" y="797623"/>
                </a:lnTo>
                <a:lnTo>
                  <a:pt x="5304662" y="766343"/>
                </a:lnTo>
                <a:lnTo>
                  <a:pt x="5042916" y="728357"/>
                </a:lnTo>
                <a:lnTo>
                  <a:pt x="4474463" y="630059"/>
                </a:lnTo>
                <a:lnTo>
                  <a:pt x="3840099" y="498246"/>
                </a:lnTo>
                <a:lnTo>
                  <a:pt x="2854579" y="263652"/>
                </a:lnTo>
                <a:lnTo>
                  <a:pt x="2586354" y="205613"/>
                </a:lnTo>
                <a:lnTo>
                  <a:pt x="2330957" y="156464"/>
                </a:lnTo>
                <a:lnTo>
                  <a:pt x="2207387" y="134112"/>
                </a:lnTo>
                <a:lnTo>
                  <a:pt x="2086102" y="113919"/>
                </a:lnTo>
                <a:lnTo>
                  <a:pt x="1969007" y="96139"/>
                </a:lnTo>
                <a:lnTo>
                  <a:pt x="1630552" y="51435"/>
                </a:lnTo>
                <a:lnTo>
                  <a:pt x="1419860" y="31242"/>
                </a:lnTo>
                <a:lnTo>
                  <a:pt x="1221866" y="15621"/>
                </a:lnTo>
                <a:lnTo>
                  <a:pt x="1032382" y="4445"/>
                </a:lnTo>
                <a:lnTo>
                  <a:pt x="853566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32100" y="5383021"/>
            <a:ext cx="5474970" cy="775335"/>
          </a:xfrm>
          <a:custGeom>
            <a:avLst/>
            <a:gdLst/>
            <a:ahLst/>
            <a:cxnLst/>
            <a:rect l="l" t="t" r="r" b="b"/>
            <a:pathLst>
              <a:path w="5474970" h="775335">
                <a:moveTo>
                  <a:pt x="0" y="78231"/>
                </a:moveTo>
                <a:lnTo>
                  <a:pt x="19176" y="73659"/>
                </a:lnTo>
                <a:lnTo>
                  <a:pt x="76581" y="62483"/>
                </a:lnTo>
                <a:lnTo>
                  <a:pt x="174498" y="46862"/>
                </a:lnTo>
                <a:lnTo>
                  <a:pt x="238379" y="37972"/>
                </a:lnTo>
                <a:lnTo>
                  <a:pt x="312927" y="29082"/>
                </a:lnTo>
                <a:lnTo>
                  <a:pt x="395858" y="22351"/>
                </a:lnTo>
                <a:lnTo>
                  <a:pt x="491744" y="15620"/>
                </a:lnTo>
                <a:lnTo>
                  <a:pt x="596011" y="8889"/>
                </a:lnTo>
                <a:lnTo>
                  <a:pt x="713104" y="4444"/>
                </a:lnTo>
                <a:lnTo>
                  <a:pt x="840866" y="2158"/>
                </a:lnTo>
                <a:lnTo>
                  <a:pt x="979170" y="0"/>
                </a:lnTo>
                <a:lnTo>
                  <a:pt x="1128140" y="2158"/>
                </a:lnTo>
                <a:lnTo>
                  <a:pt x="1287779" y="6730"/>
                </a:lnTo>
                <a:lnTo>
                  <a:pt x="1460246" y="15620"/>
                </a:lnTo>
                <a:lnTo>
                  <a:pt x="1643379" y="26796"/>
                </a:lnTo>
                <a:lnTo>
                  <a:pt x="1837054" y="44703"/>
                </a:lnTo>
                <a:lnTo>
                  <a:pt x="2043557" y="64769"/>
                </a:lnTo>
                <a:lnTo>
                  <a:pt x="2262759" y="89407"/>
                </a:lnTo>
                <a:lnTo>
                  <a:pt x="2492629" y="118363"/>
                </a:lnTo>
                <a:lnTo>
                  <a:pt x="2735326" y="154177"/>
                </a:lnTo>
                <a:lnTo>
                  <a:pt x="2988691" y="194309"/>
                </a:lnTo>
                <a:lnTo>
                  <a:pt x="3254755" y="241274"/>
                </a:lnTo>
                <a:lnTo>
                  <a:pt x="3533648" y="297129"/>
                </a:lnTo>
                <a:lnTo>
                  <a:pt x="3825240" y="357454"/>
                </a:lnTo>
                <a:lnTo>
                  <a:pt x="4129658" y="424484"/>
                </a:lnTo>
                <a:lnTo>
                  <a:pt x="4446778" y="500443"/>
                </a:lnTo>
                <a:lnTo>
                  <a:pt x="4776724" y="583107"/>
                </a:lnTo>
                <a:lnTo>
                  <a:pt x="5119497" y="674712"/>
                </a:lnTo>
                <a:lnTo>
                  <a:pt x="5474970" y="77524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16447" y="5369559"/>
            <a:ext cx="3312160" cy="652780"/>
          </a:xfrm>
          <a:custGeom>
            <a:avLst/>
            <a:gdLst/>
            <a:ahLst/>
            <a:cxnLst/>
            <a:rect l="l" t="t" r="r" b="b"/>
            <a:pathLst>
              <a:path w="3312159" h="652779">
                <a:moveTo>
                  <a:pt x="0" y="652424"/>
                </a:moveTo>
                <a:lnTo>
                  <a:pt x="95757" y="625614"/>
                </a:lnTo>
                <a:lnTo>
                  <a:pt x="357631" y="556361"/>
                </a:lnTo>
                <a:lnTo>
                  <a:pt x="538479" y="509435"/>
                </a:lnTo>
                <a:lnTo>
                  <a:pt x="747140" y="458050"/>
                </a:lnTo>
                <a:lnTo>
                  <a:pt x="979170" y="402196"/>
                </a:lnTo>
                <a:lnTo>
                  <a:pt x="1228217" y="341871"/>
                </a:lnTo>
                <a:lnTo>
                  <a:pt x="1492123" y="283781"/>
                </a:lnTo>
                <a:lnTo>
                  <a:pt x="1762505" y="225691"/>
                </a:lnTo>
                <a:lnTo>
                  <a:pt x="2039238" y="172084"/>
                </a:lnTo>
                <a:lnTo>
                  <a:pt x="2313812" y="120649"/>
                </a:lnTo>
                <a:lnTo>
                  <a:pt x="2450083" y="98297"/>
                </a:lnTo>
                <a:lnTo>
                  <a:pt x="2582036" y="75945"/>
                </a:lnTo>
                <a:lnTo>
                  <a:pt x="2713990" y="58165"/>
                </a:lnTo>
                <a:lnTo>
                  <a:pt x="2841752" y="40258"/>
                </a:lnTo>
                <a:lnTo>
                  <a:pt x="2967354" y="26796"/>
                </a:lnTo>
                <a:lnTo>
                  <a:pt x="3086607" y="15620"/>
                </a:lnTo>
                <a:lnTo>
                  <a:pt x="3201543" y="6730"/>
                </a:lnTo>
                <a:lnTo>
                  <a:pt x="331215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70" y="5353939"/>
            <a:ext cx="8723630" cy="1331595"/>
          </a:xfrm>
          <a:custGeom>
            <a:avLst/>
            <a:gdLst/>
            <a:ahLst/>
            <a:cxnLst/>
            <a:rect l="l" t="t" r="r" b="b"/>
            <a:pathLst>
              <a:path w="8723630" h="1331595">
                <a:moveTo>
                  <a:pt x="1556042" y="0"/>
                </a:moveTo>
                <a:lnTo>
                  <a:pt x="1402753" y="0"/>
                </a:lnTo>
                <a:lnTo>
                  <a:pt x="1258100" y="4445"/>
                </a:lnTo>
                <a:lnTo>
                  <a:pt x="1121829" y="11176"/>
                </a:lnTo>
                <a:lnTo>
                  <a:pt x="874890" y="33528"/>
                </a:lnTo>
                <a:lnTo>
                  <a:pt x="762063" y="49149"/>
                </a:lnTo>
                <a:lnTo>
                  <a:pt x="659891" y="64770"/>
                </a:lnTo>
                <a:lnTo>
                  <a:pt x="564095" y="82677"/>
                </a:lnTo>
                <a:lnTo>
                  <a:pt x="478955" y="102743"/>
                </a:lnTo>
                <a:lnTo>
                  <a:pt x="398056" y="120650"/>
                </a:lnTo>
                <a:lnTo>
                  <a:pt x="327812" y="140716"/>
                </a:lnTo>
                <a:lnTo>
                  <a:pt x="206476" y="178816"/>
                </a:lnTo>
                <a:lnTo>
                  <a:pt x="157518" y="196596"/>
                </a:lnTo>
                <a:lnTo>
                  <a:pt x="51079" y="241312"/>
                </a:lnTo>
                <a:lnTo>
                  <a:pt x="0" y="268122"/>
                </a:lnTo>
                <a:lnTo>
                  <a:pt x="0" y="1331607"/>
                </a:lnTo>
                <a:lnTo>
                  <a:pt x="8719096" y="1331607"/>
                </a:lnTo>
                <a:lnTo>
                  <a:pt x="8723414" y="1324902"/>
                </a:lnTo>
                <a:lnTo>
                  <a:pt x="8723414" y="851255"/>
                </a:lnTo>
                <a:lnTo>
                  <a:pt x="7182142" y="851255"/>
                </a:lnTo>
                <a:lnTo>
                  <a:pt x="7043839" y="849020"/>
                </a:lnTo>
                <a:lnTo>
                  <a:pt x="6899059" y="844550"/>
                </a:lnTo>
                <a:lnTo>
                  <a:pt x="6750088" y="837844"/>
                </a:lnTo>
                <a:lnTo>
                  <a:pt x="6594640" y="826681"/>
                </a:lnTo>
                <a:lnTo>
                  <a:pt x="6260503" y="793165"/>
                </a:lnTo>
                <a:lnTo>
                  <a:pt x="5900712" y="746239"/>
                </a:lnTo>
                <a:lnTo>
                  <a:pt x="5709196" y="717194"/>
                </a:lnTo>
                <a:lnTo>
                  <a:pt x="5509044" y="683691"/>
                </a:lnTo>
                <a:lnTo>
                  <a:pt x="5302542" y="645706"/>
                </a:lnTo>
                <a:lnTo>
                  <a:pt x="4861979" y="558571"/>
                </a:lnTo>
                <a:lnTo>
                  <a:pt x="4387253" y="453567"/>
                </a:lnTo>
                <a:lnTo>
                  <a:pt x="4136047" y="395478"/>
                </a:lnTo>
                <a:lnTo>
                  <a:pt x="3614458" y="268122"/>
                </a:lnTo>
                <a:lnTo>
                  <a:pt x="3122841" y="165354"/>
                </a:lnTo>
                <a:lnTo>
                  <a:pt x="2892844" y="125095"/>
                </a:lnTo>
                <a:lnTo>
                  <a:pt x="2673642" y="91567"/>
                </a:lnTo>
                <a:lnTo>
                  <a:pt x="2462949" y="62611"/>
                </a:lnTo>
                <a:lnTo>
                  <a:pt x="2262797" y="40259"/>
                </a:lnTo>
                <a:lnTo>
                  <a:pt x="2073313" y="22352"/>
                </a:lnTo>
                <a:lnTo>
                  <a:pt x="1719999" y="2286"/>
                </a:lnTo>
                <a:lnTo>
                  <a:pt x="1556042" y="0"/>
                </a:lnTo>
                <a:close/>
              </a:path>
              <a:path w="8723630" h="1331595">
                <a:moveTo>
                  <a:pt x="8723414" y="569747"/>
                </a:moveTo>
                <a:lnTo>
                  <a:pt x="8638197" y="605485"/>
                </a:lnTo>
                <a:lnTo>
                  <a:pt x="8557298" y="636765"/>
                </a:lnTo>
                <a:lnTo>
                  <a:pt x="8472208" y="665810"/>
                </a:lnTo>
                <a:lnTo>
                  <a:pt x="8295551" y="719429"/>
                </a:lnTo>
                <a:lnTo>
                  <a:pt x="8201825" y="744016"/>
                </a:lnTo>
                <a:lnTo>
                  <a:pt x="8005991" y="784225"/>
                </a:lnTo>
                <a:lnTo>
                  <a:pt x="7901724" y="802093"/>
                </a:lnTo>
                <a:lnTo>
                  <a:pt x="7680363" y="828916"/>
                </a:lnTo>
                <a:lnTo>
                  <a:pt x="7441857" y="846785"/>
                </a:lnTo>
                <a:lnTo>
                  <a:pt x="7314222" y="851255"/>
                </a:lnTo>
                <a:lnTo>
                  <a:pt x="8723414" y="851255"/>
                </a:lnTo>
                <a:lnTo>
                  <a:pt x="8723414" y="569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1040" y="1010411"/>
            <a:ext cx="7952232" cy="2295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52244" y="3467100"/>
            <a:ext cx="5237987" cy="1136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10528" y="3467100"/>
            <a:ext cx="858012" cy="1136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5780" y="4111752"/>
            <a:ext cx="561594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93079" y="4111752"/>
            <a:ext cx="3025139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69580" y="4111752"/>
            <a:ext cx="693420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71016" y="4599432"/>
            <a:ext cx="6600444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22819" y="4599432"/>
            <a:ext cx="693420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8266" y="3668648"/>
            <a:ext cx="7577543" cy="1583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80175" y="213842"/>
            <a:ext cx="2459736" cy="10856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47485" y="8592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19375" y="730884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8670" y="7432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9463" y="7298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70" y="7142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47565" y="2937891"/>
            <a:ext cx="4834255" cy="183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60375">
              <a:lnSpc>
                <a:spcPts val="2800"/>
              </a:lnSpc>
              <a:buClr>
                <a:srgbClr val="FF0000"/>
              </a:buClr>
              <a:buFont typeface="Wingdings"/>
              <a:buChar char=""/>
              <a:tabLst>
                <a:tab pos="236854" algn="l"/>
              </a:tabLst>
            </a:pPr>
            <a:r>
              <a:rPr dirty="0" sz="2400" spc="-30" i="1">
                <a:solidFill>
                  <a:srgbClr val="000099"/>
                </a:solidFill>
                <a:latin typeface="Garamond"/>
                <a:cs typeface="Garamond"/>
              </a:rPr>
              <a:t>Burning, </a:t>
            </a:r>
            <a:r>
              <a:rPr dirty="0" sz="2400" spc="30" i="1">
                <a:solidFill>
                  <a:srgbClr val="000099"/>
                </a:solidFill>
                <a:latin typeface="Garamond"/>
                <a:cs typeface="Garamond"/>
              </a:rPr>
              <a:t>aching, </a:t>
            </a:r>
            <a:r>
              <a:rPr dirty="0" sz="2400" spc="10" i="1">
                <a:solidFill>
                  <a:srgbClr val="000099"/>
                </a:solidFill>
                <a:latin typeface="Garamond"/>
                <a:cs typeface="Garamond"/>
              </a:rPr>
              <a:t>throbbing</a:t>
            </a:r>
            <a:r>
              <a:rPr dirty="0" sz="2400" spc="-345" i="1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400" spc="25" i="1">
                <a:solidFill>
                  <a:srgbClr val="000099"/>
                </a:solidFill>
                <a:latin typeface="Garamond"/>
                <a:cs typeface="Garamond"/>
              </a:rPr>
              <a:t>“unbearable”  </a:t>
            </a:r>
            <a:r>
              <a:rPr dirty="0" sz="2400" spc="-175" i="1">
                <a:solidFill>
                  <a:srgbClr val="000099"/>
                </a:solidFill>
                <a:latin typeface="Times New Roman"/>
                <a:cs typeface="Times New Roman"/>
              </a:rPr>
              <a:t>diffuse, dull, </a:t>
            </a:r>
            <a:r>
              <a:rPr dirty="0" sz="2400" spc="-215" i="1">
                <a:solidFill>
                  <a:srgbClr val="000099"/>
                </a:solidFill>
                <a:latin typeface="Times New Roman"/>
                <a:cs typeface="Times New Roman"/>
              </a:rPr>
              <a:t>or </a:t>
            </a:r>
            <a:r>
              <a:rPr dirty="0" sz="2400" spc="-210" i="1">
                <a:solidFill>
                  <a:srgbClr val="000099"/>
                </a:solidFill>
                <a:latin typeface="Times New Roman"/>
                <a:cs typeface="Times New Roman"/>
              </a:rPr>
              <a:t>chronic</a:t>
            </a:r>
            <a:r>
              <a:rPr dirty="0" sz="2400" spc="6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15" i="1">
                <a:solidFill>
                  <a:srgbClr val="000099"/>
                </a:solidFill>
                <a:latin typeface="Times New Roman"/>
                <a:cs typeface="Times New Roman"/>
              </a:rPr>
              <a:t>pain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00"/>
              </a:lnSpc>
            </a:pPr>
            <a:r>
              <a:rPr dirty="0" sz="2400" spc="-155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r>
              <a:rPr dirty="0" sz="2400" spc="-155" i="1">
                <a:solidFill>
                  <a:srgbClr val="000099"/>
                </a:solidFill>
                <a:latin typeface="Times New Roman"/>
                <a:cs typeface="Times New Roman"/>
              </a:rPr>
              <a:t>Felt </a:t>
            </a:r>
            <a:r>
              <a:rPr dirty="0" sz="2400" spc="-180" i="1">
                <a:solidFill>
                  <a:srgbClr val="000099"/>
                </a:solidFill>
                <a:latin typeface="Times New Roman"/>
                <a:cs typeface="Times New Roman"/>
              </a:rPr>
              <a:t>after </a:t>
            </a:r>
            <a:r>
              <a:rPr dirty="0" sz="2400" spc="-235" b="1" i="1">
                <a:solidFill>
                  <a:srgbClr val="000099"/>
                </a:solidFill>
                <a:latin typeface="Times New Roman"/>
                <a:cs typeface="Times New Roman"/>
              </a:rPr>
              <a:t>1 </a:t>
            </a:r>
            <a:r>
              <a:rPr dirty="0" sz="2400" spc="-204" b="1" i="1">
                <a:solidFill>
                  <a:srgbClr val="000099"/>
                </a:solidFill>
                <a:latin typeface="Times New Roman"/>
                <a:cs typeface="Times New Roman"/>
              </a:rPr>
              <a:t>sec </a:t>
            </a:r>
            <a:r>
              <a:rPr dirty="0" sz="2400" spc="-210" i="1">
                <a:solidFill>
                  <a:srgbClr val="000099"/>
                </a:solidFill>
                <a:latin typeface="Times New Roman"/>
                <a:cs typeface="Times New Roman"/>
              </a:rPr>
              <a:t>or</a:t>
            </a:r>
            <a:r>
              <a:rPr dirty="0" sz="2400" spc="16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50" i="1">
                <a:solidFill>
                  <a:srgbClr val="000099"/>
                </a:solidFill>
                <a:latin typeface="Times New Roman"/>
                <a:cs typeface="Times New Roman"/>
              </a:rPr>
              <a:t>more</a:t>
            </a:r>
            <a:endParaRPr sz="2400">
              <a:latin typeface="Times New Roman"/>
              <a:cs typeface="Times New Roman"/>
            </a:endParaRPr>
          </a:p>
          <a:p>
            <a:pPr marL="215265" indent="-20256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15900" algn="l"/>
              </a:tabLst>
            </a:pPr>
            <a:r>
              <a:rPr dirty="0" sz="2400" spc="-204" i="1">
                <a:solidFill>
                  <a:srgbClr val="000099"/>
                </a:solidFill>
                <a:latin typeface="Times New Roman"/>
                <a:cs typeface="Times New Roman"/>
              </a:rPr>
              <a:t>Associated </a:t>
            </a:r>
            <a:r>
              <a:rPr dirty="0" sz="2400" spc="-210" i="1">
                <a:solidFill>
                  <a:srgbClr val="000099"/>
                </a:solidFill>
                <a:latin typeface="Times New Roman"/>
                <a:cs typeface="Times New Roman"/>
              </a:rPr>
              <a:t>with </a:t>
            </a:r>
            <a:r>
              <a:rPr dirty="0" sz="2400" spc="-200" i="1">
                <a:solidFill>
                  <a:srgbClr val="000099"/>
                </a:solidFill>
                <a:latin typeface="Times New Roman"/>
                <a:cs typeface="Times New Roman"/>
              </a:rPr>
              <a:t>destruction </a:t>
            </a:r>
            <a:r>
              <a:rPr dirty="0" sz="2400" spc="-185" i="1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r>
              <a:rPr dirty="0" sz="2400" spc="11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180" i="1">
                <a:solidFill>
                  <a:srgbClr val="000099"/>
                </a:solidFill>
                <a:latin typeface="Times New Roman"/>
                <a:cs typeface="Times New Roman"/>
              </a:rPr>
              <a:t>tissue</a:t>
            </a:r>
            <a:endParaRPr sz="2400">
              <a:latin typeface="Times New Roman"/>
              <a:cs typeface="Times New Roman"/>
            </a:endParaRPr>
          </a:p>
          <a:p>
            <a:pPr marL="276225" indent="-26352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76860" algn="l"/>
              </a:tabLst>
            </a:pPr>
            <a:r>
              <a:rPr dirty="0" sz="2400" spc="-270" i="1">
                <a:solidFill>
                  <a:srgbClr val="000099"/>
                </a:solidFill>
                <a:latin typeface="Times New Roman"/>
                <a:cs typeface="Times New Roman"/>
              </a:rPr>
              <a:t>Can  </a:t>
            </a:r>
            <a:r>
              <a:rPr dirty="0" sz="2400" spc="-225" i="1">
                <a:solidFill>
                  <a:srgbClr val="000099"/>
                </a:solidFill>
                <a:latin typeface="Times New Roman"/>
                <a:cs typeface="Times New Roman"/>
              </a:rPr>
              <a:t>occur </a:t>
            </a:r>
            <a:r>
              <a:rPr dirty="0" sz="2400" spc="-185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2400" spc="-195" i="1">
                <a:solidFill>
                  <a:srgbClr val="000099"/>
                </a:solidFill>
                <a:latin typeface="Times New Roman"/>
                <a:cs typeface="Times New Roman"/>
              </a:rPr>
              <a:t>skin </a:t>
            </a:r>
            <a:r>
              <a:rPr dirty="0" sz="2400" spc="-215" i="1">
                <a:solidFill>
                  <a:srgbClr val="000099"/>
                </a:solidFill>
                <a:latin typeface="Times New Roman"/>
                <a:cs typeface="Times New Roman"/>
              </a:rPr>
              <a:t>or </a:t>
            </a:r>
            <a:r>
              <a:rPr dirty="0" sz="2400" spc="-235" i="1">
                <a:solidFill>
                  <a:srgbClr val="000099"/>
                </a:solidFill>
                <a:latin typeface="Times New Roman"/>
                <a:cs typeface="Times New Roman"/>
              </a:rPr>
              <a:t>any </a:t>
            </a:r>
            <a:r>
              <a:rPr dirty="0" sz="2400" spc="-190" i="1">
                <a:solidFill>
                  <a:srgbClr val="000099"/>
                </a:solidFill>
                <a:latin typeface="Times New Roman"/>
                <a:cs typeface="Times New Roman"/>
              </a:rPr>
              <a:t>internal </a:t>
            </a:r>
            <a:r>
              <a:rPr dirty="0" sz="2400" spc="-17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00" i="1">
                <a:solidFill>
                  <a:srgbClr val="000099"/>
                </a:solidFill>
                <a:latin typeface="Times New Roman"/>
                <a:cs typeface="Times New Roman"/>
              </a:rPr>
              <a:t>organ/tissue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47565" y="5133085"/>
            <a:ext cx="3966845" cy="147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800"/>
              </a:lnSpc>
            </a:pPr>
            <a:r>
              <a:rPr dirty="0" sz="2400" spc="-204" b="1" i="1">
                <a:solidFill>
                  <a:srgbClr val="000099"/>
                </a:solidFill>
                <a:latin typeface="Times New Roman"/>
                <a:cs typeface="Times New Roman"/>
              </a:rPr>
              <a:t>nociceptors</a:t>
            </a:r>
            <a:r>
              <a:rPr dirty="0" sz="2400" spc="-204" i="1">
                <a:solidFill>
                  <a:srgbClr val="000099"/>
                </a:solidFill>
                <a:latin typeface="Times New Roman"/>
                <a:cs typeface="Times New Roman"/>
              </a:rPr>
              <a:t>: </a:t>
            </a:r>
            <a:r>
              <a:rPr dirty="0" sz="2400">
                <a:solidFill>
                  <a:srgbClr val="000099"/>
                </a:solidFill>
                <a:latin typeface="Symbol"/>
                <a:cs typeface="Symbol"/>
              </a:rPr>
              <a:t></a:t>
            </a:r>
            <a:r>
              <a:rPr dirty="0" sz="2400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10" i="1">
                <a:solidFill>
                  <a:srgbClr val="000099"/>
                </a:solidFill>
                <a:latin typeface="Times New Roman"/>
                <a:cs typeface="Times New Roman"/>
              </a:rPr>
              <a:t>misery </a:t>
            </a:r>
            <a:r>
              <a:rPr dirty="0" sz="2400" spc="-200" i="1">
                <a:solidFill>
                  <a:srgbClr val="000099"/>
                </a:solidFill>
                <a:latin typeface="Times New Roman"/>
                <a:cs typeface="Times New Roman"/>
              </a:rPr>
              <a:t>(responsible </a:t>
            </a:r>
            <a:r>
              <a:rPr dirty="0" sz="2400" spc="-185" i="1">
                <a:solidFill>
                  <a:srgbClr val="000099"/>
                </a:solidFill>
                <a:latin typeface="Times New Roman"/>
                <a:cs typeface="Times New Roman"/>
              </a:rPr>
              <a:t>for  </a:t>
            </a:r>
            <a:r>
              <a:rPr dirty="0" sz="2400" spc="-215" i="1">
                <a:solidFill>
                  <a:srgbClr val="000099"/>
                </a:solidFill>
                <a:latin typeface="Times New Roman"/>
                <a:cs typeface="Times New Roman"/>
              </a:rPr>
              <a:t>emotional </a:t>
            </a:r>
            <a:r>
              <a:rPr dirty="0" sz="2400" spc="-204" i="1">
                <a:solidFill>
                  <a:srgbClr val="000099"/>
                </a:solidFill>
                <a:latin typeface="Times New Roman"/>
                <a:cs typeface="Times New Roman"/>
              </a:rPr>
              <a:t>aspect </a:t>
            </a:r>
            <a:r>
              <a:rPr dirty="0" sz="2400" spc="-185" i="1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r>
              <a:rPr dirty="0" sz="2400" spc="2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04" i="1">
                <a:solidFill>
                  <a:srgbClr val="000099"/>
                </a:solidFill>
                <a:latin typeface="Times New Roman"/>
                <a:cs typeface="Times New Roman"/>
              </a:rPr>
              <a:t>pain)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00"/>
              </a:lnSpc>
            </a:pPr>
            <a:r>
              <a:rPr dirty="0" sz="2400" spc="-195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r>
              <a:rPr dirty="0" sz="2400" spc="-195" i="1">
                <a:solidFill>
                  <a:srgbClr val="000099"/>
                </a:solidFill>
                <a:latin typeface="Times New Roman"/>
                <a:cs typeface="Times New Roman"/>
              </a:rPr>
              <a:t>Terminate </a:t>
            </a:r>
            <a:r>
              <a:rPr dirty="0" sz="2400" spc="-185" i="1">
                <a:solidFill>
                  <a:srgbClr val="000099"/>
                </a:solidFill>
                <a:latin typeface="Times New Roman"/>
                <a:cs typeface="Times New Roman"/>
              </a:rPr>
              <a:t>at </a:t>
            </a:r>
            <a:r>
              <a:rPr dirty="0" sz="2400" spc="-155" i="1">
                <a:solidFill>
                  <a:srgbClr val="000099"/>
                </a:solidFill>
                <a:latin typeface="Times New Roman"/>
                <a:cs typeface="Times New Roman"/>
              </a:rPr>
              <a:t>II </a:t>
            </a:r>
            <a:r>
              <a:rPr dirty="0" sz="2400" spc="-245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2400" spc="-160" i="1">
                <a:solidFill>
                  <a:srgbClr val="000099"/>
                </a:solidFill>
                <a:latin typeface="Times New Roman"/>
                <a:cs typeface="Times New Roman"/>
              </a:rPr>
              <a:t>III</a:t>
            </a:r>
            <a:r>
              <a:rPr dirty="0" sz="2400" spc="114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15" i="1">
                <a:solidFill>
                  <a:srgbClr val="000099"/>
                </a:solidFill>
                <a:latin typeface="Times New Roman"/>
                <a:cs typeface="Times New Roman"/>
              </a:rPr>
              <a:t>laminas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95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r>
              <a:rPr dirty="0" sz="2400" spc="-195" i="1">
                <a:solidFill>
                  <a:srgbClr val="000099"/>
                </a:solidFill>
                <a:latin typeface="Times New Roman"/>
                <a:cs typeface="Times New Roman"/>
              </a:rPr>
              <a:t>Neurotransmitter </a:t>
            </a:r>
            <a:r>
              <a:rPr dirty="0" sz="2400" spc="-235" i="1">
                <a:solidFill>
                  <a:srgbClr val="000099"/>
                </a:solidFill>
                <a:latin typeface="Garamond"/>
                <a:cs typeface="Garamond"/>
              </a:rPr>
              <a:t>– </a:t>
            </a:r>
            <a:r>
              <a:rPr dirty="0" sz="2400" spc="-215" i="1">
                <a:solidFill>
                  <a:srgbClr val="000099"/>
                </a:solidFill>
                <a:latin typeface="Times New Roman"/>
                <a:cs typeface="Times New Roman"/>
              </a:rPr>
              <a:t>Substance-</a:t>
            </a:r>
            <a:r>
              <a:rPr dirty="0" sz="2400" spc="6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85" i="1">
                <a:solidFill>
                  <a:srgbClr val="000099"/>
                </a:solidFill>
                <a:latin typeface="Times New Roman"/>
                <a:cs typeface="Times New Roman"/>
              </a:rPr>
              <a:t>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2927603"/>
            <a:ext cx="2592070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6220" indent="-223520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36854" algn="l"/>
              </a:tabLst>
            </a:pPr>
            <a:r>
              <a:rPr dirty="0" sz="2400" spc="-215" i="1">
                <a:solidFill>
                  <a:srgbClr val="000099"/>
                </a:solidFill>
                <a:latin typeface="Times New Roman"/>
                <a:cs typeface="Times New Roman"/>
              </a:rPr>
              <a:t>Sharp, </a:t>
            </a:r>
            <a:r>
              <a:rPr dirty="0" sz="2400" spc="-185" i="1">
                <a:solidFill>
                  <a:srgbClr val="000099"/>
                </a:solidFill>
                <a:latin typeface="Times New Roman"/>
                <a:cs typeface="Times New Roman"/>
              </a:rPr>
              <a:t>intense,</a:t>
            </a:r>
            <a:r>
              <a:rPr dirty="0" sz="2400" spc="-6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00" i="1">
                <a:solidFill>
                  <a:srgbClr val="000099"/>
                </a:solidFill>
                <a:latin typeface="Times New Roman"/>
                <a:cs typeface="Times New Roman"/>
              </a:rPr>
              <a:t>pricking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3648709"/>
            <a:ext cx="3572510" cy="1137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265" indent="-20256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15900" algn="l"/>
              </a:tabLst>
            </a:pPr>
            <a:r>
              <a:rPr dirty="0" sz="2400" spc="-195" i="1">
                <a:solidFill>
                  <a:srgbClr val="000099"/>
                </a:solidFill>
                <a:latin typeface="Times New Roman"/>
                <a:cs typeface="Times New Roman"/>
              </a:rPr>
              <a:t>Felt </a:t>
            </a:r>
            <a:r>
              <a:rPr dirty="0" sz="2400" spc="-200" i="1">
                <a:solidFill>
                  <a:srgbClr val="000099"/>
                </a:solidFill>
                <a:latin typeface="Times New Roman"/>
                <a:cs typeface="Times New Roman"/>
              </a:rPr>
              <a:t>within </a:t>
            </a:r>
            <a:r>
              <a:rPr dirty="0" sz="2400" spc="-204" b="1" i="1">
                <a:solidFill>
                  <a:srgbClr val="000099"/>
                </a:solidFill>
                <a:latin typeface="Times New Roman"/>
                <a:cs typeface="Times New Roman"/>
              </a:rPr>
              <a:t>0.1</a:t>
            </a:r>
            <a:r>
              <a:rPr dirty="0" sz="2400" spc="-15" b="1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04" b="1" i="1">
                <a:solidFill>
                  <a:srgbClr val="000099"/>
                </a:solidFill>
                <a:latin typeface="Times New Roman"/>
                <a:cs typeface="Times New Roman"/>
              </a:rPr>
              <a:t>sec</a:t>
            </a:r>
            <a:endParaRPr sz="2400">
              <a:latin typeface="Times New Roman"/>
              <a:cs typeface="Times New Roman"/>
            </a:endParaRPr>
          </a:p>
          <a:p>
            <a:pPr marL="215265" indent="-20256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15900" algn="l"/>
              </a:tabLst>
            </a:pPr>
            <a:r>
              <a:rPr dirty="0" sz="2400" spc="-204" i="1">
                <a:solidFill>
                  <a:srgbClr val="000099"/>
                </a:solidFill>
                <a:latin typeface="Times New Roman"/>
                <a:cs typeface="Times New Roman"/>
              </a:rPr>
              <a:t>Associated </a:t>
            </a:r>
            <a:r>
              <a:rPr dirty="0" sz="2400" spc="-210" i="1">
                <a:solidFill>
                  <a:srgbClr val="000099"/>
                </a:solidFill>
                <a:latin typeface="Times New Roman"/>
                <a:cs typeface="Times New Roman"/>
              </a:rPr>
              <a:t>with </a:t>
            </a:r>
            <a:r>
              <a:rPr dirty="0" sz="2400" spc="-185" i="1">
                <a:solidFill>
                  <a:srgbClr val="000099"/>
                </a:solidFill>
                <a:latin typeface="Times New Roman"/>
                <a:cs typeface="Times New Roman"/>
              </a:rPr>
              <a:t>reflex</a:t>
            </a:r>
            <a:r>
              <a:rPr dirty="0" sz="2400" spc="4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20" i="1">
                <a:solidFill>
                  <a:srgbClr val="000099"/>
                </a:solidFill>
                <a:latin typeface="Times New Roman"/>
                <a:cs typeface="Times New Roman"/>
              </a:rPr>
              <a:t>withdrawal</a:t>
            </a:r>
            <a:endParaRPr sz="2400">
              <a:latin typeface="Times New Roman"/>
              <a:cs typeface="Times New Roman"/>
            </a:endParaRPr>
          </a:p>
          <a:p>
            <a:pPr marL="215265" indent="-20256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15900" algn="l"/>
              </a:tabLst>
            </a:pPr>
            <a:r>
              <a:rPr dirty="0" sz="2400" spc="-210" i="1">
                <a:solidFill>
                  <a:srgbClr val="000099"/>
                </a:solidFill>
                <a:latin typeface="Times New Roman"/>
                <a:cs typeface="Times New Roman"/>
              </a:rPr>
              <a:t>Usually </a:t>
            </a:r>
            <a:r>
              <a:rPr dirty="0" sz="2400" spc="-215" i="1">
                <a:solidFill>
                  <a:srgbClr val="000099"/>
                </a:solidFill>
                <a:latin typeface="Times New Roman"/>
                <a:cs typeface="Times New Roman"/>
              </a:rPr>
              <a:t>somatic </a:t>
            </a:r>
            <a:r>
              <a:rPr dirty="0" sz="2400" spc="-210" i="1">
                <a:solidFill>
                  <a:srgbClr val="000099"/>
                </a:solidFill>
                <a:latin typeface="Times New Roman"/>
                <a:cs typeface="Times New Roman"/>
              </a:rPr>
              <a:t>not</a:t>
            </a:r>
            <a:r>
              <a:rPr dirty="0" sz="2400" spc="3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190" i="1">
                <a:solidFill>
                  <a:srgbClr val="000099"/>
                </a:solidFill>
                <a:latin typeface="Times New Roman"/>
                <a:cs typeface="Times New Roman"/>
              </a:rPr>
              <a:t>visceral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4735957"/>
            <a:ext cx="8606155" cy="427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265" indent="-20256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215900" algn="l"/>
              </a:tabLst>
            </a:pPr>
            <a:r>
              <a:rPr dirty="0" baseline="-3472" sz="3600" spc="-330" i="1">
                <a:solidFill>
                  <a:srgbClr val="000099"/>
                </a:solidFill>
                <a:latin typeface="Times New Roman"/>
                <a:cs typeface="Times New Roman"/>
              </a:rPr>
              <a:t>Well </a:t>
            </a:r>
            <a:r>
              <a:rPr dirty="0" baseline="-3472" sz="3600" spc="-292" i="1">
                <a:solidFill>
                  <a:srgbClr val="000099"/>
                </a:solidFill>
                <a:latin typeface="Times New Roman"/>
                <a:cs typeface="Times New Roman"/>
              </a:rPr>
              <a:t>localized </a:t>
            </a:r>
            <a:r>
              <a:rPr dirty="0" baseline="-3472" sz="3600" spc="-359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baseline="-3472" sz="3600" spc="-240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baseline="-3472" sz="3600" spc="-330" i="1">
                <a:solidFill>
                  <a:srgbClr val="000099"/>
                </a:solidFill>
                <a:latin typeface="Times New Roman"/>
                <a:cs typeface="Times New Roman"/>
              </a:rPr>
              <a:t>mediated </a:t>
            </a:r>
            <a:r>
              <a:rPr dirty="0" baseline="-3472" sz="3600" spc="-337" i="1">
                <a:solidFill>
                  <a:srgbClr val="000099"/>
                </a:solidFill>
                <a:latin typeface="Times New Roman"/>
                <a:cs typeface="Times New Roman"/>
              </a:rPr>
              <a:t>by </a:t>
            </a:r>
            <a:r>
              <a:rPr dirty="0" baseline="-3472" sz="3600" spc="-240" b="1" i="1">
                <a:solidFill>
                  <a:srgbClr val="000099"/>
                </a:solidFill>
                <a:latin typeface="Times New Roman"/>
                <a:cs typeface="Times New Roman"/>
              </a:rPr>
              <a:t>A</a:t>
            </a:r>
            <a:r>
              <a:rPr dirty="0" baseline="-3472" sz="3600" spc="-240" b="1">
                <a:solidFill>
                  <a:srgbClr val="000099"/>
                </a:solidFill>
                <a:latin typeface="Arial"/>
                <a:cs typeface="Arial"/>
              </a:rPr>
              <a:t>δ</a:t>
            </a:r>
            <a:r>
              <a:rPr dirty="0" baseline="-3472" sz="3600" spc="-240" b="1" i="1">
                <a:solidFill>
                  <a:srgbClr val="000099"/>
                </a:solidFill>
                <a:latin typeface="Times New Roman"/>
                <a:cs typeface="Times New Roman"/>
              </a:rPr>
              <a:t>- </a:t>
            </a:r>
            <a:r>
              <a:rPr dirty="0" sz="2400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r>
              <a:rPr dirty="0" sz="24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220" i="1">
                <a:solidFill>
                  <a:srgbClr val="000099"/>
                </a:solidFill>
                <a:latin typeface="Times New Roman"/>
                <a:cs typeface="Times New Roman"/>
              </a:rPr>
              <a:t>Poorly </a:t>
            </a:r>
            <a:r>
              <a:rPr dirty="0" sz="2400" spc="-195" i="1">
                <a:solidFill>
                  <a:srgbClr val="000099"/>
                </a:solidFill>
                <a:latin typeface="Times New Roman"/>
                <a:cs typeface="Times New Roman"/>
              </a:rPr>
              <a:t>localized </a:t>
            </a:r>
            <a:r>
              <a:rPr dirty="0" sz="2400" spc="-245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2400" spc="-15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2400" spc="-220" i="1">
                <a:solidFill>
                  <a:srgbClr val="000099"/>
                </a:solidFill>
                <a:latin typeface="Times New Roman"/>
                <a:cs typeface="Times New Roman"/>
              </a:rPr>
              <a:t>mediated </a:t>
            </a:r>
            <a:r>
              <a:rPr dirty="0" sz="2400" spc="-225" i="1">
                <a:solidFill>
                  <a:srgbClr val="000099"/>
                </a:solidFill>
                <a:latin typeface="Times New Roman"/>
                <a:cs typeface="Times New Roman"/>
              </a:rPr>
              <a:t>by   </a:t>
            </a:r>
            <a:r>
              <a:rPr dirty="0" sz="2400" spc="-5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04" b="1" i="1">
                <a:solidFill>
                  <a:srgbClr val="000099"/>
                </a:solidFill>
                <a:latin typeface="Times New Roman"/>
                <a:cs typeface="Times New Roman"/>
              </a:rPr>
              <a:t>C-fiber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5112130"/>
            <a:ext cx="171894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90" b="1" i="1">
                <a:solidFill>
                  <a:srgbClr val="000099"/>
                </a:solidFill>
                <a:latin typeface="Times New Roman"/>
                <a:cs typeface="Times New Roman"/>
              </a:rPr>
              <a:t>fiber</a:t>
            </a:r>
            <a:r>
              <a:rPr dirty="0" sz="2400" spc="-150" b="1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10" b="1" i="1">
                <a:solidFill>
                  <a:srgbClr val="000099"/>
                </a:solidFill>
                <a:latin typeface="Times New Roman"/>
                <a:cs typeface="Times New Roman"/>
              </a:rPr>
              <a:t>nociceptors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5843625"/>
            <a:ext cx="3094355" cy="772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95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r>
              <a:rPr dirty="0" sz="2400" spc="-195" i="1">
                <a:solidFill>
                  <a:srgbClr val="000099"/>
                </a:solidFill>
                <a:latin typeface="Times New Roman"/>
                <a:cs typeface="Times New Roman"/>
              </a:rPr>
              <a:t>Terminate </a:t>
            </a:r>
            <a:r>
              <a:rPr dirty="0" sz="2400" spc="-185" i="1">
                <a:solidFill>
                  <a:srgbClr val="000099"/>
                </a:solidFill>
                <a:latin typeface="Times New Roman"/>
                <a:cs typeface="Times New Roman"/>
              </a:rPr>
              <a:t>at </a:t>
            </a:r>
            <a:r>
              <a:rPr dirty="0" sz="2400" spc="-160" i="1">
                <a:solidFill>
                  <a:srgbClr val="000099"/>
                </a:solidFill>
                <a:latin typeface="Times New Roman"/>
                <a:cs typeface="Times New Roman"/>
              </a:rPr>
              <a:t>I </a:t>
            </a:r>
            <a:r>
              <a:rPr dirty="0" sz="2400" spc="-240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2400" spc="-285" i="1">
                <a:solidFill>
                  <a:srgbClr val="000099"/>
                </a:solidFill>
                <a:latin typeface="Times New Roman"/>
                <a:cs typeface="Times New Roman"/>
              </a:rPr>
              <a:t>V </a:t>
            </a:r>
            <a:r>
              <a:rPr dirty="0" sz="2400" spc="-17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400" spc="-220" i="1">
                <a:solidFill>
                  <a:srgbClr val="000099"/>
                </a:solidFill>
                <a:latin typeface="Times New Roman"/>
                <a:cs typeface="Times New Roman"/>
              </a:rPr>
              <a:t>laminas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200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r>
              <a:rPr dirty="0" sz="2400" spc="-200" i="1">
                <a:solidFill>
                  <a:srgbClr val="000099"/>
                </a:solidFill>
                <a:latin typeface="Times New Roman"/>
                <a:cs typeface="Times New Roman"/>
              </a:rPr>
              <a:t>Neurotransmitter </a:t>
            </a:r>
            <a:r>
              <a:rPr dirty="0" sz="2400" spc="-240" i="1">
                <a:solidFill>
                  <a:srgbClr val="000099"/>
                </a:solidFill>
                <a:latin typeface="Garamond"/>
                <a:cs typeface="Garamond"/>
              </a:rPr>
              <a:t>–</a:t>
            </a:r>
            <a:r>
              <a:rPr dirty="0" sz="2400" spc="-15" i="1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2400" spc="-215" i="1">
                <a:solidFill>
                  <a:srgbClr val="000099"/>
                </a:solidFill>
                <a:latin typeface="Times New Roman"/>
                <a:cs typeface="Times New Roman"/>
              </a:rPr>
              <a:t>glutamate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0584" y="1365503"/>
            <a:ext cx="582168" cy="842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08347" y="1828800"/>
            <a:ext cx="618744" cy="89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2924936"/>
            <a:ext cx="9108440" cy="0"/>
          </a:xfrm>
          <a:custGeom>
            <a:avLst/>
            <a:gdLst/>
            <a:ahLst/>
            <a:cxnLst/>
            <a:rect l="l" t="t" r="r" b="b"/>
            <a:pathLst>
              <a:path w="9108440" h="0">
                <a:moveTo>
                  <a:pt x="0" y="0"/>
                </a:moveTo>
                <a:lnTo>
                  <a:pt x="9108440" y="0"/>
                </a:lnTo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29249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067936" y="2420873"/>
            <a:ext cx="0" cy="4437380"/>
          </a:xfrm>
          <a:custGeom>
            <a:avLst/>
            <a:gdLst/>
            <a:ahLst/>
            <a:cxnLst/>
            <a:rect l="l" t="t" r="r" b="b"/>
            <a:pathLst>
              <a:path w="0" h="4437380">
                <a:moveTo>
                  <a:pt x="0" y="0"/>
                </a:moveTo>
                <a:lnTo>
                  <a:pt x="0" y="4437126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23494" y="1012921"/>
            <a:ext cx="7981315" cy="193611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1327150" indent="1379220">
              <a:lnSpc>
                <a:spcPct val="96100"/>
              </a:lnSpc>
              <a:tabLst>
                <a:tab pos="4427855" algn="l"/>
              </a:tabLst>
            </a:pPr>
            <a:r>
              <a:rPr dirty="0" spc="5" i="0" u="none">
                <a:solidFill>
                  <a:srgbClr val="000000"/>
                </a:solidFill>
                <a:latin typeface="Garamond"/>
                <a:cs typeface="Garamond"/>
              </a:rPr>
              <a:t>(</a:t>
            </a:r>
            <a:r>
              <a:rPr dirty="0" i="0" u="none">
                <a:solidFill>
                  <a:srgbClr val="000000"/>
                </a:solidFill>
                <a:latin typeface="Garamond"/>
                <a:cs typeface="Garamond"/>
              </a:rPr>
              <a:t>P</a:t>
            </a:r>
            <a:r>
              <a:rPr dirty="0" spc="-15" i="0" u="none">
                <a:solidFill>
                  <a:srgbClr val="000000"/>
                </a:solidFill>
                <a:latin typeface="Garamond"/>
                <a:cs typeface="Garamond"/>
              </a:rPr>
              <a:t>h</a:t>
            </a:r>
            <a:r>
              <a:rPr dirty="0" i="0" u="none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dirty="0" spc="-15" i="0" u="none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dirty="0" i="0" u="none">
                <a:solidFill>
                  <a:srgbClr val="000000"/>
                </a:solidFill>
                <a:latin typeface="Garamond"/>
                <a:cs typeface="Garamond"/>
              </a:rPr>
              <a:t>om</a:t>
            </a:r>
            <a:r>
              <a:rPr dirty="0" spc="-15" i="0" u="none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dirty="0" spc="-5" i="0" u="none">
                <a:solidFill>
                  <a:srgbClr val="000000"/>
                </a:solidFill>
                <a:latin typeface="Garamond"/>
                <a:cs typeface="Garamond"/>
              </a:rPr>
              <a:t>no</a:t>
            </a:r>
            <a:r>
              <a:rPr dirty="0" i="0" u="none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dirty="0" spc="-35" i="0" u="none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i="0" u="none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i="0" u="none">
                <a:solidFill>
                  <a:srgbClr val="000000"/>
                </a:solidFill>
                <a:latin typeface="Garamond"/>
                <a:cs typeface="Garamond"/>
              </a:rPr>
              <a:t>	</a:t>
            </a:r>
            <a:r>
              <a:rPr dirty="0" spc="-5" i="0" u="none">
                <a:solidFill>
                  <a:srgbClr val="000000"/>
                </a:solidFill>
                <a:latin typeface="Garamond"/>
                <a:cs typeface="Garamond"/>
              </a:rPr>
              <a:t>do</a:t>
            </a:r>
            <a:r>
              <a:rPr dirty="0" spc="-15" i="0" u="none">
                <a:solidFill>
                  <a:srgbClr val="000000"/>
                </a:solidFill>
                <a:latin typeface="Garamond"/>
                <a:cs typeface="Garamond"/>
              </a:rPr>
              <a:t>u</a:t>
            </a:r>
            <a:r>
              <a:rPr dirty="0" spc="-5" i="0" u="none">
                <a:solidFill>
                  <a:srgbClr val="000000"/>
                </a:solidFill>
                <a:latin typeface="Garamond"/>
                <a:cs typeface="Garamond"/>
              </a:rPr>
              <a:t>b</a:t>
            </a:r>
            <a:r>
              <a:rPr dirty="0" spc="-15" i="0" u="none">
                <a:solidFill>
                  <a:srgbClr val="000000"/>
                </a:solidFill>
                <a:latin typeface="Garamond"/>
                <a:cs typeface="Garamond"/>
              </a:rPr>
              <a:t>l</a:t>
            </a:r>
            <a:r>
              <a:rPr dirty="0" i="0" u="none">
                <a:solidFill>
                  <a:srgbClr val="000000"/>
                </a:solidFill>
                <a:latin typeface="Garamond"/>
                <a:cs typeface="Garamond"/>
              </a:rPr>
              <a:t>e</a:t>
            </a:r>
            <a:r>
              <a:rPr dirty="0" spc="-5" i="0" u="none">
                <a:solidFill>
                  <a:srgbClr val="000000"/>
                </a:solidFill>
                <a:latin typeface="Garamond"/>
                <a:cs typeface="Garamond"/>
              </a:rPr>
              <a:t>-pai</a:t>
            </a:r>
            <a:r>
              <a:rPr dirty="0" spc="-15" i="0" u="none">
                <a:solidFill>
                  <a:srgbClr val="000000"/>
                </a:solidFill>
                <a:latin typeface="Garamond"/>
                <a:cs typeface="Garamond"/>
              </a:rPr>
              <a:t>n</a:t>
            </a:r>
            <a:r>
              <a:rPr dirty="0" i="0" u="none">
                <a:solidFill>
                  <a:srgbClr val="000000"/>
                </a:solidFill>
                <a:latin typeface="Garamond"/>
                <a:cs typeface="Garamond"/>
              </a:rPr>
              <a:t>)  </a:t>
            </a:r>
            <a:r>
              <a:rPr dirty="0" spc="-290" u="none">
                <a:solidFill>
                  <a:srgbClr val="000099"/>
                </a:solidFill>
              </a:rPr>
              <a:t>Fast/Sharp/immediate </a:t>
            </a:r>
            <a:r>
              <a:rPr dirty="0" spc="-229" u="none">
                <a:solidFill>
                  <a:srgbClr val="000099"/>
                </a:solidFill>
              </a:rPr>
              <a:t>(1st) </a:t>
            </a:r>
            <a:r>
              <a:rPr dirty="0" spc="-295" u="none">
                <a:solidFill>
                  <a:srgbClr val="000099"/>
                </a:solidFill>
              </a:rPr>
              <a:t>pain </a:t>
            </a:r>
            <a:r>
              <a:rPr dirty="0" spc="-265" u="none">
                <a:solidFill>
                  <a:srgbClr val="000099"/>
                </a:solidFill>
              </a:rPr>
              <a:t>vs  </a:t>
            </a:r>
            <a:r>
              <a:rPr dirty="0" spc="-265" i="1" u="none">
                <a:solidFill>
                  <a:srgbClr val="000099"/>
                </a:solidFill>
              </a:rPr>
              <a:t>slow/diffuse/delayed </a:t>
            </a:r>
            <a:r>
              <a:rPr dirty="0" spc="-280" i="1" u="none">
                <a:solidFill>
                  <a:srgbClr val="000099"/>
                </a:solidFill>
              </a:rPr>
              <a:t>(2nd)</a:t>
            </a:r>
            <a:r>
              <a:rPr dirty="0" spc="-65" i="1" u="none">
                <a:solidFill>
                  <a:srgbClr val="000099"/>
                </a:solidFill>
              </a:rPr>
              <a:t> </a:t>
            </a:r>
            <a:r>
              <a:rPr dirty="0" spc="-290" i="1" u="none">
                <a:solidFill>
                  <a:srgbClr val="000099"/>
                </a:solidFill>
              </a:rPr>
              <a:t>pain</a:t>
            </a:r>
          </a:p>
          <a:p>
            <a:pPr marL="596900">
              <a:lnSpc>
                <a:spcPts val="3740"/>
              </a:lnSpc>
              <a:tabLst>
                <a:tab pos="4665345" algn="l"/>
              </a:tabLst>
            </a:pPr>
            <a:r>
              <a:rPr dirty="0" sz="3600" spc="-325" u="none">
                <a:solidFill>
                  <a:srgbClr val="FF0000"/>
                </a:solidFill>
              </a:rPr>
              <a:t>Fast</a:t>
            </a:r>
            <a:r>
              <a:rPr dirty="0" sz="3600" spc="-180" u="none">
                <a:solidFill>
                  <a:srgbClr val="FF0000"/>
                </a:solidFill>
              </a:rPr>
              <a:t> </a:t>
            </a:r>
            <a:r>
              <a:rPr dirty="0" sz="3600" spc="-325" u="none">
                <a:solidFill>
                  <a:srgbClr val="FF0000"/>
                </a:solidFill>
              </a:rPr>
              <a:t>pain	</a:t>
            </a:r>
            <a:r>
              <a:rPr dirty="0" baseline="1543" sz="5400" spc="-532" u="none">
                <a:solidFill>
                  <a:srgbClr val="FF0000"/>
                </a:solidFill>
              </a:rPr>
              <a:t>Slow </a:t>
            </a:r>
            <a:r>
              <a:rPr dirty="0" baseline="1543" sz="5400" spc="-487" u="none">
                <a:solidFill>
                  <a:srgbClr val="FF0000"/>
                </a:solidFill>
              </a:rPr>
              <a:t>pain </a:t>
            </a:r>
            <a:r>
              <a:rPr dirty="0" baseline="1543" sz="5400" spc="-434" u="none">
                <a:solidFill>
                  <a:srgbClr val="FF0000"/>
                </a:solidFill>
              </a:rPr>
              <a:t>(or</a:t>
            </a:r>
            <a:r>
              <a:rPr dirty="0" baseline="1543" sz="5400" spc="135" u="none">
                <a:solidFill>
                  <a:srgbClr val="FF0000"/>
                </a:solidFill>
              </a:rPr>
              <a:t> </a:t>
            </a:r>
            <a:r>
              <a:rPr dirty="0" baseline="1543" sz="5400" spc="-487" u="none">
                <a:solidFill>
                  <a:srgbClr val="FF0000"/>
                </a:solidFill>
              </a:rPr>
              <a:t>second)</a:t>
            </a:r>
            <a:endParaRPr baseline="1543" sz="5400"/>
          </a:p>
        </p:txBody>
      </p:sp>
      <p:sp>
        <p:nvSpPr>
          <p:cNvPr id="21" name="object 21"/>
          <p:cNvSpPr/>
          <p:nvPr/>
        </p:nvSpPr>
        <p:spPr>
          <a:xfrm>
            <a:off x="2048255" y="71627"/>
            <a:ext cx="5071872" cy="1650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32576" y="0"/>
            <a:ext cx="1171955" cy="1636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64764" y="560705"/>
            <a:ext cx="4040124" cy="5477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7489" y="1879853"/>
            <a:ext cx="7795259" cy="3014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40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4400" spc="-415" i="1">
                <a:solidFill>
                  <a:srgbClr val="000099"/>
                </a:solidFill>
                <a:latin typeface="Times New Roman"/>
                <a:cs typeface="Times New Roman"/>
              </a:rPr>
              <a:t>can </a:t>
            </a:r>
            <a:r>
              <a:rPr dirty="0" sz="4400" spc="-400" i="1">
                <a:solidFill>
                  <a:srgbClr val="000099"/>
                </a:solidFill>
                <a:latin typeface="Times New Roman"/>
                <a:cs typeface="Times New Roman"/>
              </a:rPr>
              <a:t>be </a:t>
            </a:r>
            <a:r>
              <a:rPr dirty="0" sz="4400" spc="-330" i="1">
                <a:solidFill>
                  <a:srgbClr val="000099"/>
                </a:solidFill>
                <a:latin typeface="Times New Roman"/>
                <a:cs typeface="Times New Roman"/>
              </a:rPr>
              <a:t>classified </a:t>
            </a:r>
            <a:r>
              <a:rPr dirty="0" sz="4400" spc="-390" i="1">
                <a:solidFill>
                  <a:srgbClr val="000099"/>
                </a:solidFill>
                <a:latin typeface="Times New Roman"/>
                <a:cs typeface="Times New Roman"/>
              </a:rPr>
              <a:t>according </a:t>
            </a:r>
            <a:r>
              <a:rPr dirty="0" sz="4400" spc="-33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4400" spc="-350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4400" spc="5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400" spc="-305" i="1">
                <a:solidFill>
                  <a:srgbClr val="000099"/>
                </a:solidFill>
                <a:latin typeface="Times New Roman"/>
                <a:cs typeface="Times New Roman"/>
              </a:rPr>
              <a:t>site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4400" spc="-34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4400" spc="-355" i="1">
                <a:solidFill>
                  <a:srgbClr val="000099"/>
                </a:solidFill>
                <a:latin typeface="Times New Roman"/>
                <a:cs typeface="Times New Roman"/>
              </a:rPr>
              <a:t>stimulation</a:t>
            </a:r>
            <a:r>
              <a:rPr dirty="0" sz="4400" spc="-9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400" spc="-320" i="1">
                <a:solidFill>
                  <a:srgbClr val="000099"/>
                </a:solidFill>
                <a:latin typeface="Times New Roman"/>
                <a:cs typeface="Times New Roman"/>
              </a:rPr>
              <a:t>into:-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600" spc="-360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r>
              <a:rPr dirty="0" sz="4400" spc="-360" b="1" i="1">
                <a:solidFill>
                  <a:srgbClr val="000099"/>
                </a:solidFill>
                <a:latin typeface="Times New Roman"/>
                <a:cs typeface="Times New Roman"/>
              </a:rPr>
              <a:t>Somatic </a:t>
            </a:r>
            <a:r>
              <a:rPr dirty="0" sz="4400" spc="-395" b="1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4400" spc="-335" i="1">
                <a:solidFill>
                  <a:srgbClr val="000099"/>
                </a:solidFill>
                <a:latin typeface="Times New Roman"/>
                <a:cs typeface="Times New Roman"/>
              </a:rPr>
              <a:t>(superficial </a:t>
            </a:r>
            <a:r>
              <a:rPr dirty="0" sz="4400" spc="-670" i="1">
                <a:solidFill>
                  <a:srgbClr val="000099"/>
                </a:solidFill>
                <a:latin typeface="Times New Roman"/>
                <a:cs typeface="Times New Roman"/>
              </a:rPr>
              <a:t>&amp;  </a:t>
            </a:r>
            <a:r>
              <a:rPr dirty="0" sz="4400" spc="-409" i="1">
                <a:solidFill>
                  <a:srgbClr val="000099"/>
                </a:solidFill>
                <a:latin typeface="Times New Roman"/>
                <a:cs typeface="Times New Roman"/>
              </a:rPr>
              <a:t>deep</a:t>
            </a:r>
            <a:r>
              <a:rPr dirty="0" sz="4400" spc="27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400" spc="-345" i="1">
                <a:solidFill>
                  <a:srgbClr val="000099"/>
                </a:solidFill>
                <a:latin typeface="Times New Roman"/>
                <a:cs typeface="Times New Roman"/>
              </a:rPr>
              <a:t>pain).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2600" spc="-325">
                <a:solidFill>
                  <a:srgbClr val="FF0000"/>
                </a:solidFill>
                <a:latin typeface="Wingdings"/>
                <a:cs typeface="Wingdings"/>
              </a:rPr>
              <a:t></a:t>
            </a:r>
            <a:r>
              <a:rPr dirty="0" sz="4400" spc="-325" b="1" i="1">
                <a:solidFill>
                  <a:srgbClr val="000099"/>
                </a:solidFill>
                <a:latin typeface="Times New Roman"/>
                <a:cs typeface="Times New Roman"/>
              </a:rPr>
              <a:t>Visceral</a:t>
            </a:r>
            <a:r>
              <a:rPr dirty="0" sz="4400" spc="-260" b="1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400" spc="-365" b="1" i="1">
                <a:solidFill>
                  <a:srgbClr val="000099"/>
                </a:solidFill>
                <a:latin typeface="Times New Roman"/>
                <a:cs typeface="Times New Roman"/>
              </a:rPr>
              <a:t>pain.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275843"/>
            <a:ext cx="4866132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04915" y="179831"/>
            <a:ext cx="1328928" cy="1872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61030" y="831214"/>
            <a:ext cx="3677030" cy="621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742" y="1526794"/>
            <a:ext cx="8173084" cy="4693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4000" spc="-245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4000" spc="-320" i="1">
                <a:solidFill>
                  <a:srgbClr val="000099"/>
                </a:solidFill>
                <a:latin typeface="Times New Roman"/>
                <a:cs typeface="Times New Roman"/>
              </a:rPr>
              <a:t>arises </a:t>
            </a:r>
            <a:r>
              <a:rPr dirty="0" sz="4000" spc="-370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4000" spc="-320" i="1">
                <a:solidFill>
                  <a:srgbClr val="000099"/>
                </a:solidFill>
                <a:latin typeface="Times New Roman"/>
                <a:cs typeface="Times New Roman"/>
              </a:rPr>
              <a:t>skin </a:t>
            </a:r>
            <a:r>
              <a:rPr dirty="0" sz="4000" spc="-350" i="1">
                <a:solidFill>
                  <a:srgbClr val="000099"/>
                </a:solidFill>
                <a:latin typeface="Times New Roman"/>
                <a:cs typeface="Times New Roman"/>
              </a:rPr>
              <a:t>or </a:t>
            </a:r>
            <a:r>
              <a:rPr dirty="0" sz="4000" spc="-335" i="1">
                <a:solidFill>
                  <a:srgbClr val="000099"/>
                </a:solidFill>
                <a:latin typeface="Times New Roman"/>
                <a:cs typeface="Times New Roman"/>
              </a:rPr>
              <a:t>other </a:t>
            </a:r>
            <a:r>
              <a:rPr dirty="0" sz="4000" spc="-28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10" i="1">
                <a:solidFill>
                  <a:srgbClr val="000099"/>
                </a:solidFill>
                <a:latin typeface="Times New Roman"/>
                <a:cs typeface="Times New Roman"/>
              </a:rPr>
              <a:t>superficial</a:t>
            </a:r>
            <a:endParaRPr sz="40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dirty="0" sz="4000" spc="-310" i="1">
                <a:solidFill>
                  <a:srgbClr val="000099"/>
                </a:solidFill>
                <a:latin typeface="Times New Roman"/>
                <a:cs typeface="Times New Roman"/>
              </a:rPr>
              <a:t>structures.</a:t>
            </a:r>
            <a:endParaRPr sz="4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96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4000" spc="-245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occurs </a:t>
            </a:r>
            <a:r>
              <a:rPr dirty="0" sz="4000" spc="-305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4000" spc="-395" i="1">
                <a:solidFill>
                  <a:srgbClr val="000099"/>
                </a:solidFill>
                <a:latin typeface="Times New Roman"/>
                <a:cs typeface="Times New Roman"/>
              </a:rPr>
              <a:t>2 </a:t>
            </a:r>
            <a:r>
              <a:rPr dirty="0" sz="4000" spc="-370" i="1">
                <a:solidFill>
                  <a:srgbClr val="000099"/>
                </a:solidFill>
                <a:latin typeface="Times New Roman"/>
                <a:cs typeface="Times New Roman"/>
              </a:rPr>
              <a:t>phase </a:t>
            </a:r>
            <a:r>
              <a:rPr dirty="0" sz="4000" spc="-31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4000" spc="-300" b="1" i="1">
                <a:solidFill>
                  <a:srgbClr val="FF0000"/>
                </a:solidFill>
                <a:latin typeface="Times New Roman"/>
                <a:cs typeface="Times New Roman"/>
              </a:rPr>
              <a:t>fast </a:t>
            </a:r>
            <a:r>
              <a:rPr dirty="0" sz="4000" spc="-345" b="1" i="1">
                <a:solidFill>
                  <a:srgbClr val="FF0000"/>
                </a:solidFill>
                <a:latin typeface="Times New Roman"/>
                <a:cs typeface="Times New Roman"/>
              </a:rPr>
              <a:t>pricking </a:t>
            </a:r>
            <a:r>
              <a:rPr dirty="0" sz="4000" spc="-340" i="1">
                <a:solidFill>
                  <a:srgbClr val="000099"/>
                </a:solidFill>
                <a:latin typeface="Times New Roman"/>
                <a:cs typeface="Times New Roman"/>
              </a:rPr>
              <a:t>followed </a:t>
            </a:r>
            <a:r>
              <a:rPr dirty="0" sz="4000" spc="27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75" i="1">
                <a:solidFill>
                  <a:srgbClr val="000099"/>
                </a:solidFill>
                <a:latin typeface="Times New Roman"/>
                <a:cs typeface="Times New Roman"/>
              </a:rPr>
              <a:t>by</a:t>
            </a:r>
            <a:endParaRPr sz="40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dirty="0" sz="4000" spc="-365" b="1" i="1">
                <a:solidFill>
                  <a:srgbClr val="FF0000"/>
                </a:solidFill>
                <a:latin typeface="Times New Roman"/>
                <a:cs typeface="Times New Roman"/>
              </a:rPr>
              <a:t>slow </a:t>
            </a:r>
            <a:r>
              <a:rPr dirty="0" sz="4000" spc="-380" b="1" i="1">
                <a:solidFill>
                  <a:srgbClr val="FF0000"/>
                </a:solidFill>
                <a:latin typeface="Times New Roman"/>
                <a:cs typeface="Times New Roman"/>
              </a:rPr>
              <a:t>burning</a:t>
            </a:r>
            <a:r>
              <a:rPr dirty="0" sz="4000" spc="-5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000" spc="-325" i="1">
                <a:solidFill>
                  <a:srgbClr val="000099"/>
                </a:solidFill>
                <a:latin typeface="Times New Roman"/>
                <a:cs typeface="Times New Roman"/>
              </a:rPr>
              <a:t>pain.</a:t>
            </a:r>
            <a:endParaRPr sz="4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96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4000" spc="-245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4000" spc="-385" i="1">
                <a:solidFill>
                  <a:srgbClr val="000099"/>
                </a:solidFill>
                <a:latin typeface="Times New Roman"/>
                <a:cs typeface="Times New Roman"/>
              </a:rPr>
              <a:t>can </a:t>
            </a:r>
            <a:r>
              <a:rPr dirty="0" sz="4000" spc="-375" i="1">
                <a:solidFill>
                  <a:srgbClr val="000099"/>
                </a:solidFill>
                <a:latin typeface="Times New Roman"/>
                <a:cs typeface="Times New Roman"/>
              </a:rPr>
              <a:t>be </a:t>
            </a:r>
            <a:r>
              <a:rPr dirty="0" sz="4000" spc="-330" b="1" i="1">
                <a:solidFill>
                  <a:srgbClr val="FF0000"/>
                </a:solidFill>
                <a:latin typeface="Times New Roman"/>
                <a:cs typeface="Times New Roman"/>
              </a:rPr>
              <a:t>well</a:t>
            </a:r>
            <a:r>
              <a:rPr dirty="0" sz="4000" spc="21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4000" spc="-310" b="1" i="1">
                <a:solidFill>
                  <a:srgbClr val="FF0000"/>
                </a:solidFill>
                <a:latin typeface="Times New Roman"/>
                <a:cs typeface="Times New Roman"/>
              </a:rPr>
              <a:t>localized</a:t>
            </a:r>
            <a:r>
              <a:rPr dirty="0" sz="4000" spc="-310" i="1">
                <a:solidFill>
                  <a:srgbClr val="073D86"/>
                </a:solidFill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96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4000" spc="-245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4000" spc="-434" i="1">
                <a:solidFill>
                  <a:srgbClr val="000099"/>
                </a:solidFill>
                <a:latin typeface="Times New Roman"/>
                <a:cs typeface="Times New Roman"/>
              </a:rPr>
              <a:t>may </a:t>
            </a:r>
            <a:r>
              <a:rPr dirty="0" sz="4000" spc="-375" i="1">
                <a:solidFill>
                  <a:srgbClr val="000099"/>
                </a:solidFill>
                <a:latin typeface="Times New Roman"/>
                <a:cs typeface="Times New Roman"/>
              </a:rPr>
              <a:t>be </a:t>
            </a:r>
            <a:r>
              <a:rPr dirty="0" sz="4000" spc="-340" i="1">
                <a:solidFill>
                  <a:srgbClr val="000099"/>
                </a:solidFill>
                <a:latin typeface="Times New Roman"/>
                <a:cs typeface="Times New Roman"/>
              </a:rPr>
              <a:t>associated </a:t>
            </a:r>
            <a:r>
              <a:rPr dirty="0" sz="4000" spc="-345" i="1">
                <a:solidFill>
                  <a:srgbClr val="000099"/>
                </a:solidFill>
                <a:latin typeface="Times New Roman"/>
                <a:cs typeface="Times New Roman"/>
              </a:rPr>
              <a:t>with motor, </a:t>
            </a:r>
            <a:r>
              <a:rPr dirty="0" sz="4000" spc="-9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autonomic,</a:t>
            </a:r>
            <a:endParaRPr sz="40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emotional</a:t>
            </a:r>
            <a:r>
              <a:rPr dirty="0" sz="4000" spc="-18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20" i="1">
                <a:solidFill>
                  <a:srgbClr val="000099"/>
                </a:solidFill>
                <a:latin typeface="Times New Roman"/>
                <a:cs typeface="Times New Roman"/>
              </a:rPr>
              <a:t>reactions.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8211" y="409955"/>
            <a:ext cx="4055364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18632" y="409955"/>
            <a:ext cx="821436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35020" y="731647"/>
            <a:ext cx="3358642" cy="472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2722" y="2037079"/>
            <a:ext cx="8204834" cy="399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ts val="367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400" spc="-21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400" spc="-275" i="1">
                <a:solidFill>
                  <a:srgbClr val="000099"/>
                </a:solidFill>
                <a:latin typeface="Times New Roman"/>
                <a:cs typeface="Times New Roman"/>
              </a:rPr>
              <a:t>originates </a:t>
            </a:r>
            <a:r>
              <a:rPr dirty="0" sz="3400" spc="-315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400" spc="-290" i="1">
                <a:solidFill>
                  <a:srgbClr val="000099"/>
                </a:solidFill>
                <a:latin typeface="Times New Roman"/>
                <a:cs typeface="Times New Roman"/>
              </a:rPr>
              <a:t>muscles, </a:t>
            </a:r>
            <a:r>
              <a:rPr dirty="0" sz="3400" spc="-240" i="1">
                <a:solidFill>
                  <a:srgbClr val="000099"/>
                </a:solidFill>
                <a:latin typeface="Times New Roman"/>
                <a:cs typeface="Times New Roman"/>
              </a:rPr>
              <a:t>joints, </a:t>
            </a:r>
            <a:r>
              <a:rPr dirty="0" sz="3400" spc="-290" i="1">
                <a:solidFill>
                  <a:srgbClr val="000099"/>
                </a:solidFill>
                <a:latin typeface="Times New Roman"/>
                <a:cs typeface="Times New Roman"/>
              </a:rPr>
              <a:t>periosteum, </a:t>
            </a:r>
            <a:r>
              <a:rPr dirty="0" sz="3400" spc="-305" i="1">
                <a:solidFill>
                  <a:srgbClr val="000099"/>
                </a:solidFill>
                <a:latin typeface="Times New Roman"/>
                <a:cs typeface="Times New Roman"/>
              </a:rPr>
              <a:t>tendons </a:t>
            </a:r>
            <a:r>
              <a:rPr dirty="0" sz="3400" spc="-6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400" spc="-520" i="1">
                <a:solidFill>
                  <a:srgbClr val="000099"/>
                </a:solidFill>
                <a:latin typeface="Times New Roman"/>
                <a:cs typeface="Times New Roman"/>
              </a:rPr>
              <a:t>&amp;</a:t>
            </a:r>
            <a:endParaRPr sz="3400">
              <a:latin typeface="Times New Roman"/>
              <a:cs typeface="Times New Roman"/>
            </a:endParaRPr>
          </a:p>
          <a:p>
            <a:pPr marL="287020">
              <a:lnSpc>
                <a:spcPts val="3670"/>
              </a:lnSpc>
            </a:pPr>
            <a:r>
              <a:rPr dirty="0" sz="3400" spc="-290" i="1">
                <a:solidFill>
                  <a:srgbClr val="000099"/>
                </a:solidFill>
                <a:latin typeface="Times New Roman"/>
                <a:cs typeface="Times New Roman"/>
              </a:rPr>
              <a:t>ligaments</a:t>
            </a:r>
            <a:endParaRPr sz="3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400" spc="-21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400" spc="-22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400" spc="-310" b="1" i="1">
                <a:solidFill>
                  <a:srgbClr val="FF0000"/>
                </a:solidFill>
                <a:latin typeface="Times New Roman"/>
                <a:cs typeface="Times New Roman"/>
              </a:rPr>
              <a:t>slow </a:t>
            </a:r>
            <a:r>
              <a:rPr dirty="0" sz="3400" spc="-315" b="1" i="1">
                <a:solidFill>
                  <a:srgbClr val="FF0000"/>
                </a:solidFill>
                <a:latin typeface="Times New Roman"/>
                <a:cs typeface="Times New Roman"/>
              </a:rPr>
              <a:t>prolonged </a:t>
            </a:r>
            <a:r>
              <a:rPr dirty="0" sz="3400" spc="-310" i="1">
                <a:solidFill>
                  <a:srgbClr val="000099"/>
                </a:solidFill>
                <a:latin typeface="Times New Roman"/>
                <a:cs typeface="Times New Roman"/>
              </a:rPr>
              <a:t>conducted </a:t>
            </a:r>
            <a:r>
              <a:rPr dirty="0" sz="3400" spc="-320" i="1">
                <a:solidFill>
                  <a:srgbClr val="000099"/>
                </a:solidFill>
                <a:latin typeface="Times New Roman"/>
                <a:cs typeface="Times New Roman"/>
              </a:rPr>
              <a:t>by </a:t>
            </a:r>
            <a:r>
              <a:rPr dirty="0" sz="3400" spc="-280" i="1">
                <a:solidFill>
                  <a:srgbClr val="000099"/>
                </a:solidFill>
                <a:latin typeface="Times New Roman"/>
                <a:cs typeface="Times New Roman"/>
              </a:rPr>
              <a:t>type </a:t>
            </a:r>
            <a:r>
              <a:rPr dirty="0" sz="3400" spc="-445" b="1" i="1">
                <a:solidFill>
                  <a:srgbClr val="FF0000"/>
                </a:solidFill>
                <a:latin typeface="Times New Roman"/>
                <a:cs typeface="Times New Roman"/>
              </a:rPr>
              <a:t>C  </a:t>
            </a:r>
            <a:r>
              <a:rPr dirty="0" sz="3400" spc="-17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400" spc="-250" b="1" i="1">
                <a:solidFill>
                  <a:srgbClr val="FF0000"/>
                </a:solidFill>
                <a:latin typeface="Times New Roman"/>
                <a:cs typeface="Times New Roman"/>
              </a:rPr>
              <a:t>fibers</a:t>
            </a:r>
            <a:r>
              <a:rPr dirty="0" sz="3400" spc="-250" i="1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400" spc="-21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400" spc="-22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400" spc="-275" b="1" i="1">
                <a:solidFill>
                  <a:srgbClr val="FF0000"/>
                </a:solidFill>
                <a:latin typeface="Times New Roman"/>
                <a:cs typeface="Times New Roman"/>
              </a:rPr>
              <a:t>diffuse </a:t>
            </a:r>
            <a:r>
              <a:rPr dirty="0" sz="3400" spc="-215" i="1">
                <a:solidFill>
                  <a:srgbClr val="000099"/>
                </a:solidFill>
                <a:latin typeface="Times New Roman"/>
                <a:cs typeface="Times New Roman"/>
              </a:rPr>
              <a:t>(i.e. </a:t>
            </a:r>
            <a:r>
              <a:rPr dirty="0" sz="3400" spc="-295" i="1">
                <a:solidFill>
                  <a:srgbClr val="000099"/>
                </a:solidFill>
                <a:latin typeface="Times New Roman"/>
                <a:cs typeface="Times New Roman"/>
              </a:rPr>
              <a:t>poorly</a:t>
            </a:r>
            <a:r>
              <a:rPr dirty="0" sz="3400" spc="8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400" spc="-260" i="1">
                <a:solidFill>
                  <a:srgbClr val="000099"/>
                </a:solidFill>
                <a:latin typeface="Times New Roman"/>
                <a:cs typeface="Times New Roman"/>
              </a:rPr>
              <a:t>localized).</a:t>
            </a:r>
            <a:endParaRPr sz="3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400" spc="-21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400" spc="-325" i="1">
                <a:solidFill>
                  <a:srgbClr val="000099"/>
                </a:solidFill>
                <a:latin typeface="Times New Roman"/>
                <a:cs typeface="Times New Roman"/>
              </a:rPr>
              <a:t>can </a:t>
            </a:r>
            <a:r>
              <a:rPr dirty="0" sz="3400" spc="-240" i="1">
                <a:solidFill>
                  <a:srgbClr val="000099"/>
                </a:solidFill>
                <a:latin typeface="Times New Roman"/>
                <a:cs typeface="Times New Roman"/>
              </a:rPr>
              <a:t>initiate </a:t>
            </a:r>
            <a:r>
              <a:rPr dirty="0" sz="3400" spc="-260" i="1">
                <a:solidFill>
                  <a:srgbClr val="000099"/>
                </a:solidFill>
                <a:latin typeface="Times New Roman"/>
                <a:cs typeface="Times New Roman"/>
              </a:rPr>
              <a:t>reflex </a:t>
            </a:r>
            <a:r>
              <a:rPr dirty="0" sz="3400" spc="-285" i="1">
                <a:solidFill>
                  <a:srgbClr val="000099"/>
                </a:solidFill>
                <a:latin typeface="Times New Roman"/>
                <a:cs typeface="Times New Roman"/>
              </a:rPr>
              <a:t>contraction </a:t>
            </a:r>
            <a:r>
              <a:rPr dirty="0" sz="3400" spc="-265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400" spc="-315" i="1">
                <a:solidFill>
                  <a:srgbClr val="000099"/>
                </a:solidFill>
                <a:latin typeface="Times New Roman"/>
                <a:cs typeface="Times New Roman"/>
              </a:rPr>
              <a:t>nearby </a:t>
            </a:r>
            <a:r>
              <a:rPr dirty="0" sz="3400" spc="-8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400" spc="-285" i="1">
                <a:solidFill>
                  <a:srgbClr val="000099"/>
                </a:solidFill>
                <a:latin typeface="Times New Roman"/>
                <a:cs typeface="Times New Roman"/>
              </a:rPr>
              <a:t>muscles.</a:t>
            </a:r>
            <a:endParaRPr sz="3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400" spc="-21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400" spc="-370" i="1">
                <a:solidFill>
                  <a:srgbClr val="000099"/>
                </a:solidFill>
                <a:latin typeface="Times New Roman"/>
                <a:cs typeface="Times New Roman"/>
              </a:rPr>
              <a:t>may </a:t>
            </a:r>
            <a:r>
              <a:rPr dirty="0" sz="3400" spc="-320" i="1">
                <a:solidFill>
                  <a:srgbClr val="000099"/>
                </a:solidFill>
                <a:latin typeface="Times New Roman"/>
                <a:cs typeface="Times New Roman"/>
              </a:rPr>
              <a:t>be </a:t>
            </a:r>
            <a:r>
              <a:rPr dirty="0" sz="3400" spc="-280" i="1" u="heavy">
                <a:solidFill>
                  <a:srgbClr val="000099"/>
                </a:solidFill>
                <a:latin typeface="Times New Roman"/>
                <a:cs typeface="Times New Roman"/>
              </a:rPr>
              <a:t>referred </a:t>
            </a:r>
            <a:r>
              <a:rPr dirty="0" sz="3400" spc="-260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400" spc="-280" i="1">
                <a:solidFill>
                  <a:srgbClr val="000099"/>
                </a:solidFill>
                <a:latin typeface="Times New Roman"/>
                <a:cs typeface="Times New Roman"/>
              </a:rPr>
              <a:t>other </a:t>
            </a:r>
            <a:r>
              <a:rPr dirty="0" sz="3400" spc="-21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400" spc="-229" i="1">
                <a:solidFill>
                  <a:srgbClr val="000099"/>
                </a:solidFill>
                <a:latin typeface="Times New Roman"/>
                <a:cs typeface="Times New Roman"/>
              </a:rPr>
              <a:t>sites.</a:t>
            </a:r>
            <a:endParaRPr sz="3400">
              <a:latin typeface="Times New Roman"/>
              <a:cs typeface="Times New Roman"/>
            </a:endParaRPr>
          </a:p>
          <a:p>
            <a:pPr marL="287020" marR="270510" indent="-274320">
              <a:lnSpc>
                <a:spcPct val="80000"/>
              </a:lnSpc>
              <a:spcBef>
                <a:spcPts val="815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400" spc="-21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400" spc="-22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400" spc="-315" i="1">
                <a:solidFill>
                  <a:srgbClr val="000099"/>
                </a:solidFill>
                <a:latin typeface="Times New Roman"/>
                <a:cs typeface="Times New Roman"/>
              </a:rPr>
              <a:t>caused </a:t>
            </a:r>
            <a:r>
              <a:rPr dirty="0" sz="3400" spc="-290" i="1">
                <a:solidFill>
                  <a:srgbClr val="000099"/>
                </a:solidFill>
                <a:latin typeface="Times New Roman"/>
                <a:cs typeface="Times New Roman"/>
              </a:rPr>
              <a:t>by: </a:t>
            </a:r>
            <a:r>
              <a:rPr dirty="0" sz="3400" spc="-300" i="1">
                <a:solidFill>
                  <a:srgbClr val="000099"/>
                </a:solidFill>
                <a:latin typeface="Times New Roman"/>
                <a:cs typeface="Times New Roman"/>
              </a:rPr>
              <a:t>trauma, </a:t>
            </a:r>
            <a:r>
              <a:rPr dirty="0" sz="3400" spc="-330" i="1">
                <a:solidFill>
                  <a:srgbClr val="000099"/>
                </a:solidFill>
                <a:latin typeface="Times New Roman"/>
                <a:cs typeface="Times New Roman"/>
              </a:rPr>
              <a:t>bone </a:t>
            </a:r>
            <a:r>
              <a:rPr dirty="0" sz="3400" spc="-270" i="1">
                <a:solidFill>
                  <a:srgbClr val="000099"/>
                </a:solidFill>
                <a:latin typeface="Times New Roman"/>
                <a:cs typeface="Times New Roman"/>
              </a:rPr>
              <a:t>fracture </a:t>
            </a:r>
            <a:r>
              <a:rPr dirty="0" sz="3400" spc="-520" i="1">
                <a:solidFill>
                  <a:srgbClr val="000099"/>
                </a:solidFill>
                <a:latin typeface="Times New Roman"/>
                <a:cs typeface="Times New Roman"/>
              </a:rPr>
              <a:t>&amp; </a:t>
            </a:r>
            <a:r>
              <a:rPr dirty="0" sz="3400" spc="-290" i="1">
                <a:solidFill>
                  <a:srgbClr val="000099"/>
                </a:solidFill>
                <a:latin typeface="Times New Roman"/>
                <a:cs typeface="Times New Roman"/>
              </a:rPr>
              <a:t>inflammation,  </a:t>
            </a:r>
            <a:r>
              <a:rPr dirty="0" sz="3400" spc="-240" i="1">
                <a:solidFill>
                  <a:srgbClr val="000099"/>
                </a:solidFill>
                <a:latin typeface="Times New Roman"/>
                <a:cs typeface="Times New Roman"/>
              </a:rPr>
              <a:t>arthritis, </a:t>
            </a:r>
            <a:r>
              <a:rPr dirty="0" sz="3400" spc="-315" i="1">
                <a:solidFill>
                  <a:srgbClr val="000099"/>
                </a:solidFill>
                <a:latin typeface="Times New Roman"/>
                <a:cs typeface="Times New Roman"/>
              </a:rPr>
              <a:t>muscle </a:t>
            </a:r>
            <a:r>
              <a:rPr dirty="0" sz="3400" spc="-335" i="1">
                <a:solidFill>
                  <a:srgbClr val="000099"/>
                </a:solidFill>
                <a:latin typeface="Times New Roman"/>
                <a:cs typeface="Times New Roman"/>
              </a:rPr>
              <a:t>spasm </a:t>
            </a:r>
            <a:r>
              <a:rPr dirty="0" sz="3400" spc="-520" i="1">
                <a:solidFill>
                  <a:srgbClr val="000099"/>
                </a:solidFill>
                <a:latin typeface="Times New Roman"/>
                <a:cs typeface="Times New Roman"/>
              </a:rPr>
              <a:t>&amp;  </a:t>
            </a:r>
            <a:r>
              <a:rPr dirty="0" sz="3400" spc="-49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400" spc="-285" i="1">
                <a:solidFill>
                  <a:srgbClr val="000099"/>
                </a:solidFill>
                <a:latin typeface="Times New Roman"/>
                <a:cs typeface="Times New Roman"/>
              </a:rPr>
              <a:t>ischemia.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05327" y="499872"/>
            <a:ext cx="2924555" cy="115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34940" y="499872"/>
            <a:ext cx="821436" cy="1152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56864" y="825246"/>
            <a:ext cx="2251710" cy="470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7217" y="2104135"/>
            <a:ext cx="7616825" cy="32296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-345">
                <a:solidFill>
                  <a:srgbClr val="30B6FC"/>
                </a:solidFill>
                <a:latin typeface="Wingdings"/>
                <a:cs typeface="Wingdings"/>
              </a:rPr>
              <a:t></a:t>
            </a:r>
            <a:r>
              <a:rPr dirty="0" sz="4000" spc="-345" i="1">
                <a:solidFill>
                  <a:srgbClr val="000099"/>
                </a:solidFill>
                <a:latin typeface="Times New Roman"/>
                <a:cs typeface="Times New Roman"/>
              </a:rPr>
              <a:t>There </a:t>
            </a: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dirty="0" sz="4000" spc="-370" i="1">
                <a:solidFill>
                  <a:srgbClr val="000099"/>
                </a:solidFill>
                <a:latin typeface="Times New Roman"/>
                <a:cs typeface="Times New Roman"/>
              </a:rPr>
              <a:t>few </a:t>
            </a: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4000" spc="-335" i="1">
                <a:solidFill>
                  <a:srgbClr val="000099"/>
                </a:solidFill>
                <a:latin typeface="Times New Roman"/>
                <a:cs typeface="Times New Roman"/>
              </a:rPr>
              <a:t>receptors </a:t>
            </a:r>
            <a:r>
              <a:rPr dirty="0" sz="4000" spc="-305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4000" spc="-370" i="1">
                <a:solidFill>
                  <a:srgbClr val="000099"/>
                </a:solidFill>
                <a:latin typeface="Times New Roman"/>
                <a:cs typeface="Times New Roman"/>
              </a:rPr>
              <a:t>most </a:t>
            </a:r>
            <a:r>
              <a:rPr dirty="0" sz="4000" spc="5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30" i="1">
                <a:solidFill>
                  <a:srgbClr val="000099"/>
                </a:solidFill>
                <a:latin typeface="Times New Roman"/>
                <a:cs typeface="Times New Roman"/>
              </a:rPr>
              <a:t>viscera</a:t>
            </a:r>
            <a:endParaRPr sz="4000">
              <a:latin typeface="Times New Roman"/>
              <a:cs typeface="Times New Roman"/>
            </a:endParaRPr>
          </a:p>
          <a:p>
            <a:pPr marL="287020" marR="310515" indent="-274320">
              <a:lnSpc>
                <a:spcPct val="100000"/>
              </a:lnSpc>
              <a:spcBef>
                <a:spcPts val="960"/>
              </a:spcBef>
            </a:pPr>
            <a:r>
              <a:rPr dirty="0" sz="3000" spc="-390">
                <a:solidFill>
                  <a:srgbClr val="30B6FC"/>
                </a:solidFill>
                <a:latin typeface="Wingdings"/>
                <a:cs typeface="Wingdings"/>
              </a:rPr>
              <a:t></a:t>
            </a:r>
            <a:r>
              <a:rPr dirty="0" sz="4000" spc="-390" i="1">
                <a:solidFill>
                  <a:srgbClr val="000099"/>
                </a:solidFill>
                <a:latin typeface="Times New Roman"/>
                <a:cs typeface="Times New Roman"/>
              </a:rPr>
              <a:t>Some </a:t>
            </a:r>
            <a:r>
              <a:rPr dirty="0" sz="4000" spc="-330" i="1">
                <a:solidFill>
                  <a:srgbClr val="000099"/>
                </a:solidFill>
                <a:latin typeface="Times New Roman"/>
                <a:cs typeface="Times New Roman"/>
              </a:rPr>
              <a:t>viscera </a:t>
            </a: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are pain </a:t>
            </a:r>
            <a:r>
              <a:rPr dirty="0" sz="4000" spc="-305" i="1">
                <a:solidFill>
                  <a:srgbClr val="000099"/>
                </a:solidFill>
                <a:latin typeface="Times New Roman"/>
                <a:cs typeface="Times New Roman"/>
              </a:rPr>
              <a:t>insensitive </a:t>
            </a:r>
            <a:r>
              <a:rPr dirty="0" sz="4000" spc="-290" i="1">
                <a:solidFill>
                  <a:srgbClr val="000099"/>
                </a:solidFill>
                <a:latin typeface="Times New Roman"/>
                <a:cs typeface="Times New Roman"/>
              </a:rPr>
              <a:t>e.g. </a:t>
            </a:r>
            <a:r>
              <a:rPr dirty="0" sz="4000" spc="-295" b="1" i="1">
                <a:solidFill>
                  <a:srgbClr val="FF0000"/>
                </a:solidFill>
                <a:latin typeface="Times New Roman"/>
                <a:cs typeface="Times New Roman"/>
              </a:rPr>
              <a:t>liver  </a:t>
            </a:r>
            <a:r>
              <a:rPr dirty="0" sz="4000" spc="-390" b="1" i="1">
                <a:solidFill>
                  <a:srgbClr val="FF0000"/>
                </a:solidFill>
                <a:latin typeface="Times New Roman"/>
                <a:cs typeface="Times New Roman"/>
              </a:rPr>
              <a:t>parenchyma</a:t>
            </a:r>
            <a:r>
              <a:rPr dirty="0" sz="4000" spc="-390" b="1" i="1">
                <a:solidFill>
                  <a:srgbClr val="073D86"/>
                </a:solidFill>
                <a:latin typeface="Times New Roman"/>
                <a:cs typeface="Times New Roman"/>
              </a:rPr>
              <a:t>, </a:t>
            </a:r>
            <a:r>
              <a:rPr dirty="0" sz="4000" spc="-375" b="1" i="1">
                <a:solidFill>
                  <a:srgbClr val="66FF33"/>
                </a:solidFill>
                <a:latin typeface="Times New Roman"/>
                <a:cs typeface="Times New Roman"/>
              </a:rPr>
              <a:t>lung </a:t>
            </a:r>
            <a:r>
              <a:rPr dirty="0" sz="4000" spc="-295" b="1" i="1">
                <a:solidFill>
                  <a:srgbClr val="66FF33"/>
                </a:solidFill>
                <a:latin typeface="Times New Roman"/>
                <a:cs typeface="Times New Roman"/>
              </a:rPr>
              <a:t>alveoli</a:t>
            </a:r>
            <a:r>
              <a:rPr dirty="0" sz="4000" spc="-295" b="1" i="1">
                <a:solidFill>
                  <a:srgbClr val="073D86"/>
                </a:solidFill>
                <a:latin typeface="Times New Roman"/>
                <a:cs typeface="Times New Roman"/>
              </a:rPr>
              <a:t>, </a:t>
            </a:r>
            <a:r>
              <a:rPr dirty="0" sz="4000" spc="-355" b="1" i="1">
                <a:solidFill>
                  <a:srgbClr val="FF66FF"/>
                </a:solidFill>
                <a:latin typeface="Times New Roman"/>
                <a:cs typeface="Times New Roman"/>
              </a:rPr>
              <a:t>brain </a:t>
            </a:r>
            <a:r>
              <a:rPr dirty="0" sz="4000" spc="-295" b="1" i="1">
                <a:solidFill>
                  <a:srgbClr val="FF66FF"/>
                </a:solidFill>
                <a:latin typeface="Times New Roman"/>
                <a:cs typeface="Times New Roman"/>
              </a:rPr>
              <a:t>tissue</a:t>
            </a:r>
            <a:r>
              <a:rPr dirty="0" sz="4000" spc="-295" b="1" i="1">
                <a:solidFill>
                  <a:srgbClr val="073D86"/>
                </a:solidFill>
                <a:latin typeface="Times New Roman"/>
                <a:cs typeface="Times New Roman"/>
              </a:rPr>
              <a:t>,  </a:t>
            </a:r>
            <a:r>
              <a:rPr dirty="0" sz="4000" spc="-315" b="1" i="1">
                <a:solidFill>
                  <a:srgbClr val="003837"/>
                </a:solidFill>
                <a:latin typeface="Times New Roman"/>
                <a:cs typeface="Times New Roman"/>
              </a:rPr>
              <a:t>visceral </a:t>
            </a:r>
            <a:r>
              <a:rPr dirty="0" sz="4000" spc="-325" b="1" i="1">
                <a:solidFill>
                  <a:srgbClr val="003837"/>
                </a:solidFill>
                <a:latin typeface="Times New Roman"/>
                <a:cs typeface="Times New Roman"/>
              </a:rPr>
              <a:t>layer </a:t>
            </a:r>
            <a:r>
              <a:rPr dirty="0" sz="4000" spc="-330" b="1" i="1">
                <a:solidFill>
                  <a:srgbClr val="003837"/>
                </a:solidFill>
                <a:latin typeface="Times New Roman"/>
                <a:cs typeface="Times New Roman"/>
              </a:rPr>
              <a:t>of </a:t>
            </a:r>
            <a:r>
              <a:rPr dirty="0" sz="4000" spc="-360" b="1" i="1">
                <a:solidFill>
                  <a:srgbClr val="003837"/>
                </a:solidFill>
                <a:latin typeface="Times New Roman"/>
                <a:cs typeface="Times New Roman"/>
              </a:rPr>
              <a:t>peritoneum, </a:t>
            </a:r>
            <a:r>
              <a:rPr dirty="0" sz="4000" spc="-355" b="1" i="1">
                <a:solidFill>
                  <a:srgbClr val="003837"/>
                </a:solidFill>
                <a:latin typeface="Times New Roman"/>
                <a:cs typeface="Times New Roman"/>
              </a:rPr>
              <a:t>pleura </a:t>
            </a:r>
            <a:r>
              <a:rPr dirty="0" sz="4000" spc="-415" b="1" i="1">
                <a:solidFill>
                  <a:srgbClr val="003837"/>
                </a:solidFill>
                <a:latin typeface="Times New Roman"/>
                <a:cs typeface="Times New Roman"/>
              </a:rPr>
              <a:t>and  </a:t>
            </a:r>
            <a:r>
              <a:rPr dirty="0" sz="4000" spc="-355" b="1" i="1">
                <a:solidFill>
                  <a:srgbClr val="003837"/>
                </a:solidFill>
                <a:latin typeface="Times New Roman"/>
                <a:cs typeface="Times New Roman"/>
              </a:rPr>
              <a:t>pericardium</a:t>
            </a:r>
            <a:r>
              <a:rPr dirty="0" sz="4000" spc="-355" i="1">
                <a:solidFill>
                  <a:srgbClr val="073D86"/>
                </a:solidFill>
                <a:latin typeface="Times New Roman"/>
                <a:cs typeface="Times New Roman"/>
              </a:rPr>
              <a:t>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4723" y="495300"/>
            <a:ext cx="3482340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32120" y="495300"/>
            <a:ext cx="821436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81223" y="818641"/>
            <a:ext cx="2725928" cy="471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742" y="1411350"/>
            <a:ext cx="8051800" cy="4931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5080" indent="-274320">
              <a:lnSpc>
                <a:spcPts val="389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600" spc="-22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600" spc="-23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600" spc="-330" b="1" i="1">
                <a:solidFill>
                  <a:srgbClr val="FF0000"/>
                </a:solidFill>
                <a:latin typeface="Times New Roman"/>
                <a:cs typeface="Times New Roman"/>
              </a:rPr>
              <a:t>slow </a:t>
            </a:r>
            <a:r>
              <a:rPr dirty="0" sz="3600" spc="-32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600" spc="-325" i="1">
                <a:solidFill>
                  <a:srgbClr val="000099"/>
                </a:solidFill>
                <a:latin typeface="Times New Roman"/>
                <a:cs typeface="Times New Roman"/>
              </a:rPr>
              <a:t>conducted </a:t>
            </a:r>
            <a:r>
              <a:rPr dirty="0" sz="3600" spc="-335" i="1">
                <a:solidFill>
                  <a:srgbClr val="000099"/>
                </a:solidFill>
                <a:latin typeface="Times New Roman"/>
                <a:cs typeface="Times New Roman"/>
              </a:rPr>
              <a:t>by </a:t>
            </a:r>
            <a:r>
              <a:rPr dirty="0" sz="3600" spc="-470" b="1" i="1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dirty="0" sz="3600" spc="-280" b="1" i="1">
                <a:solidFill>
                  <a:srgbClr val="FF0000"/>
                </a:solidFill>
                <a:latin typeface="Times New Roman"/>
                <a:cs typeface="Times New Roman"/>
              </a:rPr>
              <a:t>fibers </a:t>
            </a:r>
            <a:r>
              <a:rPr dirty="0" sz="3600" spc="-305" i="1">
                <a:solidFill>
                  <a:srgbClr val="000099"/>
                </a:solidFill>
                <a:latin typeface="Times New Roman"/>
                <a:cs typeface="Times New Roman"/>
              </a:rPr>
              <a:t>(pain </a:t>
            </a: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arising  </a:t>
            </a:r>
            <a:r>
              <a:rPr dirty="0" sz="3600" spc="-335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600" spc="-285" i="1">
                <a:solidFill>
                  <a:srgbClr val="000099"/>
                </a:solidFill>
                <a:latin typeface="Times New Roman"/>
                <a:cs typeface="Times New Roman"/>
              </a:rPr>
              <a:t>parietal </a:t>
            </a:r>
            <a:r>
              <a:rPr dirty="0" sz="3600" spc="-310" i="1">
                <a:solidFill>
                  <a:srgbClr val="000099"/>
                </a:solidFill>
                <a:latin typeface="Times New Roman"/>
                <a:cs typeface="Times New Roman"/>
              </a:rPr>
              <a:t>peritoneum, pleura </a:t>
            </a:r>
            <a:r>
              <a:rPr dirty="0" sz="3600" spc="-355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3600" spc="-320" i="1">
                <a:solidFill>
                  <a:srgbClr val="000099"/>
                </a:solidFill>
                <a:latin typeface="Times New Roman"/>
                <a:cs typeface="Times New Roman"/>
              </a:rPr>
              <a:t>pericardium </a:t>
            </a:r>
            <a:r>
              <a:rPr dirty="0" sz="3600" spc="-235" i="1">
                <a:solidFill>
                  <a:srgbClr val="000099"/>
                </a:solidFill>
                <a:latin typeface="Times New Roman"/>
                <a:cs typeface="Times New Roman"/>
              </a:rPr>
              <a:t>is  </a:t>
            </a:r>
            <a:r>
              <a:rPr dirty="0" sz="3600" spc="-300" i="1">
                <a:solidFill>
                  <a:srgbClr val="000099"/>
                </a:solidFill>
                <a:latin typeface="Times New Roman"/>
                <a:cs typeface="Times New Roman"/>
              </a:rPr>
              <a:t>sharp, pricking</a:t>
            </a:r>
            <a:r>
              <a:rPr dirty="0" sz="3600" spc="-114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265" i="1">
                <a:solidFill>
                  <a:srgbClr val="000099"/>
                </a:solidFill>
                <a:latin typeface="Times New Roman"/>
                <a:cs typeface="Times New Roman"/>
              </a:rPr>
              <a:t>type).</a:t>
            </a:r>
            <a:endParaRPr sz="3600">
              <a:latin typeface="Times New Roman"/>
              <a:cs typeface="Times New Roman"/>
            </a:endParaRPr>
          </a:p>
          <a:p>
            <a:pPr marL="287020" indent="-274320">
              <a:lnSpc>
                <a:spcPts val="4105"/>
              </a:lnSpc>
              <a:spcBef>
                <a:spcPts val="37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600" spc="-22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600" spc="-23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600" spc="-275" b="1" i="1">
                <a:solidFill>
                  <a:srgbClr val="FF0000"/>
                </a:solidFill>
                <a:latin typeface="Times New Roman"/>
                <a:cs typeface="Times New Roman"/>
              </a:rPr>
              <a:t>diffuse</a:t>
            </a:r>
            <a:r>
              <a:rPr dirty="0" sz="3600" spc="-275" i="1">
                <a:solidFill>
                  <a:srgbClr val="000099"/>
                </a:solidFill>
                <a:latin typeface="Times New Roman"/>
                <a:cs typeface="Times New Roman"/>
              </a:rPr>
              <a:t>, </a:t>
            </a:r>
            <a:r>
              <a:rPr dirty="0" sz="3600" spc="-310" i="1" u="heavy">
                <a:solidFill>
                  <a:srgbClr val="000099"/>
                </a:solidFill>
                <a:latin typeface="Times New Roman"/>
                <a:cs typeface="Times New Roman"/>
              </a:rPr>
              <a:t>poorly </a:t>
            </a:r>
            <a:r>
              <a:rPr dirty="0" sz="3600" spc="-275" i="1" u="heavy">
                <a:solidFill>
                  <a:srgbClr val="000099"/>
                </a:solidFill>
                <a:latin typeface="Times New Roman"/>
                <a:cs typeface="Times New Roman"/>
              </a:rPr>
              <a:t>localized, </a:t>
            </a: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600" spc="-285" i="1">
                <a:solidFill>
                  <a:srgbClr val="000099"/>
                </a:solidFill>
                <a:latin typeface="Times New Roman"/>
                <a:cs typeface="Times New Roman"/>
              </a:rPr>
              <a:t>patient </a:t>
            </a:r>
            <a:r>
              <a:rPr dirty="0" sz="3600" spc="-260" i="1">
                <a:solidFill>
                  <a:srgbClr val="000099"/>
                </a:solidFill>
                <a:latin typeface="Times New Roman"/>
                <a:cs typeface="Times New Roman"/>
              </a:rPr>
              <a:t>feels </a:t>
            </a:r>
            <a:r>
              <a:rPr dirty="0" sz="3600" spc="-22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320" i="1">
                <a:solidFill>
                  <a:srgbClr val="000099"/>
                </a:solidFill>
                <a:latin typeface="Times New Roman"/>
                <a:cs typeface="Times New Roman"/>
              </a:rPr>
              <a:t>pain</a:t>
            </a:r>
            <a:endParaRPr sz="3600">
              <a:latin typeface="Times New Roman"/>
              <a:cs typeface="Times New Roman"/>
            </a:endParaRPr>
          </a:p>
          <a:p>
            <a:pPr marL="286385">
              <a:lnSpc>
                <a:spcPts val="4105"/>
              </a:lnSpc>
            </a:pP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arising </a:t>
            </a:r>
            <a:r>
              <a:rPr dirty="0" sz="3600" spc="-340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600" spc="-280" i="1">
                <a:solidFill>
                  <a:srgbClr val="000099"/>
                </a:solidFill>
                <a:latin typeface="Times New Roman"/>
                <a:cs typeface="Times New Roman"/>
              </a:rPr>
              <a:t>inside </a:t>
            </a:r>
            <a:r>
              <a:rPr dirty="0" sz="3600" spc="-305" i="1">
                <a:solidFill>
                  <a:srgbClr val="000099"/>
                </a:solidFill>
                <a:latin typeface="Times New Roman"/>
                <a:cs typeface="Times New Roman"/>
              </a:rPr>
              <a:t>but </a:t>
            </a:r>
            <a:r>
              <a:rPr dirty="0" sz="3600" spc="-335" i="1">
                <a:solidFill>
                  <a:srgbClr val="000099"/>
                </a:solidFill>
                <a:latin typeface="Times New Roman"/>
                <a:cs typeface="Times New Roman"/>
              </a:rPr>
              <a:t>he </a:t>
            </a:r>
            <a:r>
              <a:rPr dirty="0" sz="3600" spc="-325" i="1">
                <a:solidFill>
                  <a:srgbClr val="000099"/>
                </a:solidFill>
                <a:latin typeface="Times New Roman"/>
                <a:cs typeface="Times New Roman"/>
              </a:rPr>
              <a:t>cannot </a:t>
            </a:r>
            <a:r>
              <a:rPr dirty="0" sz="3600" spc="-295" i="1">
                <a:solidFill>
                  <a:srgbClr val="000099"/>
                </a:solidFill>
                <a:latin typeface="Times New Roman"/>
                <a:cs typeface="Times New Roman"/>
              </a:rPr>
              <a:t>pinpoint </a:t>
            </a:r>
            <a:r>
              <a:rPr dirty="0" sz="3600" spc="-195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600" spc="1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280" i="1">
                <a:solidFill>
                  <a:srgbClr val="000099"/>
                </a:solidFill>
                <a:latin typeface="Times New Roman"/>
                <a:cs typeface="Times New Roman"/>
              </a:rPr>
              <a:t>exactly.</a:t>
            </a:r>
            <a:endParaRPr sz="3600">
              <a:latin typeface="Times New Roman"/>
              <a:cs typeface="Times New Roman"/>
            </a:endParaRPr>
          </a:p>
          <a:p>
            <a:pPr marL="287020" indent="-274320">
              <a:lnSpc>
                <a:spcPts val="4105"/>
              </a:lnSpc>
              <a:spcBef>
                <a:spcPts val="43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600" spc="-22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600" spc="-23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600" spc="-285" i="1">
                <a:solidFill>
                  <a:srgbClr val="000099"/>
                </a:solidFill>
                <a:latin typeface="Times New Roman"/>
                <a:cs typeface="Times New Roman"/>
              </a:rPr>
              <a:t>often </a:t>
            </a:r>
            <a:r>
              <a:rPr dirty="0" sz="3600" spc="-305" i="1">
                <a:solidFill>
                  <a:srgbClr val="000099"/>
                </a:solidFill>
                <a:latin typeface="Times New Roman"/>
                <a:cs typeface="Times New Roman"/>
              </a:rPr>
              <a:t>associated </a:t>
            </a:r>
            <a:r>
              <a:rPr dirty="0" sz="3600" spc="-310" i="1">
                <a:solidFill>
                  <a:srgbClr val="000099"/>
                </a:solidFill>
                <a:latin typeface="Times New Roman"/>
                <a:cs typeface="Times New Roman"/>
              </a:rPr>
              <a:t>with </a:t>
            </a:r>
            <a:r>
              <a:rPr dirty="0" sz="3600" spc="-335" i="1">
                <a:solidFill>
                  <a:srgbClr val="000099"/>
                </a:solidFill>
                <a:latin typeface="Times New Roman"/>
                <a:cs typeface="Times New Roman"/>
              </a:rPr>
              <a:t>nausea </a:t>
            </a:r>
            <a:r>
              <a:rPr dirty="0" sz="3600" spc="-355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3600" spc="-8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350" b="1" i="1">
                <a:solidFill>
                  <a:srgbClr val="FF0000"/>
                </a:solidFill>
                <a:latin typeface="Times New Roman"/>
                <a:cs typeface="Times New Roman"/>
              </a:rPr>
              <a:t>autonomic</a:t>
            </a:r>
            <a:endParaRPr sz="3600">
              <a:latin typeface="Times New Roman"/>
              <a:cs typeface="Times New Roman"/>
            </a:endParaRPr>
          </a:p>
          <a:p>
            <a:pPr marL="286385">
              <a:lnSpc>
                <a:spcPts val="4105"/>
              </a:lnSpc>
            </a:pPr>
            <a:r>
              <a:rPr dirty="0" sz="3600" spc="-290" b="1" i="1">
                <a:solidFill>
                  <a:srgbClr val="FF0000"/>
                </a:solidFill>
                <a:latin typeface="Times New Roman"/>
                <a:cs typeface="Times New Roman"/>
              </a:rPr>
              <a:t>reactions</a:t>
            </a:r>
            <a:r>
              <a:rPr dirty="0" sz="3600" spc="-290" i="1">
                <a:solidFill>
                  <a:srgbClr val="5EADFF"/>
                </a:solidFill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600" spc="-22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600" spc="-345" i="1">
                <a:solidFill>
                  <a:srgbClr val="000099"/>
                </a:solidFill>
                <a:latin typeface="Times New Roman"/>
                <a:cs typeface="Times New Roman"/>
              </a:rPr>
              <a:t>can </a:t>
            </a:r>
            <a:r>
              <a:rPr dirty="0" sz="3600" spc="-335" i="1">
                <a:solidFill>
                  <a:srgbClr val="000099"/>
                </a:solidFill>
                <a:latin typeface="Times New Roman"/>
                <a:cs typeface="Times New Roman"/>
              </a:rPr>
              <a:t>be </a:t>
            </a:r>
            <a:r>
              <a:rPr dirty="0" sz="3600" spc="-300" i="1">
                <a:solidFill>
                  <a:srgbClr val="000099"/>
                </a:solidFill>
                <a:latin typeface="Times New Roman"/>
                <a:cs typeface="Times New Roman"/>
              </a:rPr>
              <a:t>associated </a:t>
            </a:r>
            <a:r>
              <a:rPr dirty="0" sz="3600" spc="-310" i="1">
                <a:solidFill>
                  <a:srgbClr val="000099"/>
                </a:solidFill>
                <a:latin typeface="Times New Roman"/>
                <a:cs typeface="Times New Roman"/>
              </a:rPr>
              <a:t>with </a:t>
            </a:r>
            <a:r>
              <a:rPr dirty="0" sz="3600" spc="-265" b="1" i="1">
                <a:solidFill>
                  <a:srgbClr val="FF0000"/>
                </a:solidFill>
                <a:latin typeface="Times New Roman"/>
                <a:cs typeface="Times New Roman"/>
              </a:rPr>
              <a:t>rigidity </a:t>
            </a:r>
            <a:r>
              <a:rPr dirty="0" sz="3600" spc="-28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600" spc="-330" i="1">
                <a:solidFill>
                  <a:srgbClr val="000099"/>
                </a:solidFill>
                <a:latin typeface="Times New Roman"/>
                <a:cs typeface="Times New Roman"/>
              </a:rPr>
              <a:t>nearby </a:t>
            </a:r>
            <a:r>
              <a:rPr dirty="0" sz="3600" spc="9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310" i="1">
                <a:solidFill>
                  <a:srgbClr val="000099"/>
                </a:solidFill>
                <a:latin typeface="Times New Roman"/>
                <a:cs typeface="Times New Roman"/>
              </a:rPr>
              <a:t>muscles.</a:t>
            </a:r>
            <a:endParaRPr sz="3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3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600" spc="-22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3600" spc="-285" i="1">
                <a:solidFill>
                  <a:srgbClr val="000099"/>
                </a:solidFill>
                <a:latin typeface="Times New Roman"/>
                <a:cs typeface="Times New Roman"/>
              </a:rPr>
              <a:t>often </a:t>
            </a:r>
            <a:r>
              <a:rPr dirty="0" sz="3600" spc="-300" b="1" i="1">
                <a:solidFill>
                  <a:srgbClr val="FF0000"/>
                </a:solidFill>
                <a:latin typeface="Times New Roman"/>
                <a:cs typeface="Times New Roman"/>
              </a:rPr>
              <a:t>referred </a:t>
            </a:r>
            <a:r>
              <a:rPr dirty="0" sz="3600" spc="-27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600" spc="-305" i="1">
                <a:solidFill>
                  <a:srgbClr val="000099"/>
                </a:solidFill>
                <a:latin typeface="Times New Roman"/>
                <a:cs typeface="Times New Roman"/>
              </a:rPr>
              <a:t>other</a:t>
            </a:r>
            <a:r>
              <a:rPr dirty="0" sz="3600" spc="17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245" i="1">
                <a:solidFill>
                  <a:srgbClr val="000099"/>
                </a:solidFill>
                <a:latin typeface="Times New Roman"/>
                <a:cs typeface="Times New Roman"/>
              </a:rPr>
              <a:t>sites.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7" y="356615"/>
            <a:ext cx="6451092" cy="115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27776" y="356615"/>
            <a:ext cx="821435" cy="1152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6580" y="679958"/>
            <a:ext cx="5725718" cy="472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5116" y="1555241"/>
            <a:ext cx="7163434" cy="4490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320">
                <a:solidFill>
                  <a:srgbClr val="30B6FC"/>
                </a:solidFill>
                <a:latin typeface="Wingdings"/>
                <a:cs typeface="Wingdings"/>
              </a:rPr>
              <a:t></a:t>
            </a:r>
            <a:r>
              <a:rPr dirty="0" sz="4400" spc="-320" i="1">
                <a:solidFill>
                  <a:srgbClr val="000099"/>
                </a:solidFill>
                <a:latin typeface="Times New Roman"/>
                <a:cs typeface="Times New Roman"/>
              </a:rPr>
              <a:t>Distension </a:t>
            </a:r>
            <a:r>
              <a:rPr dirty="0" sz="4400" spc="-335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4400" spc="-430" i="1">
                <a:solidFill>
                  <a:srgbClr val="000099"/>
                </a:solidFill>
                <a:latin typeface="Times New Roman"/>
                <a:cs typeface="Times New Roman"/>
              </a:rPr>
              <a:t>a </a:t>
            </a:r>
            <a:r>
              <a:rPr dirty="0" sz="4400" spc="-390" i="1">
                <a:solidFill>
                  <a:srgbClr val="000099"/>
                </a:solidFill>
                <a:latin typeface="Times New Roman"/>
                <a:cs typeface="Times New Roman"/>
              </a:rPr>
              <a:t>hollow</a:t>
            </a:r>
            <a:r>
              <a:rPr dirty="0" sz="4400" spc="21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400" spc="-400" i="1">
                <a:solidFill>
                  <a:srgbClr val="000099"/>
                </a:solidFill>
                <a:latin typeface="Times New Roman"/>
                <a:cs typeface="Times New Roman"/>
              </a:rPr>
              <a:t>organs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3500" spc="-345">
                <a:solidFill>
                  <a:srgbClr val="30B6FC"/>
                </a:solidFill>
                <a:latin typeface="Wingdings"/>
                <a:cs typeface="Wingdings"/>
              </a:rPr>
              <a:t></a:t>
            </a:r>
            <a:r>
              <a:rPr dirty="0" sz="4400" spc="-345" i="1">
                <a:solidFill>
                  <a:srgbClr val="000099"/>
                </a:solidFill>
                <a:latin typeface="Times New Roman"/>
                <a:cs typeface="Times New Roman"/>
              </a:rPr>
              <a:t>Inflammation </a:t>
            </a:r>
            <a:r>
              <a:rPr dirty="0" sz="4400" spc="-34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4400" spc="-434" i="1">
                <a:solidFill>
                  <a:srgbClr val="000099"/>
                </a:solidFill>
                <a:latin typeface="Times New Roman"/>
                <a:cs typeface="Times New Roman"/>
              </a:rPr>
              <a:t>an</a:t>
            </a:r>
            <a:r>
              <a:rPr dirty="0" sz="4400" spc="3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400" spc="-380" i="1">
                <a:solidFill>
                  <a:srgbClr val="000099"/>
                </a:solidFill>
                <a:latin typeface="Times New Roman"/>
                <a:cs typeface="Times New Roman"/>
              </a:rPr>
              <a:t>organ.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3500" spc="-325">
                <a:solidFill>
                  <a:srgbClr val="30B6FC"/>
                </a:solidFill>
                <a:latin typeface="Wingdings"/>
                <a:cs typeface="Wingdings"/>
              </a:rPr>
              <a:t></a:t>
            </a:r>
            <a:r>
              <a:rPr dirty="0" sz="4400" spc="-325" i="1">
                <a:solidFill>
                  <a:srgbClr val="000099"/>
                </a:solidFill>
                <a:latin typeface="Times New Roman"/>
                <a:cs typeface="Times New Roman"/>
              </a:rPr>
              <a:t>Ischemia </a:t>
            </a:r>
            <a:r>
              <a:rPr dirty="0" sz="4400" spc="-310" i="1">
                <a:solidFill>
                  <a:srgbClr val="000099"/>
                </a:solidFill>
                <a:latin typeface="Times New Roman"/>
                <a:cs typeface="Times New Roman"/>
              </a:rPr>
              <a:t>e.g. </a:t>
            </a:r>
            <a:r>
              <a:rPr dirty="0" sz="4400" spc="-38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4400" spc="-409" i="1">
                <a:solidFill>
                  <a:srgbClr val="000099"/>
                </a:solidFill>
                <a:latin typeface="Times New Roman"/>
                <a:cs typeface="Times New Roman"/>
              </a:rPr>
              <a:t>due </a:t>
            </a:r>
            <a:r>
              <a:rPr dirty="0" sz="4400" spc="-335" i="1">
                <a:solidFill>
                  <a:srgbClr val="000099"/>
                </a:solidFill>
                <a:latin typeface="Times New Roman"/>
                <a:cs typeface="Times New Roman"/>
              </a:rPr>
              <a:t>to</a:t>
            </a:r>
            <a:r>
              <a:rPr dirty="0" sz="4400" spc="32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400" spc="-395" i="1">
                <a:solidFill>
                  <a:srgbClr val="000099"/>
                </a:solidFill>
                <a:latin typeface="Times New Roman"/>
                <a:cs typeface="Times New Roman"/>
              </a:rPr>
              <a:t>myocardial</a:t>
            </a:r>
            <a:endParaRPr sz="4400">
              <a:latin typeface="Times New Roman"/>
              <a:cs typeface="Times New Roman"/>
            </a:endParaRPr>
          </a:p>
          <a:p>
            <a:pPr marL="457200">
              <a:lnSpc>
                <a:spcPct val="100000"/>
              </a:lnSpc>
            </a:pPr>
            <a:r>
              <a:rPr dirty="0" sz="4400" spc="-365" i="1">
                <a:solidFill>
                  <a:srgbClr val="000099"/>
                </a:solidFill>
                <a:latin typeface="Times New Roman"/>
                <a:cs typeface="Times New Roman"/>
              </a:rPr>
              <a:t>ischemia.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4400" spc="-405" i="1">
                <a:solidFill>
                  <a:srgbClr val="000099"/>
                </a:solidFill>
                <a:latin typeface="Times New Roman"/>
                <a:cs typeface="Times New Roman"/>
              </a:rPr>
              <a:t>N.B: </a:t>
            </a:r>
            <a:r>
              <a:rPr dirty="0" sz="4400" spc="-355" i="1">
                <a:solidFill>
                  <a:srgbClr val="000099"/>
                </a:solidFill>
                <a:latin typeface="Times New Roman"/>
                <a:cs typeface="Times New Roman"/>
              </a:rPr>
              <a:t>Cutting, </a:t>
            </a:r>
            <a:r>
              <a:rPr dirty="0" sz="4400" spc="-380" i="1">
                <a:solidFill>
                  <a:srgbClr val="000099"/>
                </a:solidFill>
                <a:latin typeface="Times New Roman"/>
                <a:cs typeface="Times New Roman"/>
              </a:rPr>
              <a:t>crushing </a:t>
            </a:r>
            <a:r>
              <a:rPr dirty="0" sz="4400" spc="-385" i="1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dirty="0" sz="4400" spc="-370" i="1">
                <a:solidFill>
                  <a:srgbClr val="000099"/>
                </a:solidFill>
                <a:latin typeface="Times New Roman"/>
                <a:cs typeface="Times New Roman"/>
              </a:rPr>
              <a:t>not </a:t>
            </a:r>
            <a:r>
              <a:rPr dirty="0" sz="4400" spc="-29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400" spc="-350" i="1">
                <a:solidFill>
                  <a:srgbClr val="000099"/>
                </a:solidFill>
                <a:latin typeface="Times New Roman"/>
                <a:cs typeface="Times New Roman"/>
              </a:rPr>
              <a:t>painful</a:t>
            </a:r>
            <a:endParaRPr sz="4400">
              <a:latin typeface="Times New Roman"/>
              <a:cs typeface="Times New Roman"/>
            </a:endParaRPr>
          </a:p>
          <a:p>
            <a:pPr marL="998855">
              <a:lnSpc>
                <a:spcPct val="100000"/>
              </a:lnSpc>
            </a:pPr>
            <a:r>
              <a:rPr dirty="0" sz="4400" spc="-455" i="1">
                <a:solidFill>
                  <a:srgbClr val="000099"/>
                </a:solidFill>
                <a:latin typeface="Times New Roman"/>
                <a:cs typeface="Times New Roman"/>
              </a:rPr>
              <a:t>when </a:t>
            </a:r>
            <a:r>
              <a:rPr dirty="0" sz="4400" spc="-370" i="1">
                <a:solidFill>
                  <a:srgbClr val="000099"/>
                </a:solidFill>
                <a:latin typeface="Times New Roman"/>
                <a:cs typeface="Times New Roman"/>
              </a:rPr>
              <a:t>applied </a:t>
            </a:r>
            <a:r>
              <a:rPr dirty="0" sz="4400" spc="-335" i="1">
                <a:solidFill>
                  <a:srgbClr val="000099"/>
                </a:solidFill>
                <a:latin typeface="Times New Roman"/>
                <a:cs typeface="Times New Roman"/>
              </a:rPr>
              <a:t>to</a:t>
            </a:r>
            <a:r>
              <a:rPr dirty="0" sz="4400" spc="13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400" spc="-340" i="1">
                <a:solidFill>
                  <a:srgbClr val="000099"/>
                </a:solidFill>
                <a:latin typeface="Times New Roman"/>
                <a:cs typeface="Times New Roman"/>
              </a:rPr>
              <a:t>viscera.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7" y="435863"/>
            <a:ext cx="5663184" cy="115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39867" y="435863"/>
            <a:ext cx="821436" cy="1152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6580" y="758062"/>
            <a:ext cx="4937810" cy="472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8540" y="1842261"/>
            <a:ext cx="8006080" cy="3656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ts val="456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4000" spc="-340" i="1">
                <a:solidFill>
                  <a:srgbClr val="000099"/>
                </a:solidFill>
                <a:latin typeface="Times New Roman"/>
                <a:cs typeface="Times New Roman"/>
              </a:rPr>
              <a:t>This </a:t>
            </a:r>
            <a:r>
              <a:rPr dirty="0" sz="4000" spc="-26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4000" spc="-305" i="1">
                <a:solidFill>
                  <a:srgbClr val="000099"/>
                </a:solidFill>
                <a:latin typeface="Times New Roman"/>
                <a:cs typeface="Times New Roman"/>
              </a:rPr>
              <a:t>that </a:t>
            </a:r>
            <a:r>
              <a:rPr dirty="0" sz="4000" spc="-26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4000" spc="-254" i="1">
                <a:solidFill>
                  <a:srgbClr val="000099"/>
                </a:solidFill>
                <a:latin typeface="Times New Roman"/>
                <a:cs typeface="Times New Roman"/>
              </a:rPr>
              <a:t>felt </a:t>
            </a:r>
            <a:r>
              <a:rPr dirty="0" sz="4000" spc="-420" i="1">
                <a:solidFill>
                  <a:srgbClr val="000099"/>
                </a:solidFill>
                <a:latin typeface="Times New Roman"/>
                <a:cs typeface="Times New Roman"/>
              </a:rPr>
              <a:t>away </a:t>
            </a:r>
            <a:r>
              <a:rPr dirty="0" sz="4000" spc="-370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4000" spc="-254" i="1">
                <a:solidFill>
                  <a:srgbClr val="000099"/>
                </a:solidFill>
                <a:latin typeface="Times New Roman"/>
                <a:cs typeface="Times New Roman"/>
              </a:rPr>
              <a:t>its </a:t>
            </a:r>
            <a:r>
              <a:rPr dirty="0" sz="4000" spc="10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25" i="1">
                <a:solidFill>
                  <a:srgbClr val="000099"/>
                </a:solidFill>
                <a:latin typeface="Times New Roman"/>
                <a:cs typeface="Times New Roman"/>
              </a:rPr>
              <a:t>original</a:t>
            </a:r>
            <a:endParaRPr sz="4000">
              <a:latin typeface="Times New Roman"/>
              <a:cs typeface="Times New Roman"/>
            </a:endParaRPr>
          </a:p>
          <a:p>
            <a:pPr marL="287020">
              <a:lnSpc>
                <a:spcPts val="4560"/>
              </a:lnSpc>
            </a:pPr>
            <a:r>
              <a:rPr dirty="0" sz="4000" spc="-265" i="1">
                <a:solidFill>
                  <a:srgbClr val="000099"/>
                </a:solidFill>
                <a:latin typeface="Times New Roman"/>
                <a:cs typeface="Times New Roman"/>
              </a:rPr>
              <a:t>site.</a:t>
            </a:r>
            <a:endParaRPr sz="4000">
              <a:latin typeface="Times New Roman"/>
              <a:cs typeface="Times New Roman"/>
            </a:endParaRPr>
          </a:p>
          <a:p>
            <a:pPr marL="287020" marR="422275" indent="-274320">
              <a:lnSpc>
                <a:spcPct val="90000"/>
              </a:lnSpc>
              <a:spcBef>
                <a:spcPts val="96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4000" spc="-245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4000" spc="-26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4000" spc="-370" i="1">
                <a:solidFill>
                  <a:srgbClr val="000099"/>
                </a:solidFill>
                <a:latin typeface="Times New Roman"/>
                <a:cs typeface="Times New Roman"/>
              </a:rPr>
              <a:t>most </a:t>
            </a:r>
            <a:r>
              <a:rPr dirty="0" sz="4000" spc="-330" i="1">
                <a:solidFill>
                  <a:srgbClr val="000099"/>
                </a:solidFill>
                <a:latin typeface="Times New Roman"/>
                <a:cs typeface="Times New Roman"/>
              </a:rPr>
              <a:t>frequent </a:t>
            </a:r>
            <a:r>
              <a:rPr dirty="0" sz="4000" spc="-345" i="1">
                <a:solidFill>
                  <a:srgbClr val="000099"/>
                </a:solidFill>
                <a:latin typeface="Times New Roman"/>
                <a:cs typeface="Times New Roman"/>
              </a:rPr>
              <a:t>with </a:t>
            </a:r>
            <a:r>
              <a:rPr dirty="0" sz="4000" spc="-315" i="1">
                <a:solidFill>
                  <a:srgbClr val="000099"/>
                </a:solidFill>
                <a:latin typeface="Times New Roman"/>
                <a:cs typeface="Times New Roman"/>
              </a:rPr>
              <a:t>visceral </a:t>
            </a: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4000" spc="-610" i="1">
                <a:solidFill>
                  <a:srgbClr val="000099"/>
                </a:solidFill>
                <a:latin typeface="Times New Roman"/>
                <a:cs typeface="Times New Roman"/>
              </a:rPr>
              <a:t>&amp; </a:t>
            </a:r>
            <a:r>
              <a:rPr dirty="0" sz="4000" spc="-375" i="1">
                <a:solidFill>
                  <a:srgbClr val="000099"/>
                </a:solidFill>
                <a:latin typeface="Times New Roman"/>
                <a:cs typeface="Times New Roman"/>
              </a:rPr>
              <a:t>deep  </a:t>
            </a: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somatic pain </a:t>
            </a:r>
            <a:r>
              <a:rPr dirty="0" sz="4000" spc="-340" i="1">
                <a:solidFill>
                  <a:srgbClr val="000099"/>
                </a:solidFill>
                <a:latin typeface="Times New Roman"/>
                <a:cs typeface="Times New Roman"/>
              </a:rPr>
              <a:t>but </a:t>
            </a:r>
            <a:r>
              <a:rPr dirty="0" sz="4000" spc="-375" b="1" i="1">
                <a:solidFill>
                  <a:srgbClr val="FF0000"/>
                </a:solidFill>
                <a:latin typeface="Times New Roman"/>
                <a:cs typeface="Times New Roman"/>
              </a:rPr>
              <a:t>cutaneous </a:t>
            </a:r>
            <a:r>
              <a:rPr dirty="0" sz="4000" spc="-365" b="1" i="1">
                <a:solidFill>
                  <a:srgbClr val="FF0000"/>
                </a:solidFill>
                <a:latin typeface="Times New Roman"/>
                <a:cs typeface="Times New Roman"/>
              </a:rPr>
              <a:t>pain </a:t>
            </a:r>
            <a:r>
              <a:rPr dirty="0" sz="4000" spc="-265" b="1" i="1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dirty="0" sz="4000" spc="-350" b="1" i="1">
                <a:solidFill>
                  <a:srgbClr val="FF0000"/>
                </a:solidFill>
                <a:latin typeface="Times New Roman"/>
                <a:cs typeface="Times New Roman"/>
              </a:rPr>
              <a:t>not  </a:t>
            </a:r>
            <a:r>
              <a:rPr dirty="0" sz="4000" spc="-320" b="1" i="1">
                <a:solidFill>
                  <a:srgbClr val="FF0000"/>
                </a:solidFill>
                <a:latin typeface="Times New Roman"/>
                <a:cs typeface="Times New Roman"/>
              </a:rPr>
              <a:t>referred.</a:t>
            </a:r>
            <a:endParaRPr sz="4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4000" spc="-37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4000" spc="-26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4000" spc="-330" i="1">
                <a:solidFill>
                  <a:srgbClr val="000099"/>
                </a:solidFill>
                <a:latin typeface="Times New Roman"/>
                <a:cs typeface="Times New Roman"/>
              </a:rPr>
              <a:t>referred </a:t>
            </a:r>
            <a:r>
              <a:rPr dirty="0" sz="4000" spc="-360" i="1">
                <a:solidFill>
                  <a:srgbClr val="000099"/>
                </a:solidFill>
                <a:latin typeface="Times New Roman"/>
                <a:cs typeface="Times New Roman"/>
              </a:rPr>
              <a:t>according </a:t>
            </a:r>
            <a:r>
              <a:rPr dirty="0" sz="4000" spc="-30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4000" spc="-385" i="1">
                <a:solidFill>
                  <a:srgbClr val="000099"/>
                </a:solidFill>
                <a:latin typeface="Times New Roman"/>
                <a:cs typeface="Times New Roman"/>
              </a:rPr>
              <a:t>dermatomal </a:t>
            </a:r>
            <a:r>
              <a:rPr dirty="0" sz="4000" spc="-6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00" i="1">
                <a:solidFill>
                  <a:srgbClr val="000099"/>
                </a:solidFill>
                <a:latin typeface="Times New Roman"/>
                <a:cs typeface="Times New Roman"/>
              </a:rPr>
              <a:t>rule.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5476" y="414527"/>
            <a:ext cx="3639312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09844" y="414527"/>
            <a:ext cx="821436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24504" y="735330"/>
            <a:ext cx="2958973" cy="474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4914" y="1637157"/>
            <a:ext cx="6272530" cy="4116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marR="5080" indent="-274320">
              <a:lnSpc>
                <a:spcPct val="8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700" spc="-345" b="1" i="1">
                <a:solidFill>
                  <a:srgbClr val="FF0000"/>
                </a:solidFill>
                <a:latin typeface="Times New Roman"/>
                <a:cs typeface="Times New Roman"/>
              </a:rPr>
              <a:t>Cardiac </a:t>
            </a:r>
            <a:r>
              <a:rPr dirty="0" sz="3700" spc="-340" b="1" i="1">
                <a:solidFill>
                  <a:srgbClr val="FF0000"/>
                </a:solidFill>
                <a:latin typeface="Times New Roman"/>
                <a:cs typeface="Times New Roman"/>
              </a:rPr>
              <a:t>pain </a:t>
            </a:r>
            <a:r>
              <a:rPr dirty="0" sz="3700" spc="-24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700" spc="-300" i="1">
                <a:solidFill>
                  <a:srgbClr val="000099"/>
                </a:solidFill>
                <a:latin typeface="Times New Roman"/>
                <a:cs typeface="Times New Roman"/>
              </a:rPr>
              <a:t>referred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700" spc="-300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700" spc="-310" i="1">
                <a:solidFill>
                  <a:srgbClr val="000099"/>
                </a:solidFill>
                <a:latin typeface="Times New Roman"/>
                <a:cs typeface="Times New Roman"/>
              </a:rPr>
              <a:t>jaw, </a:t>
            </a:r>
            <a:r>
              <a:rPr dirty="0" sz="3700" spc="-235" i="1">
                <a:solidFill>
                  <a:srgbClr val="000099"/>
                </a:solidFill>
                <a:latin typeface="Times New Roman"/>
                <a:cs typeface="Times New Roman"/>
              </a:rPr>
              <a:t>left  </a:t>
            </a:r>
            <a:r>
              <a:rPr dirty="0" sz="3700" spc="-325" i="1">
                <a:solidFill>
                  <a:srgbClr val="000099"/>
                </a:solidFill>
                <a:latin typeface="Times New Roman"/>
                <a:cs typeface="Times New Roman"/>
              </a:rPr>
              <a:t>shoulder </a:t>
            </a:r>
            <a:r>
              <a:rPr dirty="0" sz="3700" spc="-565" i="1">
                <a:solidFill>
                  <a:srgbClr val="000099"/>
                </a:solidFill>
                <a:latin typeface="Times New Roman"/>
                <a:cs typeface="Times New Roman"/>
              </a:rPr>
              <a:t>&amp;  </a:t>
            </a:r>
            <a:r>
              <a:rPr dirty="0" sz="3700" spc="-310" i="1">
                <a:solidFill>
                  <a:srgbClr val="000099"/>
                </a:solidFill>
                <a:latin typeface="Times New Roman"/>
                <a:cs typeface="Times New Roman"/>
              </a:rPr>
              <a:t>inner </a:t>
            </a:r>
            <a:r>
              <a:rPr dirty="0" sz="3700" spc="-300" i="1">
                <a:solidFill>
                  <a:srgbClr val="000099"/>
                </a:solidFill>
                <a:latin typeface="Times New Roman"/>
                <a:cs typeface="Times New Roman"/>
              </a:rPr>
              <a:t>side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700" spc="-235" i="1">
                <a:solidFill>
                  <a:srgbClr val="000099"/>
                </a:solidFill>
                <a:latin typeface="Times New Roman"/>
                <a:cs typeface="Times New Roman"/>
              </a:rPr>
              <a:t>left</a:t>
            </a:r>
            <a:r>
              <a:rPr dirty="0" sz="3700" spc="36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700" spc="-340" i="1">
                <a:solidFill>
                  <a:srgbClr val="000099"/>
                </a:solidFill>
                <a:latin typeface="Times New Roman"/>
                <a:cs typeface="Times New Roman"/>
              </a:rPr>
              <a:t>arm.</a:t>
            </a: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0B6FC"/>
              </a:buClr>
              <a:buFont typeface="Arial"/>
              <a:buChar char="•"/>
            </a:pPr>
            <a:endParaRPr sz="3850">
              <a:latin typeface="Times New Roman"/>
              <a:cs typeface="Times New Roman"/>
            </a:endParaRPr>
          </a:p>
          <a:p>
            <a:pPr marL="287020" indent="-274320">
              <a:lnSpc>
                <a:spcPts val="3995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700" spc="-34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700" spc="-305" b="1" i="1">
                <a:solidFill>
                  <a:srgbClr val="FF0000"/>
                </a:solidFill>
                <a:latin typeface="Times New Roman"/>
                <a:cs typeface="Times New Roman"/>
              </a:rPr>
              <a:t>appendicitis </a:t>
            </a:r>
            <a:r>
              <a:rPr dirty="0" sz="3700" spc="-24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700" spc="-300" i="1">
                <a:solidFill>
                  <a:srgbClr val="000099"/>
                </a:solidFill>
                <a:latin typeface="Times New Roman"/>
                <a:cs typeface="Times New Roman"/>
              </a:rPr>
              <a:t>referred</a:t>
            </a:r>
            <a:r>
              <a:rPr dirty="0" sz="3700" spc="27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to</a:t>
            </a:r>
            <a:endParaRPr sz="3700">
              <a:latin typeface="Times New Roman"/>
              <a:cs typeface="Times New Roman"/>
            </a:endParaRPr>
          </a:p>
          <a:p>
            <a:pPr marL="286385">
              <a:lnSpc>
                <a:spcPts val="3995"/>
              </a:lnSpc>
            </a:pPr>
            <a:r>
              <a:rPr dirty="0" sz="3700" spc="-305" i="1">
                <a:solidFill>
                  <a:srgbClr val="000099"/>
                </a:solidFill>
                <a:latin typeface="Times New Roman"/>
                <a:cs typeface="Times New Roman"/>
              </a:rPr>
              <a:t>periumbilical</a:t>
            </a:r>
            <a:r>
              <a:rPr dirty="0" sz="3700" spc="-22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700" spc="-305" i="1">
                <a:solidFill>
                  <a:srgbClr val="000099"/>
                </a:solidFill>
                <a:latin typeface="Times New Roman"/>
                <a:cs typeface="Times New Roman"/>
              </a:rPr>
              <a:t>region.</a:t>
            </a: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50">
              <a:latin typeface="Times New Roman"/>
              <a:cs typeface="Times New Roman"/>
            </a:endParaRPr>
          </a:p>
          <a:p>
            <a:pPr marL="287020" indent="-274320">
              <a:lnSpc>
                <a:spcPts val="3995"/>
              </a:lnSpc>
              <a:spcBef>
                <a:spcPts val="5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700" spc="-345" i="1">
                <a:solidFill>
                  <a:srgbClr val="000099"/>
                </a:solidFill>
                <a:latin typeface="Times New Roman"/>
                <a:cs typeface="Times New Roman"/>
              </a:rPr>
              <a:t>Pain from </a:t>
            </a:r>
            <a:r>
              <a:rPr dirty="0" sz="3700" spc="-300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700" spc="-305" b="1" i="1">
                <a:solidFill>
                  <a:srgbClr val="FF0000"/>
                </a:solidFill>
                <a:latin typeface="Times New Roman"/>
                <a:cs typeface="Times New Roman"/>
              </a:rPr>
              <a:t>ureter </a:t>
            </a:r>
            <a:r>
              <a:rPr dirty="0" sz="3700" spc="-24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700" spc="-300" i="1">
                <a:solidFill>
                  <a:srgbClr val="000099"/>
                </a:solidFill>
                <a:latin typeface="Times New Roman"/>
                <a:cs typeface="Times New Roman"/>
              </a:rPr>
              <a:t>referred </a:t>
            </a:r>
            <a:r>
              <a:rPr dirty="0" sz="3700" spc="-16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to</a:t>
            </a:r>
            <a:endParaRPr sz="3700">
              <a:latin typeface="Times New Roman"/>
              <a:cs typeface="Times New Roman"/>
            </a:endParaRPr>
          </a:p>
          <a:p>
            <a:pPr marL="286385">
              <a:lnSpc>
                <a:spcPts val="3995"/>
              </a:lnSpc>
            </a:pPr>
            <a:r>
              <a:rPr dirty="0" sz="3700" spc="-275" i="1">
                <a:solidFill>
                  <a:srgbClr val="000099"/>
                </a:solidFill>
                <a:latin typeface="Times New Roman"/>
                <a:cs typeface="Times New Roman"/>
              </a:rPr>
              <a:t>testicular</a:t>
            </a:r>
            <a:r>
              <a:rPr dirty="0" sz="3700" spc="-24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700" spc="-305" i="1">
                <a:solidFill>
                  <a:srgbClr val="000099"/>
                </a:solidFill>
                <a:latin typeface="Times New Roman"/>
                <a:cs typeface="Times New Roman"/>
              </a:rPr>
              <a:t>region.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5" y="297179"/>
            <a:ext cx="6502908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78067" y="297179"/>
            <a:ext cx="821436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7995" y="618616"/>
            <a:ext cx="5847708" cy="474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24193" y="1423416"/>
            <a:ext cx="2390775" cy="1806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24193" y="3431921"/>
            <a:ext cx="2519806" cy="1600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62368" y="5038877"/>
            <a:ext cx="2114550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620727"/>
            <a:ext cx="8752878" cy="6120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4233" y="1738629"/>
            <a:ext cx="6727825" cy="456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ts val="3025"/>
              </a:lnSpc>
              <a:buClr>
                <a:srgbClr val="30B6FC"/>
              </a:buClr>
              <a:buFont typeface="Wingdings"/>
              <a:buChar char=""/>
              <a:tabLst>
                <a:tab pos="287020" algn="l"/>
              </a:tabLst>
            </a:pPr>
            <a:r>
              <a:rPr dirty="0" sz="2800" spc="-295" i="1">
                <a:solidFill>
                  <a:srgbClr val="000099"/>
                </a:solidFill>
                <a:latin typeface="Times New Roman"/>
                <a:cs typeface="Times New Roman"/>
              </a:rPr>
              <a:t>What </a:t>
            </a:r>
            <a:r>
              <a:rPr dirty="0" sz="2800" spc="-18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2800" spc="-280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2800" spc="-175" i="1">
                <a:solidFill>
                  <a:srgbClr val="000099"/>
                </a:solidFill>
                <a:latin typeface="Times New Roman"/>
                <a:cs typeface="Times New Roman"/>
              </a:rPr>
              <a:t>its</a:t>
            </a:r>
            <a:r>
              <a:rPr dirty="0" sz="2800" spc="27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significance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ts val="2690"/>
              </a:lnSpc>
              <a:buClr>
                <a:srgbClr val="30B6FC"/>
              </a:buClr>
              <a:buFont typeface="Wingdings"/>
              <a:buChar char=""/>
              <a:tabLst>
                <a:tab pos="287020" algn="l"/>
              </a:tabLst>
            </a:pPr>
            <a:r>
              <a:rPr dirty="0" sz="2800" spc="-26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reception </a:t>
            </a:r>
            <a:r>
              <a:rPr dirty="0" sz="2800" spc="-280" i="1">
                <a:solidFill>
                  <a:srgbClr val="000099"/>
                </a:solidFill>
                <a:latin typeface="Times New Roman"/>
                <a:cs typeface="Times New Roman"/>
              </a:rPr>
              <a:t>and</a:t>
            </a:r>
            <a:r>
              <a:rPr dirty="0" sz="2800" spc="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perception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ts val="2690"/>
              </a:lnSpc>
              <a:buClr>
                <a:srgbClr val="30B6FC"/>
              </a:buClr>
              <a:buFont typeface="Wingdings"/>
              <a:buChar char=""/>
              <a:tabLst>
                <a:tab pos="287020" algn="l"/>
              </a:tabLst>
            </a:pPr>
            <a:r>
              <a:rPr dirty="0" sz="2800" spc="-26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receptors</a:t>
            </a:r>
            <a:r>
              <a:rPr dirty="0" sz="2800" spc="-5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(nociceptors)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ts val="2690"/>
              </a:lnSpc>
              <a:buClr>
                <a:srgbClr val="30B6FC"/>
              </a:buClr>
              <a:buFont typeface="Wingdings"/>
              <a:buChar char=""/>
              <a:tabLst>
                <a:tab pos="287020" algn="l"/>
              </a:tabLst>
            </a:pPr>
            <a:r>
              <a:rPr dirty="0" sz="2800" spc="-290" i="1">
                <a:solidFill>
                  <a:srgbClr val="000099"/>
                </a:solidFill>
                <a:latin typeface="Times New Roman"/>
                <a:cs typeface="Times New Roman"/>
              </a:rPr>
              <a:t>Mechanism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stimulation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2800" spc="-13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receptors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ts val="2690"/>
              </a:lnSpc>
              <a:buClr>
                <a:srgbClr val="30B6FC"/>
              </a:buClr>
              <a:buFont typeface="Wingdings"/>
              <a:buChar char=""/>
              <a:tabLst>
                <a:tab pos="287020" algn="l"/>
              </a:tabLst>
            </a:pP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Qualities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r>
              <a:rPr dirty="0" sz="2800" spc="-10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pain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ts val="2690"/>
              </a:lnSpc>
              <a:buClr>
                <a:srgbClr val="30B6FC"/>
              </a:buClr>
              <a:buFont typeface="Wingdings"/>
              <a:buChar char=""/>
              <a:tabLst>
                <a:tab pos="287020" algn="l"/>
              </a:tabLst>
            </a:pPr>
            <a:r>
              <a:rPr dirty="0" sz="2800" spc="-260" i="1">
                <a:solidFill>
                  <a:srgbClr val="000099"/>
                </a:solidFill>
                <a:latin typeface="Times New Roman"/>
                <a:cs typeface="Times New Roman"/>
              </a:rPr>
              <a:t>Types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r>
              <a:rPr dirty="0" sz="2800" spc="-11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pain</a:t>
            </a:r>
            <a:endParaRPr sz="2800">
              <a:latin typeface="Times New Roman"/>
              <a:cs typeface="Times New Roman"/>
            </a:endParaRPr>
          </a:p>
          <a:p>
            <a:pPr marL="215265">
              <a:lnSpc>
                <a:spcPts val="2690"/>
              </a:lnSpc>
            </a:pPr>
            <a:r>
              <a:rPr dirty="0" sz="2800" spc="-229">
                <a:solidFill>
                  <a:srgbClr val="30B6FC"/>
                </a:solidFill>
                <a:latin typeface="Arial"/>
                <a:cs typeface="Arial"/>
              </a:rPr>
              <a:t>•</a:t>
            </a: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Somatic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2800" spc="-185" i="1">
                <a:solidFill>
                  <a:srgbClr val="000099"/>
                </a:solidFill>
                <a:latin typeface="Times New Roman"/>
                <a:cs typeface="Times New Roman"/>
              </a:rPr>
              <a:t>(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superficial </a:t>
            </a:r>
            <a:r>
              <a:rPr dirty="0" sz="2800" spc="-430" i="1">
                <a:solidFill>
                  <a:srgbClr val="000099"/>
                </a:solidFill>
                <a:latin typeface="Times New Roman"/>
                <a:cs typeface="Times New Roman"/>
              </a:rPr>
              <a:t>&amp;  </a:t>
            </a:r>
            <a:r>
              <a:rPr dirty="0" sz="2800" spc="-265" i="1">
                <a:solidFill>
                  <a:srgbClr val="000099"/>
                </a:solidFill>
                <a:latin typeface="Times New Roman"/>
                <a:cs typeface="Times New Roman"/>
              </a:rPr>
              <a:t>deep </a:t>
            </a: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pain).</a:t>
            </a:r>
            <a:endParaRPr sz="2800">
              <a:latin typeface="Times New Roman"/>
              <a:cs typeface="Times New Roman"/>
            </a:endParaRPr>
          </a:p>
          <a:p>
            <a:pPr marL="215265">
              <a:lnSpc>
                <a:spcPts val="2690"/>
              </a:lnSpc>
            </a:pPr>
            <a:r>
              <a:rPr dirty="0" sz="2800" spc="-204">
                <a:solidFill>
                  <a:srgbClr val="30B6FC"/>
                </a:solidFill>
                <a:latin typeface="Arial"/>
                <a:cs typeface="Arial"/>
              </a:rPr>
              <a:t>•</a:t>
            </a:r>
            <a:r>
              <a:rPr dirty="0" sz="2800" spc="-204" i="1">
                <a:solidFill>
                  <a:srgbClr val="000099"/>
                </a:solidFill>
                <a:latin typeface="Times New Roman"/>
                <a:cs typeface="Times New Roman"/>
              </a:rPr>
              <a:t>Visceral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25" i="1">
                <a:solidFill>
                  <a:srgbClr val="000099"/>
                </a:solidFill>
                <a:latin typeface="Times New Roman"/>
                <a:cs typeface="Times New Roman"/>
              </a:rPr>
              <a:t>pain.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ts val="2690"/>
              </a:lnSpc>
              <a:buClr>
                <a:srgbClr val="30B6FC"/>
              </a:buClr>
              <a:buFont typeface="Wingdings"/>
              <a:buChar char=""/>
              <a:tabLst>
                <a:tab pos="287020" algn="l"/>
              </a:tabLst>
            </a:pP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Referred</a:t>
            </a:r>
            <a:r>
              <a:rPr dirty="0" sz="2800" spc="-254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pain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ts val="2690"/>
              </a:lnSpc>
              <a:buClr>
                <a:srgbClr val="30B6FC"/>
              </a:buClr>
              <a:buFont typeface="Wingdings"/>
              <a:buChar char=""/>
              <a:tabLst>
                <a:tab pos="287020" algn="l"/>
              </a:tabLst>
            </a:pPr>
            <a:r>
              <a:rPr dirty="0" sz="2800" spc="-275" i="1">
                <a:solidFill>
                  <a:srgbClr val="000099"/>
                </a:solidFill>
                <a:latin typeface="Times New Roman"/>
                <a:cs typeface="Times New Roman"/>
              </a:rPr>
              <a:t>Pathway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r>
              <a:rPr dirty="0" sz="2800" spc="-10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pain</a:t>
            </a:r>
            <a:endParaRPr sz="2800">
              <a:latin typeface="Times New Roman"/>
              <a:cs typeface="Times New Roman"/>
            </a:endParaRPr>
          </a:p>
          <a:p>
            <a:pPr lvl="1" marL="554990" indent="-184150">
              <a:lnSpc>
                <a:spcPts val="2690"/>
              </a:lnSpc>
              <a:buClr>
                <a:srgbClr val="30B6FC"/>
              </a:buClr>
              <a:buFont typeface="Arial"/>
              <a:buChar char="•"/>
              <a:tabLst>
                <a:tab pos="555625" algn="l"/>
              </a:tabLst>
            </a:pPr>
            <a:r>
              <a:rPr dirty="0" sz="2800" spc="-275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neospinothalamic</a:t>
            </a:r>
            <a:r>
              <a:rPr dirty="0" sz="2800" spc="-5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70" i="1">
                <a:solidFill>
                  <a:srgbClr val="000099"/>
                </a:solidFill>
                <a:latin typeface="Times New Roman"/>
                <a:cs typeface="Times New Roman"/>
              </a:rPr>
              <a:t>pathway</a:t>
            </a:r>
            <a:endParaRPr sz="2800">
              <a:latin typeface="Times New Roman"/>
              <a:cs typeface="Times New Roman"/>
            </a:endParaRPr>
          </a:p>
          <a:p>
            <a:pPr lvl="1" marL="554990" indent="-184150">
              <a:lnSpc>
                <a:spcPts val="2690"/>
              </a:lnSpc>
              <a:buClr>
                <a:srgbClr val="30B6FC"/>
              </a:buClr>
              <a:buFont typeface="Arial"/>
              <a:buChar char="•"/>
              <a:tabLst>
                <a:tab pos="555625" algn="l"/>
              </a:tabLst>
            </a:pPr>
            <a:r>
              <a:rPr dirty="0" sz="2800" spc="-275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paleospinothalamic</a:t>
            </a:r>
            <a:r>
              <a:rPr dirty="0" sz="2800" spc="-8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70" i="1">
                <a:solidFill>
                  <a:srgbClr val="000099"/>
                </a:solidFill>
                <a:latin typeface="Times New Roman"/>
                <a:cs typeface="Times New Roman"/>
              </a:rPr>
              <a:t>pathway</a:t>
            </a:r>
            <a:endParaRPr sz="2800">
              <a:latin typeface="Times New Roman"/>
              <a:cs typeface="Times New Roman"/>
            </a:endParaRPr>
          </a:p>
          <a:p>
            <a:pPr marL="287020" indent="-274320">
              <a:lnSpc>
                <a:spcPts val="3025"/>
              </a:lnSpc>
              <a:buClr>
                <a:srgbClr val="30B6FC"/>
              </a:buClr>
              <a:buFont typeface="Wingdings"/>
              <a:buChar char=""/>
              <a:tabLst>
                <a:tab pos="287020" algn="l"/>
              </a:tabLst>
            </a:pPr>
            <a:r>
              <a:rPr dirty="0" sz="2800" spc="-254" i="1">
                <a:solidFill>
                  <a:srgbClr val="000099"/>
                </a:solidFill>
                <a:latin typeface="Times New Roman"/>
                <a:cs typeface="Times New Roman"/>
              </a:rPr>
              <a:t>Role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2800" spc="-254" i="1">
                <a:solidFill>
                  <a:srgbClr val="000099"/>
                </a:solidFill>
                <a:latin typeface="Times New Roman"/>
                <a:cs typeface="Times New Roman"/>
              </a:rPr>
              <a:t>thalamus </a:t>
            </a:r>
            <a:r>
              <a:rPr dirty="0" sz="2800" spc="-280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cerebral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cortex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2800" spc="15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perception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5716" y="185928"/>
            <a:ext cx="7981188" cy="1740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4736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47485" y="420357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418"/>
                </a:lnTo>
                <a:lnTo>
                  <a:pt x="2370455" y="91566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199771" y="566801"/>
                </a:lnTo>
                <a:lnTo>
                  <a:pt x="0" y="600201"/>
                </a:lnTo>
                <a:lnTo>
                  <a:pt x="270001" y="638175"/>
                </a:lnTo>
                <a:lnTo>
                  <a:pt x="397510" y="653795"/>
                </a:lnTo>
                <a:lnTo>
                  <a:pt x="644143" y="680593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9"/>
                </a:lnTo>
                <a:lnTo>
                  <a:pt x="1296796" y="713994"/>
                </a:lnTo>
                <a:lnTo>
                  <a:pt x="1394587" y="713994"/>
                </a:lnTo>
                <a:lnTo>
                  <a:pt x="1583816" y="709549"/>
                </a:lnTo>
                <a:lnTo>
                  <a:pt x="1673097" y="705103"/>
                </a:lnTo>
                <a:lnTo>
                  <a:pt x="1843150" y="691769"/>
                </a:lnTo>
                <a:lnTo>
                  <a:pt x="1926082" y="682751"/>
                </a:lnTo>
                <a:lnTo>
                  <a:pt x="2083435" y="660526"/>
                </a:lnTo>
                <a:lnTo>
                  <a:pt x="2232152" y="633729"/>
                </a:lnTo>
                <a:lnTo>
                  <a:pt x="2372487" y="602488"/>
                </a:lnTo>
                <a:lnTo>
                  <a:pt x="2506471" y="566801"/>
                </a:lnTo>
                <a:lnTo>
                  <a:pt x="2633980" y="526669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943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19375" y="4075303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4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2" y="11176"/>
                </a:lnTo>
                <a:lnTo>
                  <a:pt x="244475" y="22352"/>
                </a:lnTo>
                <a:lnTo>
                  <a:pt x="116839" y="35687"/>
                </a:lnTo>
                <a:lnTo>
                  <a:pt x="0" y="53594"/>
                </a:lnTo>
                <a:lnTo>
                  <a:pt x="333756" y="95885"/>
                </a:lnTo>
                <a:lnTo>
                  <a:pt x="693038" y="156210"/>
                </a:lnTo>
                <a:lnTo>
                  <a:pt x="1077849" y="234315"/>
                </a:lnTo>
                <a:lnTo>
                  <a:pt x="1281938" y="278892"/>
                </a:lnTo>
                <a:lnTo>
                  <a:pt x="1866519" y="421767"/>
                </a:lnTo>
                <a:lnTo>
                  <a:pt x="2559558" y="575691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1"/>
                </a:lnTo>
                <a:lnTo>
                  <a:pt x="3324987" y="716280"/>
                </a:lnTo>
                <a:lnTo>
                  <a:pt x="3465322" y="738505"/>
                </a:lnTo>
                <a:lnTo>
                  <a:pt x="3733165" y="774319"/>
                </a:lnTo>
                <a:lnTo>
                  <a:pt x="3986149" y="805561"/>
                </a:lnTo>
                <a:lnTo>
                  <a:pt x="4107306" y="816610"/>
                </a:lnTo>
                <a:lnTo>
                  <a:pt x="4336923" y="834517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3"/>
                </a:lnTo>
                <a:lnTo>
                  <a:pt x="5134102" y="841248"/>
                </a:lnTo>
                <a:lnTo>
                  <a:pt x="5221351" y="834517"/>
                </a:lnTo>
                <a:lnTo>
                  <a:pt x="5467984" y="807720"/>
                </a:lnTo>
                <a:lnTo>
                  <a:pt x="5544439" y="796544"/>
                </a:lnTo>
                <a:lnTo>
                  <a:pt x="5297805" y="765302"/>
                </a:lnTo>
                <a:lnTo>
                  <a:pt x="5036311" y="727456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210"/>
                </a:lnTo>
                <a:lnTo>
                  <a:pt x="2204592" y="133858"/>
                </a:lnTo>
                <a:lnTo>
                  <a:pt x="2083435" y="113792"/>
                </a:lnTo>
                <a:lnTo>
                  <a:pt x="1966467" y="95885"/>
                </a:lnTo>
                <a:lnTo>
                  <a:pt x="1628394" y="51308"/>
                </a:lnTo>
                <a:lnTo>
                  <a:pt x="1417954" y="31242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8670" y="4087621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7977"/>
                </a:moveTo>
                <a:lnTo>
                  <a:pt x="19177" y="73532"/>
                </a:lnTo>
                <a:lnTo>
                  <a:pt x="76581" y="62356"/>
                </a:lnTo>
                <a:lnTo>
                  <a:pt x="174371" y="46735"/>
                </a:lnTo>
                <a:lnTo>
                  <a:pt x="238125" y="37845"/>
                </a:lnTo>
                <a:lnTo>
                  <a:pt x="312547" y="28955"/>
                </a:lnTo>
                <a:lnTo>
                  <a:pt x="395478" y="22225"/>
                </a:lnTo>
                <a:lnTo>
                  <a:pt x="491108" y="15620"/>
                </a:lnTo>
                <a:lnTo>
                  <a:pt x="595376" y="8889"/>
                </a:lnTo>
                <a:lnTo>
                  <a:pt x="712216" y="4444"/>
                </a:lnTo>
                <a:lnTo>
                  <a:pt x="839851" y="2158"/>
                </a:lnTo>
                <a:lnTo>
                  <a:pt x="978027" y="0"/>
                </a:lnTo>
                <a:lnTo>
                  <a:pt x="1126870" y="2158"/>
                </a:lnTo>
                <a:lnTo>
                  <a:pt x="1286256" y="6603"/>
                </a:lnTo>
                <a:lnTo>
                  <a:pt x="1458468" y="15620"/>
                </a:lnTo>
                <a:lnTo>
                  <a:pt x="1641348" y="26669"/>
                </a:lnTo>
                <a:lnTo>
                  <a:pt x="1834769" y="44576"/>
                </a:lnTo>
                <a:lnTo>
                  <a:pt x="2041017" y="64642"/>
                </a:lnTo>
                <a:lnTo>
                  <a:pt x="2259965" y="89153"/>
                </a:lnTo>
                <a:lnTo>
                  <a:pt x="2489581" y="118236"/>
                </a:lnTo>
                <a:lnTo>
                  <a:pt x="2731897" y="153923"/>
                </a:lnTo>
                <a:lnTo>
                  <a:pt x="2984881" y="194055"/>
                </a:lnTo>
                <a:lnTo>
                  <a:pt x="3250692" y="240919"/>
                </a:lnTo>
                <a:lnTo>
                  <a:pt x="3529203" y="296671"/>
                </a:lnTo>
                <a:lnTo>
                  <a:pt x="3820413" y="356996"/>
                </a:lnTo>
                <a:lnTo>
                  <a:pt x="4124452" y="423925"/>
                </a:lnTo>
                <a:lnTo>
                  <a:pt x="4441189" y="499744"/>
                </a:lnTo>
                <a:lnTo>
                  <a:pt x="4770755" y="582294"/>
                </a:lnTo>
                <a:lnTo>
                  <a:pt x="5113020" y="673861"/>
                </a:lnTo>
                <a:lnTo>
                  <a:pt x="5467984" y="77419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9463" y="407415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839"/>
                </a:lnTo>
                <a:lnTo>
                  <a:pt x="357250" y="555625"/>
                </a:lnTo>
                <a:lnTo>
                  <a:pt x="537845" y="508762"/>
                </a:lnTo>
                <a:lnTo>
                  <a:pt x="746251" y="457453"/>
                </a:lnTo>
                <a:lnTo>
                  <a:pt x="978027" y="401700"/>
                </a:lnTo>
                <a:lnTo>
                  <a:pt x="1226692" y="341375"/>
                </a:lnTo>
                <a:lnTo>
                  <a:pt x="1490344" y="283337"/>
                </a:lnTo>
                <a:lnTo>
                  <a:pt x="1760346" y="225425"/>
                </a:lnTo>
                <a:lnTo>
                  <a:pt x="2036698" y="171831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1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70" y="4058539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528"/>
                </a:lnTo>
                <a:lnTo>
                  <a:pt x="762063" y="49149"/>
                </a:lnTo>
                <a:lnTo>
                  <a:pt x="659891" y="64769"/>
                </a:lnTo>
                <a:lnTo>
                  <a:pt x="564095" y="82550"/>
                </a:lnTo>
                <a:lnTo>
                  <a:pt x="478955" y="102616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562"/>
                </a:lnTo>
                <a:lnTo>
                  <a:pt x="157518" y="196342"/>
                </a:lnTo>
                <a:lnTo>
                  <a:pt x="51079" y="241046"/>
                </a:lnTo>
                <a:lnTo>
                  <a:pt x="0" y="267716"/>
                </a:lnTo>
                <a:lnTo>
                  <a:pt x="0" y="1329944"/>
                </a:lnTo>
                <a:lnTo>
                  <a:pt x="8719096" y="1329944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979"/>
                </a:lnTo>
                <a:lnTo>
                  <a:pt x="6899059" y="843407"/>
                </a:lnTo>
                <a:lnTo>
                  <a:pt x="6750088" y="836803"/>
                </a:lnTo>
                <a:lnTo>
                  <a:pt x="6594640" y="825627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80"/>
                </a:lnTo>
                <a:lnTo>
                  <a:pt x="5509044" y="682752"/>
                </a:lnTo>
                <a:lnTo>
                  <a:pt x="5302542" y="644906"/>
                </a:lnTo>
                <a:lnTo>
                  <a:pt x="4861979" y="557911"/>
                </a:lnTo>
                <a:lnTo>
                  <a:pt x="4387253" y="453009"/>
                </a:lnTo>
                <a:lnTo>
                  <a:pt x="4136047" y="394969"/>
                </a:lnTo>
                <a:lnTo>
                  <a:pt x="3614458" y="267716"/>
                </a:lnTo>
                <a:lnTo>
                  <a:pt x="3122841" y="165100"/>
                </a:lnTo>
                <a:lnTo>
                  <a:pt x="2892844" y="124968"/>
                </a:lnTo>
                <a:lnTo>
                  <a:pt x="2673642" y="91440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2"/>
                </a:lnTo>
                <a:lnTo>
                  <a:pt x="1719999" y="2286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566"/>
                </a:lnTo>
                <a:lnTo>
                  <a:pt x="8201825" y="743077"/>
                </a:lnTo>
                <a:lnTo>
                  <a:pt x="8005991" y="783209"/>
                </a:lnTo>
                <a:lnTo>
                  <a:pt x="7901724" y="801116"/>
                </a:lnTo>
                <a:lnTo>
                  <a:pt x="7680363" y="827786"/>
                </a:lnTo>
                <a:lnTo>
                  <a:pt x="7441857" y="845693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3164" y="110236"/>
          <a:ext cx="8732520" cy="6602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6544"/>
                <a:gridCol w="4356481"/>
              </a:tblGrid>
              <a:tr h="516509">
                <a:tc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dirty="0" sz="2400" spc="-254" b="1" i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Organ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86D5"/>
                    </a:solidFill>
                  </a:tcPr>
                </a:tc>
                <a:tc>
                  <a:txBody>
                    <a:bodyPr/>
                    <a:lstStyle/>
                    <a:p>
                      <a:pPr marL="1152525">
                        <a:lnSpc>
                          <a:spcPts val="2830"/>
                        </a:lnSpc>
                      </a:pPr>
                      <a:r>
                        <a:rPr dirty="0" sz="2400" spc="-185" b="1" i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Site </a:t>
                      </a:r>
                      <a:r>
                        <a:rPr dirty="0" sz="2400" spc="-200" b="1" i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 referred</a:t>
                      </a:r>
                      <a:r>
                        <a:rPr dirty="0" sz="2400" spc="-35" b="1" i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20" b="1" i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A86D5"/>
                    </a:solidFill>
                  </a:tcPr>
                </a:tc>
              </a:tr>
              <a:tr h="462152">
                <a:tc>
                  <a:txBody>
                    <a:bodyPr/>
                    <a:lstStyle/>
                    <a:p>
                      <a:pPr algn="ctr">
                        <a:lnSpc>
                          <a:spcPts val="2730"/>
                        </a:lnSpc>
                      </a:pPr>
                      <a:r>
                        <a:rPr dirty="0" sz="2400" spc="-23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Meninges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  <a:tc>
                  <a:txBody>
                    <a:bodyPr/>
                    <a:lstStyle/>
                    <a:p>
                      <a:pPr marL="1183005">
                        <a:lnSpc>
                          <a:spcPts val="2730"/>
                        </a:lnSpc>
                      </a:pPr>
                      <a:r>
                        <a:rPr dirty="0" sz="2400" spc="-24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Back </a:t>
                      </a:r>
                      <a:r>
                        <a:rPr dirty="0" sz="2400" spc="-18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z="2400" spc="-23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head</a:t>
                      </a:r>
                      <a:r>
                        <a:rPr dirty="0" sz="2400" spc="2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54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&amp;neck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</a:tr>
              <a:tr h="462152">
                <a:tc>
                  <a:txBody>
                    <a:bodyPr/>
                    <a:lstStyle/>
                    <a:p>
                      <a:pPr algn="ctr" marL="635">
                        <a:lnSpc>
                          <a:spcPts val="2830"/>
                        </a:lnSpc>
                      </a:pPr>
                      <a:r>
                        <a:rPr dirty="0" sz="2400" spc="-22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Heart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7FB"/>
                    </a:solidFill>
                  </a:tcPr>
                </a:tc>
                <a:tc>
                  <a:txBody>
                    <a:bodyPr/>
                    <a:lstStyle/>
                    <a:p>
                      <a:pPr marL="1067435">
                        <a:lnSpc>
                          <a:spcPts val="2830"/>
                        </a:lnSpc>
                      </a:pPr>
                      <a:r>
                        <a:rPr dirty="0" sz="2400" spc="-21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Central </a:t>
                      </a:r>
                      <a:r>
                        <a:rPr dirty="0" sz="2400" spc="-18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chest, </a:t>
                      </a:r>
                      <a:r>
                        <a:rPr dirty="0" sz="2400" spc="-15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left</a:t>
                      </a:r>
                      <a:r>
                        <a:rPr dirty="0" sz="2400" spc="1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6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arm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7FB"/>
                    </a:solidFill>
                  </a:tcPr>
                </a:tc>
              </a:tr>
              <a:tr h="462025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24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Diaphragm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835"/>
                        </a:lnSpc>
                      </a:pPr>
                      <a:r>
                        <a:rPr dirty="0" sz="2400" spc="-22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Shoulder</a:t>
                      </a:r>
                      <a:r>
                        <a:rPr dirty="0" sz="2400" spc="-18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6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tip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</a:tr>
              <a:tr h="462152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23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Esophagus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7FB"/>
                    </a:solidFill>
                  </a:tcPr>
                </a:tc>
                <a:tc>
                  <a:txBody>
                    <a:bodyPr/>
                    <a:lstStyle/>
                    <a:p>
                      <a:pPr marL="1399540">
                        <a:lnSpc>
                          <a:spcPts val="2835"/>
                        </a:lnSpc>
                      </a:pPr>
                      <a:r>
                        <a:rPr dirty="0" sz="2400" spc="-229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Behind</a:t>
                      </a:r>
                      <a:r>
                        <a:rPr dirty="0" sz="2400" spc="-18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2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sternum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7FB"/>
                    </a:solidFill>
                  </a:tcPr>
                </a:tc>
              </a:tr>
              <a:tr h="462153">
                <a:tc>
                  <a:txBody>
                    <a:bodyPr/>
                    <a:lstStyle/>
                    <a:p>
                      <a:pPr marL="1179195">
                        <a:lnSpc>
                          <a:spcPts val="2835"/>
                        </a:lnSpc>
                      </a:pPr>
                      <a:r>
                        <a:rPr dirty="0" sz="2400" spc="-22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Stomach,</a:t>
                      </a:r>
                      <a:r>
                        <a:rPr dirty="0" sz="2400" spc="-16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54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duodenum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835"/>
                        </a:lnSpc>
                      </a:pPr>
                      <a:r>
                        <a:rPr dirty="0" sz="2400" spc="-21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Epigastrium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</a:tr>
              <a:tr h="462152">
                <a:tc>
                  <a:txBody>
                    <a:bodyPr/>
                    <a:lstStyle/>
                    <a:p>
                      <a:pPr marL="1058545">
                        <a:lnSpc>
                          <a:spcPts val="2835"/>
                        </a:lnSpc>
                      </a:pPr>
                      <a:r>
                        <a:rPr dirty="0" sz="2400" spc="-22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Small </a:t>
                      </a:r>
                      <a:r>
                        <a:rPr dirty="0" sz="2400" spc="-21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bowel,</a:t>
                      </a:r>
                      <a:r>
                        <a:rPr dirty="0" sz="2400" spc="-5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2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pancreas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  <a:tc>
                  <a:txBody>
                    <a:bodyPr/>
                    <a:lstStyle/>
                    <a:p>
                      <a:pPr marL="1298575">
                        <a:lnSpc>
                          <a:spcPts val="2835"/>
                        </a:lnSpc>
                      </a:pPr>
                      <a:r>
                        <a:rPr dirty="0" sz="2400" spc="-24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Around</a:t>
                      </a:r>
                      <a:r>
                        <a:rPr dirty="0" sz="2400" spc="-18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1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umbilicus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</a:tr>
              <a:tr h="462025">
                <a:tc>
                  <a:txBody>
                    <a:bodyPr/>
                    <a:lstStyle/>
                    <a:p>
                      <a:pPr marL="799465">
                        <a:lnSpc>
                          <a:spcPts val="2835"/>
                        </a:lnSpc>
                      </a:pPr>
                      <a:r>
                        <a:rPr dirty="0" sz="2400" spc="-22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Large </a:t>
                      </a:r>
                      <a:r>
                        <a:rPr dirty="0" sz="2400" spc="-21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bowel,</a:t>
                      </a:r>
                      <a:r>
                        <a:rPr dirty="0" sz="2400" spc="-3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2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bladder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  <a:tc>
                  <a:txBody>
                    <a:bodyPr/>
                    <a:lstStyle/>
                    <a:p>
                      <a:pPr marL="1257935">
                        <a:lnSpc>
                          <a:spcPts val="2835"/>
                        </a:lnSpc>
                      </a:pPr>
                      <a:r>
                        <a:rPr dirty="0" sz="2400" spc="-24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Lower</a:t>
                      </a:r>
                      <a:r>
                        <a:rPr dirty="0" sz="2400" spc="-18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54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abdomen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</a:tr>
              <a:tr h="462152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229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Kidney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7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2835"/>
                        </a:lnSpc>
                      </a:pPr>
                      <a:r>
                        <a:rPr dirty="0" sz="2400" spc="-21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Loin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7FB"/>
                    </a:solidFill>
                  </a:tcPr>
                </a:tc>
              </a:tr>
              <a:tr h="462153">
                <a:tc>
                  <a:txBody>
                    <a:bodyPr/>
                    <a:lstStyle/>
                    <a:p>
                      <a:pPr algn="ctr" marL="3175">
                        <a:lnSpc>
                          <a:spcPts val="2840"/>
                        </a:lnSpc>
                      </a:pPr>
                      <a:r>
                        <a:rPr dirty="0" sz="2400" spc="-21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Ureter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840"/>
                        </a:lnSpc>
                      </a:pPr>
                      <a:r>
                        <a:rPr dirty="0" sz="2400" spc="-18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Testicles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</a:tr>
              <a:tr h="462025">
                <a:tc>
                  <a:txBody>
                    <a:bodyPr/>
                    <a:lstStyle/>
                    <a:p>
                      <a:pPr marL="1301115">
                        <a:lnSpc>
                          <a:spcPts val="2840"/>
                        </a:lnSpc>
                      </a:pPr>
                      <a:r>
                        <a:rPr dirty="0" sz="2400" spc="-21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Trigon </a:t>
                      </a:r>
                      <a:r>
                        <a:rPr dirty="0" sz="2400" spc="-18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400" spc="-12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1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bladder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40"/>
                        </a:lnSpc>
                      </a:pPr>
                      <a:r>
                        <a:rPr dirty="0" sz="2400" spc="-21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Tip </a:t>
                      </a:r>
                      <a:r>
                        <a:rPr dirty="0" sz="2400" spc="-19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2400" spc="-10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04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penis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7FB"/>
                    </a:solidFill>
                  </a:tcPr>
                </a:tc>
              </a:tr>
              <a:tr h="462178">
                <a:tc>
                  <a:txBody>
                    <a:bodyPr/>
                    <a:lstStyle/>
                    <a:p>
                      <a:pPr algn="ctr" marL="2540">
                        <a:lnSpc>
                          <a:spcPts val="2840"/>
                        </a:lnSpc>
                      </a:pPr>
                      <a:r>
                        <a:rPr dirty="0" sz="2400" spc="-235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Hip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840"/>
                        </a:lnSpc>
                      </a:pPr>
                      <a:r>
                        <a:rPr dirty="0" sz="2400" spc="-25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Knee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</a:tr>
              <a:tr h="462114">
                <a:tc>
                  <a:txBody>
                    <a:bodyPr/>
                    <a:lstStyle/>
                    <a:p>
                      <a:pPr algn="ctr" marL="1905">
                        <a:lnSpc>
                          <a:spcPts val="2845"/>
                        </a:lnSpc>
                      </a:pPr>
                      <a:r>
                        <a:rPr dirty="0" sz="2400" spc="-229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Appendix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7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845"/>
                        </a:lnSpc>
                      </a:pPr>
                      <a:r>
                        <a:rPr dirty="0" sz="2400" spc="-22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Umbilicus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E7FB"/>
                    </a:solidFill>
                  </a:tcPr>
                </a:tc>
              </a:tr>
              <a:tr h="526821">
                <a:tc>
                  <a:txBody>
                    <a:bodyPr/>
                    <a:lstStyle/>
                    <a:p>
                      <a:pPr algn="ctr" marR="212725">
                        <a:lnSpc>
                          <a:spcPts val="2845"/>
                        </a:lnSpc>
                      </a:pPr>
                      <a:r>
                        <a:rPr dirty="0" sz="2400" spc="-22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Uterus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845"/>
                        </a:lnSpc>
                      </a:pPr>
                      <a:r>
                        <a:rPr dirty="0" sz="2400" spc="-27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Low</a:t>
                      </a:r>
                      <a:r>
                        <a:rPr dirty="0" sz="2400" spc="-210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29" i="1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back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BD4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6303" y="2276855"/>
            <a:ext cx="3415919" cy="2556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503" y="2277491"/>
            <a:ext cx="5680710" cy="4207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9875" marR="11430" indent="-257175">
              <a:lnSpc>
                <a:spcPct val="90000"/>
              </a:lnSpc>
              <a:buClr>
                <a:srgbClr val="30B6FC"/>
              </a:buClr>
              <a:buFont typeface="Arial"/>
              <a:buChar char="•"/>
              <a:tabLst>
                <a:tab pos="270510" algn="l"/>
              </a:tabLst>
            </a:pPr>
            <a:r>
              <a:rPr dirty="0" sz="3000" spc="-240" i="1">
                <a:solidFill>
                  <a:srgbClr val="000099"/>
                </a:solidFill>
                <a:latin typeface="Times New Roman"/>
                <a:cs typeface="Times New Roman"/>
              </a:rPr>
              <a:t>Afferent </a:t>
            </a:r>
            <a:r>
              <a:rPr dirty="0" sz="3000" spc="-26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000" spc="-225" i="1">
                <a:solidFill>
                  <a:srgbClr val="000099"/>
                </a:solidFill>
                <a:latin typeface="Times New Roman"/>
                <a:cs typeface="Times New Roman"/>
              </a:rPr>
              <a:t>fibers </a:t>
            </a:r>
            <a:r>
              <a:rPr dirty="0" sz="3000" spc="-280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000" spc="-240" i="1">
                <a:solidFill>
                  <a:srgbClr val="000099"/>
                </a:solidFill>
                <a:latin typeface="Times New Roman"/>
                <a:cs typeface="Times New Roman"/>
              </a:rPr>
              <a:t>skin </a:t>
            </a:r>
            <a:r>
              <a:rPr dirty="0" sz="3000" spc="-275" i="1">
                <a:solidFill>
                  <a:srgbClr val="000099"/>
                </a:solidFill>
                <a:latin typeface="Times New Roman"/>
                <a:cs typeface="Times New Roman"/>
              </a:rPr>
              <a:t>area </a:t>
            </a:r>
            <a:r>
              <a:rPr dirty="0" sz="3000" spc="-459" i="1">
                <a:solidFill>
                  <a:srgbClr val="000099"/>
                </a:solidFill>
                <a:latin typeface="Times New Roman"/>
                <a:cs typeface="Times New Roman"/>
              </a:rPr>
              <a:t>&amp;  </a:t>
            </a:r>
            <a:r>
              <a:rPr dirty="0" sz="3000" spc="-260" i="1">
                <a:solidFill>
                  <a:srgbClr val="000099"/>
                </a:solidFill>
                <a:latin typeface="Times New Roman"/>
                <a:cs typeface="Times New Roman"/>
              </a:rPr>
              <a:t>diseased </a:t>
            </a:r>
            <a:r>
              <a:rPr dirty="0" sz="3000" spc="-250" i="1">
                <a:solidFill>
                  <a:srgbClr val="000099"/>
                </a:solidFill>
                <a:latin typeface="Times New Roman"/>
                <a:cs typeface="Times New Roman"/>
              </a:rPr>
              <a:t>viscera </a:t>
            </a:r>
            <a:r>
              <a:rPr dirty="0" sz="3000" spc="-229" i="1">
                <a:solidFill>
                  <a:srgbClr val="000099"/>
                </a:solidFill>
                <a:latin typeface="Times New Roman"/>
                <a:cs typeface="Times New Roman"/>
              </a:rPr>
              <a:t>that </a:t>
            </a:r>
            <a:r>
              <a:rPr dirty="0" sz="3000" spc="-265" i="1">
                <a:solidFill>
                  <a:srgbClr val="000099"/>
                </a:solidFill>
                <a:latin typeface="Times New Roman"/>
                <a:cs typeface="Times New Roman"/>
              </a:rPr>
              <a:t>develop </a:t>
            </a:r>
            <a:r>
              <a:rPr dirty="0" sz="3000" spc="-280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000" spc="-305" i="1">
                <a:solidFill>
                  <a:srgbClr val="000099"/>
                </a:solidFill>
                <a:latin typeface="Times New Roman"/>
                <a:cs typeface="Times New Roman"/>
              </a:rPr>
              <a:t>same  </a:t>
            </a:r>
            <a:r>
              <a:rPr dirty="0" sz="3000" spc="-280" i="1">
                <a:solidFill>
                  <a:srgbClr val="000099"/>
                </a:solidFill>
                <a:latin typeface="Times New Roman"/>
                <a:cs typeface="Times New Roman"/>
              </a:rPr>
              <a:t>embryonic segment </a:t>
            </a:r>
            <a:r>
              <a:rPr dirty="0" sz="3000" spc="-275" i="1">
                <a:solidFill>
                  <a:srgbClr val="000099"/>
                </a:solidFill>
                <a:latin typeface="Times New Roman"/>
                <a:cs typeface="Times New Roman"/>
              </a:rPr>
              <a:t>converge </a:t>
            </a:r>
            <a:r>
              <a:rPr dirty="0" sz="3000" spc="-300" i="1">
                <a:solidFill>
                  <a:srgbClr val="000099"/>
                </a:solidFill>
                <a:latin typeface="Times New Roman"/>
                <a:cs typeface="Times New Roman"/>
              </a:rPr>
              <a:t>on </a:t>
            </a:r>
            <a:r>
              <a:rPr dirty="0" sz="3000" spc="-305" i="1">
                <a:solidFill>
                  <a:srgbClr val="000099"/>
                </a:solidFill>
                <a:latin typeface="Times New Roman"/>
                <a:cs typeface="Times New Roman"/>
              </a:rPr>
              <a:t>same </a:t>
            </a:r>
            <a:r>
              <a:rPr dirty="0" sz="3000" spc="-229" i="1">
                <a:solidFill>
                  <a:srgbClr val="000099"/>
                </a:solidFill>
                <a:latin typeface="Times New Roman"/>
                <a:cs typeface="Times New Roman"/>
              </a:rPr>
              <a:t>2</a:t>
            </a:r>
            <a:r>
              <a:rPr dirty="0" baseline="25000" sz="3000" spc="-345" i="1">
                <a:solidFill>
                  <a:srgbClr val="000099"/>
                </a:solidFill>
                <a:latin typeface="Times New Roman"/>
                <a:cs typeface="Times New Roman"/>
              </a:rPr>
              <a:t>nd  </a:t>
            </a:r>
            <a:r>
              <a:rPr dirty="0" sz="3000" spc="-265" i="1">
                <a:solidFill>
                  <a:srgbClr val="000099"/>
                </a:solidFill>
                <a:latin typeface="Times New Roman"/>
                <a:cs typeface="Times New Roman"/>
              </a:rPr>
              <a:t>order </a:t>
            </a:r>
            <a:r>
              <a:rPr dirty="0" sz="3000" spc="-280" i="1">
                <a:solidFill>
                  <a:srgbClr val="000099"/>
                </a:solidFill>
                <a:latin typeface="Times New Roman"/>
                <a:cs typeface="Times New Roman"/>
              </a:rPr>
              <a:t>neuron </a:t>
            </a:r>
            <a:r>
              <a:rPr dirty="0" sz="3000" spc="-295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3000" spc="-215" i="1">
                <a:solidFill>
                  <a:srgbClr val="000099"/>
                </a:solidFill>
                <a:latin typeface="Times New Roman"/>
                <a:cs typeface="Times New Roman"/>
              </a:rPr>
              <a:t>finally </a:t>
            </a:r>
            <a:r>
              <a:rPr dirty="0" sz="3000" spc="-245" i="1">
                <a:solidFill>
                  <a:srgbClr val="000099"/>
                </a:solidFill>
                <a:latin typeface="Times New Roman"/>
                <a:cs typeface="Times New Roman"/>
              </a:rPr>
              <a:t>stimulate </a:t>
            </a:r>
            <a:r>
              <a:rPr dirty="0" sz="3000" spc="-240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000" spc="-310" i="1">
                <a:solidFill>
                  <a:srgbClr val="000099"/>
                </a:solidFill>
                <a:latin typeface="Times New Roman"/>
                <a:cs typeface="Times New Roman"/>
              </a:rPr>
              <a:t>same  </a:t>
            </a:r>
            <a:r>
              <a:rPr dirty="0" sz="3000" spc="-235" i="1">
                <a:solidFill>
                  <a:srgbClr val="000099"/>
                </a:solidFill>
                <a:latin typeface="Times New Roman"/>
                <a:cs typeface="Times New Roman"/>
              </a:rPr>
              <a:t>cortical</a:t>
            </a:r>
            <a:r>
              <a:rPr dirty="0" sz="3000" spc="-19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000" spc="-260" i="1">
                <a:solidFill>
                  <a:srgbClr val="000099"/>
                </a:solidFill>
                <a:latin typeface="Times New Roman"/>
                <a:cs typeface="Times New Roman"/>
              </a:rPr>
              <a:t>neuron.</a:t>
            </a:r>
            <a:endParaRPr sz="3000">
              <a:latin typeface="Times New Roman"/>
              <a:cs typeface="Times New Roman"/>
            </a:endParaRPr>
          </a:p>
          <a:p>
            <a:pPr marL="269875" marR="5080" indent="-257175">
              <a:lnSpc>
                <a:spcPct val="90000"/>
              </a:lnSpc>
              <a:spcBef>
                <a:spcPts val="720"/>
              </a:spcBef>
              <a:buClr>
                <a:srgbClr val="30B6FC"/>
              </a:buClr>
              <a:buFont typeface="Arial"/>
              <a:buChar char="•"/>
              <a:tabLst>
                <a:tab pos="270510" algn="l"/>
              </a:tabLst>
            </a:pPr>
            <a:r>
              <a:rPr dirty="0" sz="3000" spc="-295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000" spc="-260" i="1">
                <a:solidFill>
                  <a:srgbClr val="000099"/>
                </a:solidFill>
                <a:latin typeface="Times New Roman"/>
                <a:cs typeface="Times New Roman"/>
              </a:rPr>
              <a:t>brain </a:t>
            </a:r>
            <a:r>
              <a:rPr dirty="0" sz="3000" spc="-229" i="1">
                <a:solidFill>
                  <a:srgbClr val="000099"/>
                </a:solidFill>
                <a:latin typeface="Times New Roman"/>
                <a:cs typeface="Times New Roman"/>
              </a:rPr>
              <a:t>interprets </a:t>
            </a:r>
            <a:r>
              <a:rPr dirty="0" sz="3000" spc="-240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000" spc="-254" i="1">
                <a:solidFill>
                  <a:srgbClr val="000099"/>
                </a:solidFill>
                <a:latin typeface="Times New Roman"/>
                <a:cs typeface="Times New Roman"/>
              </a:rPr>
              <a:t>information  </a:t>
            </a:r>
            <a:r>
              <a:rPr dirty="0" sz="3000" spc="-295" i="1">
                <a:solidFill>
                  <a:srgbClr val="000099"/>
                </a:solidFill>
                <a:latin typeface="Times New Roman"/>
                <a:cs typeface="Times New Roman"/>
              </a:rPr>
              <a:t>coming </a:t>
            </a:r>
            <a:r>
              <a:rPr dirty="0" sz="3000" spc="-280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000" spc="-240" i="1">
                <a:solidFill>
                  <a:srgbClr val="000099"/>
                </a:solidFill>
                <a:latin typeface="Times New Roman"/>
                <a:cs typeface="Times New Roman"/>
              </a:rPr>
              <a:t>visceral </a:t>
            </a:r>
            <a:r>
              <a:rPr dirty="0" sz="3000" spc="-254" i="1">
                <a:solidFill>
                  <a:srgbClr val="000099"/>
                </a:solidFill>
                <a:latin typeface="Times New Roman"/>
                <a:cs typeface="Times New Roman"/>
              </a:rPr>
              <a:t>nociceptors </a:t>
            </a:r>
            <a:r>
              <a:rPr dirty="0" sz="3000" spc="-265" i="1">
                <a:solidFill>
                  <a:srgbClr val="000099"/>
                </a:solidFill>
                <a:latin typeface="Times New Roman"/>
                <a:cs typeface="Times New Roman"/>
              </a:rPr>
              <a:t>as </a:t>
            </a:r>
            <a:r>
              <a:rPr dirty="0" sz="3000" spc="-270" i="1">
                <a:solidFill>
                  <a:srgbClr val="000099"/>
                </a:solidFill>
                <a:latin typeface="Times New Roman"/>
                <a:cs typeface="Times New Roman"/>
              </a:rPr>
              <a:t>having  </a:t>
            </a:r>
            <a:r>
              <a:rPr dirty="0" sz="3000" spc="-250" i="1">
                <a:solidFill>
                  <a:srgbClr val="000099"/>
                </a:solidFill>
                <a:latin typeface="Times New Roman"/>
                <a:cs typeface="Times New Roman"/>
              </a:rPr>
              <a:t>arisen </a:t>
            </a:r>
            <a:r>
              <a:rPr dirty="0" sz="3000" spc="-280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000" spc="-265" i="1">
                <a:solidFill>
                  <a:srgbClr val="000099"/>
                </a:solidFill>
                <a:latin typeface="Times New Roman"/>
                <a:cs typeface="Times New Roman"/>
              </a:rPr>
              <a:t>cutaneous </a:t>
            </a:r>
            <a:r>
              <a:rPr dirty="0" sz="3000" spc="-245" i="1">
                <a:solidFill>
                  <a:srgbClr val="000099"/>
                </a:solidFill>
                <a:latin typeface="Times New Roman"/>
                <a:cs typeface="Times New Roman"/>
              </a:rPr>
              <a:t>nociceptors, </a:t>
            </a:r>
            <a:r>
              <a:rPr dirty="0" sz="3000" spc="-275" i="1">
                <a:solidFill>
                  <a:srgbClr val="000099"/>
                </a:solidFill>
                <a:latin typeface="Times New Roman"/>
                <a:cs typeface="Times New Roman"/>
              </a:rPr>
              <a:t>because  </a:t>
            </a:r>
            <a:r>
              <a:rPr dirty="0" sz="3000" spc="-215" i="1">
                <a:solidFill>
                  <a:srgbClr val="000099"/>
                </a:solidFill>
                <a:latin typeface="Times New Roman"/>
                <a:cs typeface="Times New Roman"/>
              </a:rPr>
              <a:t>this </a:t>
            </a:r>
            <a:r>
              <a:rPr dirty="0" sz="3000" spc="-19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000" spc="-295" i="1">
                <a:solidFill>
                  <a:srgbClr val="000099"/>
                </a:solidFill>
                <a:latin typeface="Times New Roman"/>
                <a:cs typeface="Times New Roman"/>
              </a:rPr>
              <a:t>where </a:t>
            </a:r>
            <a:r>
              <a:rPr dirty="0" sz="3000" spc="-250" i="1">
                <a:solidFill>
                  <a:srgbClr val="000099"/>
                </a:solidFill>
                <a:latin typeface="Times New Roman"/>
                <a:cs typeface="Times New Roman"/>
              </a:rPr>
              <a:t>nociceptive </a:t>
            </a:r>
            <a:r>
              <a:rPr dirty="0" sz="3000" spc="-235" i="1">
                <a:solidFill>
                  <a:srgbClr val="000099"/>
                </a:solidFill>
                <a:latin typeface="Times New Roman"/>
                <a:cs typeface="Times New Roman"/>
              </a:rPr>
              <a:t>stimuli </a:t>
            </a:r>
            <a:r>
              <a:rPr dirty="0" sz="3000" spc="-245" i="1">
                <a:solidFill>
                  <a:srgbClr val="000099"/>
                </a:solidFill>
                <a:latin typeface="Times New Roman"/>
                <a:cs typeface="Times New Roman"/>
              </a:rPr>
              <a:t>originate  </a:t>
            </a:r>
            <a:r>
              <a:rPr dirty="0" sz="3000" spc="-305" i="1">
                <a:solidFill>
                  <a:srgbClr val="000099"/>
                </a:solidFill>
                <a:latin typeface="Times New Roman"/>
                <a:cs typeface="Times New Roman"/>
              </a:rPr>
              <a:t>more</a:t>
            </a:r>
            <a:r>
              <a:rPr dirty="0" sz="3000" spc="-21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000" spc="-240" i="1">
                <a:solidFill>
                  <a:srgbClr val="000099"/>
                </a:solidFill>
                <a:latin typeface="Times New Roman"/>
                <a:cs typeface="Times New Roman"/>
              </a:rPr>
              <a:t>frequently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59534" rIns="0" bIns="0" rtlCol="0" vert="horz">
            <a:spAutoFit/>
          </a:bodyPr>
          <a:lstStyle/>
          <a:p>
            <a:pPr marL="345440">
              <a:lnSpc>
                <a:spcPct val="100000"/>
              </a:lnSpc>
            </a:pPr>
            <a:r>
              <a:rPr dirty="0" sz="3600" spc="-350" u="heavy">
                <a:solidFill>
                  <a:srgbClr val="000099"/>
                </a:solidFill>
              </a:rPr>
              <a:t>Convergence</a:t>
            </a:r>
            <a:r>
              <a:rPr dirty="0" sz="3600" spc="-235" u="heavy">
                <a:solidFill>
                  <a:srgbClr val="000099"/>
                </a:solidFill>
              </a:rPr>
              <a:t> </a:t>
            </a:r>
            <a:r>
              <a:rPr dirty="0" sz="3600" spc="-310" u="heavy">
                <a:solidFill>
                  <a:srgbClr val="000099"/>
                </a:solidFill>
              </a:rPr>
              <a:t>theory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76201" y="553212"/>
            <a:ext cx="6077712" cy="1039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26023" y="553212"/>
            <a:ext cx="742188" cy="1039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1223" y="843280"/>
            <a:ext cx="5474017" cy="429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02715"/>
            <a:ext cx="5791200" cy="530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000" spc="-28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000" spc="-225" i="1">
                <a:solidFill>
                  <a:srgbClr val="000099"/>
                </a:solidFill>
                <a:latin typeface="Times New Roman"/>
                <a:cs typeface="Times New Roman"/>
              </a:rPr>
              <a:t>fibers </a:t>
            </a:r>
            <a:r>
              <a:rPr dirty="0" sz="3000" spc="-280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000" spc="-240" i="1">
                <a:solidFill>
                  <a:srgbClr val="000099"/>
                </a:solidFill>
                <a:latin typeface="Times New Roman"/>
                <a:cs typeface="Times New Roman"/>
              </a:rPr>
              <a:t>skin </a:t>
            </a:r>
            <a:r>
              <a:rPr dirty="0" sz="3000" spc="-260" i="1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dirty="0" sz="3000" spc="-275" i="1">
                <a:solidFill>
                  <a:srgbClr val="000099"/>
                </a:solidFill>
                <a:latin typeface="Times New Roman"/>
                <a:cs typeface="Times New Roman"/>
              </a:rPr>
              <a:t>always </a:t>
            </a:r>
            <a:r>
              <a:rPr dirty="0" sz="3000" spc="-8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000" spc="-260" i="1">
                <a:solidFill>
                  <a:srgbClr val="000099"/>
                </a:solidFill>
                <a:latin typeface="Times New Roman"/>
                <a:cs typeface="Times New Roman"/>
              </a:rPr>
              <a:t>carrying</a:t>
            </a:r>
            <a:endParaRPr sz="30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dirty="0" sz="3000" spc="-245" i="1">
                <a:solidFill>
                  <a:srgbClr val="000099"/>
                </a:solidFill>
                <a:latin typeface="Times New Roman"/>
                <a:cs typeface="Times New Roman"/>
              </a:rPr>
              <a:t>impulses, </a:t>
            </a:r>
            <a:r>
              <a:rPr dirty="0" sz="3000" spc="-250" i="1">
                <a:solidFill>
                  <a:srgbClr val="000099"/>
                </a:solidFill>
                <a:latin typeface="Times New Roman"/>
                <a:cs typeface="Times New Roman"/>
              </a:rPr>
              <a:t>not </a:t>
            </a:r>
            <a:r>
              <a:rPr dirty="0" sz="3000" spc="-290" i="1">
                <a:solidFill>
                  <a:srgbClr val="000099"/>
                </a:solidFill>
                <a:latin typeface="Times New Roman"/>
                <a:cs typeface="Times New Roman"/>
              </a:rPr>
              <a:t>enough </a:t>
            </a:r>
            <a:r>
              <a:rPr dirty="0" sz="3000" spc="-229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000" spc="-280" i="1">
                <a:solidFill>
                  <a:srgbClr val="000099"/>
                </a:solidFill>
                <a:latin typeface="Times New Roman"/>
                <a:cs typeface="Times New Roman"/>
              </a:rPr>
              <a:t>produce </a:t>
            </a:r>
            <a:r>
              <a:rPr dirty="0" sz="3000" spc="-229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000" spc="-240" i="1">
                <a:solidFill>
                  <a:srgbClr val="000099"/>
                </a:solidFill>
                <a:latin typeface="Times New Roman"/>
                <a:cs typeface="Times New Roman"/>
              </a:rPr>
              <a:t>pain.</a:t>
            </a:r>
            <a:endParaRPr sz="3000">
              <a:latin typeface="Times New Roman"/>
              <a:cs typeface="Times New Roman"/>
            </a:endParaRPr>
          </a:p>
          <a:p>
            <a:pPr marL="287020" marR="114935" indent="-274320">
              <a:lnSpc>
                <a:spcPct val="100000"/>
              </a:lnSpc>
              <a:spcBef>
                <a:spcPts val="72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000" spc="-265" i="1">
                <a:solidFill>
                  <a:srgbClr val="000099"/>
                </a:solidFill>
                <a:latin typeface="Times New Roman"/>
                <a:cs typeface="Times New Roman"/>
              </a:rPr>
              <a:t>Impulses </a:t>
            </a:r>
            <a:r>
              <a:rPr dirty="0" sz="3000" spc="-280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000" spc="-254" i="1">
                <a:solidFill>
                  <a:srgbClr val="000099"/>
                </a:solidFill>
                <a:latin typeface="Times New Roman"/>
                <a:cs typeface="Times New Roman"/>
              </a:rPr>
              <a:t>diseased </a:t>
            </a:r>
            <a:r>
              <a:rPr dirty="0" sz="3000" spc="-245" i="1">
                <a:solidFill>
                  <a:srgbClr val="000099"/>
                </a:solidFill>
                <a:latin typeface="Times New Roman"/>
                <a:cs typeface="Times New Roman"/>
              </a:rPr>
              <a:t>viscus </a:t>
            </a:r>
            <a:r>
              <a:rPr dirty="0" sz="3000" spc="-265" i="1">
                <a:solidFill>
                  <a:srgbClr val="000099"/>
                </a:solidFill>
                <a:latin typeface="Times New Roman"/>
                <a:cs typeface="Times New Roman"/>
              </a:rPr>
              <a:t>pass through  </a:t>
            </a:r>
            <a:r>
              <a:rPr dirty="0" sz="3000" spc="-235" i="1">
                <a:solidFill>
                  <a:srgbClr val="000099"/>
                </a:solidFill>
                <a:latin typeface="Times New Roman"/>
                <a:cs typeface="Times New Roman"/>
              </a:rPr>
              <a:t>afferents </a:t>
            </a:r>
            <a:r>
              <a:rPr dirty="0" sz="3000" spc="-285" i="1">
                <a:solidFill>
                  <a:srgbClr val="000099"/>
                </a:solidFill>
                <a:latin typeface="Times New Roman"/>
                <a:cs typeface="Times New Roman"/>
              </a:rPr>
              <a:t>which </a:t>
            </a:r>
            <a:r>
              <a:rPr dirty="0" sz="3000" spc="-250" i="1">
                <a:solidFill>
                  <a:srgbClr val="000099"/>
                </a:solidFill>
                <a:latin typeface="Times New Roman"/>
                <a:cs typeface="Times New Roman"/>
              </a:rPr>
              <a:t>give </a:t>
            </a:r>
            <a:r>
              <a:rPr dirty="0" sz="3000" spc="-229" i="1">
                <a:solidFill>
                  <a:srgbClr val="000099"/>
                </a:solidFill>
                <a:latin typeface="Times New Roman"/>
                <a:cs typeface="Times New Roman"/>
              </a:rPr>
              <a:t>collaterals to </a:t>
            </a:r>
            <a:r>
              <a:rPr dirty="0" sz="3000" spc="-315" i="1">
                <a:solidFill>
                  <a:srgbClr val="000099"/>
                </a:solidFill>
                <a:latin typeface="Times New Roman"/>
                <a:cs typeface="Times New Roman"/>
              </a:rPr>
              <a:t>ST  </a:t>
            </a:r>
            <a:r>
              <a:rPr dirty="0" sz="3000" spc="-275" i="1">
                <a:solidFill>
                  <a:srgbClr val="000099"/>
                </a:solidFill>
                <a:latin typeface="Times New Roman"/>
                <a:cs typeface="Times New Roman"/>
              </a:rPr>
              <a:t>neurons </a:t>
            </a:r>
            <a:r>
              <a:rPr dirty="0" sz="3000" spc="-250" i="1">
                <a:solidFill>
                  <a:srgbClr val="000099"/>
                </a:solidFill>
                <a:latin typeface="Times New Roman"/>
                <a:cs typeface="Times New Roman"/>
              </a:rPr>
              <a:t>receiving </a:t>
            </a:r>
            <a:r>
              <a:rPr dirty="0" sz="3000" spc="-26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000" spc="-225" i="1">
                <a:solidFill>
                  <a:srgbClr val="000099"/>
                </a:solidFill>
                <a:latin typeface="Times New Roman"/>
                <a:cs typeface="Times New Roman"/>
              </a:rPr>
              <a:t>fibers </a:t>
            </a:r>
            <a:r>
              <a:rPr dirty="0" sz="3000" spc="-280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000" spc="-14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000" spc="-225" i="1">
                <a:solidFill>
                  <a:srgbClr val="000099"/>
                </a:solidFill>
                <a:latin typeface="Times New Roman"/>
                <a:cs typeface="Times New Roman"/>
              </a:rPr>
              <a:t>skin.</a:t>
            </a:r>
            <a:endParaRPr sz="3000">
              <a:latin typeface="Times New Roman"/>
              <a:cs typeface="Times New Roman"/>
            </a:endParaRPr>
          </a:p>
          <a:p>
            <a:pPr marL="287020" marR="8890" indent="-274320">
              <a:lnSpc>
                <a:spcPct val="100000"/>
              </a:lnSpc>
              <a:spcBef>
                <a:spcPts val="72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000" spc="-295" i="1">
                <a:solidFill>
                  <a:srgbClr val="000099"/>
                </a:solidFill>
                <a:latin typeface="Times New Roman"/>
                <a:cs typeface="Times New Roman"/>
              </a:rPr>
              <a:t>As a </a:t>
            </a:r>
            <a:r>
              <a:rPr dirty="0" sz="3000" spc="-220" i="1">
                <a:solidFill>
                  <a:srgbClr val="000099"/>
                </a:solidFill>
                <a:latin typeface="Times New Roman"/>
                <a:cs typeface="Times New Roman"/>
              </a:rPr>
              <a:t>result, </a:t>
            </a:r>
            <a:r>
              <a:rPr dirty="0" sz="3000" spc="-315" i="1">
                <a:solidFill>
                  <a:srgbClr val="000099"/>
                </a:solidFill>
                <a:latin typeface="Times New Roman"/>
                <a:cs typeface="Times New Roman"/>
              </a:rPr>
              <a:t>ST </a:t>
            </a:r>
            <a:r>
              <a:rPr dirty="0" sz="3000" spc="-254" i="1">
                <a:solidFill>
                  <a:srgbClr val="000099"/>
                </a:solidFill>
                <a:latin typeface="Times New Roman"/>
                <a:cs typeface="Times New Roman"/>
              </a:rPr>
              <a:t>neurons' </a:t>
            </a:r>
            <a:r>
              <a:rPr dirty="0" sz="3000" spc="-220" i="1">
                <a:solidFill>
                  <a:srgbClr val="000099"/>
                </a:solidFill>
                <a:latin typeface="Times New Roman"/>
                <a:cs typeface="Times New Roman"/>
              </a:rPr>
              <a:t>excitability </a:t>
            </a:r>
            <a:r>
              <a:rPr dirty="0" sz="3000" spc="-19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000" spc="-250" i="1">
                <a:solidFill>
                  <a:srgbClr val="000099"/>
                </a:solidFill>
                <a:latin typeface="Times New Roman"/>
                <a:cs typeface="Times New Roman"/>
              </a:rPr>
              <a:t>raised  </a:t>
            </a:r>
            <a:r>
              <a:rPr dirty="0" sz="3000" spc="-240" i="1">
                <a:solidFill>
                  <a:srgbClr val="000099"/>
                </a:solidFill>
                <a:latin typeface="Times New Roman"/>
                <a:cs typeface="Times New Roman"/>
              </a:rPr>
              <a:t>(they </a:t>
            </a:r>
            <a:r>
              <a:rPr dirty="0" sz="3000" spc="-260" i="1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dirty="0" sz="3000" spc="-220" i="1">
                <a:solidFill>
                  <a:srgbClr val="000099"/>
                </a:solidFill>
                <a:latin typeface="Times New Roman"/>
                <a:cs typeface="Times New Roman"/>
              </a:rPr>
              <a:t>facilitated) </a:t>
            </a:r>
            <a:r>
              <a:rPr dirty="0" sz="3000" spc="-229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000" spc="-275" i="1">
                <a:solidFill>
                  <a:srgbClr val="000099"/>
                </a:solidFill>
                <a:latin typeface="Times New Roman"/>
                <a:cs typeface="Times New Roman"/>
              </a:rPr>
              <a:t>reach </a:t>
            </a:r>
            <a:r>
              <a:rPr dirty="0" sz="3000" spc="-295" i="1">
                <a:solidFill>
                  <a:srgbClr val="000099"/>
                </a:solidFill>
                <a:latin typeface="Times New Roman"/>
                <a:cs typeface="Times New Roman"/>
              </a:rPr>
              <a:t>a </a:t>
            </a:r>
            <a:r>
              <a:rPr dirty="0" sz="3000" spc="-250" i="1">
                <a:solidFill>
                  <a:srgbClr val="000099"/>
                </a:solidFill>
                <a:latin typeface="Times New Roman"/>
                <a:cs typeface="Times New Roman"/>
              </a:rPr>
              <a:t>threshold  </a:t>
            </a:r>
            <a:r>
              <a:rPr dirty="0" sz="3000" spc="-215" i="1">
                <a:solidFill>
                  <a:srgbClr val="000099"/>
                </a:solidFill>
                <a:latin typeface="Times New Roman"/>
                <a:cs typeface="Times New Roman"/>
              </a:rPr>
              <a:t>level.</a:t>
            </a:r>
            <a:endParaRPr sz="30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720"/>
              </a:spcBef>
              <a:buClr>
                <a:srgbClr val="30B6FC"/>
              </a:buClr>
              <a:buFont typeface="Arial"/>
              <a:buChar char="•"/>
              <a:tabLst>
                <a:tab pos="287020" algn="l"/>
              </a:tabLst>
            </a:pPr>
            <a:r>
              <a:rPr dirty="0" sz="3000" spc="-295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000" spc="-245" i="1">
                <a:solidFill>
                  <a:srgbClr val="000099"/>
                </a:solidFill>
                <a:latin typeface="Times New Roman"/>
                <a:cs typeface="Times New Roman"/>
              </a:rPr>
              <a:t>signals </a:t>
            </a:r>
            <a:r>
              <a:rPr dirty="0" sz="3000" spc="-265" i="1">
                <a:solidFill>
                  <a:srgbClr val="000099"/>
                </a:solidFill>
                <a:latin typeface="Times New Roman"/>
                <a:cs typeface="Times New Roman"/>
              </a:rPr>
              <a:t>reaching </a:t>
            </a:r>
            <a:r>
              <a:rPr dirty="0" sz="3000" spc="-240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000" spc="-260" i="1">
                <a:solidFill>
                  <a:srgbClr val="000099"/>
                </a:solidFill>
                <a:latin typeface="Times New Roman"/>
                <a:cs typeface="Times New Roman"/>
              </a:rPr>
              <a:t>brain </a:t>
            </a:r>
            <a:r>
              <a:rPr dirty="0" sz="3000" spc="-265" i="1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dirty="0" sz="3000" spc="-250" i="1">
                <a:solidFill>
                  <a:srgbClr val="000099"/>
                </a:solidFill>
                <a:latin typeface="Times New Roman"/>
                <a:cs typeface="Times New Roman"/>
              </a:rPr>
              <a:t>projected  </a:t>
            </a:r>
            <a:r>
              <a:rPr dirty="0" sz="3000" spc="-229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000" spc="-240" i="1">
                <a:solidFill>
                  <a:srgbClr val="000099"/>
                </a:solidFill>
                <a:latin typeface="Times New Roman"/>
                <a:cs typeface="Times New Roman"/>
              </a:rPr>
              <a:t>skin </a:t>
            </a:r>
            <a:r>
              <a:rPr dirty="0" sz="3000" spc="-275" i="1">
                <a:solidFill>
                  <a:srgbClr val="000099"/>
                </a:solidFill>
                <a:latin typeface="Times New Roman"/>
                <a:cs typeface="Times New Roman"/>
              </a:rPr>
              <a:t>area </a:t>
            </a:r>
            <a:r>
              <a:rPr dirty="0" sz="3000" spc="-295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3000" spc="-26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000" spc="-195" i="1">
                <a:solidFill>
                  <a:srgbClr val="000099"/>
                </a:solidFill>
                <a:latin typeface="Times New Roman"/>
                <a:cs typeface="Times New Roman"/>
              </a:rPr>
              <a:t>is felt </a:t>
            </a:r>
            <a:r>
              <a:rPr dirty="0" sz="3000" spc="-229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3000" spc="-245" i="1">
                <a:solidFill>
                  <a:srgbClr val="000099"/>
                </a:solidFill>
                <a:latin typeface="Times New Roman"/>
                <a:cs typeface="Times New Roman"/>
              </a:rPr>
              <a:t>skin  </a:t>
            </a:r>
            <a:r>
              <a:rPr dirty="0" sz="3000" spc="-295" i="1">
                <a:solidFill>
                  <a:srgbClr val="000099"/>
                </a:solidFill>
                <a:latin typeface="Times New Roman"/>
                <a:cs typeface="Times New Roman"/>
              </a:rPr>
              <a:t>dermatome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1396" rIns="0" bIns="0" rtlCol="0" vert="horz">
            <a:spAutoFit/>
          </a:bodyPr>
          <a:lstStyle/>
          <a:p>
            <a:pPr marL="227965">
              <a:lnSpc>
                <a:spcPct val="100000"/>
              </a:lnSpc>
            </a:pPr>
            <a:r>
              <a:rPr dirty="0" sz="4400" spc="-350" u="heavy">
                <a:solidFill>
                  <a:srgbClr val="000099"/>
                </a:solidFill>
              </a:rPr>
              <a:t>Facilitation</a:t>
            </a:r>
            <a:r>
              <a:rPr dirty="0" sz="4400" spc="-250" u="heavy">
                <a:solidFill>
                  <a:srgbClr val="000099"/>
                </a:solidFill>
              </a:rPr>
              <a:t> </a:t>
            </a:r>
            <a:r>
              <a:rPr dirty="0" sz="4400" spc="-375" u="heavy">
                <a:solidFill>
                  <a:srgbClr val="000099"/>
                </a:solidFill>
              </a:rPr>
              <a:t>theory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868161" y="2149348"/>
            <a:ext cx="3275838" cy="2557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0777" y="3877589"/>
            <a:ext cx="2547874" cy="287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970912"/>
            <a:ext cx="5093335" cy="17100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dirty="0" sz="3400" spc="-315" b="0" u="none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400" spc="-285" b="0" u="none">
                <a:solidFill>
                  <a:srgbClr val="000099"/>
                </a:solidFill>
                <a:latin typeface="Times New Roman"/>
                <a:cs typeface="Times New Roman"/>
              </a:rPr>
              <a:t>sensation </a:t>
            </a:r>
            <a:r>
              <a:rPr dirty="0" sz="3400" spc="-225" b="0" u="none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400" spc="-285" b="0" u="none">
                <a:solidFill>
                  <a:srgbClr val="000099"/>
                </a:solidFill>
                <a:latin typeface="Times New Roman"/>
                <a:cs typeface="Times New Roman"/>
              </a:rPr>
              <a:t>carried </a:t>
            </a:r>
            <a:r>
              <a:rPr dirty="0" sz="3400" spc="-320" b="0" u="none">
                <a:solidFill>
                  <a:srgbClr val="000099"/>
                </a:solidFill>
                <a:latin typeface="Times New Roman"/>
                <a:cs typeface="Times New Roman"/>
              </a:rPr>
              <a:t>by </a:t>
            </a:r>
            <a:r>
              <a:rPr dirty="0" sz="3400" spc="-254" u="none">
                <a:solidFill>
                  <a:srgbClr val="000099"/>
                </a:solidFill>
              </a:rPr>
              <a:t>lateral  </a:t>
            </a:r>
            <a:r>
              <a:rPr dirty="0" sz="3400" spc="-305" i="1" u="none">
                <a:solidFill>
                  <a:srgbClr val="000099"/>
                </a:solidFill>
              </a:rPr>
              <a:t>spinothalamic </a:t>
            </a:r>
            <a:r>
              <a:rPr dirty="0" sz="3400" spc="-254" i="1" u="none">
                <a:solidFill>
                  <a:srgbClr val="000099"/>
                </a:solidFill>
              </a:rPr>
              <a:t>tracts </a:t>
            </a:r>
            <a:r>
              <a:rPr dirty="0" sz="3400" spc="-325" b="0" u="none">
                <a:solidFill>
                  <a:srgbClr val="000099"/>
                </a:solidFill>
                <a:latin typeface="Times New Roman"/>
                <a:cs typeface="Times New Roman"/>
              </a:rPr>
              <a:t>which </a:t>
            </a:r>
            <a:r>
              <a:rPr dirty="0" sz="3400" spc="-280" b="0" u="none">
                <a:solidFill>
                  <a:srgbClr val="000099"/>
                </a:solidFill>
                <a:latin typeface="Times New Roman"/>
                <a:cs typeface="Times New Roman"/>
              </a:rPr>
              <a:t>includes  </a:t>
            </a:r>
            <a:r>
              <a:rPr dirty="0" sz="3400" spc="-335" b="0" i="0" u="none">
                <a:solidFill>
                  <a:srgbClr val="000099"/>
                </a:solidFill>
                <a:latin typeface="Times New Roman"/>
                <a:cs typeface="Times New Roman"/>
              </a:rPr>
              <a:t>2 </a:t>
            </a:r>
            <a:r>
              <a:rPr dirty="0" sz="3400" spc="-290" b="0" i="0" u="none">
                <a:solidFill>
                  <a:srgbClr val="000099"/>
                </a:solidFill>
                <a:latin typeface="Times New Roman"/>
                <a:cs typeface="Times New Roman"/>
              </a:rPr>
              <a:t>separate</a:t>
            </a:r>
            <a:r>
              <a:rPr dirty="0" sz="3400" spc="-90" b="0" i="0" u="none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400" spc="-300" b="0" i="0" u="none">
                <a:solidFill>
                  <a:srgbClr val="000099"/>
                </a:solidFill>
                <a:latin typeface="Times New Roman"/>
                <a:cs typeface="Times New Roman"/>
              </a:rPr>
              <a:t>pathways:-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786885"/>
            <a:ext cx="6903720" cy="281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55" b="1" i="1">
                <a:solidFill>
                  <a:srgbClr val="FF0000"/>
                </a:solidFill>
                <a:latin typeface="Times New Roman"/>
                <a:cs typeface="Times New Roman"/>
              </a:rPr>
              <a:t>A) </a:t>
            </a:r>
            <a:r>
              <a:rPr dirty="0" sz="3600" spc="-380" b="1" i="1" u="heavy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dirty="0" sz="3600" spc="-325" b="1" i="1" u="heavy">
                <a:solidFill>
                  <a:srgbClr val="FF0000"/>
                </a:solidFill>
                <a:latin typeface="Times New Roman"/>
                <a:cs typeface="Times New Roman"/>
              </a:rPr>
              <a:t>neospinothalamic</a:t>
            </a:r>
            <a:r>
              <a:rPr dirty="0" sz="3600" spc="130" b="1" i="1" u="heavy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spc="-335" b="1" i="1" u="heavy">
                <a:solidFill>
                  <a:srgbClr val="FF0000"/>
                </a:solidFill>
                <a:latin typeface="Times New Roman"/>
                <a:cs typeface="Times New Roman"/>
              </a:rPr>
              <a:t>pathway</a:t>
            </a:r>
            <a:r>
              <a:rPr dirty="0" sz="3600" spc="-335" b="1" i="1">
                <a:solidFill>
                  <a:srgbClr val="7E7E7E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297180">
              <a:lnSpc>
                <a:spcPct val="100000"/>
              </a:lnSpc>
              <a:spcBef>
                <a:spcPts val="30"/>
              </a:spcBef>
            </a:pPr>
            <a:r>
              <a:rPr dirty="0" sz="3400" spc="-290" i="1">
                <a:solidFill>
                  <a:srgbClr val="000099"/>
                </a:solidFill>
                <a:latin typeface="Times New Roman"/>
                <a:cs typeface="Times New Roman"/>
              </a:rPr>
              <a:t>This </a:t>
            </a:r>
            <a:r>
              <a:rPr dirty="0" sz="3400" spc="-280" i="1">
                <a:solidFill>
                  <a:srgbClr val="000099"/>
                </a:solidFill>
                <a:latin typeface="Times New Roman"/>
                <a:cs typeface="Times New Roman"/>
              </a:rPr>
              <a:t>transmits </a:t>
            </a:r>
            <a:r>
              <a:rPr dirty="0" sz="3400" spc="-245" i="1">
                <a:solidFill>
                  <a:srgbClr val="000099"/>
                </a:solidFill>
                <a:latin typeface="Times New Roman"/>
                <a:cs typeface="Times New Roman"/>
              </a:rPr>
              <a:t>fast</a:t>
            </a:r>
            <a:r>
              <a:rPr dirty="0" sz="3400" spc="2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400" spc="-280" i="1">
                <a:solidFill>
                  <a:srgbClr val="000099"/>
                </a:solidFill>
                <a:latin typeface="Times New Roman"/>
                <a:cs typeface="Times New Roman"/>
              </a:rPr>
              <a:t>pain.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3600" spc="-240">
                <a:solidFill>
                  <a:srgbClr val="30B6FC"/>
                </a:solidFill>
                <a:latin typeface="Courier New"/>
                <a:cs typeface="Courier New"/>
              </a:rPr>
              <a:t>o</a:t>
            </a:r>
            <a:r>
              <a:rPr dirty="0" sz="3600" spc="-240" b="1" i="1" u="heavy">
                <a:solidFill>
                  <a:srgbClr val="6F2F9F"/>
                </a:solidFill>
                <a:latin typeface="Times New Roman"/>
                <a:cs typeface="Times New Roman"/>
              </a:rPr>
              <a:t>First </a:t>
            </a:r>
            <a:r>
              <a:rPr dirty="0" sz="3600" spc="-320" b="1" i="1" u="heavy">
                <a:solidFill>
                  <a:srgbClr val="6F2F9F"/>
                </a:solidFill>
                <a:latin typeface="Times New Roman"/>
                <a:cs typeface="Times New Roman"/>
              </a:rPr>
              <a:t>order</a:t>
            </a:r>
            <a:r>
              <a:rPr dirty="0" sz="3600" spc="-185" b="1" i="1" u="heavy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spc="-340" b="1" i="1" u="heavy">
                <a:solidFill>
                  <a:srgbClr val="6F2F9F"/>
                </a:solidFill>
                <a:latin typeface="Times New Roman"/>
                <a:cs typeface="Times New Roman"/>
              </a:rPr>
              <a:t>neurons</a:t>
            </a:r>
            <a:endParaRPr sz="3600">
              <a:latin typeface="Times New Roman"/>
              <a:cs typeface="Times New Roman"/>
            </a:endParaRPr>
          </a:p>
          <a:p>
            <a:pPr marL="370840">
              <a:lnSpc>
                <a:spcPts val="4045"/>
              </a:lnSpc>
              <a:spcBef>
                <a:spcPts val="105"/>
              </a:spcBef>
            </a:pPr>
            <a:r>
              <a:rPr dirty="0" sz="3400" spc="-325" i="1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dirty="0" sz="3400" spc="-305" i="1">
                <a:solidFill>
                  <a:srgbClr val="000099"/>
                </a:solidFill>
                <a:latin typeface="Times New Roman"/>
                <a:cs typeface="Times New Roman"/>
              </a:rPr>
              <a:t>mainly </a:t>
            </a:r>
            <a:r>
              <a:rPr dirty="0" sz="3200" spc="-210" b="1" i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dirty="0" sz="3200" spc="-210" b="1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dirty="0" sz="3200" spc="-21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400" spc="-265" i="1">
                <a:solidFill>
                  <a:srgbClr val="000099"/>
                </a:solidFill>
                <a:latin typeface="Times New Roman"/>
                <a:cs typeface="Times New Roman"/>
              </a:rPr>
              <a:t>afferent</a:t>
            </a:r>
            <a:r>
              <a:rPr dirty="0" sz="3400" spc="17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400" spc="-280" i="1">
                <a:solidFill>
                  <a:srgbClr val="000099"/>
                </a:solidFill>
                <a:latin typeface="Times New Roman"/>
                <a:cs typeface="Times New Roman"/>
              </a:rPr>
              <a:t>nerves.</a:t>
            </a:r>
            <a:endParaRPr sz="3400">
              <a:latin typeface="Times New Roman"/>
              <a:cs typeface="Times New Roman"/>
            </a:endParaRPr>
          </a:p>
          <a:p>
            <a:pPr marL="370840">
              <a:lnSpc>
                <a:spcPts val="4045"/>
              </a:lnSpc>
            </a:pPr>
            <a:r>
              <a:rPr dirty="0" sz="3400" spc="-325" i="1">
                <a:solidFill>
                  <a:srgbClr val="000099"/>
                </a:solidFill>
                <a:latin typeface="Times New Roman"/>
                <a:cs typeface="Times New Roman"/>
              </a:rPr>
              <a:t>They </a:t>
            </a:r>
            <a:r>
              <a:rPr dirty="0" sz="3400" spc="-285" i="1">
                <a:solidFill>
                  <a:srgbClr val="000099"/>
                </a:solidFill>
                <a:latin typeface="Times New Roman"/>
                <a:cs typeface="Times New Roman"/>
              </a:rPr>
              <a:t>terminate </a:t>
            </a:r>
            <a:r>
              <a:rPr dirty="0" sz="3400" spc="-265" i="1">
                <a:solidFill>
                  <a:srgbClr val="000099"/>
                </a:solidFill>
                <a:latin typeface="Times New Roman"/>
                <a:cs typeface="Times New Roman"/>
              </a:rPr>
              <a:t>at </a:t>
            </a:r>
            <a:r>
              <a:rPr dirty="0" sz="3400" spc="-310" i="1">
                <a:solidFill>
                  <a:srgbClr val="000099"/>
                </a:solidFill>
                <a:latin typeface="Times New Roman"/>
                <a:cs typeface="Times New Roman"/>
              </a:rPr>
              <a:t>lamina </a:t>
            </a:r>
            <a:r>
              <a:rPr dirty="0" sz="3400" spc="-225" i="1">
                <a:solidFill>
                  <a:srgbClr val="000099"/>
                </a:solidFill>
                <a:latin typeface="Times New Roman"/>
                <a:cs typeface="Times New Roman"/>
              </a:rPr>
              <a:t>I </a:t>
            </a:r>
            <a:r>
              <a:rPr dirty="0" sz="3400" spc="-520" i="1">
                <a:solidFill>
                  <a:srgbClr val="000099"/>
                </a:solidFill>
                <a:latin typeface="Times New Roman"/>
                <a:cs typeface="Times New Roman"/>
              </a:rPr>
              <a:t>&amp;  </a:t>
            </a:r>
            <a:r>
              <a:rPr dirty="0" sz="3400" spc="-409" i="1">
                <a:solidFill>
                  <a:srgbClr val="000099"/>
                </a:solidFill>
                <a:latin typeface="Times New Roman"/>
                <a:cs typeface="Times New Roman"/>
              </a:rPr>
              <a:t>V  </a:t>
            </a:r>
            <a:r>
              <a:rPr dirty="0" sz="3400" spc="-265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400" spc="-290" i="1">
                <a:solidFill>
                  <a:srgbClr val="000099"/>
                </a:solidFill>
                <a:latin typeface="Times New Roman"/>
                <a:cs typeface="Times New Roman"/>
              </a:rPr>
              <a:t>dorsal</a:t>
            </a:r>
            <a:r>
              <a:rPr dirty="0" sz="3400" spc="26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400" spc="-290" i="1">
                <a:solidFill>
                  <a:srgbClr val="000099"/>
                </a:solidFill>
                <a:latin typeface="Times New Roman"/>
                <a:cs typeface="Times New Roman"/>
              </a:rPr>
              <a:t>horn.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23900"/>
            <a:ext cx="4218432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23488" y="723900"/>
            <a:ext cx="821436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6120" y="1046352"/>
            <a:ext cx="3541636" cy="468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40728" y="1664716"/>
            <a:ext cx="2803271" cy="2212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36029" y="3882390"/>
            <a:ext cx="2807970" cy="0"/>
          </a:xfrm>
          <a:custGeom>
            <a:avLst/>
            <a:gdLst/>
            <a:ahLst/>
            <a:cxnLst/>
            <a:rect l="l" t="t" r="r" b="b"/>
            <a:pathLst>
              <a:path w="2807970" h="0">
                <a:moveTo>
                  <a:pt x="0" y="0"/>
                </a:moveTo>
                <a:lnTo>
                  <a:pt x="280797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36029" y="1660017"/>
            <a:ext cx="2807970" cy="2222500"/>
          </a:xfrm>
          <a:custGeom>
            <a:avLst/>
            <a:gdLst/>
            <a:ahLst/>
            <a:cxnLst/>
            <a:rect l="l" t="t" r="r" b="b"/>
            <a:pathLst>
              <a:path w="2807970" h="2222500">
                <a:moveTo>
                  <a:pt x="2807970" y="0"/>
                </a:moveTo>
                <a:lnTo>
                  <a:pt x="0" y="0"/>
                </a:lnTo>
                <a:lnTo>
                  <a:pt x="0" y="2222373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4622" y="0"/>
            <a:ext cx="4159377" cy="6837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0840" marR="5080" indent="-358140">
              <a:lnSpc>
                <a:spcPct val="100000"/>
              </a:lnSpc>
            </a:pPr>
            <a:r>
              <a:rPr dirty="0" spc="-235" b="0" i="0" u="none">
                <a:solidFill>
                  <a:srgbClr val="30B6FC"/>
                </a:solidFill>
                <a:latin typeface="Courier New"/>
                <a:cs typeface="Courier New"/>
              </a:rPr>
              <a:t>o</a:t>
            </a:r>
            <a:r>
              <a:rPr dirty="0" spc="-235"/>
              <a:t>Second </a:t>
            </a:r>
            <a:r>
              <a:rPr dirty="0" spc="-285"/>
              <a:t>order </a:t>
            </a:r>
            <a:r>
              <a:rPr dirty="0" spc="-305"/>
              <a:t>neurons  </a:t>
            </a:r>
            <a:r>
              <a:rPr dirty="0" spc="-290" b="0" u="none">
                <a:solidFill>
                  <a:srgbClr val="000099"/>
                </a:solidFill>
                <a:latin typeface="Times New Roman"/>
                <a:cs typeface="Times New Roman"/>
              </a:rPr>
              <a:t>These </a:t>
            </a:r>
            <a:r>
              <a:rPr dirty="0" spc="-250" b="0" u="none">
                <a:solidFill>
                  <a:srgbClr val="000099"/>
                </a:solidFill>
                <a:latin typeface="Times New Roman"/>
                <a:cs typeface="Times New Roman"/>
              </a:rPr>
              <a:t>constitute </a:t>
            </a:r>
            <a:r>
              <a:rPr dirty="0" spc="-254" b="0" u="none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pc="-225" b="0" u="none">
                <a:solidFill>
                  <a:srgbClr val="000099"/>
                </a:solidFill>
                <a:latin typeface="Times New Roman"/>
                <a:cs typeface="Times New Roman"/>
              </a:rPr>
              <a:t>tract.  </a:t>
            </a:r>
            <a:r>
              <a:rPr dirty="0" spc="-305" b="0" i="0" u="none">
                <a:solidFill>
                  <a:srgbClr val="000099"/>
                </a:solidFill>
                <a:latin typeface="Times New Roman"/>
                <a:cs typeface="Times New Roman"/>
              </a:rPr>
              <a:t>They </a:t>
            </a:r>
            <a:r>
              <a:rPr dirty="0" spc="-235" b="0" i="0" u="none">
                <a:solidFill>
                  <a:srgbClr val="000099"/>
                </a:solidFill>
                <a:latin typeface="Times New Roman"/>
                <a:cs typeface="Times New Roman"/>
              </a:rPr>
              <a:t>start </a:t>
            </a:r>
            <a:r>
              <a:rPr dirty="0" spc="-245" b="0" i="0" u="none">
                <a:solidFill>
                  <a:srgbClr val="000099"/>
                </a:solidFill>
                <a:latin typeface="Times New Roman"/>
                <a:cs typeface="Times New Roman"/>
              </a:rPr>
              <a:t>at </a:t>
            </a:r>
            <a:r>
              <a:rPr dirty="0" spc="-270" b="0" i="0" u="none">
                <a:solidFill>
                  <a:srgbClr val="000099"/>
                </a:solidFill>
                <a:latin typeface="Times New Roman"/>
                <a:cs typeface="Times New Roman"/>
              </a:rPr>
              <a:t>dorsal </a:t>
            </a:r>
            <a:r>
              <a:rPr dirty="0" spc="-275" b="0" i="0" u="none">
                <a:solidFill>
                  <a:srgbClr val="000099"/>
                </a:solidFill>
                <a:latin typeface="Times New Roman"/>
                <a:cs typeface="Times New Roman"/>
              </a:rPr>
              <a:t>horn,  </a:t>
            </a:r>
            <a:r>
              <a:rPr dirty="0" spc="-270" b="0" i="0" u="none">
                <a:solidFill>
                  <a:srgbClr val="000099"/>
                </a:solidFill>
                <a:latin typeface="Times New Roman"/>
                <a:cs typeface="Times New Roman"/>
              </a:rPr>
              <a:t>cross </a:t>
            </a:r>
            <a:r>
              <a:rPr dirty="0" spc="-245" b="0" i="0" u="none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pc="-270" b="0" i="0" u="none">
                <a:solidFill>
                  <a:srgbClr val="000099"/>
                </a:solidFill>
                <a:latin typeface="Times New Roman"/>
                <a:cs typeface="Times New Roman"/>
              </a:rPr>
              <a:t>opposite </a:t>
            </a:r>
            <a:r>
              <a:rPr dirty="0" spc="-250" b="0" i="0" u="none">
                <a:solidFill>
                  <a:srgbClr val="000099"/>
                </a:solidFill>
                <a:latin typeface="Times New Roman"/>
                <a:cs typeface="Times New Roman"/>
              </a:rPr>
              <a:t>side </a:t>
            </a:r>
            <a:r>
              <a:rPr dirty="0" spc="-320" b="0" i="0" u="none">
                <a:solidFill>
                  <a:srgbClr val="000099"/>
                </a:solidFill>
                <a:latin typeface="Times New Roman"/>
                <a:cs typeface="Times New Roman"/>
              </a:rPr>
              <a:t>and  </a:t>
            </a:r>
            <a:r>
              <a:rPr dirty="0" spc="-295" b="0" i="0" u="none">
                <a:solidFill>
                  <a:srgbClr val="000099"/>
                </a:solidFill>
                <a:latin typeface="Times New Roman"/>
                <a:cs typeface="Times New Roman"/>
              </a:rPr>
              <a:t>ascend </a:t>
            </a:r>
            <a:r>
              <a:rPr dirty="0" spc="-245" b="0" i="0" u="none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pc="-240" b="0" i="0" u="none">
                <a:solidFill>
                  <a:srgbClr val="000099"/>
                </a:solidFill>
                <a:latin typeface="Times New Roman"/>
                <a:cs typeface="Times New Roman"/>
              </a:rPr>
              <a:t>lateral </a:t>
            </a:r>
            <a:r>
              <a:rPr dirty="0" spc="-310" b="0" i="0" u="none">
                <a:solidFill>
                  <a:srgbClr val="000099"/>
                </a:solidFill>
                <a:latin typeface="Times New Roman"/>
                <a:cs typeface="Times New Roman"/>
              </a:rPr>
              <a:t>column</a:t>
            </a:r>
            <a:r>
              <a:rPr dirty="0" spc="110" b="0" i="0" u="none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pc="-250" b="0" i="0" u="none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0840" marR="5080">
              <a:lnSpc>
                <a:spcPct val="100000"/>
              </a:lnSpc>
            </a:pPr>
            <a:r>
              <a:rPr dirty="0" spc="-260" i="1"/>
              <a:t>spinal </a:t>
            </a:r>
            <a:r>
              <a:rPr dirty="0" spc="-265" i="1"/>
              <a:t>cord. </a:t>
            </a:r>
            <a:r>
              <a:rPr dirty="0" spc="-315" i="1"/>
              <a:t>The </a:t>
            </a:r>
            <a:r>
              <a:rPr dirty="0" spc="-240" i="1"/>
              <a:t>fibers </a:t>
            </a:r>
            <a:r>
              <a:rPr dirty="0" spc="-295" i="1"/>
              <a:t>ascend  </a:t>
            </a:r>
            <a:r>
              <a:rPr dirty="0" spc="-245"/>
              <a:t>in </a:t>
            </a:r>
            <a:r>
              <a:rPr dirty="0" spc="-275"/>
              <a:t>brain </a:t>
            </a:r>
            <a:r>
              <a:rPr dirty="0" spc="-290"/>
              <a:t>stem </a:t>
            </a:r>
            <a:r>
              <a:rPr dirty="0" spc="-245"/>
              <a:t>to </a:t>
            </a:r>
            <a:r>
              <a:rPr dirty="0" spc="-270"/>
              <a:t>terminate </a:t>
            </a:r>
            <a:r>
              <a:rPr dirty="0" spc="-245"/>
              <a:t>in  </a:t>
            </a:r>
            <a:r>
              <a:rPr dirty="0" spc="-270"/>
              <a:t>ventrobasal </a:t>
            </a:r>
            <a:r>
              <a:rPr dirty="0" spc="-305"/>
              <a:t>complex </a:t>
            </a:r>
            <a:r>
              <a:rPr dirty="0" spc="-250"/>
              <a:t>of  </a:t>
            </a:r>
            <a:r>
              <a:rPr dirty="0" spc="-275"/>
              <a:t>thalamus.</a:t>
            </a:r>
          </a:p>
          <a:p>
            <a:pPr marL="370840" marR="559435" indent="-358140">
              <a:lnSpc>
                <a:spcPct val="100000"/>
              </a:lnSpc>
              <a:spcBef>
                <a:spcPts val="1800"/>
              </a:spcBef>
            </a:pPr>
            <a:r>
              <a:rPr dirty="0" spc="-204" i="0">
                <a:solidFill>
                  <a:srgbClr val="30B6FC"/>
                </a:solidFill>
                <a:latin typeface="Courier New"/>
                <a:cs typeface="Courier New"/>
              </a:rPr>
              <a:t>o</a:t>
            </a:r>
            <a:r>
              <a:rPr dirty="0" spc="-204" b="1" i="1" u="heavy">
                <a:solidFill>
                  <a:srgbClr val="6F2F9F"/>
                </a:solidFill>
                <a:latin typeface="Times New Roman"/>
                <a:cs typeface="Times New Roman"/>
              </a:rPr>
              <a:t>Third </a:t>
            </a:r>
            <a:r>
              <a:rPr dirty="0" spc="-285" b="1" i="1" u="heavy">
                <a:solidFill>
                  <a:srgbClr val="6F2F9F"/>
                </a:solidFill>
                <a:latin typeface="Times New Roman"/>
                <a:cs typeface="Times New Roman"/>
              </a:rPr>
              <a:t>order </a:t>
            </a:r>
            <a:r>
              <a:rPr dirty="0" spc="-300" b="1" i="1" u="heavy">
                <a:solidFill>
                  <a:srgbClr val="6F2F9F"/>
                </a:solidFill>
                <a:latin typeface="Times New Roman"/>
                <a:cs typeface="Times New Roman"/>
              </a:rPr>
              <a:t>neurons  </a:t>
            </a:r>
            <a:r>
              <a:rPr dirty="0" spc="-290" i="1"/>
              <a:t>These </a:t>
            </a:r>
            <a:r>
              <a:rPr dirty="0" spc="-235" i="1"/>
              <a:t>start </a:t>
            </a:r>
            <a:r>
              <a:rPr dirty="0" spc="-245" i="1"/>
              <a:t>at </a:t>
            </a:r>
            <a:r>
              <a:rPr dirty="0" spc="-290" i="1"/>
              <a:t>thalamus </a:t>
            </a:r>
            <a:r>
              <a:rPr dirty="0" spc="-484" i="1"/>
              <a:t>&amp;  </a:t>
            </a:r>
            <a:r>
              <a:rPr dirty="0" spc="-300"/>
              <a:t>most </a:t>
            </a:r>
            <a:r>
              <a:rPr dirty="0" spc="-235"/>
              <a:t>fibers </a:t>
            </a:r>
            <a:r>
              <a:rPr dirty="0" spc="-260"/>
              <a:t>project </a:t>
            </a:r>
            <a:r>
              <a:rPr dirty="0" spc="-245"/>
              <a:t>to  </a:t>
            </a:r>
            <a:r>
              <a:rPr dirty="0" spc="-290"/>
              <a:t>somatosensory</a:t>
            </a:r>
            <a:r>
              <a:rPr dirty="0" spc="-229"/>
              <a:t> </a:t>
            </a:r>
            <a:r>
              <a:rPr dirty="0" spc="-250"/>
              <a:t>cortex.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28180" y="5282183"/>
            <a:ext cx="314325" cy="46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203" sz="360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dirty="0" sz="1600" spc="-5">
                <a:solidFill>
                  <a:srgbClr val="C00000"/>
                </a:solidFill>
                <a:latin typeface="Times New Roman"/>
                <a:cs typeface="Times New Roman"/>
              </a:rPr>
              <a:t>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6566" y="5913729"/>
            <a:ext cx="382270" cy="46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203" sz="360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dirty="0" sz="1600">
                <a:solidFill>
                  <a:srgbClr val="C00000"/>
                </a:solidFill>
                <a:latin typeface="Times New Roman"/>
                <a:cs typeface="Times New Roman"/>
              </a:rPr>
              <a:t>nd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4825" y="600455"/>
            <a:ext cx="346075" cy="46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203" sz="360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dirty="0" sz="1600" spc="-10">
                <a:solidFill>
                  <a:srgbClr val="C00000"/>
                </a:solidFill>
                <a:latin typeface="Times New Roman"/>
                <a:cs typeface="Times New Roman"/>
              </a:rPr>
              <a:t>rd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3900" y="2420886"/>
            <a:ext cx="3340099" cy="339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6334" y="1318259"/>
            <a:ext cx="5586095" cy="4170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05" i="1">
                <a:solidFill>
                  <a:srgbClr val="000099"/>
                </a:solidFill>
                <a:latin typeface="Times New Roman"/>
                <a:cs typeface="Times New Roman"/>
              </a:rPr>
              <a:t>This </a:t>
            </a:r>
            <a:r>
              <a:rPr dirty="0" sz="3600" spc="-295" i="1">
                <a:solidFill>
                  <a:srgbClr val="000099"/>
                </a:solidFill>
                <a:latin typeface="Times New Roman"/>
                <a:cs typeface="Times New Roman"/>
              </a:rPr>
              <a:t>transmit </a:t>
            </a:r>
            <a:r>
              <a:rPr dirty="0" sz="3600" spc="-330" i="1">
                <a:solidFill>
                  <a:srgbClr val="000099"/>
                </a:solidFill>
                <a:latin typeface="Times New Roman"/>
                <a:cs typeface="Times New Roman"/>
              </a:rPr>
              <a:t>slow </a:t>
            </a:r>
            <a:r>
              <a:rPr dirty="0" sz="3600" spc="-320" i="1">
                <a:solidFill>
                  <a:srgbClr val="000099"/>
                </a:solidFill>
                <a:latin typeface="Times New Roman"/>
                <a:cs typeface="Times New Roman"/>
              </a:rPr>
              <a:t>pain</a:t>
            </a:r>
            <a:r>
              <a:rPr dirty="0" sz="3600" spc="17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sensation.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3600" spc="-240">
                <a:solidFill>
                  <a:srgbClr val="30B6FC"/>
                </a:solidFill>
                <a:latin typeface="Courier New"/>
                <a:cs typeface="Courier New"/>
              </a:rPr>
              <a:t>o</a:t>
            </a:r>
            <a:r>
              <a:rPr dirty="0" sz="3600" spc="-240" b="1" i="1" u="heavy">
                <a:solidFill>
                  <a:srgbClr val="6F2F9F"/>
                </a:solidFill>
                <a:latin typeface="Times New Roman"/>
                <a:cs typeface="Times New Roman"/>
              </a:rPr>
              <a:t>First </a:t>
            </a:r>
            <a:r>
              <a:rPr dirty="0" sz="3600" spc="-320" b="1" i="1" u="heavy">
                <a:solidFill>
                  <a:srgbClr val="6F2F9F"/>
                </a:solidFill>
                <a:latin typeface="Times New Roman"/>
                <a:cs typeface="Times New Roman"/>
              </a:rPr>
              <a:t>order</a:t>
            </a:r>
            <a:r>
              <a:rPr dirty="0" sz="3600" spc="-175" b="1" i="1" u="heavy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600" spc="-345" b="1" i="1" u="heavy">
                <a:solidFill>
                  <a:srgbClr val="6F2F9F"/>
                </a:solidFill>
                <a:latin typeface="Times New Roman"/>
                <a:cs typeface="Times New Roman"/>
              </a:rPr>
              <a:t>neurons</a:t>
            </a:r>
            <a:endParaRPr sz="3600">
              <a:latin typeface="Times New Roman"/>
              <a:cs typeface="Times New Roman"/>
            </a:endParaRPr>
          </a:p>
          <a:p>
            <a:pPr marL="370840">
              <a:lnSpc>
                <a:spcPct val="100000"/>
              </a:lnSpc>
              <a:spcBef>
                <a:spcPts val="860"/>
              </a:spcBef>
            </a:pPr>
            <a:r>
              <a:rPr dirty="0" sz="3600" spc="-345" i="1">
                <a:solidFill>
                  <a:srgbClr val="000099"/>
                </a:solidFill>
                <a:latin typeface="Times New Roman"/>
                <a:cs typeface="Times New Roman"/>
              </a:rPr>
              <a:t>They </a:t>
            </a:r>
            <a:r>
              <a:rPr dirty="0" sz="3600" spc="-315" i="1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dirty="0" sz="3600" spc="-325" i="1">
                <a:solidFill>
                  <a:srgbClr val="000099"/>
                </a:solidFill>
                <a:latin typeface="Times New Roman"/>
                <a:cs typeface="Times New Roman"/>
              </a:rPr>
              <a:t>mainly </a:t>
            </a:r>
            <a:r>
              <a:rPr dirty="0" sz="3600" spc="-295" b="1" i="1">
                <a:solidFill>
                  <a:srgbClr val="FF0000"/>
                </a:solidFill>
                <a:latin typeface="Times New Roman"/>
                <a:cs typeface="Times New Roman"/>
              </a:rPr>
              <a:t>type </a:t>
            </a:r>
            <a:r>
              <a:rPr dirty="0" sz="3600" spc="-470" b="1" i="1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dirty="0" sz="3600" spc="-80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spc="-265" b="1" i="1">
                <a:solidFill>
                  <a:srgbClr val="FF0000"/>
                </a:solidFill>
                <a:latin typeface="Times New Roman"/>
                <a:cs typeface="Times New Roman"/>
              </a:rPr>
              <a:t>fibers</a:t>
            </a:r>
            <a:r>
              <a:rPr dirty="0" sz="3600" spc="-265" i="1">
                <a:solidFill>
                  <a:srgbClr val="073D86"/>
                </a:solidFill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 marL="370840" marR="5080">
              <a:lnSpc>
                <a:spcPct val="100000"/>
              </a:lnSpc>
              <a:spcBef>
                <a:spcPts val="865"/>
              </a:spcBef>
            </a:pPr>
            <a:r>
              <a:rPr dirty="0" sz="3600" spc="-345" i="1">
                <a:solidFill>
                  <a:srgbClr val="000099"/>
                </a:solidFill>
                <a:latin typeface="Times New Roman"/>
                <a:cs typeface="Times New Roman"/>
              </a:rPr>
              <a:t>They </a:t>
            </a:r>
            <a:r>
              <a:rPr dirty="0" sz="3600" spc="-295" i="1">
                <a:solidFill>
                  <a:srgbClr val="000099"/>
                </a:solidFill>
                <a:latin typeface="Times New Roman"/>
                <a:cs typeface="Times New Roman"/>
              </a:rPr>
              <a:t>enter </a:t>
            </a: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spinal </a:t>
            </a:r>
            <a:r>
              <a:rPr dirty="0" sz="3600" spc="-330" i="1">
                <a:solidFill>
                  <a:srgbClr val="000099"/>
                </a:solidFill>
                <a:latin typeface="Times New Roman"/>
                <a:cs typeface="Times New Roman"/>
              </a:rPr>
              <a:t>cord </a:t>
            </a: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via </a:t>
            </a:r>
            <a:r>
              <a:rPr dirty="0" sz="3600" spc="-305" i="1">
                <a:solidFill>
                  <a:srgbClr val="000099"/>
                </a:solidFill>
                <a:latin typeface="Times New Roman"/>
                <a:cs typeface="Times New Roman"/>
              </a:rPr>
              <a:t>dorsal  </a:t>
            </a:r>
            <a:r>
              <a:rPr dirty="0" sz="3600" spc="-275" i="1">
                <a:solidFill>
                  <a:srgbClr val="000099"/>
                </a:solidFill>
                <a:latin typeface="Times New Roman"/>
                <a:cs typeface="Times New Roman"/>
              </a:rPr>
              <a:t>roots, </a:t>
            </a:r>
            <a:r>
              <a:rPr dirty="0" sz="3600" spc="-300" i="1">
                <a:solidFill>
                  <a:srgbClr val="000099"/>
                </a:solidFill>
                <a:latin typeface="Times New Roman"/>
                <a:cs typeface="Times New Roman"/>
              </a:rPr>
              <a:t>terminate </a:t>
            </a:r>
            <a:r>
              <a:rPr dirty="0" sz="3600" spc="-280" i="1">
                <a:solidFill>
                  <a:srgbClr val="000099"/>
                </a:solidFill>
                <a:latin typeface="Times New Roman"/>
                <a:cs typeface="Times New Roman"/>
              </a:rPr>
              <a:t>at </a:t>
            </a: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substantia  </a:t>
            </a:r>
            <a:r>
              <a:rPr dirty="0" sz="3600" spc="-300" i="1">
                <a:solidFill>
                  <a:srgbClr val="000099"/>
                </a:solidFill>
                <a:latin typeface="Times New Roman"/>
                <a:cs typeface="Times New Roman"/>
              </a:rPr>
              <a:t>gelatinosa </a:t>
            </a:r>
            <a:r>
              <a:rPr dirty="0" sz="3600" spc="-275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3600" spc="-330" i="1">
                <a:solidFill>
                  <a:srgbClr val="000099"/>
                </a:solidFill>
                <a:latin typeface="Times New Roman"/>
                <a:cs typeface="Times New Roman"/>
              </a:rPr>
              <a:t>laminae </a:t>
            </a:r>
            <a:r>
              <a:rPr dirty="0" sz="3600" spc="-240" i="1">
                <a:solidFill>
                  <a:srgbClr val="000099"/>
                </a:solidFill>
                <a:latin typeface="Times New Roman"/>
                <a:cs typeface="Times New Roman"/>
              </a:rPr>
              <a:t>II </a:t>
            </a:r>
            <a:r>
              <a:rPr dirty="0" sz="3600" spc="-550" i="1">
                <a:solidFill>
                  <a:srgbClr val="000099"/>
                </a:solidFill>
                <a:latin typeface="Times New Roman"/>
                <a:cs typeface="Times New Roman"/>
              </a:rPr>
              <a:t>&amp; </a:t>
            </a:r>
            <a:r>
              <a:rPr dirty="0" sz="3600" spc="-240" i="1">
                <a:solidFill>
                  <a:srgbClr val="000099"/>
                </a:solidFill>
                <a:latin typeface="Times New Roman"/>
                <a:cs typeface="Times New Roman"/>
              </a:rPr>
              <a:t>III </a:t>
            </a:r>
            <a:r>
              <a:rPr dirty="0" sz="3600" spc="-275" i="1">
                <a:solidFill>
                  <a:srgbClr val="000099"/>
                </a:solidFill>
                <a:latin typeface="Times New Roman"/>
                <a:cs typeface="Times New Roman"/>
              </a:rPr>
              <a:t>of  </a:t>
            </a:r>
            <a:r>
              <a:rPr dirty="0" sz="3600" spc="-305" i="1">
                <a:solidFill>
                  <a:srgbClr val="000099"/>
                </a:solidFill>
                <a:latin typeface="Times New Roman"/>
                <a:cs typeface="Times New Roman"/>
              </a:rPr>
              <a:t>dorsal </a:t>
            </a:r>
            <a:r>
              <a:rPr dirty="0" sz="3600" spc="-300" i="1">
                <a:solidFill>
                  <a:srgbClr val="000099"/>
                </a:solidFill>
                <a:latin typeface="Times New Roman"/>
                <a:cs typeface="Times New Roman"/>
              </a:rPr>
              <a:t>horn(substantia</a:t>
            </a:r>
            <a:r>
              <a:rPr dirty="0" sz="3600" spc="-7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285" i="1">
                <a:solidFill>
                  <a:srgbClr val="000099"/>
                </a:solidFill>
                <a:latin typeface="Times New Roman"/>
                <a:cs typeface="Times New Roman"/>
              </a:rPr>
              <a:t>gelatinosa).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233" y="369061"/>
            <a:ext cx="687197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430" u="none">
                <a:solidFill>
                  <a:srgbClr val="FF0000"/>
                </a:solidFill>
              </a:rPr>
              <a:t>B) </a:t>
            </a:r>
            <a:r>
              <a:rPr dirty="0" sz="4400" spc="-465" u="heavy">
                <a:solidFill>
                  <a:srgbClr val="FF0000"/>
                </a:solidFill>
              </a:rPr>
              <a:t>The </a:t>
            </a:r>
            <a:r>
              <a:rPr dirty="0" sz="4400" spc="-390" u="heavy">
                <a:solidFill>
                  <a:srgbClr val="FF0000"/>
                </a:solidFill>
              </a:rPr>
              <a:t>paleospinothalamic</a:t>
            </a:r>
            <a:r>
              <a:rPr dirty="0" sz="4400" spc="270" u="heavy">
                <a:solidFill>
                  <a:srgbClr val="FF0000"/>
                </a:solidFill>
              </a:rPr>
              <a:t> </a:t>
            </a:r>
            <a:r>
              <a:rPr dirty="0" sz="4400" spc="-405" u="heavy">
                <a:solidFill>
                  <a:srgbClr val="FF0000"/>
                </a:solidFill>
              </a:rPr>
              <a:t>pathway</a:t>
            </a:r>
            <a:r>
              <a:rPr dirty="0" sz="4400" spc="-405" u="none">
                <a:solidFill>
                  <a:srgbClr val="FF0000"/>
                </a:solidFill>
              </a:rPr>
              <a:t>: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6134100" y="3171444"/>
            <a:ext cx="1197863" cy="559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3550" y="58308"/>
            <a:ext cx="3600450" cy="6719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1770">
              <a:lnSpc>
                <a:spcPct val="100000"/>
              </a:lnSpc>
            </a:pPr>
            <a:r>
              <a:rPr dirty="0" spc="-235" b="0" i="0" u="none">
                <a:solidFill>
                  <a:srgbClr val="30B6FC"/>
                </a:solidFill>
                <a:latin typeface="Courier New"/>
                <a:cs typeface="Courier New"/>
              </a:rPr>
              <a:t>o</a:t>
            </a:r>
            <a:r>
              <a:rPr dirty="0" spc="-235"/>
              <a:t>Second </a:t>
            </a:r>
            <a:r>
              <a:rPr dirty="0" spc="-285"/>
              <a:t>order</a:t>
            </a:r>
            <a:r>
              <a:rPr dirty="0" spc="-114"/>
              <a:t> </a:t>
            </a:r>
            <a:r>
              <a:rPr dirty="0" spc="-305"/>
              <a:t>neurons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267" y="683514"/>
            <a:ext cx="5049520" cy="559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83820">
              <a:lnSpc>
                <a:spcPct val="100000"/>
              </a:lnSpc>
            </a:pPr>
            <a:r>
              <a:rPr dirty="0" sz="2800" spc="-270" i="1">
                <a:solidFill>
                  <a:srgbClr val="000099"/>
                </a:solidFill>
                <a:latin typeface="Times New Roman"/>
                <a:cs typeface="Times New Roman"/>
              </a:rPr>
              <a:t>They </a:t>
            </a:r>
            <a:r>
              <a:rPr dirty="0" sz="2800" spc="-204" i="1">
                <a:solidFill>
                  <a:srgbClr val="000099"/>
                </a:solidFill>
                <a:latin typeface="Times New Roman"/>
                <a:cs typeface="Times New Roman"/>
              </a:rPr>
              <a:t>start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at </a:t>
            </a:r>
            <a:r>
              <a:rPr dirty="0" sz="2800" spc="-290" i="1">
                <a:solidFill>
                  <a:srgbClr val="000099"/>
                </a:solidFill>
                <a:latin typeface="Times New Roman"/>
                <a:cs typeface="Times New Roman"/>
              </a:rPr>
              <a:t>SGR,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cross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opposite </a:t>
            </a:r>
            <a:r>
              <a:rPr dirty="0" sz="2800" spc="-225" i="1">
                <a:solidFill>
                  <a:srgbClr val="000099"/>
                </a:solidFill>
                <a:latin typeface="Times New Roman"/>
                <a:cs typeface="Times New Roman"/>
              </a:rPr>
              <a:t>side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in 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front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central canal, </a:t>
            </a:r>
            <a:r>
              <a:rPr dirty="0" sz="2800" spc="-260" i="1">
                <a:solidFill>
                  <a:srgbClr val="000099"/>
                </a:solidFill>
                <a:latin typeface="Times New Roman"/>
                <a:cs typeface="Times New Roman"/>
              </a:rPr>
              <a:t>ascend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2800" spc="-210" i="1">
                <a:solidFill>
                  <a:srgbClr val="000099"/>
                </a:solidFill>
                <a:latin typeface="Times New Roman"/>
                <a:cs typeface="Times New Roman"/>
              </a:rPr>
              <a:t>lateral  </a:t>
            </a:r>
            <a:r>
              <a:rPr dirty="0" sz="2800" spc="-275" i="1">
                <a:solidFill>
                  <a:srgbClr val="000099"/>
                </a:solidFill>
                <a:latin typeface="Times New Roman"/>
                <a:cs typeface="Times New Roman"/>
              </a:rPr>
              <a:t>column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2800" spc="-320" i="1">
                <a:solidFill>
                  <a:srgbClr val="000099"/>
                </a:solidFill>
                <a:latin typeface="Times New Roman"/>
                <a:cs typeface="Times New Roman"/>
              </a:rPr>
              <a:t>SC </a:t>
            </a:r>
            <a:r>
              <a:rPr dirty="0" sz="2800" spc="-430" i="1">
                <a:solidFill>
                  <a:srgbClr val="000099"/>
                </a:solidFill>
                <a:latin typeface="Times New Roman"/>
                <a:cs typeface="Times New Roman"/>
              </a:rPr>
              <a:t>&amp; 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terminate </a:t>
            </a:r>
            <a:r>
              <a:rPr dirty="0" sz="2800" spc="-22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00" i="1">
                <a:solidFill>
                  <a:srgbClr val="000099"/>
                </a:solidFill>
                <a:latin typeface="Times New Roman"/>
                <a:cs typeface="Times New Roman"/>
              </a:rPr>
              <a:t>at:-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21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dirty="0" sz="2800" spc="-210" i="1">
                <a:solidFill>
                  <a:srgbClr val="000099"/>
                </a:solidFill>
                <a:latin typeface="Times New Roman"/>
                <a:cs typeface="Times New Roman"/>
              </a:rPr>
              <a:t>Reticular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formation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brain</a:t>
            </a:r>
            <a:r>
              <a:rPr dirty="0" sz="2800" spc="4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stem.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225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dirty="0" sz="2800" spc="-225" i="1">
                <a:solidFill>
                  <a:srgbClr val="000099"/>
                </a:solidFill>
                <a:latin typeface="Times New Roman"/>
                <a:cs typeface="Times New Roman"/>
              </a:rPr>
              <a:t>Intralaminar </a:t>
            </a: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nuclei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r>
              <a:rPr dirty="0" sz="2800" spc="-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thalamus.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254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dirty="0" sz="2800" spc="-254" i="1">
                <a:solidFill>
                  <a:srgbClr val="000099"/>
                </a:solidFill>
                <a:latin typeface="Times New Roman"/>
                <a:cs typeface="Times New Roman"/>
              </a:rPr>
              <a:t>Hypothalamus </a:t>
            </a:r>
            <a:r>
              <a:rPr dirty="0" sz="2800" spc="-430" i="1">
                <a:solidFill>
                  <a:srgbClr val="000099"/>
                </a:solidFill>
                <a:latin typeface="Times New Roman"/>
                <a:cs typeface="Times New Roman"/>
              </a:rPr>
              <a:t>&amp; 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adjacent region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r>
              <a:rPr dirty="0" sz="2800" spc="24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basal</a:t>
            </a:r>
            <a:endParaRPr sz="28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</a:pP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brain.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</a:pP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Impulses </a:t>
            </a: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arriving these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regions </a:t>
            </a:r>
            <a:r>
              <a:rPr dirty="0" sz="2800" spc="-265" i="1">
                <a:solidFill>
                  <a:srgbClr val="000099"/>
                </a:solidFill>
                <a:latin typeface="Times New Roman"/>
                <a:cs typeface="Times New Roman"/>
              </a:rPr>
              <a:t>have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strong 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arousal </a:t>
            </a:r>
            <a:r>
              <a:rPr dirty="0" sz="2800" spc="-210" i="1">
                <a:solidFill>
                  <a:srgbClr val="000099"/>
                </a:solidFill>
                <a:latin typeface="Times New Roman"/>
                <a:cs typeface="Times New Roman"/>
              </a:rPr>
              <a:t>effects </a:t>
            </a:r>
            <a:r>
              <a:rPr dirty="0" sz="2800" spc="-280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2800" spc="-270" i="1">
                <a:solidFill>
                  <a:srgbClr val="000099"/>
                </a:solidFill>
                <a:latin typeface="Times New Roman"/>
                <a:cs typeface="Times New Roman"/>
              </a:rPr>
              <a:t>can </a:t>
            </a:r>
            <a:r>
              <a:rPr dirty="0" sz="2800" spc="-260" i="1">
                <a:solidFill>
                  <a:srgbClr val="000099"/>
                </a:solidFill>
                <a:latin typeface="Times New Roman"/>
                <a:cs typeface="Times New Roman"/>
              </a:rPr>
              <a:t>be </a:t>
            </a:r>
            <a:r>
              <a:rPr dirty="0" sz="2800" spc="-15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perceived.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dirty="0" sz="3200" spc="-204">
                <a:solidFill>
                  <a:srgbClr val="30B6FC"/>
                </a:solidFill>
                <a:latin typeface="Courier New"/>
                <a:cs typeface="Courier New"/>
              </a:rPr>
              <a:t>o</a:t>
            </a:r>
            <a:r>
              <a:rPr dirty="0" sz="3200" spc="-204" b="1" i="1" u="heavy">
                <a:solidFill>
                  <a:srgbClr val="6F2F9F"/>
                </a:solidFill>
                <a:latin typeface="Times New Roman"/>
                <a:cs typeface="Times New Roman"/>
              </a:rPr>
              <a:t>Third </a:t>
            </a:r>
            <a:r>
              <a:rPr dirty="0" sz="3200" spc="-285" b="1" i="1" u="heavy">
                <a:solidFill>
                  <a:srgbClr val="6F2F9F"/>
                </a:solidFill>
                <a:latin typeface="Times New Roman"/>
                <a:cs typeface="Times New Roman"/>
              </a:rPr>
              <a:t>order</a:t>
            </a:r>
            <a:r>
              <a:rPr dirty="0" sz="3200" spc="-175" b="1" i="1" u="heavy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3200" spc="-300" b="1" i="1" u="heavy">
                <a:solidFill>
                  <a:srgbClr val="6F2F9F"/>
                </a:solidFill>
                <a:latin typeface="Times New Roman"/>
                <a:cs typeface="Times New Roman"/>
              </a:rPr>
              <a:t>neurons</a:t>
            </a:r>
            <a:endParaRPr sz="32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480"/>
              </a:spcBef>
              <a:buClr>
                <a:srgbClr val="FF0000"/>
              </a:buClr>
              <a:buFont typeface="Arial"/>
              <a:buChar char="•"/>
              <a:tabLst>
                <a:tab pos="191135" algn="l"/>
              </a:tabLst>
            </a:pPr>
            <a:r>
              <a:rPr dirty="0" sz="2800" spc="-260" i="1">
                <a:solidFill>
                  <a:srgbClr val="000099"/>
                </a:solidFill>
                <a:latin typeface="Times New Roman"/>
                <a:cs typeface="Times New Roman"/>
              </a:rPr>
              <a:t>These </a:t>
            </a:r>
            <a:r>
              <a:rPr dirty="0" sz="2800" spc="-210" i="1">
                <a:solidFill>
                  <a:srgbClr val="000099"/>
                </a:solidFill>
                <a:latin typeface="Times New Roman"/>
                <a:cs typeface="Times New Roman"/>
              </a:rPr>
              <a:t>start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at</a:t>
            </a:r>
            <a:r>
              <a:rPr dirty="0" sz="2800" spc="1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thalamus,</a:t>
            </a:r>
            <a:endParaRPr sz="28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335"/>
              </a:spcBef>
              <a:buClr>
                <a:srgbClr val="FF0000"/>
              </a:buClr>
              <a:buFont typeface="Arial"/>
              <a:buChar char="•"/>
              <a:tabLst>
                <a:tab pos="191135" algn="l"/>
              </a:tabLst>
            </a:pPr>
            <a:r>
              <a:rPr dirty="0" sz="2800" spc="-315" i="1">
                <a:solidFill>
                  <a:srgbClr val="000099"/>
                </a:solidFill>
                <a:latin typeface="Times New Roman"/>
                <a:cs typeface="Times New Roman"/>
              </a:rPr>
              <a:t>Few </a:t>
            </a:r>
            <a:r>
              <a:rPr dirty="0" sz="2800" spc="-210" i="1">
                <a:solidFill>
                  <a:srgbClr val="000099"/>
                </a:solidFill>
                <a:latin typeface="Times New Roman"/>
                <a:cs typeface="Times New Roman"/>
              </a:rPr>
              <a:t>fibers </a:t>
            </a: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project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cerebral </a:t>
            </a:r>
            <a:r>
              <a:rPr dirty="0" sz="2800" spc="-22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cortex.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3338" y="5499506"/>
            <a:ext cx="314325" cy="46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203" sz="360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dirty="0" sz="1600" spc="-5">
                <a:solidFill>
                  <a:srgbClr val="C00000"/>
                </a:solidFill>
                <a:latin typeface="Times New Roman"/>
                <a:cs typeface="Times New Roman"/>
              </a:rPr>
              <a:t>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0264" y="5896355"/>
            <a:ext cx="382270" cy="46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203" sz="360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dirty="0" sz="1600">
                <a:solidFill>
                  <a:srgbClr val="C00000"/>
                </a:solidFill>
                <a:latin typeface="Times New Roman"/>
                <a:cs typeface="Times New Roman"/>
              </a:rPr>
              <a:t>nd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0667" y="708659"/>
            <a:ext cx="346075" cy="46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6203" sz="360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dirty="0" sz="1600" spc="-10">
                <a:solidFill>
                  <a:srgbClr val="C00000"/>
                </a:solidFill>
                <a:latin typeface="Times New Roman"/>
                <a:cs typeface="Times New Roman"/>
              </a:rPr>
              <a:t>rd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15075" y="804354"/>
            <a:ext cx="2791205" cy="60171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71464" y="804303"/>
            <a:ext cx="3201035" cy="532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01304" y="1188974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169180" y="164973"/>
                </a:moveTo>
                <a:lnTo>
                  <a:pt x="118491" y="164973"/>
                </a:lnTo>
                <a:lnTo>
                  <a:pt x="189356" y="263016"/>
                </a:lnTo>
                <a:lnTo>
                  <a:pt x="169180" y="164973"/>
                </a:lnTo>
                <a:close/>
              </a:path>
              <a:path w="263525" h="263525">
                <a:moveTo>
                  <a:pt x="73660" y="0"/>
                </a:moveTo>
                <a:lnTo>
                  <a:pt x="98044" y="118490"/>
                </a:lnTo>
                <a:lnTo>
                  <a:pt x="0" y="189356"/>
                </a:lnTo>
                <a:lnTo>
                  <a:pt x="118491" y="164973"/>
                </a:lnTo>
                <a:lnTo>
                  <a:pt x="169180" y="164973"/>
                </a:lnTo>
                <a:lnTo>
                  <a:pt x="164973" y="144525"/>
                </a:lnTo>
                <a:lnTo>
                  <a:pt x="229281" y="98043"/>
                </a:lnTo>
                <a:lnTo>
                  <a:pt x="144525" y="98043"/>
                </a:lnTo>
                <a:lnTo>
                  <a:pt x="73660" y="0"/>
                </a:lnTo>
                <a:close/>
              </a:path>
              <a:path w="263525" h="263525">
                <a:moveTo>
                  <a:pt x="263017" y="73660"/>
                </a:moveTo>
                <a:lnTo>
                  <a:pt x="144525" y="98043"/>
                </a:lnTo>
                <a:lnTo>
                  <a:pt x="229281" y="98043"/>
                </a:lnTo>
                <a:lnTo>
                  <a:pt x="263017" y="7366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01304" y="1188974"/>
            <a:ext cx="263525" cy="263525"/>
          </a:xfrm>
          <a:custGeom>
            <a:avLst/>
            <a:gdLst/>
            <a:ahLst/>
            <a:cxnLst/>
            <a:rect l="l" t="t" r="r" b="b"/>
            <a:pathLst>
              <a:path w="263525" h="263525">
                <a:moveTo>
                  <a:pt x="0" y="189356"/>
                </a:moveTo>
                <a:lnTo>
                  <a:pt x="98044" y="118490"/>
                </a:lnTo>
                <a:lnTo>
                  <a:pt x="73660" y="0"/>
                </a:lnTo>
                <a:lnTo>
                  <a:pt x="144525" y="98043"/>
                </a:lnTo>
                <a:lnTo>
                  <a:pt x="263017" y="73660"/>
                </a:lnTo>
                <a:lnTo>
                  <a:pt x="164973" y="144525"/>
                </a:lnTo>
                <a:lnTo>
                  <a:pt x="189356" y="263016"/>
                </a:lnTo>
                <a:lnTo>
                  <a:pt x="118491" y="164973"/>
                </a:lnTo>
                <a:lnTo>
                  <a:pt x="0" y="189356"/>
                </a:lnTo>
                <a:close/>
              </a:path>
            </a:pathLst>
          </a:custGeom>
          <a:ln w="9525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400038" y="4341495"/>
            <a:ext cx="246761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Spino-thalamic</a:t>
            </a:r>
            <a:r>
              <a:rPr dirty="0" sz="2000" spc="-1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0000"/>
                </a:solidFill>
                <a:latin typeface="Arial"/>
                <a:cs typeface="Arial"/>
              </a:rPr>
              <a:t>tract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8613" y="6189776"/>
            <a:ext cx="1799589" cy="58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280"/>
              </a:lnSpc>
            </a:pP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primary</a:t>
            </a:r>
            <a:r>
              <a:rPr dirty="0" sz="2000" spc="-10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afferent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80"/>
              </a:lnSpc>
            </a:pPr>
            <a:r>
              <a:rPr dirty="0" sz="2000" spc="-5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2000" spc="-5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dirty="0" sz="20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or C</a:t>
            </a:r>
            <a:r>
              <a:rPr dirty="0" sz="20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fibers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12713" y="5801029"/>
            <a:ext cx="168910" cy="480695"/>
          </a:xfrm>
          <a:custGeom>
            <a:avLst/>
            <a:gdLst/>
            <a:ahLst/>
            <a:cxnLst/>
            <a:rect l="l" t="t" r="r" b="b"/>
            <a:pathLst>
              <a:path w="168910" h="480695">
                <a:moveTo>
                  <a:pt x="42672" y="231559"/>
                </a:moveTo>
                <a:lnTo>
                  <a:pt x="0" y="340220"/>
                </a:lnTo>
                <a:lnTo>
                  <a:pt x="105028" y="480593"/>
                </a:lnTo>
                <a:lnTo>
                  <a:pt x="106552" y="319176"/>
                </a:lnTo>
                <a:lnTo>
                  <a:pt x="140662" y="319176"/>
                </a:lnTo>
                <a:lnTo>
                  <a:pt x="141279" y="262064"/>
                </a:lnTo>
                <a:lnTo>
                  <a:pt x="63753" y="262064"/>
                </a:lnTo>
                <a:lnTo>
                  <a:pt x="42672" y="231559"/>
                </a:lnTo>
                <a:close/>
              </a:path>
              <a:path w="168910" h="480695">
                <a:moveTo>
                  <a:pt x="140662" y="319176"/>
                </a:moveTo>
                <a:lnTo>
                  <a:pt x="106552" y="319176"/>
                </a:lnTo>
                <a:lnTo>
                  <a:pt x="140208" y="361314"/>
                </a:lnTo>
                <a:lnTo>
                  <a:pt x="140662" y="319176"/>
                </a:lnTo>
                <a:close/>
              </a:path>
              <a:path w="168910" h="480695">
                <a:moveTo>
                  <a:pt x="88137" y="136067"/>
                </a:moveTo>
                <a:lnTo>
                  <a:pt x="63753" y="262064"/>
                </a:lnTo>
                <a:lnTo>
                  <a:pt x="141279" y="262064"/>
                </a:lnTo>
                <a:lnTo>
                  <a:pt x="141859" y="208318"/>
                </a:lnTo>
                <a:lnTo>
                  <a:pt x="168313" y="208318"/>
                </a:lnTo>
                <a:lnTo>
                  <a:pt x="168357" y="165887"/>
                </a:lnTo>
                <a:lnTo>
                  <a:pt x="110998" y="165887"/>
                </a:lnTo>
                <a:lnTo>
                  <a:pt x="88137" y="136067"/>
                </a:lnTo>
                <a:close/>
              </a:path>
              <a:path w="168910" h="480695">
                <a:moveTo>
                  <a:pt x="168313" y="208318"/>
                </a:moveTo>
                <a:lnTo>
                  <a:pt x="141859" y="208318"/>
                </a:lnTo>
                <a:lnTo>
                  <a:pt x="168275" y="245325"/>
                </a:lnTo>
                <a:lnTo>
                  <a:pt x="168313" y="208318"/>
                </a:lnTo>
                <a:close/>
              </a:path>
              <a:path w="168910" h="480695">
                <a:moveTo>
                  <a:pt x="168528" y="0"/>
                </a:moveTo>
                <a:lnTo>
                  <a:pt x="110998" y="165887"/>
                </a:lnTo>
                <a:lnTo>
                  <a:pt x="168357" y="165887"/>
                </a:lnTo>
                <a:lnTo>
                  <a:pt x="1685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12713" y="5801029"/>
            <a:ext cx="168910" cy="480695"/>
          </a:xfrm>
          <a:custGeom>
            <a:avLst/>
            <a:gdLst/>
            <a:ahLst/>
            <a:cxnLst/>
            <a:rect l="l" t="t" r="r" b="b"/>
            <a:pathLst>
              <a:path w="168910" h="480695">
                <a:moveTo>
                  <a:pt x="0" y="340220"/>
                </a:moveTo>
                <a:lnTo>
                  <a:pt x="42672" y="231559"/>
                </a:lnTo>
                <a:lnTo>
                  <a:pt x="63753" y="262064"/>
                </a:lnTo>
                <a:lnTo>
                  <a:pt x="88137" y="136067"/>
                </a:lnTo>
                <a:lnTo>
                  <a:pt x="110998" y="165887"/>
                </a:lnTo>
                <a:lnTo>
                  <a:pt x="168528" y="0"/>
                </a:lnTo>
                <a:lnTo>
                  <a:pt x="168275" y="245325"/>
                </a:lnTo>
                <a:lnTo>
                  <a:pt x="141859" y="208318"/>
                </a:lnTo>
                <a:lnTo>
                  <a:pt x="140208" y="361314"/>
                </a:lnTo>
                <a:lnTo>
                  <a:pt x="106552" y="319176"/>
                </a:lnTo>
                <a:lnTo>
                  <a:pt x="105028" y="480593"/>
                </a:lnTo>
                <a:lnTo>
                  <a:pt x="0" y="3402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739" y="1203197"/>
            <a:ext cx="5123180" cy="13176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0000"/>
              </a:lnSpc>
              <a:buFont typeface="Garamond"/>
              <a:buChar char="•"/>
              <a:tabLst>
                <a:tab pos="354965" algn="l"/>
                <a:tab pos="355600" algn="l"/>
              </a:tabLst>
            </a:pPr>
            <a:r>
              <a:rPr dirty="0" spc="-260" b="0" u="none">
                <a:solidFill>
                  <a:srgbClr val="000099"/>
                </a:solidFill>
                <a:latin typeface="Times New Roman"/>
                <a:cs typeface="Times New Roman"/>
              </a:rPr>
              <a:t>Full </a:t>
            </a:r>
            <a:r>
              <a:rPr dirty="0" spc="-275" b="0" u="none">
                <a:solidFill>
                  <a:srgbClr val="000099"/>
                </a:solidFill>
                <a:latin typeface="Times New Roman"/>
                <a:cs typeface="Times New Roman"/>
              </a:rPr>
              <a:t>perception </a:t>
            </a:r>
            <a:r>
              <a:rPr dirty="0" spc="-245" b="0" u="none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pc="-280" b="0" u="none">
                <a:solidFill>
                  <a:srgbClr val="000099"/>
                </a:solidFill>
                <a:latin typeface="Times New Roman"/>
                <a:cs typeface="Times New Roman"/>
              </a:rPr>
              <a:t>pain occurs </a:t>
            </a:r>
            <a:r>
              <a:rPr dirty="0" spc="-335" b="0" u="none">
                <a:solidFill>
                  <a:srgbClr val="000099"/>
                </a:solidFill>
                <a:latin typeface="Times New Roman"/>
                <a:cs typeface="Times New Roman"/>
              </a:rPr>
              <a:t>when  </a:t>
            </a:r>
            <a:r>
              <a:rPr dirty="0" spc="-260" b="0" i="0" u="none">
                <a:solidFill>
                  <a:srgbClr val="000099"/>
                </a:solidFill>
                <a:latin typeface="Times New Roman"/>
                <a:cs typeface="Times New Roman"/>
              </a:rPr>
              <a:t>signals enter </a:t>
            </a:r>
            <a:r>
              <a:rPr dirty="0" spc="-380" b="0" i="0" u="none">
                <a:solidFill>
                  <a:srgbClr val="000099"/>
                </a:solidFill>
                <a:latin typeface="Times New Roman"/>
                <a:cs typeface="Times New Roman"/>
              </a:rPr>
              <a:t>RF </a:t>
            </a:r>
            <a:r>
              <a:rPr dirty="0" spc="-245" b="0" i="0" u="none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pc="-275" b="0" i="0" u="none">
                <a:solidFill>
                  <a:srgbClr val="000099"/>
                </a:solidFill>
                <a:latin typeface="Times New Roman"/>
                <a:cs typeface="Times New Roman"/>
              </a:rPr>
              <a:t>brain </a:t>
            </a:r>
            <a:r>
              <a:rPr dirty="0" spc="-265" b="0" i="0" u="none">
                <a:solidFill>
                  <a:srgbClr val="000099"/>
                </a:solidFill>
                <a:latin typeface="Times New Roman"/>
                <a:cs typeface="Times New Roman"/>
              </a:rPr>
              <a:t>stem,  </a:t>
            </a:r>
            <a:r>
              <a:rPr dirty="0" spc="-290" b="0" i="0" u="none">
                <a:solidFill>
                  <a:srgbClr val="000099"/>
                </a:solidFill>
                <a:latin typeface="Times New Roman"/>
                <a:cs typeface="Times New Roman"/>
              </a:rPr>
              <a:t>thalamus </a:t>
            </a:r>
            <a:r>
              <a:rPr dirty="0" spc="-484" b="0" i="0" u="none">
                <a:solidFill>
                  <a:srgbClr val="000099"/>
                </a:solidFill>
                <a:latin typeface="Times New Roman"/>
                <a:cs typeface="Times New Roman"/>
              </a:rPr>
              <a:t>&amp;  </a:t>
            </a:r>
            <a:r>
              <a:rPr dirty="0" spc="-275" b="0" i="0" u="none">
                <a:solidFill>
                  <a:srgbClr val="000099"/>
                </a:solidFill>
                <a:latin typeface="Times New Roman"/>
                <a:cs typeface="Times New Roman"/>
              </a:rPr>
              <a:t>basal</a:t>
            </a:r>
            <a:r>
              <a:rPr dirty="0" spc="-70" b="0" i="0" u="none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pc="-260" b="0" i="0" u="none">
                <a:solidFill>
                  <a:srgbClr val="000099"/>
                </a:solidFill>
                <a:latin typeface="Times New Roman"/>
                <a:cs typeface="Times New Roman"/>
              </a:rPr>
              <a:t>regions.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739" y="2623947"/>
            <a:ext cx="5394960" cy="1317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3460"/>
              </a:lnSpc>
              <a:buFont typeface="Garamond"/>
              <a:buChar char="•"/>
              <a:tabLst>
                <a:tab pos="354965" algn="l"/>
                <a:tab pos="355600" algn="l"/>
              </a:tabLst>
            </a:pPr>
            <a:r>
              <a:rPr dirty="0" sz="3200" spc="-295" i="1">
                <a:solidFill>
                  <a:srgbClr val="000099"/>
                </a:solidFill>
                <a:latin typeface="Times New Roman"/>
                <a:cs typeface="Times New Roman"/>
              </a:rPr>
              <a:t>Somatosensory </a:t>
            </a:r>
            <a:r>
              <a:rPr dirty="0" sz="3200" spc="-265" i="1">
                <a:solidFill>
                  <a:srgbClr val="000099"/>
                </a:solidFill>
                <a:latin typeface="Times New Roman"/>
                <a:cs typeface="Times New Roman"/>
              </a:rPr>
              <a:t>cortex </a:t>
            </a:r>
            <a:r>
              <a:rPr dirty="0" sz="3200" spc="-270" i="1">
                <a:solidFill>
                  <a:srgbClr val="000099"/>
                </a:solidFill>
                <a:latin typeface="Times New Roman"/>
                <a:cs typeface="Times New Roman"/>
              </a:rPr>
              <a:t>plays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important  </a:t>
            </a:r>
            <a:r>
              <a:rPr dirty="0" sz="3200" spc="-254" i="1">
                <a:solidFill>
                  <a:srgbClr val="000099"/>
                </a:solidFill>
                <a:latin typeface="Times New Roman"/>
                <a:cs typeface="Times New Roman"/>
              </a:rPr>
              <a:t>role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3200" spc="-275" i="1">
                <a:solidFill>
                  <a:srgbClr val="000099"/>
                </a:solidFill>
                <a:latin typeface="Times New Roman"/>
                <a:cs typeface="Times New Roman"/>
              </a:rPr>
              <a:t>topognosis </a:t>
            </a:r>
            <a:r>
              <a:rPr dirty="0" sz="3200" spc="-190" i="1">
                <a:solidFill>
                  <a:srgbClr val="000099"/>
                </a:solidFill>
                <a:latin typeface="Times New Roman"/>
                <a:cs typeface="Times New Roman"/>
              </a:rPr>
              <a:t>i.e. </a:t>
            </a:r>
            <a:r>
              <a:rPr dirty="0" sz="3200" spc="-250" b="1" i="1">
                <a:solidFill>
                  <a:srgbClr val="FF0000"/>
                </a:solidFill>
                <a:latin typeface="Times New Roman"/>
                <a:cs typeface="Times New Roman"/>
              </a:rPr>
              <a:t>localization </a:t>
            </a:r>
            <a:r>
              <a:rPr dirty="0" sz="3200" spc="-484" b="1" i="1">
                <a:solidFill>
                  <a:srgbClr val="FF0000"/>
                </a:solidFill>
                <a:latin typeface="Times New Roman"/>
                <a:cs typeface="Times New Roman"/>
              </a:rPr>
              <a:t>&amp;  </a:t>
            </a:r>
            <a:r>
              <a:rPr dirty="0" sz="3200" spc="-254" b="1" i="1">
                <a:solidFill>
                  <a:srgbClr val="FF0000"/>
                </a:solidFill>
                <a:latin typeface="Times New Roman"/>
                <a:cs typeface="Times New Roman"/>
              </a:rPr>
              <a:t>interpretation </a:t>
            </a:r>
            <a:r>
              <a:rPr dirty="0" sz="3200" spc="-265" b="1" i="1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dirty="0" sz="3200" spc="-290" b="1" i="1">
                <a:solidFill>
                  <a:srgbClr val="FF0000"/>
                </a:solidFill>
                <a:latin typeface="Times New Roman"/>
                <a:cs typeface="Times New Roman"/>
              </a:rPr>
              <a:t>pain</a:t>
            </a:r>
            <a:r>
              <a:rPr dirty="0" sz="3200" spc="-5" b="1" i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200" spc="-245" b="1" i="1">
                <a:solidFill>
                  <a:srgbClr val="FF0000"/>
                </a:solidFill>
                <a:latin typeface="Times New Roman"/>
                <a:cs typeface="Times New Roman"/>
              </a:rPr>
              <a:t>quality.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4032377"/>
            <a:ext cx="5367655" cy="268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0000"/>
              </a:lnSpc>
              <a:buFont typeface="Garamond"/>
              <a:buChar char="•"/>
              <a:tabLst>
                <a:tab pos="354965" algn="l"/>
                <a:tab pos="355600" algn="l"/>
              </a:tabLst>
            </a:pP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Fast </a:t>
            </a:r>
            <a:r>
              <a:rPr dirty="0" sz="3200" spc="-28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200" spc="-210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200" spc="-254" i="1">
                <a:solidFill>
                  <a:srgbClr val="000099"/>
                </a:solidFill>
                <a:latin typeface="Times New Roman"/>
                <a:cs typeface="Times New Roman"/>
              </a:rPr>
              <a:t>localized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better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than </a:t>
            </a:r>
            <a:r>
              <a:rPr dirty="0" sz="3200" spc="-290" i="1">
                <a:solidFill>
                  <a:srgbClr val="000099"/>
                </a:solidFill>
                <a:latin typeface="Times New Roman"/>
                <a:cs typeface="Times New Roman"/>
              </a:rPr>
              <a:t>slow  </a:t>
            </a:r>
            <a:r>
              <a:rPr dirty="0" sz="3200" spc="-28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200" spc="-295" i="1">
                <a:solidFill>
                  <a:srgbClr val="000099"/>
                </a:solidFill>
                <a:latin typeface="Times New Roman"/>
                <a:cs typeface="Times New Roman"/>
              </a:rPr>
              <a:t>because </a:t>
            </a:r>
            <a:r>
              <a:rPr dirty="0" sz="3200" spc="-254" i="1">
                <a:solidFill>
                  <a:srgbClr val="000099"/>
                </a:solidFill>
                <a:latin typeface="Times New Roman"/>
                <a:cs typeface="Times New Roman"/>
              </a:rPr>
              <a:t>signals </a:t>
            </a:r>
            <a:r>
              <a:rPr dirty="0" sz="3200" spc="-265" i="1">
                <a:solidFill>
                  <a:srgbClr val="000099"/>
                </a:solidFill>
                <a:latin typeface="Times New Roman"/>
                <a:cs typeface="Times New Roman"/>
              </a:rPr>
              <a:t>carried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in 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neospinothalamic </a:t>
            </a:r>
            <a:r>
              <a:rPr dirty="0" sz="3200" spc="-235" i="1">
                <a:solidFill>
                  <a:srgbClr val="000099"/>
                </a:solidFill>
                <a:latin typeface="Times New Roman"/>
                <a:cs typeface="Times New Roman"/>
              </a:rPr>
              <a:t>tract </a:t>
            </a:r>
            <a:r>
              <a:rPr dirty="0" sz="3200" spc="-290" i="1">
                <a:solidFill>
                  <a:srgbClr val="000099"/>
                </a:solidFill>
                <a:latin typeface="Times New Roman"/>
                <a:cs typeface="Times New Roman"/>
              </a:rPr>
              <a:t>reach  somatosensory </a:t>
            </a:r>
            <a:r>
              <a:rPr dirty="0" sz="3200" spc="-250" i="1">
                <a:solidFill>
                  <a:srgbClr val="000099"/>
                </a:solidFill>
                <a:latin typeface="Times New Roman"/>
                <a:cs typeface="Times New Roman"/>
              </a:rPr>
              <a:t>cortex, </a:t>
            </a:r>
            <a:r>
              <a:rPr dirty="0" sz="3200" spc="-275" i="1">
                <a:solidFill>
                  <a:srgbClr val="000099"/>
                </a:solidFill>
                <a:latin typeface="Times New Roman"/>
                <a:cs typeface="Times New Roman"/>
              </a:rPr>
              <a:t>while </a:t>
            </a:r>
            <a:r>
              <a:rPr dirty="0" sz="3200" spc="-315" i="1">
                <a:solidFill>
                  <a:srgbClr val="000099"/>
                </a:solidFill>
                <a:latin typeface="Times New Roman"/>
                <a:cs typeface="Times New Roman"/>
              </a:rPr>
              <a:t>a </a:t>
            </a:r>
            <a:r>
              <a:rPr dirty="0" sz="3200" spc="-270" i="1">
                <a:solidFill>
                  <a:srgbClr val="000099"/>
                </a:solidFill>
                <a:latin typeface="Times New Roman"/>
                <a:cs typeface="Times New Roman"/>
              </a:rPr>
              <a:t>small 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propotion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paleospinothalamic  </a:t>
            </a:r>
            <a:r>
              <a:rPr dirty="0" sz="3200" spc="-310" i="1">
                <a:solidFill>
                  <a:srgbClr val="000099"/>
                </a:solidFill>
                <a:latin typeface="Times New Roman"/>
                <a:cs typeface="Times New Roman"/>
              </a:rPr>
              <a:t>pathway </a:t>
            </a:r>
            <a:r>
              <a:rPr dirty="0" sz="3200" spc="-290" i="1">
                <a:solidFill>
                  <a:srgbClr val="000099"/>
                </a:solidFill>
                <a:latin typeface="Times New Roman"/>
                <a:cs typeface="Times New Roman"/>
              </a:rPr>
              <a:t>reach</a:t>
            </a:r>
            <a:r>
              <a:rPr dirty="0" sz="3200" spc="-3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200" spc="-240" i="1">
                <a:solidFill>
                  <a:srgbClr val="000099"/>
                </a:solidFill>
                <a:latin typeface="Times New Roman"/>
                <a:cs typeface="Times New Roman"/>
              </a:rPr>
              <a:t>there.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54878" y="1590802"/>
            <a:ext cx="2197735" cy="212725"/>
          </a:xfrm>
          <a:custGeom>
            <a:avLst/>
            <a:gdLst/>
            <a:ahLst/>
            <a:cxnLst/>
            <a:rect l="l" t="t" r="r" b="b"/>
            <a:pathLst>
              <a:path w="2197734" h="212725">
                <a:moveTo>
                  <a:pt x="2412" y="0"/>
                </a:moveTo>
                <a:lnTo>
                  <a:pt x="0" y="37973"/>
                </a:lnTo>
                <a:lnTo>
                  <a:pt x="114046" y="45465"/>
                </a:lnTo>
                <a:lnTo>
                  <a:pt x="116459" y="7493"/>
                </a:lnTo>
                <a:lnTo>
                  <a:pt x="2412" y="0"/>
                </a:lnTo>
                <a:close/>
              </a:path>
              <a:path w="2197734" h="212725">
                <a:moveTo>
                  <a:pt x="154559" y="9906"/>
                </a:moveTo>
                <a:lnTo>
                  <a:pt x="152019" y="48006"/>
                </a:lnTo>
                <a:lnTo>
                  <a:pt x="266065" y="55372"/>
                </a:lnTo>
                <a:lnTo>
                  <a:pt x="268605" y="17399"/>
                </a:lnTo>
                <a:lnTo>
                  <a:pt x="154559" y="9906"/>
                </a:lnTo>
                <a:close/>
              </a:path>
              <a:path w="2197734" h="212725">
                <a:moveTo>
                  <a:pt x="306578" y="19812"/>
                </a:moveTo>
                <a:lnTo>
                  <a:pt x="304165" y="57912"/>
                </a:lnTo>
                <a:lnTo>
                  <a:pt x="418211" y="65405"/>
                </a:lnTo>
                <a:lnTo>
                  <a:pt x="420624" y="27305"/>
                </a:lnTo>
                <a:lnTo>
                  <a:pt x="306578" y="19812"/>
                </a:lnTo>
                <a:close/>
              </a:path>
              <a:path w="2197734" h="212725">
                <a:moveTo>
                  <a:pt x="458724" y="29845"/>
                </a:moveTo>
                <a:lnTo>
                  <a:pt x="456184" y="67818"/>
                </a:lnTo>
                <a:lnTo>
                  <a:pt x="570230" y="75311"/>
                </a:lnTo>
                <a:lnTo>
                  <a:pt x="572770" y="37337"/>
                </a:lnTo>
                <a:lnTo>
                  <a:pt x="458724" y="29845"/>
                </a:lnTo>
                <a:close/>
              </a:path>
              <a:path w="2197734" h="212725">
                <a:moveTo>
                  <a:pt x="610743" y="39750"/>
                </a:moveTo>
                <a:lnTo>
                  <a:pt x="608203" y="77850"/>
                </a:lnTo>
                <a:lnTo>
                  <a:pt x="722249" y="85217"/>
                </a:lnTo>
                <a:lnTo>
                  <a:pt x="724788" y="47244"/>
                </a:lnTo>
                <a:lnTo>
                  <a:pt x="610743" y="39750"/>
                </a:lnTo>
                <a:close/>
              </a:path>
              <a:path w="2197734" h="212725">
                <a:moveTo>
                  <a:pt x="762762" y="49657"/>
                </a:moveTo>
                <a:lnTo>
                  <a:pt x="760349" y="87757"/>
                </a:lnTo>
                <a:lnTo>
                  <a:pt x="874395" y="95250"/>
                </a:lnTo>
                <a:lnTo>
                  <a:pt x="876808" y="57150"/>
                </a:lnTo>
                <a:lnTo>
                  <a:pt x="762762" y="49657"/>
                </a:lnTo>
                <a:close/>
              </a:path>
              <a:path w="2197734" h="212725">
                <a:moveTo>
                  <a:pt x="914908" y="59689"/>
                </a:moveTo>
                <a:lnTo>
                  <a:pt x="912368" y="97662"/>
                </a:lnTo>
                <a:lnTo>
                  <a:pt x="1026413" y="105156"/>
                </a:lnTo>
                <a:lnTo>
                  <a:pt x="1028954" y="67183"/>
                </a:lnTo>
                <a:lnTo>
                  <a:pt x="914908" y="59689"/>
                </a:lnTo>
                <a:close/>
              </a:path>
              <a:path w="2197734" h="212725">
                <a:moveTo>
                  <a:pt x="1066927" y="69596"/>
                </a:moveTo>
                <a:lnTo>
                  <a:pt x="1064514" y="107696"/>
                </a:lnTo>
                <a:lnTo>
                  <a:pt x="1178560" y="115062"/>
                </a:lnTo>
                <a:lnTo>
                  <a:pt x="1180973" y="77088"/>
                </a:lnTo>
                <a:lnTo>
                  <a:pt x="1066927" y="69596"/>
                </a:lnTo>
                <a:close/>
              </a:path>
              <a:path w="2197734" h="212725">
                <a:moveTo>
                  <a:pt x="1219073" y="79501"/>
                </a:moveTo>
                <a:lnTo>
                  <a:pt x="1216533" y="117601"/>
                </a:lnTo>
                <a:lnTo>
                  <a:pt x="1330578" y="125095"/>
                </a:lnTo>
                <a:lnTo>
                  <a:pt x="1333119" y="86995"/>
                </a:lnTo>
                <a:lnTo>
                  <a:pt x="1219073" y="79501"/>
                </a:lnTo>
                <a:close/>
              </a:path>
              <a:path w="2197734" h="212725">
                <a:moveTo>
                  <a:pt x="1371092" y="89535"/>
                </a:moveTo>
                <a:lnTo>
                  <a:pt x="1368678" y="127508"/>
                </a:lnTo>
                <a:lnTo>
                  <a:pt x="1482725" y="135000"/>
                </a:lnTo>
                <a:lnTo>
                  <a:pt x="1485138" y="97027"/>
                </a:lnTo>
                <a:lnTo>
                  <a:pt x="1371092" y="89535"/>
                </a:lnTo>
                <a:close/>
              </a:path>
              <a:path w="2197734" h="212725">
                <a:moveTo>
                  <a:pt x="1523238" y="99440"/>
                </a:moveTo>
                <a:lnTo>
                  <a:pt x="1520698" y="137540"/>
                </a:lnTo>
                <a:lnTo>
                  <a:pt x="1634744" y="144907"/>
                </a:lnTo>
                <a:lnTo>
                  <a:pt x="1637284" y="106934"/>
                </a:lnTo>
                <a:lnTo>
                  <a:pt x="1523238" y="99440"/>
                </a:lnTo>
                <a:close/>
              </a:path>
              <a:path w="2197734" h="212725">
                <a:moveTo>
                  <a:pt x="1675256" y="109347"/>
                </a:moveTo>
                <a:lnTo>
                  <a:pt x="1672717" y="147447"/>
                </a:lnTo>
                <a:lnTo>
                  <a:pt x="1786890" y="154939"/>
                </a:lnTo>
                <a:lnTo>
                  <a:pt x="1789302" y="116839"/>
                </a:lnTo>
                <a:lnTo>
                  <a:pt x="1675256" y="109347"/>
                </a:lnTo>
                <a:close/>
              </a:path>
              <a:path w="2197734" h="212725">
                <a:moveTo>
                  <a:pt x="1827276" y="119380"/>
                </a:moveTo>
                <a:lnTo>
                  <a:pt x="1824863" y="157352"/>
                </a:lnTo>
                <a:lnTo>
                  <a:pt x="1938909" y="164846"/>
                </a:lnTo>
                <a:lnTo>
                  <a:pt x="1941449" y="126873"/>
                </a:lnTo>
                <a:lnTo>
                  <a:pt x="1827276" y="119380"/>
                </a:lnTo>
                <a:close/>
              </a:path>
              <a:path w="2197734" h="212725">
                <a:moveTo>
                  <a:pt x="2087118" y="98171"/>
                </a:moveTo>
                <a:lnTo>
                  <a:pt x="2084619" y="136197"/>
                </a:lnTo>
                <a:lnTo>
                  <a:pt x="2093468" y="136778"/>
                </a:lnTo>
                <a:lnTo>
                  <a:pt x="2090927" y="174751"/>
                </a:lnTo>
                <a:lnTo>
                  <a:pt x="2082086" y="174751"/>
                </a:lnTo>
                <a:lnTo>
                  <a:pt x="2079625" y="212217"/>
                </a:lnTo>
                <a:lnTo>
                  <a:pt x="2168772" y="174751"/>
                </a:lnTo>
                <a:lnTo>
                  <a:pt x="2090927" y="174751"/>
                </a:lnTo>
                <a:lnTo>
                  <a:pt x="2082124" y="174173"/>
                </a:lnTo>
                <a:lnTo>
                  <a:pt x="2170148" y="174173"/>
                </a:lnTo>
                <a:lnTo>
                  <a:pt x="2197480" y="162687"/>
                </a:lnTo>
                <a:lnTo>
                  <a:pt x="2087118" y="98171"/>
                </a:lnTo>
                <a:close/>
              </a:path>
              <a:path w="2197734" h="212725">
                <a:moveTo>
                  <a:pt x="2084619" y="136197"/>
                </a:moveTo>
                <a:lnTo>
                  <a:pt x="2082124" y="174173"/>
                </a:lnTo>
                <a:lnTo>
                  <a:pt x="2090927" y="174751"/>
                </a:lnTo>
                <a:lnTo>
                  <a:pt x="2093468" y="136778"/>
                </a:lnTo>
                <a:lnTo>
                  <a:pt x="2084619" y="136197"/>
                </a:lnTo>
                <a:close/>
              </a:path>
              <a:path w="2197734" h="212725">
                <a:moveTo>
                  <a:pt x="1979422" y="129286"/>
                </a:moveTo>
                <a:lnTo>
                  <a:pt x="1976881" y="167259"/>
                </a:lnTo>
                <a:lnTo>
                  <a:pt x="2082124" y="174173"/>
                </a:lnTo>
                <a:lnTo>
                  <a:pt x="2084619" y="136197"/>
                </a:lnTo>
                <a:lnTo>
                  <a:pt x="1979422" y="12928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98338" y="1268730"/>
            <a:ext cx="3034665" cy="1816735"/>
          </a:xfrm>
          <a:custGeom>
            <a:avLst/>
            <a:gdLst/>
            <a:ahLst/>
            <a:cxnLst/>
            <a:rect l="l" t="t" r="r" b="b"/>
            <a:pathLst>
              <a:path w="3034665" h="1816735">
                <a:moveTo>
                  <a:pt x="98298" y="1725422"/>
                </a:moveTo>
                <a:lnTo>
                  <a:pt x="0" y="1783842"/>
                </a:lnTo>
                <a:lnTo>
                  <a:pt x="19558" y="1816608"/>
                </a:lnTo>
                <a:lnTo>
                  <a:pt x="117728" y="1758188"/>
                </a:lnTo>
                <a:lnTo>
                  <a:pt x="98298" y="1725422"/>
                </a:lnTo>
                <a:close/>
              </a:path>
              <a:path w="3034665" h="1816735">
                <a:moveTo>
                  <a:pt x="229235" y="1647444"/>
                </a:moveTo>
                <a:lnTo>
                  <a:pt x="130937" y="1705864"/>
                </a:lnTo>
                <a:lnTo>
                  <a:pt x="150495" y="1738630"/>
                </a:lnTo>
                <a:lnTo>
                  <a:pt x="248665" y="1680210"/>
                </a:lnTo>
                <a:lnTo>
                  <a:pt x="229235" y="1647444"/>
                </a:lnTo>
                <a:close/>
              </a:path>
              <a:path w="3034665" h="1816735">
                <a:moveTo>
                  <a:pt x="360172" y="1569466"/>
                </a:moveTo>
                <a:lnTo>
                  <a:pt x="262000" y="1628013"/>
                </a:lnTo>
                <a:lnTo>
                  <a:pt x="281432" y="1660652"/>
                </a:lnTo>
                <a:lnTo>
                  <a:pt x="379602" y="1602232"/>
                </a:lnTo>
                <a:lnTo>
                  <a:pt x="360172" y="1569466"/>
                </a:lnTo>
                <a:close/>
              </a:path>
              <a:path w="3034665" h="1816735">
                <a:moveTo>
                  <a:pt x="491109" y="1491615"/>
                </a:moveTo>
                <a:lnTo>
                  <a:pt x="392938" y="1550035"/>
                </a:lnTo>
                <a:lnTo>
                  <a:pt x="412369" y="1582801"/>
                </a:lnTo>
                <a:lnTo>
                  <a:pt x="510666" y="1524254"/>
                </a:lnTo>
                <a:lnTo>
                  <a:pt x="491109" y="1491615"/>
                </a:lnTo>
                <a:close/>
              </a:path>
              <a:path w="3034665" h="1816735">
                <a:moveTo>
                  <a:pt x="622046" y="1413637"/>
                </a:moveTo>
                <a:lnTo>
                  <a:pt x="523875" y="1472057"/>
                </a:lnTo>
                <a:lnTo>
                  <a:pt x="543306" y="1504823"/>
                </a:lnTo>
                <a:lnTo>
                  <a:pt x="641603" y="1446403"/>
                </a:lnTo>
                <a:lnTo>
                  <a:pt x="622046" y="1413637"/>
                </a:lnTo>
                <a:close/>
              </a:path>
              <a:path w="3034665" h="1816735">
                <a:moveTo>
                  <a:pt x="752983" y="1335659"/>
                </a:moveTo>
                <a:lnTo>
                  <a:pt x="654812" y="1394206"/>
                </a:lnTo>
                <a:lnTo>
                  <a:pt x="674370" y="1426845"/>
                </a:lnTo>
                <a:lnTo>
                  <a:pt x="772540" y="1368425"/>
                </a:lnTo>
                <a:lnTo>
                  <a:pt x="752983" y="1335659"/>
                </a:lnTo>
                <a:close/>
              </a:path>
              <a:path w="3034665" h="1816735">
                <a:moveTo>
                  <a:pt x="884047" y="1257808"/>
                </a:moveTo>
                <a:lnTo>
                  <a:pt x="785749" y="1316228"/>
                </a:lnTo>
                <a:lnTo>
                  <a:pt x="805307" y="1348994"/>
                </a:lnTo>
                <a:lnTo>
                  <a:pt x="903477" y="1290447"/>
                </a:lnTo>
                <a:lnTo>
                  <a:pt x="884047" y="1257808"/>
                </a:lnTo>
                <a:close/>
              </a:path>
              <a:path w="3034665" h="1816735">
                <a:moveTo>
                  <a:pt x="1014984" y="1179830"/>
                </a:moveTo>
                <a:lnTo>
                  <a:pt x="916686" y="1238250"/>
                </a:lnTo>
                <a:lnTo>
                  <a:pt x="936244" y="1271016"/>
                </a:lnTo>
                <a:lnTo>
                  <a:pt x="1034414" y="1212596"/>
                </a:lnTo>
                <a:lnTo>
                  <a:pt x="1014984" y="1179830"/>
                </a:lnTo>
                <a:close/>
              </a:path>
              <a:path w="3034665" h="1816735">
                <a:moveTo>
                  <a:pt x="1145920" y="1101852"/>
                </a:moveTo>
                <a:lnTo>
                  <a:pt x="1047750" y="1160272"/>
                </a:lnTo>
                <a:lnTo>
                  <a:pt x="1067181" y="1193038"/>
                </a:lnTo>
                <a:lnTo>
                  <a:pt x="1165352" y="1134618"/>
                </a:lnTo>
                <a:lnTo>
                  <a:pt x="1145920" y="1101852"/>
                </a:lnTo>
                <a:close/>
              </a:path>
              <a:path w="3034665" h="1816735">
                <a:moveTo>
                  <a:pt x="1276858" y="1023874"/>
                </a:moveTo>
                <a:lnTo>
                  <a:pt x="1178687" y="1082421"/>
                </a:lnTo>
                <a:lnTo>
                  <a:pt x="1198117" y="1115060"/>
                </a:lnTo>
                <a:lnTo>
                  <a:pt x="1296415" y="1056640"/>
                </a:lnTo>
                <a:lnTo>
                  <a:pt x="1276858" y="1023874"/>
                </a:lnTo>
                <a:close/>
              </a:path>
              <a:path w="3034665" h="1816735">
                <a:moveTo>
                  <a:pt x="1407794" y="946023"/>
                </a:moveTo>
                <a:lnTo>
                  <a:pt x="1309623" y="1004443"/>
                </a:lnTo>
                <a:lnTo>
                  <a:pt x="1329055" y="1037209"/>
                </a:lnTo>
                <a:lnTo>
                  <a:pt x="1427353" y="978662"/>
                </a:lnTo>
                <a:lnTo>
                  <a:pt x="1407794" y="946023"/>
                </a:lnTo>
                <a:close/>
              </a:path>
              <a:path w="3034665" h="1816735">
                <a:moveTo>
                  <a:pt x="1538859" y="868045"/>
                </a:moveTo>
                <a:lnTo>
                  <a:pt x="1440561" y="926465"/>
                </a:lnTo>
                <a:lnTo>
                  <a:pt x="1460118" y="959231"/>
                </a:lnTo>
                <a:lnTo>
                  <a:pt x="1558289" y="900811"/>
                </a:lnTo>
                <a:lnTo>
                  <a:pt x="1538859" y="868045"/>
                </a:lnTo>
                <a:close/>
              </a:path>
              <a:path w="3034665" h="1816735">
                <a:moveTo>
                  <a:pt x="1669795" y="790067"/>
                </a:moveTo>
                <a:lnTo>
                  <a:pt x="1571497" y="848487"/>
                </a:lnTo>
                <a:lnTo>
                  <a:pt x="1591056" y="881253"/>
                </a:lnTo>
                <a:lnTo>
                  <a:pt x="1689227" y="822833"/>
                </a:lnTo>
                <a:lnTo>
                  <a:pt x="1669795" y="790067"/>
                </a:lnTo>
                <a:close/>
              </a:path>
              <a:path w="3034665" h="1816735">
                <a:moveTo>
                  <a:pt x="1800733" y="712089"/>
                </a:moveTo>
                <a:lnTo>
                  <a:pt x="1702562" y="770636"/>
                </a:lnTo>
                <a:lnTo>
                  <a:pt x="1721992" y="803402"/>
                </a:lnTo>
                <a:lnTo>
                  <a:pt x="1820164" y="744855"/>
                </a:lnTo>
                <a:lnTo>
                  <a:pt x="1800733" y="712089"/>
                </a:lnTo>
                <a:close/>
              </a:path>
              <a:path w="3034665" h="1816735">
                <a:moveTo>
                  <a:pt x="1931669" y="634238"/>
                </a:moveTo>
                <a:lnTo>
                  <a:pt x="1833498" y="692658"/>
                </a:lnTo>
                <a:lnTo>
                  <a:pt x="1852930" y="725424"/>
                </a:lnTo>
                <a:lnTo>
                  <a:pt x="1951228" y="667004"/>
                </a:lnTo>
                <a:lnTo>
                  <a:pt x="1931669" y="634238"/>
                </a:lnTo>
                <a:close/>
              </a:path>
              <a:path w="3034665" h="1816735">
                <a:moveTo>
                  <a:pt x="2062607" y="556260"/>
                </a:moveTo>
                <a:lnTo>
                  <a:pt x="1964436" y="614680"/>
                </a:lnTo>
                <a:lnTo>
                  <a:pt x="1983866" y="647446"/>
                </a:lnTo>
                <a:lnTo>
                  <a:pt x="2082164" y="589026"/>
                </a:lnTo>
                <a:lnTo>
                  <a:pt x="2062607" y="556260"/>
                </a:lnTo>
                <a:close/>
              </a:path>
              <a:path w="3034665" h="1816735">
                <a:moveTo>
                  <a:pt x="2193543" y="478282"/>
                </a:moveTo>
                <a:lnTo>
                  <a:pt x="2095372" y="536829"/>
                </a:lnTo>
                <a:lnTo>
                  <a:pt x="2114931" y="569468"/>
                </a:lnTo>
                <a:lnTo>
                  <a:pt x="2213102" y="511048"/>
                </a:lnTo>
                <a:lnTo>
                  <a:pt x="2193543" y="478282"/>
                </a:lnTo>
                <a:close/>
              </a:path>
              <a:path w="3034665" h="1816735">
                <a:moveTo>
                  <a:pt x="2324608" y="400431"/>
                </a:moveTo>
                <a:lnTo>
                  <a:pt x="2226310" y="458850"/>
                </a:lnTo>
                <a:lnTo>
                  <a:pt x="2245867" y="491617"/>
                </a:lnTo>
                <a:lnTo>
                  <a:pt x="2344039" y="433070"/>
                </a:lnTo>
                <a:lnTo>
                  <a:pt x="2324608" y="400431"/>
                </a:lnTo>
                <a:close/>
              </a:path>
              <a:path w="3034665" h="1816735">
                <a:moveTo>
                  <a:pt x="2455544" y="322453"/>
                </a:moveTo>
                <a:lnTo>
                  <a:pt x="2357246" y="380873"/>
                </a:lnTo>
                <a:lnTo>
                  <a:pt x="2376805" y="413639"/>
                </a:lnTo>
                <a:lnTo>
                  <a:pt x="2474976" y="355219"/>
                </a:lnTo>
                <a:lnTo>
                  <a:pt x="2455544" y="322453"/>
                </a:lnTo>
                <a:close/>
              </a:path>
              <a:path w="3034665" h="1816735">
                <a:moveTo>
                  <a:pt x="2586482" y="244475"/>
                </a:moveTo>
                <a:lnTo>
                  <a:pt x="2488311" y="302895"/>
                </a:lnTo>
                <a:lnTo>
                  <a:pt x="2507741" y="335661"/>
                </a:lnTo>
                <a:lnTo>
                  <a:pt x="2605913" y="277241"/>
                </a:lnTo>
                <a:lnTo>
                  <a:pt x="2586482" y="244475"/>
                </a:lnTo>
                <a:close/>
              </a:path>
              <a:path w="3034665" h="1816735">
                <a:moveTo>
                  <a:pt x="2717418" y="166497"/>
                </a:moveTo>
                <a:lnTo>
                  <a:pt x="2619247" y="225044"/>
                </a:lnTo>
                <a:lnTo>
                  <a:pt x="2638679" y="257683"/>
                </a:lnTo>
                <a:lnTo>
                  <a:pt x="2736977" y="199262"/>
                </a:lnTo>
                <a:lnTo>
                  <a:pt x="2717418" y="166497"/>
                </a:lnTo>
                <a:close/>
              </a:path>
              <a:path w="3034665" h="1816735">
                <a:moveTo>
                  <a:pt x="2848356" y="88646"/>
                </a:moveTo>
                <a:lnTo>
                  <a:pt x="2750185" y="147066"/>
                </a:lnTo>
                <a:lnTo>
                  <a:pt x="2769616" y="179832"/>
                </a:lnTo>
                <a:lnTo>
                  <a:pt x="2867914" y="121285"/>
                </a:lnTo>
                <a:lnTo>
                  <a:pt x="2848356" y="88646"/>
                </a:lnTo>
                <a:close/>
              </a:path>
              <a:path w="3034665" h="1816735">
                <a:moveTo>
                  <a:pt x="3013649" y="32385"/>
                </a:moveTo>
                <a:lnTo>
                  <a:pt x="2942843" y="32385"/>
                </a:lnTo>
                <a:lnTo>
                  <a:pt x="2962402" y="65150"/>
                </a:lnTo>
                <a:lnTo>
                  <a:pt x="2946008" y="74899"/>
                </a:lnTo>
                <a:lnTo>
                  <a:pt x="2965450" y="107569"/>
                </a:lnTo>
                <a:lnTo>
                  <a:pt x="3013649" y="32385"/>
                </a:lnTo>
                <a:close/>
              </a:path>
              <a:path w="3034665" h="1816735">
                <a:moveTo>
                  <a:pt x="2926494" y="42107"/>
                </a:moveTo>
                <a:lnTo>
                  <a:pt x="2881121" y="69087"/>
                </a:lnTo>
                <a:lnTo>
                  <a:pt x="2900680" y="101854"/>
                </a:lnTo>
                <a:lnTo>
                  <a:pt x="2946008" y="74899"/>
                </a:lnTo>
                <a:lnTo>
                  <a:pt x="2926494" y="42107"/>
                </a:lnTo>
                <a:close/>
              </a:path>
              <a:path w="3034665" h="1816735">
                <a:moveTo>
                  <a:pt x="2942843" y="32385"/>
                </a:moveTo>
                <a:lnTo>
                  <a:pt x="2926494" y="42107"/>
                </a:lnTo>
                <a:lnTo>
                  <a:pt x="2946008" y="74899"/>
                </a:lnTo>
                <a:lnTo>
                  <a:pt x="2962402" y="65150"/>
                </a:lnTo>
                <a:lnTo>
                  <a:pt x="2942843" y="32385"/>
                </a:lnTo>
                <a:close/>
              </a:path>
              <a:path w="3034665" h="1816735">
                <a:moveTo>
                  <a:pt x="3034411" y="0"/>
                </a:moveTo>
                <a:lnTo>
                  <a:pt x="2907030" y="9398"/>
                </a:lnTo>
                <a:lnTo>
                  <a:pt x="2926494" y="42107"/>
                </a:lnTo>
                <a:lnTo>
                  <a:pt x="2942843" y="32385"/>
                </a:lnTo>
                <a:lnTo>
                  <a:pt x="3013649" y="32385"/>
                </a:lnTo>
                <a:lnTo>
                  <a:pt x="30344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485" y="76200"/>
            <a:ext cx="8011668" cy="9265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484" y="563880"/>
            <a:ext cx="2397252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98904" y="563880"/>
            <a:ext cx="662940" cy="926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0850" y="334518"/>
            <a:ext cx="7364907" cy="382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9326" y="823594"/>
            <a:ext cx="1904123" cy="381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38365" y="1609852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143636" y="0"/>
                </a:moveTo>
                <a:lnTo>
                  <a:pt x="118236" y="118237"/>
                </a:lnTo>
                <a:lnTo>
                  <a:pt x="0" y="143637"/>
                </a:lnTo>
                <a:lnTo>
                  <a:pt x="118236" y="169037"/>
                </a:lnTo>
                <a:lnTo>
                  <a:pt x="143636" y="287274"/>
                </a:lnTo>
                <a:lnTo>
                  <a:pt x="169036" y="169037"/>
                </a:lnTo>
                <a:lnTo>
                  <a:pt x="287274" y="143637"/>
                </a:lnTo>
                <a:lnTo>
                  <a:pt x="169036" y="118237"/>
                </a:lnTo>
                <a:lnTo>
                  <a:pt x="14363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238365" y="1609852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0" y="143637"/>
                </a:moveTo>
                <a:lnTo>
                  <a:pt x="118236" y="118237"/>
                </a:lnTo>
                <a:lnTo>
                  <a:pt x="143636" y="0"/>
                </a:lnTo>
                <a:lnTo>
                  <a:pt x="169036" y="118237"/>
                </a:lnTo>
                <a:lnTo>
                  <a:pt x="287274" y="143637"/>
                </a:lnTo>
                <a:lnTo>
                  <a:pt x="169036" y="169037"/>
                </a:lnTo>
                <a:lnTo>
                  <a:pt x="143636" y="287274"/>
                </a:lnTo>
                <a:lnTo>
                  <a:pt x="118236" y="169037"/>
                </a:lnTo>
                <a:lnTo>
                  <a:pt x="0" y="143637"/>
                </a:lnTo>
                <a:close/>
              </a:path>
            </a:pathLst>
          </a:custGeom>
          <a:ln w="9525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47485" y="8592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19375" y="730884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8670" y="7432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9463" y="7298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70" y="7142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9514" y="1700809"/>
            <a:ext cx="8821039" cy="4466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030" y="3464940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143662" y="0"/>
                </a:moveTo>
                <a:lnTo>
                  <a:pt x="118275" y="118363"/>
                </a:lnTo>
                <a:lnTo>
                  <a:pt x="0" y="143764"/>
                </a:lnTo>
                <a:lnTo>
                  <a:pt x="118275" y="169164"/>
                </a:lnTo>
                <a:lnTo>
                  <a:pt x="143662" y="287401"/>
                </a:lnTo>
                <a:lnTo>
                  <a:pt x="169062" y="169164"/>
                </a:lnTo>
                <a:lnTo>
                  <a:pt x="287337" y="143764"/>
                </a:lnTo>
                <a:lnTo>
                  <a:pt x="169062" y="118363"/>
                </a:lnTo>
                <a:lnTo>
                  <a:pt x="143662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8030" y="3464940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0" y="143764"/>
                </a:moveTo>
                <a:lnTo>
                  <a:pt x="118275" y="118363"/>
                </a:lnTo>
                <a:lnTo>
                  <a:pt x="143662" y="0"/>
                </a:lnTo>
                <a:lnTo>
                  <a:pt x="169062" y="118363"/>
                </a:lnTo>
                <a:lnTo>
                  <a:pt x="287337" y="143764"/>
                </a:lnTo>
                <a:lnTo>
                  <a:pt x="169062" y="169164"/>
                </a:lnTo>
                <a:lnTo>
                  <a:pt x="143662" y="287401"/>
                </a:lnTo>
                <a:lnTo>
                  <a:pt x="118275" y="169164"/>
                </a:lnTo>
                <a:lnTo>
                  <a:pt x="0" y="143764"/>
                </a:lnTo>
                <a:close/>
              </a:path>
            </a:pathLst>
          </a:custGeom>
          <a:ln w="9525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5508" y="4963667"/>
            <a:ext cx="7357872" cy="1697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4656" y="1245361"/>
            <a:ext cx="7035800" cy="4904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225">
              <a:lnSpc>
                <a:spcPct val="100000"/>
              </a:lnSpc>
            </a:pPr>
            <a:r>
              <a:rPr dirty="0" sz="3200" spc="10" b="1">
                <a:solidFill>
                  <a:srgbClr val="FF0000"/>
                </a:solidFill>
                <a:latin typeface="Garamond"/>
                <a:cs typeface="Garamond"/>
              </a:rPr>
              <a:t>What </a:t>
            </a:r>
            <a:r>
              <a:rPr dirty="0" sz="3200" spc="-5" b="1">
                <a:solidFill>
                  <a:srgbClr val="FF0000"/>
                </a:solidFill>
                <a:latin typeface="Garamond"/>
                <a:cs typeface="Garamond"/>
              </a:rPr>
              <a:t>is</a:t>
            </a:r>
            <a:r>
              <a:rPr dirty="0" sz="3200" spc="-95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Garamond"/>
                <a:cs typeface="Garamond"/>
              </a:rPr>
              <a:t>nociception?</a:t>
            </a:r>
            <a:endParaRPr sz="3200">
              <a:latin typeface="Garamond"/>
              <a:cs typeface="Garamond"/>
            </a:endParaRPr>
          </a:p>
          <a:p>
            <a:pPr marL="12700">
              <a:lnSpc>
                <a:spcPts val="3670"/>
              </a:lnSpc>
              <a:spcBef>
                <a:spcPts val="795"/>
              </a:spcBef>
            </a:pPr>
            <a:r>
              <a:rPr dirty="0" sz="3600" spc="-300" i="1">
                <a:solidFill>
                  <a:srgbClr val="000099"/>
                </a:solidFill>
                <a:latin typeface="Times New Roman"/>
                <a:cs typeface="Times New Roman"/>
              </a:rPr>
              <a:t>Refers </a:t>
            </a:r>
            <a:r>
              <a:rPr dirty="0" sz="3600" spc="-27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600" spc="-300" i="1">
                <a:solidFill>
                  <a:srgbClr val="000099"/>
                </a:solidFill>
                <a:latin typeface="Times New Roman"/>
                <a:cs typeface="Times New Roman"/>
              </a:rPr>
              <a:t>transmission </a:t>
            </a:r>
            <a:r>
              <a:rPr dirty="0" sz="3600" spc="-28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signals </a:t>
            </a:r>
            <a:r>
              <a:rPr dirty="0" sz="3600" spc="-330" i="1">
                <a:solidFill>
                  <a:srgbClr val="000099"/>
                </a:solidFill>
                <a:latin typeface="Times New Roman"/>
                <a:cs typeface="Times New Roman"/>
              </a:rPr>
              <a:t>evoked </a:t>
            </a:r>
            <a:r>
              <a:rPr dirty="0" sz="3600" spc="-17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340" i="1">
                <a:solidFill>
                  <a:srgbClr val="000099"/>
                </a:solidFill>
                <a:latin typeface="Times New Roman"/>
                <a:cs typeface="Times New Roman"/>
              </a:rPr>
              <a:t>by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3025"/>
              </a:lnSpc>
              <a:tabLst>
                <a:tab pos="6325870" algn="l"/>
              </a:tabLst>
            </a:pPr>
            <a:r>
              <a:rPr dirty="0" sz="3600" spc="-280" i="1">
                <a:solidFill>
                  <a:srgbClr val="000099"/>
                </a:solidFill>
                <a:latin typeface="Times New Roman"/>
                <a:cs typeface="Times New Roman"/>
              </a:rPr>
              <a:t>activatio</a:t>
            </a:r>
            <a:r>
              <a:rPr dirty="0" sz="3600" spc="-355" i="1">
                <a:solidFill>
                  <a:srgbClr val="000099"/>
                </a:solidFill>
                <a:latin typeface="Times New Roman"/>
                <a:cs typeface="Times New Roman"/>
              </a:rPr>
              <a:t>n</a:t>
            </a:r>
            <a:r>
              <a:rPr dirty="0" sz="3600" spc="-16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360" i="1">
                <a:solidFill>
                  <a:srgbClr val="000099"/>
                </a:solidFill>
                <a:latin typeface="Times New Roman"/>
                <a:cs typeface="Times New Roman"/>
              </a:rPr>
              <a:t>o</a:t>
            </a:r>
            <a:r>
              <a:rPr dirty="0" sz="3600" spc="-200" i="1">
                <a:solidFill>
                  <a:srgbClr val="000099"/>
                </a:solidFill>
                <a:latin typeface="Times New Roman"/>
                <a:cs typeface="Times New Roman"/>
              </a:rPr>
              <a:t>f</a:t>
            </a:r>
            <a:r>
              <a:rPr dirty="0" sz="3600" spc="-18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305" i="1">
                <a:solidFill>
                  <a:srgbClr val="000099"/>
                </a:solidFill>
                <a:latin typeface="Times New Roman"/>
                <a:cs typeface="Times New Roman"/>
              </a:rPr>
              <a:t>nocicept</a:t>
            </a:r>
            <a:r>
              <a:rPr dirty="0" sz="3600" spc="-345" i="1">
                <a:solidFill>
                  <a:srgbClr val="000099"/>
                </a:solidFill>
                <a:latin typeface="Times New Roman"/>
                <a:cs typeface="Times New Roman"/>
              </a:rPr>
              <a:t>o</a:t>
            </a:r>
            <a:r>
              <a:rPr dirty="0" sz="3600" spc="-280" i="1">
                <a:solidFill>
                  <a:srgbClr val="000099"/>
                </a:solidFill>
                <a:latin typeface="Times New Roman"/>
                <a:cs typeface="Times New Roman"/>
              </a:rPr>
              <a:t>r</a:t>
            </a:r>
            <a:r>
              <a:rPr dirty="0" sz="3600" spc="-275" i="1">
                <a:solidFill>
                  <a:srgbClr val="000099"/>
                </a:solidFill>
                <a:latin typeface="Times New Roman"/>
                <a:cs typeface="Times New Roman"/>
              </a:rPr>
              <a:t>s</a:t>
            </a:r>
            <a:r>
              <a:rPr dirty="0" sz="3600" spc="-19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(pai</a:t>
            </a:r>
            <a:r>
              <a:rPr dirty="0" sz="3600" spc="-355" i="1">
                <a:solidFill>
                  <a:srgbClr val="000099"/>
                </a:solidFill>
                <a:latin typeface="Times New Roman"/>
                <a:cs typeface="Times New Roman"/>
              </a:rPr>
              <a:t>n</a:t>
            </a:r>
            <a:r>
              <a:rPr dirty="0" sz="3600" spc="-18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305" i="1">
                <a:solidFill>
                  <a:srgbClr val="000099"/>
                </a:solidFill>
                <a:latin typeface="Times New Roman"/>
                <a:cs typeface="Times New Roman"/>
              </a:rPr>
              <a:t>receptor</a:t>
            </a:r>
            <a:r>
              <a:rPr dirty="0" sz="3600" spc="-265" i="1">
                <a:solidFill>
                  <a:srgbClr val="000099"/>
                </a:solidFill>
                <a:latin typeface="Times New Roman"/>
                <a:cs typeface="Times New Roman"/>
              </a:rPr>
              <a:t>s</a:t>
            </a:r>
            <a:r>
              <a:rPr dirty="0" sz="3600" spc="-235" i="1">
                <a:solidFill>
                  <a:srgbClr val="000099"/>
                </a:solidFill>
                <a:latin typeface="Times New Roman"/>
                <a:cs typeface="Times New Roman"/>
              </a:rPr>
              <a:t>)</a:t>
            </a:r>
            <a:r>
              <a:rPr dirty="0" sz="3600" i="1">
                <a:solidFill>
                  <a:srgbClr val="000099"/>
                </a:solidFill>
                <a:latin typeface="Times New Roman"/>
                <a:cs typeface="Times New Roman"/>
              </a:rPr>
              <a:t>	</a:t>
            </a:r>
            <a:r>
              <a:rPr dirty="0" sz="3600" spc="-335" i="1">
                <a:solidFill>
                  <a:srgbClr val="000099"/>
                </a:solidFill>
                <a:latin typeface="Times New Roman"/>
                <a:cs typeface="Times New Roman"/>
              </a:rPr>
              <a:t>from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3675"/>
              </a:lnSpc>
            </a:pPr>
            <a:r>
              <a:rPr dirty="0" sz="3600" spc="-310" i="1">
                <a:solidFill>
                  <a:srgbClr val="000099"/>
                </a:solidFill>
                <a:latin typeface="Times New Roman"/>
                <a:cs typeface="Times New Roman"/>
              </a:rPr>
              <a:t>periphery </a:t>
            </a:r>
            <a:r>
              <a:rPr dirty="0" sz="3600" spc="-27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the</a:t>
            </a:r>
            <a:r>
              <a:rPr dirty="0" sz="3600" spc="1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375" i="1">
                <a:solidFill>
                  <a:srgbClr val="000099"/>
                </a:solidFill>
                <a:latin typeface="Times New Roman"/>
                <a:cs typeface="Times New Roman"/>
              </a:rPr>
              <a:t>CNS.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3700"/>
              </a:lnSpc>
              <a:spcBef>
                <a:spcPts val="1220"/>
              </a:spcBef>
            </a:pPr>
            <a:r>
              <a:rPr dirty="0" sz="3200" spc="10" b="1">
                <a:solidFill>
                  <a:srgbClr val="FF0000"/>
                </a:solidFill>
                <a:latin typeface="Garamond"/>
                <a:cs typeface="Garamond"/>
              </a:rPr>
              <a:t>What </a:t>
            </a:r>
            <a:r>
              <a:rPr dirty="0" sz="3200" spc="-5" b="1">
                <a:solidFill>
                  <a:srgbClr val="FF0000"/>
                </a:solidFill>
                <a:latin typeface="Garamond"/>
                <a:cs typeface="Garamond"/>
              </a:rPr>
              <a:t>is</a:t>
            </a:r>
            <a:r>
              <a:rPr dirty="0" sz="3200" spc="-105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Garamond"/>
                <a:cs typeface="Garamond"/>
              </a:rPr>
              <a:t>pain?</a:t>
            </a:r>
            <a:endParaRPr sz="3200">
              <a:latin typeface="Garamond"/>
              <a:cs typeface="Garamond"/>
            </a:endParaRPr>
          </a:p>
          <a:p>
            <a:pPr marL="12700">
              <a:lnSpc>
                <a:spcPts val="4180"/>
              </a:lnSpc>
            </a:pPr>
            <a:r>
              <a:rPr dirty="0" sz="3600" spc="-260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600" spc="-305" i="1">
                <a:solidFill>
                  <a:srgbClr val="000099"/>
                </a:solidFill>
                <a:latin typeface="Times New Roman"/>
                <a:cs typeface="Times New Roman"/>
              </a:rPr>
              <a:t>perception </a:t>
            </a:r>
            <a:r>
              <a:rPr dirty="0" sz="3600" spc="-28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600" spc="-310" i="1">
                <a:solidFill>
                  <a:srgbClr val="000099"/>
                </a:solidFill>
                <a:latin typeface="Times New Roman"/>
                <a:cs typeface="Times New Roman"/>
              </a:rPr>
              <a:t>unpleasant </a:t>
            </a:r>
            <a:r>
              <a:rPr dirty="0" sz="3600" spc="-300" i="1">
                <a:solidFill>
                  <a:srgbClr val="000099"/>
                </a:solidFill>
                <a:latin typeface="Times New Roman"/>
                <a:cs typeface="Times New Roman"/>
              </a:rPr>
              <a:t>sensation</a:t>
            </a:r>
            <a:r>
              <a:rPr dirty="0" sz="3600" spc="204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275" i="1">
                <a:solidFill>
                  <a:srgbClr val="000099"/>
                </a:solidFill>
                <a:latin typeface="Times New Roman"/>
                <a:cs typeface="Times New Roman"/>
              </a:rPr>
              <a:t>that</a:t>
            </a:r>
            <a:endParaRPr sz="3600">
              <a:latin typeface="Times New Roman"/>
              <a:cs typeface="Times New Roman"/>
            </a:endParaRPr>
          </a:p>
          <a:p>
            <a:pPr marL="12700" marR="1162050">
              <a:lnSpc>
                <a:spcPts val="4130"/>
              </a:lnSpc>
              <a:spcBef>
                <a:spcPts val="295"/>
              </a:spcBef>
            </a:pPr>
            <a:r>
              <a:rPr dirty="0" sz="3600" spc="-290" i="1">
                <a:solidFill>
                  <a:srgbClr val="000099"/>
                </a:solidFill>
                <a:latin typeface="Times New Roman"/>
                <a:cs typeface="Times New Roman"/>
              </a:rPr>
              <a:t>originates </a:t>
            </a:r>
            <a:r>
              <a:rPr dirty="0" sz="3600" spc="-340" i="1">
                <a:solidFill>
                  <a:srgbClr val="000099"/>
                </a:solidFill>
                <a:latin typeface="Times New Roman"/>
                <a:cs typeface="Times New Roman"/>
              </a:rPr>
              <a:t>from </a:t>
            </a:r>
            <a:r>
              <a:rPr dirty="0" sz="3600" spc="-355" i="1">
                <a:solidFill>
                  <a:srgbClr val="000099"/>
                </a:solidFill>
                <a:latin typeface="Times New Roman"/>
                <a:cs typeface="Times New Roman"/>
              </a:rPr>
              <a:t>a </a:t>
            </a:r>
            <a:r>
              <a:rPr dirty="0" sz="3600" spc="-275" i="1">
                <a:solidFill>
                  <a:srgbClr val="000099"/>
                </a:solidFill>
                <a:latin typeface="Times New Roman"/>
                <a:cs typeface="Times New Roman"/>
              </a:rPr>
              <a:t>specific </a:t>
            </a:r>
            <a:r>
              <a:rPr dirty="0" sz="3600" spc="-345" i="1">
                <a:solidFill>
                  <a:srgbClr val="000099"/>
                </a:solidFill>
                <a:latin typeface="Times New Roman"/>
                <a:cs typeface="Times New Roman"/>
              </a:rPr>
              <a:t>body </a:t>
            </a:r>
            <a:r>
              <a:rPr dirty="0" sz="3600" spc="-295" i="1">
                <a:solidFill>
                  <a:srgbClr val="000099"/>
                </a:solidFill>
                <a:latin typeface="Times New Roman"/>
                <a:cs typeface="Times New Roman"/>
              </a:rPr>
              <a:t>region.  </a:t>
            </a:r>
            <a:r>
              <a:rPr dirty="0" sz="3600" spc="-254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600" spc="-355" i="1">
                <a:solidFill>
                  <a:srgbClr val="000099"/>
                </a:solidFill>
                <a:latin typeface="Times New Roman"/>
                <a:cs typeface="Times New Roman"/>
              </a:rPr>
              <a:t>an </a:t>
            </a:r>
            <a:r>
              <a:rPr dirty="0" sz="3600" spc="-315" i="1">
                <a:solidFill>
                  <a:srgbClr val="000099"/>
                </a:solidFill>
                <a:latin typeface="Times New Roman"/>
                <a:cs typeface="Times New Roman"/>
              </a:rPr>
              <a:t>unpleasant </a:t>
            </a:r>
            <a:r>
              <a:rPr dirty="0" sz="3600" spc="-310" i="1">
                <a:solidFill>
                  <a:srgbClr val="000099"/>
                </a:solidFill>
                <a:latin typeface="Times New Roman"/>
                <a:cs typeface="Times New Roman"/>
              </a:rPr>
              <a:t>sensory </a:t>
            </a:r>
            <a:r>
              <a:rPr dirty="0" sz="3600" spc="-355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3600" spc="-229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320" i="1">
                <a:solidFill>
                  <a:srgbClr val="000099"/>
                </a:solidFill>
                <a:latin typeface="Times New Roman"/>
                <a:cs typeface="Times New Roman"/>
              </a:rPr>
              <a:t>emotional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2270"/>
              </a:lnSpc>
            </a:pPr>
            <a:r>
              <a:rPr dirty="0" sz="3600" spc="-310" i="1">
                <a:solidFill>
                  <a:srgbClr val="000099"/>
                </a:solidFill>
                <a:latin typeface="Times New Roman"/>
                <a:cs typeface="Times New Roman"/>
              </a:rPr>
              <a:t>experience </a:t>
            </a:r>
            <a:r>
              <a:rPr dirty="0" sz="3600" spc="-300" i="1">
                <a:solidFill>
                  <a:srgbClr val="000099"/>
                </a:solidFill>
                <a:latin typeface="Times New Roman"/>
                <a:cs typeface="Times New Roman"/>
              </a:rPr>
              <a:t>associated </a:t>
            </a:r>
            <a:r>
              <a:rPr dirty="0" sz="3600" spc="-310" i="1">
                <a:solidFill>
                  <a:srgbClr val="000099"/>
                </a:solidFill>
                <a:latin typeface="Times New Roman"/>
                <a:cs typeface="Times New Roman"/>
              </a:rPr>
              <a:t>with </a:t>
            </a:r>
            <a:r>
              <a:rPr dirty="0" sz="3600" spc="-300" i="1">
                <a:solidFill>
                  <a:srgbClr val="000099"/>
                </a:solidFill>
                <a:latin typeface="Times New Roman"/>
                <a:cs typeface="Times New Roman"/>
              </a:rPr>
              <a:t>actual</a:t>
            </a:r>
            <a:r>
              <a:rPr dirty="0" sz="3600" spc="20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320" i="1">
                <a:solidFill>
                  <a:srgbClr val="000099"/>
                </a:solidFill>
                <a:latin typeface="Times New Roman"/>
                <a:cs typeface="Times New Roman"/>
              </a:rPr>
              <a:t>or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3670"/>
              </a:lnSpc>
            </a:pPr>
            <a:r>
              <a:rPr dirty="0" sz="3600" spc="-280" i="1">
                <a:solidFill>
                  <a:srgbClr val="000099"/>
                </a:solidFill>
                <a:latin typeface="Times New Roman"/>
                <a:cs typeface="Times New Roman"/>
              </a:rPr>
              <a:t>potential </a:t>
            </a:r>
            <a:r>
              <a:rPr dirty="0" sz="3600" spc="-270" i="1">
                <a:solidFill>
                  <a:srgbClr val="000099"/>
                </a:solidFill>
                <a:latin typeface="Times New Roman"/>
                <a:cs typeface="Times New Roman"/>
              </a:rPr>
              <a:t>tissue</a:t>
            </a:r>
            <a:r>
              <a:rPr dirty="0" sz="3600" spc="-20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600" spc="-345" i="1">
                <a:solidFill>
                  <a:srgbClr val="000099"/>
                </a:solidFill>
                <a:latin typeface="Times New Roman"/>
                <a:cs typeface="Times New Roman"/>
              </a:rPr>
              <a:t>damage.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07666" y="257047"/>
            <a:ext cx="4328795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30" i="0" u="none">
                <a:solidFill>
                  <a:srgbClr val="000099"/>
                </a:solidFill>
                <a:latin typeface="Garamond"/>
                <a:cs typeface="Garamond"/>
              </a:rPr>
              <a:t>Pain </a:t>
            </a:r>
            <a:r>
              <a:rPr dirty="0" sz="4000" spc="-5" i="0" u="none">
                <a:solidFill>
                  <a:srgbClr val="000099"/>
                </a:solidFill>
                <a:latin typeface="Garamond"/>
                <a:cs typeface="Garamond"/>
              </a:rPr>
              <a:t>&amp;</a:t>
            </a:r>
            <a:r>
              <a:rPr dirty="0" sz="4000" spc="-30" i="0" u="none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4000" spc="-5" i="0" u="none">
                <a:solidFill>
                  <a:srgbClr val="000099"/>
                </a:solidFill>
                <a:latin typeface="Garamond"/>
                <a:cs typeface="Garamond"/>
              </a:rPr>
              <a:t>Nociception</a:t>
            </a:r>
            <a:endParaRPr sz="4000">
              <a:latin typeface="Garamond"/>
              <a:cs typeface="Garamon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8053" y="1380616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143662" y="0"/>
                </a:moveTo>
                <a:lnTo>
                  <a:pt x="118262" y="118237"/>
                </a:lnTo>
                <a:lnTo>
                  <a:pt x="0" y="143637"/>
                </a:lnTo>
                <a:lnTo>
                  <a:pt x="118262" y="169037"/>
                </a:lnTo>
                <a:lnTo>
                  <a:pt x="143662" y="287274"/>
                </a:lnTo>
                <a:lnTo>
                  <a:pt x="169062" y="169037"/>
                </a:lnTo>
                <a:lnTo>
                  <a:pt x="287337" y="143637"/>
                </a:lnTo>
                <a:lnTo>
                  <a:pt x="169062" y="118237"/>
                </a:lnTo>
                <a:lnTo>
                  <a:pt x="143662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8053" y="1380616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143637"/>
                </a:moveTo>
                <a:lnTo>
                  <a:pt x="118262" y="118237"/>
                </a:lnTo>
                <a:lnTo>
                  <a:pt x="143662" y="0"/>
                </a:lnTo>
                <a:lnTo>
                  <a:pt x="169062" y="118237"/>
                </a:lnTo>
                <a:lnTo>
                  <a:pt x="287337" y="143637"/>
                </a:lnTo>
                <a:lnTo>
                  <a:pt x="169062" y="169037"/>
                </a:lnTo>
                <a:lnTo>
                  <a:pt x="143662" y="287274"/>
                </a:lnTo>
                <a:lnTo>
                  <a:pt x="118262" y="169037"/>
                </a:lnTo>
                <a:lnTo>
                  <a:pt x="0" y="143637"/>
                </a:lnTo>
                <a:close/>
              </a:path>
            </a:pathLst>
          </a:custGeom>
          <a:ln w="9525">
            <a:solidFill>
              <a:srgbClr val="FF00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89368" y="316928"/>
            <a:ext cx="596900" cy="579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8423" y="1971294"/>
            <a:ext cx="7461250" cy="2649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7665" marR="169545" indent="-354965">
              <a:lnSpc>
                <a:spcPct val="70000"/>
              </a:lnSpc>
              <a:buFont typeface="Courier New"/>
              <a:buChar char="o"/>
              <a:tabLst>
                <a:tab pos="368300" algn="l"/>
              </a:tabLst>
            </a:pPr>
            <a:r>
              <a:rPr dirty="0" sz="3700" spc="-335" i="1" u="heavy">
                <a:solidFill>
                  <a:srgbClr val="000099"/>
                </a:solidFill>
                <a:latin typeface="Times New Roman"/>
                <a:cs typeface="Times New Roman"/>
              </a:rPr>
              <a:t>Sensory </a:t>
            </a:r>
            <a:r>
              <a:rPr dirty="0" sz="3700" spc="-300" i="1" u="heavy">
                <a:solidFill>
                  <a:srgbClr val="000099"/>
                </a:solidFill>
                <a:latin typeface="Times New Roman"/>
                <a:cs typeface="Times New Roman"/>
              </a:rPr>
              <a:t>receptors</a:t>
            </a:r>
            <a:r>
              <a:rPr dirty="0" sz="3700" spc="-300" i="1">
                <a:solidFill>
                  <a:srgbClr val="000099"/>
                </a:solidFill>
                <a:latin typeface="Times New Roman"/>
                <a:cs typeface="Times New Roman"/>
              </a:rPr>
              <a:t>: </a:t>
            </a:r>
            <a:r>
              <a:rPr dirty="0" sz="3700" spc="-325" i="1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dirty="0" sz="3700" spc="-295" i="1">
                <a:solidFill>
                  <a:srgbClr val="000099"/>
                </a:solidFill>
                <a:latin typeface="Times New Roman"/>
                <a:cs typeface="Times New Roman"/>
              </a:rPr>
              <a:t>specialized </a:t>
            </a:r>
            <a:r>
              <a:rPr dirty="0" sz="3700" spc="-310" i="1">
                <a:solidFill>
                  <a:srgbClr val="000099"/>
                </a:solidFill>
                <a:latin typeface="Times New Roman"/>
                <a:cs typeface="Times New Roman"/>
              </a:rPr>
              <a:t>peripheral  </a:t>
            </a:r>
            <a:r>
              <a:rPr dirty="0" sz="3700" spc="-330" i="1">
                <a:solidFill>
                  <a:srgbClr val="000099"/>
                </a:solidFill>
                <a:latin typeface="Times New Roman"/>
                <a:cs typeface="Times New Roman"/>
              </a:rPr>
              <a:t>endings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700" spc="-340" i="1">
                <a:solidFill>
                  <a:srgbClr val="000099"/>
                </a:solidFill>
                <a:latin typeface="Times New Roman"/>
                <a:cs typeface="Times New Roman"/>
              </a:rPr>
              <a:t>primary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afferent</a:t>
            </a:r>
            <a:r>
              <a:rPr dirty="0" sz="3700" spc="24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700" spc="-320" i="1">
                <a:solidFill>
                  <a:srgbClr val="000099"/>
                </a:solidFill>
                <a:latin typeface="Times New Roman"/>
                <a:cs typeface="Times New Roman"/>
              </a:rPr>
              <a:t>neurons.</a:t>
            </a:r>
            <a:endParaRPr sz="3700">
              <a:latin typeface="Times New Roman"/>
              <a:cs typeface="Times New Roman"/>
            </a:endParaRPr>
          </a:p>
          <a:p>
            <a:pPr marL="367665" marR="5080" indent="-354965">
              <a:lnSpc>
                <a:spcPct val="70000"/>
              </a:lnSpc>
              <a:spcBef>
                <a:spcPts val="890"/>
              </a:spcBef>
              <a:buFont typeface="Courier New"/>
              <a:buChar char="o"/>
              <a:tabLst>
                <a:tab pos="368300" algn="l"/>
              </a:tabLst>
            </a:pPr>
            <a:r>
              <a:rPr dirty="0" sz="3700" spc="-325" i="1" u="heavy">
                <a:solidFill>
                  <a:srgbClr val="000099"/>
                </a:solidFill>
                <a:latin typeface="Times New Roman"/>
                <a:cs typeface="Times New Roman"/>
              </a:rPr>
              <a:t>Nociceptors </a:t>
            </a:r>
            <a:r>
              <a:rPr dirty="0" sz="3700" spc="-310" i="1" u="heavy">
                <a:solidFill>
                  <a:srgbClr val="000099"/>
                </a:solidFill>
                <a:latin typeface="Times New Roman"/>
                <a:cs typeface="Times New Roman"/>
              </a:rPr>
              <a:t>(pain </a:t>
            </a:r>
            <a:r>
              <a:rPr dirty="0" sz="3700" spc="-295" i="1" u="heavy">
                <a:solidFill>
                  <a:srgbClr val="000099"/>
                </a:solidFill>
                <a:latin typeface="Times New Roman"/>
                <a:cs typeface="Times New Roman"/>
              </a:rPr>
              <a:t>receptors)</a:t>
            </a:r>
            <a:r>
              <a:rPr dirty="0" sz="3700" spc="-295" i="1">
                <a:solidFill>
                  <a:srgbClr val="000099"/>
                </a:solidFill>
                <a:latin typeface="Times New Roman"/>
                <a:cs typeface="Times New Roman"/>
              </a:rPr>
              <a:t>: </a:t>
            </a:r>
            <a:r>
              <a:rPr dirty="0" sz="3700" spc="-335" i="1">
                <a:solidFill>
                  <a:srgbClr val="000099"/>
                </a:solidFill>
                <a:latin typeface="Times New Roman"/>
                <a:cs typeface="Times New Roman"/>
              </a:rPr>
              <a:t>primary </a:t>
            </a:r>
            <a:r>
              <a:rPr dirty="0" sz="3700" spc="-290" i="1">
                <a:solidFill>
                  <a:srgbClr val="000099"/>
                </a:solidFill>
                <a:latin typeface="Times New Roman"/>
                <a:cs typeface="Times New Roman"/>
              </a:rPr>
              <a:t>afferent  </a:t>
            </a:r>
            <a:r>
              <a:rPr dirty="0" sz="3700" spc="-310" i="1">
                <a:solidFill>
                  <a:srgbClr val="000099"/>
                </a:solidFill>
                <a:latin typeface="Times New Roman"/>
                <a:cs typeface="Times New Roman"/>
              </a:rPr>
              <a:t>receptors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that </a:t>
            </a:r>
            <a:r>
              <a:rPr dirty="0" sz="3700" spc="-335" i="1">
                <a:solidFill>
                  <a:srgbClr val="000099"/>
                </a:solidFill>
                <a:latin typeface="Times New Roman"/>
                <a:cs typeface="Times New Roman"/>
              </a:rPr>
              <a:t>respond </a:t>
            </a:r>
            <a:r>
              <a:rPr dirty="0" sz="3700" spc="-280" i="1">
                <a:solidFill>
                  <a:srgbClr val="000099"/>
                </a:solidFill>
                <a:latin typeface="Times New Roman"/>
                <a:cs typeface="Times New Roman"/>
              </a:rPr>
              <a:t>selectively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700" spc="-330" i="1">
                <a:solidFill>
                  <a:srgbClr val="000099"/>
                </a:solidFill>
                <a:latin typeface="Times New Roman"/>
                <a:cs typeface="Times New Roman"/>
              </a:rPr>
              <a:t>noxious  </a:t>
            </a:r>
            <a:r>
              <a:rPr dirty="0" sz="3700" spc="-275" i="1">
                <a:solidFill>
                  <a:srgbClr val="000099"/>
                </a:solidFill>
                <a:latin typeface="Times New Roman"/>
                <a:cs typeface="Times New Roman"/>
              </a:rPr>
              <a:t>stimuli.</a:t>
            </a:r>
            <a:endParaRPr sz="3700">
              <a:latin typeface="Times New Roman"/>
              <a:cs typeface="Times New Roman"/>
            </a:endParaRPr>
          </a:p>
          <a:p>
            <a:pPr marL="367665" indent="-354965">
              <a:lnSpc>
                <a:spcPts val="4000"/>
              </a:lnSpc>
              <a:buFont typeface="Courier New"/>
              <a:buChar char="o"/>
              <a:tabLst>
                <a:tab pos="368300" algn="l"/>
              </a:tabLst>
            </a:pPr>
            <a:r>
              <a:rPr dirty="0" sz="3700" spc="-185" i="1" u="heavy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700" spc="-345" i="1" u="heavy">
                <a:solidFill>
                  <a:srgbClr val="000099"/>
                </a:solidFill>
                <a:latin typeface="Times New Roman"/>
                <a:cs typeface="Times New Roman"/>
              </a:rPr>
              <a:t>Noxious </a:t>
            </a:r>
            <a:r>
              <a:rPr dirty="0" sz="3700" spc="-300" i="1" u="heavy">
                <a:solidFill>
                  <a:srgbClr val="000099"/>
                </a:solidFill>
                <a:latin typeface="Times New Roman"/>
                <a:cs typeface="Times New Roman"/>
              </a:rPr>
              <a:t>stimulus</a:t>
            </a:r>
            <a:r>
              <a:rPr dirty="0" sz="3700" spc="-300" i="1">
                <a:solidFill>
                  <a:srgbClr val="000099"/>
                </a:solidFill>
                <a:latin typeface="Times New Roman"/>
                <a:cs typeface="Times New Roman"/>
              </a:rPr>
              <a:t>: </a:t>
            </a:r>
            <a:r>
              <a:rPr dirty="0" sz="3700" spc="-355" i="1">
                <a:solidFill>
                  <a:srgbClr val="000099"/>
                </a:solidFill>
                <a:latin typeface="Times New Roman"/>
                <a:cs typeface="Times New Roman"/>
              </a:rPr>
              <a:t>any </a:t>
            </a:r>
            <a:r>
              <a:rPr dirty="0" sz="3700" spc="-310" i="1">
                <a:solidFill>
                  <a:srgbClr val="000099"/>
                </a:solidFill>
                <a:latin typeface="Times New Roman"/>
                <a:cs typeface="Times New Roman"/>
              </a:rPr>
              <a:t>stimulus </a:t>
            </a:r>
            <a:r>
              <a:rPr dirty="0" sz="3700" spc="-27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700" spc="-315" i="1">
                <a:solidFill>
                  <a:srgbClr val="000099"/>
                </a:solidFill>
                <a:latin typeface="Times New Roman"/>
                <a:cs typeface="Times New Roman"/>
              </a:rPr>
              <a:t>(mechanical,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3516" y="4396485"/>
            <a:ext cx="7628255" cy="619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700" spc="-335" i="1">
                <a:solidFill>
                  <a:srgbClr val="000099"/>
                </a:solidFill>
                <a:latin typeface="Times New Roman"/>
                <a:cs typeface="Times New Roman"/>
              </a:rPr>
              <a:t>chemical </a:t>
            </a:r>
            <a:r>
              <a:rPr dirty="0" sz="3700" spc="-325" i="1">
                <a:solidFill>
                  <a:srgbClr val="000099"/>
                </a:solidFill>
                <a:latin typeface="Times New Roman"/>
                <a:cs typeface="Times New Roman"/>
              </a:rPr>
              <a:t>or </a:t>
            </a:r>
            <a:r>
              <a:rPr dirty="0" sz="3700" spc="-315" i="1">
                <a:solidFill>
                  <a:srgbClr val="000099"/>
                </a:solidFill>
                <a:latin typeface="Times New Roman"/>
                <a:cs typeface="Times New Roman"/>
              </a:rPr>
              <a:t>thermal)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that </a:t>
            </a:r>
            <a:r>
              <a:rPr dirty="0" sz="3700" spc="-340" i="1">
                <a:solidFill>
                  <a:srgbClr val="000099"/>
                </a:solidFill>
                <a:latin typeface="Times New Roman"/>
                <a:cs typeface="Times New Roman"/>
              </a:rPr>
              <a:t>produces </a:t>
            </a:r>
            <a:r>
              <a:rPr dirty="0" sz="3700" spc="-275" i="1">
                <a:solidFill>
                  <a:srgbClr val="000099"/>
                </a:solidFill>
                <a:latin typeface="Times New Roman"/>
                <a:cs typeface="Times New Roman"/>
              </a:rPr>
              <a:t>tissue </a:t>
            </a:r>
            <a:r>
              <a:rPr dirty="0" sz="3700" spc="-7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700" spc="-390" i="1">
                <a:solidFill>
                  <a:srgbClr val="000099"/>
                </a:solidFill>
                <a:latin typeface="Times New Roman"/>
                <a:cs typeface="Times New Roman"/>
              </a:rPr>
              <a:t>damage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423" y="4806441"/>
            <a:ext cx="8206740" cy="15068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7665">
              <a:lnSpc>
                <a:spcPts val="4160"/>
              </a:lnSpc>
            </a:pPr>
            <a:r>
              <a:rPr dirty="0" sz="3700" spc="-325" i="1">
                <a:solidFill>
                  <a:srgbClr val="000099"/>
                </a:solidFill>
                <a:latin typeface="Times New Roman"/>
                <a:cs typeface="Times New Roman"/>
              </a:rPr>
              <a:t>or </a:t>
            </a:r>
            <a:r>
              <a:rPr dirty="0" sz="3700" spc="-305" i="1">
                <a:solidFill>
                  <a:srgbClr val="000099"/>
                </a:solidFill>
                <a:latin typeface="Times New Roman"/>
                <a:cs typeface="Times New Roman"/>
              </a:rPr>
              <a:t>threatens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700" spc="-370" i="1">
                <a:solidFill>
                  <a:srgbClr val="000099"/>
                </a:solidFill>
                <a:latin typeface="Times New Roman"/>
                <a:cs typeface="Times New Roman"/>
              </a:rPr>
              <a:t>do </a:t>
            </a:r>
            <a:r>
              <a:rPr dirty="0" sz="3700" spc="-320" i="1">
                <a:solidFill>
                  <a:srgbClr val="000099"/>
                </a:solidFill>
                <a:latin typeface="Times New Roman"/>
                <a:cs typeface="Times New Roman"/>
              </a:rPr>
              <a:t>so </a:t>
            </a:r>
            <a:r>
              <a:rPr dirty="0" sz="3700" spc="-105" i="1">
                <a:solidFill>
                  <a:srgbClr val="000099"/>
                </a:solidFill>
                <a:latin typeface="Times New Roman"/>
                <a:cs typeface="Times New Roman"/>
              </a:rPr>
              <a:t>(</a:t>
            </a:r>
            <a:r>
              <a:rPr dirty="0" sz="3700" spc="-105">
                <a:solidFill>
                  <a:srgbClr val="000099"/>
                </a:solidFill>
                <a:latin typeface="Arial"/>
                <a:cs typeface="Arial"/>
              </a:rPr>
              <a:t>≠</a:t>
            </a:r>
            <a:r>
              <a:rPr dirty="0" sz="3700" spc="409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dirty="0" sz="3700" spc="-315" i="1">
                <a:solidFill>
                  <a:srgbClr val="000099"/>
                </a:solidFill>
                <a:latin typeface="Times New Roman"/>
                <a:cs typeface="Times New Roman"/>
              </a:rPr>
              <a:t>innocuous).</a:t>
            </a: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ts val="3495"/>
              </a:lnSpc>
            </a:pPr>
            <a:r>
              <a:rPr dirty="0" sz="3700" spc="-5">
                <a:solidFill>
                  <a:srgbClr val="000099"/>
                </a:solidFill>
                <a:latin typeface="Courier New"/>
                <a:cs typeface="Courier New"/>
              </a:rPr>
              <a:t>o</a:t>
            </a:r>
            <a:r>
              <a:rPr dirty="0" sz="3700" spc="-880">
                <a:solidFill>
                  <a:srgbClr val="000099"/>
                </a:solidFill>
                <a:latin typeface="Courier New"/>
                <a:cs typeface="Courier New"/>
              </a:rPr>
              <a:t> </a:t>
            </a:r>
            <a:r>
              <a:rPr dirty="0" sz="3700" spc="-355" i="1" u="heavy">
                <a:solidFill>
                  <a:srgbClr val="000099"/>
                </a:solidFill>
                <a:latin typeface="Times New Roman"/>
                <a:cs typeface="Times New Roman"/>
              </a:rPr>
              <a:t>Polymodal </a:t>
            </a:r>
            <a:r>
              <a:rPr dirty="0" sz="3700" spc="-305" i="1" u="heavy">
                <a:solidFill>
                  <a:srgbClr val="000099"/>
                </a:solidFill>
                <a:latin typeface="Times New Roman"/>
                <a:cs typeface="Times New Roman"/>
              </a:rPr>
              <a:t>nociceptors</a:t>
            </a:r>
            <a:r>
              <a:rPr dirty="0" sz="3700" spc="-305" i="1">
                <a:solidFill>
                  <a:srgbClr val="000099"/>
                </a:solidFill>
                <a:latin typeface="Times New Roman"/>
                <a:cs typeface="Times New Roman"/>
              </a:rPr>
              <a:t>: </a:t>
            </a:r>
            <a:r>
              <a:rPr dirty="0" sz="3700" spc="-340" i="1">
                <a:solidFill>
                  <a:srgbClr val="000099"/>
                </a:solidFill>
                <a:latin typeface="Times New Roman"/>
                <a:cs typeface="Times New Roman"/>
              </a:rPr>
              <a:t>respond </a:t>
            </a:r>
            <a:r>
              <a:rPr dirty="0" sz="3700" spc="-28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700" spc="-315" i="1">
                <a:solidFill>
                  <a:srgbClr val="000099"/>
                </a:solidFill>
                <a:latin typeface="Times New Roman"/>
                <a:cs typeface="Times New Roman"/>
              </a:rPr>
              <a:t>various </a:t>
            </a:r>
            <a:r>
              <a:rPr dirty="0" sz="3700" spc="-330" i="1">
                <a:solidFill>
                  <a:srgbClr val="000099"/>
                </a:solidFill>
                <a:latin typeface="Times New Roman"/>
                <a:cs typeface="Times New Roman"/>
              </a:rPr>
              <a:t>noxious</a:t>
            </a:r>
            <a:endParaRPr sz="3700">
              <a:latin typeface="Times New Roman"/>
              <a:cs typeface="Times New Roman"/>
            </a:endParaRPr>
          </a:p>
          <a:p>
            <a:pPr marL="367665">
              <a:lnSpc>
                <a:spcPts val="3775"/>
              </a:lnSpc>
            </a:pPr>
            <a:r>
              <a:rPr dirty="0" sz="3700" spc="-275" i="1">
                <a:solidFill>
                  <a:srgbClr val="000099"/>
                </a:solidFill>
                <a:latin typeface="Times New Roman"/>
                <a:cs typeface="Times New Roman"/>
              </a:rPr>
              <a:t>stimuli.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54807" y="179831"/>
            <a:ext cx="3582924" cy="1289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79831"/>
            <a:ext cx="8513064" cy="1959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16243" y="2096897"/>
            <a:ext cx="2457450" cy="18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1891664"/>
            <a:ext cx="8679815" cy="4996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0840" marR="2310130" indent="-358140">
              <a:lnSpc>
                <a:spcPts val="3020"/>
              </a:lnSpc>
              <a:buFont typeface="Courier New"/>
              <a:buChar char="o"/>
              <a:tabLst>
                <a:tab pos="370840" algn="l"/>
              </a:tabLst>
            </a:pPr>
            <a:r>
              <a:rPr dirty="0" sz="2800" spc="-170" i="1">
                <a:solidFill>
                  <a:srgbClr val="000099"/>
                </a:solidFill>
                <a:latin typeface="Times New Roman"/>
                <a:cs typeface="Times New Roman"/>
              </a:rPr>
              <a:t>It </a:t>
            </a:r>
            <a:r>
              <a:rPr dirty="0" sz="2800" spc="-18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2800" spc="-275" i="1">
                <a:solidFill>
                  <a:srgbClr val="000099"/>
                </a:solidFill>
                <a:latin typeface="Times New Roman"/>
                <a:cs typeface="Times New Roman"/>
              </a:rPr>
              <a:t>a </a:t>
            </a:r>
            <a:r>
              <a:rPr dirty="0" sz="2800" spc="-225" i="1">
                <a:solidFill>
                  <a:srgbClr val="000099"/>
                </a:solidFill>
                <a:latin typeface="Times New Roman"/>
                <a:cs typeface="Times New Roman"/>
              </a:rPr>
              <a:t>protective </a:t>
            </a:r>
            <a:r>
              <a:rPr dirty="0" sz="2800" spc="-280" i="1">
                <a:solidFill>
                  <a:srgbClr val="000099"/>
                </a:solidFill>
                <a:latin typeface="Times New Roman"/>
                <a:cs typeface="Times New Roman"/>
              </a:rPr>
              <a:t>mechanism </a:t>
            </a:r>
            <a:r>
              <a:rPr dirty="0" sz="2800" spc="-275" i="1">
                <a:solidFill>
                  <a:srgbClr val="000099"/>
                </a:solidFill>
                <a:latin typeface="Times New Roman"/>
                <a:cs typeface="Times New Roman"/>
              </a:rPr>
              <a:t>meant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2800" spc="-295" i="1">
                <a:solidFill>
                  <a:srgbClr val="000099"/>
                </a:solidFill>
                <a:latin typeface="Times New Roman"/>
                <a:cs typeface="Times New Roman"/>
              </a:rPr>
              <a:t>make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us  </a:t>
            </a:r>
            <a:r>
              <a:rPr dirty="0" sz="2800" spc="-280" i="1">
                <a:solidFill>
                  <a:srgbClr val="000099"/>
                </a:solidFill>
                <a:latin typeface="Times New Roman"/>
                <a:cs typeface="Times New Roman"/>
              </a:rPr>
              <a:t>aware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that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tissue </a:t>
            </a:r>
            <a:r>
              <a:rPr dirty="0" sz="2800" spc="-290" i="1">
                <a:solidFill>
                  <a:srgbClr val="000099"/>
                </a:solidFill>
                <a:latin typeface="Times New Roman"/>
                <a:cs typeface="Times New Roman"/>
              </a:rPr>
              <a:t>damage </a:t>
            </a:r>
            <a:r>
              <a:rPr dirty="0" sz="2800" spc="-18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occurring or </a:t>
            </a:r>
            <a:r>
              <a:rPr dirty="0" sz="2800" spc="-18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2800" spc="-254" i="1">
                <a:solidFill>
                  <a:srgbClr val="000099"/>
                </a:solidFill>
                <a:latin typeface="Times New Roman"/>
                <a:cs typeface="Times New Roman"/>
              </a:rPr>
              <a:t>about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to 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occur:-</a:t>
            </a:r>
            <a:endParaRPr sz="2800">
              <a:latin typeface="Times New Roman"/>
              <a:cs typeface="Times New Roman"/>
            </a:endParaRPr>
          </a:p>
          <a:p>
            <a:pPr lvl="1" marL="546100" indent="-186055">
              <a:lnSpc>
                <a:spcPct val="100000"/>
              </a:lnSpc>
              <a:spcBef>
                <a:spcPts val="295"/>
              </a:spcBef>
              <a:buSzPct val="39285"/>
              <a:buFont typeface="Courier New"/>
              <a:buChar char="o"/>
              <a:tabLst>
                <a:tab pos="546100" algn="l"/>
              </a:tabLst>
            </a:pPr>
            <a:r>
              <a:rPr dirty="0" sz="2800" spc="-260" i="1">
                <a:solidFill>
                  <a:srgbClr val="000099"/>
                </a:solidFill>
                <a:latin typeface="Times New Roman"/>
                <a:cs typeface="Times New Roman"/>
              </a:rPr>
              <a:t>Avoid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noxious</a:t>
            </a:r>
            <a:r>
              <a:rPr dirty="0" sz="2800" spc="-7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stimuli</a:t>
            </a:r>
            <a:endParaRPr sz="2800">
              <a:latin typeface="Times New Roman"/>
              <a:cs typeface="Times New Roman"/>
            </a:endParaRPr>
          </a:p>
          <a:p>
            <a:pPr lvl="1" marL="546100" indent="-186055">
              <a:lnSpc>
                <a:spcPct val="100000"/>
              </a:lnSpc>
              <a:spcBef>
                <a:spcPts val="335"/>
              </a:spcBef>
              <a:buSzPct val="39285"/>
              <a:buFont typeface="Courier New"/>
              <a:buChar char="o"/>
              <a:tabLst>
                <a:tab pos="546100" algn="l"/>
              </a:tabLst>
            </a:pPr>
            <a:r>
              <a:rPr dirty="0" sz="2800" spc="-290" i="1">
                <a:solidFill>
                  <a:srgbClr val="000099"/>
                </a:solidFill>
                <a:latin typeface="Times New Roman"/>
                <a:cs typeface="Times New Roman"/>
              </a:rPr>
              <a:t>Remove </a:t>
            </a:r>
            <a:r>
              <a:rPr dirty="0" sz="2800" spc="-270" i="1">
                <a:solidFill>
                  <a:srgbClr val="000099"/>
                </a:solidFill>
                <a:latin typeface="Times New Roman"/>
                <a:cs typeface="Times New Roman"/>
              </a:rPr>
              <a:t>body </a:t>
            </a: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parts </a:t>
            </a:r>
            <a:r>
              <a:rPr dirty="0" sz="2800" spc="-260" i="1">
                <a:solidFill>
                  <a:srgbClr val="000099"/>
                </a:solidFill>
                <a:latin typeface="Times New Roman"/>
                <a:cs typeface="Times New Roman"/>
              </a:rPr>
              <a:t>from</a:t>
            </a:r>
            <a:r>
              <a:rPr dirty="0" sz="2800" spc="12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65" i="1">
                <a:solidFill>
                  <a:srgbClr val="000099"/>
                </a:solidFill>
                <a:latin typeface="Times New Roman"/>
                <a:cs typeface="Times New Roman"/>
              </a:rPr>
              <a:t>danger</a:t>
            </a:r>
            <a:endParaRPr sz="2800">
              <a:latin typeface="Times New Roman"/>
              <a:cs typeface="Times New Roman"/>
            </a:endParaRPr>
          </a:p>
          <a:p>
            <a:pPr lvl="1" marL="546100" indent="-186055">
              <a:lnSpc>
                <a:spcPct val="100000"/>
              </a:lnSpc>
              <a:spcBef>
                <a:spcPts val="335"/>
              </a:spcBef>
              <a:buSzPct val="39285"/>
              <a:buFont typeface="Courier New"/>
              <a:buChar char="o"/>
              <a:tabLst>
                <a:tab pos="546100" algn="l"/>
              </a:tabLst>
            </a:pPr>
            <a:r>
              <a:rPr dirty="0" sz="2800" spc="-275" i="1">
                <a:solidFill>
                  <a:srgbClr val="000099"/>
                </a:solidFill>
                <a:latin typeface="Times New Roman"/>
                <a:cs typeface="Times New Roman"/>
              </a:rPr>
              <a:t>Promote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healing </a:t>
            </a:r>
            <a:r>
              <a:rPr dirty="0" sz="2800" spc="-265" i="1">
                <a:solidFill>
                  <a:srgbClr val="000099"/>
                </a:solidFill>
                <a:latin typeface="Times New Roman"/>
                <a:cs typeface="Times New Roman"/>
              </a:rPr>
              <a:t>by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preventing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further </a:t>
            </a:r>
            <a:r>
              <a:rPr dirty="0" sz="2800" spc="-17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95" i="1">
                <a:solidFill>
                  <a:srgbClr val="000099"/>
                </a:solidFill>
                <a:latin typeface="Times New Roman"/>
                <a:cs typeface="Times New Roman"/>
              </a:rPr>
              <a:t>damage</a:t>
            </a:r>
            <a:endParaRPr sz="2800">
              <a:latin typeface="Times New Roman"/>
              <a:cs typeface="Times New Roman"/>
            </a:endParaRPr>
          </a:p>
          <a:p>
            <a:pPr lvl="1" marL="546100" indent="-186055">
              <a:lnSpc>
                <a:spcPts val="3190"/>
              </a:lnSpc>
              <a:spcBef>
                <a:spcPts val="335"/>
              </a:spcBef>
              <a:buSzPct val="39285"/>
              <a:buFont typeface="Courier New"/>
              <a:buChar char="o"/>
              <a:tabLst>
                <a:tab pos="546100" algn="l"/>
              </a:tabLst>
            </a:pP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Storage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2800" spc="-229" i="1">
                <a:solidFill>
                  <a:srgbClr val="000099"/>
                </a:solidFill>
                <a:latin typeface="Times New Roman"/>
                <a:cs typeface="Times New Roman"/>
              </a:rPr>
              <a:t>painful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experiences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2800" spc="-300" i="1">
                <a:solidFill>
                  <a:srgbClr val="000099"/>
                </a:solidFill>
                <a:latin typeface="Times New Roman"/>
                <a:cs typeface="Times New Roman"/>
              </a:rPr>
              <a:t>memory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helps </a:t>
            </a:r>
            <a:r>
              <a:rPr dirty="0" sz="2800" spc="5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us</a:t>
            </a:r>
            <a:endParaRPr sz="2800">
              <a:latin typeface="Times New Roman"/>
              <a:cs typeface="Times New Roman"/>
            </a:endParaRPr>
          </a:p>
          <a:p>
            <a:pPr marL="546100">
              <a:lnSpc>
                <a:spcPts val="3050"/>
              </a:lnSpc>
            </a:pP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avoid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potentially </a:t>
            </a:r>
            <a:r>
              <a:rPr dirty="0" sz="2800" spc="-254" i="1">
                <a:solidFill>
                  <a:srgbClr val="000099"/>
                </a:solidFill>
                <a:latin typeface="Times New Roman"/>
                <a:cs typeface="Times New Roman"/>
              </a:rPr>
              <a:t>harmful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event </a:t>
            </a:r>
            <a:r>
              <a:rPr dirty="0" sz="2800" spc="-215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2800" spc="-1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future</a:t>
            </a:r>
            <a:endParaRPr sz="2800">
              <a:latin typeface="Times New Roman"/>
              <a:cs typeface="Times New Roman"/>
            </a:endParaRPr>
          </a:p>
          <a:p>
            <a:pPr marL="370840" marR="5080" indent="-358140">
              <a:lnSpc>
                <a:spcPct val="90000"/>
              </a:lnSpc>
              <a:spcBef>
                <a:spcPts val="195"/>
              </a:spcBef>
              <a:buFont typeface="Courier New"/>
              <a:buChar char="o"/>
              <a:tabLst>
                <a:tab pos="370840" algn="l"/>
              </a:tabLst>
            </a:pPr>
            <a:r>
              <a:rPr dirty="0" sz="2800" spc="-275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sensation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2800" spc="-315" i="1">
                <a:solidFill>
                  <a:srgbClr val="000099"/>
                </a:solidFill>
                <a:latin typeface="Times New Roman"/>
                <a:cs typeface="Times New Roman"/>
              </a:rPr>
              <a:t>may </a:t>
            </a:r>
            <a:r>
              <a:rPr dirty="0" sz="2800" spc="-265" i="1">
                <a:solidFill>
                  <a:srgbClr val="000099"/>
                </a:solidFill>
                <a:latin typeface="Times New Roman"/>
                <a:cs typeface="Times New Roman"/>
              </a:rPr>
              <a:t>be </a:t>
            </a:r>
            <a:r>
              <a:rPr dirty="0" sz="2800" spc="-270" i="1">
                <a:solidFill>
                  <a:srgbClr val="000099"/>
                </a:solidFill>
                <a:latin typeface="Times New Roman"/>
                <a:cs typeface="Times New Roman"/>
              </a:rPr>
              <a:t>accompanied </a:t>
            </a:r>
            <a:r>
              <a:rPr dirty="0" sz="2800" spc="-265" i="1">
                <a:solidFill>
                  <a:srgbClr val="000099"/>
                </a:solidFill>
                <a:latin typeface="Times New Roman"/>
                <a:cs typeface="Times New Roman"/>
              </a:rPr>
              <a:t>by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behavioral responses  </a:t>
            </a:r>
            <a:r>
              <a:rPr dirty="0" sz="2800" spc="-240" i="1">
                <a:solidFill>
                  <a:srgbClr val="000099"/>
                </a:solidFill>
                <a:latin typeface="Times New Roman"/>
                <a:cs typeface="Times New Roman"/>
              </a:rPr>
              <a:t>(withdrawal,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defense)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as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well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as emotional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responses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(crying,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anxiety </a:t>
            </a:r>
            <a:r>
              <a:rPr dirty="0" sz="2800" spc="-250" i="1">
                <a:solidFill>
                  <a:srgbClr val="000099"/>
                </a:solidFill>
                <a:latin typeface="Times New Roman"/>
                <a:cs typeface="Times New Roman"/>
              </a:rPr>
              <a:t>or  </a:t>
            </a:r>
            <a:r>
              <a:rPr dirty="0" sz="2800" spc="-204" i="1">
                <a:solidFill>
                  <a:srgbClr val="000099"/>
                </a:solidFill>
                <a:latin typeface="Times New Roman"/>
                <a:cs typeface="Times New Roman"/>
              </a:rPr>
              <a:t>fear).</a:t>
            </a:r>
            <a:endParaRPr sz="2800">
              <a:latin typeface="Times New Roman"/>
              <a:cs typeface="Times New Roman"/>
            </a:endParaRPr>
          </a:p>
          <a:p>
            <a:pPr marL="370840" indent="-358140">
              <a:lnSpc>
                <a:spcPts val="3025"/>
              </a:lnSpc>
              <a:buFont typeface="Courier New"/>
              <a:buChar char="o"/>
              <a:tabLst>
                <a:tab pos="370840" algn="l"/>
              </a:tabLst>
            </a:pPr>
            <a:r>
              <a:rPr dirty="0" sz="2800" spc="-26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2800" spc="-185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perceived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at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both </a:t>
            </a:r>
            <a:r>
              <a:rPr dirty="0" sz="2800" spc="-235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2800" spc="-220" i="1">
                <a:solidFill>
                  <a:srgbClr val="000099"/>
                </a:solidFill>
                <a:latin typeface="Times New Roman"/>
                <a:cs typeface="Times New Roman"/>
              </a:rPr>
              <a:t>cortical </a:t>
            </a:r>
            <a:r>
              <a:rPr dirty="0" sz="2800" spc="-430" i="1">
                <a:solidFill>
                  <a:srgbClr val="000099"/>
                </a:solidFill>
                <a:latin typeface="Times New Roman"/>
                <a:cs typeface="Times New Roman"/>
              </a:rPr>
              <a:t>&amp;  </a:t>
            </a:r>
            <a:r>
              <a:rPr dirty="0" sz="2800" spc="-245" i="1">
                <a:solidFill>
                  <a:srgbClr val="000099"/>
                </a:solidFill>
                <a:latin typeface="Times New Roman"/>
                <a:cs typeface="Times New Roman"/>
              </a:rPr>
              <a:t>thalamic </a:t>
            </a:r>
            <a:r>
              <a:rPr dirty="0" sz="2800" spc="9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2800" spc="-204" i="1">
                <a:solidFill>
                  <a:srgbClr val="000099"/>
                </a:solidFill>
                <a:latin typeface="Times New Roman"/>
                <a:cs typeface="Times New Roman"/>
              </a:rPr>
              <a:t>levels.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670" y="16794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1030" y="2031872"/>
            <a:ext cx="8161655" cy="3107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535045" algn="l"/>
              </a:tabLst>
            </a:pPr>
            <a:r>
              <a:rPr dirty="0" sz="4000" spc="-365" b="1" i="1" u="heavy">
                <a:solidFill>
                  <a:srgbClr val="000099"/>
                </a:solidFill>
                <a:latin typeface="Times New Roman"/>
                <a:cs typeface="Times New Roman"/>
              </a:rPr>
              <a:t>Reception</a:t>
            </a:r>
            <a:r>
              <a:rPr dirty="0" sz="4000" spc="-170" b="1" i="1" u="heavy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520" b="1" i="1">
                <a:solidFill>
                  <a:srgbClr val="000099"/>
                </a:solidFill>
                <a:latin typeface="Times New Roman"/>
                <a:cs typeface="Times New Roman"/>
              </a:rPr>
              <a:t>(</a:t>
            </a:r>
            <a:r>
              <a:rPr dirty="0" sz="3200" spc="-520">
                <a:solidFill>
                  <a:srgbClr val="000099"/>
                </a:solidFill>
                <a:latin typeface="Arial"/>
                <a:cs typeface="Arial"/>
              </a:rPr>
              <a:t>لابقتسلإا</a:t>
            </a:r>
            <a:r>
              <a:rPr dirty="0" sz="4000" spc="-520" b="1" i="1">
                <a:solidFill>
                  <a:srgbClr val="000099"/>
                </a:solidFill>
                <a:latin typeface="Times New Roman"/>
                <a:cs typeface="Times New Roman"/>
              </a:rPr>
              <a:t>):	</a:t>
            </a:r>
            <a:r>
              <a:rPr dirty="0" sz="4000" spc="-370" i="1">
                <a:solidFill>
                  <a:srgbClr val="000099"/>
                </a:solidFill>
                <a:latin typeface="Times New Roman"/>
                <a:cs typeface="Times New Roman"/>
              </a:rPr>
              <a:t>Response </a:t>
            </a:r>
            <a:r>
              <a:rPr dirty="0" sz="4000" spc="-310" i="1">
                <a:solidFill>
                  <a:srgbClr val="000099"/>
                </a:solidFill>
                <a:latin typeface="Times New Roman"/>
                <a:cs typeface="Times New Roman"/>
              </a:rPr>
              <a:t>of</a:t>
            </a:r>
            <a:r>
              <a:rPr dirty="0" sz="4000" spc="-8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nerve</a:t>
            </a:r>
            <a:r>
              <a:rPr dirty="0" sz="4000" spc="-21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35" i="1">
                <a:solidFill>
                  <a:srgbClr val="000099"/>
                </a:solidFill>
                <a:latin typeface="Times New Roman"/>
                <a:cs typeface="Times New Roman"/>
              </a:rPr>
              <a:t>receptors </a:t>
            </a:r>
            <a:r>
              <a:rPr dirty="0" sz="4000" spc="-204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05" i="1">
                <a:solidFill>
                  <a:srgbClr val="000099"/>
                </a:solidFill>
                <a:latin typeface="Times New Roman"/>
                <a:cs typeface="Times New Roman"/>
              </a:rPr>
              <a:t>in </a:t>
            </a:r>
            <a:r>
              <a:rPr dirty="0" sz="4000" spc="-320" i="1">
                <a:solidFill>
                  <a:srgbClr val="000099"/>
                </a:solidFill>
                <a:latin typeface="Times New Roman"/>
                <a:cs typeface="Times New Roman"/>
              </a:rPr>
              <a:t>the skin </a:t>
            </a:r>
            <a:r>
              <a:rPr dirty="0" sz="4000" spc="-400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4000" spc="-305" i="1">
                <a:solidFill>
                  <a:srgbClr val="000099"/>
                </a:solidFill>
                <a:latin typeface="Times New Roman"/>
                <a:cs typeface="Times New Roman"/>
              </a:rPr>
              <a:t>tissues to </a:t>
            </a:r>
            <a:r>
              <a:rPr dirty="0" sz="4000" spc="-310" i="1">
                <a:solidFill>
                  <a:srgbClr val="000099"/>
                </a:solidFill>
                <a:latin typeface="Times New Roman"/>
                <a:cs typeface="Times New Roman"/>
              </a:rPr>
              <a:t>stimuli </a:t>
            </a:r>
            <a:r>
              <a:rPr dirty="0" sz="4000" spc="-315" i="1">
                <a:solidFill>
                  <a:srgbClr val="000099"/>
                </a:solidFill>
                <a:latin typeface="Times New Roman"/>
                <a:cs typeface="Times New Roman"/>
              </a:rPr>
              <a:t>resulting </a:t>
            </a:r>
            <a:r>
              <a:rPr dirty="0" sz="4000" spc="-370" i="1">
                <a:solidFill>
                  <a:srgbClr val="000099"/>
                </a:solidFill>
                <a:latin typeface="Times New Roman"/>
                <a:cs typeface="Times New Roman"/>
              </a:rPr>
              <a:t>from  </a:t>
            </a:r>
            <a:r>
              <a:rPr dirty="0" sz="4000" spc="-335" i="1">
                <a:solidFill>
                  <a:srgbClr val="000099"/>
                </a:solidFill>
                <a:latin typeface="Times New Roman"/>
                <a:cs typeface="Times New Roman"/>
              </a:rPr>
              <a:t>actual </a:t>
            </a: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or </a:t>
            </a:r>
            <a:r>
              <a:rPr dirty="0" sz="4000" spc="-315" i="1">
                <a:solidFill>
                  <a:srgbClr val="000099"/>
                </a:solidFill>
                <a:latin typeface="Times New Roman"/>
                <a:cs typeface="Times New Roman"/>
              </a:rPr>
              <a:t>potential </a:t>
            </a:r>
            <a:r>
              <a:rPr dirty="0" sz="4000" spc="-305" i="1">
                <a:solidFill>
                  <a:srgbClr val="000099"/>
                </a:solidFill>
                <a:latin typeface="Times New Roman"/>
                <a:cs typeface="Times New Roman"/>
              </a:rPr>
              <a:t>tissue</a:t>
            </a:r>
            <a:r>
              <a:rPr dirty="0" sz="4000" spc="29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90" i="1">
                <a:solidFill>
                  <a:srgbClr val="000099"/>
                </a:solidFill>
                <a:latin typeface="Times New Roman"/>
                <a:cs typeface="Times New Roman"/>
              </a:rPr>
              <a:t>damage.</a:t>
            </a:r>
            <a:endParaRPr sz="4000">
              <a:latin typeface="Times New Roman"/>
              <a:cs typeface="Times New Roman"/>
            </a:endParaRPr>
          </a:p>
          <a:p>
            <a:pPr marL="12700" marR="8255">
              <a:lnSpc>
                <a:spcPct val="100000"/>
              </a:lnSpc>
            </a:pPr>
            <a:r>
              <a:rPr dirty="0" sz="4000" spc="-350" b="1" i="1" u="heavy">
                <a:solidFill>
                  <a:srgbClr val="000099"/>
                </a:solidFill>
                <a:latin typeface="Times New Roman"/>
                <a:cs typeface="Times New Roman"/>
              </a:rPr>
              <a:t>Perception </a:t>
            </a:r>
            <a:r>
              <a:rPr dirty="0" sz="4000" spc="-135" b="1" i="1">
                <a:solidFill>
                  <a:srgbClr val="000099"/>
                </a:solidFill>
                <a:latin typeface="Times New Roman"/>
                <a:cs typeface="Times New Roman"/>
              </a:rPr>
              <a:t>(</a:t>
            </a:r>
            <a:r>
              <a:rPr dirty="0" sz="3200" spc="-135">
                <a:solidFill>
                  <a:srgbClr val="000099"/>
                </a:solidFill>
                <a:latin typeface="Arial"/>
                <a:cs typeface="Arial"/>
              </a:rPr>
              <a:t>كاردلإا</a:t>
            </a:r>
            <a:r>
              <a:rPr dirty="0" sz="4000" spc="-135" b="1" i="1">
                <a:solidFill>
                  <a:srgbClr val="000099"/>
                </a:solidFill>
                <a:latin typeface="Times New Roman"/>
                <a:cs typeface="Times New Roman"/>
              </a:rPr>
              <a:t>): </a:t>
            </a:r>
            <a:r>
              <a:rPr dirty="0" sz="4000" spc="-395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4000" spc="-350" i="1">
                <a:solidFill>
                  <a:srgbClr val="000099"/>
                </a:solidFill>
                <a:latin typeface="Times New Roman"/>
                <a:cs typeface="Times New Roman"/>
              </a:rPr>
              <a:t>process </a:t>
            </a:r>
            <a:r>
              <a:rPr dirty="0" sz="4000" spc="-375" i="1">
                <a:solidFill>
                  <a:srgbClr val="000099"/>
                </a:solidFill>
                <a:latin typeface="Times New Roman"/>
                <a:cs typeface="Times New Roman"/>
              </a:rPr>
              <a:t>by </a:t>
            </a:r>
            <a:r>
              <a:rPr dirty="0" sz="4000" spc="-380" i="1">
                <a:solidFill>
                  <a:srgbClr val="000099"/>
                </a:solidFill>
                <a:latin typeface="Times New Roman"/>
                <a:cs typeface="Times New Roman"/>
              </a:rPr>
              <a:t>which </a:t>
            </a:r>
            <a:r>
              <a:rPr dirty="0" sz="4000" spc="-355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4000" spc="-265" i="1">
                <a:solidFill>
                  <a:srgbClr val="000099"/>
                </a:solidFill>
                <a:latin typeface="Times New Roman"/>
                <a:cs typeface="Times New Roman"/>
              </a:rPr>
              <a:t>is  </a:t>
            </a:r>
            <a:r>
              <a:rPr dirty="0" sz="4000" spc="-350" i="1">
                <a:solidFill>
                  <a:srgbClr val="000099"/>
                </a:solidFill>
                <a:latin typeface="Times New Roman"/>
                <a:cs typeface="Times New Roman"/>
              </a:rPr>
              <a:t>recognized </a:t>
            </a:r>
            <a:r>
              <a:rPr dirty="0" sz="4000" spc="-400" i="1">
                <a:solidFill>
                  <a:srgbClr val="000099"/>
                </a:solidFill>
                <a:latin typeface="Times New Roman"/>
                <a:cs typeface="Times New Roman"/>
              </a:rPr>
              <a:t>and </a:t>
            </a:r>
            <a:r>
              <a:rPr dirty="0" sz="4000" spc="-325" i="1">
                <a:solidFill>
                  <a:srgbClr val="000099"/>
                </a:solidFill>
                <a:latin typeface="Times New Roman"/>
                <a:cs typeface="Times New Roman"/>
              </a:rPr>
              <a:t>interpreted </a:t>
            </a:r>
            <a:r>
              <a:rPr dirty="0" sz="4000" spc="-375" i="1">
                <a:solidFill>
                  <a:srgbClr val="000099"/>
                </a:solidFill>
                <a:latin typeface="Times New Roman"/>
                <a:cs typeface="Times New Roman"/>
              </a:rPr>
              <a:t>by </a:t>
            </a:r>
            <a:r>
              <a:rPr dirty="0" sz="4000" spc="-320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4000" spc="-10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4000" spc="-325" i="1">
                <a:solidFill>
                  <a:srgbClr val="000099"/>
                </a:solidFill>
                <a:latin typeface="Times New Roman"/>
                <a:cs typeface="Times New Roman"/>
              </a:rPr>
              <a:t>brain.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9" y="694944"/>
            <a:ext cx="7354824" cy="1152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1507" y="694944"/>
            <a:ext cx="821436" cy="1152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2498" y="1015619"/>
            <a:ext cx="6673532" cy="474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47485" y="8592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19375" y="730884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8670" y="7432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9463" y="7298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70" y="7142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10297" y="728726"/>
            <a:ext cx="1658747" cy="2186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226300" y="2975102"/>
            <a:ext cx="1685289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3333FF"/>
                </a:solidFill>
                <a:latin typeface="Times New Roman"/>
                <a:cs typeface="Times New Roman"/>
              </a:rPr>
              <a:t>Sir Charles</a:t>
            </a:r>
            <a:r>
              <a:rPr dirty="0" sz="1800" spc="-95" b="1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3333FF"/>
                </a:solidFill>
                <a:latin typeface="Times New Roman"/>
                <a:cs typeface="Times New Roman"/>
              </a:rPr>
              <a:t>Scott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5568" y="3249421"/>
            <a:ext cx="120777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3333FF"/>
                </a:solidFill>
                <a:latin typeface="Times New Roman"/>
                <a:cs typeface="Times New Roman"/>
              </a:rPr>
              <a:t>Sherrington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124" y="894207"/>
            <a:ext cx="5910580" cy="1951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200" spc="-30" b="1">
                <a:solidFill>
                  <a:srgbClr val="FF0000"/>
                </a:solidFill>
                <a:latin typeface="Arial"/>
                <a:cs typeface="Arial"/>
              </a:rPr>
              <a:t>‘‘ </a:t>
            </a:r>
            <a:r>
              <a:rPr dirty="0" sz="3200" spc="-300" i="1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dirty="0" sz="3200" spc="-260" i="1">
                <a:solidFill>
                  <a:srgbClr val="FF0000"/>
                </a:solidFill>
                <a:latin typeface="Times New Roman"/>
                <a:cs typeface="Times New Roman"/>
              </a:rPr>
              <a:t>special </a:t>
            </a:r>
            <a:r>
              <a:rPr dirty="0" sz="3200" spc="-265" i="1">
                <a:solidFill>
                  <a:srgbClr val="FF0000"/>
                </a:solidFill>
                <a:latin typeface="Times New Roman"/>
                <a:cs typeface="Times New Roman"/>
              </a:rPr>
              <a:t>receptors </a:t>
            </a:r>
            <a:r>
              <a:rPr dirty="0" sz="3200" spc="-245" i="1">
                <a:solidFill>
                  <a:srgbClr val="FF0000"/>
                </a:solidFill>
                <a:latin typeface="Times New Roman"/>
                <a:cs typeface="Times New Roman"/>
              </a:rPr>
              <a:t>that </a:t>
            </a:r>
            <a:r>
              <a:rPr dirty="0" sz="3200" spc="-290" i="1">
                <a:solidFill>
                  <a:srgbClr val="FF0000"/>
                </a:solidFill>
                <a:latin typeface="Times New Roman"/>
                <a:cs typeface="Times New Roman"/>
              </a:rPr>
              <a:t>respond </a:t>
            </a:r>
            <a:r>
              <a:rPr dirty="0" sz="3200" spc="-275" i="1">
                <a:solidFill>
                  <a:srgbClr val="FF0000"/>
                </a:solidFill>
                <a:latin typeface="Times New Roman"/>
                <a:cs typeface="Times New Roman"/>
              </a:rPr>
              <a:t>only </a:t>
            </a:r>
            <a:r>
              <a:rPr dirty="0" sz="3200" spc="-245" i="1">
                <a:solidFill>
                  <a:srgbClr val="FF0000"/>
                </a:solidFill>
                <a:latin typeface="Times New Roman"/>
                <a:cs typeface="Times New Roman"/>
              </a:rPr>
              <a:t>to  </a:t>
            </a:r>
            <a:r>
              <a:rPr dirty="0" sz="3200" spc="-295" b="1" i="1">
                <a:solidFill>
                  <a:srgbClr val="FF0000"/>
                </a:solidFill>
                <a:latin typeface="Times New Roman"/>
                <a:cs typeface="Times New Roman"/>
              </a:rPr>
              <a:t>noxious </a:t>
            </a:r>
            <a:r>
              <a:rPr dirty="0" sz="3200" spc="-245" i="1">
                <a:solidFill>
                  <a:srgbClr val="FF0000"/>
                </a:solidFill>
                <a:latin typeface="Times New Roman"/>
                <a:cs typeface="Times New Roman"/>
              </a:rPr>
              <a:t>stimuli </a:t>
            </a:r>
            <a:r>
              <a:rPr dirty="0" sz="3200" spc="-315" i="1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dirty="0" sz="3200" spc="-280" i="1">
                <a:solidFill>
                  <a:srgbClr val="FF0000"/>
                </a:solidFill>
                <a:latin typeface="Times New Roman"/>
                <a:cs typeface="Times New Roman"/>
              </a:rPr>
              <a:t>generate nerve </a:t>
            </a:r>
            <a:r>
              <a:rPr dirty="0" sz="3200" spc="-275" i="1">
                <a:solidFill>
                  <a:srgbClr val="FF0000"/>
                </a:solidFill>
                <a:latin typeface="Times New Roman"/>
                <a:cs typeface="Times New Roman"/>
              </a:rPr>
              <a:t>impulses  </a:t>
            </a:r>
            <a:r>
              <a:rPr dirty="0" sz="3200" spc="-305" i="1">
                <a:solidFill>
                  <a:srgbClr val="FF0000"/>
                </a:solidFill>
                <a:latin typeface="Times New Roman"/>
                <a:cs typeface="Times New Roman"/>
              </a:rPr>
              <a:t>which </a:t>
            </a:r>
            <a:r>
              <a:rPr dirty="0" sz="3200" spc="-254" i="1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dirty="0" sz="3200" spc="-275" i="1">
                <a:solidFill>
                  <a:srgbClr val="FF0000"/>
                </a:solidFill>
                <a:latin typeface="Times New Roman"/>
                <a:cs typeface="Times New Roman"/>
              </a:rPr>
              <a:t>brain </a:t>
            </a:r>
            <a:r>
              <a:rPr dirty="0" sz="3200" spc="-245" i="1">
                <a:solidFill>
                  <a:srgbClr val="FF0000"/>
                </a:solidFill>
                <a:latin typeface="Times New Roman"/>
                <a:cs typeface="Times New Roman"/>
              </a:rPr>
              <a:t>interprets </a:t>
            </a:r>
            <a:r>
              <a:rPr dirty="0" sz="3200" spc="-280" i="1">
                <a:solidFill>
                  <a:srgbClr val="FF0000"/>
                </a:solidFill>
                <a:latin typeface="Times New Roman"/>
                <a:cs typeface="Times New Roman"/>
              </a:rPr>
              <a:t>as </a:t>
            </a:r>
            <a:r>
              <a:rPr dirty="0" sz="3200" spc="-260" i="1">
                <a:solidFill>
                  <a:srgbClr val="FF0000"/>
                </a:solidFill>
                <a:latin typeface="Times New Roman"/>
                <a:cs typeface="Times New Roman"/>
              </a:rPr>
              <a:t>"pain".  </a:t>
            </a:r>
            <a:r>
              <a:rPr dirty="0" sz="3200" spc="-270" i="1">
                <a:solidFill>
                  <a:srgbClr val="000099"/>
                </a:solidFill>
                <a:latin typeface="Times New Roman"/>
                <a:cs typeface="Times New Roman"/>
              </a:rPr>
              <a:t>(Sherrington</a:t>
            </a:r>
            <a:r>
              <a:rPr dirty="0" sz="3200" spc="-22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200" spc="-300" i="1">
                <a:solidFill>
                  <a:srgbClr val="000099"/>
                </a:solidFill>
                <a:latin typeface="Times New Roman"/>
                <a:cs typeface="Times New Roman"/>
              </a:rPr>
              <a:t>1906)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2826892"/>
            <a:ext cx="5173980" cy="537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303A2"/>
              </a:buClr>
              <a:buFont typeface="Wingdings"/>
              <a:buChar char=""/>
              <a:tabLst>
                <a:tab pos="299720" algn="l"/>
              </a:tabLst>
            </a:pPr>
            <a:r>
              <a:rPr dirty="0" sz="3200" spc="-305" i="1">
                <a:solidFill>
                  <a:srgbClr val="000099"/>
                </a:solidFill>
                <a:latin typeface="Times New Roman"/>
                <a:cs typeface="Times New Roman"/>
              </a:rPr>
              <a:t>They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dirty="0" sz="3200" spc="-254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200" spc="-300" i="1">
                <a:solidFill>
                  <a:srgbClr val="000099"/>
                </a:solidFill>
                <a:latin typeface="Times New Roman"/>
                <a:cs typeface="Times New Roman"/>
              </a:rPr>
              <a:t>most </a:t>
            </a:r>
            <a:r>
              <a:rPr dirty="0" sz="3200" spc="-275" i="1">
                <a:solidFill>
                  <a:srgbClr val="000099"/>
                </a:solidFill>
                <a:latin typeface="Times New Roman"/>
                <a:cs typeface="Times New Roman"/>
              </a:rPr>
              <a:t>widely </a:t>
            </a:r>
            <a:r>
              <a:rPr dirty="0" sz="3200" spc="-14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distributed.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39" y="3314954"/>
            <a:ext cx="8318500" cy="1025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buClr>
                <a:srgbClr val="F303A2"/>
              </a:buClr>
              <a:buFont typeface="Wingdings"/>
              <a:buChar char=""/>
              <a:tabLst>
                <a:tab pos="299720" algn="l"/>
              </a:tabLst>
            </a:pPr>
            <a:r>
              <a:rPr dirty="0" sz="3200" spc="-305" i="1">
                <a:solidFill>
                  <a:srgbClr val="000099"/>
                </a:solidFill>
                <a:latin typeface="Times New Roman"/>
                <a:cs typeface="Times New Roman"/>
              </a:rPr>
              <a:t>They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are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specific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(have </a:t>
            </a:r>
            <a:r>
              <a:rPr dirty="0" sz="3200" spc="-295" i="1">
                <a:solidFill>
                  <a:srgbClr val="000099"/>
                </a:solidFill>
                <a:latin typeface="Times New Roman"/>
                <a:cs typeface="Times New Roman"/>
              </a:rPr>
              <a:t>adequate </a:t>
            </a:r>
            <a:r>
              <a:rPr dirty="0" sz="3200" spc="-254" i="1">
                <a:solidFill>
                  <a:srgbClr val="000099"/>
                </a:solidFill>
                <a:latin typeface="Times New Roman"/>
                <a:cs typeface="Times New Roman"/>
              </a:rPr>
              <a:t>stimulus)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in that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200" spc="-210" i="1">
                <a:solidFill>
                  <a:srgbClr val="000099"/>
                </a:solidFill>
                <a:latin typeface="Times New Roman"/>
                <a:cs typeface="Times New Roman"/>
              </a:rPr>
              <a:t>is </a:t>
            </a:r>
            <a:r>
              <a:rPr dirty="0" sz="3200" spc="-275" i="1">
                <a:solidFill>
                  <a:srgbClr val="000099"/>
                </a:solidFill>
                <a:latin typeface="Times New Roman"/>
                <a:cs typeface="Times New Roman"/>
              </a:rPr>
              <a:t>not  </a:t>
            </a:r>
            <a:r>
              <a:rPr dirty="0" sz="3200" spc="-300" i="1">
                <a:solidFill>
                  <a:srgbClr val="000099"/>
                </a:solidFill>
                <a:latin typeface="Times New Roman"/>
                <a:cs typeface="Times New Roman"/>
              </a:rPr>
              <a:t>produced by </a:t>
            </a:r>
            <a:r>
              <a:rPr dirty="0" sz="3200" spc="-265" i="1">
                <a:solidFill>
                  <a:srgbClr val="000099"/>
                </a:solidFill>
                <a:latin typeface="Times New Roman"/>
                <a:cs typeface="Times New Roman"/>
              </a:rPr>
              <a:t>overstimulation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200" spc="-270" i="1">
                <a:solidFill>
                  <a:srgbClr val="000099"/>
                </a:solidFill>
                <a:latin typeface="Times New Roman"/>
                <a:cs typeface="Times New Roman"/>
              </a:rPr>
              <a:t>other </a:t>
            </a:r>
            <a:r>
              <a:rPr dirty="0" sz="3200" spc="-19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200" spc="-254" i="1">
                <a:solidFill>
                  <a:srgbClr val="000099"/>
                </a:solidFill>
                <a:latin typeface="Times New Roman"/>
                <a:cs typeface="Times New Roman"/>
              </a:rPr>
              <a:t>receptors.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4290567"/>
            <a:ext cx="8479790" cy="2488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Clr>
                <a:srgbClr val="F303A2"/>
              </a:buClr>
              <a:buFont typeface="Wingdings"/>
              <a:buChar char=""/>
              <a:tabLst>
                <a:tab pos="299720" algn="l"/>
              </a:tabLst>
            </a:pPr>
            <a:r>
              <a:rPr dirty="0" sz="3200" spc="-305" i="1">
                <a:solidFill>
                  <a:srgbClr val="000099"/>
                </a:solidFill>
                <a:latin typeface="Times New Roman"/>
                <a:cs typeface="Times New Roman"/>
              </a:rPr>
              <a:t>They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are high </a:t>
            </a:r>
            <a:r>
              <a:rPr dirty="0" sz="3200" spc="-260" i="1">
                <a:solidFill>
                  <a:srgbClr val="000099"/>
                </a:solidFill>
                <a:latin typeface="Times New Roman"/>
                <a:cs typeface="Times New Roman"/>
              </a:rPr>
              <a:t>threshold </a:t>
            </a:r>
            <a:r>
              <a:rPr dirty="0" sz="3200" spc="-265" i="1">
                <a:solidFill>
                  <a:srgbClr val="000099"/>
                </a:solidFill>
                <a:latin typeface="Times New Roman"/>
                <a:cs typeface="Times New Roman"/>
              </a:rPr>
              <a:t>receptors </a:t>
            </a:r>
            <a:r>
              <a:rPr dirty="0" sz="3200" spc="-195" i="1">
                <a:solidFill>
                  <a:srgbClr val="000099"/>
                </a:solidFill>
                <a:latin typeface="Times New Roman"/>
                <a:cs typeface="Times New Roman"/>
              </a:rPr>
              <a:t>i.e. </a:t>
            </a:r>
            <a:r>
              <a:rPr dirty="0" sz="3200" spc="-254" i="1">
                <a:solidFill>
                  <a:srgbClr val="000099"/>
                </a:solidFill>
                <a:latin typeface="Times New Roman"/>
                <a:cs typeface="Times New Roman"/>
              </a:rPr>
              <a:t>painful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stimuli </a:t>
            </a:r>
            <a:r>
              <a:rPr dirty="0" sz="3200" spc="-300" i="1">
                <a:solidFill>
                  <a:srgbClr val="000099"/>
                </a:solidFill>
                <a:latin typeface="Times New Roman"/>
                <a:cs typeface="Times New Roman"/>
              </a:rPr>
              <a:t>must </a:t>
            </a:r>
            <a:r>
              <a:rPr dirty="0" sz="3200" spc="114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200" spc="-300" i="1">
                <a:solidFill>
                  <a:srgbClr val="000099"/>
                </a:solidFill>
                <a:latin typeface="Times New Roman"/>
                <a:cs typeface="Times New Roman"/>
              </a:rPr>
              <a:t>be</a:t>
            </a:r>
            <a:endParaRPr sz="32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dirty="0" sz="3200" spc="-270" i="1">
                <a:solidFill>
                  <a:srgbClr val="000099"/>
                </a:solidFill>
                <a:latin typeface="Times New Roman"/>
                <a:cs typeface="Times New Roman"/>
              </a:rPr>
              <a:t>strong </a:t>
            </a:r>
            <a:r>
              <a:rPr dirty="0" sz="3200" spc="-484" i="1">
                <a:solidFill>
                  <a:srgbClr val="000099"/>
                </a:solidFill>
                <a:latin typeface="Times New Roman"/>
                <a:cs typeface="Times New Roman"/>
              </a:rPr>
              <a:t>&amp;  </a:t>
            </a:r>
            <a:r>
              <a:rPr dirty="0" sz="3200" spc="-285" i="1">
                <a:solidFill>
                  <a:srgbClr val="000099"/>
                </a:solidFill>
                <a:latin typeface="Times New Roman"/>
                <a:cs typeface="Times New Roman"/>
              </a:rPr>
              <a:t>noxious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200" spc="-300" i="1">
                <a:solidFill>
                  <a:srgbClr val="000099"/>
                </a:solidFill>
                <a:latin typeface="Times New Roman"/>
                <a:cs typeface="Times New Roman"/>
              </a:rPr>
              <a:t>produce </a:t>
            </a:r>
            <a:r>
              <a:rPr dirty="0" sz="3200" spc="-240" i="1">
                <a:solidFill>
                  <a:srgbClr val="000099"/>
                </a:solidFill>
                <a:latin typeface="Times New Roman"/>
                <a:cs typeface="Times New Roman"/>
              </a:rPr>
              <a:t>tissue </a:t>
            </a:r>
            <a:r>
              <a:rPr dirty="0" sz="3200" spc="-200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200" spc="-315" i="1">
                <a:solidFill>
                  <a:srgbClr val="000099"/>
                </a:solidFill>
                <a:latin typeface="Times New Roman"/>
                <a:cs typeface="Times New Roman"/>
              </a:rPr>
              <a:t>damage.</a:t>
            </a:r>
            <a:endParaRPr sz="32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lr>
                <a:srgbClr val="F303A2"/>
              </a:buClr>
              <a:buFont typeface="Wingdings"/>
              <a:buChar char=""/>
              <a:tabLst>
                <a:tab pos="299720" algn="l"/>
              </a:tabLst>
            </a:pPr>
            <a:r>
              <a:rPr dirty="0" sz="3200" spc="-380" i="1">
                <a:solidFill>
                  <a:srgbClr val="000099"/>
                </a:solidFill>
                <a:latin typeface="Times New Roman"/>
                <a:cs typeface="Times New Roman"/>
              </a:rPr>
              <a:t>Do </a:t>
            </a:r>
            <a:r>
              <a:rPr dirty="0" sz="3200" spc="-270" i="1">
                <a:solidFill>
                  <a:srgbClr val="000099"/>
                </a:solidFill>
                <a:latin typeface="Times New Roman"/>
                <a:cs typeface="Times New Roman"/>
              </a:rPr>
              <a:t>not </a:t>
            </a:r>
            <a:r>
              <a:rPr dirty="0" sz="3200" spc="-290" i="1">
                <a:solidFill>
                  <a:srgbClr val="000099"/>
                </a:solidFill>
                <a:latin typeface="Times New Roman"/>
                <a:cs typeface="Times New Roman"/>
              </a:rPr>
              <a:t>adapt </a:t>
            </a:r>
            <a:r>
              <a:rPr dirty="0" sz="3200" spc="-260" i="1">
                <a:solidFill>
                  <a:srgbClr val="000099"/>
                </a:solidFill>
                <a:latin typeface="Times New Roman"/>
                <a:cs typeface="Times New Roman"/>
              </a:rPr>
              <a:t>(or </a:t>
            </a:r>
            <a:r>
              <a:rPr dirty="0" sz="3200" spc="-275" i="1">
                <a:solidFill>
                  <a:srgbClr val="000099"/>
                </a:solidFill>
                <a:latin typeface="Times New Roman"/>
                <a:cs typeface="Times New Roman"/>
              </a:rPr>
              <a:t>very </a:t>
            </a:r>
            <a:r>
              <a:rPr dirty="0" sz="3200" spc="-195" i="1">
                <a:solidFill>
                  <a:srgbClr val="000099"/>
                </a:solidFill>
                <a:latin typeface="Times New Roman"/>
                <a:cs typeface="Times New Roman"/>
              </a:rPr>
              <a:t>little)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200" spc="-240" i="1">
                <a:solidFill>
                  <a:srgbClr val="000099"/>
                </a:solidFill>
                <a:latin typeface="Times New Roman"/>
                <a:cs typeface="Times New Roman"/>
              </a:rPr>
              <a:t>repetitive </a:t>
            </a:r>
            <a:r>
              <a:rPr dirty="0" sz="3200" spc="-260" i="1">
                <a:solidFill>
                  <a:srgbClr val="000099"/>
                </a:solidFill>
                <a:latin typeface="Times New Roman"/>
                <a:cs typeface="Times New Roman"/>
              </a:rPr>
              <a:t>stimulation </a:t>
            </a:r>
            <a:r>
              <a:rPr dirty="0" sz="3200" spc="-180" i="1">
                <a:solidFill>
                  <a:srgbClr val="000099"/>
                </a:solidFill>
                <a:latin typeface="Times New Roman"/>
                <a:cs typeface="Times New Roman"/>
              </a:rPr>
              <a:t>(it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allows  </a:t>
            </a:r>
            <a:r>
              <a:rPr dirty="0" sz="3200" spc="-254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pain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to </a:t>
            </a:r>
            <a:r>
              <a:rPr dirty="0" sz="3200" spc="-290" i="1">
                <a:solidFill>
                  <a:srgbClr val="000099"/>
                </a:solidFill>
                <a:latin typeface="Times New Roman"/>
                <a:cs typeface="Times New Roman"/>
              </a:rPr>
              <a:t>keep </a:t>
            </a:r>
            <a:r>
              <a:rPr dirty="0" sz="3200" spc="-254" i="1">
                <a:solidFill>
                  <a:srgbClr val="000099"/>
                </a:solidFill>
                <a:latin typeface="Times New Roman"/>
                <a:cs typeface="Times New Roman"/>
              </a:rPr>
              <a:t>the </a:t>
            </a:r>
            <a:r>
              <a:rPr dirty="0" sz="3200" spc="-290" i="1">
                <a:solidFill>
                  <a:srgbClr val="000099"/>
                </a:solidFill>
                <a:latin typeface="Times New Roman"/>
                <a:cs typeface="Times New Roman"/>
              </a:rPr>
              <a:t>person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apprised </a:t>
            </a:r>
            <a:r>
              <a:rPr dirty="0" sz="3200" spc="-245" i="1">
                <a:solidFill>
                  <a:srgbClr val="000099"/>
                </a:solidFill>
                <a:latin typeface="Times New Roman"/>
                <a:cs typeface="Times New Roman"/>
              </a:rPr>
              <a:t>of </a:t>
            </a:r>
            <a:r>
              <a:rPr dirty="0" sz="3200" spc="-315" i="1">
                <a:solidFill>
                  <a:srgbClr val="000099"/>
                </a:solidFill>
                <a:latin typeface="Times New Roman"/>
                <a:cs typeface="Times New Roman"/>
              </a:rPr>
              <a:t>a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tissue-damaging  </a:t>
            </a:r>
            <a:r>
              <a:rPr dirty="0" sz="3200" spc="-265" i="1">
                <a:solidFill>
                  <a:srgbClr val="000099"/>
                </a:solidFill>
                <a:latin typeface="Times New Roman"/>
                <a:cs typeface="Times New Roman"/>
              </a:rPr>
              <a:t>stimulus </a:t>
            </a:r>
            <a:r>
              <a:rPr dirty="0" sz="3200" spc="-280" i="1">
                <a:solidFill>
                  <a:srgbClr val="000099"/>
                </a:solidFill>
                <a:latin typeface="Times New Roman"/>
                <a:cs typeface="Times New Roman"/>
              </a:rPr>
              <a:t>as long as </a:t>
            </a:r>
            <a:r>
              <a:rPr dirty="0" sz="3200" spc="-175" i="1">
                <a:solidFill>
                  <a:srgbClr val="000099"/>
                </a:solidFill>
                <a:latin typeface="Times New Roman"/>
                <a:cs typeface="Times New Roman"/>
              </a:rPr>
              <a:t>it</a:t>
            </a:r>
            <a:r>
              <a:rPr dirty="0" sz="3200" spc="285" i="1"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dirty="0" sz="3200" spc="-229" i="1">
                <a:solidFill>
                  <a:srgbClr val="000099"/>
                </a:solidFill>
                <a:latin typeface="Times New Roman"/>
                <a:cs typeface="Times New Roman"/>
              </a:rPr>
              <a:t>persists.)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69619" y="205232"/>
            <a:ext cx="6602095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30" i="0" u="none">
                <a:solidFill>
                  <a:srgbClr val="000099"/>
                </a:solidFill>
                <a:latin typeface="Garamond"/>
                <a:cs typeface="Garamond"/>
              </a:rPr>
              <a:t>Pain </a:t>
            </a:r>
            <a:r>
              <a:rPr dirty="0" sz="4000" spc="-5" i="0" u="none">
                <a:solidFill>
                  <a:srgbClr val="000099"/>
                </a:solidFill>
                <a:latin typeface="Garamond"/>
                <a:cs typeface="Garamond"/>
              </a:rPr>
              <a:t>Receptors</a:t>
            </a:r>
            <a:r>
              <a:rPr dirty="0" sz="4000" spc="-15" i="0" u="none">
                <a:solidFill>
                  <a:srgbClr val="000099"/>
                </a:solidFill>
                <a:latin typeface="Garamond"/>
                <a:cs typeface="Garamond"/>
              </a:rPr>
              <a:t> </a:t>
            </a:r>
            <a:r>
              <a:rPr dirty="0" sz="4000" i="0" u="none">
                <a:solidFill>
                  <a:srgbClr val="000099"/>
                </a:solidFill>
                <a:latin typeface="Garamond"/>
                <a:cs typeface="Garamond"/>
              </a:rPr>
              <a:t>`Nociceptors`?</a:t>
            </a:r>
            <a:endParaRPr sz="4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1426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47485" y="859282"/>
            <a:ext cx="2876550" cy="714375"/>
          </a:xfrm>
          <a:custGeom>
            <a:avLst/>
            <a:gdLst/>
            <a:ahLst/>
            <a:cxnLst/>
            <a:rect l="l" t="t" r="r" b="b"/>
            <a:pathLst>
              <a:path w="2876550" h="714375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290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050"/>
                </a:lnTo>
                <a:lnTo>
                  <a:pt x="841883" y="443991"/>
                </a:lnTo>
                <a:lnTo>
                  <a:pt x="620775" y="488568"/>
                </a:lnTo>
                <a:lnTo>
                  <a:pt x="199771" y="566673"/>
                </a:lnTo>
                <a:lnTo>
                  <a:pt x="0" y="600201"/>
                </a:lnTo>
                <a:lnTo>
                  <a:pt x="138175" y="620267"/>
                </a:lnTo>
                <a:lnTo>
                  <a:pt x="270001" y="638047"/>
                </a:lnTo>
                <a:lnTo>
                  <a:pt x="397510" y="653668"/>
                </a:lnTo>
                <a:lnTo>
                  <a:pt x="644143" y="680465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602"/>
                </a:lnTo>
                <a:lnTo>
                  <a:pt x="2372487" y="602360"/>
                </a:lnTo>
                <a:lnTo>
                  <a:pt x="2440559" y="584580"/>
                </a:lnTo>
                <a:lnTo>
                  <a:pt x="2506471" y="566673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19375" y="730884"/>
            <a:ext cx="5544820" cy="850265"/>
          </a:xfrm>
          <a:custGeom>
            <a:avLst/>
            <a:gdLst/>
            <a:ahLst/>
            <a:cxnLst/>
            <a:rect l="l" t="t" r="r" b="b"/>
            <a:pathLst>
              <a:path w="5544820" h="850265">
                <a:moveTo>
                  <a:pt x="852424" y="0"/>
                </a:moveTo>
                <a:lnTo>
                  <a:pt x="684529" y="0"/>
                </a:lnTo>
                <a:lnTo>
                  <a:pt x="527176" y="4444"/>
                </a:lnTo>
                <a:lnTo>
                  <a:pt x="380492" y="11175"/>
                </a:lnTo>
                <a:lnTo>
                  <a:pt x="244475" y="22351"/>
                </a:lnTo>
                <a:lnTo>
                  <a:pt x="116839" y="35687"/>
                </a:lnTo>
                <a:lnTo>
                  <a:pt x="0" y="53593"/>
                </a:lnTo>
                <a:lnTo>
                  <a:pt x="333756" y="96012"/>
                </a:lnTo>
                <a:lnTo>
                  <a:pt x="693038" y="156210"/>
                </a:lnTo>
                <a:lnTo>
                  <a:pt x="1077849" y="234314"/>
                </a:lnTo>
                <a:lnTo>
                  <a:pt x="1281938" y="279018"/>
                </a:lnTo>
                <a:lnTo>
                  <a:pt x="1866519" y="421766"/>
                </a:lnTo>
                <a:lnTo>
                  <a:pt x="2559558" y="575690"/>
                </a:lnTo>
                <a:lnTo>
                  <a:pt x="2723261" y="606932"/>
                </a:lnTo>
                <a:lnTo>
                  <a:pt x="2878454" y="638175"/>
                </a:lnTo>
                <a:lnTo>
                  <a:pt x="3031616" y="667257"/>
                </a:lnTo>
                <a:lnTo>
                  <a:pt x="3324987" y="716279"/>
                </a:lnTo>
                <a:lnTo>
                  <a:pt x="3465322" y="738631"/>
                </a:lnTo>
                <a:lnTo>
                  <a:pt x="3733165" y="774318"/>
                </a:lnTo>
                <a:lnTo>
                  <a:pt x="3986149" y="805561"/>
                </a:lnTo>
                <a:lnTo>
                  <a:pt x="4107306" y="816737"/>
                </a:lnTo>
                <a:lnTo>
                  <a:pt x="4336923" y="834516"/>
                </a:lnTo>
                <a:lnTo>
                  <a:pt x="4447413" y="841248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692"/>
                </a:lnTo>
                <a:lnTo>
                  <a:pt x="5134102" y="841248"/>
                </a:lnTo>
                <a:lnTo>
                  <a:pt x="5221351" y="834516"/>
                </a:lnTo>
                <a:lnTo>
                  <a:pt x="5467984" y="807719"/>
                </a:lnTo>
                <a:lnTo>
                  <a:pt x="5544439" y="796670"/>
                </a:lnTo>
                <a:lnTo>
                  <a:pt x="5297805" y="765428"/>
                </a:lnTo>
                <a:lnTo>
                  <a:pt x="5036311" y="727455"/>
                </a:lnTo>
                <a:lnTo>
                  <a:pt x="4468749" y="629285"/>
                </a:lnTo>
                <a:lnTo>
                  <a:pt x="4160520" y="566801"/>
                </a:lnTo>
                <a:lnTo>
                  <a:pt x="3835146" y="497586"/>
                </a:lnTo>
                <a:lnTo>
                  <a:pt x="2850896" y="263398"/>
                </a:lnTo>
                <a:lnTo>
                  <a:pt x="2583053" y="205359"/>
                </a:lnTo>
                <a:lnTo>
                  <a:pt x="2327910" y="156210"/>
                </a:lnTo>
                <a:lnTo>
                  <a:pt x="2204592" y="133857"/>
                </a:lnTo>
                <a:lnTo>
                  <a:pt x="2083435" y="113791"/>
                </a:lnTo>
                <a:lnTo>
                  <a:pt x="1966467" y="96012"/>
                </a:lnTo>
                <a:lnTo>
                  <a:pt x="1628394" y="51307"/>
                </a:lnTo>
                <a:lnTo>
                  <a:pt x="1417954" y="31241"/>
                </a:lnTo>
                <a:lnTo>
                  <a:pt x="1220215" y="15620"/>
                </a:lnTo>
                <a:lnTo>
                  <a:pt x="1030986" y="4444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28670" y="743204"/>
            <a:ext cx="5467985" cy="774700"/>
          </a:xfrm>
          <a:custGeom>
            <a:avLst/>
            <a:gdLst/>
            <a:ahLst/>
            <a:cxnLst/>
            <a:rect l="l" t="t" r="r" b="b"/>
            <a:pathLst>
              <a:path w="5467984" h="774700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8956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8890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576"/>
                </a:lnTo>
                <a:lnTo>
                  <a:pt x="2041017" y="64643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3924"/>
                </a:lnTo>
                <a:lnTo>
                  <a:pt x="2984881" y="194183"/>
                </a:lnTo>
                <a:lnTo>
                  <a:pt x="3250692" y="240919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9463" y="729869"/>
            <a:ext cx="3308350" cy="651510"/>
          </a:xfrm>
          <a:custGeom>
            <a:avLst/>
            <a:gdLst/>
            <a:ahLst/>
            <a:cxnLst/>
            <a:rect l="l" t="t" r="r" b="b"/>
            <a:pathLst>
              <a:path w="3308350" h="651510">
                <a:moveTo>
                  <a:pt x="0" y="651509"/>
                </a:moveTo>
                <a:lnTo>
                  <a:pt x="95631" y="624713"/>
                </a:lnTo>
                <a:lnTo>
                  <a:pt x="357250" y="555497"/>
                </a:lnTo>
                <a:lnTo>
                  <a:pt x="537845" y="508634"/>
                </a:lnTo>
                <a:lnTo>
                  <a:pt x="746251" y="457326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703"/>
                </a:lnTo>
                <a:lnTo>
                  <a:pt x="2310891" y="120395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7911"/>
                </a:lnTo>
                <a:lnTo>
                  <a:pt x="2838195" y="40131"/>
                </a:lnTo>
                <a:lnTo>
                  <a:pt x="2963671" y="26669"/>
                </a:lnTo>
                <a:lnTo>
                  <a:pt x="3082670" y="15620"/>
                </a:lnTo>
                <a:lnTo>
                  <a:pt x="3197479" y="6603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1670" y="714248"/>
            <a:ext cx="8723630" cy="1330325"/>
          </a:xfrm>
          <a:custGeom>
            <a:avLst/>
            <a:gdLst/>
            <a:ahLst/>
            <a:cxnLst/>
            <a:rect l="l" t="t" r="r" b="b"/>
            <a:pathLst>
              <a:path w="8723630" h="1330325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049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396"/>
                </a:lnTo>
                <a:lnTo>
                  <a:pt x="327812" y="140462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086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500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152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387253" y="452881"/>
                </a:lnTo>
                <a:lnTo>
                  <a:pt x="4136047" y="394842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840"/>
                </a:lnTo>
                <a:lnTo>
                  <a:pt x="2673642" y="91439"/>
                </a:lnTo>
                <a:lnTo>
                  <a:pt x="2462949" y="62356"/>
                </a:lnTo>
                <a:lnTo>
                  <a:pt x="2262797" y="40131"/>
                </a:lnTo>
                <a:lnTo>
                  <a:pt x="2073313" y="22225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630" h="1330325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844"/>
                </a:lnTo>
                <a:lnTo>
                  <a:pt x="8295551" y="718438"/>
                </a:lnTo>
                <a:lnTo>
                  <a:pt x="8201825" y="742950"/>
                </a:lnTo>
                <a:lnTo>
                  <a:pt x="8005991" y="783081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565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/>
              <a:cs typeface="Times New Roman"/>
            </a:endParaRPr>
          </a:p>
          <a:p>
            <a:pPr marL="5189855">
              <a:lnSpc>
                <a:spcPct val="100000"/>
              </a:lnSpc>
              <a:spcBef>
                <a:spcPts val="5"/>
              </a:spcBef>
            </a:pPr>
            <a:r>
              <a:rPr dirty="0" sz="2800" spc="-5" b="1">
                <a:solidFill>
                  <a:srgbClr val="FF0000"/>
                </a:solidFill>
                <a:latin typeface="Times New Roman"/>
                <a:cs typeface="Times New Roman"/>
              </a:rPr>
              <a:t>Polymodal</a:t>
            </a:r>
            <a:r>
              <a:rPr dirty="0" sz="28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Times New Roman"/>
                <a:cs typeface="Times New Roman"/>
              </a:rPr>
              <a:t>nociceptors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177154" y="5631484"/>
            <a:ext cx="2979420" cy="37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Polymodal</a:t>
            </a:r>
            <a:r>
              <a:rPr dirty="0" sz="2400" spc="-114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nociceptors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Hayam</dc:creator>
  <dc:title>PowerPoint Presentation</dc:title>
  <dcterms:created xsi:type="dcterms:W3CDTF">2017-09-20T15:15:53Z</dcterms:created>
  <dcterms:modified xsi:type="dcterms:W3CDTF">2017-09-20T15:15:53Z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2017-09-20T00:00:00Z</vt:filetime>
  </property>
</Properties>
</file>