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	<Relationship Id="rId4" Type="http://schemas.openxmlformats.org/officeDocument/2006/relationships/image" Target="../media/image19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	<Relationship Id="rId3" Type="http://schemas.openxmlformats.org/officeDocument/2006/relationships/image" Target="../media/image21.jpeg" />
	<Relationship Id="rId4" Type="http://schemas.openxmlformats.org/officeDocument/2006/relationships/image" Target="../media/image2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	<Relationship Id="rId3" Type="http://schemas.openxmlformats.org/officeDocument/2006/relationships/image" Target="../media/image26.jpeg" />
	<Relationship Id="rId4" Type="http://schemas.openxmlformats.org/officeDocument/2006/relationships/image" Target="../media/image27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hyperlink" Target="https://www.google.com.sa/url?sa=i&amp;rct=j&amp;q=&amp;esrc=s&amp;source=images&amp;cd=&amp;cad=rja&amp;uact=8&amp;ved=0ahUKEwjIy6yF65rPAhUHtBQKHcnzB9gQjRwIBw&amp;url=https://www.studyblue.com/notes/note/n/block-3n/deck/5984652&amp;psig=AFQjCNHo6JNeirqxdOPEMCaevs5BI3-LpQ&amp;ust=1474354060656951"
		TargetMode="External" />
	<Relationship Id="rId4" Type="http://schemas.openxmlformats.org/officeDocument/2006/relationships/image" Target="../media/image29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	<Relationship Id="rId3" Type="http://schemas.openxmlformats.org/officeDocument/2006/relationships/image" Target="../media/image31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	<Relationship Id="rId3" Type="http://schemas.openxmlformats.org/officeDocument/2006/relationships/image" Target="../media/image33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	<Relationship Id="rId3" Type="http://schemas.openxmlformats.org/officeDocument/2006/relationships/image" Target="../media/image35.jpeg" />
	<Relationship Id="rId4" Type="http://schemas.openxmlformats.org/officeDocument/2006/relationships/image" Target="../media/image36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	<Relationship Id="rId4" Type="http://schemas.openxmlformats.org/officeDocument/2006/relationships/image" Target="../media/image39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	<Relationship Id="rId3" Type="http://schemas.openxmlformats.org/officeDocument/2006/relationships/image" Target="../media/image43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	<Relationship Id="rId3" Type="http://schemas.openxmlformats.org/officeDocument/2006/relationships/image" Target="../media/image45.jpeg" />
	<Relationship Id="rId4" Type="http://schemas.openxmlformats.org/officeDocument/2006/relationships/image" Target="../media/image46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	<Relationship Id="rId3" Type="http://schemas.openxmlformats.org/officeDocument/2006/relationships/image" Target="../media/image48.jpeg" />
	<Relationship Id="rId4" Type="http://schemas.openxmlformats.org/officeDocument/2006/relationships/image" Target="../media/image49.jpeg" />
	<Relationship Id="rId5" Type="http://schemas.openxmlformats.org/officeDocument/2006/relationships/image" Target="../media/image50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1.jpeg" />
	<Relationship Id="rId3" Type="http://schemas.openxmlformats.org/officeDocument/2006/relationships/image" Target="../media/image52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3.jpeg" />
	<Relationship Id="rId3" Type="http://schemas.openxmlformats.org/officeDocument/2006/relationships/image" Target="../media/image54.jpeg" />
	<Relationship Id="rId4" Type="http://schemas.openxmlformats.org/officeDocument/2006/relationships/image" Target="../media/image55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6.jpeg" />
	<Relationship Id="rId3" Type="http://schemas.openxmlformats.org/officeDocument/2006/relationships/image" Target="../media/image57.jpeg" />
	<Relationship Id="rId4" Type="http://schemas.openxmlformats.org/officeDocument/2006/relationships/image" Target="../media/image58.jpeg" />
	<Relationship Id="rId5" Type="http://schemas.openxmlformats.org/officeDocument/2006/relationships/image" Target="../media/image59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0.jpeg" />
	<Relationship Id="rId3" Type="http://schemas.openxmlformats.org/officeDocument/2006/relationships/image" Target="../media/image61.jpeg" />
	<Relationship Id="rId4" Type="http://schemas.openxmlformats.org/officeDocument/2006/relationships/image" Target="../media/image62.jpeg" />
	<Relationship Id="rId5" Type="http://schemas.openxmlformats.org/officeDocument/2006/relationships/image" Target="../media/image63.jpeg" />
	<Relationship Id="rId6" Type="http://schemas.openxmlformats.org/officeDocument/2006/relationships/image" Target="../media/image64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5.jpeg" />
	<Relationship Id="rId3" Type="http://schemas.openxmlformats.org/officeDocument/2006/relationships/image" Target="../media/image66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7.jpeg" />
	<Relationship Id="rId3" Type="http://schemas.openxmlformats.org/officeDocument/2006/relationships/image" Target="../media/image68.jpeg" />
	<Relationship Id="rId4" Type="http://schemas.openxmlformats.org/officeDocument/2006/relationships/image" Target="../media/image69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0.jpeg" />
	<Relationship Id="rId3" Type="http://schemas.openxmlformats.org/officeDocument/2006/relationships/image" Target="../media/image71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2.jpeg" />
	<Relationship Id="rId3" Type="http://schemas.openxmlformats.org/officeDocument/2006/relationships/image" Target="../media/image73.jpeg" />
	<Relationship Id="rId4" Type="http://schemas.openxmlformats.org/officeDocument/2006/relationships/image" Target="../media/image74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5.jpeg" />
	<Relationship Id="rId3" Type="http://schemas.openxmlformats.org/officeDocument/2006/relationships/image" Target="../media/image76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7.jpeg" />
	<Relationship Id="rId3" Type="http://schemas.openxmlformats.org/officeDocument/2006/relationships/image" Target="../media/image78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9.jpeg" />
	<Relationship Id="rId3" Type="http://schemas.openxmlformats.org/officeDocument/2006/relationships/image" Target="../media/image80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1.jpeg" />
	<Relationship Id="rId3" Type="http://schemas.openxmlformats.org/officeDocument/2006/relationships/image" Target="../media/image82.jpeg" />
	<Relationship Id="rId4" Type="http://schemas.openxmlformats.org/officeDocument/2006/relationships/image" Target="../media/image83.jpeg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4.jpeg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5.jpeg" />
	<Relationship Id="rId3" Type="http://schemas.openxmlformats.org/officeDocument/2006/relationships/image" Target="../media/image86.jpeg" />
	<Relationship Id="rId4" Type="http://schemas.openxmlformats.org/officeDocument/2006/relationships/image" Target="../media/image87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8.jpeg" />
	<Relationship Id="rId3" Type="http://schemas.openxmlformats.org/officeDocument/2006/relationships/image" Target="../media/image89.jpeg" />
	<Relationship Id="rId4" Type="http://schemas.openxmlformats.org/officeDocument/2006/relationships/image" Target="../media/image90.jpeg" />
	<Relationship Id="rId5" Type="http://schemas.openxmlformats.org/officeDocument/2006/relationships/image" Target="../media/image91.jpeg" />
	<Relationship Id="rId6" Type="http://schemas.openxmlformats.org/officeDocument/2006/relationships/image" Target="../media/image92.jpeg" />
	<Relationship Id="rId7" Type="http://schemas.openxmlformats.org/officeDocument/2006/relationships/image" Target="../media/image93.jpeg" />
	<Relationship Id="rId8" Type="http://schemas.openxmlformats.org/officeDocument/2006/relationships/image" Target="../media/image94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5.jpeg" />
	<Relationship Id="rId3" Type="http://schemas.openxmlformats.org/officeDocument/2006/relationships/image" Target="../media/image96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	<Relationship Id="rId3" Type="http://schemas.openxmlformats.org/officeDocument/2006/relationships/image" Target="../media/image13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	<Relationship Id="rId4" Type="http://schemas.openxmlformats.org/officeDocument/2006/relationships/image" Target="../media/image16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60320" y="1431290"/>
            <a:ext cx="3895344" cy="27432"/>
          </a:xfrm>
          <a:custGeom>
            <a:avLst/>
            <a:gdLst>
              <a:gd name="connsiteX0" fmla="*/ 0 w 3895344"/>
              <a:gd name="connsiteY0" fmla="*/ 0 h 27432"/>
              <a:gd name="connsiteX1" fmla="*/ 1298447 w 3895344"/>
              <a:gd name="connsiteY1" fmla="*/ 0 h 27432"/>
              <a:gd name="connsiteX2" fmla="*/ 2596895 w 3895344"/>
              <a:gd name="connsiteY2" fmla="*/ 0 h 27432"/>
              <a:gd name="connsiteX3" fmla="*/ 3895344 w 3895344"/>
              <a:gd name="connsiteY3" fmla="*/ 0 h 27432"/>
              <a:gd name="connsiteX4" fmla="*/ 3895344 w 3895344"/>
              <a:gd name="connsiteY4" fmla="*/ 27432 h 27432"/>
              <a:gd name="connsiteX5" fmla="*/ 2596895 w 3895344"/>
              <a:gd name="connsiteY5" fmla="*/ 27432 h 27432"/>
              <a:gd name="connsiteX6" fmla="*/ 1298447 w 3895344"/>
              <a:gd name="connsiteY6" fmla="*/ 27432 h 27432"/>
              <a:gd name="connsiteX7" fmla="*/ 0 w 3895344"/>
              <a:gd name="connsiteY7" fmla="*/ 27432 h 27432"/>
              <a:gd name="connsiteX8" fmla="*/ 0 w 3895344"/>
              <a:gd name="connsiteY8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895344" h="27432">
                <a:moveTo>
                  <a:pt x="0" y="0"/>
                </a:moveTo>
                <a:lnTo>
                  <a:pt x="1298447" y="0"/>
                </a:lnTo>
                <a:lnTo>
                  <a:pt x="2596895" y="0"/>
                </a:lnTo>
                <a:lnTo>
                  <a:pt x="3895344" y="0"/>
                </a:lnTo>
                <a:lnTo>
                  <a:pt x="3895344" y="27432"/>
                </a:lnTo>
                <a:lnTo>
                  <a:pt x="2596895" y="27432"/>
                </a:lnTo>
                <a:lnTo>
                  <a:pt x="1298447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75104" y="1858010"/>
            <a:ext cx="4971288" cy="24383"/>
          </a:xfrm>
          <a:custGeom>
            <a:avLst/>
            <a:gdLst>
              <a:gd name="connsiteX0" fmla="*/ 0 w 4971288"/>
              <a:gd name="connsiteY0" fmla="*/ 0 h 24383"/>
              <a:gd name="connsiteX1" fmla="*/ 1657096 w 4971288"/>
              <a:gd name="connsiteY1" fmla="*/ 0 h 24383"/>
              <a:gd name="connsiteX2" fmla="*/ 3314192 w 4971288"/>
              <a:gd name="connsiteY2" fmla="*/ 0 h 24383"/>
              <a:gd name="connsiteX3" fmla="*/ 4971288 w 4971288"/>
              <a:gd name="connsiteY3" fmla="*/ 0 h 24383"/>
              <a:gd name="connsiteX4" fmla="*/ 4971288 w 4971288"/>
              <a:gd name="connsiteY4" fmla="*/ 24383 h 24383"/>
              <a:gd name="connsiteX5" fmla="*/ 3314192 w 4971288"/>
              <a:gd name="connsiteY5" fmla="*/ 24383 h 24383"/>
              <a:gd name="connsiteX6" fmla="*/ 1657096 w 4971288"/>
              <a:gd name="connsiteY6" fmla="*/ 24383 h 24383"/>
              <a:gd name="connsiteX7" fmla="*/ 0 w 4971288"/>
              <a:gd name="connsiteY7" fmla="*/ 24383 h 24383"/>
              <a:gd name="connsiteX8" fmla="*/ 0 w 4971288"/>
              <a:gd name="connsiteY8" fmla="*/ 0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71288" h="24383">
                <a:moveTo>
                  <a:pt x="0" y="0"/>
                </a:moveTo>
                <a:lnTo>
                  <a:pt x="1657096" y="0"/>
                </a:lnTo>
                <a:lnTo>
                  <a:pt x="3314192" y="0"/>
                </a:lnTo>
                <a:lnTo>
                  <a:pt x="4971288" y="0"/>
                </a:lnTo>
                <a:lnTo>
                  <a:pt x="4971288" y="24383"/>
                </a:lnTo>
                <a:lnTo>
                  <a:pt x="3314192" y="24383"/>
                </a:lnTo>
                <a:lnTo>
                  <a:pt x="1657096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68500" y="1181100"/>
            <a:ext cx="4965700" cy="339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</a:t>
            </a:r>
            <a:r>
              <a:rPr lang="en-US" altLang="zh-CN" sz="331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NeuroPsychiatry</a:t>
            </a:r>
            <a:r>
              <a:rPr lang="en-US" altLang="zh-CN" sz="33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Block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sz="30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Spinal</a:t>
            </a:r>
            <a:r>
              <a:rPr lang="en-US" altLang="zh-CN" sz="30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Cord</a:t>
            </a:r>
            <a:r>
              <a:rPr lang="en-US" altLang="zh-CN" sz="30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Functions</a:t>
            </a:r>
            <a:r>
              <a:rPr lang="en-US" altLang="zh-CN" sz="30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0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Spinal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				</a:t>
            </a:r>
            <a:r>
              <a:rPr lang="en-US" altLang="zh-CN" sz="3096" b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Reflexes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		</a:t>
            </a:r>
            <a:r>
              <a:rPr lang="en-US" altLang="zh-CN" sz="30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Prof.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Faten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Zakareia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30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</a:t>
            </a:r>
            <a:r>
              <a:rPr lang="en-US" altLang="zh-CN" sz="30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Department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			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College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Medicine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	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King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Saud</a:t>
            </a:r>
            <a:r>
              <a:rPr lang="en-US" altLang="zh-CN" sz="30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98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University</a:t>
            </a:r>
          </a:p>
          <a:p>
            <a:pPr>
              <a:lnSpc>
                <a:spcPts val="3300"/>
              </a:lnSpc>
              <a:tabLst>
                <a:tab pos="571500" algn="l"/>
                <a:tab pos="584200" algn="l"/>
                <a:tab pos="800100" algn="l"/>
                <a:tab pos="876300" algn="l"/>
                <a:tab pos="927100" algn="l"/>
                <a:tab pos="1816100" algn="l"/>
                <a:tab pos="2095500" algn="l"/>
              </a:tabLst>
            </a:pPr>
            <a:r>
              <a:rPr lang="en-US" altLang="zh-CN" dirty="0" smtClean="0"/>
              <a:t>							</a:t>
            </a:r>
            <a:r>
              <a:rPr lang="en-US" altLang="zh-CN" sz="30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3100" y="4483100"/>
            <a:ext cx="2628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Email: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Faten@ksu.edu.sa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71900" y="4483100"/>
            <a:ext cx="1028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Ext:52736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099185"/>
            <a:ext cx="5843016" cy="33527"/>
          </a:xfrm>
          <a:custGeom>
            <a:avLst/>
            <a:gdLst>
              <a:gd name="connsiteX0" fmla="*/ 0 w 5843016"/>
              <a:gd name="connsiteY0" fmla="*/ 0 h 33527"/>
              <a:gd name="connsiteX1" fmla="*/ 1460754 w 5843016"/>
              <a:gd name="connsiteY1" fmla="*/ 0 h 33527"/>
              <a:gd name="connsiteX2" fmla="*/ 2921508 w 5843016"/>
              <a:gd name="connsiteY2" fmla="*/ 0 h 33527"/>
              <a:gd name="connsiteX3" fmla="*/ 4382262 w 5843016"/>
              <a:gd name="connsiteY3" fmla="*/ 0 h 33527"/>
              <a:gd name="connsiteX4" fmla="*/ 5843016 w 5843016"/>
              <a:gd name="connsiteY4" fmla="*/ 0 h 33527"/>
              <a:gd name="connsiteX5" fmla="*/ 5843016 w 5843016"/>
              <a:gd name="connsiteY5" fmla="*/ 33527 h 33527"/>
              <a:gd name="connsiteX6" fmla="*/ 4382262 w 5843016"/>
              <a:gd name="connsiteY6" fmla="*/ 33527 h 33527"/>
              <a:gd name="connsiteX7" fmla="*/ 2921508 w 5843016"/>
              <a:gd name="connsiteY7" fmla="*/ 33527 h 33527"/>
              <a:gd name="connsiteX8" fmla="*/ 1460754 w 5843016"/>
              <a:gd name="connsiteY8" fmla="*/ 33527 h 33527"/>
              <a:gd name="connsiteX9" fmla="*/ 0 w 5843016"/>
              <a:gd name="connsiteY9" fmla="*/ 33527 h 33527"/>
              <a:gd name="connsiteX10" fmla="*/ 0 w 5843016"/>
              <a:gd name="connsiteY10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43016" h="33527">
                <a:moveTo>
                  <a:pt x="0" y="0"/>
                </a:moveTo>
                <a:lnTo>
                  <a:pt x="1460754" y="0"/>
                </a:lnTo>
                <a:lnTo>
                  <a:pt x="2921508" y="0"/>
                </a:lnTo>
                <a:lnTo>
                  <a:pt x="4382262" y="0"/>
                </a:lnTo>
                <a:lnTo>
                  <a:pt x="5843016" y="0"/>
                </a:lnTo>
                <a:lnTo>
                  <a:pt x="5843016" y="33527"/>
                </a:lnTo>
                <a:lnTo>
                  <a:pt x="4382262" y="33527"/>
                </a:lnTo>
                <a:lnTo>
                  <a:pt x="2921508" y="33527"/>
                </a:lnTo>
                <a:lnTo>
                  <a:pt x="1460754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70926" y="2233676"/>
            <a:ext cx="317500" cy="323850"/>
          </a:xfrm>
          <a:custGeom>
            <a:avLst/>
            <a:gdLst>
              <a:gd name="connsiteX0" fmla="*/ 0 w 317500"/>
              <a:gd name="connsiteY0" fmla="*/ 161925 h 323850"/>
              <a:gd name="connsiteX1" fmla="*/ 158750 w 317500"/>
              <a:gd name="connsiteY1" fmla="*/ 0 h 323850"/>
              <a:gd name="connsiteX2" fmla="*/ 317500 w 317500"/>
              <a:gd name="connsiteY2" fmla="*/ 161925 h 323850"/>
              <a:gd name="connsiteX3" fmla="*/ 158750 w 317500"/>
              <a:gd name="connsiteY3" fmla="*/ 323850 h 323850"/>
              <a:gd name="connsiteX4" fmla="*/ 0 w 317500"/>
              <a:gd name="connsiteY4" fmla="*/ 161925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500" h="323850">
                <a:moveTo>
                  <a:pt x="0" y="161925"/>
                </a:moveTo>
                <a:cubicBezTo>
                  <a:pt x="0" y="72389"/>
                  <a:pt x="70992" y="0"/>
                  <a:pt x="158750" y="0"/>
                </a:cubicBezTo>
                <a:cubicBezTo>
                  <a:pt x="246380" y="0"/>
                  <a:pt x="317500" y="72389"/>
                  <a:pt x="317500" y="161925"/>
                </a:cubicBezTo>
                <a:cubicBezTo>
                  <a:pt x="317500" y="251332"/>
                  <a:pt x="246380" y="323850"/>
                  <a:pt x="158750" y="323850"/>
                </a:cubicBezTo>
                <a:cubicBezTo>
                  <a:pt x="70992" y="323850"/>
                  <a:pt x="0" y="251332"/>
                  <a:pt x="0" y="161925"/>
                </a:cubicBezTo>
              </a:path>
            </a:pathLst>
          </a:custGeom>
          <a:solidFill>
            <a:srgbClr val="2584b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58226" y="2220976"/>
            <a:ext cx="342900" cy="349250"/>
          </a:xfrm>
          <a:custGeom>
            <a:avLst/>
            <a:gdLst>
              <a:gd name="connsiteX0" fmla="*/ 12700 w 342900"/>
              <a:gd name="connsiteY0" fmla="*/ 174625 h 349250"/>
              <a:gd name="connsiteX1" fmla="*/ 171450 w 342900"/>
              <a:gd name="connsiteY1" fmla="*/ 12700 h 349250"/>
              <a:gd name="connsiteX2" fmla="*/ 330200 w 342900"/>
              <a:gd name="connsiteY2" fmla="*/ 174625 h 349250"/>
              <a:gd name="connsiteX3" fmla="*/ 171450 w 342900"/>
              <a:gd name="connsiteY3" fmla="*/ 336550 h 349250"/>
              <a:gd name="connsiteX4" fmla="*/ 12700 w 342900"/>
              <a:gd name="connsiteY4" fmla="*/ 174625 h 34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" h="349250">
                <a:moveTo>
                  <a:pt x="12700" y="174625"/>
                </a:moveTo>
                <a:cubicBezTo>
                  <a:pt x="12700" y="85089"/>
                  <a:pt x="83692" y="12700"/>
                  <a:pt x="171450" y="12700"/>
                </a:cubicBezTo>
                <a:cubicBezTo>
                  <a:pt x="259080" y="12700"/>
                  <a:pt x="330200" y="85089"/>
                  <a:pt x="330200" y="174625"/>
                </a:cubicBezTo>
                <a:cubicBezTo>
                  <a:pt x="330200" y="264032"/>
                  <a:pt x="259080" y="336550"/>
                  <a:pt x="171450" y="336550"/>
                </a:cubicBezTo>
                <a:cubicBezTo>
                  <a:pt x="83692" y="336550"/>
                  <a:pt x="12700" y="264032"/>
                  <a:pt x="12700" y="174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fd1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155700"/>
            <a:ext cx="7188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9900"/>
            <a:ext cx="8102600" cy="2184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20700"/>
            <a:ext cx="58547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SENSORY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RECEPTOR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|1|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099185"/>
            <a:ext cx="5330952" cy="33527"/>
          </a:xfrm>
          <a:custGeom>
            <a:avLst/>
            <a:gdLst>
              <a:gd name="connsiteX0" fmla="*/ 0 w 5330952"/>
              <a:gd name="connsiteY0" fmla="*/ 0 h 33527"/>
              <a:gd name="connsiteX1" fmla="*/ 1776984 w 5330952"/>
              <a:gd name="connsiteY1" fmla="*/ 0 h 33527"/>
              <a:gd name="connsiteX2" fmla="*/ 3553968 w 5330952"/>
              <a:gd name="connsiteY2" fmla="*/ 0 h 33527"/>
              <a:gd name="connsiteX3" fmla="*/ 5330951 w 5330952"/>
              <a:gd name="connsiteY3" fmla="*/ 0 h 33527"/>
              <a:gd name="connsiteX4" fmla="*/ 5330951 w 5330952"/>
              <a:gd name="connsiteY4" fmla="*/ 33527 h 33527"/>
              <a:gd name="connsiteX5" fmla="*/ 3553968 w 5330952"/>
              <a:gd name="connsiteY5" fmla="*/ 33527 h 33527"/>
              <a:gd name="connsiteX6" fmla="*/ 1776984 w 5330952"/>
              <a:gd name="connsiteY6" fmla="*/ 33527 h 33527"/>
              <a:gd name="connsiteX7" fmla="*/ 0 w 5330952"/>
              <a:gd name="connsiteY7" fmla="*/ 33527 h 33527"/>
              <a:gd name="connsiteX8" fmla="*/ 0 w 5330952"/>
              <a:gd name="connsiteY8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30952" h="33527">
                <a:moveTo>
                  <a:pt x="0" y="0"/>
                </a:moveTo>
                <a:lnTo>
                  <a:pt x="1776984" y="0"/>
                </a:lnTo>
                <a:lnTo>
                  <a:pt x="3553968" y="0"/>
                </a:lnTo>
                <a:lnTo>
                  <a:pt x="5330951" y="0"/>
                </a:lnTo>
                <a:lnTo>
                  <a:pt x="5330951" y="33527"/>
                </a:lnTo>
                <a:lnTo>
                  <a:pt x="3553968" y="33527"/>
                </a:lnTo>
                <a:lnTo>
                  <a:pt x="1776984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35700" y="2378075"/>
            <a:ext cx="317500" cy="323850"/>
          </a:xfrm>
          <a:custGeom>
            <a:avLst/>
            <a:gdLst>
              <a:gd name="connsiteX0" fmla="*/ 0 w 317500"/>
              <a:gd name="connsiteY0" fmla="*/ 161925 h 323850"/>
              <a:gd name="connsiteX1" fmla="*/ 158750 w 317500"/>
              <a:gd name="connsiteY1" fmla="*/ 0 h 323850"/>
              <a:gd name="connsiteX2" fmla="*/ 317500 w 317500"/>
              <a:gd name="connsiteY2" fmla="*/ 161925 h 323850"/>
              <a:gd name="connsiteX3" fmla="*/ 158750 w 317500"/>
              <a:gd name="connsiteY3" fmla="*/ 323850 h 323850"/>
              <a:gd name="connsiteX4" fmla="*/ 0 w 317500"/>
              <a:gd name="connsiteY4" fmla="*/ 161925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500" h="323850">
                <a:moveTo>
                  <a:pt x="0" y="161925"/>
                </a:moveTo>
                <a:cubicBezTo>
                  <a:pt x="0" y="72517"/>
                  <a:pt x="71120" y="0"/>
                  <a:pt x="158750" y="0"/>
                </a:cubicBezTo>
                <a:cubicBezTo>
                  <a:pt x="246379" y="0"/>
                  <a:pt x="317500" y="72517"/>
                  <a:pt x="317500" y="161925"/>
                </a:cubicBezTo>
                <a:cubicBezTo>
                  <a:pt x="317500" y="251332"/>
                  <a:pt x="246379" y="323850"/>
                  <a:pt x="158750" y="323850"/>
                </a:cubicBezTo>
                <a:cubicBezTo>
                  <a:pt x="71120" y="323850"/>
                  <a:pt x="0" y="251332"/>
                  <a:pt x="0" y="161925"/>
                </a:cubicBezTo>
              </a:path>
            </a:pathLst>
          </a:custGeom>
          <a:solidFill>
            <a:srgbClr val="2584b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23000" y="2365375"/>
            <a:ext cx="342900" cy="349250"/>
          </a:xfrm>
          <a:custGeom>
            <a:avLst/>
            <a:gdLst>
              <a:gd name="connsiteX0" fmla="*/ 12700 w 342900"/>
              <a:gd name="connsiteY0" fmla="*/ 174625 h 349250"/>
              <a:gd name="connsiteX1" fmla="*/ 171450 w 342900"/>
              <a:gd name="connsiteY1" fmla="*/ 12700 h 349250"/>
              <a:gd name="connsiteX2" fmla="*/ 330200 w 342900"/>
              <a:gd name="connsiteY2" fmla="*/ 174625 h 349250"/>
              <a:gd name="connsiteX3" fmla="*/ 171450 w 342900"/>
              <a:gd name="connsiteY3" fmla="*/ 336550 h 349250"/>
              <a:gd name="connsiteX4" fmla="*/ 12700 w 342900"/>
              <a:gd name="connsiteY4" fmla="*/ 174625 h 34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" h="349250">
                <a:moveTo>
                  <a:pt x="12700" y="174625"/>
                </a:moveTo>
                <a:cubicBezTo>
                  <a:pt x="12700" y="85217"/>
                  <a:pt x="83820" y="12700"/>
                  <a:pt x="171450" y="12700"/>
                </a:cubicBezTo>
                <a:cubicBezTo>
                  <a:pt x="259079" y="12700"/>
                  <a:pt x="330200" y="85217"/>
                  <a:pt x="330200" y="174625"/>
                </a:cubicBezTo>
                <a:cubicBezTo>
                  <a:pt x="330200" y="264032"/>
                  <a:pt x="259079" y="336550"/>
                  <a:pt x="171450" y="336550"/>
                </a:cubicBezTo>
                <a:cubicBezTo>
                  <a:pt x="83820" y="336550"/>
                  <a:pt x="12700" y="264032"/>
                  <a:pt x="12700" y="174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c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63700"/>
            <a:ext cx="2641600" cy="3721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5207000" cy="2692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20700"/>
            <a:ext cx="5334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SENSORY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NEURON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|2|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86800" y="5765800"/>
            <a:ext cx="228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9675" y="4538599"/>
            <a:ext cx="317500" cy="323850"/>
          </a:xfrm>
          <a:custGeom>
            <a:avLst/>
            <a:gdLst>
              <a:gd name="connsiteX0" fmla="*/ 0 w 317500"/>
              <a:gd name="connsiteY0" fmla="*/ 161925 h 323850"/>
              <a:gd name="connsiteX1" fmla="*/ 158750 w 317500"/>
              <a:gd name="connsiteY1" fmla="*/ 0 h 323850"/>
              <a:gd name="connsiteX2" fmla="*/ 317500 w 317500"/>
              <a:gd name="connsiteY2" fmla="*/ 161925 h 323850"/>
              <a:gd name="connsiteX3" fmla="*/ 158750 w 317500"/>
              <a:gd name="connsiteY3" fmla="*/ 323850 h 323850"/>
              <a:gd name="connsiteX4" fmla="*/ 0 w 317500"/>
              <a:gd name="connsiteY4" fmla="*/ 161925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500" h="323850">
                <a:moveTo>
                  <a:pt x="0" y="161925"/>
                </a:moveTo>
                <a:cubicBezTo>
                  <a:pt x="0" y="72516"/>
                  <a:pt x="71120" y="0"/>
                  <a:pt x="158750" y="0"/>
                </a:cubicBezTo>
                <a:cubicBezTo>
                  <a:pt x="246379" y="0"/>
                  <a:pt x="317500" y="72516"/>
                  <a:pt x="317500" y="161925"/>
                </a:cubicBezTo>
                <a:cubicBezTo>
                  <a:pt x="317500" y="251460"/>
                  <a:pt x="246379" y="323850"/>
                  <a:pt x="158750" y="323850"/>
                </a:cubicBezTo>
                <a:cubicBezTo>
                  <a:pt x="71120" y="323850"/>
                  <a:pt x="0" y="251460"/>
                  <a:pt x="0" y="161925"/>
                </a:cubicBezTo>
              </a:path>
            </a:pathLst>
          </a:custGeom>
          <a:solidFill>
            <a:srgbClr val="7030a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36975" y="4525899"/>
            <a:ext cx="342900" cy="349250"/>
          </a:xfrm>
          <a:custGeom>
            <a:avLst/>
            <a:gdLst>
              <a:gd name="connsiteX0" fmla="*/ 12700 w 342900"/>
              <a:gd name="connsiteY0" fmla="*/ 174625 h 349250"/>
              <a:gd name="connsiteX1" fmla="*/ 171450 w 342900"/>
              <a:gd name="connsiteY1" fmla="*/ 12700 h 349250"/>
              <a:gd name="connsiteX2" fmla="*/ 330200 w 342900"/>
              <a:gd name="connsiteY2" fmla="*/ 174625 h 349250"/>
              <a:gd name="connsiteX3" fmla="*/ 171450 w 342900"/>
              <a:gd name="connsiteY3" fmla="*/ 336550 h 349250"/>
              <a:gd name="connsiteX4" fmla="*/ 12700 w 342900"/>
              <a:gd name="connsiteY4" fmla="*/ 174625 h 34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" h="349250">
                <a:moveTo>
                  <a:pt x="12700" y="174625"/>
                </a:moveTo>
                <a:cubicBezTo>
                  <a:pt x="12700" y="85216"/>
                  <a:pt x="83820" y="12700"/>
                  <a:pt x="171450" y="12700"/>
                </a:cubicBezTo>
                <a:cubicBezTo>
                  <a:pt x="259079" y="12700"/>
                  <a:pt x="330200" y="85216"/>
                  <a:pt x="330200" y="174625"/>
                </a:cubicBezTo>
                <a:cubicBezTo>
                  <a:pt x="330200" y="264160"/>
                  <a:pt x="259079" y="336550"/>
                  <a:pt x="171450" y="336550"/>
                </a:cubicBezTo>
                <a:cubicBezTo>
                  <a:pt x="83820" y="336550"/>
                  <a:pt x="12700" y="264160"/>
                  <a:pt x="12700" y="174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fd1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739900"/>
            <a:ext cx="7924800" cy="355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62000"/>
            <a:ext cx="62865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INTEGRATING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CENTRE|3|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994410"/>
            <a:ext cx="6498336" cy="48767"/>
          </a:xfrm>
          <a:custGeom>
            <a:avLst/>
            <a:gdLst>
              <a:gd name="connsiteX0" fmla="*/ 0 w 6498336"/>
              <a:gd name="connsiteY0" fmla="*/ 0 h 48767"/>
              <a:gd name="connsiteX1" fmla="*/ 1624584 w 6498336"/>
              <a:gd name="connsiteY1" fmla="*/ 0 h 48767"/>
              <a:gd name="connsiteX2" fmla="*/ 3249168 w 6498336"/>
              <a:gd name="connsiteY2" fmla="*/ 0 h 48767"/>
              <a:gd name="connsiteX3" fmla="*/ 4873751 w 6498336"/>
              <a:gd name="connsiteY3" fmla="*/ 0 h 48767"/>
              <a:gd name="connsiteX4" fmla="*/ 6498336 w 6498336"/>
              <a:gd name="connsiteY4" fmla="*/ 0 h 48767"/>
              <a:gd name="connsiteX5" fmla="*/ 6498336 w 6498336"/>
              <a:gd name="connsiteY5" fmla="*/ 48767 h 48767"/>
              <a:gd name="connsiteX6" fmla="*/ 4873751 w 6498336"/>
              <a:gd name="connsiteY6" fmla="*/ 48767 h 48767"/>
              <a:gd name="connsiteX7" fmla="*/ 3249168 w 6498336"/>
              <a:gd name="connsiteY7" fmla="*/ 48767 h 48767"/>
              <a:gd name="connsiteX8" fmla="*/ 1624584 w 6498336"/>
              <a:gd name="connsiteY8" fmla="*/ 48767 h 48767"/>
              <a:gd name="connsiteX9" fmla="*/ 0 w 6498336"/>
              <a:gd name="connsiteY9" fmla="*/ 48767 h 48767"/>
              <a:gd name="connsiteX10" fmla="*/ 0 w 6498336"/>
              <a:gd name="connsiteY10" fmla="*/ 0 h 48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98336" h="48767">
                <a:moveTo>
                  <a:pt x="0" y="0"/>
                </a:moveTo>
                <a:lnTo>
                  <a:pt x="1624584" y="0"/>
                </a:lnTo>
                <a:lnTo>
                  <a:pt x="3249168" y="0"/>
                </a:lnTo>
                <a:lnTo>
                  <a:pt x="4873751" y="0"/>
                </a:lnTo>
                <a:lnTo>
                  <a:pt x="6498336" y="0"/>
                </a:lnTo>
                <a:lnTo>
                  <a:pt x="6498336" y="48767"/>
                </a:lnTo>
                <a:lnTo>
                  <a:pt x="4873751" y="48767"/>
                </a:lnTo>
                <a:lnTo>
                  <a:pt x="3249168" y="48767"/>
                </a:lnTo>
                <a:lnTo>
                  <a:pt x="1624584" y="48767"/>
                </a:lnTo>
                <a:lnTo>
                  <a:pt x="0" y="4876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7315200" cy="1714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4432300"/>
            <a:ext cx="3200400" cy="66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71500"/>
            <a:ext cx="64897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0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1168400"/>
            <a:ext cx="927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401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1790700"/>
            <a:ext cx="71628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228600" algn="l"/>
              </a:tabLst>
            </a:pPr>
            <a:r>
              <a:rPr lang="en-US" altLang="zh-CN" sz="22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dorsal</a:t>
            </a:r>
          </a:p>
          <a:p>
            <a:pPr>
              <a:lnSpc>
                <a:spcPts val="26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horns,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horns,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>
              <a:lnSpc>
                <a:spcPts val="26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844800"/>
            <a:ext cx="7315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-30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numerous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175000"/>
            <a:ext cx="6070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excitable,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exhibiting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spontaneous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543300"/>
            <a:ext cx="7277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neuronal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848100"/>
            <a:ext cx="4914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pool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(parallel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254500"/>
            <a:ext cx="6146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diverging,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converging,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repetitive-discharge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4622800"/>
            <a:ext cx="4267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excitatory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1462659"/>
            <a:ext cx="2910839" cy="39624"/>
          </a:xfrm>
          <a:custGeom>
            <a:avLst/>
            <a:gdLst>
              <a:gd name="connsiteX0" fmla="*/ 0 w 2910839"/>
              <a:gd name="connsiteY0" fmla="*/ 0 h 39624"/>
              <a:gd name="connsiteX1" fmla="*/ 970280 w 2910839"/>
              <a:gd name="connsiteY1" fmla="*/ 0 h 39624"/>
              <a:gd name="connsiteX2" fmla="*/ 1940559 w 2910839"/>
              <a:gd name="connsiteY2" fmla="*/ 0 h 39624"/>
              <a:gd name="connsiteX3" fmla="*/ 2910839 w 2910839"/>
              <a:gd name="connsiteY3" fmla="*/ 0 h 39624"/>
              <a:gd name="connsiteX4" fmla="*/ 2910839 w 2910839"/>
              <a:gd name="connsiteY4" fmla="*/ 39624 h 39624"/>
              <a:gd name="connsiteX5" fmla="*/ 1940559 w 2910839"/>
              <a:gd name="connsiteY5" fmla="*/ 39624 h 39624"/>
              <a:gd name="connsiteX6" fmla="*/ 970280 w 2910839"/>
              <a:gd name="connsiteY6" fmla="*/ 39624 h 39624"/>
              <a:gd name="connsiteX7" fmla="*/ 0 w 2910839"/>
              <a:gd name="connsiteY7" fmla="*/ 39624 h 39624"/>
              <a:gd name="connsiteX8" fmla="*/ 0 w 2910839"/>
              <a:gd name="connsiteY8" fmla="*/ 0 h 3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10839" h="39624">
                <a:moveTo>
                  <a:pt x="0" y="0"/>
                </a:moveTo>
                <a:lnTo>
                  <a:pt x="970280" y="0"/>
                </a:lnTo>
                <a:lnTo>
                  <a:pt x="1940559" y="0"/>
                </a:lnTo>
                <a:lnTo>
                  <a:pt x="2910839" y="0"/>
                </a:lnTo>
                <a:lnTo>
                  <a:pt x="2910839" y="39624"/>
                </a:lnTo>
                <a:lnTo>
                  <a:pt x="1940559" y="39624"/>
                </a:lnTo>
                <a:lnTo>
                  <a:pt x="970280" y="39624"/>
                </a:lnTo>
                <a:lnTo>
                  <a:pt x="0" y="39624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8735" y="2892171"/>
            <a:ext cx="2014728" cy="30480"/>
          </a:xfrm>
          <a:custGeom>
            <a:avLst/>
            <a:gdLst>
              <a:gd name="connsiteX0" fmla="*/ 0 w 2014728"/>
              <a:gd name="connsiteY0" fmla="*/ 0 h 30480"/>
              <a:gd name="connsiteX1" fmla="*/ 1007364 w 2014728"/>
              <a:gd name="connsiteY1" fmla="*/ 0 h 30480"/>
              <a:gd name="connsiteX2" fmla="*/ 2014728 w 2014728"/>
              <a:gd name="connsiteY2" fmla="*/ 0 h 30480"/>
              <a:gd name="connsiteX3" fmla="*/ 2014728 w 2014728"/>
              <a:gd name="connsiteY3" fmla="*/ 30480 h 30480"/>
              <a:gd name="connsiteX4" fmla="*/ 1007364 w 2014728"/>
              <a:gd name="connsiteY4" fmla="*/ 30480 h 30480"/>
              <a:gd name="connsiteX5" fmla="*/ 0 w 2014728"/>
              <a:gd name="connsiteY5" fmla="*/ 30480 h 30480"/>
              <a:gd name="connsiteX6" fmla="*/ 0 w 2014728"/>
              <a:gd name="connsiteY6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14728" h="30480">
                <a:moveTo>
                  <a:pt x="0" y="0"/>
                </a:moveTo>
                <a:lnTo>
                  <a:pt x="1007364" y="0"/>
                </a:lnTo>
                <a:lnTo>
                  <a:pt x="2014728" y="0"/>
                </a:lnTo>
                <a:lnTo>
                  <a:pt x="2014728" y="30480"/>
                </a:lnTo>
                <a:lnTo>
                  <a:pt x="1007364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31136" y="3504819"/>
            <a:ext cx="1920240" cy="24384"/>
          </a:xfrm>
          <a:custGeom>
            <a:avLst/>
            <a:gdLst>
              <a:gd name="connsiteX0" fmla="*/ 0 w 1920240"/>
              <a:gd name="connsiteY0" fmla="*/ 0 h 24384"/>
              <a:gd name="connsiteX1" fmla="*/ 960120 w 1920240"/>
              <a:gd name="connsiteY1" fmla="*/ 0 h 24384"/>
              <a:gd name="connsiteX2" fmla="*/ 1920240 w 1920240"/>
              <a:gd name="connsiteY2" fmla="*/ 0 h 24384"/>
              <a:gd name="connsiteX3" fmla="*/ 1920240 w 1920240"/>
              <a:gd name="connsiteY3" fmla="*/ 24384 h 24384"/>
              <a:gd name="connsiteX4" fmla="*/ 960120 w 1920240"/>
              <a:gd name="connsiteY4" fmla="*/ 24384 h 24384"/>
              <a:gd name="connsiteX5" fmla="*/ 0 w 1920240"/>
              <a:gd name="connsiteY5" fmla="*/ 24384 h 24384"/>
              <a:gd name="connsiteX6" fmla="*/ 0 w 1920240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20240" h="24384">
                <a:moveTo>
                  <a:pt x="0" y="0"/>
                </a:moveTo>
                <a:lnTo>
                  <a:pt x="960120" y="0"/>
                </a:lnTo>
                <a:lnTo>
                  <a:pt x="1920240" y="0"/>
                </a:lnTo>
                <a:lnTo>
                  <a:pt x="1920240" y="24384"/>
                </a:lnTo>
                <a:lnTo>
                  <a:pt x="960120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34384" y="4480179"/>
            <a:ext cx="1932432" cy="12192"/>
          </a:xfrm>
          <a:custGeom>
            <a:avLst/>
            <a:gdLst>
              <a:gd name="connsiteX0" fmla="*/ 0 w 1932432"/>
              <a:gd name="connsiteY0" fmla="*/ 0 h 12192"/>
              <a:gd name="connsiteX1" fmla="*/ 966215 w 1932432"/>
              <a:gd name="connsiteY1" fmla="*/ 0 h 12192"/>
              <a:gd name="connsiteX2" fmla="*/ 1932431 w 1932432"/>
              <a:gd name="connsiteY2" fmla="*/ 0 h 12192"/>
              <a:gd name="connsiteX3" fmla="*/ 1932431 w 1932432"/>
              <a:gd name="connsiteY3" fmla="*/ 12192 h 12192"/>
              <a:gd name="connsiteX4" fmla="*/ 966215 w 1932432"/>
              <a:gd name="connsiteY4" fmla="*/ 12192 h 12192"/>
              <a:gd name="connsiteX5" fmla="*/ 0 w 1932432"/>
              <a:gd name="connsiteY5" fmla="*/ 12192 h 12192"/>
              <a:gd name="connsiteX6" fmla="*/ 0 w 1932432"/>
              <a:gd name="connsiteY6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32432" h="12192">
                <a:moveTo>
                  <a:pt x="0" y="0"/>
                </a:moveTo>
                <a:lnTo>
                  <a:pt x="966215" y="0"/>
                </a:lnTo>
                <a:lnTo>
                  <a:pt x="1932431" y="0"/>
                </a:lnTo>
                <a:lnTo>
                  <a:pt x="1932431" y="12192"/>
                </a:lnTo>
                <a:lnTo>
                  <a:pt x="966215" y="12192"/>
                </a:lnTo>
                <a:lnTo>
                  <a:pt x="0" y="1219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49880" y="5455539"/>
            <a:ext cx="2907792" cy="12191"/>
          </a:xfrm>
          <a:custGeom>
            <a:avLst/>
            <a:gdLst>
              <a:gd name="connsiteX0" fmla="*/ 0 w 2907792"/>
              <a:gd name="connsiteY0" fmla="*/ 0 h 12191"/>
              <a:gd name="connsiteX1" fmla="*/ 969264 w 2907792"/>
              <a:gd name="connsiteY1" fmla="*/ 0 h 12191"/>
              <a:gd name="connsiteX2" fmla="*/ 1938528 w 2907792"/>
              <a:gd name="connsiteY2" fmla="*/ 0 h 12191"/>
              <a:gd name="connsiteX3" fmla="*/ 2907792 w 2907792"/>
              <a:gd name="connsiteY3" fmla="*/ 0 h 12191"/>
              <a:gd name="connsiteX4" fmla="*/ 2907792 w 2907792"/>
              <a:gd name="connsiteY4" fmla="*/ 12191 h 12191"/>
              <a:gd name="connsiteX5" fmla="*/ 1938528 w 2907792"/>
              <a:gd name="connsiteY5" fmla="*/ 12191 h 12191"/>
              <a:gd name="connsiteX6" fmla="*/ 969264 w 2907792"/>
              <a:gd name="connsiteY6" fmla="*/ 12191 h 12191"/>
              <a:gd name="connsiteX7" fmla="*/ 0 w 2907792"/>
              <a:gd name="connsiteY7" fmla="*/ 12191 h 12191"/>
              <a:gd name="connsiteX8" fmla="*/ 0 w 2907792"/>
              <a:gd name="connsiteY8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07792" h="12191">
                <a:moveTo>
                  <a:pt x="0" y="0"/>
                </a:moveTo>
                <a:lnTo>
                  <a:pt x="969264" y="0"/>
                </a:lnTo>
                <a:lnTo>
                  <a:pt x="1938528" y="0"/>
                </a:lnTo>
                <a:lnTo>
                  <a:pt x="2907792" y="0"/>
                </a:lnTo>
                <a:lnTo>
                  <a:pt x="2907792" y="12191"/>
                </a:lnTo>
                <a:lnTo>
                  <a:pt x="1938528" y="12191"/>
                </a:lnTo>
                <a:lnTo>
                  <a:pt x="969264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5760339"/>
            <a:ext cx="2663952" cy="12191"/>
          </a:xfrm>
          <a:custGeom>
            <a:avLst/>
            <a:gdLst>
              <a:gd name="connsiteX0" fmla="*/ 0 w 2663952"/>
              <a:gd name="connsiteY0" fmla="*/ 0 h 12191"/>
              <a:gd name="connsiteX1" fmla="*/ 887984 w 2663952"/>
              <a:gd name="connsiteY1" fmla="*/ 0 h 12191"/>
              <a:gd name="connsiteX2" fmla="*/ 1775968 w 2663952"/>
              <a:gd name="connsiteY2" fmla="*/ 0 h 12191"/>
              <a:gd name="connsiteX3" fmla="*/ 2663951 w 2663952"/>
              <a:gd name="connsiteY3" fmla="*/ 0 h 12191"/>
              <a:gd name="connsiteX4" fmla="*/ 2663951 w 2663952"/>
              <a:gd name="connsiteY4" fmla="*/ 12191 h 12191"/>
              <a:gd name="connsiteX5" fmla="*/ 1775968 w 2663952"/>
              <a:gd name="connsiteY5" fmla="*/ 12191 h 12191"/>
              <a:gd name="connsiteX6" fmla="*/ 887984 w 2663952"/>
              <a:gd name="connsiteY6" fmla="*/ 12191 h 12191"/>
              <a:gd name="connsiteX7" fmla="*/ 0 w 2663952"/>
              <a:gd name="connsiteY7" fmla="*/ 12191 h 12191"/>
              <a:gd name="connsiteX8" fmla="*/ 0 w 2663952"/>
              <a:gd name="connsiteY8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63952" h="12191">
                <a:moveTo>
                  <a:pt x="0" y="0"/>
                </a:moveTo>
                <a:lnTo>
                  <a:pt x="887984" y="0"/>
                </a:lnTo>
                <a:lnTo>
                  <a:pt x="1775968" y="0"/>
                </a:lnTo>
                <a:lnTo>
                  <a:pt x="2663951" y="0"/>
                </a:lnTo>
                <a:lnTo>
                  <a:pt x="2663951" y="12191"/>
                </a:lnTo>
                <a:lnTo>
                  <a:pt x="1775968" y="12191"/>
                </a:lnTo>
                <a:lnTo>
                  <a:pt x="887984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2413000"/>
            <a:ext cx="19685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1066800"/>
            <a:ext cx="3136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194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Renshaw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1600200"/>
            <a:ext cx="4927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968500"/>
            <a:ext cx="4902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collateral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adjacent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Renshaw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628900"/>
            <a:ext cx="4686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997200"/>
            <a:ext cx="4343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327400"/>
            <a:ext cx="48514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adjacent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229100"/>
            <a:ext cx="5092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584700"/>
            <a:ext cx="4381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902200"/>
            <a:ext cx="4940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270500"/>
            <a:ext cx="4851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desired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direction&amp;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suppressing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laterally)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92500" y="4883150"/>
            <a:ext cx="317500" cy="323850"/>
          </a:xfrm>
          <a:custGeom>
            <a:avLst/>
            <a:gdLst>
              <a:gd name="connsiteX0" fmla="*/ 0 w 317500"/>
              <a:gd name="connsiteY0" fmla="*/ 161925 h 323850"/>
              <a:gd name="connsiteX1" fmla="*/ 158750 w 317500"/>
              <a:gd name="connsiteY1" fmla="*/ 0 h 323850"/>
              <a:gd name="connsiteX2" fmla="*/ 317500 w 317500"/>
              <a:gd name="connsiteY2" fmla="*/ 161925 h 323850"/>
              <a:gd name="connsiteX3" fmla="*/ 158750 w 317500"/>
              <a:gd name="connsiteY3" fmla="*/ 323850 h 323850"/>
              <a:gd name="connsiteX4" fmla="*/ 0 w 317500"/>
              <a:gd name="connsiteY4" fmla="*/ 161925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500" h="323850">
                <a:moveTo>
                  <a:pt x="0" y="161925"/>
                </a:moveTo>
                <a:cubicBezTo>
                  <a:pt x="0" y="72516"/>
                  <a:pt x="71120" y="0"/>
                  <a:pt x="158750" y="0"/>
                </a:cubicBezTo>
                <a:cubicBezTo>
                  <a:pt x="246379" y="0"/>
                  <a:pt x="317500" y="72516"/>
                  <a:pt x="317500" y="161925"/>
                </a:cubicBezTo>
                <a:cubicBezTo>
                  <a:pt x="317500" y="251333"/>
                  <a:pt x="246379" y="323850"/>
                  <a:pt x="158750" y="323850"/>
                </a:cubicBezTo>
                <a:cubicBezTo>
                  <a:pt x="71120" y="323850"/>
                  <a:pt x="0" y="251333"/>
                  <a:pt x="0" y="161925"/>
                </a:cubicBez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9800" y="4870450"/>
            <a:ext cx="342900" cy="349250"/>
          </a:xfrm>
          <a:custGeom>
            <a:avLst/>
            <a:gdLst>
              <a:gd name="connsiteX0" fmla="*/ 12700 w 342900"/>
              <a:gd name="connsiteY0" fmla="*/ 174625 h 349250"/>
              <a:gd name="connsiteX1" fmla="*/ 171450 w 342900"/>
              <a:gd name="connsiteY1" fmla="*/ 12700 h 349250"/>
              <a:gd name="connsiteX2" fmla="*/ 330200 w 342900"/>
              <a:gd name="connsiteY2" fmla="*/ 174625 h 349250"/>
              <a:gd name="connsiteX3" fmla="*/ 171450 w 342900"/>
              <a:gd name="connsiteY3" fmla="*/ 336550 h 349250"/>
              <a:gd name="connsiteX4" fmla="*/ 12700 w 342900"/>
              <a:gd name="connsiteY4" fmla="*/ 174625 h 34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" h="349250">
                <a:moveTo>
                  <a:pt x="12700" y="174625"/>
                </a:moveTo>
                <a:cubicBezTo>
                  <a:pt x="12700" y="85216"/>
                  <a:pt x="83820" y="12700"/>
                  <a:pt x="171450" y="12700"/>
                </a:cubicBezTo>
                <a:cubicBezTo>
                  <a:pt x="259079" y="12700"/>
                  <a:pt x="330200" y="85216"/>
                  <a:pt x="330200" y="174625"/>
                </a:cubicBezTo>
                <a:cubicBezTo>
                  <a:pt x="330200" y="264033"/>
                  <a:pt x="259079" y="336550"/>
                  <a:pt x="171450" y="336550"/>
                </a:cubicBezTo>
                <a:cubicBezTo>
                  <a:pt x="83820" y="336550"/>
                  <a:pt x="12700" y="264033"/>
                  <a:pt x="12700" y="174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fd1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387729"/>
            <a:ext cx="4892040" cy="60960"/>
          </a:xfrm>
          <a:custGeom>
            <a:avLst/>
            <a:gdLst>
              <a:gd name="connsiteX0" fmla="*/ 0 w 4892040"/>
              <a:gd name="connsiteY0" fmla="*/ 0 h 60960"/>
              <a:gd name="connsiteX1" fmla="*/ 1630680 w 4892040"/>
              <a:gd name="connsiteY1" fmla="*/ 0 h 60960"/>
              <a:gd name="connsiteX2" fmla="*/ 3261359 w 4892040"/>
              <a:gd name="connsiteY2" fmla="*/ 0 h 60960"/>
              <a:gd name="connsiteX3" fmla="*/ 4892040 w 4892040"/>
              <a:gd name="connsiteY3" fmla="*/ 0 h 60960"/>
              <a:gd name="connsiteX4" fmla="*/ 4892040 w 4892040"/>
              <a:gd name="connsiteY4" fmla="*/ 60960 h 60960"/>
              <a:gd name="connsiteX5" fmla="*/ 3261359 w 4892040"/>
              <a:gd name="connsiteY5" fmla="*/ 60960 h 60960"/>
              <a:gd name="connsiteX6" fmla="*/ 1630680 w 4892040"/>
              <a:gd name="connsiteY6" fmla="*/ 60960 h 60960"/>
              <a:gd name="connsiteX7" fmla="*/ 0 w 4892040"/>
              <a:gd name="connsiteY7" fmla="*/ 60960 h 60960"/>
              <a:gd name="connsiteX8" fmla="*/ 0 w 4892040"/>
              <a:gd name="connsiteY8" fmla="*/ 0 h 60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92040" h="60960">
                <a:moveTo>
                  <a:pt x="0" y="0"/>
                </a:moveTo>
                <a:lnTo>
                  <a:pt x="1630680" y="0"/>
                </a:lnTo>
                <a:lnTo>
                  <a:pt x="3261359" y="0"/>
                </a:lnTo>
                <a:lnTo>
                  <a:pt x="4892040" y="0"/>
                </a:lnTo>
                <a:lnTo>
                  <a:pt x="4892040" y="60960"/>
                </a:lnTo>
                <a:lnTo>
                  <a:pt x="3261359" y="60960"/>
                </a:lnTo>
                <a:lnTo>
                  <a:pt x="1630680" y="60960"/>
                </a:lnTo>
                <a:lnTo>
                  <a:pt x="0" y="6096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420100" cy="6527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49300"/>
            <a:ext cx="4902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							</a:tabLst>
            </a:pPr>
            <a:r>
              <a:rPr lang="en-US" altLang="zh-CN" sz="480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-Efferent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901700"/>
            <a:ext cx="7759700" cy="3924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98500"/>
            <a:ext cx="57277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NEURON|4|(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381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supplying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skeletal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46300"/>
            <a:ext cx="1905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608" b="1" dirty="0" smtClean="0">
                <a:solidFill>
                  <a:srgbClr val="969696"/>
                </a:solidFill>
                <a:latin typeface="Tahoma" pitchFamily="18" charset="0"/>
                <a:cs typeface="Tahoma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608" b="1" dirty="0" smtClean="0">
                <a:solidFill>
                  <a:srgbClr val="969696"/>
                </a:solidFill>
                <a:latin typeface="Tahoma" pitchFamily="18" charset="0"/>
                <a:cs typeface="Tahoma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133600"/>
            <a:ext cx="6413500" cy="259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alpha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neurons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cells,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with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mylinated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fibres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(axons)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form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70%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ventral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root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supply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extrafusal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muscle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fibres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(2/3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skeletal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muscle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fibers)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Gamma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motor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neurons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smaller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cells-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with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thiner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axons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30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root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intrafusal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muscle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fibres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(muscle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spindles=1/3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Of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skeletal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muscle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fibers)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342009"/>
            <a:ext cx="3270503" cy="33527"/>
          </a:xfrm>
          <a:custGeom>
            <a:avLst/>
            <a:gdLst>
              <a:gd name="connsiteX0" fmla="*/ 0 w 3270503"/>
              <a:gd name="connsiteY0" fmla="*/ 0 h 33527"/>
              <a:gd name="connsiteX1" fmla="*/ 1635252 w 3270503"/>
              <a:gd name="connsiteY1" fmla="*/ 0 h 33527"/>
              <a:gd name="connsiteX2" fmla="*/ 3270503 w 3270503"/>
              <a:gd name="connsiteY2" fmla="*/ 0 h 33527"/>
              <a:gd name="connsiteX3" fmla="*/ 3270503 w 3270503"/>
              <a:gd name="connsiteY3" fmla="*/ 33527 h 33527"/>
              <a:gd name="connsiteX4" fmla="*/ 1635252 w 3270503"/>
              <a:gd name="connsiteY4" fmla="*/ 33527 h 33527"/>
              <a:gd name="connsiteX5" fmla="*/ 0 w 3270503"/>
              <a:gd name="connsiteY5" fmla="*/ 33527 h 33527"/>
              <a:gd name="connsiteX6" fmla="*/ 0 w 3270503"/>
              <a:gd name="connsiteY6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70503" h="33527">
                <a:moveTo>
                  <a:pt x="0" y="0"/>
                </a:moveTo>
                <a:lnTo>
                  <a:pt x="1635252" y="0"/>
                </a:lnTo>
                <a:lnTo>
                  <a:pt x="3270503" y="0"/>
                </a:lnTo>
                <a:lnTo>
                  <a:pt x="3270503" y="33527"/>
                </a:lnTo>
                <a:lnTo>
                  <a:pt x="1635252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81951" y="4770501"/>
            <a:ext cx="317500" cy="323850"/>
          </a:xfrm>
          <a:custGeom>
            <a:avLst/>
            <a:gdLst>
              <a:gd name="connsiteX0" fmla="*/ 0 w 317500"/>
              <a:gd name="connsiteY0" fmla="*/ 161925 h 323850"/>
              <a:gd name="connsiteX1" fmla="*/ 158750 w 317500"/>
              <a:gd name="connsiteY1" fmla="*/ 0 h 323850"/>
              <a:gd name="connsiteX2" fmla="*/ 317500 w 317500"/>
              <a:gd name="connsiteY2" fmla="*/ 161925 h 323850"/>
              <a:gd name="connsiteX3" fmla="*/ 158750 w 317500"/>
              <a:gd name="connsiteY3" fmla="*/ 323850 h 323850"/>
              <a:gd name="connsiteX4" fmla="*/ 0 w 317500"/>
              <a:gd name="connsiteY4" fmla="*/ 161925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500" h="323850">
                <a:moveTo>
                  <a:pt x="0" y="161925"/>
                </a:moveTo>
                <a:cubicBezTo>
                  <a:pt x="0" y="72389"/>
                  <a:pt x="70992" y="0"/>
                  <a:pt x="158750" y="0"/>
                </a:cubicBezTo>
                <a:cubicBezTo>
                  <a:pt x="246380" y="0"/>
                  <a:pt x="317500" y="72389"/>
                  <a:pt x="317500" y="161925"/>
                </a:cubicBezTo>
                <a:cubicBezTo>
                  <a:pt x="317500" y="251333"/>
                  <a:pt x="246380" y="323850"/>
                  <a:pt x="158750" y="323850"/>
                </a:cubicBezTo>
                <a:cubicBezTo>
                  <a:pt x="70992" y="323850"/>
                  <a:pt x="0" y="251333"/>
                  <a:pt x="0" y="161925"/>
                </a:cubicBez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69251" y="4757801"/>
            <a:ext cx="342900" cy="349250"/>
          </a:xfrm>
          <a:custGeom>
            <a:avLst/>
            <a:gdLst>
              <a:gd name="connsiteX0" fmla="*/ 12700 w 342900"/>
              <a:gd name="connsiteY0" fmla="*/ 174625 h 349250"/>
              <a:gd name="connsiteX1" fmla="*/ 171450 w 342900"/>
              <a:gd name="connsiteY1" fmla="*/ 12700 h 349250"/>
              <a:gd name="connsiteX2" fmla="*/ 330200 w 342900"/>
              <a:gd name="connsiteY2" fmla="*/ 174625 h 349250"/>
              <a:gd name="connsiteX3" fmla="*/ 171450 w 342900"/>
              <a:gd name="connsiteY3" fmla="*/ 336550 h 349250"/>
              <a:gd name="connsiteX4" fmla="*/ 12700 w 342900"/>
              <a:gd name="connsiteY4" fmla="*/ 174625 h 34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900" h="349250">
                <a:moveTo>
                  <a:pt x="12700" y="174625"/>
                </a:moveTo>
                <a:cubicBezTo>
                  <a:pt x="12700" y="85089"/>
                  <a:pt x="83692" y="12700"/>
                  <a:pt x="171450" y="12700"/>
                </a:cubicBezTo>
                <a:cubicBezTo>
                  <a:pt x="259080" y="12700"/>
                  <a:pt x="330200" y="85089"/>
                  <a:pt x="330200" y="174625"/>
                </a:cubicBezTo>
                <a:cubicBezTo>
                  <a:pt x="330200" y="264033"/>
                  <a:pt x="259080" y="336550"/>
                  <a:pt x="171450" y="336550"/>
                </a:cubicBezTo>
                <a:cubicBezTo>
                  <a:pt x="83692" y="336550"/>
                  <a:pt x="12700" y="264033"/>
                  <a:pt x="12700" y="174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fd1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82800"/>
            <a:ext cx="2616200" cy="368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2654300"/>
            <a:ext cx="4914900" cy="2451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62000"/>
            <a:ext cx="32766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EFFECTOR|5|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155700"/>
            <a:ext cx="7721600" cy="800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57400"/>
            <a:ext cx="6146800" cy="3644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381000"/>
            <a:ext cx="58039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dorsal(posterior)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root,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pool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4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undergo: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4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wide area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cord(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signal)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leaving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3263900"/>
            <a:ext cx="58928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2-Convergence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-multiple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potentials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converging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summation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stimuli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summate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same time)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0827" y="1175385"/>
            <a:ext cx="5641911" cy="15239"/>
          </a:xfrm>
          <a:custGeom>
            <a:avLst/>
            <a:gdLst>
              <a:gd name="connsiteX0" fmla="*/ 0 w 5641911"/>
              <a:gd name="connsiteY0" fmla="*/ 0 h 15239"/>
              <a:gd name="connsiteX1" fmla="*/ 1880679 w 5641911"/>
              <a:gd name="connsiteY1" fmla="*/ 0 h 15239"/>
              <a:gd name="connsiteX2" fmla="*/ 3761295 w 5641911"/>
              <a:gd name="connsiteY2" fmla="*/ 0 h 15239"/>
              <a:gd name="connsiteX3" fmla="*/ 5641911 w 5641911"/>
              <a:gd name="connsiteY3" fmla="*/ 0 h 15239"/>
              <a:gd name="connsiteX4" fmla="*/ 5641911 w 5641911"/>
              <a:gd name="connsiteY4" fmla="*/ 15239 h 15239"/>
              <a:gd name="connsiteX5" fmla="*/ 3761295 w 5641911"/>
              <a:gd name="connsiteY5" fmla="*/ 15239 h 15239"/>
              <a:gd name="connsiteX6" fmla="*/ 1880679 w 5641911"/>
              <a:gd name="connsiteY6" fmla="*/ 15239 h 15239"/>
              <a:gd name="connsiteX7" fmla="*/ 0 w 5641911"/>
              <a:gd name="connsiteY7" fmla="*/ 15239 h 15239"/>
              <a:gd name="connsiteX8" fmla="*/ 0 w 5641911"/>
              <a:gd name="connsiteY8" fmla="*/ 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641911" h="15239">
                <a:moveTo>
                  <a:pt x="0" y="0"/>
                </a:moveTo>
                <a:lnTo>
                  <a:pt x="1880679" y="0"/>
                </a:lnTo>
                <a:lnTo>
                  <a:pt x="3761295" y="0"/>
                </a:lnTo>
                <a:lnTo>
                  <a:pt x="5641911" y="0"/>
                </a:lnTo>
                <a:lnTo>
                  <a:pt x="5641911" y="15239"/>
                </a:lnTo>
                <a:lnTo>
                  <a:pt x="3761295" y="15239"/>
                </a:lnTo>
                <a:lnTo>
                  <a:pt x="1880679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495300"/>
            <a:ext cx="1663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10" b="1" u="sng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Objectives: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927100"/>
            <a:ext cx="5651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Upon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completion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this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lecture,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students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should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be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able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to: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231900"/>
            <a:ext cx="5537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10" b="1" u="sng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80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Appreciate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two-way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traffic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along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22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968500"/>
            <a:ext cx="82550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b="1" u="sng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--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Describe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organization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for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motor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functions(anterior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horn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cells&amp;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interneurons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neuronal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pools)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578100"/>
            <a:ext cx="7531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Describe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physiological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role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reflexes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arc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components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213100"/>
            <a:ext cx="74422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b="1" u="sng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--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Classify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deep;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monosynaptic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210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polysynaptic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08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Describe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withdrawal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crossed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extensor</a:t>
            </a: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848100"/>
            <a:ext cx="6438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b="1" u="sng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--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Recognize</a:t>
            </a:r>
            <a:r>
              <a:rPr lang="en-US" altLang="zh-CN" sz="180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80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general</a:t>
            </a:r>
            <a:r>
              <a:rPr lang="en-US" altLang="zh-CN" sz="180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properties</a:t>
            </a:r>
            <a:r>
              <a:rPr lang="en-US" altLang="zh-CN" sz="180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properties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1994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457700"/>
            <a:ext cx="4191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Reference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book/</a:t>
            </a:r>
            <a:r>
              <a:rPr lang="en-US" altLang="zh-CN" sz="18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Chapter</a:t>
            </a:r>
            <a:r>
              <a:rPr lang="en-US" altLang="zh-CN" sz="18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55</a:t>
            </a:r>
            <a:r>
              <a:rPr lang="en-US" altLang="zh-CN" sz="18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(Guyton</a:t>
            </a:r>
            <a:r>
              <a:rPr lang="en-US" altLang="zh-CN" sz="18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18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Hall)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762500"/>
            <a:ext cx="5308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Review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Human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physiology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by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Ganong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(last</a:t>
            </a:r>
            <a:r>
              <a:rPr lang="en-US" altLang="zh-CN" sz="1992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edition)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028700"/>
            <a:ext cx="7175500" cy="5270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3543300"/>
            <a:ext cx="2679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10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CONVERGENCE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2019300"/>
            <a:ext cx="1498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dirty="0" smtClean="0">
                <a:solidFill>
                  <a:srgbClr val="9a1747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4098" y="522605"/>
            <a:ext cx="106679" cy="42672"/>
          </a:xfrm>
          <a:custGeom>
            <a:avLst/>
            <a:gdLst>
              <a:gd name="connsiteX0" fmla="*/ 0 w 106679"/>
              <a:gd name="connsiteY0" fmla="*/ 21336 h 42672"/>
              <a:gd name="connsiteX1" fmla="*/ 106679 w 106679"/>
              <a:gd name="connsiteY1" fmla="*/ 21336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679" h="42672">
                <a:moveTo>
                  <a:pt x="0" y="21336"/>
                </a:moveTo>
                <a:lnTo>
                  <a:pt x="106679" y="21336"/>
                </a:lnTo>
              </a:path>
            </a:pathLst>
          </a:custGeom>
          <a:ln w="381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0778" y="522605"/>
            <a:ext cx="5297424" cy="42672"/>
          </a:xfrm>
          <a:custGeom>
            <a:avLst/>
            <a:gdLst>
              <a:gd name="connsiteX0" fmla="*/ 0 w 5297424"/>
              <a:gd name="connsiteY0" fmla="*/ 0 h 42672"/>
              <a:gd name="connsiteX1" fmla="*/ 1765807 w 5297424"/>
              <a:gd name="connsiteY1" fmla="*/ 0 h 42672"/>
              <a:gd name="connsiteX2" fmla="*/ 3531616 w 5297424"/>
              <a:gd name="connsiteY2" fmla="*/ 0 h 42672"/>
              <a:gd name="connsiteX3" fmla="*/ 5297424 w 5297424"/>
              <a:gd name="connsiteY3" fmla="*/ 0 h 42672"/>
              <a:gd name="connsiteX4" fmla="*/ 5297424 w 5297424"/>
              <a:gd name="connsiteY4" fmla="*/ 42671 h 42672"/>
              <a:gd name="connsiteX5" fmla="*/ 3531616 w 5297424"/>
              <a:gd name="connsiteY5" fmla="*/ 42671 h 42672"/>
              <a:gd name="connsiteX6" fmla="*/ 1765807 w 5297424"/>
              <a:gd name="connsiteY6" fmla="*/ 42671 h 42672"/>
              <a:gd name="connsiteX7" fmla="*/ 0 w 5297424"/>
              <a:gd name="connsiteY7" fmla="*/ 42671 h 42672"/>
              <a:gd name="connsiteX8" fmla="*/ 0 w 5297424"/>
              <a:gd name="connsiteY8" fmla="*/ 0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97424" h="42672">
                <a:moveTo>
                  <a:pt x="0" y="0"/>
                </a:moveTo>
                <a:lnTo>
                  <a:pt x="1765807" y="0"/>
                </a:lnTo>
                <a:lnTo>
                  <a:pt x="3531616" y="0"/>
                </a:lnTo>
                <a:lnTo>
                  <a:pt x="5297424" y="0"/>
                </a:lnTo>
                <a:lnTo>
                  <a:pt x="5297424" y="42671"/>
                </a:lnTo>
                <a:lnTo>
                  <a:pt x="3531616" y="42671"/>
                </a:lnTo>
                <a:lnTo>
                  <a:pt x="1765807" y="42671"/>
                </a:lnTo>
                <a:lnTo>
                  <a:pt x="0" y="42671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4370" y="912749"/>
            <a:ext cx="1389888" cy="30480"/>
          </a:xfrm>
          <a:custGeom>
            <a:avLst/>
            <a:gdLst>
              <a:gd name="connsiteX0" fmla="*/ 0 w 1389888"/>
              <a:gd name="connsiteY0" fmla="*/ 15240 h 30480"/>
              <a:gd name="connsiteX1" fmla="*/ 1389888 w 1389888"/>
              <a:gd name="connsiteY1" fmla="*/ 1524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9888" h="30480">
                <a:moveTo>
                  <a:pt x="0" y="15240"/>
                </a:moveTo>
                <a:lnTo>
                  <a:pt x="1389888" y="15240"/>
                </a:lnTo>
              </a:path>
            </a:pathLst>
          </a:custGeom>
          <a:ln w="25400">
            <a:solidFill>
              <a:srgbClr val="d1282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5978" y="2010029"/>
            <a:ext cx="2807208" cy="30479"/>
          </a:xfrm>
          <a:custGeom>
            <a:avLst/>
            <a:gdLst>
              <a:gd name="connsiteX0" fmla="*/ 0 w 2807208"/>
              <a:gd name="connsiteY0" fmla="*/ 0 h 30479"/>
              <a:gd name="connsiteX1" fmla="*/ 1403604 w 2807208"/>
              <a:gd name="connsiteY1" fmla="*/ 0 h 30479"/>
              <a:gd name="connsiteX2" fmla="*/ 2807208 w 2807208"/>
              <a:gd name="connsiteY2" fmla="*/ 0 h 30479"/>
              <a:gd name="connsiteX3" fmla="*/ 2807208 w 2807208"/>
              <a:gd name="connsiteY3" fmla="*/ 30479 h 30479"/>
              <a:gd name="connsiteX4" fmla="*/ 1403604 w 2807208"/>
              <a:gd name="connsiteY4" fmla="*/ 30479 h 30479"/>
              <a:gd name="connsiteX5" fmla="*/ 0 w 2807208"/>
              <a:gd name="connsiteY5" fmla="*/ 30479 h 30479"/>
              <a:gd name="connsiteX6" fmla="*/ 0 w 2807208"/>
              <a:gd name="connsiteY6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07208" h="30479">
                <a:moveTo>
                  <a:pt x="0" y="0"/>
                </a:moveTo>
                <a:lnTo>
                  <a:pt x="1403604" y="0"/>
                </a:lnTo>
                <a:lnTo>
                  <a:pt x="2807208" y="0"/>
                </a:lnTo>
                <a:lnTo>
                  <a:pt x="2807208" y="30479"/>
                </a:lnTo>
                <a:lnTo>
                  <a:pt x="1403604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0"/>
            <a:ext cx="5918200" cy="914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4851400"/>
            <a:ext cx="7734300" cy="2006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84200" y="292100"/>
            <a:ext cx="70104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2808" b="1" u="sng" dirty="0" smtClean="0">
                <a:solidFill>
                  <a:srgbClr val="ff00ff"/>
                </a:solidFill>
                <a:latin typeface="Cambria" pitchFamily="18" charset="0"/>
                <a:cs typeface="Cambria" pitchFamily="18" charset="0"/>
              </a:rPr>
              <a:t>3</a:t>
            </a:r>
            <a:r>
              <a:rPr lang="en-US" altLang="zh-CN" sz="2808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-Stimulation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b="1" u="sng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flexors muscle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accompanied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b="1" u="sng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u="sng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extensors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neuronal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innervation_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agonist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accompanied</a:t>
            </a:r>
            <a:r>
              <a:rPr lang="en-US" altLang="zh-CN" sz="240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antagonist.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-the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input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fibre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directly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excites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excitatory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output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pathway,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but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it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stimulates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an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intermediate</a:t>
            </a:r>
            <a:r>
              <a:rPr lang="en-US" altLang="zh-CN" sz="1800" b="1" i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inhibitory</a:t>
            </a:r>
            <a:r>
              <a:rPr lang="en-US" altLang="zh-CN" sz="1800" b="1" i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neuron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(neuron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2),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which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secretes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different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type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transmitter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substance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to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inhibit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second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output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pathway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from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pool.</a:t>
            </a:r>
            <a:r>
              <a:rPr lang="en-US" altLang="zh-CN" sz="1800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(3)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802" b="1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-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Value/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preventing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over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activity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in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many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parts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8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702056"/>
            <a:ext cx="4047744" cy="24384"/>
          </a:xfrm>
          <a:custGeom>
            <a:avLst/>
            <a:gdLst>
              <a:gd name="connsiteX0" fmla="*/ 0 w 4047744"/>
              <a:gd name="connsiteY0" fmla="*/ 0 h 24384"/>
              <a:gd name="connsiteX1" fmla="*/ 1349248 w 4047744"/>
              <a:gd name="connsiteY1" fmla="*/ 0 h 24384"/>
              <a:gd name="connsiteX2" fmla="*/ 2698496 w 4047744"/>
              <a:gd name="connsiteY2" fmla="*/ 0 h 24384"/>
              <a:gd name="connsiteX3" fmla="*/ 4047744 w 4047744"/>
              <a:gd name="connsiteY3" fmla="*/ 0 h 24384"/>
              <a:gd name="connsiteX4" fmla="*/ 4047744 w 4047744"/>
              <a:gd name="connsiteY4" fmla="*/ 24384 h 24384"/>
              <a:gd name="connsiteX5" fmla="*/ 2698496 w 4047744"/>
              <a:gd name="connsiteY5" fmla="*/ 24384 h 24384"/>
              <a:gd name="connsiteX6" fmla="*/ 1349248 w 4047744"/>
              <a:gd name="connsiteY6" fmla="*/ 24384 h 24384"/>
              <a:gd name="connsiteX7" fmla="*/ 0 w 4047744"/>
              <a:gd name="connsiteY7" fmla="*/ 24384 h 24384"/>
              <a:gd name="connsiteX8" fmla="*/ 0 w 4047744"/>
              <a:gd name="connsiteY8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47744" h="24384">
                <a:moveTo>
                  <a:pt x="0" y="0"/>
                </a:moveTo>
                <a:lnTo>
                  <a:pt x="1349248" y="0"/>
                </a:lnTo>
                <a:lnTo>
                  <a:pt x="2698496" y="0"/>
                </a:lnTo>
                <a:lnTo>
                  <a:pt x="4047744" y="0"/>
                </a:lnTo>
                <a:lnTo>
                  <a:pt x="4047744" y="24384"/>
                </a:lnTo>
                <a:lnTo>
                  <a:pt x="2698496" y="24384"/>
                </a:lnTo>
                <a:lnTo>
                  <a:pt x="1349248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799335"/>
            <a:ext cx="2014728" cy="24384"/>
          </a:xfrm>
          <a:custGeom>
            <a:avLst/>
            <a:gdLst>
              <a:gd name="connsiteX0" fmla="*/ 0 w 2014728"/>
              <a:gd name="connsiteY0" fmla="*/ 0 h 24384"/>
              <a:gd name="connsiteX1" fmla="*/ 1007363 w 2014728"/>
              <a:gd name="connsiteY1" fmla="*/ 0 h 24384"/>
              <a:gd name="connsiteX2" fmla="*/ 2014728 w 2014728"/>
              <a:gd name="connsiteY2" fmla="*/ 0 h 24384"/>
              <a:gd name="connsiteX3" fmla="*/ 2014728 w 2014728"/>
              <a:gd name="connsiteY3" fmla="*/ 24384 h 24384"/>
              <a:gd name="connsiteX4" fmla="*/ 1007363 w 2014728"/>
              <a:gd name="connsiteY4" fmla="*/ 24384 h 24384"/>
              <a:gd name="connsiteX5" fmla="*/ 0 w 2014728"/>
              <a:gd name="connsiteY5" fmla="*/ 24384 h 24384"/>
              <a:gd name="connsiteX6" fmla="*/ 0 w 2014728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14728" h="24384">
                <a:moveTo>
                  <a:pt x="0" y="0"/>
                </a:moveTo>
                <a:lnTo>
                  <a:pt x="1007363" y="0"/>
                </a:lnTo>
                <a:lnTo>
                  <a:pt x="2014728" y="0"/>
                </a:lnTo>
                <a:lnTo>
                  <a:pt x="2014728" y="24384"/>
                </a:lnTo>
                <a:lnTo>
                  <a:pt x="1007363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23488" y="1799335"/>
            <a:ext cx="2862071" cy="24384"/>
          </a:xfrm>
          <a:custGeom>
            <a:avLst/>
            <a:gdLst>
              <a:gd name="connsiteX0" fmla="*/ 0 w 2862071"/>
              <a:gd name="connsiteY0" fmla="*/ 0 h 24384"/>
              <a:gd name="connsiteX1" fmla="*/ 1431035 w 2862071"/>
              <a:gd name="connsiteY1" fmla="*/ 0 h 24384"/>
              <a:gd name="connsiteX2" fmla="*/ 2862071 w 2862071"/>
              <a:gd name="connsiteY2" fmla="*/ 0 h 24384"/>
              <a:gd name="connsiteX3" fmla="*/ 2862071 w 2862071"/>
              <a:gd name="connsiteY3" fmla="*/ 24384 h 24384"/>
              <a:gd name="connsiteX4" fmla="*/ 1431035 w 2862071"/>
              <a:gd name="connsiteY4" fmla="*/ 24384 h 24384"/>
              <a:gd name="connsiteX5" fmla="*/ 0 w 2862071"/>
              <a:gd name="connsiteY5" fmla="*/ 24384 h 24384"/>
              <a:gd name="connsiteX6" fmla="*/ 0 w 2862071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62071" h="24384">
                <a:moveTo>
                  <a:pt x="0" y="0"/>
                </a:moveTo>
                <a:lnTo>
                  <a:pt x="1431035" y="0"/>
                </a:lnTo>
                <a:lnTo>
                  <a:pt x="2862071" y="0"/>
                </a:lnTo>
                <a:lnTo>
                  <a:pt x="2862071" y="24384"/>
                </a:lnTo>
                <a:lnTo>
                  <a:pt x="1431035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7190" y="5150358"/>
            <a:ext cx="2084832" cy="24384"/>
          </a:xfrm>
          <a:custGeom>
            <a:avLst/>
            <a:gdLst>
              <a:gd name="connsiteX0" fmla="*/ 0 w 2084832"/>
              <a:gd name="connsiteY0" fmla="*/ 0 h 24384"/>
              <a:gd name="connsiteX1" fmla="*/ 1042416 w 2084832"/>
              <a:gd name="connsiteY1" fmla="*/ 0 h 24384"/>
              <a:gd name="connsiteX2" fmla="*/ 2084832 w 2084832"/>
              <a:gd name="connsiteY2" fmla="*/ 0 h 24384"/>
              <a:gd name="connsiteX3" fmla="*/ 2084832 w 2084832"/>
              <a:gd name="connsiteY3" fmla="*/ 24383 h 24384"/>
              <a:gd name="connsiteX4" fmla="*/ 1042416 w 2084832"/>
              <a:gd name="connsiteY4" fmla="*/ 24383 h 24384"/>
              <a:gd name="connsiteX5" fmla="*/ 0 w 2084832"/>
              <a:gd name="connsiteY5" fmla="*/ 24383 h 24384"/>
              <a:gd name="connsiteX6" fmla="*/ 0 w 2084832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84832" h="24384">
                <a:moveTo>
                  <a:pt x="0" y="0"/>
                </a:moveTo>
                <a:lnTo>
                  <a:pt x="1042416" y="0"/>
                </a:lnTo>
                <a:lnTo>
                  <a:pt x="2084832" y="0"/>
                </a:lnTo>
                <a:lnTo>
                  <a:pt x="2084832" y="24383"/>
                </a:lnTo>
                <a:lnTo>
                  <a:pt x="1042416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60261" y="499999"/>
            <a:ext cx="1944243" cy="5737314"/>
          </a:xfrm>
          <a:custGeom>
            <a:avLst/>
            <a:gdLst>
              <a:gd name="connsiteX0" fmla="*/ 0 w 1944243"/>
              <a:gd name="connsiteY0" fmla="*/ 167132 h 5737314"/>
              <a:gd name="connsiteX1" fmla="*/ 167005 w 1944243"/>
              <a:gd name="connsiteY1" fmla="*/ 0 h 5737314"/>
              <a:gd name="connsiteX2" fmla="*/ 1777110 w 1944243"/>
              <a:gd name="connsiteY2" fmla="*/ 0 h 5737314"/>
              <a:gd name="connsiteX3" fmla="*/ 1944243 w 1944243"/>
              <a:gd name="connsiteY3" fmla="*/ 167132 h 5737314"/>
              <a:gd name="connsiteX4" fmla="*/ 1944243 w 1944243"/>
              <a:gd name="connsiteY4" fmla="*/ 5570233 h 5737314"/>
              <a:gd name="connsiteX5" fmla="*/ 1777110 w 1944243"/>
              <a:gd name="connsiteY5" fmla="*/ 5737314 h 5737314"/>
              <a:gd name="connsiteX6" fmla="*/ 167005 w 1944243"/>
              <a:gd name="connsiteY6" fmla="*/ 5737314 h 5737314"/>
              <a:gd name="connsiteX7" fmla="*/ 0 w 1944243"/>
              <a:gd name="connsiteY7" fmla="*/ 5570233 h 5737314"/>
              <a:gd name="connsiteX8" fmla="*/ 0 w 1944243"/>
              <a:gd name="connsiteY8" fmla="*/ 167132 h 5737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44243" h="5737314">
                <a:moveTo>
                  <a:pt x="0" y="167132"/>
                </a:moveTo>
                <a:cubicBezTo>
                  <a:pt x="0" y="74802"/>
                  <a:pt x="74803" y="0"/>
                  <a:pt x="167005" y="0"/>
                </a:cubicBezTo>
                <a:lnTo>
                  <a:pt x="1777110" y="0"/>
                </a:lnTo>
                <a:cubicBezTo>
                  <a:pt x="1869440" y="0"/>
                  <a:pt x="1944243" y="74802"/>
                  <a:pt x="1944243" y="167132"/>
                </a:cubicBezTo>
                <a:lnTo>
                  <a:pt x="1944243" y="5570233"/>
                </a:lnTo>
                <a:cubicBezTo>
                  <a:pt x="1944243" y="5662511"/>
                  <a:pt x="1869440" y="5737314"/>
                  <a:pt x="1777110" y="5737314"/>
                </a:cubicBezTo>
                <a:lnTo>
                  <a:pt x="167005" y="5737314"/>
                </a:lnTo>
                <a:cubicBezTo>
                  <a:pt x="74803" y="5737314"/>
                  <a:pt x="0" y="5662511"/>
                  <a:pt x="0" y="5570233"/>
                </a:cubicBezTo>
                <a:lnTo>
                  <a:pt x="0" y="167132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2959100"/>
            <a:ext cx="2425700" cy="162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2120900"/>
            <a:ext cx="2552700" cy="3911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82600"/>
            <a:ext cx="2006600" cy="637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254000"/>
            <a:ext cx="4051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Neuronal</a:t>
            </a:r>
            <a:r>
              <a:rPr lang="en-US" altLang="zh-CN" sz="3600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pool</a:t>
            </a:r>
            <a:r>
              <a:rPr lang="en-US" altLang="zh-CN" sz="3600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circuits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346200"/>
            <a:ext cx="1841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1-</a:t>
            </a:r>
            <a:r>
              <a:rPr lang="en-US" altLang="zh-CN" sz="360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Parallel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06800" y="1346200"/>
            <a:ext cx="2781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60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2-Reverbrating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4978400"/>
            <a:ext cx="36703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1-Parallel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//afferent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(input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1310386"/>
            <a:ext cx="5449824" cy="30480"/>
          </a:xfrm>
          <a:custGeom>
            <a:avLst/>
            <a:gdLst>
              <a:gd name="connsiteX0" fmla="*/ 0 w 5449824"/>
              <a:gd name="connsiteY0" fmla="*/ 0 h 30480"/>
              <a:gd name="connsiteX1" fmla="*/ 1816608 w 5449824"/>
              <a:gd name="connsiteY1" fmla="*/ 0 h 30480"/>
              <a:gd name="connsiteX2" fmla="*/ 3633215 w 5449824"/>
              <a:gd name="connsiteY2" fmla="*/ 0 h 30480"/>
              <a:gd name="connsiteX3" fmla="*/ 5449824 w 5449824"/>
              <a:gd name="connsiteY3" fmla="*/ 0 h 30480"/>
              <a:gd name="connsiteX4" fmla="*/ 5449824 w 5449824"/>
              <a:gd name="connsiteY4" fmla="*/ 30480 h 30480"/>
              <a:gd name="connsiteX5" fmla="*/ 3633215 w 5449824"/>
              <a:gd name="connsiteY5" fmla="*/ 30480 h 30480"/>
              <a:gd name="connsiteX6" fmla="*/ 1816608 w 5449824"/>
              <a:gd name="connsiteY6" fmla="*/ 30480 h 30480"/>
              <a:gd name="connsiteX7" fmla="*/ 0 w 5449824"/>
              <a:gd name="connsiteY7" fmla="*/ 30480 h 30480"/>
              <a:gd name="connsiteX8" fmla="*/ 0 w 5449824"/>
              <a:gd name="connsiteY8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49824" h="30480">
                <a:moveTo>
                  <a:pt x="0" y="0"/>
                </a:moveTo>
                <a:lnTo>
                  <a:pt x="1816608" y="0"/>
                </a:lnTo>
                <a:lnTo>
                  <a:pt x="3633215" y="0"/>
                </a:lnTo>
                <a:lnTo>
                  <a:pt x="5449824" y="0"/>
                </a:lnTo>
                <a:lnTo>
                  <a:pt x="5449824" y="30480"/>
                </a:lnTo>
                <a:lnTo>
                  <a:pt x="3633215" y="30480"/>
                </a:lnTo>
                <a:lnTo>
                  <a:pt x="1816608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064" y="3267202"/>
            <a:ext cx="2301240" cy="24384"/>
          </a:xfrm>
          <a:custGeom>
            <a:avLst/>
            <a:gdLst>
              <a:gd name="connsiteX0" fmla="*/ 0 w 2301240"/>
              <a:gd name="connsiteY0" fmla="*/ 0 h 24384"/>
              <a:gd name="connsiteX1" fmla="*/ 1150620 w 2301240"/>
              <a:gd name="connsiteY1" fmla="*/ 0 h 24384"/>
              <a:gd name="connsiteX2" fmla="*/ 2301240 w 2301240"/>
              <a:gd name="connsiteY2" fmla="*/ 0 h 24384"/>
              <a:gd name="connsiteX3" fmla="*/ 2301240 w 2301240"/>
              <a:gd name="connsiteY3" fmla="*/ 24383 h 24384"/>
              <a:gd name="connsiteX4" fmla="*/ 1150620 w 2301240"/>
              <a:gd name="connsiteY4" fmla="*/ 24383 h 24384"/>
              <a:gd name="connsiteX5" fmla="*/ 0 w 2301240"/>
              <a:gd name="connsiteY5" fmla="*/ 24383 h 24384"/>
              <a:gd name="connsiteX6" fmla="*/ 0 w 2301240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01240" h="24384">
                <a:moveTo>
                  <a:pt x="0" y="0"/>
                </a:moveTo>
                <a:lnTo>
                  <a:pt x="1150620" y="0"/>
                </a:lnTo>
                <a:lnTo>
                  <a:pt x="2301240" y="0"/>
                </a:lnTo>
                <a:lnTo>
                  <a:pt x="2301240" y="24383"/>
                </a:lnTo>
                <a:lnTo>
                  <a:pt x="1150620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895600"/>
            <a:ext cx="6985000" cy="914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977900"/>
            <a:ext cx="5676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5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4-Reverberatory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(Oscillatory)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1435100"/>
            <a:ext cx="6718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4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simplest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790700"/>
            <a:ext cx="762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095500"/>
            <a:ext cx="7124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4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collateral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489200"/>
            <a:ext cx="6921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restimulate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repetitively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prolongation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(Allow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3683000"/>
            <a:ext cx="6324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051300"/>
            <a:ext cx="58547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356100"/>
            <a:ext cx="7112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enhances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724400"/>
            <a:ext cx="7061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reverberation,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whereas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depresses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stops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5334000"/>
            <a:ext cx="7200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constituted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parallel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689600"/>
            <a:ext cx="6096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054600" cy="5664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698500"/>
            <a:ext cx="3048000" cy="5803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736473"/>
            <a:ext cx="3928871" cy="48768"/>
          </a:xfrm>
          <a:custGeom>
            <a:avLst/>
            <a:gdLst>
              <a:gd name="connsiteX0" fmla="*/ 0 w 3928871"/>
              <a:gd name="connsiteY0" fmla="*/ 0 h 48768"/>
              <a:gd name="connsiteX1" fmla="*/ 1309624 w 3928871"/>
              <a:gd name="connsiteY1" fmla="*/ 0 h 48768"/>
              <a:gd name="connsiteX2" fmla="*/ 2619248 w 3928871"/>
              <a:gd name="connsiteY2" fmla="*/ 0 h 48768"/>
              <a:gd name="connsiteX3" fmla="*/ 3928871 w 3928871"/>
              <a:gd name="connsiteY3" fmla="*/ 0 h 48768"/>
              <a:gd name="connsiteX4" fmla="*/ 3928871 w 3928871"/>
              <a:gd name="connsiteY4" fmla="*/ 48768 h 48768"/>
              <a:gd name="connsiteX5" fmla="*/ 2619248 w 3928871"/>
              <a:gd name="connsiteY5" fmla="*/ 48768 h 48768"/>
              <a:gd name="connsiteX6" fmla="*/ 1309624 w 3928871"/>
              <a:gd name="connsiteY6" fmla="*/ 48768 h 48768"/>
              <a:gd name="connsiteX7" fmla="*/ 0 w 3928871"/>
              <a:gd name="connsiteY7" fmla="*/ 48768 h 48768"/>
              <a:gd name="connsiteX8" fmla="*/ 0 w 3928871"/>
              <a:gd name="connsiteY8" fmla="*/ 0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928871" h="48768">
                <a:moveTo>
                  <a:pt x="0" y="0"/>
                </a:moveTo>
                <a:lnTo>
                  <a:pt x="1309624" y="0"/>
                </a:lnTo>
                <a:lnTo>
                  <a:pt x="2619248" y="0"/>
                </a:lnTo>
                <a:lnTo>
                  <a:pt x="3928871" y="0"/>
                </a:lnTo>
                <a:lnTo>
                  <a:pt x="3928871" y="48768"/>
                </a:lnTo>
                <a:lnTo>
                  <a:pt x="2619248" y="48768"/>
                </a:lnTo>
                <a:lnTo>
                  <a:pt x="1309624" y="48768"/>
                </a:lnTo>
                <a:lnTo>
                  <a:pt x="0" y="48768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71702" y="1609090"/>
            <a:ext cx="1834896" cy="24383"/>
          </a:xfrm>
          <a:custGeom>
            <a:avLst/>
            <a:gdLst>
              <a:gd name="connsiteX0" fmla="*/ 0 w 1834896"/>
              <a:gd name="connsiteY0" fmla="*/ 0 h 24383"/>
              <a:gd name="connsiteX1" fmla="*/ 917448 w 1834896"/>
              <a:gd name="connsiteY1" fmla="*/ 0 h 24383"/>
              <a:gd name="connsiteX2" fmla="*/ 1834896 w 1834896"/>
              <a:gd name="connsiteY2" fmla="*/ 0 h 24383"/>
              <a:gd name="connsiteX3" fmla="*/ 1834896 w 1834896"/>
              <a:gd name="connsiteY3" fmla="*/ 24383 h 24383"/>
              <a:gd name="connsiteX4" fmla="*/ 917448 w 1834896"/>
              <a:gd name="connsiteY4" fmla="*/ 24383 h 24383"/>
              <a:gd name="connsiteX5" fmla="*/ 0 w 1834896"/>
              <a:gd name="connsiteY5" fmla="*/ 24383 h 24383"/>
              <a:gd name="connsiteX6" fmla="*/ 0 w 1834896"/>
              <a:gd name="connsiteY6" fmla="*/ 0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34896" h="24383">
                <a:moveTo>
                  <a:pt x="0" y="0"/>
                </a:moveTo>
                <a:lnTo>
                  <a:pt x="917448" y="0"/>
                </a:lnTo>
                <a:lnTo>
                  <a:pt x="1834896" y="0"/>
                </a:lnTo>
                <a:lnTo>
                  <a:pt x="1834896" y="24383"/>
                </a:lnTo>
                <a:lnTo>
                  <a:pt x="917448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79422" y="1831594"/>
            <a:ext cx="3087624" cy="21335"/>
          </a:xfrm>
          <a:custGeom>
            <a:avLst/>
            <a:gdLst>
              <a:gd name="connsiteX0" fmla="*/ 0 w 3087624"/>
              <a:gd name="connsiteY0" fmla="*/ 0 h 21335"/>
              <a:gd name="connsiteX1" fmla="*/ 1029207 w 3087624"/>
              <a:gd name="connsiteY1" fmla="*/ 0 h 21335"/>
              <a:gd name="connsiteX2" fmla="*/ 2058416 w 3087624"/>
              <a:gd name="connsiteY2" fmla="*/ 0 h 21335"/>
              <a:gd name="connsiteX3" fmla="*/ 3087624 w 3087624"/>
              <a:gd name="connsiteY3" fmla="*/ 0 h 21335"/>
              <a:gd name="connsiteX4" fmla="*/ 3087624 w 3087624"/>
              <a:gd name="connsiteY4" fmla="*/ 21335 h 21335"/>
              <a:gd name="connsiteX5" fmla="*/ 2058416 w 3087624"/>
              <a:gd name="connsiteY5" fmla="*/ 21335 h 21335"/>
              <a:gd name="connsiteX6" fmla="*/ 1029207 w 3087624"/>
              <a:gd name="connsiteY6" fmla="*/ 21335 h 21335"/>
              <a:gd name="connsiteX7" fmla="*/ 0 w 3087624"/>
              <a:gd name="connsiteY7" fmla="*/ 21335 h 21335"/>
              <a:gd name="connsiteX8" fmla="*/ 0 w 3087624"/>
              <a:gd name="connsiteY8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87624" h="21335">
                <a:moveTo>
                  <a:pt x="0" y="0"/>
                </a:moveTo>
                <a:lnTo>
                  <a:pt x="1029207" y="0"/>
                </a:lnTo>
                <a:lnTo>
                  <a:pt x="2058416" y="0"/>
                </a:lnTo>
                <a:lnTo>
                  <a:pt x="3087624" y="0"/>
                </a:lnTo>
                <a:lnTo>
                  <a:pt x="3087624" y="21335"/>
                </a:lnTo>
                <a:lnTo>
                  <a:pt x="2058416" y="21335"/>
                </a:lnTo>
                <a:lnTo>
                  <a:pt x="1029207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3814" y="2380234"/>
            <a:ext cx="4413504" cy="21336"/>
          </a:xfrm>
          <a:custGeom>
            <a:avLst/>
            <a:gdLst>
              <a:gd name="connsiteX0" fmla="*/ 0 w 4413504"/>
              <a:gd name="connsiteY0" fmla="*/ 0 h 21336"/>
              <a:gd name="connsiteX1" fmla="*/ 1471168 w 4413504"/>
              <a:gd name="connsiteY1" fmla="*/ 0 h 21336"/>
              <a:gd name="connsiteX2" fmla="*/ 2942336 w 4413504"/>
              <a:gd name="connsiteY2" fmla="*/ 0 h 21336"/>
              <a:gd name="connsiteX3" fmla="*/ 4413504 w 4413504"/>
              <a:gd name="connsiteY3" fmla="*/ 0 h 21336"/>
              <a:gd name="connsiteX4" fmla="*/ 4413504 w 4413504"/>
              <a:gd name="connsiteY4" fmla="*/ 21336 h 21336"/>
              <a:gd name="connsiteX5" fmla="*/ 2942336 w 4413504"/>
              <a:gd name="connsiteY5" fmla="*/ 21336 h 21336"/>
              <a:gd name="connsiteX6" fmla="*/ 1471168 w 4413504"/>
              <a:gd name="connsiteY6" fmla="*/ 21336 h 21336"/>
              <a:gd name="connsiteX7" fmla="*/ 0 w 4413504"/>
              <a:gd name="connsiteY7" fmla="*/ 21336 h 21336"/>
              <a:gd name="connsiteX8" fmla="*/ 0 w 4413504"/>
              <a:gd name="connsiteY8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13504" h="21336">
                <a:moveTo>
                  <a:pt x="0" y="0"/>
                </a:moveTo>
                <a:lnTo>
                  <a:pt x="1471168" y="0"/>
                </a:lnTo>
                <a:lnTo>
                  <a:pt x="2942336" y="0"/>
                </a:lnTo>
                <a:lnTo>
                  <a:pt x="4413504" y="0"/>
                </a:lnTo>
                <a:lnTo>
                  <a:pt x="4413504" y="21336"/>
                </a:lnTo>
                <a:lnTo>
                  <a:pt x="2942336" y="21336"/>
                </a:lnTo>
                <a:lnTo>
                  <a:pt x="1471168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3814" y="2928874"/>
            <a:ext cx="2776727" cy="21336"/>
          </a:xfrm>
          <a:custGeom>
            <a:avLst/>
            <a:gdLst>
              <a:gd name="connsiteX0" fmla="*/ 0 w 2776727"/>
              <a:gd name="connsiteY0" fmla="*/ 0 h 21336"/>
              <a:gd name="connsiteX1" fmla="*/ 1388364 w 2776727"/>
              <a:gd name="connsiteY1" fmla="*/ 0 h 21336"/>
              <a:gd name="connsiteX2" fmla="*/ 2776727 w 2776727"/>
              <a:gd name="connsiteY2" fmla="*/ 0 h 21336"/>
              <a:gd name="connsiteX3" fmla="*/ 2776727 w 2776727"/>
              <a:gd name="connsiteY3" fmla="*/ 21336 h 21336"/>
              <a:gd name="connsiteX4" fmla="*/ 1388364 w 2776727"/>
              <a:gd name="connsiteY4" fmla="*/ 21336 h 21336"/>
              <a:gd name="connsiteX5" fmla="*/ 0 w 2776727"/>
              <a:gd name="connsiteY5" fmla="*/ 21336 h 21336"/>
              <a:gd name="connsiteX6" fmla="*/ 0 w 2776727"/>
              <a:gd name="connsiteY6" fmla="*/ 0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76727" h="21336">
                <a:moveTo>
                  <a:pt x="0" y="0"/>
                </a:moveTo>
                <a:lnTo>
                  <a:pt x="1388364" y="0"/>
                </a:lnTo>
                <a:lnTo>
                  <a:pt x="2776727" y="0"/>
                </a:lnTo>
                <a:lnTo>
                  <a:pt x="2776727" y="21336"/>
                </a:lnTo>
                <a:lnTo>
                  <a:pt x="1388364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5214" y="3203194"/>
            <a:ext cx="51816" cy="21335"/>
          </a:xfrm>
          <a:custGeom>
            <a:avLst/>
            <a:gdLst>
              <a:gd name="connsiteX0" fmla="*/ 0 w 51816"/>
              <a:gd name="connsiteY0" fmla="*/ 10667 h 21335"/>
              <a:gd name="connsiteX1" fmla="*/ 51816 w 51816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6" h="21335">
                <a:moveTo>
                  <a:pt x="0" y="10667"/>
                </a:moveTo>
                <a:lnTo>
                  <a:pt x="51816" y="10667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18662" y="3422650"/>
            <a:ext cx="2161032" cy="21335"/>
          </a:xfrm>
          <a:custGeom>
            <a:avLst/>
            <a:gdLst>
              <a:gd name="connsiteX0" fmla="*/ 0 w 2161032"/>
              <a:gd name="connsiteY0" fmla="*/ 0 h 21335"/>
              <a:gd name="connsiteX1" fmla="*/ 1080516 w 2161032"/>
              <a:gd name="connsiteY1" fmla="*/ 0 h 21335"/>
              <a:gd name="connsiteX2" fmla="*/ 2161032 w 2161032"/>
              <a:gd name="connsiteY2" fmla="*/ 0 h 21335"/>
              <a:gd name="connsiteX3" fmla="*/ 2161032 w 2161032"/>
              <a:gd name="connsiteY3" fmla="*/ 21335 h 21335"/>
              <a:gd name="connsiteX4" fmla="*/ 1080516 w 2161032"/>
              <a:gd name="connsiteY4" fmla="*/ 21335 h 21335"/>
              <a:gd name="connsiteX5" fmla="*/ 0 w 2161032"/>
              <a:gd name="connsiteY5" fmla="*/ 21335 h 21335"/>
              <a:gd name="connsiteX6" fmla="*/ 0 w 2161032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61032" h="21335">
                <a:moveTo>
                  <a:pt x="0" y="0"/>
                </a:moveTo>
                <a:lnTo>
                  <a:pt x="1080516" y="0"/>
                </a:lnTo>
                <a:lnTo>
                  <a:pt x="2161032" y="0"/>
                </a:lnTo>
                <a:lnTo>
                  <a:pt x="2161032" y="21335"/>
                </a:lnTo>
                <a:lnTo>
                  <a:pt x="1080516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5214" y="3642106"/>
            <a:ext cx="2490215" cy="21335"/>
          </a:xfrm>
          <a:custGeom>
            <a:avLst/>
            <a:gdLst>
              <a:gd name="connsiteX0" fmla="*/ 0 w 2490215"/>
              <a:gd name="connsiteY0" fmla="*/ 0 h 21335"/>
              <a:gd name="connsiteX1" fmla="*/ 1245108 w 2490215"/>
              <a:gd name="connsiteY1" fmla="*/ 0 h 21335"/>
              <a:gd name="connsiteX2" fmla="*/ 2490215 w 2490215"/>
              <a:gd name="connsiteY2" fmla="*/ 0 h 21335"/>
              <a:gd name="connsiteX3" fmla="*/ 2490215 w 2490215"/>
              <a:gd name="connsiteY3" fmla="*/ 21335 h 21335"/>
              <a:gd name="connsiteX4" fmla="*/ 1245108 w 2490215"/>
              <a:gd name="connsiteY4" fmla="*/ 21335 h 21335"/>
              <a:gd name="connsiteX5" fmla="*/ 0 w 2490215"/>
              <a:gd name="connsiteY5" fmla="*/ 21335 h 21335"/>
              <a:gd name="connsiteX6" fmla="*/ 0 w 2490215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90215" h="21335">
                <a:moveTo>
                  <a:pt x="0" y="0"/>
                </a:moveTo>
                <a:lnTo>
                  <a:pt x="1245108" y="0"/>
                </a:lnTo>
                <a:lnTo>
                  <a:pt x="2490215" y="0"/>
                </a:lnTo>
                <a:lnTo>
                  <a:pt x="2490215" y="21335"/>
                </a:lnTo>
                <a:lnTo>
                  <a:pt x="1245108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3814" y="4849114"/>
            <a:ext cx="2328671" cy="21335"/>
          </a:xfrm>
          <a:custGeom>
            <a:avLst/>
            <a:gdLst>
              <a:gd name="connsiteX0" fmla="*/ 0 w 2328671"/>
              <a:gd name="connsiteY0" fmla="*/ 0 h 21335"/>
              <a:gd name="connsiteX1" fmla="*/ 1164336 w 2328671"/>
              <a:gd name="connsiteY1" fmla="*/ 0 h 21335"/>
              <a:gd name="connsiteX2" fmla="*/ 2328671 w 2328671"/>
              <a:gd name="connsiteY2" fmla="*/ 0 h 21335"/>
              <a:gd name="connsiteX3" fmla="*/ 2328671 w 2328671"/>
              <a:gd name="connsiteY3" fmla="*/ 21335 h 21335"/>
              <a:gd name="connsiteX4" fmla="*/ 1164336 w 2328671"/>
              <a:gd name="connsiteY4" fmla="*/ 21335 h 21335"/>
              <a:gd name="connsiteX5" fmla="*/ 0 w 2328671"/>
              <a:gd name="connsiteY5" fmla="*/ 21335 h 21335"/>
              <a:gd name="connsiteX6" fmla="*/ 0 w 2328671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28671" h="21335">
                <a:moveTo>
                  <a:pt x="0" y="0"/>
                </a:moveTo>
                <a:lnTo>
                  <a:pt x="1164336" y="0"/>
                </a:lnTo>
                <a:lnTo>
                  <a:pt x="2328671" y="0"/>
                </a:lnTo>
                <a:lnTo>
                  <a:pt x="2328671" y="21335"/>
                </a:lnTo>
                <a:lnTo>
                  <a:pt x="1164336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2700"/>
            <a:ext cx="4876800" cy="1270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1041400"/>
            <a:ext cx="1816100" cy="2540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4279900"/>
            <a:ext cx="2247900" cy="2108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342900"/>
            <a:ext cx="3937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401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5-After-discharge:-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193800"/>
            <a:ext cx="5486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28600" algn="l"/>
              </a:tabLst>
            </a:pPr>
            <a:r>
              <a:rPr lang="en-US" altLang="zh-CN" sz="1800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AHCs</a:t>
            </a:r>
          </a:p>
          <a:p>
            <a:pPr>
              <a:lnSpc>
                <a:spcPts val="19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-discharge,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lasting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milliseconds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651000"/>
            <a:ext cx="4572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197100"/>
            <a:ext cx="4635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755900"/>
            <a:ext cx="2997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1-Synaptic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After-discharge.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060700"/>
            <a:ext cx="55626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excitatory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synapses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postsynaptic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PSP)develops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milliseconds.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repetitive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discharges)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673600"/>
            <a:ext cx="2552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Reverbrating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940300"/>
            <a:ext cx="5219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restimulate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AHCs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264" y="763143"/>
            <a:ext cx="5385816" cy="27431"/>
          </a:xfrm>
          <a:custGeom>
            <a:avLst/>
            <a:gdLst>
              <a:gd name="connsiteX0" fmla="*/ 0 w 5385816"/>
              <a:gd name="connsiteY0" fmla="*/ 0 h 27431"/>
              <a:gd name="connsiteX1" fmla="*/ 1795271 w 5385816"/>
              <a:gd name="connsiteY1" fmla="*/ 0 h 27431"/>
              <a:gd name="connsiteX2" fmla="*/ 3590544 w 5385816"/>
              <a:gd name="connsiteY2" fmla="*/ 0 h 27431"/>
              <a:gd name="connsiteX3" fmla="*/ 5385816 w 5385816"/>
              <a:gd name="connsiteY3" fmla="*/ 0 h 27431"/>
              <a:gd name="connsiteX4" fmla="*/ 5385816 w 5385816"/>
              <a:gd name="connsiteY4" fmla="*/ 27431 h 27431"/>
              <a:gd name="connsiteX5" fmla="*/ 3590544 w 5385816"/>
              <a:gd name="connsiteY5" fmla="*/ 27431 h 27431"/>
              <a:gd name="connsiteX6" fmla="*/ 1795271 w 5385816"/>
              <a:gd name="connsiteY6" fmla="*/ 27431 h 27431"/>
              <a:gd name="connsiteX7" fmla="*/ 0 w 5385816"/>
              <a:gd name="connsiteY7" fmla="*/ 27431 h 27431"/>
              <a:gd name="connsiteX8" fmla="*/ 0 w 5385816"/>
              <a:gd name="connsiteY8" fmla="*/ 0 h 27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85816" h="27431">
                <a:moveTo>
                  <a:pt x="0" y="0"/>
                </a:moveTo>
                <a:lnTo>
                  <a:pt x="1795271" y="0"/>
                </a:lnTo>
                <a:lnTo>
                  <a:pt x="3590544" y="0"/>
                </a:lnTo>
                <a:lnTo>
                  <a:pt x="5385816" y="0"/>
                </a:lnTo>
                <a:lnTo>
                  <a:pt x="5385816" y="27431"/>
                </a:lnTo>
                <a:lnTo>
                  <a:pt x="3590544" y="27431"/>
                </a:lnTo>
                <a:lnTo>
                  <a:pt x="1795271" y="27431"/>
                </a:lnTo>
                <a:lnTo>
                  <a:pt x="0" y="2743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264" y="4131056"/>
            <a:ext cx="3319271" cy="24510"/>
          </a:xfrm>
          <a:custGeom>
            <a:avLst/>
            <a:gdLst>
              <a:gd name="connsiteX0" fmla="*/ 0 w 3319271"/>
              <a:gd name="connsiteY0" fmla="*/ 0 h 24510"/>
              <a:gd name="connsiteX1" fmla="*/ 1659635 w 3319271"/>
              <a:gd name="connsiteY1" fmla="*/ 0 h 24510"/>
              <a:gd name="connsiteX2" fmla="*/ 3319271 w 3319271"/>
              <a:gd name="connsiteY2" fmla="*/ 0 h 24510"/>
              <a:gd name="connsiteX3" fmla="*/ 3319271 w 3319271"/>
              <a:gd name="connsiteY3" fmla="*/ 24510 h 24510"/>
              <a:gd name="connsiteX4" fmla="*/ 1659635 w 3319271"/>
              <a:gd name="connsiteY4" fmla="*/ 24510 h 24510"/>
              <a:gd name="connsiteX5" fmla="*/ 0 w 3319271"/>
              <a:gd name="connsiteY5" fmla="*/ 24510 h 24510"/>
              <a:gd name="connsiteX6" fmla="*/ 0 w 3319271"/>
              <a:gd name="connsiteY6" fmla="*/ 0 h 24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19271" h="24510">
                <a:moveTo>
                  <a:pt x="0" y="0"/>
                </a:moveTo>
                <a:lnTo>
                  <a:pt x="1659635" y="0"/>
                </a:lnTo>
                <a:lnTo>
                  <a:pt x="3319271" y="0"/>
                </a:lnTo>
                <a:lnTo>
                  <a:pt x="3319271" y="24510"/>
                </a:lnTo>
                <a:lnTo>
                  <a:pt x="1659635" y="24510"/>
                </a:lnTo>
                <a:lnTo>
                  <a:pt x="0" y="2451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155700"/>
            <a:ext cx="431800" cy="596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673600"/>
            <a:ext cx="419100" cy="596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368800"/>
            <a:ext cx="419100" cy="596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4279900"/>
            <a:ext cx="3619500" cy="1968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3200" y="508000"/>
            <a:ext cx="7670800" cy="313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1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6-SYNAPTIC</a:t>
            </a:r>
            <a:r>
              <a:rPr lang="en-US" altLang="zh-CN" sz="281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DELAY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1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(</a:t>
            </a:r>
            <a:r>
              <a:rPr lang="en-US" altLang="zh-CN" sz="281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central</a:t>
            </a:r>
            <a:r>
              <a:rPr lang="en-US" altLang="zh-CN" sz="281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delay)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neuronal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postsynaptic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neuron,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b="1" u="sng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SYNAPTIC DELAY</a:t>
            </a:r>
            <a:r>
              <a:rPr lang="en-US" altLang="zh-CN" sz="1992" dirty="0" smtClean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-Equals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/synapse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polysynaptic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ms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(polysynaptic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" y="3937000"/>
            <a:ext cx="3454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-Number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synapses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62400" y="3937000"/>
            <a:ext cx="2070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0.5ms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" y="4546600"/>
            <a:ext cx="4470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-for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jerk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equals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synapse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113" y="808101"/>
            <a:ext cx="4495800" cy="30479"/>
          </a:xfrm>
          <a:custGeom>
            <a:avLst/>
            <a:gdLst>
              <a:gd name="connsiteX0" fmla="*/ 0 w 4495800"/>
              <a:gd name="connsiteY0" fmla="*/ 0 h 30479"/>
              <a:gd name="connsiteX1" fmla="*/ 1498600 w 4495800"/>
              <a:gd name="connsiteY1" fmla="*/ 0 h 30479"/>
              <a:gd name="connsiteX2" fmla="*/ 2997200 w 4495800"/>
              <a:gd name="connsiteY2" fmla="*/ 0 h 30479"/>
              <a:gd name="connsiteX3" fmla="*/ 4495800 w 4495800"/>
              <a:gd name="connsiteY3" fmla="*/ 0 h 30479"/>
              <a:gd name="connsiteX4" fmla="*/ 4495800 w 4495800"/>
              <a:gd name="connsiteY4" fmla="*/ 30479 h 30479"/>
              <a:gd name="connsiteX5" fmla="*/ 2997200 w 4495800"/>
              <a:gd name="connsiteY5" fmla="*/ 30479 h 30479"/>
              <a:gd name="connsiteX6" fmla="*/ 1498600 w 4495800"/>
              <a:gd name="connsiteY6" fmla="*/ 30479 h 30479"/>
              <a:gd name="connsiteX7" fmla="*/ 0 w 4495800"/>
              <a:gd name="connsiteY7" fmla="*/ 30479 h 30479"/>
              <a:gd name="connsiteX8" fmla="*/ 0 w 4495800"/>
              <a:gd name="connsiteY8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95800" h="30479">
                <a:moveTo>
                  <a:pt x="0" y="0"/>
                </a:moveTo>
                <a:lnTo>
                  <a:pt x="1498600" y="0"/>
                </a:lnTo>
                <a:lnTo>
                  <a:pt x="2997200" y="0"/>
                </a:lnTo>
                <a:lnTo>
                  <a:pt x="4495800" y="0"/>
                </a:lnTo>
                <a:lnTo>
                  <a:pt x="4495800" y="30479"/>
                </a:lnTo>
                <a:lnTo>
                  <a:pt x="2997200" y="30479"/>
                </a:lnTo>
                <a:lnTo>
                  <a:pt x="1498600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92480" y="2078735"/>
            <a:ext cx="2825496" cy="39624"/>
          </a:xfrm>
          <a:custGeom>
            <a:avLst/>
            <a:gdLst>
              <a:gd name="connsiteX0" fmla="*/ 0 w 2825496"/>
              <a:gd name="connsiteY0" fmla="*/ 0 h 39624"/>
              <a:gd name="connsiteX1" fmla="*/ 1412748 w 2825496"/>
              <a:gd name="connsiteY1" fmla="*/ 0 h 39624"/>
              <a:gd name="connsiteX2" fmla="*/ 2825496 w 2825496"/>
              <a:gd name="connsiteY2" fmla="*/ 0 h 39624"/>
              <a:gd name="connsiteX3" fmla="*/ 2825496 w 2825496"/>
              <a:gd name="connsiteY3" fmla="*/ 39624 h 39624"/>
              <a:gd name="connsiteX4" fmla="*/ 1412748 w 2825496"/>
              <a:gd name="connsiteY4" fmla="*/ 39624 h 39624"/>
              <a:gd name="connsiteX5" fmla="*/ 0 w 2825496"/>
              <a:gd name="connsiteY5" fmla="*/ 39624 h 39624"/>
              <a:gd name="connsiteX6" fmla="*/ 0 w 2825496"/>
              <a:gd name="connsiteY6" fmla="*/ 0 h 3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25496" h="39624">
                <a:moveTo>
                  <a:pt x="0" y="0"/>
                </a:moveTo>
                <a:lnTo>
                  <a:pt x="1412748" y="0"/>
                </a:lnTo>
                <a:lnTo>
                  <a:pt x="2825496" y="0"/>
                </a:lnTo>
                <a:lnTo>
                  <a:pt x="2825496" y="39624"/>
                </a:lnTo>
                <a:lnTo>
                  <a:pt x="1412748" y="39624"/>
                </a:lnTo>
                <a:lnTo>
                  <a:pt x="0" y="39624"/>
                </a:lnTo>
                <a:lnTo>
                  <a:pt x="0" y="0"/>
                </a:lnTo>
              </a:path>
            </a:pathLst>
          </a:custGeom>
          <a:solidFill>
            <a:srgbClr val="ff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3248" y="3026664"/>
            <a:ext cx="1953768" cy="21335"/>
          </a:xfrm>
          <a:custGeom>
            <a:avLst/>
            <a:gdLst>
              <a:gd name="connsiteX0" fmla="*/ 0 w 1953768"/>
              <a:gd name="connsiteY0" fmla="*/ 10667 h 21335"/>
              <a:gd name="connsiteX1" fmla="*/ 1953768 w 1953768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3768" h="21335">
                <a:moveTo>
                  <a:pt x="0" y="10667"/>
                </a:moveTo>
                <a:lnTo>
                  <a:pt x="1953768" y="10667"/>
                </a:lnTo>
              </a:path>
            </a:pathLst>
          </a:custGeom>
          <a:ln w="12700">
            <a:solidFill>
              <a:srgbClr val="cc99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92480" y="4114800"/>
            <a:ext cx="2575560" cy="39623"/>
          </a:xfrm>
          <a:custGeom>
            <a:avLst/>
            <a:gdLst>
              <a:gd name="connsiteX0" fmla="*/ 0 w 2575560"/>
              <a:gd name="connsiteY0" fmla="*/ 0 h 39623"/>
              <a:gd name="connsiteX1" fmla="*/ 1287780 w 2575560"/>
              <a:gd name="connsiteY1" fmla="*/ 0 h 39623"/>
              <a:gd name="connsiteX2" fmla="*/ 2575560 w 2575560"/>
              <a:gd name="connsiteY2" fmla="*/ 0 h 39623"/>
              <a:gd name="connsiteX3" fmla="*/ 2575560 w 2575560"/>
              <a:gd name="connsiteY3" fmla="*/ 39623 h 39623"/>
              <a:gd name="connsiteX4" fmla="*/ 1287780 w 2575560"/>
              <a:gd name="connsiteY4" fmla="*/ 39623 h 39623"/>
              <a:gd name="connsiteX5" fmla="*/ 0 w 2575560"/>
              <a:gd name="connsiteY5" fmla="*/ 39623 h 39623"/>
              <a:gd name="connsiteX6" fmla="*/ 0 w 2575560"/>
              <a:gd name="connsiteY6" fmla="*/ 0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75560" h="39623">
                <a:moveTo>
                  <a:pt x="0" y="0"/>
                </a:moveTo>
                <a:lnTo>
                  <a:pt x="1287780" y="0"/>
                </a:lnTo>
                <a:lnTo>
                  <a:pt x="2575560" y="0"/>
                </a:lnTo>
                <a:lnTo>
                  <a:pt x="2575560" y="39623"/>
                </a:lnTo>
                <a:lnTo>
                  <a:pt x="1287780" y="39623"/>
                </a:lnTo>
                <a:lnTo>
                  <a:pt x="0" y="39623"/>
                </a:lnTo>
                <a:lnTo>
                  <a:pt x="0" y="0"/>
                </a:lnTo>
              </a:path>
            </a:pathLst>
          </a:custGeom>
          <a:solidFill>
            <a:srgbClr val="ff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65100"/>
            <a:ext cx="8407400" cy="6146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33400"/>
            <a:ext cx="7823200" cy="375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57200" algn="l"/>
                <a:tab pos="11176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b="1" dirty="0" smtClean="0">
                <a:solidFill>
                  <a:srgbClr val="ff00ff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00ff"/>
                </a:solidFill>
                <a:latin typeface="Calibri" pitchFamily="18" charset="0"/>
                <a:cs typeface="Calibri" pitchFamily="18" charset="0"/>
              </a:rPr>
              <a:t>spinal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ff"/>
                </a:solidFill>
                <a:latin typeface="Calibri" pitchFamily="18" charset="0"/>
                <a:cs typeface="Calibri" pitchFamily="18" charset="0"/>
              </a:rPr>
              <a:t>reflexes</a:t>
            </a:r>
          </a:p>
          <a:p>
            <a:pPr>
              <a:lnSpc>
                <a:spcPts val="3800"/>
              </a:lnSpc>
              <a:tabLst>
                <a:tab pos="457200" algn="l"/>
                <a:tab pos="11176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d1282e"/>
                </a:solidFill>
                <a:latin typeface="Calibri" pitchFamily="18" charset="0"/>
                <a:cs typeface="Calibri" pitchFamily="18" charset="0"/>
              </a:rPr>
              <a:t>-According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d1282e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d1282e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d1282e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d1282e"/>
                </a:solidFill>
                <a:latin typeface="Calibri" pitchFamily="18" charset="0"/>
                <a:cs typeface="Calibri" pitchFamily="18" charset="0"/>
              </a:rPr>
              <a:t>neurons:-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457200" algn="l"/>
                <a:tab pos="1117600" algn="l"/>
              </a:tabLst>
            </a:pPr>
            <a:r>
              <a:rPr lang="en-US" altLang="zh-CN" sz="2568" dirty="0" smtClean="0">
                <a:solidFill>
                  <a:srgbClr val="cc9900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3192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Monosynaptic</a:t>
            </a:r>
          </a:p>
          <a:p>
            <a:pPr>
              <a:lnSpc>
                <a:spcPts val="4000"/>
              </a:lnSpc>
              <a:tabLst>
                <a:tab pos="4572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234" dirty="0" smtClean="0">
                <a:solidFill>
                  <a:srgbClr val="969696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Sensory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axon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(afferent)synapse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directly</a:t>
            </a:r>
          </a:p>
          <a:p>
            <a:pPr>
              <a:lnSpc>
                <a:spcPts val="3300"/>
              </a:lnSpc>
              <a:tabLst>
                <a:tab pos="4572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with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anterior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horn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cell-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2400" b="1" dirty="0" smtClean="0">
                <a:solidFill>
                  <a:srgbClr val="cc99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9900"/>
                </a:solidFill>
                <a:latin typeface="Calibri" pitchFamily="18" charset="0"/>
                <a:cs typeface="Calibri" pitchFamily="18" charset="0"/>
              </a:rPr>
              <a:t>interneuron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4000"/>
              </a:lnSpc>
              <a:tabLst>
                <a:tab pos="4572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808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Ex.Stretch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reflex</a:t>
            </a:r>
          </a:p>
          <a:p>
            <a:pPr>
              <a:lnSpc>
                <a:spcPts val="4600"/>
              </a:lnSpc>
              <a:tabLst>
                <a:tab pos="457200" algn="l"/>
                <a:tab pos="1117600" algn="l"/>
              </a:tabLst>
            </a:pPr>
            <a:r>
              <a:rPr lang="en-US" altLang="zh-CN" sz="2570" dirty="0" smtClean="0">
                <a:solidFill>
                  <a:srgbClr val="cc9900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3194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Polysynaptic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99200" y="4241800"/>
            <a:ext cx="2032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with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one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67200"/>
            <a:ext cx="51943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234" dirty="0" smtClean="0">
                <a:solidFill>
                  <a:srgbClr val="969696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810" b="1" dirty="0" smtClean="0">
                <a:solidFill>
                  <a:srgbClr val="ff66cc"/>
                </a:solidFill>
                <a:latin typeface="Calibri" pitchFamily="18" charset="0"/>
                <a:cs typeface="Calibri" pitchFamily="18" charset="0"/>
              </a:rPr>
              <a:t>Sensory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Calibri" pitchFamily="18" charset="0"/>
                <a:cs typeface="Calibri" pitchFamily="18" charset="0"/>
              </a:rPr>
              <a:t>axon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(afferent)</a:t>
            </a:r>
            <a:r>
              <a:rPr lang="en-US" altLang="zh-CN" sz="2810" b="1" dirty="0" smtClean="0">
                <a:solidFill>
                  <a:srgbClr val="ff66cc"/>
                </a:solidFill>
                <a:latin typeface="Calibri" pitchFamily="18" charset="0"/>
                <a:cs typeface="Calibri" pitchFamily="18" charset="0"/>
              </a:rPr>
              <a:t>synapse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more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66cc"/>
                </a:solidFill>
                <a:latin typeface="Tahoma" pitchFamily="18" charset="0"/>
                <a:cs typeface="Tahoma" pitchFamily="18" charset="0"/>
              </a:rPr>
              <a:t>interneuron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219700"/>
            <a:ext cx="62484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Ex.Withdarwal,abdominal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reflexes,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visceral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0099" y="637413"/>
            <a:ext cx="4550702" cy="51816"/>
          </a:xfrm>
          <a:custGeom>
            <a:avLst/>
            <a:gdLst>
              <a:gd name="connsiteX0" fmla="*/ 0 w 4550702"/>
              <a:gd name="connsiteY0" fmla="*/ 0 h 51816"/>
              <a:gd name="connsiteX1" fmla="*/ 1137704 w 4550702"/>
              <a:gd name="connsiteY1" fmla="*/ 0 h 51816"/>
              <a:gd name="connsiteX2" fmla="*/ 2275370 w 4550702"/>
              <a:gd name="connsiteY2" fmla="*/ 0 h 51816"/>
              <a:gd name="connsiteX3" fmla="*/ 3413035 w 4550702"/>
              <a:gd name="connsiteY3" fmla="*/ 0 h 51816"/>
              <a:gd name="connsiteX4" fmla="*/ 4550702 w 4550702"/>
              <a:gd name="connsiteY4" fmla="*/ 0 h 51816"/>
              <a:gd name="connsiteX5" fmla="*/ 4550702 w 4550702"/>
              <a:gd name="connsiteY5" fmla="*/ 51816 h 51816"/>
              <a:gd name="connsiteX6" fmla="*/ 3413035 w 4550702"/>
              <a:gd name="connsiteY6" fmla="*/ 51816 h 51816"/>
              <a:gd name="connsiteX7" fmla="*/ 2275370 w 4550702"/>
              <a:gd name="connsiteY7" fmla="*/ 51816 h 51816"/>
              <a:gd name="connsiteX8" fmla="*/ 1137704 w 4550702"/>
              <a:gd name="connsiteY8" fmla="*/ 51816 h 51816"/>
              <a:gd name="connsiteX9" fmla="*/ 0 w 4550702"/>
              <a:gd name="connsiteY9" fmla="*/ 51816 h 51816"/>
              <a:gd name="connsiteX10" fmla="*/ 0 w 4550702"/>
              <a:gd name="connsiteY10" fmla="*/ 0 h 518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550702" h="51816">
                <a:moveTo>
                  <a:pt x="0" y="0"/>
                </a:moveTo>
                <a:lnTo>
                  <a:pt x="1137704" y="0"/>
                </a:lnTo>
                <a:lnTo>
                  <a:pt x="2275370" y="0"/>
                </a:lnTo>
                <a:lnTo>
                  <a:pt x="3413035" y="0"/>
                </a:lnTo>
                <a:lnTo>
                  <a:pt x="4550702" y="0"/>
                </a:lnTo>
                <a:lnTo>
                  <a:pt x="4550702" y="51816"/>
                </a:lnTo>
                <a:lnTo>
                  <a:pt x="3413035" y="51816"/>
                </a:lnTo>
                <a:lnTo>
                  <a:pt x="2275370" y="51816"/>
                </a:lnTo>
                <a:lnTo>
                  <a:pt x="1137704" y="51816"/>
                </a:lnTo>
                <a:lnTo>
                  <a:pt x="0" y="51816"/>
                </a:lnTo>
                <a:lnTo>
                  <a:pt x="0" y="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084832"/>
            <a:ext cx="2142744" cy="30479"/>
          </a:xfrm>
          <a:custGeom>
            <a:avLst/>
            <a:gdLst>
              <a:gd name="connsiteX0" fmla="*/ 0 w 2142744"/>
              <a:gd name="connsiteY0" fmla="*/ 0 h 30479"/>
              <a:gd name="connsiteX1" fmla="*/ 1071372 w 2142744"/>
              <a:gd name="connsiteY1" fmla="*/ 0 h 30479"/>
              <a:gd name="connsiteX2" fmla="*/ 2142744 w 2142744"/>
              <a:gd name="connsiteY2" fmla="*/ 0 h 30479"/>
              <a:gd name="connsiteX3" fmla="*/ 2142744 w 2142744"/>
              <a:gd name="connsiteY3" fmla="*/ 30479 h 30479"/>
              <a:gd name="connsiteX4" fmla="*/ 1071372 w 2142744"/>
              <a:gd name="connsiteY4" fmla="*/ 30479 h 30479"/>
              <a:gd name="connsiteX5" fmla="*/ 0 w 2142744"/>
              <a:gd name="connsiteY5" fmla="*/ 30479 h 30479"/>
              <a:gd name="connsiteX6" fmla="*/ 0 w 2142744"/>
              <a:gd name="connsiteY6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42744" h="30479">
                <a:moveTo>
                  <a:pt x="0" y="0"/>
                </a:moveTo>
                <a:lnTo>
                  <a:pt x="1071372" y="0"/>
                </a:lnTo>
                <a:lnTo>
                  <a:pt x="2142744" y="0"/>
                </a:lnTo>
                <a:lnTo>
                  <a:pt x="2142744" y="30479"/>
                </a:lnTo>
                <a:lnTo>
                  <a:pt x="1071372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03136" y="2084832"/>
            <a:ext cx="704088" cy="21335"/>
          </a:xfrm>
          <a:custGeom>
            <a:avLst/>
            <a:gdLst>
              <a:gd name="connsiteX0" fmla="*/ 0 w 704088"/>
              <a:gd name="connsiteY0" fmla="*/ 10667 h 21335"/>
              <a:gd name="connsiteX1" fmla="*/ 704088 w 704088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4088" h="21335">
                <a:moveTo>
                  <a:pt x="0" y="10667"/>
                </a:moveTo>
                <a:lnTo>
                  <a:pt x="704088" y="10667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23688" y="3560064"/>
            <a:ext cx="3212592" cy="15240"/>
          </a:xfrm>
          <a:custGeom>
            <a:avLst/>
            <a:gdLst>
              <a:gd name="connsiteX0" fmla="*/ 0 w 3212592"/>
              <a:gd name="connsiteY0" fmla="*/ 0 h 15240"/>
              <a:gd name="connsiteX1" fmla="*/ 1606295 w 3212592"/>
              <a:gd name="connsiteY1" fmla="*/ 0 h 15240"/>
              <a:gd name="connsiteX2" fmla="*/ 3212592 w 3212592"/>
              <a:gd name="connsiteY2" fmla="*/ 0 h 15240"/>
              <a:gd name="connsiteX3" fmla="*/ 3212592 w 3212592"/>
              <a:gd name="connsiteY3" fmla="*/ 15239 h 15240"/>
              <a:gd name="connsiteX4" fmla="*/ 1606295 w 3212592"/>
              <a:gd name="connsiteY4" fmla="*/ 15239 h 15240"/>
              <a:gd name="connsiteX5" fmla="*/ 0 w 3212592"/>
              <a:gd name="connsiteY5" fmla="*/ 15239 h 15240"/>
              <a:gd name="connsiteX6" fmla="*/ 0 w 3212592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12592" h="15240">
                <a:moveTo>
                  <a:pt x="0" y="0"/>
                </a:moveTo>
                <a:lnTo>
                  <a:pt x="1606295" y="0"/>
                </a:lnTo>
                <a:lnTo>
                  <a:pt x="3212592" y="0"/>
                </a:lnTo>
                <a:lnTo>
                  <a:pt x="3212592" y="15239"/>
                </a:lnTo>
                <a:lnTo>
                  <a:pt x="1606295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02792" y="4383024"/>
            <a:ext cx="6915912" cy="15240"/>
          </a:xfrm>
          <a:custGeom>
            <a:avLst/>
            <a:gdLst>
              <a:gd name="connsiteX0" fmla="*/ 0 w 6915912"/>
              <a:gd name="connsiteY0" fmla="*/ 0 h 15240"/>
              <a:gd name="connsiteX1" fmla="*/ 1728978 w 6915912"/>
              <a:gd name="connsiteY1" fmla="*/ 0 h 15240"/>
              <a:gd name="connsiteX2" fmla="*/ 3457956 w 6915912"/>
              <a:gd name="connsiteY2" fmla="*/ 0 h 15240"/>
              <a:gd name="connsiteX3" fmla="*/ 5186934 w 6915912"/>
              <a:gd name="connsiteY3" fmla="*/ 0 h 15240"/>
              <a:gd name="connsiteX4" fmla="*/ 6915912 w 6915912"/>
              <a:gd name="connsiteY4" fmla="*/ 0 h 15240"/>
              <a:gd name="connsiteX5" fmla="*/ 6915912 w 6915912"/>
              <a:gd name="connsiteY5" fmla="*/ 15240 h 15240"/>
              <a:gd name="connsiteX6" fmla="*/ 5186934 w 6915912"/>
              <a:gd name="connsiteY6" fmla="*/ 15240 h 15240"/>
              <a:gd name="connsiteX7" fmla="*/ 3457956 w 6915912"/>
              <a:gd name="connsiteY7" fmla="*/ 15240 h 15240"/>
              <a:gd name="connsiteX8" fmla="*/ 1728978 w 6915912"/>
              <a:gd name="connsiteY8" fmla="*/ 15240 h 15240"/>
              <a:gd name="connsiteX9" fmla="*/ 0 w 6915912"/>
              <a:gd name="connsiteY9" fmla="*/ 15240 h 15240"/>
              <a:gd name="connsiteX10" fmla="*/ 0 w 6915912"/>
              <a:gd name="connsiteY10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915912" h="15240">
                <a:moveTo>
                  <a:pt x="0" y="0"/>
                </a:moveTo>
                <a:lnTo>
                  <a:pt x="1728978" y="0"/>
                </a:lnTo>
                <a:lnTo>
                  <a:pt x="3457956" y="0"/>
                </a:lnTo>
                <a:lnTo>
                  <a:pt x="5186934" y="0"/>
                </a:lnTo>
                <a:lnTo>
                  <a:pt x="6915912" y="0"/>
                </a:lnTo>
                <a:lnTo>
                  <a:pt x="6915912" y="15240"/>
                </a:lnTo>
                <a:lnTo>
                  <a:pt x="5186934" y="15240"/>
                </a:lnTo>
                <a:lnTo>
                  <a:pt x="3457956" y="15240"/>
                </a:lnTo>
                <a:lnTo>
                  <a:pt x="1728978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8744" y="4739640"/>
            <a:ext cx="2782824" cy="21335"/>
          </a:xfrm>
          <a:custGeom>
            <a:avLst/>
            <a:gdLst>
              <a:gd name="connsiteX0" fmla="*/ 0 w 2782824"/>
              <a:gd name="connsiteY0" fmla="*/ 0 h 21335"/>
              <a:gd name="connsiteX1" fmla="*/ 1391412 w 2782824"/>
              <a:gd name="connsiteY1" fmla="*/ 0 h 21335"/>
              <a:gd name="connsiteX2" fmla="*/ 2782824 w 2782824"/>
              <a:gd name="connsiteY2" fmla="*/ 0 h 21335"/>
              <a:gd name="connsiteX3" fmla="*/ 2782824 w 2782824"/>
              <a:gd name="connsiteY3" fmla="*/ 21335 h 21335"/>
              <a:gd name="connsiteX4" fmla="*/ 1391412 w 2782824"/>
              <a:gd name="connsiteY4" fmla="*/ 21335 h 21335"/>
              <a:gd name="connsiteX5" fmla="*/ 0 w 2782824"/>
              <a:gd name="connsiteY5" fmla="*/ 21335 h 21335"/>
              <a:gd name="connsiteX6" fmla="*/ 0 w 2782824"/>
              <a:gd name="connsiteY6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82824" h="21335">
                <a:moveTo>
                  <a:pt x="0" y="0"/>
                </a:moveTo>
                <a:lnTo>
                  <a:pt x="1391412" y="0"/>
                </a:lnTo>
                <a:lnTo>
                  <a:pt x="2782824" y="0"/>
                </a:lnTo>
                <a:lnTo>
                  <a:pt x="2782824" y="21335"/>
                </a:lnTo>
                <a:lnTo>
                  <a:pt x="1391412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9640" y="5023104"/>
            <a:ext cx="2173224" cy="15240"/>
          </a:xfrm>
          <a:custGeom>
            <a:avLst/>
            <a:gdLst>
              <a:gd name="connsiteX0" fmla="*/ 0 w 2173224"/>
              <a:gd name="connsiteY0" fmla="*/ 0 h 15240"/>
              <a:gd name="connsiteX1" fmla="*/ 1086612 w 2173224"/>
              <a:gd name="connsiteY1" fmla="*/ 0 h 15240"/>
              <a:gd name="connsiteX2" fmla="*/ 2173224 w 2173224"/>
              <a:gd name="connsiteY2" fmla="*/ 0 h 15240"/>
              <a:gd name="connsiteX3" fmla="*/ 2173224 w 2173224"/>
              <a:gd name="connsiteY3" fmla="*/ 15240 h 15240"/>
              <a:gd name="connsiteX4" fmla="*/ 1086612 w 2173224"/>
              <a:gd name="connsiteY4" fmla="*/ 15240 h 15240"/>
              <a:gd name="connsiteX5" fmla="*/ 0 w 2173224"/>
              <a:gd name="connsiteY5" fmla="*/ 15240 h 15240"/>
              <a:gd name="connsiteX6" fmla="*/ 0 w 2173224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73224" h="15240">
                <a:moveTo>
                  <a:pt x="0" y="0"/>
                </a:moveTo>
                <a:lnTo>
                  <a:pt x="1086612" y="0"/>
                </a:lnTo>
                <a:lnTo>
                  <a:pt x="2173224" y="0"/>
                </a:lnTo>
                <a:lnTo>
                  <a:pt x="2173224" y="15240"/>
                </a:lnTo>
                <a:lnTo>
                  <a:pt x="1086612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58240" y="5437632"/>
            <a:ext cx="4751832" cy="15240"/>
          </a:xfrm>
          <a:custGeom>
            <a:avLst/>
            <a:gdLst>
              <a:gd name="connsiteX0" fmla="*/ 0 w 4751832"/>
              <a:gd name="connsiteY0" fmla="*/ 0 h 15240"/>
              <a:gd name="connsiteX1" fmla="*/ 1583944 w 4751832"/>
              <a:gd name="connsiteY1" fmla="*/ 0 h 15240"/>
              <a:gd name="connsiteX2" fmla="*/ 3167888 w 4751832"/>
              <a:gd name="connsiteY2" fmla="*/ 0 h 15240"/>
              <a:gd name="connsiteX3" fmla="*/ 4751831 w 4751832"/>
              <a:gd name="connsiteY3" fmla="*/ 0 h 15240"/>
              <a:gd name="connsiteX4" fmla="*/ 4751831 w 4751832"/>
              <a:gd name="connsiteY4" fmla="*/ 15239 h 15240"/>
              <a:gd name="connsiteX5" fmla="*/ 3167888 w 4751832"/>
              <a:gd name="connsiteY5" fmla="*/ 15239 h 15240"/>
              <a:gd name="connsiteX6" fmla="*/ 1583944 w 4751832"/>
              <a:gd name="connsiteY6" fmla="*/ 15239 h 15240"/>
              <a:gd name="connsiteX7" fmla="*/ 0 w 4751832"/>
              <a:gd name="connsiteY7" fmla="*/ 15239 h 15240"/>
              <a:gd name="connsiteX8" fmla="*/ 0 w 4751832"/>
              <a:gd name="connsiteY8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751832" h="15240">
                <a:moveTo>
                  <a:pt x="0" y="0"/>
                </a:moveTo>
                <a:lnTo>
                  <a:pt x="1583944" y="0"/>
                </a:lnTo>
                <a:lnTo>
                  <a:pt x="3167888" y="0"/>
                </a:lnTo>
                <a:lnTo>
                  <a:pt x="4751831" y="0"/>
                </a:lnTo>
                <a:lnTo>
                  <a:pt x="4751831" y="15239"/>
                </a:lnTo>
                <a:lnTo>
                  <a:pt x="3167888" y="15239"/>
                </a:lnTo>
                <a:lnTo>
                  <a:pt x="1583944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3333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2103" y="5888736"/>
            <a:ext cx="1237488" cy="30479"/>
          </a:xfrm>
          <a:custGeom>
            <a:avLst/>
            <a:gdLst>
              <a:gd name="connsiteX0" fmla="*/ 0 w 1237488"/>
              <a:gd name="connsiteY0" fmla="*/ 15240 h 30479"/>
              <a:gd name="connsiteX1" fmla="*/ 1237488 w 1237488"/>
              <a:gd name="connsiteY1" fmla="*/ 1524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7488" h="30479">
                <a:moveTo>
                  <a:pt x="0" y="15240"/>
                </a:moveTo>
                <a:lnTo>
                  <a:pt x="1237488" y="15240"/>
                </a:ln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0"/>
            <a:ext cx="7708900" cy="2730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435600"/>
            <a:ext cx="6781800" cy="99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8200" y="88900"/>
            <a:ext cx="45466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							</a:tabLst>
            </a:pPr>
            <a:r>
              <a:rPr lang="en-US" altLang="zh-CN" sz="42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Types</a:t>
            </a:r>
            <a:r>
              <a:rPr lang="en-US" altLang="zh-CN" sz="4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4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1358900"/>
            <a:ext cx="3987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-According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site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1282e"/>
                </a:solidFill>
                <a:latin typeface="Tahoma" pitchFamily="18" charset="0"/>
                <a:cs typeface="Tahoma" pitchFamily="18" charset="0"/>
              </a:rPr>
              <a:t>receptor:-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63700"/>
            <a:ext cx="71882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2400" b="1" u="sng" dirty="0" smtClean="0">
                <a:solidFill>
                  <a:srgbClr val="cc99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A)Deep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3192" b="1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2197100"/>
            <a:ext cx="2527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tendons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32100"/>
            <a:ext cx="6134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(1)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Stretch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Tendon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jerks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,they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monosynaptic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such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knee-jerk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patellar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ankle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jerk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65500"/>
            <a:ext cx="7785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spindle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deep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3644900"/>
            <a:ext cx="457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itself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911600"/>
            <a:ext cx="652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Inverse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Stretch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Golgi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Tendon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polysynaptic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" y="4191000"/>
            <a:ext cx="7315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Golgi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Tendon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deep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tendon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483100"/>
            <a:ext cx="2844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Superficial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826000"/>
            <a:ext cx="7607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polysynaptic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superficial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5245100"/>
            <a:ext cx="4749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Withdrawal,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reflexes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plantar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reflex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562600"/>
            <a:ext cx="6299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402" b="1" dirty="0" smtClean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©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Visceral:</a:t>
            </a:r>
            <a:r>
              <a:rPr lang="en-US" altLang="zh-CN" sz="199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viscera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6045200"/>
            <a:ext cx="2540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Micturition,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defecation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460500"/>
            <a:ext cx="8813800" cy="5397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203200"/>
            <a:ext cx="5943600" cy="138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SUPERFICIAL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AND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DEEP</a:t>
            </a:r>
          </a:p>
          <a:p>
            <a:pPr>
              <a:lnSpc>
                <a:spcPts val="55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5290" y="4226179"/>
            <a:ext cx="4706112" cy="15240"/>
          </a:xfrm>
          <a:custGeom>
            <a:avLst/>
            <a:gdLst>
              <a:gd name="connsiteX0" fmla="*/ 0 w 4706112"/>
              <a:gd name="connsiteY0" fmla="*/ 0 h 15240"/>
              <a:gd name="connsiteX1" fmla="*/ 1568704 w 4706112"/>
              <a:gd name="connsiteY1" fmla="*/ 0 h 15240"/>
              <a:gd name="connsiteX2" fmla="*/ 3137408 w 4706112"/>
              <a:gd name="connsiteY2" fmla="*/ 0 h 15240"/>
              <a:gd name="connsiteX3" fmla="*/ 4706112 w 4706112"/>
              <a:gd name="connsiteY3" fmla="*/ 0 h 15240"/>
              <a:gd name="connsiteX4" fmla="*/ 4706112 w 4706112"/>
              <a:gd name="connsiteY4" fmla="*/ 15240 h 15240"/>
              <a:gd name="connsiteX5" fmla="*/ 3137408 w 4706112"/>
              <a:gd name="connsiteY5" fmla="*/ 15240 h 15240"/>
              <a:gd name="connsiteX6" fmla="*/ 1568704 w 4706112"/>
              <a:gd name="connsiteY6" fmla="*/ 15240 h 15240"/>
              <a:gd name="connsiteX7" fmla="*/ 0 w 4706112"/>
              <a:gd name="connsiteY7" fmla="*/ 15240 h 15240"/>
              <a:gd name="connsiteX8" fmla="*/ 0 w 4706112"/>
              <a:gd name="connsiteY8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706112" h="15240">
                <a:moveTo>
                  <a:pt x="0" y="0"/>
                </a:moveTo>
                <a:lnTo>
                  <a:pt x="1568704" y="0"/>
                </a:lnTo>
                <a:lnTo>
                  <a:pt x="3137408" y="0"/>
                </a:lnTo>
                <a:lnTo>
                  <a:pt x="4706112" y="0"/>
                </a:lnTo>
                <a:lnTo>
                  <a:pt x="4706112" y="15240"/>
                </a:lnTo>
                <a:lnTo>
                  <a:pt x="3137408" y="15240"/>
                </a:lnTo>
                <a:lnTo>
                  <a:pt x="1568704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7154" y="4470019"/>
            <a:ext cx="2538984" cy="15240"/>
          </a:xfrm>
          <a:custGeom>
            <a:avLst/>
            <a:gdLst>
              <a:gd name="connsiteX0" fmla="*/ 0 w 2538984"/>
              <a:gd name="connsiteY0" fmla="*/ 0 h 15240"/>
              <a:gd name="connsiteX1" fmla="*/ 1269492 w 2538984"/>
              <a:gd name="connsiteY1" fmla="*/ 0 h 15240"/>
              <a:gd name="connsiteX2" fmla="*/ 2538984 w 2538984"/>
              <a:gd name="connsiteY2" fmla="*/ 0 h 15240"/>
              <a:gd name="connsiteX3" fmla="*/ 2538984 w 2538984"/>
              <a:gd name="connsiteY3" fmla="*/ 15240 h 15240"/>
              <a:gd name="connsiteX4" fmla="*/ 1269492 w 2538984"/>
              <a:gd name="connsiteY4" fmla="*/ 15240 h 15240"/>
              <a:gd name="connsiteX5" fmla="*/ 0 w 2538984"/>
              <a:gd name="connsiteY5" fmla="*/ 15240 h 15240"/>
              <a:gd name="connsiteX6" fmla="*/ 0 w 2538984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8984" h="15240">
                <a:moveTo>
                  <a:pt x="0" y="0"/>
                </a:moveTo>
                <a:lnTo>
                  <a:pt x="1269492" y="0"/>
                </a:lnTo>
                <a:lnTo>
                  <a:pt x="2538984" y="0"/>
                </a:lnTo>
                <a:lnTo>
                  <a:pt x="2538984" y="15240"/>
                </a:lnTo>
                <a:lnTo>
                  <a:pt x="1269492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52522" y="5445379"/>
            <a:ext cx="3304032" cy="15240"/>
          </a:xfrm>
          <a:custGeom>
            <a:avLst/>
            <a:gdLst>
              <a:gd name="connsiteX0" fmla="*/ 0 w 3304032"/>
              <a:gd name="connsiteY0" fmla="*/ 0 h 15240"/>
              <a:gd name="connsiteX1" fmla="*/ 1652016 w 3304032"/>
              <a:gd name="connsiteY1" fmla="*/ 0 h 15240"/>
              <a:gd name="connsiteX2" fmla="*/ 3304031 w 3304032"/>
              <a:gd name="connsiteY2" fmla="*/ 0 h 15240"/>
              <a:gd name="connsiteX3" fmla="*/ 3304031 w 3304032"/>
              <a:gd name="connsiteY3" fmla="*/ 15240 h 15240"/>
              <a:gd name="connsiteX4" fmla="*/ 1652016 w 3304032"/>
              <a:gd name="connsiteY4" fmla="*/ 15240 h 15240"/>
              <a:gd name="connsiteX5" fmla="*/ 0 w 3304032"/>
              <a:gd name="connsiteY5" fmla="*/ 15240 h 15240"/>
              <a:gd name="connsiteX6" fmla="*/ 0 w 3304032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04032" h="15240">
                <a:moveTo>
                  <a:pt x="0" y="0"/>
                </a:moveTo>
                <a:lnTo>
                  <a:pt x="1652016" y="0"/>
                </a:lnTo>
                <a:lnTo>
                  <a:pt x="3304031" y="0"/>
                </a:lnTo>
                <a:lnTo>
                  <a:pt x="3304031" y="15240"/>
                </a:lnTo>
                <a:lnTo>
                  <a:pt x="1652016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3866" y="408558"/>
            <a:ext cx="2060448" cy="15240"/>
          </a:xfrm>
          <a:custGeom>
            <a:avLst/>
            <a:gdLst>
              <a:gd name="connsiteX0" fmla="*/ 0 w 2060448"/>
              <a:gd name="connsiteY0" fmla="*/ 0 h 15240"/>
              <a:gd name="connsiteX1" fmla="*/ 686816 w 2060448"/>
              <a:gd name="connsiteY1" fmla="*/ 0 h 15240"/>
              <a:gd name="connsiteX2" fmla="*/ 1373632 w 2060448"/>
              <a:gd name="connsiteY2" fmla="*/ 0 h 15240"/>
              <a:gd name="connsiteX3" fmla="*/ 2060448 w 2060448"/>
              <a:gd name="connsiteY3" fmla="*/ 0 h 15240"/>
              <a:gd name="connsiteX4" fmla="*/ 2060448 w 2060448"/>
              <a:gd name="connsiteY4" fmla="*/ 15240 h 15240"/>
              <a:gd name="connsiteX5" fmla="*/ 1373632 w 2060448"/>
              <a:gd name="connsiteY5" fmla="*/ 15240 h 15240"/>
              <a:gd name="connsiteX6" fmla="*/ 686816 w 2060448"/>
              <a:gd name="connsiteY6" fmla="*/ 15240 h 15240"/>
              <a:gd name="connsiteX7" fmla="*/ 0 w 2060448"/>
              <a:gd name="connsiteY7" fmla="*/ 15240 h 15240"/>
              <a:gd name="connsiteX8" fmla="*/ 0 w 2060448"/>
              <a:gd name="connsiteY8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60448" h="15240">
                <a:moveTo>
                  <a:pt x="0" y="0"/>
                </a:moveTo>
                <a:lnTo>
                  <a:pt x="686816" y="0"/>
                </a:lnTo>
                <a:lnTo>
                  <a:pt x="1373632" y="0"/>
                </a:lnTo>
                <a:lnTo>
                  <a:pt x="2060448" y="0"/>
                </a:lnTo>
                <a:lnTo>
                  <a:pt x="2060448" y="15240"/>
                </a:lnTo>
                <a:lnTo>
                  <a:pt x="1373632" y="15240"/>
                </a:lnTo>
                <a:lnTo>
                  <a:pt x="686816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89000"/>
            <a:ext cx="7175500" cy="2197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06400" y="3733800"/>
            <a:ext cx="4229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has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31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pairs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nerves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3975100"/>
            <a:ext cx="4711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Each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nerve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has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has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ventral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dorsal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roots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4229100"/>
            <a:ext cx="73279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•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dorsal(posterior)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root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contains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afferent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(sensory)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nerves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coming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from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receptors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4711700"/>
            <a:ext cx="6515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•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cell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body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these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neurons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is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located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in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dorsal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(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posterior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)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root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ganglion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(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DRG)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5194300"/>
            <a:ext cx="5549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•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ventral(anterior)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root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carries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efferent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(motor)</a:t>
            </a:r>
            <a:r>
              <a:rPr lang="en-US" altLang="zh-CN" sz="199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fibers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5448300"/>
            <a:ext cx="7861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•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cell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-body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these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motor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fibres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is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located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in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ventral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(anterior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)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horn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1992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cord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16500" y="215900"/>
            <a:ext cx="2057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600329"/>
            <a:ext cx="4453128" cy="33401"/>
          </a:xfrm>
          <a:custGeom>
            <a:avLst/>
            <a:gdLst>
              <a:gd name="connsiteX0" fmla="*/ 0 w 4453128"/>
              <a:gd name="connsiteY0" fmla="*/ 0 h 33401"/>
              <a:gd name="connsiteX1" fmla="*/ 1484376 w 4453128"/>
              <a:gd name="connsiteY1" fmla="*/ 0 h 33401"/>
              <a:gd name="connsiteX2" fmla="*/ 2968752 w 4453128"/>
              <a:gd name="connsiteY2" fmla="*/ 0 h 33401"/>
              <a:gd name="connsiteX3" fmla="*/ 4453128 w 4453128"/>
              <a:gd name="connsiteY3" fmla="*/ 0 h 33401"/>
              <a:gd name="connsiteX4" fmla="*/ 4453128 w 4453128"/>
              <a:gd name="connsiteY4" fmla="*/ 33401 h 33401"/>
              <a:gd name="connsiteX5" fmla="*/ 2968752 w 4453128"/>
              <a:gd name="connsiteY5" fmla="*/ 33401 h 33401"/>
              <a:gd name="connsiteX6" fmla="*/ 1484376 w 4453128"/>
              <a:gd name="connsiteY6" fmla="*/ 33401 h 33401"/>
              <a:gd name="connsiteX7" fmla="*/ 0 w 4453128"/>
              <a:gd name="connsiteY7" fmla="*/ 33401 h 33401"/>
              <a:gd name="connsiteX8" fmla="*/ 0 w 4453128"/>
              <a:gd name="connsiteY8" fmla="*/ 0 h 33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53128" h="33401">
                <a:moveTo>
                  <a:pt x="0" y="0"/>
                </a:moveTo>
                <a:lnTo>
                  <a:pt x="1484376" y="0"/>
                </a:lnTo>
                <a:lnTo>
                  <a:pt x="2968752" y="0"/>
                </a:lnTo>
                <a:lnTo>
                  <a:pt x="4453128" y="0"/>
                </a:lnTo>
                <a:lnTo>
                  <a:pt x="4453128" y="33401"/>
                </a:lnTo>
                <a:lnTo>
                  <a:pt x="2968752" y="33401"/>
                </a:lnTo>
                <a:lnTo>
                  <a:pt x="1484376" y="33401"/>
                </a:lnTo>
                <a:lnTo>
                  <a:pt x="0" y="3340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026922"/>
            <a:ext cx="2804160" cy="33527"/>
          </a:xfrm>
          <a:custGeom>
            <a:avLst/>
            <a:gdLst>
              <a:gd name="connsiteX0" fmla="*/ 0 w 2804160"/>
              <a:gd name="connsiteY0" fmla="*/ 0 h 33527"/>
              <a:gd name="connsiteX1" fmla="*/ 1402080 w 2804160"/>
              <a:gd name="connsiteY1" fmla="*/ 0 h 33527"/>
              <a:gd name="connsiteX2" fmla="*/ 2804160 w 2804160"/>
              <a:gd name="connsiteY2" fmla="*/ 0 h 33527"/>
              <a:gd name="connsiteX3" fmla="*/ 2804160 w 2804160"/>
              <a:gd name="connsiteY3" fmla="*/ 33527 h 33527"/>
              <a:gd name="connsiteX4" fmla="*/ 1402080 w 2804160"/>
              <a:gd name="connsiteY4" fmla="*/ 33527 h 33527"/>
              <a:gd name="connsiteX5" fmla="*/ 0 w 2804160"/>
              <a:gd name="connsiteY5" fmla="*/ 33527 h 33527"/>
              <a:gd name="connsiteX6" fmla="*/ 0 w 2804160"/>
              <a:gd name="connsiteY6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04160" h="33527">
                <a:moveTo>
                  <a:pt x="0" y="0"/>
                </a:moveTo>
                <a:lnTo>
                  <a:pt x="1402080" y="0"/>
                </a:lnTo>
                <a:lnTo>
                  <a:pt x="2804160" y="0"/>
                </a:lnTo>
                <a:lnTo>
                  <a:pt x="2804160" y="33527"/>
                </a:lnTo>
                <a:lnTo>
                  <a:pt x="1402080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38046" y="1585976"/>
            <a:ext cx="57911" cy="18288"/>
          </a:xfrm>
          <a:custGeom>
            <a:avLst/>
            <a:gdLst>
              <a:gd name="connsiteX0" fmla="*/ 0 w 57911"/>
              <a:gd name="connsiteY0" fmla="*/ 9144 h 18288"/>
              <a:gd name="connsiteX1" fmla="*/ 57911 w 57911"/>
              <a:gd name="connsiteY1" fmla="*/ 9144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18288">
                <a:moveTo>
                  <a:pt x="0" y="9144"/>
                </a:moveTo>
                <a:lnTo>
                  <a:pt x="57911" y="9144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58998" y="1585976"/>
            <a:ext cx="54864" cy="18288"/>
          </a:xfrm>
          <a:custGeom>
            <a:avLst/>
            <a:gdLst>
              <a:gd name="connsiteX0" fmla="*/ 0 w 54864"/>
              <a:gd name="connsiteY0" fmla="*/ 9144 h 18288"/>
              <a:gd name="connsiteX1" fmla="*/ 54864 w 54864"/>
              <a:gd name="connsiteY1" fmla="*/ 9144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864" h="18288">
                <a:moveTo>
                  <a:pt x="0" y="9144"/>
                </a:moveTo>
                <a:lnTo>
                  <a:pt x="54864" y="9144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75278" y="2122424"/>
            <a:ext cx="131064" cy="27432"/>
          </a:xfrm>
          <a:custGeom>
            <a:avLst/>
            <a:gdLst>
              <a:gd name="connsiteX0" fmla="*/ 0 w 131064"/>
              <a:gd name="connsiteY0" fmla="*/ 13716 h 27432"/>
              <a:gd name="connsiteX1" fmla="*/ 131064 w 131064"/>
              <a:gd name="connsiteY1" fmla="*/ 13716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064" h="27432">
                <a:moveTo>
                  <a:pt x="0" y="13716"/>
                </a:moveTo>
                <a:lnTo>
                  <a:pt x="131064" y="13716"/>
                </a:ln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12310" y="2658872"/>
            <a:ext cx="2264664" cy="27432"/>
          </a:xfrm>
          <a:custGeom>
            <a:avLst/>
            <a:gdLst>
              <a:gd name="connsiteX0" fmla="*/ 0 w 2264664"/>
              <a:gd name="connsiteY0" fmla="*/ 0 h 27432"/>
              <a:gd name="connsiteX1" fmla="*/ 1132332 w 2264664"/>
              <a:gd name="connsiteY1" fmla="*/ 0 h 27432"/>
              <a:gd name="connsiteX2" fmla="*/ 2264664 w 2264664"/>
              <a:gd name="connsiteY2" fmla="*/ 0 h 27432"/>
              <a:gd name="connsiteX3" fmla="*/ 2264664 w 2264664"/>
              <a:gd name="connsiteY3" fmla="*/ 27432 h 27432"/>
              <a:gd name="connsiteX4" fmla="*/ 1132332 w 2264664"/>
              <a:gd name="connsiteY4" fmla="*/ 27432 h 27432"/>
              <a:gd name="connsiteX5" fmla="*/ 0 w 2264664"/>
              <a:gd name="connsiteY5" fmla="*/ 27432 h 27432"/>
              <a:gd name="connsiteX6" fmla="*/ 0 w 2264664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64664" h="27432">
                <a:moveTo>
                  <a:pt x="0" y="0"/>
                </a:moveTo>
                <a:lnTo>
                  <a:pt x="1132332" y="0"/>
                </a:lnTo>
                <a:lnTo>
                  <a:pt x="2264664" y="0"/>
                </a:lnTo>
                <a:lnTo>
                  <a:pt x="2264664" y="27432"/>
                </a:lnTo>
                <a:lnTo>
                  <a:pt x="1132332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9494" y="4335272"/>
            <a:ext cx="2904744" cy="33528"/>
          </a:xfrm>
          <a:custGeom>
            <a:avLst/>
            <a:gdLst>
              <a:gd name="connsiteX0" fmla="*/ 0 w 2904744"/>
              <a:gd name="connsiteY0" fmla="*/ 0 h 33528"/>
              <a:gd name="connsiteX1" fmla="*/ 1452372 w 2904744"/>
              <a:gd name="connsiteY1" fmla="*/ 0 h 33528"/>
              <a:gd name="connsiteX2" fmla="*/ 2904744 w 2904744"/>
              <a:gd name="connsiteY2" fmla="*/ 0 h 33528"/>
              <a:gd name="connsiteX3" fmla="*/ 2904744 w 2904744"/>
              <a:gd name="connsiteY3" fmla="*/ 33528 h 33528"/>
              <a:gd name="connsiteX4" fmla="*/ 1452372 w 2904744"/>
              <a:gd name="connsiteY4" fmla="*/ 33528 h 33528"/>
              <a:gd name="connsiteX5" fmla="*/ 0 w 2904744"/>
              <a:gd name="connsiteY5" fmla="*/ 33528 h 33528"/>
              <a:gd name="connsiteX6" fmla="*/ 0 w 2904744"/>
              <a:gd name="connsiteY6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04744" h="33528">
                <a:moveTo>
                  <a:pt x="0" y="0"/>
                </a:moveTo>
                <a:lnTo>
                  <a:pt x="1452372" y="0"/>
                </a:lnTo>
                <a:lnTo>
                  <a:pt x="2904744" y="0"/>
                </a:lnTo>
                <a:lnTo>
                  <a:pt x="2904744" y="33528"/>
                </a:lnTo>
                <a:lnTo>
                  <a:pt x="1452372" y="33528"/>
                </a:lnTo>
                <a:lnTo>
                  <a:pt x="0" y="3352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5214" y="4630801"/>
            <a:ext cx="2353056" cy="24384"/>
          </a:xfrm>
          <a:custGeom>
            <a:avLst/>
            <a:gdLst>
              <a:gd name="connsiteX0" fmla="*/ 0 w 2353056"/>
              <a:gd name="connsiteY0" fmla="*/ 0 h 24384"/>
              <a:gd name="connsiteX1" fmla="*/ 1176528 w 2353056"/>
              <a:gd name="connsiteY1" fmla="*/ 0 h 24384"/>
              <a:gd name="connsiteX2" fmla="*/ 2353056 w 2353056"/>
              <a:gd name="connsiteY2" fmla="*/ 0 h 24384"/>
              <a:gd name="connsiteX3" fmla="*/ 2353056 w 2353056"/>
              <a:gd name="connsiteY3" fmla="*/ 24383 h 24384"/>
              <a:gd name="connsiteX4" fmla="*/ 1176528 w 2353056"/>
              <a:gd name="connsiteY4" fmla="*/ 24383 h 24384"/>
              <a:gd name="connsiteX5" fmla="*/ 0 w 2353056"/>
              <a:gd name="connsiteY5" fmla="*/ 24383 h 24384"/>
              <a:gd name="connsiteX6" fmla="*/ 0 w 2353056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53056" h="24384">
                <a:moveTo>
                  <a:pt x="0" y="0"/>
                </a:moveTo>
                <a:lnTo>
                  <a:pt x="1176528" y="0"/>
                </a:lnTo>
                <a:lnTo>
                  <a:pt x="2353056" y="0"/>
                </a:lnTo>
                <a:lnTo>
                  <a:pt x="2353056" y="24383"/>
                </a:lnTo>
                <a:lnTo>
                  <a:pt x="1176528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4878" y="5133848"/>
            <a:ext cx="3194304" cy="24257"/>
          </a:xfrm>
          <a:custGeom>
            <a:avLst/>
            <a:gdLst>
              <a:gd name="connsiteX0" fmla="*/ 0 w 3194304"/>
              <a:gd name="connsiteY0" fmla="*/ 0 h 24257"/>
              <a:gd name="connsiteX1" fmla="*/ 1597151 w 3194304"/>
              <a:gd name="connsiteY1" fmla="*/ 0 h 24257"/>
              <a:gd name="connsiteX2" fmla="*/ 3194304 w 3194304"/>
              <a:gd name="connsiteY2" fmla="*/ 0 h 24257"/>
              <a:gd name="connsiteX3" fmla="*/ 3194304 w 3194304"/>
              <a:gd name="connsiteY3" fmla="*/ 24257 h 24257"/>
              <a:gd name="connsiteX4" fmla="*/ 1597151 w 3194304"/>
              <a:gd name="connsiteY4" fmla="*/ 24257 h 24257"/>
              <a:gd name="connsiteX5" fmla="*/ 0 w 3194304"/>
              <a:gd name="connsiteY5" fmla="*/ 24257 h 24257"/>
              <a:gd name="connsiteX6" fmla="*/ 0 w 3194304"/>
              <a:gd name="connsiteY6" fmla="*/ 0 h 2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4304" h="24257">
                <a:moveTo>
                  <a:pt x="0" y="0"/>
                </a:moveTo>
                <a:lnTo>
                  <a:pt x="1597151" y="0"/>
                </a:lnTo>
                <a:lnTo>
                  <a:pt x="3194304" y="0"/>
                </a:lnTo>
                <a:lnTo>
                  <a:pt x="3194304" y="24257"/>
                </a:lnTo>
                <a:lnTo>
                  <a:pt x="1597151" y="24257"/>
                </a:lnTo>
                <a:lnTo>
                  <a:pt x="0" y="2425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67814" y="5865304"/>
            <a:ext cx="1606296" cy="24384"/>
          </a:xfrm>
          <a:custGeom>
            <a:avLst/>
            <a:gdLst>
              <a:gd name="connsiteX0" fmla="*/ 0 w 1606296"/>
              <a:gd name="connsiteY0" fmla="*/ 12191 h 24384"/>
              <a:gd name="connsiteX1" fmla="*/ 1606296 w 1606296"/>
              <a:gd name="connsiteY1" fmla="*/ 12191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6296" h="24384">
                <a:moveTo>
                  <a:pt x="0" y="12191"/>
                </a:moveTo>
                <a:lnTo>
                  <a:pt x="1606296" y="121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90718" y="5865304"/>
            <a:ext cx="2407920" cy="24384"/>
          </a:xfrm>
          <a:custGeom>
            <a:avLst/>
            <a:gdLst>
              <a:gd name="connsiteX0" fmla="*/ 0 w 2407920"/>
              <a:gd name="connsiteY0" fmla="*/ 0 h 24384"/>
              <a:gd name="connsiteX1" fmla="*/ 1203960 w 2407920"/>
              <a:gd name="connsiteY1" fmla="*/ 0 h 24384"/>
              <a:gd name="connsiteX2" fmla="*/ 2407920 w 2407920"/>
              <a:gd name="connsiteY2" fmla="*/ 0 h 24384"/>
              <a:gd name="connsiteX3" fmla="*/ 2407920 w 2407920"/>
              <a:gd name="connsiteY3" fmla="*/ 24384 h 24384"/>
              <a:gd name="connsiteX4" fmla="*/ 1203960 w 2407920"/>
              <a:gd name="connsiteY4" fmla="*/ 24384 h 24384"/>
              <a:gd name="connsiteX5" fmla="*/ 0 w 2407920"/>
              <a:gd name="connsiteY5" fmla="*/ 24384 h 24384"/>
              <a:gd name="connsiteX6" fmla="*/ 0 w 2407920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07920" h="24384">
                <a:moveTo>
                  <a:pt x="0" y="0"/>
                </a:moveTo>
                <a:lnTo>
                  <a:pt x="1203960" y="0"/>
                </a:lnTo>
                <a:lnTo>
                  <a:pt x="2407920" y="0"/>
                </a:lnTo>
                <a:lnTo>
                  <a:pt x="2407920" y="24384"/>
                </a:lnTo>
                <a:lnTo>
                  <a:pt x="1203960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11849" y="0"/>
            <a:ext cx="1935733" cy="1772793"/>
          </a:xfrm>
          <a:custGeom>
            <a:avLst/>
            <a:gdLst>
              <a:gd name="connsiteX0" fmla="*/ 0 w 1935733"/>
              <a:gd name="connsiteY0" fmla="*/ 152400 h 1772793"/>
              <a:gd name="connsiteX1" fmla="*/ 152400 w 1935733"/>
              <a:gd name="connsiteY1" fmla="*/ 0 h 1772793"/>
              <a:gd name="connsiteX2" fmla="*/ 1783333 w 1935733"/>
              <a:gd name="connsiteY2" fmla="*/ 0 h 1772793"/>
              <a:gd name="connsiteX3" fmla="*/ 1935733 w 1935733"/>
              <a:gd name="connsiteY3" fmla="*/ 152400 h 1772793"/>
              <a:gd name="connsiteX4" fmla="*/ 1935733 w 1935733"/>
              <a:gd name="connsiteY4" fmla="*/ 1620520 h 1772793"/>
              <a:gd name="connsiteX5" fmla="*/ 1783333 w 1935733"/>
              <a:gd name="connsiteY5" fmla="*/ 1772793 h 1772793"/>
              <a:gd name="connsiteX6" fmla="*/ 152400 w 1935733"/>
              <a:gd name="connsiteY6" fmla="*/ 1772793 h 1772793"/>
              <a:gd name="connsiteX7" fmla="*/ 0 w 1935733"/>
              <a:gd name="connsiteY7" fmla="*/ 1620520 h 1772793"/>
              <a:gd name="connsiteX8" fmla="*/ 0 w 1935733"/>
              <a:gd name="connsiteY8" fmla="*/ 152400 h 17727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35733" h="1772793">
                <a:moveTo>
                  <a:pt x="0" y="152400"/>
                </a:moveTo>
                <a:cubicBezTo>
                  <a:pt x="0" y="68199"/>
                  <a:pt x="68198" y="0"/>
                  <a:pt x="152400" y="0"/>
                </a:cubicBezTo>
                <a:lnTo>
                  <a:pt x="1783333" y="0"/>
                </a:lnTo>
                <a:cubicBezTo>
                  <a:pt x="1867534" y="0"/>
                  <a:pt x="1935733" y="68199"/>
                  <a:pt x="1935733" y="152400"/>
                </a:cubicBezTo>
                <a:lnTo>
                  <a:pt x="1935733" y="1620520"/>
                </a:lnTo>
                <a:cubicBezTo>
                  <a:pt x="1935733" y="1704594"/>
                  <a:pt x="1867534" y="1772793"/>
                  <a:pt x="1783333" y="1772793"/>
                </a:cubicBezTo>
                <a:lnTo>
                  <a:pt x="152400" y="1772793"/>
                </a:lnTo>
                <a:cubicBezTo>
                  <a:pt x="68198" y="1772793"/>
                  <a:pt x="0" y="1704594"/>
                  <a:pt x="0" y="1620520"/>
                </a:cubicBezTo>
                <a:lnTo>
                  <a:pt x="0" y="152400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92799" y="-19050"/>
            <a:ext cx="1974088" cy="1810893"/>
          </a:xfrm>
          <a:custGeom>
            <a:avLst/>
            <a:gdLst>
              <a:gd name="connsiteX0" fmla="*/ 170942 w 1974088"/>
              <a:gd name="connsiteY0" fmla="*/ 9525 h 1810893"/>
              <a:gd name="connsiteX1" fmla="*/ 1803145 w 1974088"/>
              <a:gd name="connsiteY1" fmla="*/ 9525 h 1810893"/>
              <a:gd name="connsiteX2" fmla="*/ 1835150 w 1974088"/>
              <a:gd name="connsiteY2" fmla="*/ 12827 h 1810893"/>
              <a:gd name="connsiteX3" fmla="*/ 1865503 w 1974088"/>
              <a:gd name="connsiteY3" fmla="*/ 22098 h 1810893"/>
              <a:gd name="connsiteX4" fmla="*/ 1893316 w 1974088"/>
              <a:gd name="connsiteY4" fmla="*/ 37338 h 1810893"/>
              <a:gd name="connsiteX5" fmla="*/ 1917319 w 1974088"/>
              <a:gd name="connsiteY5" fmla="*/ 57150 h 1810893"/>
              <a:gd name="connsiteX6" fmla="*/ 1936750 w 1974088"/>
              <a:gd name="connsiteY6" fmla="*/ 80772 h 1810893"/>
              <a:gd name="connsiteX7" fmla="*/ 1951990 w 1974088"/>
              <a:gd name="connsiteY7" fmla="*/ 108585 h 1810893"/>
              <a:gd name="connsiteX8" fmla="*/ 1961260 w 1974088"/>
              <a:gd name="connsiteY8" fmla="*/ 138938 h 1810893"/>
              <a:gd name="connsiteX9" fmla="*/ 1964563 w 1974088"/>
              <a:gd name="connsiteY9" fmla="*/ 170942 h 1810893"/>
              <a:gd name="connsiteX10" fmla="*/ 1964563 w 1974088"/>
              <a:gd name="connsiteY10" fmla="*/ 1640332 h 1810893"/>
              <a:gd name="connsiteX11" fmla="*/ 1961260 w 1974088"/>
              <a:gd name="connsiteY11" fmla="*/ 1672335 h 1810893"/>
              <a:gd name="connsiteX12" fmla="*/ 1951990 w 1974088"/>
              <a:gd name="connsiteY12" fmla="*/ 1702816 h 1810893"/>
              <a:gd name="connsiteX13" fmla="*/ 1936750 w 1974088"/>
              <a:gd name="connsiteY13" fmla="*/ 1730121 h 1810893"/>
              <a:gd name="connsiteX14" fmla="*/ 1917445 w 1974088"/>
              <a:gd name="connsiteY14" fmla="*/ 1754124 h 1810893"/>
              <a:gd name="connsiteX15" fmla="*/ 1893316 w 1974088"/>
              <a:gd name="connsiteY15" fmla="*/ 1774063 h 1810893"/>
              <a:gd name="connsiteX16" fmla="*/ 1865376 w 1974088"/>
              <a:gd name="connsiteY16" fmla="*/ 1788795 h 1810893"/>
              <a:gd name="connsiteX17" fmla="*/ 1835150 w 1974088"/>
              <a:gd name="connsiteY17" fmla="*/ 1798066 h 1810893"/>
              <a:gd name="connsiteX18" fmla="*/ 1803145 w 1974088"/>
              <a:gd name="connsiteY18" fmla="*/ 1801368 h 1810893"/>
              <a:gd name="connsiteX19" fmla="*/ 170942 w 1974088"/>
              <a:gd name="connsiteY19" fmla="*/ 1801368 h 1810893"/>
              <a:gd name="connsiteX20" fmla="*/ 139065 w 1974088"/>
              <a:gd name="connsiteY20" fmla="*/ 1798066 h 1810893"/>
              <a:gd name="connsiteX21" fmla="*/ 108711 w 1974088"/>
              <a:gd name="connsiteY21" fmla="*/ 1788795 h 1810893"/>
              <a:gd name="connsiteX22" fmla="*/ 80772 w 1974088"/>
              <a:gd name="connsiteY22" fmla="*/ 1774063 h 1810893"/>
              <a:gd name="connsiteX23" fmla="*/ 57150 w 1974088"/>
              <a:gd name="connsiteY23" fmla="*/ 1754124 h 1810893"/>
              <a:gd name="connsiteX24" fmla="*/ 37338 w 1974088"/>
              <a:gd name="connsiteY24" fmla="*/ 1730248 h 1810893"/>
              <a:gd name="connsiteX25" fmla="*/ 22225 w 1974088"/>
              <a:gd name="connsiteY25" fmla="*/ 1702816 h 1810893"/>
              <a:gd name="connsiteX26" fmla="*/ 12827 w 1974088"/>
              <a:gd name="connsiteY26" fmla="*/ 1672335 h 1810893"/>
              <a:gd name="connsiteX27" fmla="*/ 9525 w 1974088"/>
              <a:gd name="connsiteY27" fmla="*/ 1640332 h 1810893"/>
              <a:gd name="connsiteX28" fmla="*/ 9525 w 1974088"/>
              <a:gd name="connsiteY28" fmla="*/ 170942 h 1810893"/>
              <a:gd name="connsiteX29" fmla="*/ 12827 w 1974088"/>
              <a:gd name="connsiteY29" fmla="*/ 138938 h 1810893"/>
              <a:gd name="connsiteX30" fmla="*/ 22225 w 1974088"/>
              <a:gd name="connsiteY30" fmla="*/ 108585 h 1810893"/>
              <a:gd name="connsiteX31" fmla="*/ 37338 w 1974088"/>
              <a:gd name="connsiteY31" fmla="*/ 80772 h 1810893"/>
              <a:gd name="connsiteX32" fmla="*/ 57150 w 1974088"/>
              <a:gd name="connsiteY32" fmla="*/ 57150 h 1810893"/>
              <a:gd name="connsiteX33" fmla="*/ 80772 w 1974088"/>
              <a:gd name="connsiteY33" fmla="*/ 37338 h 1810893"/>
              <a:gd name="connsiteX34" fmla="*/ 108585 w 1974088"/>
              <a:gd name="connsiteY34" fmla="*/ 22098 h 1810893"/>
              <a:gd name="connsiteX35" fmla="*/ 139065 w 1974088"/>
              <a:gd name="connsiteY35" fmla="*/ 12827 h 1810893"/>
              <a:gd name="connsiteX36" fmla="*/ 170942 w 1974088"/>
              <a:gd name="connsiteY36" fmla="*/ 9525 h 1810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974088" h="1810893">
                <a:moveTo>
                  <a:pt x="170942" y="9525"/>
                </a:moveTo>
                <a:lnTo>
                  <a:pt x="1803145" y="9525"/>
                </a:lnTo>
                <a:lnTo>
                  <a:pt x="1835150" y="12827"/>
                </a:lnTo>
                <a:lnTo>
                  <a:pt x="1865503" y="22098"/>
                </a:lnTo>
                <a:lnTo>
                  <a:pt x="1893316" y="37338"/>
                </a:lnTo>
                <a:lnTo>
                  <a:pt x="1917319" y="57150"/>
                </a:lnTo>
                <a:lnTo>
                  <a:pt x="1936750" y="80772"/>
                </a:lnTo>
                <a:lnTo>
                  <a:pt x="1951990" y="108585"/>
                </a:lnTo>
                <a:lnTo>
                  <a:pt x="1961260" y="138938"/>
                </a:lnTo>
                <a:lnTo>
                  <a:pt x="1964563" y="170942"/>
                </a:lnTo>
                <a:lnTo>
                  <a:pt x="1964563" y="1640332"/>
                </a:lnTo>
                <a:lnTo>
                  <a:pt x="1961260" y="1672335"/>
                </a:lnTo>
                <a:lnTo>
                  <a:pt x="1951990" y="1702816"/>
                </a:lnTo>
                <a:lnTo>
                  <a:pt x="1936750" y="1730121"/>
                </a:lnTo>
                <a:lnTo>
                  <a:pt x="1917445" y="1754124"/>
                </a:lnTo>
                <a:lnTo>
                  <a:pt x="1893316" y="1774063"/>
                </a:lnTo>
                <a:lnTo>
                  <a:pt x="1865376" y="1788795"/>
                </a:lnTo>
                <a:lnTo>
                  <a:pt x="1835150" y="1798066"/>
                </a:lnTo>
                <a:lnTo>
                  <a:pt x="1803145" y="1801368"/>
                </a:lnTo>
                <a:lnTo>
                  <a:pt x="170942" y="1801368"/>
                </a:lnTo>
                <a:lnTo>
                  <a:pt x="139065" y="1798066"/>
                </a:lnTo>
                <a:lnTo>
                  <a:pt x="108711" y="1788795"/>
                </a:lnTo>
                <a:lnTo>
                  <a:pt x="80772" y="1774063"/>
                </a:lnTo>
                <a:lnTo>
                  <a:pt x="57150" y="1754124"/>
                </a:lnTo>
                <a:lnTo>
                  <a:pt x="37338" y="1730248"/>
                </a:lnTo>
                <a:lnTo>
                  <a:pt x="22225" y="1702816"/>
                </a:lnTo>
                <a:lnTo>
                  <a:pt x="12827" y="1672335"/>
                </a:lnTo>
                <a:lnTo>
                  <a:pt x="9525" y="1640332"/>
                </a:lnTo>
                <a:lnTo>
                  <a:pt x="9525" y="170942"/>
                </a:lnTo>
                <a:lnTo>
                  <a:pt x="12827" y="138938"/>
                </a:lnTo>
                <a:lnTo>
                  <a:pt x="22225" y="108585"/>
                </a:lnTo>
                <a:lnTo>
                  <a:pt x="37338" y="80772"/>
                </a:lnTo>
                <a:lnTo>
                  <a:pt x="57150" y="57150"/>
                </a:lnTo>
                <a:lnTo>
                  <a:pt x="80772" y="37338"/>
                </a:lnTo>
                <a:lnTo>
                  <a:pt x="108585" y="22098"/>
                </a:lnTo>
                <a:lnTo>
                  <a:pt x="139065" y="12827"/>
                </a:lnTo>
                <a:lnTo>
                  <a:pt x="170942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193800"/>
            <a:ext cx="3848100" cy="1181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0"/>
            <a:ext cx="2032000" cy="363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342900"/>
            <a:ext cx="44577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reflex(flexor</a:t>
            </a: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(Nociceptive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1346200"/>
            <a:ext cx="3670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61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-A</a:t>
            </a:r>
            <a:r>
              <a:rPr lang="en-US" altLang="zh-CN" sz="2210" b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superficial polysynaptic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905000"/>
            <a:ext cx="6959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 receptors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hand(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pin-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prick,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438400"/>
            <a:ext cx="7569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wound)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&gt;&gt;&gt;&gt;&gt;&gt;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delta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&gt;&gt;&gt;&gt;&gt;&gt;&gt;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971800"/>
            <a:ext cx="7404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517900"/>
            <a:ext cx="7175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injurious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22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064000"/>
            <a:ext cx="2895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:_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445000"/>
            <a:ext cx="7607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diverging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99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940300"/>
            <a:ext cx="3556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181600"/>
            <a:ext cx="4470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antagonist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5664200"/>
            <a:ext cx="7518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accompanied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918200"/>
            <a:ext cx="3467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74700"/>
            <a:ext cx="7035800" cy="436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04800"/>
            <a:ext cx="8191500" cy="5143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" y="533400"/>
            <a:ext cx="3200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RECRUITMENT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1181100"/>
            <a:ext cx="4838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Gradual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activation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more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1473200"/>
            <a:ext cx="5105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(AHCS)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arc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maintained,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repetitive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120900"/>
            <a:ext cx="5105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Cause/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1-different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conduction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velocities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afferents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2286000"/>
            <a:ext cx="285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&amp;others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rapidly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2641600"/>
            <a:ext cx="52959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2-different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1300"/>
              </a:lnSpc>
              <a:tabLst>
                <a:tab pos="254000" algn="l"/>
              </a:tabLst>
            </a:pP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(AHCs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(impulses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AHCs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</a:p>
          <a:p>
            <a:pPr>
              <a:lnSpc>
                <a:spcPts val="1300"/>
              </a:lnSpc>
              <a:tabLst>
                <a:tab pos="254000" algn="l"/>
              </a:tabLst>
            </a:pP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gradually,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maintained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1300"/>
              </a:lnSpc>
              <a:tabLst>
                <a:tab pos="254000" algn="l"/>
              </a:tabLst>
            </a:pPr>
            <a:r>
              <a:rPr lang="en-US" altLang="zh-CN" sz="1394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neurones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stimulated)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3619500"/>
            <a:ext cx="3225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recruitment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229100"/>
            <a:ext cx="54229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794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repetitive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&amp;stronger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maintained,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</a:p>
          <a:p>
            <a:pPr>
              <a:lnSpc>
                <a:spcPts val="1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gradual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</a:p>
          <a:p>
            <a:pPr>
              <a:lnSpc>
                <a:spcPts val="1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</a:p>
          <a:p>
            <a:pPr>
              <a:lnSpc>
                <a:spcPts val="1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gradual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recruitment/activation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17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0827" y="993902"/>
            <a:ext cx="4325175" cy="30480"/>
          </a:xfrm>
          <a:custGeom>
            <a:avLst/>
            <a:gdLst>
              <a:gd name="connsiteX0" fmla="*/ 0 w 4325175"/>
              <a:gd name="connsiteY0" fmla="*/ 0 h 30480"/>
              <a:gd name="connsiteX1" fmla="*/ 1441767 w 4325175"/>
              <a:gd name="connsiteY1" fmla="*/ 0 h 30480"/>
              <a:gd name="connsiteX2" fmla="*/ 2883471 w 4325175"/>
              <a:gd name="connsiteY2" fmla="*/ 0 h 30480"/>
              <a:gd name="connsiteX3" fmla="*/ 4325175 w 4325175"/>
              <a:gd name="connsiteY3" fmla="*/ 0 h 30480"/>
              <a:gd name="connsiteX4" fmla="*/ 4325175 w 4325175"/>
              <a:gd name="connsiteY4" fmla="*/ 30480 h 30480"/>
              <a:gd name="connsiteX5" fmla="*/ 2883471 w 4325175"/>
              <a:gd name="connsiteY5" fmla="*/ 30480 h 30480"/>
              <a:gd name="connsiteX6" fmla="*/ 1441767 w 4325175"/>
              <a:gd name="connsiteY6" fmla="*/ 30480 h 30480"/>
              <a:gd name="connsiteX7" fmla="*/ 0 w 4325175"/>
              <a:gd name="connsiteY7" fmla="*/ 30480 h 30480"/>
              <a:gd name="connsiteX8" fmla="*/ 0 w 4325175"/>
              <a:gd name="connsiteY8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325175" h="30480">
                <a:moveTo>
                  <a:pt x="0" y="0"/>
                </a:moveTo>
                <a:lnTo>
                  <a:pt x="1441767" y="0"/>
                </a:lnTo>
                <a:lnTo>
                  <a:pt x="2883471" y="0"/>
                </a:lnTo>
                <a:lnTo>
                  <a:pt x="4325175" y="0"/>
                </a:lnTo>
                <a:lnTo>
                  <a:pt x="4325175" y="30480"/>
                </a:lnTo>
                <a:lnTo>
                  <a:pt x="2883471" y="30480"/>
                </a:lnTo>
                <a:lnTo>
                  <a:pt x="1441767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84323" y="1579118"/>
            <a:ext cx="1953768" cy="30480"/>
          </a:xfrm>
          <a:custGeom>
            <a:avLst/>
            <a:gdLst>
              <a:gd name="connsiteX0" fmla="*/ 0 w 1953768"/>
              <a:gd name="connsiteY0" fmla="*/ 0 h 30480"/>
              <a:gd name="connsiteX1" fmla="*/ 976884 w 1953768"/>
              <a:gd name="connsiteY1" fmla="*/ 0 h 30480"/>
              <a:gd name="connsiteX2" fmla="*/ 1953767 w 1953768"/>
              <a:gd name="connsiteY2" fmla="*/ 0 h 30480"/>
              <a:gd name="connsiteX3" fmla="*/ 1953767 w 1953768"/>
              <a:gd name="connsiteY3" fmla="*/ 30480 h 30480"/>
              <a:gd name="connsiteX4" fmla="*/ 976884 w 1953768"/>
              <a:gd name="connsiteY4" fmla="*/ 30480 h 30480"/>
              <a:gd name="connsiteX5" fmla="*/ 0 w 1953768"/>
              <a:gd name="connsiteY5" fmla="*/ 30480 h 30480"/>
              <a:gd name="connsiteX6" fmla="*/ 0 w 1953768"/>
              <a:gd name="connsiteY6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53768" h="30480">
                <a:moveTo>
                  <a:pt x="0" y="0"/>
                </a:moveTo>
                <a:lnTo>
                  <a:pt x="976884" y="0"/>
                </a:lnTo>
                <a:lnTo>
                  <a:pt x="1953767" y="0"/>
                </a:lnTo>
                <a:lnTo>
                  <a:pt x="1953767" y="30480"/>
                </a:lnTo>
                <a:lnTo>
                  <a:pt x="976884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0827" y="2895854"/>
            <a:ext cx="4242879" cy="30479"/>
          </a:xfrm>
          <a:custGeom>
            <a:avLst/>
            <a:gdLst>
              <a:gd name="connsiteX0" fmla="*/ 0 w 4242879"/>
              <a:gd name="connsiteY0" fmla="*/ 0 h 30479"/>
              <a:gd name="connsiteX1" fmla="*/ 1414335 w 4242879"/>
              <a:gd name="connsiteY1" fmla="*/ 0 h 30479"/>
              <a:gd name="connsiteX2" fmla="*/ 2828607 w 4242879"/>
              <a:gd name="connsiteY2" fmla="*/ 0 h 30479"/>
              <a:gd name="connsiteX3" fmla="*/ 4242879 w 4242879"/>
              <a:gd name="connsiteY3" fmla="*/ 0 h 30479"/>
              <a:gd name="connsiteX4" fmla="*/ 4242879 w 4242879"/>
              <a:gd name="connsiteY4" fmla="*/ 30479 h 30479"/>
              <a:gd name="connsiteX5" fmla="*/ 2828607 w 4242879"/>
              <a:gd name="connsiteY5" fmla="*/ 30479 h 30479"/>
              <a:gd name="connsiteX6" fmla="*/ 1414335 w 4242879"/>
              <a:gd name="connsiteY6" fmla="*/ 30479 h 30479"/>
              <a:gd name="connsiteX7" fmla="*/ 0 w 4242879"/>
              <a:gd name="connsiteY7" fmla="*/ 30479 h 30479"/>
              <a:gd name="connsiteX8" fmla="*/ 0 w 4242879"/>
              <a:gd name="connsiteY8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42879" h="30479">
                <a:moveTo>
                  <a:pt x="0" y="0"/>
                </a:moveTo>
                <a:lnTo>
                  <a:pt x="1414335" y="0"/>
                </a:lnTo>
                <a:lnTo>
                  <a:pt x="2828607" y="0"/>
                </a:lnTo>
                <a:lnTo>
                  <a:pt x="4242879" y="0"/>
                </a:lnTo>
                <a:lnTo>
                  <a:pt x="4242879" y="30479"/>
                </a:lnTo>
                <a:lnTo>
                  <a:pt x="2828607" y="30479"/>
                </a:lnTo>
                <a:lnTo>
                  <a:pt x="1414335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1411" y="4505198"/>
            <a:ext cx="734567" cy="30480"/>
          </a:xfrm>
          <a:custGeom>
            <a:avLst/>
            <a:gdLst>
              <a:gd name="connsiteX0" fmla="*/ 0 w 734567"/>
              <a:gd name="connsiteY0" fmla="*/ 15240 h 30480"/>
              <a:gd name="connsiteX1" fmla="*/ 734567 w 734567"/>
              <a:gd name="connsiteY1" fmla="*/ 1524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4567" h="30480">
                <a:moveTo>
                  <a:pt x="0" y="15240"/>
                </a:moveTo>
                <a:lnTo>
                  <a:pt x="734567" y="15240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546100"/>
            <a:ext cx="5295900" cy="1587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749300"/>
            <a:ext cx="4318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After-discharge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CIRCUITS:-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1346200"/>
            <a:ext cx="7086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afterdischarge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fractions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638300"/>
            <a:ext cx="4762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298700"/>
            <a:ext cx="6210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after-discharge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654300"/>
            <a:ext cx="7061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elicited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390900"/>
            <a:ext cx="876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Cause/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683000"/>
            <a:ext cx="6743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dirty="0" smtClean="0">
                <a:solidFill>
                  <a:srgbClr val="526db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restimulate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AHCs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267200"/>
            <a:ext cx="6210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-Value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/prolong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protective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67407" y="981710"/>
            <a:ext cx="271272" cy="21336"/>
          </a:xfrm>
          <a:custGeom>
            <a:avLst/>
            <a:gdLst>
              <a:gd name="connsiteX0" fmla="*/ 0 w 271272"/>
              <a:gd name="connsiteY0" fmla="*/ 10667 h 21336"/>
              <a:gd name="connsiteX1" fmla="*/ 271272 w 271272"/>
              <a:gd name="connsiteY1" fmla="*/ 10667 h 21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1272" h="21336">
                <a:moveTo>
                  <a:pt x="0" y="10667"/>
                </a:moveTo>
                <a:lnTo>
                  <a:pt x="271272" y="10667"/>
                </a:lnTo>
              </a:path>
            </a:pathLst>
          </a:custGeom>
          <a:ln w="12700">
            <a:solidFill>
              <a:srgbClr val="cc99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1047" y="2481326"/>
            <a:ext cx="813816" cy="21335"/>
          </a:xfrm>
          <a:custGeom>
            <a:avLst/>
            <a:gdLst>
              <a:gd name="connsiteX0" fmla="*/ 0 w 813816"/>
              <a:gd name="connsiteY0" fmla="*/ 10667 h 21335"/>
              <a:gd name="connsiteX1" fmla="*/ 813816 w 813816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3816" h="21335">
                <a:moveTo>
                  <a:pt x="0" y="10667"/>
                </a:moveTo>
                <a:lnTo>
                  <a:pt x="813816" y="10667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647700"/>
            <a:ext cx="7658100" cy="204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921000"/>
            <a:ext cx="3937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736600"/>
            <a:ext cx="7327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IRRADIATION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1041400"/>
            <a:ext cx="2882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1320800"/>
            <a:ext cx="7264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stim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irradiate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segments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S.C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1536700"/>
            <a:ext cx="1041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2082800"/>
            <a:ext cx="7061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****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intensity of 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2298700"/>
            <a:ext cx="863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2578100"/>
            <a:ext cx="7391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&gt;&gt;&gt;&gt;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2794000"/>
            <a:ext cx="6451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&gt;&gt;&gt;involving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neurons&gt;&gt;&gt;more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3340100"/>
            <a:ext cx="5359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stim-----irradiates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3619500"/>
            <a:ext cx="3162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4165600"/>
            <a:ext cx="5410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stim----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irradiates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4445000"/>
            <a:ext cx="4140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5500" y="4711700"/>
            <a:ext cx="5473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limb.(as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9784" y="1947672"/>
            <a:ext cx="4038600" cy="27432"/>
          </a:xfrm>
          <a:custGeom>
            <a:avLst/>
            <a:gdLst>
              <a:gd name="connsiteX0" fmla="*/ 0 w 4038600"/>
              <a:gd name="connsiteY0" fmla="*/ 0 h 27432"/>
              <a:gd name="connsiteX1" fmla="*/ 1346200 w 4038600"/>
              <a:gd name="connsiteY1" fmla="*/ 0 h 27432"/>
              <a:gd name="connsiteX2" fmla="*/ 2692400 w 4038600"/>
              <a:gd name="connsiteY2" fmla="*/ 0 h 27432"/>
              <a:gd name="connsiteX3" fmla="*/ 4038600 w 4038600"/>
              <a:gd name="connsiteY3" fmla="*/ 0 h 27432"/>
              <a:gd name="connsiteX4" fmla="*/ 4038600 w 4038600"/>
              <a:gd name="connsiteY4" fmla="*/ 27432 h 27432"/>
              <a:gd name="connsiteX5" fmla="*/ 2692400 w 4038600"/>
              <a:gd name="connsiteY5" fmla="*/ 27432 h 27432"/>
              <a:gd name="connsiteX6" fmla="*/ 1346200 w 4038600"/>
              <a:gd name="connsiteY6" fmla="*/ 27432 h 27432"/>
              <a:gd name="connsiteX7" fmla="*/ 0 w 4038600"/>
              <a:gd name="connsiteY7" fmla="*/ 27432 h 27432"/>
              <a:gd name="connsiteX8" fmla="*/ 0 w 4038600"/>
              <a:gd name="connsiteY8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8600" h="27432">
                <a:moveTo>
                  <a:pt x="0" y="0"/>
                </a:moveTo>
                <a:lnTo>
                  <a:pt x="1346200" y="0"/>
                </a:lnTo>
                <a:lnTo>
                  <a:pt x="2692400" y="0"/>
                </a:lnTo>
                <a:lnTo>
                  <a:pt x="4038600" y="0"/>
                </a:lnTo>
                <a:lnTo>
                  <a:pt x="4038600" y="27432"/>
                </a:lnTo>
                <a:lnTo>
                  <a:pt x="2692400" y="27432"/>
                </a:lnTo>
                <a:lnTo>
                  <a:pt x="1346200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1663700"/>
            <a:ext cx="4762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sign”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2208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540000"/>
            <a:ext cx="7086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elicited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3213100"/>
            <a:ext cx="6819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Thus,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inward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632200"/>
            <a:ext cx="67818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elicits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abductor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pull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2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outward.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622800"/>
            <a:ext cx="4940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208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sign”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3200"/>
            <a:ext cx="8242300" cy="4597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8242300" cy="762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0" y="1486535"/>
          <a:ext cx="8229600" cy="4569332"/>
        </p:xfrm>
        <a:graphic>
          <a:graphicData uri="http://schemas.openxmlformats.org/drawingml/2006/table">
            <a:tbl>
              <a:tblPr/>
              <a:tblGrid>
                <a:gridCol w="1621917"/>
                <a:gridCol w="3048000"/>
                <a:gridCol w="3559683"/>
              </a:tblGrid>
              <a:tr h="60909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REFLEX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FLEXOR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REFLEX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WITHDRAWAL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REFLEX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CLINICAL</a:t>
                      </a:r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TEST</a:t>
                      </a:r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|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STIMULUS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SHARP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PAINFUL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STIMULUS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(STEPPING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NAIL)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RESPONSE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LIMB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RAPIDLY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WITHDRAWN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65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SENSORY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RECEPTOR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CUTANEOUS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SKIN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AND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PAIN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RECEPTORS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SYNAPSES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INVOLVED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POLYSYNAPTIC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(VIA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INTERNEURON)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7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EFFECTS</a:t>
                      </a:r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ON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MUSCLE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CONTRACTS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FLEXOR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MUSCLE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6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OTHER</a:t>
                      </a:r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EFFECTS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RELAXES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(-)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EXTENSOR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MUSCLE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OF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SAME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LIMB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REVERSE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EFFECT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OPPOSITE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LIMB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(CROSS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EXTENSOR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REFLEX)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56578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b="1" dirty="0" smtClean="0">
                          <a:solidFill>
                            <a:srgbClr val="ffffff"/>
                          </a:solidFill>
                          <a:latin typeface="Calibri" pitchFamily="18" charset="0"/>
                          <a:cs typeface="Calibri" pitchFamily="18" charset="0"/>
                        </a:rPr>
                        <a:t>FUNCTION</a:t>
                      </a:r>
                      <a:endParaRPr lang="zh-CN" altLang="en-US" sz="1392" b="1" dirty="0" smtClean="0">
                        <a:solidFill>
                          <a:srgbClr val="ffffff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PROTECTIVE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–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WITHDRAWAL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FROM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PAINFUL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STIMULUS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CROSS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EXTENSOR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AIDS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MAINTAINING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  <a:p>
                      <a:pPr algn="l"/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POSTURE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WHEN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OPPOSING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LEG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IS</a:t>
                      </a:r>
                      <a:r>
                        <a:rPr lang="en-US" altLang="zh-CN" sz="1392" dirty="0" smtClean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LIFTED</a:t>
                      </a:r>
                      <a:endParaRPr lang="zh-CN" altLang="en-US" sz="1392" dirty="0" smtClean="0">
                        <a:solidFill>
                          <a:srgbClr val="000000"/>
                        </a:solidFill>
                        <a:latin typeface="Calibri" pitchFamily="18" charset="0"/>
                        <a:cs typeface="Calibri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5400000">
            <a:off x="6642100" y="3771900"/>
            <a:ext cx="4495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https://musom.marshall.edu/anatomy/grosshom/allppt/pdf/Spinalreflexes.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8623300" y="1612900"/>
            <a:ext cx="190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20700"/>
            <a:ext cx="70993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							</a:tabLst>
            </a:pP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WITHDRAWAL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REFLEX</a:t>
            </a:r>
            <a:r>
              <a:rPr lang="en-US" altLang="zh-CN" sz="4610" dirty="0" smtClean="0">
                <a:solidFill>
                  <a:srgbClr val="d1282e"/>
                </a:solidFill>
                <a:latin typeface="Cambria" pitchFamily="18" charset="0"/>
                <a:cs typeface="Cambria" pitchFamily="18" charset="0"/>
              </a:rPr>
              <a:t>|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74100" y="5765800"/>
            <a:ext cx="254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674751"/>
            <a:ext cx="4785360" cy="42672"/>
          </a:xfrm>
          <a:custGeom>
            <a:avLst/>
            <a:gdLst>
              <a:gd name="connsiteX0" fmla="*/ 0 w 4785360"/>
              <a:gd name="connsiteY0" fmla="*/ 0 h 42672"/>
              <a:gd name="connsiteX1" fmla="*/ 1595120 w 4785360"/>
              <a:gd name="connsiteY1" fmla="*/ 0 h 42672"/>
              <a:gd name="connsiteX2" fmla="*/ 3190240 w 4785360"/>
              <a:gd name="connsiteY2" fmla="*/ 0 h 42672"/>
              <a:gd name="connsiteX3" fmla="*/ 4785360 w 4785360"/>
              <a:gd name="connsiteY3" fmla="*/ 0 h 42672"/>
              <a:gd name="connsiteX4" fmla="*/ 4785360 w 4785360"/>
              <a:gd name="connsiteY4" fmla="*/ 42672 h 42672"/>
              <a:gd name="connsiteX5" fmla="*/ 3190240 w 4785360"/>
              <a:gd name="connsiteY5" fmla="*/ 42672 h 42672"/>
              <a:gd name="connsiteX6" fmla="*/ 1595120 w 4785360"/>
              <a:gd name="connsiteY6" fmla="*/ 42672 h 42672"/>
              <a:gd name="connsiteX7" fmla="*/ 0 w 4785360"/>
              <a:gd name="connsiteY7" fmla="*/ 42672 h 42672"/>
              <a:gd name="connsiteX8" fmla="*/ 0 w 4785360"/>
              <a:gd name="connsiteY8" fmla="*/ 0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785360" h="42672">
                <a:moveTo>
                  <a:pt x="0" y="0"/>
                </a:moveTo>
                <a:lnTo>
                  <a:pt x="1595120" y="0"/>
                </a:lnTo>
                <a:lnTo>
                  <a:pt x="3190240" y="0"/>
                </a:lnTo>
                <a:lnTo>
                  <a:pt x="4785360" y="0"/>
                </a:lnTo>
                <a:lnTo>
                  <a:pt x="4785360" y="42672"/>
                </a:lnTo>
                <a:lnTo>
                  <a:pt x="3190240" y="42672"/>
                </a:lnTo>
                <a:lnTo>
                  <a:pt x="1595120" y="42672"/>
                </a:lnTo>
                <a:lnTo>
                  <a:pt x="0" y="4267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4464" y="4396359"/>
            <a:ext cx="1231392" cy="18288"/>
          </a:xfrm>
          <a:custGeom>
            <a:avLst/>
            <a:gdLst>
              <a:gd name="connsiteX0" fmla="*/ 0 w 1231392"/>
              <a:gd name="connsiteY0" fmla="*/ 9144 h 18288"/>
              <a:gd name="connsiteX1" fmla="*/ 1231392 w 1231392"/>
              <a:gd name="connsiteY1" fmla="*/ 9144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1392" h="18288">
                <a:moveTo>
                  <a:pt x="0" y="9144"/>
                </a:moveTo>
                <a:lnTo>
                  <a:pt x="1231392" y="9144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5463159"/>
            <a:ext cx="2423160" cy="18288"/>
          </a:xfrm>
          <a:custGeom>
            <a:avLst/>
            <a:gdLst>
              <a:gd name="connsiteX0" fmla="*/ 0 w 2423160"/>
              <a:gd name="connsiteY0" fmla="*/ 0 h 18288"/>
              <a:gd name="connsiteX1" fmla="*/ 1211580 w 2423160"/>
              <a:gd name="connsiteY1" fmla="*/ 0 h 18288"/>
              <a:gd name="connsiteX2" fmla="*/ 2423160 w 2423160"/>
              <a:gd name="connsiteY2" fmla="*/ 0 h 18288"/>
              <a:gd name="connsiteX3" fmla="*/ 2423160 w 2423160"/>
              <a:gd name="connsiteY3" fmla="*/ 18287 h 18288"/>
              <a:gd name="connsiteX4" fmla="*/ 1211580 w 2423160"/>
              <a:gd name="connsiteY4" fmla="*/ 18287 h 18288"/>
              <a:gd name="connsiteX5" fmla="*/ 0 w 2423160"/>
              <a:gd name="connsiteY5" fmla="*/ 18287 h 18288"/>
              <a:gd name="connsiteX6" fmla="*/ 0 w 2423160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23160" h="18288">
                <a:moveTo>
                  <a:pt x="0" y="0"/>
                </a:moveTo>
                <a:lnTo>
                  <a:pt x="1211580" y="0"/>
                </a:lnTo>
                <a:lnTo>
                  <a:pt x="2423160" y="0"/>
                </a:lnTo>
                <a:lnTo>
                  <a:pt x="2423160" y="18287"/>
                </a:lnTo>
                <a:lnTo>
                  <a:pt x="1211580" y="18287"/>
                </a:lnTo>
                <a:lnTo>
                  <a:pt x="0" y="1828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5400"/>
            <a:ext cx="5410200" cy="1041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143000"/>
            <a:ext cx="2044700" cy="43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0" y="2425700"/>
            <a:ext cx="673100" cy="43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5410200"/>
            <a:ext cx="330200" cy="43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100" y="5194300"/>
            <a:ext cx="1968500" cy="444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700" y="6057900"/>
            <a:ext cx="381000" cy="53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317500"/>
            <a:ext cx="5080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3602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0"/>
            <a:ext cx="6184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Crossed extensor reflex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pushing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1701800"/>
            <a:ext cx="7023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injurious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120900"/>
            <a:ext cx="3759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552700"/>
            <a:ext cx="3073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2984500"/>
            <a:ext cx="7086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3416300"/>
            <a:ext cx="7086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-It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milliseconds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incoming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051300"/>
            <a:ext cx="7137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-After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painful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removed,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afterdischarge,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reverberating circuits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interneuronal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470400"/>
            <a:ext cx="6896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afterdischarge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benefit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holding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painful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02200"/>
            <a:ext cx="3441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321300"/>
            <a:ext cx="5829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reciprocal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innervations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reflex.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549900"/>
            <a:ext cx="7302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extensors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excited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1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04800"/>
            <a:ext cx="8191500" cy="655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92200" y="508000"/>
            <a:ext cx="69342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							</a:tabLst>
            </a:pPr>
            <a:r>
              <a:rPr lang="en-US" altLang="zh-CN" sz="4610" b="1" dirty="0" smtClean="0">
                <a:solidFill>
                  <a:srgbClr val="cc9900"/>
                </a:solidFill>
                <a:latin typeface="Tahoma" pitchFamily="18" charset="0"/>
                <a:cs typeface="Tahoma" pitchFamily="18" charset="0"/>
              </a:rPr>
              <a:t>Crossed</a:t>
            </a:r>
            <a:r>
              <a:rPr lang="en-US" altLang="zh-CN" sz="4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610" b="1" dirty="0" smtClean="0">
                <a:solidFill>
                  <a:srgbClr val="cc9900"/>
                </a:solidFill>
                <a:latin typeface="Tahoma" pitchFamily="18" charset="0"/>
                <a:cs typeface="Tahoma" pitchFamily="18" charset="0"/>
              </a:rPr>
              <a:t>extensor</a:t>
            </a:r>
            <a:r>
              <a:rPr lang="en-US" altLang="zh-CN" sz="4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610" b="1" dirty="0" smtClean="0">
                <a:solidFill>
                  <a:srgbClr val="cc9900"/>
                </a:solidFill>
                <a:latin typeface="Tahoma" pitchFamily="18" charset="0"/>
                <a:cs typeface="Tahoma" pitchFamily="18" charset="0"/>
              </a:rPr>
              <a:t>reflex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753618"/>
            <a:ext cx="4392168" cy="33527"/>
          </a:xfrm>
          <a:custGeom>
            <a:avLst/>
            <a:gdLst>
              <a:gd name="connsiteX0" fmla="*/ 0 w 4392168"/>
              <a:gd name="connsiteY0" fmla="*/ 0 h 33527"/>
              <a:gd name="connsiteX1" fmla="*/ 1098042 w 4392168"/>
              <a:gd name="connsiteY1" fmla="*/ 0 h 33527"/>
              <a:gd name="connsiteX2" fmla="*/ 2196084 w 4392168"/>
              <a:gd name="connsiteY2" fmla="*/ 0 h 33527"/>
              <a:gd name="connsiteX3" fmla="*/ 3294125 w 4392168"/>
              <a:gd name="connsiteY3" fmla="*/ 0 h 33527"/>
              <a:gd name="connsiteX4" fmla="*/ 4392168 w 4392168"/>
              <a:gd name="connsiteY4" fmla="*/ 0 h 33527"/>
              <a:gd name="connsiteX5" fmla="*/ 4392168 w 4392168"/>
              <a:gd name="connsiteY5" fmla="*/ 33527 h 33527"/>
              <a:gd name="connsiteX6" fmla="*/ 3294125 w 4392168"/>
              <a:gd name="connsiteY6" fmla="*/ 33527 h 33527"/>
              <a:gd name="connsiteX7" fmla="*/ 2196084 w 4392168"/>
              <a:gd name="connsiteY7" fmla="*/ 33527 h 33527"/>
              <a:gd name="connsiteX8" fmla="*/ 1098042 w 4392168"/>
              <a:gd name="connsiteY8" fmla="*/ 33527 h 33527"/>
              <a:gd name="connsiteX9" fmla="*/ 0 w 4392168"/>
              <a:gd name="connsiteY9" fmla="*/ 33527 h 33527"/>
              <a:gd name="connsiteX10" fmla="*/ 0 w 4392168"/>
              <a:gd name="connsiteY10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2168" h="33527">
                <a:moveTo>
                  <a:pt x="0" y="0"/>
                </a:moveTo>
                <a:lnTo>
                  <a:pt x="1098042" y="0"/>
                </a:lnTo>
                <a:lnTo>
                  <a:pt x="2196084" y="0"/>
                </a:lnTo>
                <a:lnTo>
                  <a:pt x="3294125" y="0"/>
                </a:lnTo>
                <a:lnTo>
                  <a:pt x="4392168" y="0"/>
                </a:lnTo>
                <a:lnTo>
                  <a:pt x="4392168" y="33527"/>
                </a:lnTo>
                <a:lnTo>
                  <a:pt x="3294125" y="33527"/>
                </a:lnTo>
                <a:lnTo>
                  <a:pt x="2196084" y="33527"/>
                </a:lnTo>
                <a:lnTo>
                  <a:pt x="1098042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0217" y="1436370"/>
            <a:ext cx="4486656" cy="33527"/>
          </a:xfrm>
          <a:custGeom>
            <a:avLst/>
            <a:gdLst>
              <a:gd name="connsiteX0" fmla="*/ 0 w 4486656"/>
              <a:gd name="connsiteY0" fmla="*/ 0 h 33527"/>
              <a:gd name="connsiteX1" fmla="*/ 1121664 w 4486656"/>
              <a:gd name="connsiteY1" fmla="*/ 0 h 33527"/>
              <a:gd name="connsiteX2" fmla="*/ 2243328 w 4486656"/>
              <a:gd name="connsiteY2" fmla="*/ 0 h 33527"/>
              <a:gd name="connsiteX3" fmla="*/ 3364992 w 4486656"/>
              <a:gd name="connsiteY3" fmla="*/ 0 h 33527"/>
              <a:gd name="connsiteX4" fmla="*/ 4486656 w 4486656"/>
              <a:gd name="connsiteY4" fmla="*/ 0 h 33527"/>
              <a:gd name="connsiteX5" fmla="*/ 4486656 w 4486656"/>
              <a:gd name="connsiteY5" fmla="*/ 33527 h 33527"/>
              <a:gd name="connsiteX6" fmla="*/ 3364992 w 4486656"/>
              <a:gd name="connsiteY6" fmla="*/ 33527 h 33527"/>
              <a:gd name="connsiteX7" fmla="*/ 2243328 w 4486656"/>
              <a:gd name="connsiteY7" fmla="*/ 33527 h 33527"/>
              <a:gd name="connsiteX8" fmla="*/ 1121664 w 4486656"/>
              <a:gd name="connsiteY8" fmla="*/ 33527 h 33527"/>
              <a:gd name="connsiteX9" fmla="*/ 0 w 4486656"/>
              <a:gd name="connsiteY9" fmla="*/ 33527 h 33527"/>
              <a:gd name="connsiteX10" fmla="*/ 0 w 4486656"/>
              <a:gd name="connsiteY10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486656" h="33527">
                <a:moveTo>
                  <a:pt x="0" y="0"/>
                </a:moveTo>
                <a:lnTo>
                  <a:pt x="1121664" y="0"/>
                </a:lnTo>
                <a:lnTo>
                  <a:pt x="2243328" y="0"/>
                </a:lnTo>
                <a:lnTo>
                  <a:pt x="3364992" y="0"/>
                </a:lnTo>
                <a:lnTo>
                  <a:pt x="4486656" y="0"/>
                </a:lnTo>
                <a:lnTo>
                  <a:pt x="4486656" y="33527"/>
                </a:lnTo>
                <a:lnTo>
                  <a:pt x="3364992" y="33527"/>
                </a:lnTo>
                <a:lnTo>
                  <a:pt x="2243328" y="33527"/>
                </a:lnTo>
                <a:lnTo>
                  <a:pt x="1121664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1692401"/>
            <a:ext cx="1694688" cy="33527"/>
          </a:xfrm>
          <a:custGeom>
            <a:avLst/>
            <a:gdLst>
              <a:gd name="connsiteX0" fmla="*/ 0 w 1694688"/>
              <a:gd name="connsiteY0" fmla="*/ 0 h 33527"/>
              <a:gd name="connsiteX1" fmla="*/ 847344 w 1694688"/>
              <a:gd name="connsiteY1" fmla="*/ 0 h 33527"/>
              <a:gd name="connsiteX2" fmla="*/ 1694688 w 1694688"/>
              <a:gd name="connsiteY2" fmla="*/ 0 h 33527"/>
              <a:gd name="connsiteX3" fmla="*/ 1694688 w 1694688"/>
              <a:gd name="connsiteY3" fmla="*/ 33527 h 33527"/>
              <a:gd name="connsiteX4" fmla="*/ 847344 w 1694688"/>
              <a:gd name="connsiteY4" fmla="*/ 33527 h 33527"/>
              <a:gd name="connsiteX5" fmla="*/ 0 w 1694688"/>
              <a:gd name="connsiteY5" fmla="*/ 33527 h 33527"/>
              <a:gd name="connsiteX6" fmla="*/ 0 w 1694688"/>
              <a:gd name="connsiteY6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94688" h="33527">
                <a:moveTo>
                  <a:pt x="0" y="0"/>
                </a:moveTo>
                <a:lnTo>
                  <a:pt x="847344" y="0"/>
                </a:lnTo>
                <a:lnTo>
                  <a:pt x="1694688" y="0"/>
                </a:lnTo>
                <a:lnTo>
                  <a:pt x="1694688" y="33527"/>
                </a:lnTo>
                <a:lnTo>
                  <a:pt x="847344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4670298"/>
            <a:ext cx="4306824" cy="24384"/>
          </a:xfrm>
          <a:custGeom>
            <a:avLst/>
            <a:gdLst>
              <a:gd name="connsiteX0" fmla="*/ 0 w 4306824"/>
              <a:gd name="connsiteY0" fmla="*/ 0 h 24384"/>
              <a:gd name="connsiteX1" fmla="*/ 1076706 w 4306824"/>
              <a:gd name="connsiteY1" fmla="*/ 0 h 24384"/>
              <a:gd name="connsiteX2" fmla="*/ 2153412 w 4306824"/>
              <a:gd name="connsiteY2" fmla="*/ 0 h 24384"/>
              <a:gd name="connsiteX3" fmla="*/ 3230118 w 4306824"/>
              <a:gd name="connsiteY3" fmla="*/ 0 h 24384"/>
              <a:gd name="connsiteX4" fmla="*/ 4306824 w 4306824"/>
              <a:gd name="connsiteY4" fmla="*/ 0 h 24384"/>
              <a:gd name="connsiteX5" fmla="*/ 4306824 w 4306824"/>
              <a:gd name="connsiteY5" fmla="*/ 24384 h 24384"/>
              <a:gd name="connsiteX6" fmla="*/ 3230118 w 4306824"/>
              <a:gd name="connsiteY6" fmla="*/ 24384 h 24384"/>
              <a:gd name="connsiteX7" fmla="*/ 2153412 w 4306824"/>
              <a:gd name="connsiteY7" fmla="*/ 24384 h 24384"/>
              <a:gd name="connsiteX8" fmla="*/ 1076706 w 4306824"/>
              <a:gd name="connsiteY8" fmla="*/ 24384 h 24384"/>
              <a:gd name="connsiteX9" fmla="*/ 0 w 4306824"/>
              <a:gd name="connsiteY9" fmla="*/ 24384 h 24384"/>
              <a:gd name="connsiteX10" fmla="*/ 0 w 4306824"/>
              <a:gd name="connsiteY10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06824" h="24384">
                <a:moveTo>
                  <a:pt x="0" y="0"/>
                </a:moveTo>
                <a:lnTo>
                  <a:pt x="1076706" y="0"/>
                </a:lnTo>
                <a:lnTo>
                  <a:pt x="2153412" y="0"/>
                </a:lnTo>
                <a:lnTo>
                  <a:pt x="3230118" y="0"/>
                </a:lnTo>
                <a:lnTo>
                  <a:pt x="4306824" y="0"/>
                </a:lnTo>
                <a:lnTo>
                  <a:pt x="4306824" y="24384"/>
                </a:lnTo>
                <a:lnTo>
                  <a:pt x="3230118" y="24384"/>
                </a:lnTo>
                <a:lnTo>
                  <a:pt x="2153412" y="24384"/>
                </a:lnTo>
                <a:lnTo>
                  <a:pt x="1076706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3913" y="5682234"/>
            <a:ext cx="54863" cy="21335"/>
          </a:xfrm>
          <a:custGeom>
            <a:avLst/>
            <a:gdLst>
              <a:gd name="connsiteX0" fmla="*/ 0 w 54863"/>
              <a:gd name="connsiteY0" fmla="*/ 10667 h 21335"/>
              <a:gd name="connsiteX1" fmla="*/ 54863 w 54863"/>
              <a:gd name="connsiteY1" fmla="*/ 10667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863" h="21335">
                <a:moveTo>
                  <a:pt x="0" y="10667"/>
                </a:moveTo>
                <a:lnTo>
                  <a:pt x="54863" y="1066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8777" y="5682234"/>
            <a:ext cx="3084576" cy="21335"/>
          </a:xfrm>
          <a:custGeom>
            <a:avLst/>
            <a:gdLst>
              <a:gd name="connsiteX0" fmla="*/ 0 w 3084576"/>
              <a:gd name="connsiteY0" fmla="*/ 0 h 21335"/>
              <a:gd name="connsiteX1" fmla="*/ 1028192 w 3084576"/>
              <a:gd name="connsiteY1" fmla="*/ 0 h 21335"/>
              <a:gd name="connsiteX2" fmla="*/ 2056384 w 3084576"/>
              <a:gd name="connsiteY2" fmla="*/ 0 h 21335"/>
              <a:gd name="connsiteX3" fmla="*/ 3084576 w 3084576"/>
              <a:gd name="connsiteY3" fmla="*/ 0 h 21335"/>
              <a:gd name="connsiteX4" fmla="*/ 3084576 w 3084576"/>
              <a:gd name="connsiteY4" fmla="*/ 21335 h 21335"/>
              <a:gd name="connsiteX5" fmla="*/ 2056384 w 3084576"/>
              <a:gd name="connsiteY5" fmla="*/ 21335 h 21335"/>
              <a:gd name="connsiteX6" fmla="*/ 1028192 w 3084576"/>
              <a:gd name="connsiteY6" fmla="*/ 21335 h 21335"/>
              <a:gd name="connsiteX7" fmla="*/ 0 w 3084576"/>
              <a:gd name="connsiteY7" fmla="*/ 21335 h 21335"/>
              <a:gd name="connsiteX8" fmla="*/ 0 w 3084576"/>
              <a:gd name="connsiteY8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84576" h="21335">
                <a:moveTo>
                  <a:pt x="0" y="0"/>
                </a:moveTo>
                <a:lnTo>
                  <a:pt x="1028192" y="0"/>
                </a:lnTo>
                <a:lnTo>
                  <a:pt x="2056384" y="0"/>
                </a:lnTo>
                <a:lnTo>
                  <a:pt x="3084576" y="0"/>
                </a:lnTo>
                <a:lnTo>
                  <a:pt x="3084576" y="21335"/>
                </a:lnTo>
                <a:lnTo>
                  <a:pt x="2056384" y="21335"/>
                </a:lnTo>
                <a:lnTo>
                  <a:pt x="1028192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533400"/>
            <a:ext cx="2324100" cy="5067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" y="609600"/>
            <a:ext cx="5461000" cy="421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1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two-way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traffic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(posterior)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roots,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travels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destinations: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1-One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elicits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2-Another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through:-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as:_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4749800"/>
            <a:ext cx="76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895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994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4749800"/>
            <a:ext cx="45466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Dorsal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Gracile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&amp;Cuneate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00"/>
              </a:lnSpc>
              <a:tabLst>
                <a:tab pos="38100" algn="l"/>
                <a:tab pos="63500" algn="l"/>
              </a:tabLst>
            </a:pP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Spinothalamic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Tract.</a:t>
            </a:r>
          </a:p>
          <a:p>
            <a:pPr>
              <a:lnSpc>
                <a:spcPts val="18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/>
              <a:t>		</a:t>
            </a:r>
            <a:r>
              <a:rPr lang="en-US" altLang="zh-CN" sz="18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Spinocerebellar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5537200"/>
            <a:ext cx="54356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decending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tracts:-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descending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skeletal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execute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1967610"/>
            <a:ext cx="5007863" cy="27432"/>
          </a:xfrm>
          <a:custGeom>
            <a:avLst/>
            <a:gdLst>
              <a:gd name="connsiteX0" fmla="*/ 0 w 5007863"/>
              <a:gd name="connsiteY0" fmla="*/ 0 h 27432"/>
              <a:gd name="connsiteX1" fmla="*/ 1669288 w 5007863"/>
              <a:gd name="connsiteY1" fmla="*/ 0 h 27432"/>
              <a:gd name="connsiteX2" fmla="*/ 3338575 w 5007863"/>
              <a:gd name="connsiteY2" fmla="*/ 0 h 27432"/>
              <a:gd name="connsiteX3" fmla="*/ 5007863 w 5007863"/>
              <a:gd name="connsiteY3" fmla="*/ 0 h 27432"/>
              <a:gd name="connsiteX4" fmla="*/ 5007863 w 5007863"/>
              <a:gd name="connsiteY4" fmla="*/ 27432 h 27432"/>
              <a:gd name="connsiteX5" fmla="*/ 3338575 w 5007863"/>
              <a:gd name="connsiteY5" fmla="*/ 27432 h 27432"/>
              <a:gd name="connsiteX6" fmla="*/ 1669288 w 5007863"/>
              <a:gd name="connsiteY6" fmla="*/ 27432 h 27432"/>
              <a:gd name="connsiteX7" fmla="*/ 0 w 5007863"/>
              <a:gd name="connsiteY7" fmla="*/ 27432 h 27432"/>
              <a:gd name="connsiteX8" fmla="*/ 0 w 5007863"/>
              <a:gd name="connsiteY8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07863" h="27432">
                <a:moveTo>
                  <a:pt x="0" y="0"/>
                </a:moveTo>
                <a:lnTo>
                  <a:pt x="1669288" y="0"/>
                </a:lnTo>
                <a:lnTo>
                  <a:pt x="3338575" y="0"/>
                </a:lnTo>
                <a:lnTo>
                  <a:pt x="5007863" y="0"/>
                </a:lnTo>
                <a:lnTo>
                  <a:pt x="5007863" y="27432"/>
                </a:lnTo>
                <a:lnTo>
                  <a:pt x="3338575" y="27432"/>
                </a:lnTo>
                <a:lnTo>
                  <a:pt x="1669288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" y="1473200"/>
            <a:ext cx="50165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							</a:tabLst>
            </a:pP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2-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Initiate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2082800"/>
            <a:ext cx="61849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>
							</a:tabLst>
            </a:pP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As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withdrawal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&amp;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stretch</a:t>
            </a:r>
            <a:r>
              <a:rPr lang="en-US" altLang="zh-CN" sz="4008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reflex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752" y="795528"/>
            <a:ext cx="6979983" cy="24383"/>
          </a:xfrm>
          <a:custGeom>
            <a:avLst/>
            <a:gdLst>
              <a:gd name="connsiteX0" fmla="*/ 0 w 6979983"/>
              <a:gd name="connsiteY0" fmla="*/ 0 h 24383"/>
              <a:gd name="connsiteX1" fmla="*/ 1745043 w 6979983"/>
              <a:gd name="connsiteY1" fmla="*/ 0 h 24383"/>
              <a:gd name="connsiteX2" fmla="*/ 3490023 w 6979983"/>
              <a:gd name="connsiteY2" fmla="*/ 0 h 24383"/>
              <a:gd name="connsiteX3" fmla="*/ 5235003 w 6979983"/>
              <a:gd name="connsiteY3" fmla="*/ 0 h 24383"/>
              <a:gd name="connsiteX4" fmla="*/ 6979983 w 6979983"/>
              <a:gd name="connsiteY4" fmla="*/ 0 h 24383"/>
              <a:gd name="connsiteX5" fmla="*/ 6979983 w 6979983"/>
              <a:gd name="connsiteY5" fmla="*/ 24383 h 24383"/>
              <a:gd name="connsiteX6" fmla="*/ 5235003 w 6979983"/>
              <a:gd name="connsiteY6" fmla="*/ 24383 h 24383"/>
              <a:gd name="connsiteX7" fmla="*/ 3490023 w 6979983"/>
              <a:gd name="connsiteY7" fmla="*/ 24383 h 24383"/>
              <a:gd name="connsiteX8" fmla="*/ 1745043 w 6979983"/>
              <a:gd name="connsiteY8" fmla="*/ 24383 h 24383"/>
              <a:gd name="connsiteX9" fmla="*/ 0 w 6979983"/>
              <a:gd name="connsiteY9" fmla="*/ 24383 h 24383"/>
              <a:gd name="connsiteX10" fmla="*/ 0 w 6979983"/>
              <a:gd name="connsiteY10" fmla="*/ 0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979983" h="24383">
                <a:moveTo>
                  <a:pt x="0" y="0"/>
                </a:moveTo>
                <a:lnTo>
                  <a:pt x="1745043" y="0"/>
                </a:lnTo>
                <a:lnTo>
                  <a:pt x="3490023" y="0"/>
                </a:lnTo>
                <a:lnTo>
                  <a:pt x="5235003" y="0"/>
                </a:lnTo>
                <a:lnTo>
                  <a:pt x="6979983" y="0"/>
                </a:lnTo>
                <a:lnTo>
                  <a:pt x="6979983" y="24383"/>
                </a:lnTo>
                <a:lnTo>
                  <a:pt x="5235003" y="24383"/>
                </a:lnTo>
                <a:lnTo>
                  <a:pt x="3490023" y="24383"/>
                </a:lnTo>
                <a:lnTo>
                  <a:pt x="1745043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752" y="1161288"/>
            <a:ext cx="6763575" cy="24383"/>
          </a:xfrm>
          <a:custGeom>
            <a:avLst/>
            <a:gdLst>
              <a:gd name="connsiteX0" fmla="*/ 0 w 6763575"/>
              <a:gd name="connsiteY0" fmla="*/ 0 h 24383"/>
              <a:gd name="connsiteX1" fmla="*/ 1690941 w 6763575"/>
              <a:gd name="connsiteY1" fmla="*/ 0 h 24383"/>
              <a:gd name="connsiteX2" fmla="*/ 3381819 w 6763575"/>
              <a:gd name="connsiteY2" fmla="*/ 0 h 24383"/>
              <a:gd name="connsiteX3" fmla="*/ 5072697 w 6763575"/>
              <a:gd name="connsiteY3" fmla="*/ 0 h 24383"/>
              <a:gd name="connsiteX4" fmla="*/ 6763575 w 6763575"/>
              <a:gd name="connsiteY4" fmla="*/ 0 h 24383"/>
              <a:gd name="connsiteX5" fmla="*/ 6763575 w 6763575"/>
              <a:gd name="connsiteY5" fmla="*/ 24383 h 24383"/>
              <a:gd name="connsiteX6" fmla="*/ 5072697 w 6763575"/>
              <a:gd name="connsiteY6" fmla="*/ 24383 h 24383"/>
              <a:gd name="connsiteX7" fmla="*/ 3381819 w 6763575"/>
              <a:gd name="connsiteY7" fmla="*/ 24383 h 24383"/>
              <a:gd name="connsiteX8" fmla="*/ 1690941 w 6763575"/>
              <a:gd name="connsiteY8" fmla="*/ 24383 h 24383"/>
              <a:gd name="connsiteX9" fmla="*/ 0 w 6763575"/>
              <a:gd name="connsiteY9" fmla="*/ 24383 h 24383"/>
              <a:gd name="connsiteX10" fmla="*/ 0 w 6763575"/>
              <a:gd name="connsiteY10" fmla="*/ 0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63575" h="24383">
                <a:moveTo>
                  <a:pt x="0" y="0"/>
                </a:moveTo>
                <a:lnTo>
                  <a:pt x="1690941" y="0"/>
                </a:lnTo>
                <a:lnTo>
                  <a:pt x="3381819" y="0"/>
                </a:lnTo>
                <a:lnTo>
                  <a:pt x="5072697" y="0"/>
                </a:lnTo>
                <a:lnTo>
                  <a:pt x="6763575" y="0"/>
                </a:lnTo>
                <a:lnTo>
                  <a:pt x="6763575" y="24383"/>
                </a:lnTo>
                <a:lnTo>
                  <a:pt x="5072697" y="24383"/>
                </a:lnTo>
                <a:lnTo>
                  <a:pt x="3381819" y="24383"/>
                </a:lnTo>
                <a:lnTo>
                  <a:pt x="1690941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12822" y="2611628"/>
            <a:ext cx="170688" cy="18288"/>
          </a:xfrm>
          <a:custGeom>
            <a:avLst/>
            <a:gdLst>
              <a:gd name="connsiteX0" fmla="*/ 0 w 170688"/>
              <a:gd name="connsiteY0" fmla="*/ 9144 h 18288"/>
              <a:gd name="connsiteX1" fmla="*/ 170688 w 170688"/>
              <a:gd name="connsiteY1" fmla="*/ 9144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688" h="18288">
                <a:moveTo>
                  <a:pt x="0" y="9144"/>
                </a:moveTo>
                <a:lnTo>
                  <a:pt x="170688" y="914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91486" y="2904236"/>
            <a:ext cx="1121664" cy="9144"/>
          </a:xfrm>
          <a:custGeom>
            <a:avLst/>
            <a:gdLst>
              <a:gd name="connsiteX0" fmla="*/ 0 w 1121664"/>
              <a:gd name="connsiteY0" fmla="*/ 4572 h 9144"/>
              <a:gd name="connsiteX1" fmla="*/ 1121664 w 1121664"/>
              <a:gd name="connsiteY1" fmla="*/ 4572 h 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1664" h="9144">
                <a:moveTo>
                  <a:pt x="0" y="4572"/>
                </a:moveTo>
                <a:lnTo>
                  <a:pt x="1121664" y="4572"/>
                </a:lnTo>
              </a:path>
            </a:pathLst>
          </a:custGeom>
          <a:ln w="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4502" y="3196844"/>
            <a:ext cx="2106168" cy="18288"/>
          </a:xfrm>
          <a:custGeom>
            <a:avLst/>
            <a:gdLst>
              <a:gd name="connsiteX0" fmla="*/ 0 w 2106168"/>
              <a:gd name="connsiteY0" fmla="*/ 0 h 18288"/>
              <a:gd name="connsiteX1" fmla="*/ 1053084 w 2106168"/>
              <a:gd name="connsiteY1" fmla="*/ 0 h 18288"/>
              <a:gd name="connsiteX2" fmla="*/ 2106168 w 2106168"/>
              <a:gd name="connsiteY2" fmla="*/ 0 h 18288"/>
              <a:gd name="connsiteX3" fmla="*/ 2106168 w 2106168"/>
              <a:gd name="connsiteY3" fmla="*/ 18288 h 18288"/>
              <a:gd name="connsiteX4" fmla="*/ 1053084 w 2106168"/>
              <a:gd name="connsiteY4" fmla="*/ 18288 h 18288"/>
              <a:gd name="connsiteX5" fmla="*/ 0 w 2106168"/>
              <a:gd name="connsiteY5" fmla="*/ 18288 h 18288"/>
              <a:gd name="connsiteX6" fmla="*/ 0 w 2106168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06168" h="18288">
                <a:moveTo>
                  <a:pt x="0" y="0"/>
                </a:moveTo>
                <a:lnTo>
                  <a:pt x="1053084" y="0"/>
                </a:lnTo>
                <a:lnTo>
                  <a:pt x="2106168" y="0"/>
                </a:lnTo>
                <a:lnTo>
                  <a:pt x="2106168" y="18288"/>
                </a:lnTo>
                <a:lnTo>
                  <a:pt x="1053084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ff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4203700"/>
            <a:ext cx="5702300" cy="2654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58800" y="508000"/>
            <a:ext cx="6985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organization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of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spinal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cord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for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motor</a:t>
            </a:r>
            <a:r>
              <a:rPr lang="en-US" altLang="zh-CN" sz="2400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functions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(anterior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horn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cells&amp;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interneurons&amp;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neuronal</a:t>
            </a:r>
            <a:r>
              <a:rPr lang="en-US" altLang="zh-CN" sz="2402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pools)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1498600"/>
            <a:ext cx="7416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horns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16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6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" y="1968500"/>
            <a:ext cx="5245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ventral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roots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innervate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skeletal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413000"/>
            <a:ext cx="2362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08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1-Alpha motor neurons</a:t>
            </a:r>
            <a:r>
              <a:rPr lang="en-US" altLang="zh-CN" sz="160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:_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705100"/>
            <a:ext cx="4851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10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1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6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fibers,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08" dirty="0" smtClean="0">
                <a:solidFill>
                  <a:srgbClr val="7a7a7a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08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8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8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1608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amma</a:t>
            </a:r>
            <a:r>
              <a:rPr lang="en-US" altLang="zh-CN" sz="1608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neurons:-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327400"/>
            <a:ext cx="2654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-smaller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619500"/>
            <a:ext cx="6642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-They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impulses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16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2226945"/>
            <a:ext cx="4187952" cy="39623"/>
          </a:xfrm>
          <a:custGeom>
            <a:avLst/>
            <a:gdLst>
              <a:gd name="connsiteX0" fmla="*/ 0 w 4187952"/>
              <a:gd name="connsiteY0" fmla="*/ 0 h 39623"/>
              <a:gd name="connsiteX1" fmla="*/ 1395984 w 4187952"/>
              <a:gd name="connsiteY1" fmla="*/ 0 h 39623"/>
              <a:gd name="connsiteX2" fmla="*/ 2791968 w 4187952"/>
              <a:gd name="connsiteY2" fmla="*/ 0 h 39623"/>
              <a:gd name="connsiteX3" fmla="*/ 4187951 w 4187952"/>
              <a:gd name="connsiteY3" fmla="*/ 0 h 39623"/>
              <a:gd name="connsiteX4" fmla="*/ 4187951 w 4187952"/>
              <a:gd name="connsiteY4" fmla="*/ 39623 h 39623"/>
              <a:gd name="connsiteX5" fmla="*/ 2791968 w 4187952"/>
              <a:gd name="connsiteY5" fmla="*/ 39623 h 39623"/>
              <a:gd name="connsiteX6" fmla="*/ 1395984 w 4187952"/>
              <a:gd name="connsiteY6" fmla="*/ 39623 h 39623"/>
              <a:gd name="connsiteX7" fmla="*/ 0 w 4187952"/>
              <a:gd name="connsiteY7" fmla="*/ 39623 h 39623"/>
              <a:gd name="connsiteX8" fmla="*/ 0 w 4187952"/>
              <a:gd name="connsiteY8" fmla="*/ 0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87952" h="39623">
                <a:moveTo>
                  <a:pt x="0" y="0"/>
                </a:moveTo>
                <a:lnTo>
                  <a:pt x="1395984" y="0"/>
                </a:lnTo>
                <a:lnTo>
                  <a:pt x="2791968" y="0"/>
                </a:lnTo>
                <a:lnTo>
                  <a:pt x="4187951" y="0"/>
                </a:lnTo>
                <a:lnTo>
                  <a:pt x="4187951" y="39623"/>
                </a:lnTo>
                <a:lnTo>
                  <a:pt x="2791968" y="39623"/>
                </a:lnTo>
                <a:lnTo>
                  <a:pt x="1395984" y="39623"/>
                </a:lnTo>
                <a:lnTo>
                  <a:pt x="0" y="39623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673100"/>
            <a:ext cx="2374900" cy="241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778000"/>
            <a:ext cx="4191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							</a:tabLst>
            </a:pPr>
            <a:r>
              <a:rPr lang="en-US" altLang="zh-CN" sz="319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Q-What</a:t>
            </a:r>
            <a:r>
              <a:rPr lang="en-US" altLang="zh-CN" sz="319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19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19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319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altLang="zh-CN" sz="4802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440" y="1505712"/>
            <a:ext cx="3169920" cy="48768"/>
          </a:xfrm>
          <a:custGeom>
            <a:avLst/>
            <a:gdLst>
              <a:gd name="connsiteX0" fmla="*/ 0 w 3169920"/>
              <a:gd name="connsiteY0" fmla="*/ 0 h 48768"/>
              <a:gd name="connsiteX1" fmla="*/ 1056640 w 3169920"/>
              <a:gd name="connsiteY1" fmla="*/ 0 h 48768"/>
              <a:gd name="connsiteX2" fmla="*/ 2113280 w 3169920"/>
              <a:gd name="connsiteY2" fmla="*/ 0 h 48768"/>
              <a:gd name="connsiteX3" fmla="*/ 3169920 w 3169920"/>
              <a:gd name="connsiteY3" fmla="*/ 0 h 48768"/>
              <a:gd name="connsiteX4" fmla="*/ 3169920 w 3169920"/>
              <a:gd name="connsiteY4" fmla="*/ 48768 h 48768"/>
              <a:gd name="connsiteX5" fmla="*/ 2113280 w 3169920"/>
              <a:gd name="connsiteY5" fmla="*/ 48768 h 48768"/>
              <a:gd name="connsiteX6" fmla="*/ 1056640 w 3169920"/>
              <a:gd name="connsiteY6" fmla="*/ 48768 h 48768"/>
              <a:gd name="connsiteX7" fmla="*/ 0 w 3169920"/>
              <a:gd name="connsiteY7" fmla="*/ 48768 h 48768"/>
              <a:gd name="connsiteX8" fmla="*/ 0 w 3169920"/>
              <a:gd name="connsiteY8" fmla="*/ 0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69920" h="48768">
                <a:moveTo>
                  <a:pt x="0" y="0"/>
                </a:moveTo>
                <a:lnTo>
                  <a:pt x="1056640" y="0"/>
                </a:lnTo>
                <a:lnTo>
                  <a:pt x="2113280" y="0"/>
                </a:lnTo>
                <a:lnTo>
                  <a:pt x="3169920" y="0"/>
                </a:lnTo>
                <a:lnTo>
                  <a:pt x="3169920" y="48768"/>
                </a:lnTo>
                <a:lnTo>
                  <a:pt x="2113280" y="48768"/>
                </a:lnTo>
                <a:lnTo>
                  <a:pt x="1056640" y="48768"/>
                </a:lnTo>
                <a:lnTo>
                  <a:pt x="0" y="48768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2184400"/>
            <a:ext cx="3340100" cy="320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9900" y="1117600"/>
            <a:ext cx="3162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40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374900"/>
            <a:ext cx="2933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959100"/>
            <a:ext cx="4254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-Functional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454400"/>
            <a:ext cx="3086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rapid,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automatic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038600"/>
            <a:ext cx="4381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involuntary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533900"/>
            <a:ext cx="36068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31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562600"/>
            <a:ext cx="3835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-example/pinprick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6007100"/>
            <a:ext cx="2235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458200" y="0"/>
            <a:ext cx="685800" cy="6858000"/>
          </a:xfrm>
          <a:custGeom>
            <a:avLst/>
            <a:gdLst>
              <a:gd name="connsiteX0" fmla="*/ 0 w 685800"/>
              <a:gd name="connsiteY0" fmla="*/ 6858000 h 6858000"/>
              <a:gd name="connsiteX1" fmla="*/ 685800 w 685800"/>
              <a:gd name="connsiteY1" fmla="*/ 6858000 h 6858000"/>
              <a:gd name="connsiteX2" fmla="*/ 685800 w 685800"/>
              <a:gd name="connsiteY2" fmla="*/ 0 h 6858000"/>
              <a:gd name="connsiteX3" fmla="*/ 0 w 685800"/>
              <a:gd name="connsiteY3" fmla="*/ 0 h 6858000"/>
              <a:gd name="connsiteX4" fmla="*/ 0 w 6858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0">
                <a:moveTo>
                  <a:pt x="0" y="6858000"/>
                </a:moveTo>
                <a:lnTo>
                  <a:pt x="685800" y="6858000"/>
                </a:lnTo>
                <a:lnTo>
                  <a:pt x="6858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128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>
              <a:gd name="connsiteX0" fmla="*/ 0 w 685800"/>
              <a:gd name="connsiteY0" fmla="*/ 685800 h 685800"/>
              <a:gd name="connsiteX1" fmla="*/ 685800 w 685800"/>
              <a:gd name="connsiteY1" fmla="*/ 685800 h 685800"/>
              <a:gd name="connsiteX2" fmla="*/ 685800 w 685800"/>
              <a:gd name="connsiteY2" fmla="*/ 0 h 685800"/>
              <a:gd name="connsiteX3" fmla="*/ 0 w 685800"/>
              <a:gd name="connsiteY3" fmla="*/ 0 h 685800"/>
              <a:gd name="connsiteX4" fmla="*/ 0 w 685800"/>
              <a:gd name="connsiteY4" fmla="*/ 68580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7a7a7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108329"/>
            <a:ext cx="6925055" cy="48768"/>
          </a:xfrm>
          <a:custGeom>
            <a:avLst/>
            <a:gdLst>
              <a:gd name="connsiteX0" fmla="*/ 0 w 6925055"/>
              <a:gd name="connsiteY0" fmla="*/ 0 h 48768"/>
              <a:gd name="connsiteX1" fmla="*/ 1731264 w 6925055"/>
              <a:gd name="connsiteY1" fmla="*/ 0 h 48768"/>
              <a:gd name="connsiteX2" fmla="*/ 3462527 w 6925055"/>
              <a:gd name="connsiteY2" fmla="*/ 0 h 48768"/>
              <a:gd name="connsiteX3" fmla="*/ 5193792 w 6925055"/>
              <a:gd name="connsiteY3" fmla="*/ 0 h 48768"/>
              <a:gd name="connsiteX4" fmla="*/ 6925055 w 6925055"/>
              <a:gd name="connsiteY4" fmla="*/ 0 h 48768"/>
              <a:gd name="connsiteX5" fmla="*/ 6925055 w 6925055"/>
              <a:gd name="connsiteY5" fmla="*/ 48768 h 48768"/>
              <a:gd name="connsiteX6" fmla="*/ 5193792 w 6925055"/>
              <a:gd name="connsiteY6" fmla="*/ 48768 h 48768"/>
              <a:gd name="connsiteX7" fmla="*/ 3462527 w 6925055"/>
              <a:gd name="connsiteY7" fmla="*/ 48768 h 48768"/>
              <a:gd name="connsiteX8" fmla="*/ 1731264 w 6925055"/>
              <a:gd name="connsiteY8" fmla="*/ 48768 h 48768"/>
              <a:gd name="connsiteX9" fmla="*/ 0 w 6925055"/>
              <a:gd name="connsiteY9" fmla="*/ 48768 h 48768"/>
              <a:gd name="connsiteX10" fmla="*/ 0 w 6925055"/>
              <a:gd name="connsiteY10" fmla="*/ 0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925055" h="48768">
                <a:moveTo>
                  <a:pt x="0" y="0"/>
                </a:moveTo>
                <a:lnTo>
                  <a:pt x="1731264" y="0"/>
                </a:lnTo>
                <a:lnTo>
                  <a:pt x="3462527" y="0"/>
                </a:lnTo>
                <a:lnTo>
                  <a:pt x="5193792" y="0"/>
                </a:lnTo>
                <a:lnTo>
                  <a:pt x="6925055" y="0"/>
                </a:lnTo>
                <a:lnTo>
                  <a:pt x="6925055" y="48768"/>
                </a:lnTo>
                <a:lnTo>
                  <a:pt x="5193792" y="48768"/>
                </a:lnTo>
                <a:lnTo>
                  <a:pt x="3462527" y="48768"/>
                </a:lnTo>
                <a:lnTo>
                  <a:pt x="1731264" y="48768"/>
                </a:lnTo>
                <a:lnTo>
                  <a:pt x="0" y="4876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11196" y="1391488"/>
            <a:ext cx="785164" cy="471093"/>
          </a:xfrm>
          <a:custGeom>
            <a:avLst/>
            <a:gdLst>
              <a:gd name="connsiteX0" fmla="*/ 0 w 785164"/>
              <a:gd name="connsiteY0" fmla="*/ 471093 h 471093"/>
              <a:gd name="connsiteX1" fmla="*/ 785164 w 785164"/>
              <a:gd name="connsiteY1" fmla="*/ 471093 h 471093"/>
              <a:gd name="connsiteX2" fmla="*/ 785164 w 785164"/>
              <a:gd name="connsiteY2" fmla="*/ 0 h 471093"/>
              <a:gd name="connsiteX3" fmla="*/ 0 w 785164"/>
              <a:gd name="connsiteY3" fmla="*/ 0 h 471093"/>
              <a:gd name="connsiteX4" fmla="*/ 0 w 785164"/>
              <a:gd name="connsiteY4" fmla="*/ 471093 h 471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5164" h="471093">
                <a:moveTo>
                  <a:pt x="0" y="471093"/>
                </a:moveTo>
                <a:lnTo>
                  <a:pt x="785164" y="471093"/>
                </a:lnTo>
                <a:lnTo>
                  <a:pt x="785164" y="0"/>
                </a:lnTo>
                <a:lnTo>
                  <a:pt x="0" y="0"/>
                </a:lnTo>
                <a:lnTo>
                  <a:pt x="0" y="47109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3263" y="1937512"/>
            <a:ext cx="5901055" cy="1110488"/>
          </a:xfrm>
          <a:custGeom>
            <a:avLst/>
            <a:gdLst>
              <a:gd name="connsiteX0" fmla="*/ 0 w 5901055"/>
              <a:gd name="connsiteY0" fmla="*/ 1110488 h 1110488"/>
              <a:gd name="connsiteX1" fmla="*/ 5901055 w 5901055"/>
              <a:gd name="connsiteY1" fmla="*/ 1110488 h 1110488"/>
              <a:gd name="connsiteX2" fmla="*/ 5901055 w 5901055"/>
              <a:gd name="connsiteY2" fmla="*/ 0 h 1110488"/>
              <a:gd name="connsiteX3" fmla="*/ 0 w 5901055"/>
              <a:gd name="connsiteY3" fmla="*/ 0 h 1110488"/>
              <a:gd name="connsiteX4" fmla="*/ 0 w 5901055"/>
              <a:gd name="connsiteY4" fmla="*/ 1110488 h 1110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01055" h="1110488">
                <a:moveTo>
                  <a:pt x="0" y="1110488"/>
                </a:moveTo>
                <a:lnTo>
                  <a:pt x="5901055" y="1110488"/>
                </a:lnTo>
                <a:lnTo>
                  <a:pt x="5901055" y="0"/>
                </a:lnTo>
                <a:lnTo>
                  <a:pt x="0" y="0"/>
                </a:lnTo>
                <a:lnTo>
                  <a:pt x="0" y="111048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21700" y="5638800"/>
            <a:ext cx="90296" cy="415925"/>
          </a:xfrm>
          <a:custGeom>
            <a:avLst/>
            <a:gdLst>
              <a:gd name="connsiteX0" fmla="*/ 80771 w 90296"/>
              <a:gd name="connsiteY0" fmla="*/ 406400 h 415925"/>
              <a:gd name="connsiteX1" fmla="*/ 9525 w 90296"/>
              <a:gd name="connsiteY1" fmla="*/ 335165 h 415925"/>
              <a:gd name="connsiteX2" fmla="*/ 9525 w 90296"/>
              <a:gd name="connsiteY2" fmla="*/ 80759 h 415925"/>
              <a:gd name="connsiteX3" fmla="*/ 80771 w 90296"/>
              <a:gd name="connsiteY3" fmla="*/ 9525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80771" y="406400"/>
                </a:moveTo>
                <a:cubicBezTo>
                  <a:pt x="41402" y="406400"/>
                  <a:pt x="9525" y="374510"/>
                  <a:pt x="9525" y="335165"/>
                </a:cubicBezTo>
                <a:lnTo>
                  <a:pt x="9525" y="80759"/>
                </a:lnTo>
                <a:cubicBezTo>
                  <a:pt x="9525" y="41414"/>
                  <a:pt x="41402" y="9525"/>
                  <a:pt x="80771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99728" y="5638800"/>
            <a:ext cx="90296" cy="415925"/>
          </a:xfrm>
          <a:custGeom>
            <a:avLst/>
            <a:gdLst>
              <a:gd name="connsiteX0" fmla="*/ 9525 w 90296"/>
              <a:gd name="connsiteY0" fmla="*/ 9525 h 415925"/>
              <a:gd name="connsiteX1" fmla="*/ 80771 w 90296"/>
              <a:gd name="connsiteY1" fmla="*/ 80759 h 415925"/>
              <a:gd name="connsiteX2" fmla="*/ 80771 w 90296"/>
              <a:gd name="connsiteY2" fmla="*/ 335165 h 415925"/>
              <a:gd name="connsiteX3" fmla="*/ 9525 w 90296"/>
              <a:gd name="connsiteY3" fmla="*/ 406400 h 415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296" h="415925">
                <a:moveTo>
                  <a:pt x="9525" y="9525"/>
                </a:moveTo>
                <a:cubicBezTo>
                  <a:pt x="48894" y="9525"/>
                  <a:pt x="80771" y="41414"/>
                  <a:pt x="80771" y="80759"/>
                </a:cubicBezTo>
                <a:lnTo>
                  <a:pt x="80771" y="335165"/>
                </a:lnTo>
                <a:cubicBezTo>
                  <a:pt x="80771" y="374510"/>
                  <a:pt x="48894" y="406400"/>
                  <a:pt x="9525" y="406400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86100"/>
            <a:ext cx="6057900" cy="355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1549400"/>
            <a:ext cx="2044700" cy="414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8600" y="584200"/>
            <a:ext cx="7239000" cy="243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en-US" altLang="zh-CN" sz="43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610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4610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reflex</a:t>
            </a:r>
            <a:r>
              <a:rPr lang="en-US" altLang="zh-CN" sz="4610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arc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17500" algn="l"/>
              </a:tabLst>
            </a:pP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ARC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PATHWAY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FOLLOWED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2400"/>
              </a:lnSpc>
              <a:tabLst>
                <a:tab pos="317500" algn="l"/>
              </a:tabLst>
            </a:pP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IMPULSES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PRODUCE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400"/>
              </a:lnSpc>
              <a:tabLst>
                <a:tab pos="317500" algn="l"/>
              </a:tabLst>
            </a:pP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REFLEX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ARC</a:t>
            </a:r>
            <a:r>
              <a:rPr lang="en-US" altLang="zh-CN" sz="22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(REFLEX</a:t>
            </a:r>
            <a:r>
              <a:rPr lang="en-US" altLang="zh-CN" sz="220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CIRCUIT)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5765800"/>
            <a:ext cx="12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