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 ?>
<Relationships xmlns="http://schemas.openxmlformats.org/package/2006/relationships">
	<Relationship Id="rId3" Type="http://schemas.openxmlformats.org/officeDocument/2006/relationships/presProps" Target="presProps.xml" />
	<Relationship Id="rId2" Type="http://schemas.openxmlformats.org/officeDocument/2006/relationships/slide" Target="slides/slide1.xml" />
	<Relationship Id="rId1" Type="http://schemas.openxmlformats.org/officeDocument/2006/relationships/slideMaster" Target="slideMasters/slideMaster1.xml" />
	<Relationship Id="rId6" Type="http://schemas.openxmlformats.org/officeDocument/2006/relationships/tableStyles" Target="tableStyles.xml" />
	<Relationship Id="rId5" Type="http://schemas.openxmlformats.org/officeDocument/2006/relationships/theme" Target="theme/theme1.xml" />
	<Relationship Id="rId4" Type="http://schemas.openxmlformats.org/officeDocument/2006/relationships/viewProps" Target="viewProps.xml" />
	<Relationship Id="rId7" Type="http://schemas.openxmlformats.org/officeDocument/2006/relationships/slide" Target="slides/slide2.xml" />
	<Relationship Id="rId8" Type="http://schemas.openxmlformats.org/officeDocument/2006/relationships/slide" Target="slides/slide3.xml" />
	<Relationship Id="rId9" Type="http://schemas.openxmlformats.org/officeDocument/2006/relationships/slide" Target="slides/slide4.xml" />
	<Relationship Id="rId10" Type="http://schemas.openxmlformats.org/officeDocument/2006/relationships/slide" Target="slides/slide5.xml" />
	<Relationship Id="rId11" Type="http://schemas.openxmlformats.org/officeDocument/2006/relationships/slide" Target="slides/slide6.xml" />
	<Relationship Id="rId12" Type="http://schemas.openxmlformats.org/officeDocument/2006/relationships/slide" Target="slides/slide7.xml" />
	<Relationship Id="rId13" Type="http://schemas.openxmlformats.org/officeDocument/2006/relationships/slide" Target="slides/slide8.xml" />
	<Relationship Id="rId14" Type="http://schemas.openxmlformats.org/officeDocument/2006/relationships/slide" Target="slides/slide9.xml" />
	<Relationship Id="rId15" Type="http://schemas.openxmlformats.org/officeDocument/2006/relationships/slide" Target="slides/slide10.xml" />
	<Relationship Id="rId16" Type="http://schemas.openxmlformats.org/officeDocument/2006/relationships/slide" Target="slides/slide11.xml" />
	<Relationship Id="rId17" Type="http://schemas.openxmlformats.org/officeDocument/2006/relationships/slide" Target="slides/slide12.xml" />
	<Relationship Id="rId18" Type="http://schemas.openxmlformats.org/officeDocument/2006/relationships/slide" Target="slides/slide13.xml" />
	<Relationship Id="rId19" Type="http://schemas.openxmlformats.org/officeDocument/2006/relationships/slide" Target="slides/slide14.xml" />
	<Relationship Id="rId20" Type="http://schemas.openxmlformats.org/officeDocument/2006/relationships/slide" Target="slides/slide15.xml" />
	<Relationship Id="rId21" Type="http://schemas.openxmlformats.org/officeDocument/2006/relationships/slide" Target="slides/slide16.xml" />
	<Relationship Id="rId22" Type="http://schemas.openxmlformats.org/officeDocument/2006/relationships/slide" Target="slides/slide17.xml" />
	<Relationship Id="rId23" Type="http://schemas.openxmlformats.org/officeDocument/2006/relationships/slide" Target="slides/slide18.xml" />
	<Relationship Id="rId24" Type="http://schemas.openxmlformats.org/officeDocument/2006/relationships/slide" Target="slides/slide19.xml" />
	<Relationship Id="rId25" Type="http://schemas.openxmlformats.org/officeDocument/2006/relationships/slide" Target="slides/slide20.xml" />
	<Relationship Id="rId26" Type="http://schemas.openxmlformats.org/officeDocument/2006/relationships/slide" Target="slides/slide21.xml" />
	<Relationship Id="rId27" Type="http://schemas.openxmlformats.org/officeDocument/2006/relationships/slide" Target="slides/slide22.xml" />
	<Relationship Id="rId28" Type="http://schemas.openxmlformats.org/officeDocument/2006/relationships/slide" Target="slides/slide23.xml" />
	<Relationship Id="rId29" Type="http://schemas.openxmlformats.org/officeDocument/2006/relationships/slide" Target="slides/slide24.xml" />
	<Relationship Id="rId30" Type="http://schemas.openxmlformats.org/officeDocument/2006/relationships/slide" Target="slides/slide25.xml" />
	<Relationship Id="rId31" Type="http://schemas.openxmlformats.org/officeDocument/2006/relationships/slide" Target="slides/slide26.xml" />
	<Relationship Id="rId32" Type="http://schemas.openxmlformats.org/officeDocument/2006/relationships/slide" Target="slides/slide27.xml" />
	<Relationship Id="rId33" Type="http://schemas.openxmlformats.org/officeDocument/2006/relationships/slide" Target="slides/slide28.xml" />
	<Relationship Id="rId34" Type="http://schemas.openxmlformats.org/officeDocument/2006/relationships/slide" Target="slides/slide29.xml" />
	<Relationship Id="rId35" Type="http://schemas.openxmlformats.org/officeDocument/2006/relationships/slide" Target="slides/slide30.xml" />
	<Relationship Id="rId36" Type="http://schemas.openxmlformats.org/officeDocument/2006/relationships/slide" Target="slides/slide31.xml" />
	<Relationship Id="rId37" Type="http://schemas.openxmlformats.org/officeDocument/2006/relationships/slide" Target="slides/slide32.xml" />
	<Relationship Id="rId38" Type="http://schemas.openxmlformats.org/officeDocument/2006/relationships/slide" Target="slides/slide33.xml" />
	<Relationship Id="rId39" Type="http://schemas.openxmlformats.org/officeDocument/2006/relationships/slide" Target="slides/slide34.xml" />
	<Relationship Id="rId40" Type="http://schemas.openxmlformats.org/officeDocument/2006/relationships/slide" Target="slides/slide35.xml" />
	<Relationship Id="rId41" Type="http://schemas.openxmlformats.org/officeDocument/2006/relationships/slide" Target="slides/slide36.xml" />
	<Relationship Id="rId42" Type="http://schemas.openxmlformats.org/officeDocument/2006/relationships/slide" Target="slides/slide37.xml" />
	<Relationship Id="rId43" Type="http://schemas.openxmlformats.org/officeDocument/2006/relationships/slide" Target="slides/slide38.xml" />
	<Relationship Id="rId44" Type="http://schemas.openxmlformats.org/officeDocument/2006/relationships/slide" Target="slides/slide39.xml" />
	<Relationship Id="rId45" Type="http://schemas.openxmlformats.org/officeDocument/2006/relationships/slide" Target="slides/slide40.xml" />
	<Relationship Id="rId46" Type="http://schemas.openxmlformats.org/officeDocument/2006/relationships/slide" Target="slides/slide41.xml" />
	<Relationship Id="rId47" Type="http://schemas.openxmlformats.org/officeDocument/2006/relationships/slide" Target="slides/slide42.xml" />
	<Relationship Id="rId48" Type="http://schemas.openxmlformats.org/officeDocument/2006/relationships/slide" Target="slides/slide43.xml" />
	<Relationship Id="rId49" Type="http://schemas.openxmlformats.org/officeDocument/2006/relationships/slide" Target="slides/slide44.xml" />
	<Relationship Id="rId50" Type="http://schemas.openxmlformats.org/officeDocument/2006/relationships/slide" Target="slides/slide45.xml" />
	<Relationship Id="rId51" Type="http://schemas.openxmlformats.org/officeDocument/2006/relationships/slide" Target="slides/slide46.xml" />
	<Relationship Id="rId52" Type="http://schemas.openxmlformats.org/officeDocument/2006/relationships/slide" Target="slides/slide47.xml" />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.jpeg" />
	<Relationship Id="rId3" Type="http://schemas.openxmlformats.org/officeDocument/2006/relationships/image" Target="../media/image2.jpeg" />
	<Relationship Id="rId4" Type="http://schemas.openxmlformats.org/officeDocument/2006/relationships/image" Target="../media/image3.jpeg" />
	<Relationship Id="rId5" Type="http://schemas.openxmlformats.org/officeDocument/2006/relationships/image" Target="../media/image4.jpeg" />
</Relationships>
</file>

<file path=ppt/slides/_rels/slide1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3.jpeg" />
	<Relationship Id="rId3" Type="http://schemas.openxmlformats.org/officeDocument/2006/relationships/image" Target="../media/image24.jpeg" />
	<Relationship Id="rId4" Type="http://schemas.openxmlformats.org/officeDocument/2006/relationships/image" Target="../media/image25.jpeg" />
	<Relationship Id="rId5" Type="http://schemas.openxmlformats.org/officeDocument/2006/relationships/image" Target="../media/image26.jpeg" />
</Relationships>
</file>

<file path=ppt/slides/_rels/slide1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7.jpeg" />
	<Relationship Id="rId3" Type="http://schemas.openxmlformats.org/officeDocument/2006/relationships/image" Target="../media/image28.jpeg" />
	<Relationship Id="rId4" Type="http://schemas.openxmlformats.org/officeDocument/2006/relationships/image" Target="../media/image29.jpeg" />
</Relationships>
</file>

<file path=ppt/slides/_rels/slide1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0.jpeg" />
	<Relationship Id="rId3" Type="http://schemas.openxmlformats.org/officeDocument/2006/relationships/image" Target="../media/image31.jpeg" />
</Relationships>
</file>

<file path=ppt/slides/_rels/slide1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2.jpeg" />
	<Relationship Id="rId3" Type="http://schemas.openxmlformats.org/officeDocument/2006/relationships/image" Target="../media/image33.jpeg" />
</Relationships>
</file>

<file path=ppt/slides/_rels/slide1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4.jpeg" />
	<Relationship Id="rId3" Type="http://schemas.openxmlformats.org/officeDocument/2006/relationships/image" Target="../media/image35.jpeg" />
</Relationships>
</file>

<file path=ppt/slides/_rels/slide1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6.jpeg" />
	<Relationship Id="rId3" Type="http://schemas.openxmlformats.org/officeDocument/2006/relationships/image" Target="../media/image37.jpeg" />
</Relationships>
</file>

<file path=ppt/slides/_rels/slide1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38.jpeg" />
	<Relationship Id="rId3" Type="http://schemas.openxmlformats.org/officeDocument/2006/relationships/image" Target="../media/image39.jpeg" />
</Relationships>
</file>

<file path=ppt/slides/_rels/slide1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0.jpeg" />
	<Relationship Id="rId3" Type="http://schemas.openxmlformats.org/officeDocument/2006/relationships/image" Target="../media/image41.jpeg" />
	<Relationship Id="rId4" Type="http://schemas.openxmlformats.org/officeDocument/2006/relationships/image" Target="../media/image42.jpeg" />
</Relationships>
</file>

<file path=ppt/slides/_rels/slide1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3.jpeg" />
	<Relationship Id="rId3" Type="http://schemas.openxmlformats.org/officeDocument/2006/relationships/image" Target="../media/image44.jpeg" />
	<Relationship Id="rId4" Type="http://schemas.openxmlformats.org/officeDocument/2006/relationships/image" Target="../media/image45.jpeg" />
</Relationships>
</file>

<file path=ppt/slides/_rels/slide1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6.jpeg" />
	<Relationship Id="rId3" Type="http://schemas.openxmlformats.org/officeDocument/2006/relationships/image" Target="../media/image47.jpeg" />
</Relationships>
</file>

<file path=ppt/slides/_rels/slide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.jpeg" />
	<Relationship Id="rId3" Type="http://schemas.openxmlformats.org/officeDocument/2006/relationships/image" Target="../media/image6.jpeg" />
</Relationships>
</file>

<file path=ppt/slides/_rels/slide2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48.jpeg" />
	<Relationship Id="rId3" Type="http://schemas.openxmlformats.org/officeDocument/2006/relationships/image" Target="../media/image49.jpeg" />
</Relationships>
</file>

<file path=ppt/slides/_rels/slide2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0.jpeg" />
	<Relationship Id="rId3" Type="http://schemas.openxmlformats.org/officeDocument/2006/relationships/image" Target="../media/image51.jpeg" />
</Relationships>
</file>

<file path=ppt/slides/_rels/slide2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2.jpeg" />
	<Relationship Id="rId3" Type="http://schemas.openxmlformats.org/officeDocument/2006/relationships/image" Target="../media/image53.jpeg" />
</Relationships>
</file>

<file path=ppt/slides/_rels/slide2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4.jpeg" />
	<Relationship Id="rId3" Type="http://schemas.openxmlformats.org/officeDocument/2006/relationships/image" Target="../media/image55.jpeg" />
	<Relationship Id="rId4" Type="http://schemas.openxmlformats.org/officeDocument/2006/relationships/image" Target="../media/image56.jpeg" />
</Relationships>
</file>

<file path=ppt/slides/_rels/slide2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7.jpeg" />
	<Relationship Id="rId3" Type="http://schemas.openxmlformats.org/officeDocument/2006/relationships/image" Target="../media/image58.jpeg" />
</Relationships>
</file>

<file path=ppt/slides/_rels/slide2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59.jpeg" />
	<Relationship Id="rId3" Type="http://schemas.openxmlformats.org/officeDocument/2006/relationships/image" Target="../media/image60.jpeg" />
	<Relationship Id="rId4" Type="http://schemas.openxmlformats.org/officeDocument/2006/relationships/image" Target="../media/image61.jpeg" />
</Relationships>
</file>

<file path=ppt/slides/_rels/slide2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2.jpeg" />
	<Relationship Id="rId3" Type="http://schemas.openxmlformats.org/officeDocument/2006/relationships/image" Target="../media/image63.jpeg" />
	<Relationship Id="rId4" Type="http://schemas.openxmlformats.org/officeDocument/2006/relationships/image" Target="../media/image64.jpeg" />
</Relationships>
</file>

<file path=ppt/slides/_rels/slide2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5.jpeg" />
	<Relationship Id="rId3" Type="http://schemas.openxmlformats.org/officeDocument/2006/relationships/image" Target="../media/image66.jpeg" />
	<Relationship Id="rId4" Type="http://schemas.openxmlformats.org/officeDocument/2006/relationships/image" Target="../media/image67.jpeg" />
</Relationships>
</file>

<file path=ppt/slides/_rels/slide2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68.jpeg" />
	<Relationship Id="rId3" Type="http://schemas.openxmlformats.org/officeDocument/2006/relationships/image" Target="../media/image69.jpeg" />
</Relationships>
</file>

<file path=ppt/slides/_rels/slide2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0.jpeg" />
	<Relationship Id="rId3" Type="http://schemas.openxmlformats.org/officeDocument/2006/relationships/image" Target="../media/image71.jpeg" />
	<Relationship Id="rId4" Type="http://schemas.openxmlformats.org/officeDocument/2006/relationships/image" Target="../media/image72.jpeg" />
</Relationships>
</file>

<file path=ppt/slides/_rels/slide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.jpeg" />
	<Relationship Id="rId3" Type="http://schemas.openxmlformats.org/officeDocument/2006/relationships/image" Target="../media/image8.jpeg" />
</Relationships>
</file>

<file path=ppt/slides/_rels/slide3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3.jpeg" />
	<Relationship Id="rId3" Type="http://schemas.openxmlformats.org/officeDocument/2006/relationships/image" Target="../media/image74.jpeg" />
	<Relationship Id="rId4" Type="http://schemas.openxmlformats.org/officeDocument/2006/relationships/image" Target="../media/image75.jpeg" />
	<Relationship Id="rId5" Type="http://schemas.openxmlformats.org/officeDocument/2006/relationships/image" Target="../media/image76.jpeg" />
</Relationships>
</file>

<file path=ppt/slides/_rels/slide3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7.jpeg" />
	<Relationship Id="rId3" Type="http://schemas.openxmlformats.org/officeDocument/2006/relationships/image" Target="../media/image78.jpeg" />
</Relationships>
</file>

<file path=ppt/slides/_rels/slide3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79.jpeg" />
	<Relationship Id="rId3" Type="http://schemas.openxmlformats.org/officeDocument/2006/relationships/image" Target="../media/image80.jpeg" />
</Relationships>
</file>

<file path=ppt/slides/_rels/slide3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1.jpeg" />
	<Relationship Id="rId3" Type="http://schemas.openxmlformats.org/officeDocument/2006/relationships/image" Target="../media/image82.jpeg" />
	<Relationship Id="rId4" Type="http://schemas.openxmlformats.org/officeDocument/2006/relationships/image" Target="../media/image83.jpeg" />
</Relationships>
</file>

<file path=ppt/slides/_rels/slide3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4.jpeg" />
	<Relationship Id="rId3" Type="http://schemas.openxmlformats.org/officeDocument/2006/relationships/image" Target="../media/image85.jpeg" />
	<Relationship Id="rId4" Type="http://schemas.openxmlformats.org/officeDocument/2006/relationships/image" Target="../media/image86.jpeg" />
</Relationships>
</file>

<file path=ppt/slides/_rels/slide3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7.jpeg" />
	<Relationship Id="rId3" Type="http://schemas.openxmlformats.org/officeDocument/2006/relationships/image" Target="../media/image88.jpeg" />
</Relationships>
</file>

<file path=ppt/slides/_rels/slide3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89.jpeg" />
	<Relationship Id="rId3" Type="http://schemas.openxmlformats.org/officeDocument/2006/relationships/image" Target="../media/image90.jpeg" />
</Relationships>
</file>

<file path=ppt/slides/_rels/slide3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1.jpeg" />
	<Relationship Id="rId3" Type="http://schemas.openxmlformats.org/officeDocument/2006/relationships/image" Target="../media/image92.jpeg" />
</Relationships>
</file>

<file path=ppt/slides/_rels/slide3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3.jpeg" />
	<Relationship Id="rId3" Type="http://schemas.openxmlformats.org/officeDocument/2006/relationships/image" Target="../media/image94.jpeg" />
	<Relationship Id="rId4" Type="http://schemas.openxmlformats.org/officeDocument/2006/relationships/image" Target="../media/image95.jpeg" />
	<Relationship Id="rId5" Type="http://schemas.openxmlformats.org/officeDocument/2006/relationships/image" Target="../media/image96.jpeg" />
</Relationships>
</file>

<file path=ppt/slides/_rels/slide3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7.jpeg" />
	<Relationship Id="rId3" Type="http://schemas.openxmlformats.org/officeDocument/2006/relationships/image" Target="../media/image98.jpeg" />
</Relationships>
</file>

<file path=ppt/slides/_rels/slide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.jpeg" />
	<Relationship Id="rId3" Type="http://schemas.openxmlformats.org/officeDocument/2006/relationships/image" Target="../media/image10.jpeg" />
</Relationships>
</file>

<file path=ppt/slides/_rels/slide40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99.jpeg" />
	<Relationship Id="rId3" Type="http://schemas.openxmlformats.org/officeDocument/2006/relationships/image" Target="../media/image100.jpeg" />
</Relationships>
</file>

<file path=ppt/slides/_rels/slide41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1.jpeg" />
	<Relationship Id="rId3" Type="http://schemas.openxmlformats.org/officeDocument/2006/relationships/image" Target="../media/image102.jpeg" />
</Relationships>
</file>

<file path=ppt/slides/_rels/slide42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3.jpeg" />
	<Relationship Id="rId3" Type="http://schemas.openxmlformats.org/officeDocument/2006/relationships/image" Target="../media/image104.jpeg" />
</Relationships>
</file>

<file path=ppt/slides/_rels/slide43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5.jpeg" />
	<Relationship Id="rId3" Type="http://schemas.openxmlformats.org/officeDocument/2006/relationships/image" Target="../media/image106.jpeg" />
</Relationships>
</file>

<file path=ppt/slides/_rels/slide44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7.jpeg" />
	<Relationship Id="rId3" Type="http://schemas.openxmlformats.org/officeDocument/2006/relationships/image" Target="../media/image108.jpeg" />
</Relationships>
</file>

<file path=ppt/slides/_rels/slide4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09.jpeg" />
	<Relationship Id="rId3" Type="http://schemas.openxmlformats.org/officeDocument/2006/relationships/image" Target="../media/image110.jpeg" />
</Relationships>
</file>

<file path=ppt/slides/_rels/slide4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1.jpeg" />
	<Relationship Id="rId3" Type="http://schemas.openxmlformats.org/officeDocument/2006/relationships/image" Target="../media/image112.jpeg" />
</Relationships>
</file>

<file path=ppt/slides/_rels/slide4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3.jpeg" />
	<Relationship Id="rId3" Type="http://schemas.openxmlformats.org/officeDocument/2006/relationships/image" Target="../media/image114.jpeg" />
</Relationships>
</file>

<file path=ppt/slides/_rels/slide5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1.jpeg" />
	<Relationship Id="rId3" Type="http://schemas.openxmlformats.org/officeDocument/2006/relationships/image" Target="../media/image12.jpeg" />
	<Relationship Id="rId4" Type="http://schemas.openxmlformats.org/officeDocument/2006/relationships/image" Target="../media/image13.jpeg" />
</Relationships>
</file>

<file path=ppt/slides/_rels/slide6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4.jpeg" />
	<Relationship Id="rId3" Type="http://schemas.openxmlformats.org/officeDocument/2006/relationships/image" Target="../media/image15.jpeg" />
</Relationships>
</file>

<file path=ppt/slides/_rels/slide7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6.jpeg" />
	<Relationship Id="rId3" Type="http://schemas.openxmlformats.org/officeDocument/2006/relationships/image" Target="../media/image17.jpeg" />
</Relationships>
</file>

<file path=ppt/slides/_rels/slide8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18.jpeg" />
	<Relationship Id="rId3" Type="http://schemas.openxmlformats.org/officeDocument/2006/relationships/image" Target="../media/image19.jpeg" />
</Relationships>
</file>

<file path=ppt/slides/_rels/slide9.xml.rels><?xml version="1.0" encoding="UTF-8" standalone="yes" ?>
<Relationships xmlns="http://schemas.openxmlformats.org/package/2006/relationships">
	<Relationship Id="rId1" Type="http://schemas.openxmlformats.org/officeDocument/2006/relationships/slideLayout"
		Target="../slideLayouts/slideLayout1.xml" />
	<Relationship Id="rId2" Type="http://schemas.openxmlformats.org/officeDocument/2006/relationships/image" Target="../media/image20.jpeg" />
	<Relationship Id="rId3" Type="http://schemas.openxmlformats.org/officeDocument/2006/relationships/image" Target="../media/image21.jpeg" />
	<Relationship Id="rId4" Type="http://schemas.openxmlformats.org/officeDocument/2006/relationships/image" Target="../media/image22.jpeg" 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71800" y="2685796"/>
            <a:ext cx="3515868" cy="33527"/>
          </a:xfrm>
          <a:custGeom>
            <a:avLst/>
            <a:gdLst>
              <a:gd name="connsiteX0" fmla="*/ 0 w 3515868"/>
              <a:gd name="connsiteY0" fmla="*/ 0 h 33527"/>
              <a:gd name="connsiteX1" fmla="*/ 1757934 w 3515868"/>
              <a:gd name="connsiteY1" fmla="*/ 0 h 33527"/>
              <a:gd name="connsiteX2" fmla="*/ 3515868 w 3515868"/>
              <a:gd name="connsiteY2" fmla="*/ 0 h 33527"/>
              <a:gd name="connsiteX3" fmla="*/ 3515868 w 3515868"/>
              <a:gd name="connsiteY3" fmla="*/ 33527 h 33527"/>
              <a:gd name="connsiteX4" fmla="*/ 1757934 w 3515868"/>
              <a:gd name="connsiteY4" fmla="*/ 33527 h 33527"/>
              <a:gd name="connsiteX5" fmla="*/ 0 w 3515868"/>
              <a:gd name="connsiteY5" fmla="*/ 33527 h 33527"/>
              <a:gd name="connsiteX6" fmla="*/ 0 w 3515868"/>
              <a:gd name="connsiteY6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515868" h="33527">
                <a:moveTo>
                  <a:pt x="0" y="0"/>
                </a:moveTo>
                <a:lnTo>
                  <a:pt x="1757934" y="0"/>
                </a:lnTo>
                <a:lnTo>
                  <a:pt x="3515868" y="0"/>
                </a:lnTo>
                <a:lnTo>
                  <a:pt x="3515868" y="33527"/>
                </a:lnTo>
                <a:lnTo>
                  <a:pt x="1757934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5084" y="3539236"/>
            <a:ext cx="5742432" cy="33401"/>
          </a:xfrm>
          <a:custGeom>
            <a:avLst/>
            <a:gdLst>
              <a:gd name="connsiteX0" fmla="*/ 0 w 5742432"/>
              <a:gd name="connsiteY0" fmla="*/ 0 h 33401"/>
              <a:gd name="connsiteX1" fmla="*/ 1435608 w 5742432"/>
              <a:gd name="connsiteY1" fmla="*/ 0 h 33401"/>
              <a:gd name="connsiteX2" fmla="*/ 2871216 w 5742432"/>
              <a:gd name="connsiteY2" fmla="*/ 0 h 33401"/>
              <a:gd name="connsiteX3" fmla="*/ 4306824 w 5742432"/>
              <a:gd name="connsiteY3" fmla="*/ 0 h 33401"/>
              <a:gd name="connsiteX4" fmla="*/ 5742432 w 5742432"/>
              <a:gd name="connsiteY4" fmla="*/ 0 h 33401"/>
              <a:gd name="connsiteX5" fmla="*/ 5742432 w 5742432"/>
              <a:gd name="connsiteY5" fmla="*/ 33401 h 33401"/>
              <a:gd name="connsiteX6" fmla="*/ 4306824 w 5742432"/>
              <a:gd name="connsiteY6" fmla="*/ 33401 h 33401"/>
              <a:gd name="connsiteX7" fmla="*/ 2871216 w 5742432"/>
              <a:gd name="connsiteY7" fmla="*/ 33401 h 33401"/>
              <a:gd name="connsiteX8" fmla="*/ 1435608 w 5742432"/>
              <a:gd name="connsiteY8" fmla="*/ 33401 h 33401"/>
              <a:gd name="connsiteX9" fmla="*/ 0 w 5742432"/>
              <a:gd name="connsiteY9" fmla="*/ 33401 h 33401"/>
              <a:gd name="connsiteX10" fmla="*/ 0 w 5742432"/>
              <a:gd name="connsiteY10" fmla="*/ 0 h 334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742432" h="33401">
                <a:moveTo>
                  <a:pt x="0" y="0"/>
                </a:moveTo>
                <a:lnTo>
                  <a:pt x="1435608" y="0"/>
                </a:lnTo>
                <a:lnTo>
                  <a:pt x="2871216" y="0"/>
                </a:lnTo>
                <a:lnTo>
                  <a:pt x="4306824" y="0"/>
                </a:lnTo>
                <a:lnTo>
                  <a:pt x="5742432" y="0"/>
                </a:lnTo>
                <a:lnTo>
                  <a:pt x="5742432" y="33401"/>
                </a:lnTo>
                <a:lnTo>
                  <a:pt x="4306824" y="33401"/>
                </a:lnTo>
                <a:lnTo>
                  <a:pt x="2871216" y="33401"/>
                </a:lnTo>
                <a:lnTo>
                  <a:pt x="1435608" y="33401"/>
                </a:lnTo>
                <a:lnTo>
                  <a:pt x="0" y="33401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8352" y="4162552"/>
            <a:ext cx="2214371" cy="24384"/>
          </a:xfrm>
          <a:custGeom>
            <a:avLst/>
            <a:gdLst>
              <a:gd name="connsiteX0" fmla="*/ 0 w 2214371"/>
              <a:gd name="connsiteY0" fmla="*/ 0 h 24384"/>
              <a:gd name="connsiteX1" fmla="*/ 1107185 w 2214371"/>
              <a:gd name="connsiteY1" fmla="*/ 0 h 24384"/>
              <a:gd name="connsiteX2" fmla="*/ 2214371 w 2214371"/>
              <a:gd name="connsiteY2" fmla="*/ 0 h 24384"/>
              <a:gd name="connsiteX3" fmla="*/ 2214371 w 2214371"/>
              <a:gd name="connsiteY3" fmla="*/ 24383 h 24384"/>
              <a:gd name="connsiteX4" fmla="*/ 1107185 w 2214371"/>
              <a:gd name="connsiteY4" fmla="*/ 24383 h 24384"/>
              <a:gd name="connsiteX5" fmla="*/ 0 w 2214371"/>
              <a:gd name="connsiteY5" fmla="*/ 24383 h 24384"/>
              <a:gd name="connsiteX6" fmla="*/ 0 w 2214371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214371" h="24384">
                <a:moveTo>
                  <a:pt x="0" y="0"/>
                </a:moveTo>
                <a:lnTo>
                  <a:pt x="1107185" y="0"/>
                </a:lnTo>
                <a:lnTo>
                  <a:pt x="2214371" y="0"/>
                </a:lnTo>
                <a:lnTo>
                  <a:pt x="2214371" y="24383"/>
                </a:lnTo>
                <a:lnTo>
                  <a:pt x="1107185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83892" y="4467352"/>
            <a:ext cx="5004815" cy="24384"/>
          </a:xfrm>
          <a:custGeom>
            <a:avLst/>
            <a:gdLst>
              <a:gd name="connsiteX0" fmla="*/ 0 w 5004815"/>
              <a:gd name="connsiteY0" fmla="*/ 0 h 24384"/>
              <a:gd name="connsiteX1" fmla="*/ 1668272 w 5004815"/>
              <a:gd name="connsiteY1" fmla="*/ 0 h 24384"/>
              <a:gd name="connsiteX2" fmla="*/ 3336543 w 5004815"/>
              <a:gd name="connsiteY2" fmla="*/ 0 h 24384"/>
              <a:gd name="connsiteX3" fmla="*/ 5004815 w 5004815"/>
              <a:gd name="connsiteY3" fmla="*/ 0 h 24384"/>
              <a:gd name="connsiteX4" fmla="*/ 5004815 w 5004815"/>
              <a:gd name="connsiteY4" fmla="*/ 24383 h 24384"/>
              <a:gd name="connsiteX5" fmla="*/ 3336543 w 5004815"/>
              <a:gd name="connsiteY5" fmla="*/ 24383 h 24384"/>
              <a:gd name="connsiteX6" fmla="*/ 1668272 w 5004815"/>
              <a:gd name="connsiteY6" fmla="*/ 24383 h 24384"/>
              <a:gd name="connsiteX7" fmla="*/ 0 w 5004815"/>
              <a:gd name="connsiteY7" fmla="*/ 24383 h 24384"/>
              <a:gd name="connsiteX8" fmla="*/ 0 w 5004815"/>
              <a:gd name="connsiteY8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04815" h="24384">
                <a:moveTo>
                  <a:pt x="0" y="0"/>
                </a:moveTo>
                <a:lnTo>
                  <a:pt x="1668272" y="0"/>
                </a:lnTo>
                <a:lnTo>
                  <a:pt x="3336543" y="0"/>
                </a:lnTo>
                <a:lnTo>
                  <a:pt x="5004815" y="0"/>
                </a:lnTo>
                <a:lnTo>
                  <a:pt x="5004815" y="24383"/>
                </a:lnTo>
                <a:lnTo>
                  <a:pt x="3336543" y="24383"/>
                </a:lnTo>
                <a:lnTo>
                  <a:pt x="1668272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14344" y="4772152"/>
            <a:ext cx="2343912" cy="24384"/>
          </a:xfrm>
          <a:custGeom>
            <a:avLst/>
            <a:gdLst>
              <a:gd name="connsiteX0" fmla="*/ 0 w 2343912"/>
              <a:gd name="connsiteY0" fmla="*/ 0 h 24384"/>
              <a:gd name="connsiteX1" fmla="*/ 1171956 w 2343912"/>
              <a:gd name="connsiteY1" fmla="*/ 0 h 24384"/>
              <a:gd name="connsiteX2" fmla="*/ 2343912 w 2343912"/>
              <a:gd name="connsiteY2" fmla="*/ 0 h 24384"/>
              <a:gd name="connsiteX3" fmla="*/ 2343912 w 2343912"/>
              <a:gd name="connsiteY3" fmla="*/ 24383 h 24384"/>
              <a:gd name="connsiteX4" fmla="*/ 1171956 w 2343912"/>
              <a:gd name="connsiteY4" fmla="*/ 24383 h 24384"/>
              <a:gd name="connsiteX5" fmla="*/ 0 w 2343912"/>
              <a:gd name="connsiteY5" fmla="*/ 24383 h 24384"/>
              <a:gd name="connsiteX6" fmla="*/ 0 w 2343912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43912" h="24384">
                <a:moveTo>
                  <a:pt x="0" y="0"/>
                </a:moveTo>
                <a:lnTo>
                  <a:pt x="1171956" y="0"/>
                </a:lnTo>
                <a:lnTo>
                  <a:pt x="2343912" y="0"/>
                </a:lnTo>
                <a:lnTo>
                  <a:pt x="2343912" y="24383"/>
                </a:lnTo>
                <a:lnTo>
                  <a:pt x="1171956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9700" y="139700"/>
            <a:ext cx="9004300" cy="6718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16100" y="2489200"/>
            <a:ext cx="5727700" cy="266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dirty="0" smtClean="0"/>
              <a:t>		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NeuroPsychiatry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Block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sz="279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</a:p>
          <a:p>
            <a:pPr>
              <a:lnSpc>
                <a:spcPts val="24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dirty="0" smtClean="0"/>
              <a:t>						</a:t>
            </a:r>
            <a:r>
              <a:rPr lang="en-US" altLang="zh-CN" sz="2006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pPr>
              <a:lnSpc>
                <a:spcPts val="23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dirty="0" smtClean="0"/>
              <a:t>				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Prof.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Faten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zakareia</a:t>
            </a:r>
          </a:p>
          <a:p>
            <a:pPr>
              <a:lnSpc>
                <a:spcPts val="24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dirty="0" smtClean="0"/>
              <a:t>	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College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Medicine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24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dirty="0" smtClean="0"/>
              <a:t>			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</a:p>
          <a:p>
            <a:pPr>
              <a:lnSpc>
                <a:spcPts val="2100"/>
              </a:lnSpc>
              <a:tabLst>
                <a:tab pos="368300" algn="l"/>
                <a:tab pos="1155700" algn="l"/>
                <a:tab pos="1689100" algn="l"/>
                <a:tab pos="1752600" algn="l"/>
                <a:tab pos="2641600" algn="l"/>
                <a:tab pos="2730500" algn="l"/>
              </a:tabLst>
            </a:pPr>
            <a:r>
              <a:rPr lang="en-US" altLang="zh-CN" dirty="0" smtClean="0"/>
              <a:t>					</a:t>
            </a:r>
            <a:r>
              <a:rPr lang="en-US" altLang="zh-CN" sz="1802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206500" y="5422900"/>
            <a:ext cx="25019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Email: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Faten@ksu.edu.sa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78300" y="5422900"/>
            <a:ext cx="9906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Ext:52736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1722120"/>
            <a:ext cx="5141975" cy="33527"/>
          </a:xfrm>
          <a:custGeom>
            <a:avLst/>
            <a:gdLst>
              <a:gd name="connsiteX0" fmla="*/ 0 w 5141975"/>
              <a:gd name="connsiteY0" fmla="*/ 0 h 33527"/>
              <a:gd name="connsiteX1" fmla="*/ 1285494 w 5141975"/>
              <a:gd name="connsiteY1" fmla="*/ 0 h 33527"/>
              <a:gd name="connsiteX2" fmla="*/ 2570988 w 5141975"/>
              <a:gd name="connsiteY2" fmla="*/ 0 h 33527"/>
              <a:gd name="connsiteX3" fmla="*/ 3856481 w 5141975"/>
              <a:gd name="connsiteY3" fmla="*/ 0 h 33527"/>
              <a:gd name="connsiteX4" fmla="*/ 5141975 w 5141975"/>
              <a:gd name="connsiteY4" fmla="*/ 0 h 33527"/>
              <a:gd name="connsiteX5" fmla="*/ 5141975 w 5141975"/>
              <a:gd name="connsiteY5" fmla="*/ 33527 h 33527"/>
              <a:gd name="connsiteX6" fmla="*/ 3856481 w 5141975"/>
              <a:gd name="connsiteY6" fmla="*/ 33527 h 33527"/>
              <a:gd name="connsiteX7" fmla="*/ 2570988 w 5141975"/>
              <a:gd name="connsiteY7" fmla="*/ 33527 h 33527"/>
              <a:gd name="connsiteX8" fmla="*/ 1285494 w 5141975"/>
              <a:gd name="connsiteY8" fmla="*/ 33527 h 33527"/>
              <a:gd name="connsiteX9" fmla="*/ 0 w 5141975"/>
              <a:gd name="connsiteY9" fmla="*/ 33527 h 33527"/>
              <a:gd name="connsiteX10" fmla="*/ 0 w 5141975"/>
              <a:gd name="connsiteY10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141975" h="33527">
                <a:moveTo>
                  <a:pt x="0" y="0"/>
                </a:moveTo>
                <a:lnTo>
                  <a:pt x="1285494" y="0"/>
                </a:lnTo>
                <a:lnTo>
                  <a:pt x="2570988" y="0"/>
                </a:lnTo>
                <a:lnTo>
                  <a:pt x="3856481" y="0"/>
                </a:lnTo>
                <a:lnTo>
                  <a:pt x="5141975" y="0"/>
                </a:lnTo>
                <a:lnTo>
                  <a:pt x="5141975" y="33527"/>
                </a:lnTo>
                <a:lnTo>
                  <a:pt x="3856481" y="33527"/>
                </a:lnTo>
                <a:lnTo>
                  <a:pt x="2570988" y="33527"/>
                </a:lnTo>
                <a:lnTo>
                  <a:pt x="1285494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2369820"/>
            <a:ext cx="2723388" cy="28955"/>
          </a:xfrm>
          <a:custGeom>
            <a:avLst/>
            <a:gdLst>
              <a:gd name="connsiteX0" fmla="*/ 0 w 2723388"/>
              <a:gd name="connsiteY0" fmla="*/ 0 h 28955"/>
              <a:gd name="connsiteX1" fmla="*/ 1361694 w 2723388"/>
              <a:gd name="connsiteY1" fmla="*/ 0 h 28955"/>
              <a:gd name="connsiteX2" fmla="*/ 2723388 w 2723388"/>
              <a:gd name="connsiteY2" fmla="*/ 0 h 28955"/>
              <a:gd name="connsiteX3" fmla="*/ 2723388 w 2723388"/>
              <a:gd name="connsiteY3" fmla="*/ 28955 h 28955"/>
              <a:gd name="connsiteX4" fmla="*/ 1361694 w 2723388"/>
              <a:gd name="connsiteY4" fmla="*/ 28955 h 28955"/>
              <a:gd name="connsiteX5" fmla="*/ 0 w 2723388"/>
              <a:gd name="connsiteY5" fmla="*/ 28955 h 28955"/>
              <a:gd name="connsiteX6" fmla="*/ 0 w 2723388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23388" h="28955">
                <a:moveTo>
                  <a:pt x="0" y="0"/>
                </a:moveTo>
                <a:lnTo>
                  <a:pt x="1361694" y="0"/>
                </a:lnTo>
                <a:lnTo>
                  <a:pt x="2723388" y="0"/>
                </a:lnTo>
                <a:lnTo>
                  <a:pt x="2723388" y="28955"/>
                </a:lnTo>
                <a:lnTo>
                  <a:pt x="1361694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3832859"/>
            <a:ext cx="2884931" cy="28955"/>
          </a:xfrm>
          <a:custGeom>
            <a:avLst/>
            <a:gdLst>
              <a:gd name="connsiteX0" fmla="*/ 0 w 2884931"/>
              <a:gd name="connsiteY0" fmla="*/ 0 h 28955"/>
              <a:gd name="connsiteX1" fmla="*/ 961644 w 2884931"/>
              <a:gd name="connsiteY1" fmla="*/ 0 h 28955"/>
              <a:gd name="connsiteX2" fmla="*/ 1923288 w 2884931"/>
              <a:gd name="connsiteY2" fmla="*/ 0 h 28955"/>
              <a:gd name="connsiteX3" fmla="*/ 2884931 w 2884931"/>
              <a:gd name="connsiteY3" fmla="*/ 0 h 28955"/>
              <a:gd name="connsiteX4" fmla="*/ 2884931 w 2884931"/>
              <a:gd name="connsiteY4" fmla="*/ 28955 h 28955"/>
              <a:gd name="connsiteX5" fmla="*/ 1923288 w 2884931"/>
              <a:gd name="connsiteY5" fmla="*/ 28955 h 28955"/>
              <a:gd name="connsiteX6" fmla="*/ 961644 w 2884931"/>
              <a:gd name="connsiteY6" fmla="*/ 28955 h 28955"/>
              <a:gd name="connsiteX7" fmla="*/ 0 w 2884931"/>
              <a:gd name="connsiteY7" fmla="*/ 28955 h 28955"/>
              <a:gd name="connsiteX8" fmla="*/ 0 w 2884931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884931" h="28955">
                <a:moveTo>
                  <a:pt x="0" y="0"/>
                </a:moveTo>
                <a:lnTo>
                  <a:pt x="961644" y="0"/>
                </a:lnTo>
                <a:lnTo>
                  <a:pt x="1923288" y="0"/>
                </a:lnTo>
                <a:lnTo>
                  <a:pt x="2884931" y="0"/>
                </a:lnTo>
                <a:lnTo>
                  <a:pt x="2884931" y="28955"/>
                </a:lnTo>
                <a:lnTo>
                  <a:pt x="1923288" y="28955"/>
                </a:lnTo>
                <a:lnTo>
                  <a:pt x="961644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96440" y="766572"/>
            <a:ext cx="3947159" cy="22859"/>
          </a:xfrm>
          <a:custGeom>
            <a:avLst/>
            <a:gdLst>
              <a:gd name="connsiteX0" fmla="*/ 0 w 3947159"/>
              <a:gd name="connsiteY0" fmla="*/ 0 h 22859"/>
              <a:gd name="connsiteX1" fmla="*/ 1315719 w 3947159"/>
              <a:gd name="connsiteY1" fmla="*/ 0 h 22859"/>
              <a:gd name="connsiteX2" fmla="*/ 2631440 w 3947159"/>
              <a:gd name="connsiteY2" fmla="*/ 0 h 22859"/>
              <a:gd name="connsiteX3" fmla="*/ 3947159 w 3947159"/>
              <a:gd name="connsiteY3" fmla="*/ 0 h 22859"/>
              <a:gd name="connsiteX4" fmla="*/ 3947159 w 3947159"/>
              <a:gd name="connsiteY4" fmla="*/ 22859 h 22859"/>
              <a:gd name="connsiteX5" fmla="*/ 2631440 w 3947159"/>
              <a:gd name="connsiteY5" fmla="*/ 22859 h 22859"/>
              <a:gd name="connsiteX6" fmla="*/ 1315719 w 3947159"/>
              <a:gd name="connsiteY6" fmla="*/ 22859 h 22859"/>
              <a:gd name="connsiteX7" fmla="*/ 0 w 3947159"/>
              <a:gd name="connsiteY7" fmla="*/ 22859 h 22859"/>
              <a:gd name="connsiteX8" fmla="*/ 0 w 3947159"/>
              <a:gd name="connsiteY8" fmla="*/ 0 h 228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947159" h="22859">
                <a:moveTo>
                  <a:pt x="0" y="0"/>
                </a:moveTo>
                <a:lnTo>
                  <a:pt x="1315719" y="0"/>
                </a:lnTo>
                <a:lnTo>
                  <a:pt x="2631440" y="0"/>
                </a:lnTo>
                <a:lnTo>
                  <a:pt x="3947159" y="0"/>
                </a:lnTo>
                <a:lnTo>
                  <a:pt x="3947159" y="22859"/>
                </a:lnTo>
                <a:lnTo>
                  <a:pt x="2631440" y="22859"/>
                </a:lnTo>
                <a:lnTo>
                  <a:pt x="1315719" y="22859"/>
                </a:lnTo>
                <a:lnTo>
                  <a:pt x="0" y="2285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36195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4700" y="1244600"/>
            <a:ext cx="3225800" cy="436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22300" y="1447800"/>
            <a:ext cx="5130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159000"/>
            <a:ext cx="49022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spindle)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dilated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bag)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632200"/>
            <a:ext cx="47117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(about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/spindle)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Thinner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shorter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-One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nuclei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zone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5054600"/>
            <a:ext cx="43561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93900" y="406400"/>
            <a:ext cx="3937000" cy="406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Spindle(cont)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5500" y="520700"/>
            <a:ext cx="7950200" cy="581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72440" y="533400"/>
            <a:ext cx="7019543" cy="33527"/>
          </a:xfrm>
          <a:custGeom>
            <a:avLst/>
            <a:gdLst>
              <a:gd name="connsiteX0" fmla="*/ 0 w 7019543"/>
              <a:gd name="connsiteY0" fmla="*/ 0 h 33527"/>
              <a:gd name="connsiteX1" fmla="*/ 1754886 w 7019543"/>
              <a:gd name="connsiteY1" fmla="*/ 0 h 33527"/>
              <a:gd name="connsiteX2" fmla="*/ 3509771 w 7019543"/>
              <a:gd name="connsiteY2" fmla="*/ 0 h 33527"/>
              <a:gd name="connsiteX3" fmla="*/ 5264657 w 7019543"/>
              <a:gd name="connsiteY3" fmla="*/ 0 h 33527"/>
              <a:gd name="connsiteX4" fmla="*/ 7019543 w 7019543"/>
              <a:gd name="connsiteY4" fmla="*/ 0 h 33527"/>
              <a:gd name="connsiteX5" fmla="*/ 7019543 w 7019543"/>
              <a:gd name="connsiteY5" fmla="*/ 33527 h 33527"/>
              <a:gd name="connsiteX6" fmla="*/ 5264657 w 7019543"/>
              <a:gd name="connsiteY6" fmla="*/ 33527 h 33527"/>
              <a:gd name="connsiteX7" fmla="*/ 3509771 w 7019543"/>
              <a:gd name="connsiteY7" fmla="*/ 33527 h 33527"/>
              <a:gd name="connsiteX8" fmla="*/ 1754886 w 7019543"/>
              <a:gd name="connsiteY8" fmla="*/ 33527 h 33527"/>
              <a:gd name="connsiteX9" fmla="*/ 0 w 7019543"/>
              <a:gd name="connsiteY9" fmla="*/ 33527 h 33527"/>
              <a:gd name="connsiteX10" fmla="*/ 0 w 7019543"/>
              <a:gd name="connsiteY10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019543" h="33527">
                <a:moveTo>
                  <a:pt x="0" y="0"/>
                </a:moveTo>
                <a:lnTo>
                  <a:pt x="1754886" y="0"/>
                </a:lnTo>
                <a:lnTo>
                  <a:pt x="3509771" y="0"/>
                </a:lnTo>
                <a:lnTo>
                  <a:pt x="5264657" y="0"/>
                </a:lnTo>
                <a:lnTo>
                  <a:pt x="7019543" y="0"/>
                </a:lnTo>
                <a:lnTo>
                  <a:pt x="7019543" y="33527"/>
                </a:lnTo>
                <a:lnTo>
                  <a:pt x="5264657" y="33527"/>
                </a:lnTo>
                <a:lnTo>
                  <a:pt x="3509771" y="33527"/>
                </a:lnTo>
                <a:lnTo>
                  <a:pt x="1754886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72440" y="1778507"/>
            <a:ext cx="105155" cy="38100"/>
          </a:xfrm>
          <a:custGeom>
            <a:avLst/>
            <a:gdLst>
              <a:gd name="connsiteX0" fmla="*/ 0 w 105155"/>
              <a:gd name="connsiteY0" fmla="*/ 19050 h 38100"/>
              <a:gd name="connsiteX1" fmla="*/ 105155 w 105155"/>
              <a:gd name="connsiteY1" fmla="*/ 19050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5155" h="38100">
                <a:moveTo>
                  <a:pt x="0" y="19050"/>
                </a:moveTo>
                <a:lnTo>
                  <a:pt x="105155" y="19050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77596" y="1778507"/>
            <a:ext cx="6512052" cy="38100"/>
          </a:xfrm>
          <a:custGeom>
            <a:avLst/>
            <a:gdLst>
              <a:gd name="connsiteX0" fmla="*/ 0 w 6512052"/>
              <a:gd name="connsiteY0" fmla="*/ 0 h 38100"/>
              <a:gd name="connsiteX1" fmla="*/ 1628013 w 6512052"/>
              <a:gd name="connsiteY1" fmla="*/ 0 h 38100"/>
              <a:gd name="connsiteX2" fmla="*/ 3256025 w 6512052"/>
              <a:gd name="connsiteY2" fmla="*/ 0 h 38100"/>
              <a:gd name="connsiteX3" fmla="*/ 4884038 w 6512052"/>
              <a:gd name="connsiteY3" fmla="*/ 0 h 38100"/>
              <a:gd name="connsiteX4" fmla="*/ 6512052 w 6512052"/>
              <a:gd name="connsiteY4" fmla="*/ 0 h 38100"/>
              <a:gd name="connsiteX5" fmla="*/ 6512052 w 6512052"/>
              <a:gd name="connsiteY5" fmla="*/ 38100 h 38100"/>
              <a:gd name="connsiteX6" fmla="*/ 4884038 w 6512052"/>
              <a:gd name="connsiteY6" fmla="*/ 38100 h 38100"/>
              <a:gd name="connsiteX7" fmla="*/ 3256025 w 6512052"/>
              <a:gd name="connsiteY7" fmla="*/ 38100 h 38100"/>
              <a:gd name="connsiteX8" fmla="*/ 1628013 w 6512052"/>
              <a:gd name="connsiteY8" fmla="*/ 38100 h 38100"/>
              <a:gd name="connsiteX9" fmla="*/ 0 w 6512052"/>
              <a:gd name="connsiteY9" fmla="*/ 38100 h 38100"/>
              <a:gd name="connsiteX10" fmla="*/ 0 w 6512052"/>
              <a:gd name="connsiteY10" fmla="*/ 0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512052" h="38100">
                <a:moveTo>
                  <a:pt x="0" y="0"/>
                </a:moveTo>
                <a:lnTo>
                  <a:pt x="1628013" y="0"/>
                </a:lnTo>
                <a:lnTo>
                  <a:pt x="3256025" y="0"/>
                </a:lnTo>
                <a:lnTo>
                  <a:pt x="4884038" y="0"/>
                </a:lnTo>
                <a:lnTo>
                  <a:pt x="6512052" y="0"/>
                </a:lnTo>
                <a:lnTo>
                  <a:pt x="6512052" y="38100"/>
                </a:lnTo>
                <a:lnTo>
                  <a:pt x="4884038" y="38100"/>
                </a:lnTo>
                <a:lnTo>
                  <a:pt x="3256025" y="38100"/>
                </a:lnTo>
                <a:lnTo>
                  <a:pt x="1628013" y="38100"/>
                </a:lnTo>
                <a:lnTo>
                  <a:pt x="0" y="38100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440" y="2692908"/>
            <a:ext cx="4885944" cy="38100"/>
          </a:xfrm>
          <a:custGeom>
            <a:avLst/>
            <a:gdLst>
              <a:gd name="connsiteX0" fmla="*/ 0 w 4885944"/>
              <a:gd name="connsiteY0" fmla="*/ 0 h 38100"/>
              <a:gd name="connsiteX1" fmla="*/ 1628648 w 4885944"/>
              <a:gd name="connsiteY1" fmla="*/ 0 h 38100"/>
              <a:gd name="connsiteX2" fmla="*/ 3257295 w 4885944"/>
              <a:gd name="connsiteY2" fmla="*/ 0 h 38100"/>
              <a:gd name="connsiteX3" fmla="*/ 4885944 w 4885944"/>
              <a:gd name="connsiteY3" fmla="*/ 0 h 38100"/>
              <a:gd name="connsiteX4" fmla="*/ 4885944 w 4885944"/>
              <a:gd name="connsiteY4" fmla="*/ 38100 h 38100"/>
              <a:gd name="connsiteX5" fmla="*/ 3257295 w 4885944"/>
              <a:gd name="connsiteY5" fmla="*/ 38100 h 38100"/>
              <a:gd name="connsiteX6" fmla="*/ 1628648 w 4885944"/>
              <a:gd name="connsiteY6" fmla="*/ 38100 h 38100"/>
              <a:gd name="connsiteX7" fmla="*/ 0 w 4885944"/>
              <a:gd name="connsiteY7" fmla="*/ 38100 h 38100"/>
              <a:gd name="connsiteX8" fmla="*/ 0 w 4885944"/>
              <a:gd name="connsiteY8" fmla="*/ 0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885944" h="38100">
                <a:moveTo>
                  <a:pt x="0" y="0"/>
                </a:moveTo>
                <a:lnTo>
                  <a:pt x="1628648" y="0"/>
                </a:lnTo>
                <a:lnTo>
                  <a:pt x="3257295" y="0"/>
                </a:lnTo>
                <a:lnTo>
                  <a:pt x="4885944" y="0"/>
                </a:lnTo>
                <a:lnTo>
                  <a:pt x="4885944" y="38100"/>
                </a:lnTo>
                <a:lnTo>
                  <a:pt x="3257295" y="38100"/>
                </a:lnTo>
                <a:lnTo>
                  <a:pt x="1628648" y="38100"/>
                </a:lnTo>
                <a:lnTo>
                  <a:pt x="0" y="38100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77216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9900" y="254000"/>
            <a:ext cx="7010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2-Innervation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spindle(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afferents)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69900" y="1460500"/>
            <a:ext cx="3937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24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65200" y="1460500"/>
            <a:ext cx="61087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900" y="2400300"/>
            <a:ext cx="71247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381000" algn="l"/>
                <a:tab pos="406400" algn="l"/>
              </a:tabLst>
            </a:pPr>
            <a:r>
              <a:rPr lang="en-US" altLang="zh-CN" dirty="0" smtClean="0"/>
              <a:t>		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1-Sensory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fibres: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                <a:tab pos="381000" algn="l"/>
                <a:tab pos="4064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800"/>
              </a:lnSpc>
              <a:tabLst>
                <a:tab pos="381000" algn="l"/>
                <a:tab pos="406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supplied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4203700"/>
            <a:ext cx="762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20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4165600"/>
            <a:ext cx="1092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GROUP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17700" y="4165600"/>
            <a:ext cx="2667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4635500"/>
            <a:ext cx="762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920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4597400"/>
            <a:ext cx="17145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-GROUP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883920"/>
            <a:ext cx="5612892" cy="33527"/>
          </a:xfrm>
          <a:custGeom>
            <a:avLst/>
            <a:gdLst>
              <a:gd name="connsiteX0" fmla="*/ 0 w 5612892"/>
              <a:gd name="connsiteY0" fmla="*/ 0 h 33527"/>
              <a:gd name="connsiteX1" fmla="*/ 1403223 w 5612892"/>
              <a:gd name="connsiteY1" fmla="*/ 0 h 33527"/>
              <a:gd name="connsiteX2" fmla="*/ 2806446 w 5612892"/>
              <a:gd name="connsiteY2" fmla="*/ 0 h 33527"/>
              <a:gd name="connsiteX3" fmla="*/ 4209669 w 5612892"/>
              <a:gd name="connsiteY3" fmla="*/ 0 h 33527"/>
              <a:gd name="connsiteX4" fmla="*/ 5612892 w 5612892"/>
              <a:gd name="connsiteY4" fmla="*/ 0 h 33527"/>
              <a:gd name="connsiteX5" fmla="*/ 5612892 w 5612892"/>
              <a:gd name="connsiteY5" fmla="*/ 33527 h 33527"/>
              <a:gd name="connsiteX6" fmla="*/ 4209669 w 5612892"/>
              <a:gd name="connsiteY6" fmla="*/ 33527 h 33527"/>
              <a:gd name="connsiteX7" fmla="*/ 2806446 w 5612892"/>
              <a:gd name="connsiteY7" fmla="*/ 33527 h 33527"/>
              <a:gd name="connsiteX8" fmla="*/ 1403223 w 5612892"/>
              <a:gd name="connsiteY8" fmla="*/ 33527 h 33527"/>
              <a:gd name="connsiteX9" fmla="*/ 0 w 5612892"/>
              <a:gd name="connsiteY9" fmla="*/ 33527 h 33527"/>
              <a:gd name="connsiteX10" fmla="*/ 0 w 5612892"/>
              <a:gd name="connsiteY10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612892" h="33527">
                <a:moveTo>
                  <a:pt x="0" y="0"/>
                </a:moveTo>
                <a:lnTo>
                  <a:pt x="1403223" y="0"/>
                </a:lnTo>
                <a:lnTo>
                  <a:pt x="2806446" y="0"/>
                </a:lnTo>
                <a:lnTo>
                  <a:pt x="4209669" y="0"/>
                </a:lnTo>
                <a:lnTo>
                  <a:pt x="5612892" y="0"/>
                </a:lnTo>
                <a:lnTo>
                  <a:pt x="5612892" y="33527"/>
                </a:lnTo>
                <a:lnTo>
                  <a:pt x="4209669" y="33527"/>
                </a:lnTo>
                <a:lnTo>
                  <a:pt x="2806446" y="33527"/>
                </a:lnTo>
                <a:lnTo>
                  <a:pt x="1403223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45207" y="1310640"/>
            <a:ext cx="178308" cy="33527"/>
          </a:xfrm>
          <a:custGeom>
            <a:avLst/>
            <a:gdLst>
              <a:gd name="connsiteX0" fmla="*/ 0 w 178308"/>
              <a:gd name="connsiteY0" fmla="*/ 16763 h 33527"/>
              <a:gd name="connsiteX1" fmla="*/ 178308 w 178308"/>
              <a:gd name="connsiteY1" fmla="*/ 16763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8308" h="33527">
                <a:moveTo>
                  <a:pt x="0" y="16763"/>
                </a:moveTo>
                <a:lnTo>
                  <a:pt x="178308" y="16763"/>
                </a:lnTo>
              </a:path>
            </a:pathLst>
          </a:custGeom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1310640"/>
            <a:ext cx="1801368" cy="33527"/>
          </a:xfrm>
          <a:custGeom>
            <a:avLst/>
            <a:gdLst>
              <a:gd name="connsiteX0" fmla="*/ 0 w 1801368"/>
              <a:gd name="connsiteY0" fmla="*/ 0 h 33527"/>
              <a:gd name="connsiteX1" fmla="*/ 900684 w 1801368"/>
              <a:gd name="connsiteY1" fmla="*/ 0 h 33527"/>
              <a:gd name="connsiteX2" fmla="*/ 1801368 w 1801368"/>
              <a:gd name="connsiteY2" fmla="*/ 0 h 33527"/>
              <a:gd name="connsiteX3" fmla="*/ 1801368 w 1801368"/>
              <a:gd name="connsiteY3" fmla="*/ 33527 h 33527"/>
              <a:gd name="connsiteX4" fmla="*/ 900684 w 1801368"/>
              <a:gd name="connsiteY4" fmla="*/ 33527 h 33527"/>
              <a:gd name="connsiteX5" fmla="*/ 0 w 1801368"/>
              <a:gd name="connsiteY5" fmla="*/ 33527 h 33527"/>
              <a:gd name="connsiteX6" fmla="*/ 0 w 1801368"/>
              <a:gd name="connsiteY6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01368" h="33527">
                <a:moveTo>
                  <a:pt x="0" y="0"/>
                </a:moveTo>
                <a:lnTo>
                  <a:pt x="900684" y="0"/>
                </a:lnTo>
                <a:lnTo>
                  <a:pt x="1801368" y="0"/>
                </a:lnTo>
                <a:lnTo>
                  <a:pt x="1801368" y="33527"/>
                </a:lnTo>
                <a:lnTo>
                  <a:pt x="900684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2049779"/>
            <a:ext cx="2604516" cy="28955"/>
          </a:xfrm>
          <a:custGeom>
            <a:avLst/>
            <a:gdLst>
              <a:gd name="connsiteX0" fmla="*/ 0 w 2604516"/>
              <a:gd name="connsiteY0" fmla="*/ 0 h 28955"/>
              <a:gd name="connsiteX1" fmla="*/ 1302257 w 2604516"/>
              <a:gd name="connsiteY1" fmla="*/ 0 h 28955"/>
              <a:gd name="connsiteX2" fmla="*/ 2604516 w 2604516"/>
              <a:gd name="connsiteY2" fmla="*/ 0 h 28955"/>
              <a:gd name="connsiteX3" fmla="*/ 2604516 w 2604516"/>
              <a:gd name="connsiteY3" fmla="*/ 28955 h 28955"/>
              <a:gd name="connsiteX4" fmla="*/ 1302257 w 2604516"/>
              <a:gd name="connsiteY4" fmla="*/ 28955 h 28955"/>
              <a:gd name="connsiteX5" fmla="*/ 0 w 2604516"/>
              <a:gd name="connsiteY5" fmla="*/ 28955 h 28955"/>
              <a:gd name="connsiteX6" fmla="*/ 0 w 2604516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04516" h="28955">
                <a:moveTo>
                  <a:pt x="0" y="0"/>
                </a:moveTo>
                <a:lnTo>
                  <a:pt x="1302257" y="0"/>
                </a:lnTo>
                <a:lnTo>
                  <a:pt x="2604516" y="0"/>
                </a:lnTo>
                <a:lnTo>
                  <a:pt x="2604516" y="28955"/>
                </a:lnTo>
                <a:lnTo>
                  <a:pt x="1302257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887468" y="3512820"/>
            <a:ext cx="460247" cy="28955"/>
          </a:xfrm>
          <a:custGeom>
            <a:avLst/>
            <a:gdLst>
              <a:gd name="connsiteX0" fmla="*/ 0 w 460247"/>
              <a:gd name="connsiteY0" fmla="*/ 14477 h 28955"/>
              <a:gd name="connsiteX1" fmla="*/ 460247 w 460247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0247" h="28955">
                <a:moveTo>
                  <a:pt x="0" y="14477"/>
                </a:moveTo>
                <a:lnTo>
                  <a:pt x="460247" y="14477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851404" y="4975860"/>
            <a:ext cx="1984248" cy="28955"/>
          </a:xfrm>
          <a:custGeom>
            <a:avLst/>
            <a:gdLst>
              <a:gd name="connsiteX0" fmla="*/ 0 w 1984248"/>
              <a:gd name="connsiteY0" fmla="*/ 0 h 28955"/>
              <a:gd name="connsiteX1" fmla="*/ 992124 w 1984248"/>
              <a:gd name="connsiteY1" fmla="*/ 0 h 28955"/>
              <a:gd name="connsiteX2" fmla="*/ 1984248 w 1984248"/>
              <a:gd name="connsiteY2" fmla="*/ 0 h 28955"/>
              <a:gd name="connsiteX3" fmla="*/ 1984248 w 1984248"/>
              <a:gd name="connsiteY3" fmla="*/ 28955 h 28955"/>
              <a:gd name="connsiteX4" fmla="*/ 992124 w 1984248"/>
              <a:gd name="connsiteY4" fmla="*/ 28955 h 28955"/>
              <a:gd name="connsiteX5" fmla="*/ 0 w 1984248"/>
              <a:gd name="connsiteY5" fmla="*/ 28955 h 28955"/>
              <a:gd name="connsiteX6" fmla="*/ 0 w 1984248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84248" h="28955">
                <a:moveTo>
                  <a:pt x="0" y="0"/>
                </a:moveTo>
                <a:lnTo>
                  <a:pt x="992124" y="0"/>
                </a:lnTo>
                <a:lnTo>
                  <a:pt x="1984248" y="0"/>
                </a:lnTo>
                <a:lnTo>
                  <a:pt x="1984248" y="28955"/>
                </a:lnTo>
                <a:lnTo>
                  <a:pt x="992124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07692" y="5341620"/>
            <a:ext cx="600456" cy="28955"/>
          </a:xfrm>
          <a:custGeom>
            <a:avLst/>
            <a:gdLst>
              <a:gd name="connsiteX0" fmla="*/ 0 w 600456"/>
              <a:gd name="connsiteY0" fmla="*/ 14477 h 28955"/>
              <a:gd name="connsiteX1" fmla="*/ 600456 w 600456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00456" h="28955">
                <a:moveTo>
                  <a:pt x="0" y="14477"/>
                </a:moveTo>
                <a:lnTo>
                  <a:pt x="600456" y="14477"/>
                </a:lnTo>
              </a:path>
            </a:pathLst>
          </a:custGeom>
          <a:ln w="25400">
            <a:solidFill>
              <a:srgbClr val="3333c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872484" y="6126480"/>
            <a:ext cx="1452371" cy="33528"/>
          </a:xfrm>
          <a:custGeom>
            <a:avLst/>
            <a:gdLst>
              <a:gd name="connsiteX0" fmla="*/ 0 w 1452371"/>
              <a:gd name="connsiteY0" fmla="*/ 0 h 33528"/>
              <a:gd name="connsiteX1" fmla="*/ 726185 w 1452371"/>
              <a:gd name="connsiteY1" fmla="*/ 0 h 33528"/>
              <a:gd name="connsiteX2" fmla="*/ 1452371 w 1452371"/>
              <a:gd name="connsiteY2" fmla="*/ 0 h 33528"/>
              <a:gd name="connsiteX3" fmla="*/ 1452371 w 1452371"/>
              <a:gd name="connsiteY3" fmla="*/ 33528 h 33528"/>
              <a:gd name="connsiteX4" fmla="*/ 726185 w 1452371"/>
              <a:gd name="connsiteY4" fmla="*/ 33528 h 33528"/>
              <a:gd name="connsiteX5" fmla="*/ 0 w 1452371"/>
              <a:gd name="connsiteY5" fmla="*/ 33528 h 33528"/>
              <a:gd name="connsiteX6" fmla="*/ 0 w 1452371"/>
              <a:gd name="connsiteY6" fmla="*/ 0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52371" h="33528">
                <a:moveTo>
                  <a:pt x="0" y="0"/>
                </a:moveTo>
                <a:lnTo>
                  <a:pt x="726185" y="0"/>
                </a:lnTo>
                <a:lnTo>
                  <a:pt x="1452371" y="0"/>
                </a:lnTo>
                <a:lnTo>
                  <a:pt x="1452371" y="33528"/>
                </a:lnTo>
                <a:lnTo>
                  <a:pt x="726185" y="33528"/>
                </a:lnTo>
                <a:lnTo>
                  <a:pt x="0" y="33528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915668" y="6553200"/>
            <a:ext cx="2615184" cy="22859"/>
          </a:xfrm>
          <a:custGeom>
            <a:avLst/>
            <a:gdLst>
              <a:gd name="connsiteX0" fmla="*/ 0 w 2615184"/>
              <a:gd name="connsiteY0" fmla="*/ 0 h 22859"/>
              <a:gd name="connsiteX1" fmla="*/ 1307592 w 2615184"/>
              <a:gd name="connsiteY1" fmla="*/ 0 h 22859"/>
              <a:gd name="connsiteX2" fmla="*/ 2615184 w 2615184"/>
              <a:gd name="connsiteY2" fmla="*/ 0 h 22859"/>
              <a:gd name="connsiteX3" fmla="*/ 2615184 w 2615184"/>
              <a:gd name="connsiteY3" fmla="*/ 22859 h 22859"/>
              <a:gd name="connsiteX4" fmla="*/ 1307592 w 2615184"/>
              <a:gd name="connsiteY4" fmla="*/ 22859 h 22859"/>
              <a:gd name="connsiteX5" fmla="*/ 0 w 2615184"/>
              <a:gd name="connsiteY5" fmla="*/ 22859 h 22859"/>
              <a:gd name="connsiteX6" fmla="*/ 0 w 2615184"/>
              <a:gd name="connsiteY6" fmla="*/ 0 h 228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15184" h="22859">
                <a:moveTo>
                  <a:pt x="0" y="0"/>
                </a:moveTo>
                <a:lnTo>
                  <a:pt x="1307592" y="0"/>
                </a:lnTo>
                <a:lnTo>
                  <a:pt x="2615184" y="0"/>
                </a:lnTo>
                <a:lnTo>
                  <a:pt x="2615184" y="22859"/>
                </a:lnTo>
                <a:lnTo>
                  <a:pt x="1307592" y="22859"/>
                </a:lnTo>
                <a:lnTo>
                  <a:pt x="0" y="2285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6553200"/>
            <a:ext cx="1671828" cy="22859"/>
          </a:xfrm>
          <a:custGeom>
            <a:avLst/>
            <a:gdLst>
              <a:gd name="connsiteX0" fmla="*/ 0 w 1671828"/>
              <a:gd name="connsiteY0" fmla="*/ 0 h 22859"/>
              <a:gd name="connsiteX1" fmla="*/ 835913 w 1671828"/>
              <a:gd name="connsiteY1" fmla="*/ 0 h 22859"/>
              <a:gd name="connsiteX2" fmla="*/ 1671828 w 1671828"/>
              <a:gd name="connsiteY2" fmla="*/ 0 h 22859"/>
              <a:gd name="connsiteX3" fmla="*/ 1671828 w 1671828"/>
              <a:gd name="connsiteY3" fmla="*/ 22859 h 22859"/>
              <a:gd name="connsiteX4" fmla="*/ 835913 w 1671828"/>
              <a:gd name="connsiteY4" fmla="*/ 22859 h 22859"/>
              <a:gd name="connsiteX5" fmla="*/ 0 w 1671828"/>
              <a:gd name="connsiteY5" fmla="*/ 22859 h 22859"/>
              <a:gd name="connsiteX6" fmla="*/ 0 w 1671828"/>
              <a:gd name="connsiteY6" fmla="*/ 0 h 228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671828" h="22859">
                <a:moveTo>
                  <a:pt x="0" y="0"/>
                </a:moveTo>
                <a:lnTo>
                  <a:pt x="835913" y="0"/>
                </a:lnTo>
                <a:lnTo>
                  <a:pt x="1671828" y="0"/>
                </a:lnTo>
                <a:lnTo>
                  <a:pt x="1671828" y="22859"/>
                </a:lnTo>
                <a:lnTo>
                  <a:pt x="835913" y="22859"/>
                </a:lnTo>
                <a:lnTo>
                  <a:pt x="0" y="22859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2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787400"/>
            <a:ext cx="5638800" cy="556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177800" algn="l"/>
              </a:tabLst>
            </a:pP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annulospiral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</a:p>
          <a:p>
            <a:pPr>
              <a:lnSpc>
                <a:spcPts val="3300"/>
              </a:lnSpc>
              <a:tabLst>
                <a:tab pos="1778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fibres):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-Fast,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encircle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(mainly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,synapse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directly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(AHC)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-Discharge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rapidly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u="sng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suddenly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rapidly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(or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sustained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micrometers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diameter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transmits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m/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Measure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velocity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                <a:tab pos="177800" algn="l"/>
              </a:tabLst>
            </a:pP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</a:p>
          <a:p>
            <a:pPr>
              <a:lnSpc>
                <a:spcPts val="3300"/>
              </a:lnSpc>
              <a:tabLst>
                <a:tab pos="1778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905000" y="6273800"/>
            <a:ext cx="27305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(as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jerks</a:t>
            </a:r>
            <a:r>
              <a:rPr lang="en-US" altLang="zh-CN" sz="2796" b="1" u="sng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6273800"/>
            <a:ext cx="1308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8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762000"/>
            <a:ext cx="5346700" cy="3835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292100" algn="l"/>
              </a:tabLst>
            </a:pP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2-Secondary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(flower-spray)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(Group</a:t>
            </a:r>
          </a:p>
          <a:p>
            <a:pPr>
              <a:lnSpc>
                <a:spcPts val="23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II)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endings: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292100" algn="l"/>
              </a:tabLst>
            </a:pP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-type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,diameter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micrometers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</a:t>
            </a:r>
          </a:p>
          <a:p>
            <a:pPr>
              <a:lnSpc>
                <a:spcPts val="1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innervate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u="sng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>
              <a:lnSpc>
                <a:spcPts val="1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100" b="1" u="sng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chain fibres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u="sng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ONLY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both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sides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1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ending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292100" algn="l"/>
              </a:tabLst>
            </a:pP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-Discharge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throughout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period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1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stretch,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1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sustained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1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measure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mainly</a:t>
            </a:r>
          </a:p>
          <a:p>
            <a:pPr>
              <a:lnSpc>
                <a:spcPts val="1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1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1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292100" algn="l"/>
              </a:tabLst>
            </a:pPr>
            <a:r>
              <a:rPr lang="en-US" altLang="zh-CN" sz="21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Responsible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1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the(</a:t>
            </a:r>
            <a:r>
              <a:rPr lang="en-US" altLang="zh-CN" sz="21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1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response)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245100"/>
            <a:ext cx="762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>
							</a:tabLst>
            </a:pPr>
            <a:r>
              <a:rPr lang="en-US" altLang="zh-CN" sz="111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5194300"/>
            <a:ext cx="3683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404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N.B/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448300"/>
            <a:ext cx="5384800" cy="723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292100" algn="l"/>
              </a:tabLst>
            </a:pPr>
            <a:r>
              <a:rPr lang="en-US" altLang="zh-CN" sz="1406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-Nuclear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bag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fibres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supplied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primary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endings</a:t>
            </a:r>
            <a:r>
              <a:rPr lang="en-US" altLang="zh-CN" sz="14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only,</a:t>
            </a:r>
            <a:r>
              <a:rPr lang="en-US" altLang="zh-CN" sz="14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&amp;</a:t>
            </a:r>
          </a:p>
          <a:p>
            <a:pPr>
              <a:lnSpc>
                <a:spcPts val="11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responsible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dynamic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response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.</a:t>
            </a:r>
          </a:p>
          <a:p>
            <a:pPr>
              <a:lnSpc>
                <a:spcPts val="1700"/>
              </a:lnSpc>
              <a:tabLst>
                <a:tab pos="292100" algn="l"/>
              </a:tabLst>
            </a:pPr>
            <a:r>
              <a:rPr lang="en-US" altLang="zh-CN" sz="1404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-Nuclear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chain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fibres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supplied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both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primary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secondary</a:t>
            </a:r>
          </a:p>
          <a:p>
            <a:pPr>
              <a:lnSpc>
                <a:spcPts val="11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endings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&amp;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responsible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for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u="sng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static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u="sng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response</a:t>
            </a:r>
            <a:r>
              <a:rPr lang="en-US" altLang="zh-CN" sz="14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1062609"/>
            <a:ext cx="7152131" cy="24383"/>
          </a:xfrm>
          <a:custGeom>
            <a:avLst/>
            <a:gdLst>
              <a:gd name="connsiteX0" fmla="*/ 0 w 7152131"/>
              <a:gd name="connsiteY0" fmla="*/ 0 h 24383"/>
              <a:gd name="connsiteX1" fmla="*/ 1788032 w 7152131"/>
              <a:gd name="connsiteY1" fmla="*/ 0 h 24383"/>
              <a:gd name="connsiteX2" fmla="*/ 3576066 w 7152131"/>
              <a:gd name="connsiteY2" fmla="*/ 0 h 24383"/>
              <a:gd name="connsiteX3" fmla="*/ 5364099 w 7152131"/>
              <a:gd name="connsiteY3" fmla="*/ 0 h 24383"/>
              <a:gd name="connsiteX4" fmla="*/ 7152131 w 7152131"/>
              <a:gd name="connsiteY4" fmla="*/ 0 h 24383"/>
              <a:gd name="connsiteX5" fmla="*/ 7152131 w 7152131"/>
              <a:gd name="connsiteY5" fmla="*/ 24383 h 24383"/>
              <a:gd name="connsiteX6" fmla="*/ 5364099 w 7152131"/>
              <a:gd name="connsiteY6" fmla="*/ 24383 h 24383"/>
              <a:gd name="connsiteX7" fmla="*/ 3576066 w 7152131"/>
              <a:gd name="connsiteY7" fmla="*/ 24383 h 24383"/>
              <a:gd name="connsiteX8" fmla="*/ 1788032 w 7152131"/>
              <a:gd name="connsiteY8" fmla="*/ 24383 h 24383"/>
              <a:gd name="connsiteX9" fmla="*/ 0 w 7152131"/>
              <a:gd name="connsiteY9" fmla="*/ 24383 h 24383"/>
              <a:gd name="connsiteX10" fmla="*/ 0 w 7152131"/>
              <a:gd name="connsiteY10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152131" h="24383">
                <a:moveTo>
                  <a:pt x="0" y="0"/>
                </a:moveTo>
                <a:lnTo>
                  <a:pt x="1788032" y="0"/>
                </a:lnTo>
                <a:lnTo>
                  <a:pt x="3576066" y="0"/>
                </a:lnTo>
                <a:lnTo>
                  <a:pt x="5364099" y="0"/>
                </a:lnTo>
                <a:lnTo>
                  <a:pt x="7152131" y="0"/>
                </a:lnTo>
                <a:lnTo>
                  <a:pt x="7152131" y="24383"/>
                </a:lnTo>
                <a:lnTo>
                  <a:pt x="5364099" y="24383"/>
                </a:lnTo>
                <a:lnTo>
                  <a:pt x="3576066" y="24383"/>
                </a:lnTo>
                <a:lnTo>
                  <a:pt x="1788032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4400" y="1868424"/>
            <a:ext cx="2740152" cy="13716"/>
          </a:xfrm>
          <a:custGeom>
            <a:avLst/>
            <a:gdLst>
              <a:gd name="connsiteX0" fmla="*/ 0 w 2740152"/>
              <a:gd name="connsiteY0" fmla="*/ 0 h 13716"/>
              <a:gd name="connsiteX1" fmla="*/ 913384 w 2740152"/>
              <a:gd name="connsiteY1" fmla="*/ 0 h 13716"/>
              <a:gd name="connsiteX2" fmla="*/ 1826768 w 2740152"/>
              <a:gd name="connsiteY2" fmla="*/ 0 h 13716"/>
              <a:gd name="connsiteX3" fmla="*/ 2740152 w 2740152"/>
              <a:gd name="connsiteY3" fmla="*/ 0 h 13716"/>
              <a:gd name="connsiteX4" fmla="*/ 2740152 w 2740152"/>
              <a:gd name="connsiteY4" fmla="*/ 13716 h 13716"/>
              <a:gd name="connsiteX5" fmla="*/ 1826768 w 2740152"/>
              <a:gd name="connsiteY5" fmla="*/ 13716 h 13716"/>
              <a:gd name="connsiteX6" fmla="*/ 913384 w 2740152"/>
              <a:gd name="connsiteY6" fmla="*/ 13716 h 13716"/>
              <a:gd name="connsiteX7" fmla="*/ 0 w 2740152"/>
              <a:gd name="connsiteY7" fmla="*/ 13716 h 13716"/>
              <a:gd name="connsiteX8" fmla="*/ 0 w 2740152"/>
              <a:gd name="connsiteY8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740152" h="13716">
                <a:moveTo>
                  <a:pt x="0" y="0"/>
                </a:moveTo>
                <a:lnTo>
                  <a:pt x="913384" y="0"/>
                </a:lnTo>
                <a:lnTo>
                  <a:pt x="1826768" y="0"/>
                </a:lnTo>
                <a:lnTo>
                  <a:pt x="2740152" y="0"/>
                </a:lnTo>
                <a:lnTo>
                  <a:pt x="2740152" y="13716"/>
                </a:lnTo>
                <a:lnTo>
                  <a:pt x="1826768" y="13716"/>
                </a:lnTo>
                <a:lnTo>
                  <a:pt x="913384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105400" y="1868424"/>
            <a:ext cx="3070859" cy="13716"/>
          </a:xfrm>
          <a:custGeom>
            <a:avLst/>
            <a:gdLst>
              <a:gd name="connsiteX0" fmla="*/ 0 w 3070859"/>
              <a:gd name="connsiteY0" fmla="*/ 0 h 13716"/>
              <a:gd name="connsiteX1" fmla="*/ 767715 w 3070859"/>
              <a:gd name="connsiteY1" fmla="*/ 0 h 13716"/>
              <a:gd name="connsiteX2" fmla="*/ 1535430 w 3070859"/>
              <a:gd name="connsiteY2" fmla="*/ 0 h 13716"/>
              <a:gd name="connsiteX3" fmla="*/ 2303144 w 3070859"/>
              <a:gd name="connsiteY3" fmla="*/ 0 h 13716"/>
              <a:gd name="connsiteX4" fmla="*/ 3070859 w 3070859"/>
              <a:gd name="connsiteY4" fmla="*/ 0 h 13716"/>
              <a:gd name="connsiteX5" fmla="*/ 3070859 w 3070859"/>
              <a:gd name="connsiteY5" fmla="*/ 13716 h 13716"/>
              <a:gd name="connsiteX6" fmla="*/ 2303144 w 3070859"/>
              <a:gd name="connsiteY6" fmla="*/ 13716 h 13716"/>
              <a:gd name="connsiteX7" fmla="*/ 1535430 w 3070859"/>
              <a:gd name="connsiteY7" fmla="*/ 13716 h 13716"/>
              <a:gd name="connsiteX8" fmla="*/ 767715 w 3070859"/>
              <a:gd name="connsiteY8" fmla="*/ 13716 h 13716"/>
              <a:gd name="connsiteX9" fmla="*/ 0 w 3070859"/>
              <a:gd name="connsiteY9" fmla="*/ 13716 h 13716"/>
              <a:gd name="connsiteX10" fmla="*/ 0 w 3070859"/>
              <a:gd name="connsiteY10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070859" h="13716">
                <a:moveTo>
                  <a:pt x="0" y="0"/>
                </a:moveTo>
                <a:lnTo>
                  <a:pt x="767715" y="0"/>
                </a:lnTo>
                <a:lnTo>
                  <a:pt x="1535430" y="0"/>
                </a:lnTo>
                <a:lnTo>
                  <a:pt x="2303144" y="0"/>
                </a:lnTo>
                <a:lnTo>
                  <a:pt x="3070859" y="0"/>
                </a:lnTo>
                <a:lnTo>
                  <a:pt x="3070859" y="13716"/>
                </a:lnTo>
                <a:lnTo>
                  <a:pt x="2303144" y="13716"/>
                </a:lnTo>
                <a:lnTo>
                  <a:pt x="1535430" y="13716"/>
                </a:lnTo>
                <a:lnTo>
                  <a:pt x="767715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24000" y="584200"/>
            <a:ext cx="71501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3900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ROLE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SPINDLES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663700"/>
            <a:ext cx="114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6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1612900"/>
            <a:ext cx="32004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25400" algn="l"/>
                <a:tab pos="266700" algn="l"/>
              </a:tabLst>
            </a:pP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NUCLEAR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BAG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FIBRES</a:t>
            </a:r>
          </a:p>
          <a:p>
            <a:pPr>
              <a:lnSpc>
                <a:spcPts val="24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SENSE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ONSET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</a:p>
          <a:p>
            <a:pPr>
              <a:lnSpc>
                <a:spcPts val="18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39800" y="2476500"/>
            <a:ext cx="2997200" cy="52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                <a:tab pos="241300" algn="l"/>
              </a:tabLst>
            </a:pPr>
            <a:r>
              <a:rPr lang="en-US" altLang="zh-CN" sz="1895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RESPOND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RAPID</a:t>
            </a:r>
          </a:p>
          <a:p>
            <a:pPr>
              <a:lnSpc>
                <a:spcPts val="1800"/>
              </a:lnSpc>
              <a:tabLst>
                <a:tab pos="2413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13300" y="1663700"/>
            <a:ext cx="114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6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105400" y="1612900"/>
            <a:ext cx="3060700" cy="850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25400" algn="l"/>
                <a:tab pos="266700" algn="l"/>
              </a:tabLst>
            </a:pP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NUCLEAR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CHAIN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FIBRES</a:t>
            </a:r>
          </a:p>
          <a:p>
            <a:pPr>
              <a:lnSpc>
                <a:spcPts val="24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◦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SENSE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SUSTAINED</a:t>
            </a:r>
          </a:p>
          <a:p>
            <a:pPr>
              <a:lnSpc>
                <a:spcPts val="1800"/>
              </a:lnSpc>
              <a:tabLst>
                <a:tab pos="25400" algn="l"/>
                <a:tab pos="266700" algn="l"/>
              </a:tabLst>
            </a:pPr>
            <a:r>
              <a:rPr lang="en-US" altLang="zh-CN" dirty="0" smtClean="0"/>
              <a:t>		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57200" y="5029200"/>
            <a:ext cx="79883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                <a:tab pos="266700" algn="l"/>
              </a:tabLst>
            </a:pPr>
            <a:r>
              <a:rPr lang="en-US" altLang="zh-CN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THESE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PREVENT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MUSCLE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INJURY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BY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ACTIVATING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EXTRAFUSAL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FIBRES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IN</a:t>
            </a:r>
          </a:p>
          <a:p>
            <a:pPr>
              <a:lnSpc>
                <a:spcPts val="2500"/>
              </a:lnSpc>
              <a:tabLst>
                <a:tab pos="266700" algn="l"/>
              </a:tabLst>
            </a:pPr>
            <a:r>
              <a:rPr lang="en-US" altLang="zh-CN" dirty="0" smtClean="0"/>
              <a:t>	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RESPONSE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TO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FORCE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ACTING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ON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THE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MUSCLE</a:t>
            </a:r>
          </a:p>
          <a:p>
            <a:pPr>
              <a:lnSpc>
                <a:spcPts val="3000"/>
              </a:lnSpc>
              <a:tabLst>
                <a:tab pos="266700" algn="l"/>
              </a:tabLst>
            </a:pPr>
            <a:r>
              <a:rPr lang="en-US" altLang="zh-CN" sz="2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IT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PRODUCES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ANTAGONISM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OF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THAT</a:t>
            </a:r>
            <a:r>
              <a:rPr lang="en-US" altLang="zh-CN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000000"/>
                </a:solidFill>
                <a:latin typeface="Calibri" pitchFamily="18" charset="0"/>
                <a:cs typeface="Calibri" pitchFamily="18" charset="0"/>
              </a:rPr>
              <a:t>FORCE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900" y="292100"/>
            <a:ext cx="8851900" cy="6172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84803" y="1476756"/>
            <a:ext cx="2362200" cy="24383"/>
          </a:xfrm>
          <a:custGeom>
            <a:avLst/>
            <a:gdLst>
              <a:gd name="connsiteX0" fmla="*/ 0 w 2362200"/>
              <a:gd name="connsiteY0" fmla="*/ 0 h 24383"/>
              <a:gd name="connsiteX1" fmla="*/ 1181100 w 2362200"/>
              <a:gd name="connsiteY1" fmla="*/ 0 h 24383"/>
              <a:gd name="connsiteX2" fmla="*/ 2362200 w 2362200"/>
              <a:gd name="connsiteY2" fmla="*/ 0 h 24383"/>
              <a:gd name="connsiteX3" fmla="*/ 2362200 w 2362200"/>
              <a:gd name="connsiteY3" fmla="*/ 24383 h 24383"/>
              <a:gd name="connsiteX4" fmla="*/ 1181100 w 2362200"/>
              <a:gd name="connsiteY4" fmla="*/ 24383 h 24383"/>
              <a:gd name="connsiteX5" fmla="*/ 0 w 2362200"/>
              <a:gd name="connsiteY5" fmla="*/ 24383 h 24383"/>
              <a:gd name="connsiteX6" fmla="*/ 0 w 2362200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62200" h="24383">
                <a:moveTo>
                  <a:pt x="0" y="0"/>
                </a:moveTo>
                <a:lnTo>
                  <a:pt x="1181100" y="0"/>
                </a:lnTo>
                <a:lnTo>
                  <a:pt x="2362200" y="0"/>
                </a:lnTo>
                <a:lnTo>
                  <a:pt x="2362200" y="24383"/>
                </a:lnTo>
                <a:lnTo>
                  <a:pt x="1181100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492752" y="1781556"/>
            <a:ext cx="1385315" cy="24383"/>
          </a:xfrm>
          <a:custGeom>
            <a:avLst/>
            <a:gdLst>
              <a:gd name="connsiteX0" fmla="*/ 0 w 1385315"/>
              <a:gd name="connsiteY0" fmla="*/ 0 h 24383"/>
              <a:gd name="connsiteX1" fmla="*/ 692657 w 1385315"/>
              <a:gd name="connsiteY1" fmla="*/ 0 h 24383"/>
              <a:gd name="connsiteX2" fmla="*/ 1385315 w 1385315"/>
              <a:gd name="connsiteY2" fmla="*/ 0 h 24383"/>
              <a:gd name="connsiteX3" fmla="*/ 1385315 w 1385315"/>
              <a:gd name="connsiteY3" fmla="*/ 24383 h 24383"/>
              <a:gd name="connsiteX4" fmla="*/ 692657 w 1385315"/>
              <a:gd name="connsiteY4" fmla="*/ 24383 h 24383"/>
              <a:gd name="connsiteX5" fmla="*/ 0 w 1385315"/>
              <a:gd name="connsiteY5" fmla="*/ 24383 h 24383"/>
              <a:gd name="connsiteX6" fmla="*/ 0 w 1385315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385315" h="24383">
                <a:moveTo>
                  <a:pt x="0" y="0"/>
                </a:moveTo>
                <a:lnTo>
                  <a:pt x="692657" y="0"/>
                </a:lnTo>
                <a:lnTo>
                  <a:pt x="1385315" y="0"/>
                </a:lnTo>
                <a:lnTo>
                  <a:pt x="1385315" y="24383"/>
                </a:lnTo>
                <a:lnTo>
                  <a:pt x="692657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936236" y="2391156"/>
            <a:ext cx="876300" cy="24383"/>
          </a:xfrm>
          <a:custGeom>
            <a:avLst/>
            <a:gdLst>
              <a:gd name="connsiteX0" fmla="*/ 0 w 876300"/>
              <a:gd name="connsiteY0" fmla="*/ 12191 h 24383"/>
              <a:gd name="connsiteX1" fmla="*/ 876300 w 876300"/>
              <a:gd name="connsiteY1" fmla="*/ 12191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6300" h="24383">
                <a:moveTo>
                  <a:pt x="0" y="12191"/>
                </a:moveTo>
                <a:lnTo>
                  <a:pt x="876300" y="12191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82040" y="2391156"/>
            <a:ext cx="1659636" cy="24383"/>
          </a:xfrm>
          <a:custGeom>
            <a:avLst/>
            <a:gdLst>
              <a:gd name="connsiteX0" fmla="*/ 0 w 1659636"/>
              <a:gd name="connsiteY0" fmla="*/ 0 h 24383"/>
              <a:gd name="connsiteX1" fmla="*/ 829817 w 1659636"/>
              <a:gd name="connsiteY1" fmla="*/ 0 h 24383"/>
              <a:gd name="connsiteX2" fmla="*/ 1659636 w 1659636"/>
              <a:gd name="connsiteY2" fmla="*/ 0 h 24383"/>
              <a:gd name="connsiteX3" fmla="*/ 1659636 w 1659636"/>
              <a:gd name="connsiteY3" fmla="*/ 24383 h 24383"/>
              <a:gd name="connsiteX4" fmla="*/ 829817 w 1659636"/>
              <a:gd name="connsiteY4" fmla="*/ 24383 h 24383"/>
              <a:gd name="connsiteX5" fmla="*/ 0 w 1659636"/>
              <a:gd name="connsiteY5" fmla="*/ 24383 h 24383"/>
              <a:gd name="connsiteX6" fmla="*/ 0 w 1659636"/>
              <a:gd name="connsiteY6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659636" h="24383">
                <a:moveTo>
                  <a:pt x="0" y="0"/>
                </a:moveTo>
                <a:lnTo>
                  <a:pt x="829817" y="0"/>
                </a:lnTo>
                <a:lnTo>
                  <a:pt x="1659636" y="0"/>
                </a:lnTo>
                <a:lnTo>
                  <a:pt x="1659636" y="24383"/>
                </a:lnTo>
                <a:lnTo>
                  <a:pt x="829817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999232" y="2695956"/>
            <a:ext cx="2747771" cy="24383"/>
          </a:xfrm>
          <a:custGeom>
            <a:avLst/>
            <a:gdLst>
              <a:gd name="connsiteX0" fmla="*/ 0 w 2747771"/>
              <a:gd name="connsiteY0" fmla="*/ 0 h 24383"/>
              <a:gd name="connsiteX1" fmla="*/ 915923 w 2747771"/>
              <a:gd name="connsiteY1" fmla="*/ 0 h 24383"/>
              <a:gd name="connsiteX2" fmla="*/ 1831847 w 2747771"/>
              <a:gd name="connsiteY2" fmla="*/ 0 h 24383"/>
              <a:gd name="connsiteX3" fmla="*/ 2747771 w 2747771"/>
              <a:gd name="connsiteY3" fmla="*/ 0 h 24383"/>
              <a:gd name="connsiteX4" fmla="*/ 2747771 w 2747771"/>
              <a:gd name="connsiteY4" fmla="*/ 24383 h 24383"/>
              <a:gd name="connsiteX5" fmla="*/ 1831847 w 2747771"/>
              <a:gd name="connsiteY5" fmla="*/ 24383 h 24383"/>
              <a:gd name="connsiteX6" fmla="*/ 915923 w 2747771"/>
              <a:gd name="connsiteY6" fmla="*/ 24383 h 24383"/>
              <a:gd name="connsiteX7" fmla="*/ 0 w 2747771"/>
              <a:gd name="connsiteY7" fmla="*/ 24383 h 24383"/>
              <a:gd name="connsiteX8" fmla="*/ 0 w 2747771"/>
              <a:gd name="connsiteY8" fmla="*/ 0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747771" h="24383">
                <a:moveTo>
                  <a:pt x="0" y="0"/>
                </a:moveTo>
                <a:lnTo>
                  <a:pt x="915923" y="0"/>
                </a:lnTo>
                <a:lnTo>
                  <a:pt x="1831847" y="0"/>
                </a:lnTo>
                <a:lnTo>
                  <a:pt x="2747771" y="0"/>
                </a:lnTo>
                <a:lnTo>
                  <a:pt x="2747771" y="24383"/>
                </a:lnTo>
                <a:lnTo>
                  <a:pt x="1831847" y="24383"/>
                </a:lnTo>
                <a:lnTo>
                  <a:pt x="915923" y="24383"/>
                </a:lnTo>
                <a:lnTo>
                  <a:pt x="0" y="24383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82040" y="2695956"/>
            <a:ext cx="1136904" cy="24383"/>
          </a:xfrm>
          <a:custGeom>
            <a:avLst/>
            <a:gdLst>
              <a:gd name="connsiteX0" fmla="*/ 0 w 1136904"/>
              <a:gd name="connsiteY0" fmla="*/ 12191 h 24383"/>
              <a:gd name="connsiteX1" fmla="*/ 1136904 w 1136904"/>
              <a:gd name="connsiteY1" fmla="*/ 12191 h 2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36904" h="24383">
                <a:moveTo>
                  <a:pt x="0" y="12191"/>
                </a:moveTo>
                <a:lnTo>
                  <a:pt x="1136904" y="12191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515612" y="3305556"/>
            <a:ext cx="1533144" cy="24384"/>
          </a:xfrm>
          <a:custGeom>
            <a:avLst/>
            <a:gdLst>
              <a:gd name="connsiteX0" fmla="*/ 0 w 1533144"/>
              <a:gd name="connsiteY0" fmla="*/ 0 h 24384"/>
              <a:gd name="connsiteX1" fmla="*/ 766572 w 1533144"/>
              <a:gd name="connsiteY1" fmla="*/ 0 h 24384"/>
              <a:gd name="connsiteX2" fmla="*/ 1533144 w 1533144"/>
              <a:gd name="connsiteY2" fmla="*/ 0 h 24384"/>
              <a:gd name="connsiteX3" fmla="*/ 1533144 w 1533144"/>
              <a:gd name="connsiteY3" fmla="*/ 24384 h 24384"/>
              <a:gd name="connsiteX4" fmla="*/ 766572 w 1533144"/>
              <a:gd name="connsiteY4" fmla="*/ 24384 h 24384"/>
              <a:gd name="connsiteX5" fmla="*/ 0 w 1533144"/>
              <a:gd name="connsiteY5" fmla="*/ 24384 h 24384"/>
              <a:gd name="connsiteX6" fmla="*/ 0 w 1533144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33144" h="24384">
                <a:moveTo>
                  <a:pt x="0" y="0"/>
                </a:moveTo>
                <a:lnTo>
                  <a:pt x="766572" y="0"/>
                </a:lnTo>
                <a:lnTo>
                  <a:pt x="1533144" y="0"/>
                </a:lnTo>
                <a:lnTo>
                  <a:pt x="1533144" y="24384"/>
                </a:lnTo>
                <a:lnTo>
                  <a:pt x="766572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95400" y="3305556"/>
            <a:ext cx="1426464" cy="24384"/>
          </a:xfrm>
          <a:custGeom>
            <a:avLst/>
            <a:gdLst>
              <a:gd name="connsiteX0" fmla="*/ 0 w 1426464"/>
              <a:gd name="connsiteY0" fmla="*/ 0 h 24384"/>
              <a:gd name="connsiteX1" fmla="*/ 713232 w 1426464"/>
              <a:gd name="connsiteY1" fmla="*/ 0 h 24384"/>
              <a:gd name="connsiteX2" fmla="*/ 1426464 w 1426464"/>
              <a:gd name="connsiteY2" fmla="*/ 0 h 24384"/>
              <a:gd name="connsiteX3" fmla="*/ 1426464 w 1426464"/>
              <a:gd name="connsiteY3" fmla="*/ 24384 h 24384"/>
              <a:gd name="connsiteX4" fmla="*/ 713232 w 1426464"/>
              <a:gd name="connsiteY4" fmla="*/ 24384 h 24384"/>
              <a:gd name="connsiteX5" fmla="*/ 0 w 1426464"/>
              <a:gd name="connsiteY5" fmla="*/ 24384 h 24384"/>
              <a:gd name="connsiteX6" fmla="*/ 0 w 1426464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26464" h="24384">
                <a:moveTo>
                  <a:pt x="0" y="0"/>
                </a:moveTo>
                <a:lnTo>
                  <a:pt x="713232" y="0"/>
                </a:lnTo>
                <a:lnTo>
                  <a:pt x="1426464" y="0"/>
                </a:lnTo>
                <a:lnTo>
                  <a:pt x="1426464" y="24384"/>
                </a:lnTo>
                <a:lnTo>
                  <a:pt x="713232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04516" y="3610356"/>
            <a:ext cx="2542031" cy="24384"/>
          </a:xfrm>
          <a:custGeom>
            <a:avLst/>
            <a:gdLst>
              <a:gd name="connsiteX0" fmla="*/ 0 w 2542031"/>
              <a:gd name="connsiteY0" fmla="*/ 0 h 24384"/>
              <a:gd name="connsiteX1" fmla="*/ 1271016 w 2542031"/>
              <a:gd name="connsiteY1" fmla="*/ 0 h 24384"/>
              <a:gd name="connsiteX2" fmla="*/ 2542031 w 2542031"/>
              <a:gd name="connsiteY2" fmla="*/ 0 h 24384"/>
              <a:gd name="connsiteX3" fmla="*/ 2542031 w 2542031"/>
              <a:gd name="connsiteY3" fmla="*/ 24384 h 24384"/>
              <a:gd name="connsiteX4" fmla="*/ 1271016 w 2542031"/>
              <a:gd name="connsiteY4" fmla="*/ 24384 h 24384"/>
              <a:gd name="connsiteX5" fmla="*/ 0 w 2542031"/>
              <a:gd name="connsiteY5" fmla="*/ 24384 h 24384"/>
              <a:gd name="connsiteX6" fmla="*/ 0 w 2542031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42031" h="24384">
                <a:moveTo>
                  <a:pt x="0" y="0"/>
                </a:moveTo>
                <a:lnTo>
                  <a:pt x="1271016" y="0"/>
                </a:lnTo>
                <a:lnTo>
                  <a:pt x="2542031" y="0"/>
                </a:lnTo>
                <a:lnTo>
                  <a:pt x="2542031" y="24384"/>
                </a:lnTo>
                <a:lnTo>
                  <a:pt x="1271016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99260" y="3610356"/>
            <a:ext cx="60960" cy="24384"/>
          </a:xfrm>
          <a:custGeom>
            <a:avLst/>
            <a:gdLst>
              <a:gd name="connsiteX0" fmla="*/ 0 w 60960"/>
              <a:gd name="connsiteY0" fmla="*/ 12191 h 24384"/>
              <a:gd name="connsiteX1" fmla="*/ 60960 w 60960"/>
              <a:gd name="connsiteY1" fmla="*/ 12191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0960" h="24384">
                <a:moveTo>
                  <a:pt x="0" y="12191"/>
                </a:moveTo>
                <a:lnTo>
                  <a:pt x="60960" y="12191"/>
                </a:lnTo>
              </a:path>
            </a:pathLst>
          </a:custGeom>
          <a:ln w="12700">
            <a:solidFill>
              <a:srgbClr val="c4d0b5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67384" y="4219956"/>
            <a:ext cx="4568952" cy="24384"/>
          </a:xfrm>
          <a:custGeom>
            <a:avLst/>
            <a:gdLst>
              <a:gd name="connsiteX0" fmla="*/ 0 w 4568952"/>
              <a:gd name="connsiteY0" fmla="*/ 0 h 24384"/>
              <a:gd name="connsiteX1" fmla="*/ 1142238 w 4568952"/>
              <a:gd name="connsiteY1" fmla="*/ 0 h 24384"/>
              <a:gd name="connsiteX2" fmla="*/ 2284475 w 4568952"/>
              <a:gd name="connsiteY2" fmla="*/ 0 h 24384"/>
              <a:gd name="connsiteX3" fmla="*/ 3426714 w 4568952"/>
              <a:gd name="connsiteY3" fmla="*/ 0 h 24384"/>
              <a:gd name="connsiteX4" fmla="*/ 4568952 w 4568952"/>
              <a:gd name="connsiteY4" fmla="*/ 0 h 24384"/>
              <a:gd name="connsiteX5" fmla="*/ 4568952 w 4568952"/>
              <a:gd name="connsiteY5" fmla="*/ 24384 h 24384"/>
              <a:gd name="connsiteX6" fmla="*/ 3426714 w 4568952"/>
              <a:gd name="connsiteY6" fmla="*/ 24384 h 24384"/>
              <a:gd name="connsiteX7" fmla="*/ 2284475 w 4568952"/>
              <a:gd name="connsiteY7" fmla="*/ 24384 h 24384"/>
              <a:gd name="connsiteX8" fmla="*/ 1142238 w 4568952"/>
              <a:gd name="connsiteY8" fmla="*/ 24384 h 24384"/>
              <a:gd name="connsiteX9" fmla="*/ 0 w 4568952"/>
              <a:gd name="connsiteY9" fmla="*/ 24384 h 24384"/>
              <a:gd name="connsiteX10" fmla="*/ 0 w 4568952"/>
              <a:gd name="connsiteY10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568952" h="24384">
                <a:moveTo>
                  <a:pt x="0" y="0"/>
                </a:moveTo>
                <a:lnTo>
                  <a:pt x="1142238" y="0"/>
                </a:lnTo>
                <a:lnTo>
                  <a:pt x="2284475" y="0"/>
                </a:lnTo>
                <a:lnTo>
                  <a:pt x="3426714" y="0"/>
                </a:lnTo>
                <a:lnTo>
                  <a:pt x="4568952" y="0"/>
                </a:lnTo>
                <a:lnTo>
                  <a:pt x="4568952" y="24384"/>
                </a:lnTo>
                <a:lnTo>
                  <a:pt x="3426714" y="24384"/>
                </a:lnTo>
                <a:lnTo>
                  <a:pt x="2284475" y="24384"/>
                </a:lnTo>
                <a:lnTo>
                  <a:pt x="1142238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82040" y="4524756"/>
            <a:ext cx="4730496" cy="24384"/>
          </a:xfrm>
          <a:custGeom>
            <a:avLst/>
            <a:gdLst>
              <a:gd name="connsiteX0" fmla="*/ 0 w 4730496"/>
              <a:gd name="connsiteY0" fmla="*/ 0 h 24384"/>
              <a:gd name="connsiteX1" fmla="*/ 1182624 w 4730496"/>
              <a:gd name="connsiteY1" fmla="*/ 0 h 24384"/>
              <a:gd name="connsiteX2" fmla="*/ 2365248 w 4730496"/>
              <a:gd name="connsiteY2" fmla="*/ 0 h 24384"/>
              <a:gd name="connsiteX3" fmla="*/ 3547871 w 4730496"/>
              <a:gd name="connsiteY3" fmla="*/ 0 h 24384"/>
              <a:gd name="connsiteX4" fmla="*/ 4730496 w 4730496"/>
              <a:gd name="connsiteY4" fmla="*/ 0 h 24384"/>
              <a:gd name="connsiteX5" fmla="*/ 4730496 w 4730496"/>
              <a:gd name="connsiteY5" fmla="*/ 24384 h 24384"/>
              <a:gd name="connsiteX6" fmla="*/ 3547871 w 4730496"/>
              <a:gd name="connsiteY6" fmla="*/ 24384 h 24384"/>
              <a:gd name="connsiteX7" fmla="*/ 2365248 w 4730496"/>
              <a:gd name="connsiteY7" fmla="*/ 24384 h 24384"/>
              <a:gd name="connsiteX8" fmla="*/ 1182624 w 4730496"/>
              <a:gd name="connsiteY8" fmla="*/ 24384 h 24384"/>
              <a:gd name="connsiteX9" fmla="*/ 0 w 4730496"/>
              <a:gd name="connsiteY9" fmla="*/ 24384 h 24384"/>
              <a:gd name="connsiteX10" fmla="*/ 0 w 4730496"/>
              <a:gd name="connsiteY10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730496" h="24384">
                <a:moveTo>
                  <a:pt x="0" y="0"/>
                </a:moveTo>
                <a:lnTo>
                  <a:pt x="1182624" y="0"/>
                </a:lnTo>
                <a:lnTo>
                  <a:pt x="2365248" y="0"/>
                </a:lnTo>
                <a:lnTo>
                  <a:pt x="3547871" y="0"/>
                </a:lnTo>
                <a:lnTo>
                  <a:pt x="4730496" y="0"/>
                </a:lnTo>
                <a:lnTo>
                  <a:pt x="4730496" y="24384"/>
                </a:lnTo>
                <a:lnTo>
                  <a:pt x="3547871" y="24384"/>
                </a:lnTo>
                <a:lnTo>
                  <a:pt x="2365248" y="24384"/>
                </a:lnTo>
                <a:lnTo>
                  <a:pt x="1182624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82040" y="4829556"/>
            <a:ext cx="4831080" cy="24384"/>
          </a:xfrm>
          <a:custGeom>
            <a:avLst/>
            <a:gdLst>
              <a:gd name="connsiteX0" fmla="*/ 0 w 4831080"/>
              <a:gd name="connsiteY0" fmla="*/ 0 h 24384"/>
              <a:gd name="connsiteX1" fmla="*/ 1207770 w 4831080"/>
              <a:gd name="connsiteY1" fmla="*/ 0 h 24384"/>
              <a:gd name="connsiteX2" fmla="*/ 2415540 w 4831080"/>
              <a:gd name="connsiteY2" fmla="*/ 0 h 24384"/>
              <a:gd name="connsiteX3" fmla="*/ 3623309 w 4831080"/>
              <a:gd name="connsiteY3" fmla="*/ 0 h 24384"/>
              <a:gd name="connsiteX4" fmla="*/ 4831080 w 4831080"/>
              <a:gd name="connsiteY4" fmla="*/ 0 h 24384"/>
              <a:gd name="connsiteX5" fmla="*/ 4831080 w 4831080"/>
              <a:gd name="connsiteY5" fmla="*/ 24384 h 24384"/>
              <a:gd name="connsiteX6" fmla="*/ 3623309 w 4831080"/>
              <a:gd name="connsiteY6" fmla="*/ 24384 h 24384"/>
              <a:gd name="connsiteX7" fmla="*/ 2415540 w 4831080"/>
              <a:gd name="connsiteY7" fmla="*/ 24384 h 24384"/>
              <a:gd name="connsiteX8" fmla="*/ 1207770 w 4831080"/>
              <a:gd name="connsiteY8" fmla="*/ 24384 h 24384"/>
              <a:gd name="connsiteX9" fmla="*/ 0 w 4831080"/>
              <a:gd name="connsiteY9" fmla="*/ 24384 h 24384"/>
              <a:gd name="connsiteX10" fmla="*/ 0 w 4831080"/>
              <a:gd name="connsiteY10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831080" h="24384">
                <a:moveTo>
                  <a:pt x="0" y="0"/>
                </a:moveTo>
                <a:lnTo>
                  <a:pt x="1207770" y="0"/>
                </a:lnTo>
                <a:lnTo>
                  <a:pt x="2415540" y="0"/>
                </a:lnTo>
                <a:lnTo>
                  <a:pt x="3623309" y="0"/>
                </a:lnTo>
                <a:lnTo>
                  <a:pt x="4831080" y="0"/>
                </a:lnTo>
                <a:lnTo>
                  <a:pt x="4831080" y="24384"/>
                </a:lnTo>
                <a:lnTo>
                  <a:pt x="3623309" y="24384"/>
                </a:lnTo>
                <a:lnTo>
                  <a:pt x="2415540" y="24384"/>
                </a:lnTo>
                <a:lnTo>
                  <a:pt x="1207770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82040" y="5134356"/>
            <a:ext cx="2764536" cy="24384"/>
          </a:xfrm>
          <a:custGeom>
            <a:avLst/>
            <a:gdLst>
              <a:gd name="connsiteX0" fmla="*/ 0 w 2764536"/>
              <a:gd name="connsiteY0" fmla="*/ 0 h 24384"/>
              <a:gd name="connsiteX1" fmla="*/ 921512 w 2764536"/>
              <a:gd name="connsiteY1" fmla="*/ 0 h 24384"/>
              <a:gd name="connsiteX2" fmla="*/ 1843024 w 2764536"/>
              <a:gd name="connsiteY2" fmla="*/ 0 h 24384"/>
              <a:gd name="connsiteX3" fmla="*/ 2764536 w 2764536"/>
              <a:gd name="connsiteY3" fmla="*/ 0 h 24384"/>
              <a:gd name="connsiteX4" fmla="*/ 2764536 w 2764536"/>
              <a:gd name="connsiteY4" fmla="*/ 24384 h 24384"/>
              <a:gd name="connsiteX5" fmla="*/ 1843024 w 2764536"/>
              <a:gd name="connsiteY5" fmla="*/ 24384 h 24384"/>
              <a:gd name="connsiteX6" fmla="*/ 921512 w 2764536"/>
              <a:gd name="connsiteY6" fmla="*/ 24384 h 24384"/>
              <a:gd name="connsiteX7" fmla="*/ 0 w 2764536"/>
              <a:gd name="connsiteY7" fmla="*/ 24384 h 24384"/>
              <a:gd name="connsiteX8" fmla="*/ 0 w 2764536"/>
              <a:gd name="connsiteY8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764536" h="24384">
                <a:moveTo>
                  <a:pt x="0" y="0"/>
                </a:moveTo>
                <a:lnTo>
                  <a:pt x="921512" y="0"/>
                </a:lnTo>
                <a:lnTo>
                  <a:pt x="1843024" y="0"/>
                </a:lnTo>
                <a:lnTo>
                  <a:pt x="2764536" y="0"/>
                </a:lnTo>
                <a:lnTo>
                  <a:pt x="2764536" y="24384"/>
                </a:lnTo>
                <a:lnTo>
                  <a:pt x="1843024" y="24384"/>
                </a:lnTo>
                <a:lnTo>
                  <a:pt x="921512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0500" y="596900"/>
            <a:ext cx="2603500" cy="3683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079500" y="165100"/>
            <a:ext cx="53594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( Motor Efferent fibres to muscle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spindle)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43000" y="977900"/>
            <a:ext cx="4051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&gt;&gt;&gt;&gt;gamma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1282700"/>
            <a:ext cx="52832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efferent&gt;&gt;&gt;&gt;&gt;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types: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2197100"/>
            <a:ext cx="46736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Plate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(called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3111500"/>
            <a:ext cx="49022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Trail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mainly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efferent)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3975100"/>
            <a:ext cx="45974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motoneurons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(either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4343400"/>
            <a:ext cx="47625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dynamic)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regulate&amp;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enhances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sensitivity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innervate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79500" y="5537200"/>
            <a:ext cx="508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2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8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1085469"/>
            <a:ext cx="5719572" cy="27432"/>
          </a:xfrm>
          <a:custGeom>
            <a:avLst/>
            <a:gdLst>
              <a:gd name="connsiteX0" fmla="*/ 0 w 5719572"/>
              <a:gd name="connsiteY0" fmla="*/ 0 h 27432"/>
              <a:gd name="connsiteX1" fmla="*/ 1429893 w 5719572"/>
              <a:gd name="connsiteY1" fmla="*/ 0 h 27432"/>
              <a:gd name="connsiteX2" fmla="*/ 2859786 w 5719572"/>
              <a:gd name="connsiteY2" fmla="*/ 0 h 27432"/>
              <a:gd name="connsiteX3" fmla="*/ 4289679 w 5719572"/>
              <a:gd name="connsiteY3" fmla="*/ 0 h 27432"/>
              <a:gd name="connsiteX4" fmla="*/ 5719572 w 5719572"/>
              <a:gd name="connsiteY4" fmla="*/ 0 h 27432"/>
              <a:gd name="connsiteX5" fmla="*/ 5719572 w 5719572"/>
              <a:gd name="connsiteY5" fmla="*/ 27431 h 27432"/>
              <a:gd name="connsiteX6" fmla="*/ 4289679 w 5719572"/>
              <a:gd name="connsiteY6" fmla="*/ 27431 h 27432"/>
              <a:gd name="connsiteX7" fmla="*/ 2859786 w 5719572"/>
              <a:gd name="connsiteY7" fmla="*/ 27431 h 27432"/>
              <a:gd name="connsiteX8" fmla="*/ 1429893 w 5719572"/>
              <a:gd name="connsiteY8" fmla="*/ 27431 h 27432"/>
              <a:gd name="connsiteX9" fmla="*/ 0 w 5719572"/>
              <a:gd name="connsiteY9" fmla="*/ 27431 h 27432"/>
              <a:gd name="connsiteX10" fmla="*/ 0 w 5719572"/>
              <a:gd name="connsiteY10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719572" h="27432">
                <a:moveTo>
                  <a:pt x="0" y="0"/>
                </a:moveTo>
                <a:lnTo>
                  <a:pt x="1429893" y="0"/>
                </a:lnTo>
                <a:lnTo>
                  <a:pt x="2859786" y="0"/>
                </a:lnTo>
                <a:lnTo>
                  <a:pt x="4289679" y="0"/>
                </a:lnTo>
                <a:lnTo>
                  <a:pt x="5719572" y="0"/>
                </a:lnTo>
                <a:lnTo>
                  <a:pt x="5719572" y="27431"/>
                </a:lnTo>
                <a:lnTo>
                  <a:pt x="4289679" y="27431"/>
                </a:lnTo>
                <a:lnTo>
                  <a:pt x="2859786" y="27431"/>
                </a:lnTo>
                <a:lnTo>
                  <a:pt x="1429893" y="27431"/>
                </a:lnTo>
                <a:lnTo>
                  <a:pt x="0" y="27431"/>
                </a:lnTo>
                <a:lnTo>
                  <a:pt x="0" y="0"/>
                </a:lnTo>
              </a:path>
            </a:pathLst>
          </a:custGeom>
          <a:solidFill>
            <a:srgbClr val="6966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27935" y="4108703"/>
            <a:ext cx="5867400" cy="38100"/>
          </a:xfrm>
          <a:custGeom>
            <a:avLst/>
            <a:gdLst>
              <a:gd name="connsiteX0" fmla="*/ 0 w 5867400"/>
              <a:gd name="connsiteY0" fmla="*/ 0 h 38100"/>
              <a:gd name="connsiteX1" fmla="*/ 1466850 w 5867400"/>
              <a:gd name="connsiteY1" fmla="*/ 0 h 38100"/>
              <a:gd name="connsiteX2" fmla="*/ 2933700 w 5867400"/>
              <a:gd name="connsiteY2" fmla="*/ 0 h 38100"/>
              <a:gd name="connsiteX3" fmla="*/ 4400550 w 5867400"/>
              <a:gd name="connsiteY3" fmla="*/ 0 h 38100"/>
              <a:gd name="connsiteX4" fmla="*/ 5867400 w 5867400"/>
              <a:gd name="connsiteY4" fmla="*/ 0 h 38100"/>
              <a:gd name="connsiteX5" fmla="*/ 5867400 w 5867400"/>
              <a:gd name="connsiteY5" fmla="*/ 38100 h 38100"/>
              <a:gd name="connsiteX6" fmla="*/ 4400550 w 5867400"/>
              <a:gd name="connsiteY6" fmla="*/ 38100 h 38100"/>
              <a:gd name="connsiteX7" fmla="*/ 2933700 w 5867400"/>
              <a:gd name="connsiteY7" fmla="*/ 38100 h 38100"/>
              <a:gd name="connsiteX8" fmla="*/ 1466850 w 5867400"/>
              <a:gd name="connsiteY8" fmla="*/ 38100 h 38100"/>
              <a:gd name="connsiteX9" fmla="*/ 0 w 5867400"/>
              <a:gd name="connsiteY9" fmla="*/ 38100 h 38100"/>
              <a:gd name="connsiteX10" fmla="*/ 0 w 5867400"/>
              <a:gd name="connsiteY10" fmla="*/ 0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867400" h="38100">
                <a:moveTo>
                  <a:pt x="0" y="0"/>
                </a:moveTo>
                <a:lnTo>
                  <a:pt x="1466850" y="0"/>
                </a:lnTo>
                <a:lnTo>
                  <a:pt x="2933700" y="0"/>
                </a:lnTo>
                <a:lnTo>
                  <a:pt x="4400550" y="0"/>
                </a:lnTo>
                <a:lnTo>
                  <a:pt x="5867400" y="0"/>
                </a:lnTo>
                <a:lnTo>
                  <a:pt x="5867400" y="38100"/>
                </a:lnTo>
                <a:lnTo>
                  <a:pt x="4400550" y="38100"/>
                </a:lnTo>
                <a:lnTo>
                  <a:pt x="2933700" y="38100"/>
                </a:lnTo>
                <a:lnTo>
                  <a:pt x="1466850" y="38100"/>
                </a:lnTo>
                <a:lnTo>
                  <a:pt x="0" y="381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92300" y="4597908"/>
            <a:ext cx="3311652" cy="38100"/>
          </a:xfrm>
          <a:custGeom>
            <a:avLst/>
            <a:gdLst>
              <a:gd name="connsiteX0" fmla="*/ 0 w 3311652"/>
              <a:gd name="connsiteY0" fmla="*/ 0 h 38100"/>
              <a:gd name="connsiteX1" fmla="*/ 1655826 w 3311652"/>
              <a:gd name="connsiteY1" fmla="*/ 0 h 38100"/>
              <a:gd name="connsiteX2" fmla="*/ 3311652 w 3311652"/>
              <a:gd name="connsiteY2" fmla="*/ 0 h 38100"/>
              <a:gd name="connsiteX3" fmla="*/ 3311652 w 3311652"/>
              <a:gd name="connsiteY3" fmla="*/ 38100 h 38100"/>
              <a:gd name="connsiteX4" fmla="*/ 1655826 w 3311652"/>
              <a:gd name="connsiteY4" fmla="*/ 38100 h 38100"/>
              <a:gd name="connsiteX5" fmla="*/ 0 w 3311652"/>
              <a:gd name="connsiteY5" fmla="*/ 38100 h 38100"/>
              <a:gd name="connsiteX6" fmla="*/ 0 w 3311652"/>
              <a:gd name="connsiteY6" fmla="*/ 0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311652" h="38100">
                <a:moveTo>
                  <a:pt x="0" y="0"/>
                </a:moveTo>
                <a:lnTo>
                  <a:pt x="1655826" y="0"/>
                </a:lnTo>
                <a:lnTo>
                  <a:pt x="3311652" y="0"/>
                </a:lnTo>
                <a:lnTo>
                  <a:pt x="3311652" y="38100"/>
                </a:lnTo>
                <a:lnTo>
                  <a:pt x="1655826" y="38100"/>
                </a:lnTo>
                <a:lnTo>
                  <a:pt x="0" y="381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7658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24000" y="558800"/>
            <a:ext cx="57150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							</a:tabLst>
            </a:pPr>
            <a:r>
              <a:rPr lang="en-US" altLang="zh-CN" sz="4298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NeuroPsychiatryBlock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00200" y="16129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55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92300" y="1511300"/>
            <a:ext cx="6819900" cy="469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Functions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Spinal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Cord,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00200" y="2019300"/>
            <a:ext cx="5562600" cy="1028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cord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Reflexes</a:t>
            </a:r>
          </a:p>
          <a:p>
            <a:pPr>
              <a:lnSpc>
                <a:spcPts val="4400"/>
              </a:lnSpc>
              <a:tabLst>
                <a:tab pos="292100" algn="l"/>
              </a:tabLst>
            </a:pPr>
            <a:r>
              <a:rPr lang="en-US" altLang="zh-CN" sz="255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Chapter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55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(Guyton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&amp;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Hall)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00200" y="3797300"/>
            <a:ext cx="177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55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92300" y="3708400"/>
            <a:ext cx="5994400" cy="952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-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Reference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book/Ganong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review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medical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physiology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1402080"/>
            <a:ext cx="4479036" cy="28955"/>
          </a:xfrm>
          <a:custGeom>
            <a:avLst/>
            <a:gdLst>
              <a:gd name="connsiteX0" fmla="*/ 0 w 4479036"/>
              <a:gd name="connsiteY0" fmla="*/ 0 h 28955"/>
              <a:gd name="connsiteX1" fmla="*/ 1493012 w 4479036"/>
              <a:gd name="connsiteY1" fmla="*/ 0 h 28955"/>
              <a:gd name="connsiteX2" fmla="*/ 2986024 w 4479036"/>
              <a:gd name="connsiteY2" fmla="*/ 0 h 28955"/>
              <a:gd name="connsiteX3" fmla="*/ 4479036 w 4479036"/>
              <a:gd name="connsiteY3" fmla="*/ 0 h 28955"/>
              <a:gd name="connsiteX4" fmla="*/ 4479036 w 4479036"/>
              <a:gd name="connsiteY4" fmla="*/ 28955 h 28955"/>
              <a:gd name="connsiteX5" fmla="*/ 2986024 w 4479036"/>
              <a:gd name="connsiteY5" fmla="*/ 28955 h 28955"/>
              <a:gd name="connsiteX6" fmla="*/ 1493012 w 4479036"/>
              <a:gd name="connsiteY6" fmla="*/ 28955 h 28955"/>
              <a:gd name="connsiteX7" fmla="*/ 0 w 4479036"/>
              <a:gd name="connsiteY7" fmla="*/ 28955 h 28955"/>
              <a:gd name="connsiteX8" fmla="*/ 0 w 4479036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479036" h="28955">
                <a:moveTo>
                  <a:pt x="0" y="0"/>
                </a:moveTo>
                <a:lnTo>
                  <a:pt x="1493012" y="0"/>
                </a:lnTo>
                <a:lnTo>
                  <a:pt x="2986024" y="0"/>
                </a:lnTo>
                <a:lnTo>
                  <a:pt x="4479036" y="0"/>
                </a:lnTo>
                <a:lnTo>
                  <a:pt x="4479036" y="28955"/>
                </a:lnTo>
                <a:lnTo>
                  <a:pt x="2986024" y="28955"/>
                </a:lnTo>
                <a:lnTo>
                  <a:pt x="149301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3596640"/>
            <a:ext cx="7836407" cy="15240"/>
          </a:xfrm>
          <a:custGeom>
            <a:avLst/>
            <a:gdLst>
              <a:gd name="connsiteX0" fmla="*/ 0 w 7836407"/>
              <a:gd name="connsiteY0" fmla="*/ 0 h 15240"/>
              <a:gd name="connsiteX1" fmla="*/ 1959102 w 7836407"/>
              <a:gd name="connsiteY1" fmla="*/ 0 h 15240"/>
              <a:gd name="connsiteX2" fmla="*/ 3918203 w 7836407"/>
              <a:gd name="connsiteY2" fmla="*/ 0 h 15240"/>
              <a:gd name="connsiteX3" fmla="*/ 5877306 w 7836407"/>
              <a:gd name="connsiteY3" fmla="*/ 0 h 15240"/>
              <a:gd name="connsiteX4" fmla="*/ 7836407 w 7836407"/>
              <a:gd name="connsiteY4" fmla="*/ 0 h 15240"/>
              <a:gd name="connsiteX5" fmla="*/ 7836407 w 7836407"/>
              <a:gd name="connsiteY5" fmla="*/ 15239 h 15240"/>
              <a:gd name="connsiteX6" fmla="*/ 5877306 w 7836407"/>
              <a:gd name="connsiteY6" fmla="*/ 15239 h 15240"/>
              <a:gd name="connsiteX7" fmla="*/ 3918203 w 7836407"/>
              <a:gd name="connsiteY7" fmla="*/ 15239 h 15240"/>
              <a:gd name="connsiteX8" fmla="*/ 1959102 w 7836407"/>
              <a:gd name="connsiteY8" fmla="*/ 15239 h 15240"/>
              <a:gd name="connsiteX9" fmla="*/ 0 w 7836407"/>
              <a:gd name="connsiteY9" fmla="*/ 15239 h 15240"/>
              <a:gd name="connsiteX10" fmla="*/ 0 w 7836407"/>
              <a:gd name="connsiteY10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836407" h="15240">
                <a:moveTo>
                  <a:pt x="0" y="0"/>
                </a:moveTo>
                <a:lnTo>
                  <a:pt x="1959102" y="0"/>
                </a:lnTo>
                <a:lnTo>
                  <a:pt x="3918203" y="0"/>
                </a:lnTo>
                <a:lnTo>
                  <a:pt x="5877306" y="0"/>
                </a:lnTo>
                <a:lnTo>
                  <a:pt x="7836407" y="0"/>
                </a:lnTo>
                <a:lnTo>
                  <a:pt x="7836407" y="15239"/>
                </a:lnTo>
                <a:lnTo>
                  <a:pt x="5877306" y="15239"/>
                </a:lnTo>
                <a:lnTo>
                  <a:pt x="3918203" y="15239"/>
                </a:lnTo>
                <a:lnTo>
                  <a:pt x="1959102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3962400"/>
            <a:ext cx="2420112" cy="15240"/>
          </a:xfrm>
          <a:custGeom>
            <a:avLst/>
            <a:gdLst>
              <a:gd name="connsiteX0" fmla="*/ 0 w 2420112"/>
              <a:gd name="connsiteY0" fmla="*/ 0 h 15240"/>
              <a:gd name="connsiteX1" fmla="*/ 1210056 w 2420112"/>
              <a:gd name="connsiteY1" fmla="*/ 0 h 15240"/>
              <a:gd name="connsiteX2" fmla="*/ 2420112 w 2420112"/>
              <a:gd name="connsiteY2" fmla="*/ 0 h 15240"/>
              <a:gd name="connsiteX3" fmla="*/ 2420112 w 2420112"/>
              <a:gd name="connsiteY3" fmla="*/ 15240 h 15240"/>
              <a:gd name="connsiteX4" fmla="*/ 1210056 w 2420112"/>
              <a:gd name="connsiteY4" fmla="*/ 15240 h 15240"/>
              <a:gd name="connsiteX5" fmla="*/ 0 w 2420112"/>
              <a:gd name="connsiteY5" fmla="*/ 15240 h 15240"/>
              <a:gd name="connsiteX6" fmla="*/ 0 w 2420112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420112" h="15240">
                <a:moveTo>
                  <a:pt x="0" y="0"/>
                </a:moveTo>
                <a:lnTo>
                  <a:pt x="1210056" y="0"/>
                </a:lnTo>
                <a:lnTo>
                  <a:pt x="2420112" y="0"/>
                </a:lnTo>
                <a:lnTo>
                  <a:pt x="2420112" y="15240"/>
                </a:lnTo>
                <a:lnTo>
                  <a:pt x="1210056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246376" y="4693920"/>
            <a:ext cx="6341364" cy="15240"/>
          </a:xfrm>
          <a:custGeom>
            <a:avLst/>
            <a:gdLst>
              <a:gd name="connsiteX0" fmla="*/ 0 w 6341364"/>
              <a:gd name="connsiteY0" fmla="*/ 0 h 15240"/>
              <a:gd name="connsiteX1" fmla="*/ 1585340 w 6341364"/>
              <a:gd name="connsiteY1" fmla="*/ 0 h 15240"/>
              <a:gd name="connsiteX2" fmla="*/ 3170682 w 6341364"/>
              <a:gd name="connsiteY2" fmla="*/ 0 h 15240"/>
              <a:gd name="connsiteX3" fmla="*/ 4756023 w 6341364"/>
              <a:gd name="connsiteY3" fmla="*/ 0 h 15240"/>
              <a:gd name="connsiteX4" fmla="*/ 6341364 w 6341364"/>
              <a:gd name="connsiteY4" fmla="*/ 0 h 15240"/>
              <a:gd name="connsiteX5" fmla="*/ 6341364 w 6341364"/>
              <a:gd name="connsiteY5" fmla="*/ 15239 h 15240"/>
              <a:gd name="connsiteX6" fmla="*/ 4756023 w 6341364"/>
              <a:gd name="connsiteY6" fmla="*/ 15239 h 15240"/>
              <a:gd name="connsiteX7" fmla="*/ 3170682 w 6341364"/>
              <a:gd name="connsiteY7" fmla="*/ 15239 h 15240"/>
              <a:gd name="connsiteX8" fmla="*/ 1585340 w 6341364"/>
              <a:gd name="connsiteY8" fmla="*/ 15239 h 15240"/>
              <a:gd name="connsiteX9" fmla="*/ 0 w 6341364"/>
              <a:gd name="connsiteY9" fmla="*/ 15239 h 15240"/>
              <a:gd name="connsiteX10" fmla="*/ 0 w 6341364"/>
              <a:gd name="connsiteY10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341364" h="15240">
                <a:moveTo>
                  <a:pt x="0" y="0"/>
                </a:moveTo>
                <a:lnTo>
                  <a:pt x="1585340" y="0"/>
                </a:lnTo>
                <a:lnTo>
                  <a:pt x="3170682" y="0"/>
                </a:lnTo>
                <a:lnTo>
                  <a:pt x="4756023" y="0"/>
                </a:lnTo>
                <a:lnTo>
                  <a:pt x="6341364" y="0"/>
                </a:lnTo>
                <a:lnTo>
                  <a:pt x="6341364" y="15239"/>
                </a:lnTo>
                <a:lnTo>
                  <a:pt x="4756023" y="15239"/>
                </a:lnTo>
                <a:lnTo>
                  <a:pt x="3170682" y="15239"/>
                </a:lnTo>
                <a:lnTo>
                  <a:pt x="1585340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4840" y="5059680"/>
            <a:ext cx="7417307" cy="15240"/>
          </a:xfrm>
          <a:custGeom>
            <a:avLst/>
            <a:gdLst>
              <a:gd name="connsiteX0" fmla="*/ 0 w 7417307"/>
              <a:gd name="connsiteY0" fmla="*/ 0 h 15240"/>
              <a:gd name="connsiteX1" fmla="*/ 1854327 w 7417307"/>
              <a:gd name="connsiteY1" fmla="*/ 0 h 15240"/>
              <a:gd name="connsiteX2" fmla="*/ 3708653 w 7417307"/>
              <a:gd name="connsiteY2" fmla="*/ 0 h 15240"/>
              <a:gd name="connsiteX3" fmla="*/ 5562981 w 7417307"/>
              <a:gd name="connsiteY3" fmla="*/ 0 h 15240"/>
              <a:gd name="connsiteX4" fmla="*/ 7417307 w 7417307"/>
              <a:gd name="connsiteY4" fmla="*/ 0 h 15240"/>
              <a:gd name="connsiteX5" fmla="*/ 7417307 w 7417307"/>
              <a:gd name="connsiteY5" fmla="*/ 15240 h 15240"/>
              <a:gd name="connsiteX6" fmla="*/ 5562981 w 7417307"/>
              <a:gd name="connsiteY6" fmla="*/ 15240 h 15240"/>
              <a:gd name="connsiteX7" fmla="*/ 3708653 w 7417307"/>
              <a:gd name="connsiteY7" fmla="*/ 15240 h 15240"/>
              <a:gd name="connsiteX8" fmla="*/ 1854327 w 7417307"/>
              <a:gd name="connsiteY8" fmla="*/ 15240 h 15240"/>
              <a:gd name="connsiteX9" fmla="*/ 0 w 7417307"/>
              <a:gd name="connsiteY9" fmla="*/ 15240 h 15240"/>
              <a:gd name="connsiteX10" fmla="*/ 0 w 7417307"/>
              <a:gd name="connsiteY10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417307" h="15240">
                <a:moveTo>
                  <a:pt x="0" y="0"/>
                </a:moveTo>
                <a:lnTo>
                  <a:pt x="1854327" y="0"/>
                </a:lnTo>
                <a:lnTo>
                  <a:pt x="3708653" y="0"/>
                </a:lnTo>
                <a:lnTo>
                  <a:pt x="5562981" y="0"/>
                </a:lnTo>
                <a:lnTo>
                  <a:pt x="7417307" y="0"/>
                </a:lnTo>
                <a:lnTo>
                  <a:pt x="7417307" y="15240"/>
                </a:lnTo>
                <a:lnTo>
                  <a:pt x="5562981" y="15240"/>
                </a:lnTo>
                <a:lnTo>
                  <a:pt x="3708653" y="15240"/>
                </a:lnTo>
                <a:lnTo>
                  <a:pt x="1854327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7670800" y="1524000"/>
            <a:ext cx="88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206500"/>
            <a:ext cx="67183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function: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.-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activated,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make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sensitivity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416300"/>
            <a:ext cx="7886700" cy="172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excite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becomes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enhanced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Conversely,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excite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enhances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2800" y="0"/>
            <a:ext cx="75184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350000" y="1193800"/>
            <a:ext cx="11938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165100" algn="l"/>
                <a:tab pos="457200" algn="l"/>
              </a:tabLst>
            </a:pPr>
            <a:r>
              <a:rPr lang="en-US" altLang="zh-CN" dirty="0" smtClean="0"/>
              <a:t>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</a:p>
          <a:p>
            <a:pPr>
              <a:lnSpc>
                <a:spcPts val="2100"/>
              </a:lnSpc>
              <a:tabLst>
                <a:tab pos="165100" algn="l"/>
                <a:tab pos="4572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skeletal</a:t>
            </a:r>
          </a:p>
          <a:p>
            <a:pPr>
              <a:lnSpc>
                <a:spcPts val="2100"/>
              </a:lnSpc>
              <a:tabLst>
                <a:tab pos="165100" algn="l"/>
                <a:tab pos="457200" algn="l"/>
              </a:tabLst>
            </a:pP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12900" y="4356100"/>
            <a:ext cx="6388100" cy="158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                <a:tab pos="139700" algn="l"/>
                <a:tab pos="292100" algn="l"/>
                <a:tab pos="304800" algn="l"/>
                <a:tab pos="558800" algn="l"/>
              </a:tabLst>
            </a:pPr>
            <a:r>
              <a:rPr lang="en-US" altLang="zh-CN" dirty="0" smtClean="0"/>
              <a:t>	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input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600"/>
              </a:lnSpc>
              <a:tabLst>
                <a:tab pos="139700" algn="l"/>
                <a:tab pos="292100" algn="l"/>
                <a:tab pos="304800" algn="l"/>
                <a:tab pos="558800" algn="l"/>
              </a:tabLst>
            </a:pPr>
            <a:r>
              <a:rPr lang="en-US" altLang="zh-CN" dirty="0" smtClean="0"/>
              <a:t>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Alpha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skeletal-muscle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800"/>
              </a:lnSpc>
              <a:tabLst>
                <a:tab pos="139700" algn="l"/>
                <a:tab pos="292100" algn="l"/>
                <a:tab pos="304800" algn="l"/>
                <a:tab pos="558800" algn="l"/>
              </a:tabLst>
            </a:pPr>
            <a:r>
              <a:rPr lang="en-US" altLang="zh-CN" dirty="0" smtClean="0"/>
              <a:t>	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(Arc)</a:t>
            </a:r>
          </a:p>
          <a:p>
            <a:pPr>
              <a:lnSpc>
                <a:spcPts val="2200"/>
              </a:lnSpc>
              <a:tabLst>
                <a:tab pos="139700" algn="l"/>
                <a:tab pos="292100" algn="l"/>
                <a:tab pos="304800" algn="l"/>
                <a:tab pos="558800" algn="l"/>
              </a:tabLst>
            </a:pPr>
            <a:r>
              <a:rPr lang="en-US" altLang="zh-CN" dirty="0" smtClean="0"/>
              <a:t>				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-motorneuron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output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000"/>
              </a:lnSpc>
              <a:tabLst>
                <a:tab pos="139700" algn="l"/>
                <a:tab pos="292100" algn="l"/>
                <a:tab pos="304800" algn="l"/>
                <a:tab pos="558800" algn="l"/>
              </a:tabLst>
            </a:pP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Descending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pathways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co-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activate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???!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1085469"/>
            <a:ext cx="4216907" cy="27432"/>
          </a:xfrm>
          <a:custGeom>
            <a:avLst/>
            <a:gdLst>
              <a:gd name="connsiteX0" fmla="*/ 0 w 4216907"/>
              <a:gd name="connsiteY0" fmla="*/ 0 h 27432"/>
              <a:gd name="connsiteX1" fmla="*/ 1405636 w 4216907"/>
              <a:gd name="connsiteY1" fmla="*/ 0 h 27432"/>
              <a:gd name="connsiteX2" fmla="*/ 2811272 w 4216907"/>
              <a:gd name="connsiteY2" fmla="*/ 0 h 27432"/>
              <a:gd name="connsiteX3" fmla="*/ 4216907 w 4216907"/>
              <a:gd name="connsiteY3" fmla="*/ 0 h 27432"/>
              <a:gd name="connsiteX4" fmla="*/ 4216907 w 4216907"/>
              <a:gd name="connsiteY4" fmla="*/ 27431 h 27432"/>
              <a:gd name="connsiteX5" fmla="*/ 2811272 w 4216907"/>
              <a:gd name="connsiteY5" fmla="*/ 27431 h 27432"/>
              <a:gd name="connsiteX6" fmla="*/ 1405636 w 4216907"/>
              <a:gd name="connsiteY6" fmla="*/ 27431 h 27432"/>
              <a:gd name="connsiteX7" fmla="*/ 0 w 4216907"/>
              <a:gd name="connsiteY7" fmla="*/ 27431 h 27432"/>
              <a:gd name="connsiteX8" fmla="*/ 0 w 4216907"/>
              <a:gd name="connsiteY8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216907" h="27432">
                <a:moveTo>
                  <a:pt x="0" y="0"/>
                </a:moveTo>
                <a:lnTo>
                  <a:pt x="1405636" y="0"/>
                </a:lnTo>
                <a:lnTo>
                  <a:pt x="2811272" y="0"/>
                </a:lnTo>
                <a:lnTo>
                  <a:pt x="4216907" y="0"/>
                </a:lnTo>
                <a:lnTo>
                  <a:pt x="4216907" y="27431"/>
                </a:lnTo>
                <a:lnTo>
                  <a:pt x="2811272" y="27431"/>
                </a:lnTo>
                <a:lnTo>
                  <a:pt x="1405636" y="27431"/>
                </a:lnTo>
                <a:lnTo>
                  <a:pt x="0" y="27431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61595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24000" y="558800"/>
            <a:ext cx="42037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							</a:tabLst>
            </a:pPr>
            <a:r>
              <a:rPr lang="en-US" altLang="zh-CN" sz="42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reflex.</a:t>
            </a:r>
            <a:r>
              <a:rPr lang="en-US" altLang="zh-CN" sz="42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cont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24000" y="1574800"/>
            <a:ext cx="6959600" cy="210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muscle&gt;&gt;&gt;&gt;Stretching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</a:p>
          <a:p>
            <a:pPr>
              <a:lnSpc>
                <a:spcPts val="2300"/>
              </a:lnSpc>
              <a:tabLst>
                <a:tab pos="76200" algn="l"/>
                <a:tab pos="533400" algn="l"/>
              </a:tabLst>
            </a:pPr>
            <a:r>
              <a:rPr lang="en-US" altLang="zh-CN" dirty="0" smtClean="0"/>
              <a:t>	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</a:p>
          <a:p>
            <a:pPr>
              <a:lnSpc>
                <a:spcPts val="2300"/>
              </a:lnSpc>
              <a:tabLst>
                <a:tab pos="76200" algn="l"/>
                <a:tab pos="533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fibers&gt;&gt;&gt;&gt;&gt;&gt;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zone</a:t>
            </a:r>
          </a:p>
          <a:p>
            <a:pPr>
              <a:lnSpc>
                <a:spcPts val="2300"/>
              </a:lnSpc>
              <a:tabLst>
                <a:tab pos="76200" algn="l"/>
                <a:tab pos="533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(central)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+stimulation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300"/>
              </a:lnSpc>
              <a:tabLst>
                <a:tab pos="76200" algn="l"/>
                <a:tab pos="533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encircling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area.</a:t>
            </a:r>
          </a:p>
          <a:p>
            <a:pPr>
              <a:lnSpc>
                <a:spcPts val="2300"/>
              </a:lnSpc>
              <a:tabLst>
                <a:tab pos="76200" algn="l"/>
                <a:tab pos="533400" algn="l"/>
              </a:tabLst>
            </a:pPr>
            <a:r>
              <a:rPr lang="en-US" altLang="zh-CN" dirty="0" smtClean="0"/>
              <a:t>	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stimulate:</a:t>
            </a:r>
          </a:p>
          <a:p>
            <a:pPr>
              <a:lnSpc>
                <a:spcPts val="2900"/>
              </a:lnSpc>
              <a:tabLst>
                <a:tab pos="76200" algn="l"/>
                <a:tab pos="5334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1-alpha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neurons,(70%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supply)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57400" y="3644900"/>
            <a:ext cx="58547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ordinary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24000" y="4330700"/>
            <a:ext cx="70739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5334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2-gamma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(30%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supply)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send</a:t>
            </a:r>
          </a:p>
          <a:p>
            <a:pPr>
              <a:lnSpc>
                <a:spcPts val="23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  <a:p>
            <a:pPr>
              <a:lnSpc>
                <a:spcPts val="23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</a:p>
          <a:p>
            <a:pPr>
              <a:lnSpc>
                <a:spcPts val="2300"/>
              </a:lnSpc>
              <a:tabLst>
                <a:tab pos="533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057400" y="5461000"/>
            <a:ext cx="66421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zone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440" y="1624965"/>
            <a:ext cx="4722875" cy="15239"/>
          </a:xfrm>
          <a:custGeom>
            <a:avLst/>
            <a:gdLst>
              <a:gd name="connsiteX0" fmla="*/ 0 w 4722875"/>
              <a:gd name="connsiteY0" fmla="*/ 0 h 15239"/>
              <a:gd name="connsiteX1" fmla="*/ 1180719 w 4722875"/>
              <a:gd name="connsiteY1" fmla="*/ 0 h 15239"/>
              <a:gd name="connsiteX2" fmla="*/ 2361438 w 4722875"/>
              <a:gd name="connsiteY2" fmla="*/ 0 h 15239"/>
              <a:gd name="connsiteX3" fmla="*/ 3542156 w 4722875"/>
              <a:gd name="connsiteY3" fmla="*/ 0 h 15239"/>
              <a:gd name="connsiteX4" fmla="*/ 4722875 w 4722875"/>
              <a:gd name="connsiteY4" fmla="*/ 0 h 15239"/>
              <a:gd name="connsiteX5" fmla="*/ 4722875 w 4722875"/>
              <a:gd name="connsiteY5" fmla="*/ 15239 h 15239"/>
              <a:gd name="connsiteX6" fmla="*/ 3542156 w 4722875"/>
              <a:gd name="connsiteY6" fmla="*/ 15239 h 15239"/>
              <a:gd name="connsiteX7" fmla="*/ 2361438 w 4722875"/>
              <a:gd name="connsiteY7" fmla="*/ 15239 h 15239"/>
              <a:gd name="connsiteX8" fmla="*/ 1180719 w 4722875"/>
              <a:gd name="connsiteY8" fmla="*/ 15239 h 15239"/>
              <a:gd name="connsiteX9" fmla="*/ 0 w 4722875"/>
              <a:gd name="connsiteY9" fmla="*/ 15239 h 15239"/>
              <a:gd name="connsiteX10" fmla="*/ 0 w 4722875"/>
              <a:gd name="connsiteY10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722875" h="15239">
                <a:moveTo>
                  <a:pt x="0" y="0"/>
                </a:moveTo>
                <a:lnTo>
                  <a:pt x="1180719" y="0"/>
                </a:lnTo>
                <a:lnTo>
                  <a:pt x="2361438" y="0"/>
                </a:lnTo>
                <a:lnTo>
                  <a:pt x="3542156" y="0"/>
                </a:lnTo>
                <a:lnTo>
                  <a:pt x="4722875" y="0"/>
                </a:lnTo>
                <a:lnTo>
                  <a:pt x="4722875" y="15239"/>
                </a:lnTo>
                <a:lnTo>
                  <a:pt x="3542156" y="15239"/>
                </a:lnTo>
                <a:lnTo>
                  <a:pt x="2361438" y="15239"/>
                </a:lnTo>
                <a:lnTo>
                  <a:pt x="1180719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30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3700" y="749300"/>
            <a:ext cx="3302000" cy="56896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8900" y="1460500"/>
            <a:ext cx="4902200" cy="467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                <a:tab pos="1511300" algn="l"/>
                <a:tab pos="1803400" algn="l"/>
              </a:tabLst>
            </a:pPr>
            <a:r>
              <a:rPr lang="en-US" altLang="zh-CN" sz="24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How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detected</a:t>
            </a:r>
          </a:p>
          <a:p>
            <a:pPr>
              <a:lnSpc>
                <a:spcPts val="24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</a:t>
            </a:r>
            <a:r>
              <a:rPr lang="en-US" altLang="zh-CN" sz="224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stretches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</a:t>
            </a:r>
            <a:r>
              <a:rPr lang="en-US" altLang="zh-CN" sz="224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sends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9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</a:t>
            </a:r>
            <a:r>
              <a:rPr lang="en-US" altLang="zh-CN" sz="2244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proportional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300"/>
              </a:lnSpc>
              <a:tabLst>
                <a:tab pos="1511300" algn="l"/>
                <a:tab pos="1803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308229"/>
            <a:ext cx="3406140" cy="19811"/>
          </a:xfrm>
          <a:custGeom>
            <a:avLst/>
            <a:gdLst>
              <a:gd name="connsiteX0" fmla="*/ 0 w 3406140"/>
              <a:gd name="connsiteY0" fmla="*/ 0 h 19811"/>
              <a:gd name="connsiteX1" fmla="*/ 1703070 w 3406140"/>
              <a:gd name="connsiteY1" fmla="*/ 0 h 19811"/>
              <a:gd name="connsiteX2" fmla="*/ 3406140 w 3406140"/>
              <a:gd name="connsiteY2" fmla="*/ 0 h 19811"/>
              <a:gd name="connsiteX3" fmla="*/ 3406140 w 3406140"/>
              <a:gd name="connsiteY3" fmla="*/ 19811 h 19811"/>
              <a:gd name="connsiteX4" fmla="*/ 1703070 w 3406140"/>
              <a:gd name="connsiteY4" fmla="*/ 19811 h 19811"/>
              <a:gd name="connsiteX5" fmla="*/ 0 w 3406140"/>
              <a:gd name="connsiteY5" fmla="*/ 19811 h 19811"/>
              <a:gd name="connsiteX6" fmla="*/ 0 w 3406140"/>
              <a:gd name="connsiteY6" fmla="*/ 0 h 198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406140" h="19811">
                <a:moveTo>
                  <a:pt x="0" y="0"/>
                </a:moveTo>
                <a:lnTo>
                  <a:pt x="1703070" y="0"/>
                </a:lnTo>
                <a:lnTo>
                  <a:pt x="3406140" y="0"/>
                </a:lnTo>
                <a:lnTo>
                  <a:pt x="3406140" y="19811"/>
                </a:lnTo>
                <a:lnTo>
                  <a:pt x="1703070" y="19811"/>
                </a:lnTo>
                <a:lnTo>
                  <a:pt x="0" y="19811"/>
                </a:lnTo>
                <a:lnTo>
                  <a:pt x="0" y="0"/>
                </a:lnTo>
              </a:path>
            </a:pathLst>
          </a:custGeom>
          <a:solidFill>
            <a:srgbClr val="ff66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780669"/>
            <a:ext cx="5237988" cy="19812"/>
          </a:xfrm>
          <a:custGeom>
            <a:avLst/>
            <a:gdLst>
              <a:gd name="connsiteX0" fmla="*/ 0 w 5237988"/>
              <a:gd name="connsiteY0" fmla="*/ 0 h 19812"/>
              <a:gd name="connsiteX1" fmla="*/ 1745996 w 5237988"/>
              <a:gd name="connsiteY1" fmla="*/ 0 h 19812"/>
              <a:gd name="connsiteX2" fmla="*/ 3491992 w 5237988"/>
              <a:gd name="connsiteY2" fmla="*/ 0 h 19812"/>
              <a:gd name="connsiteX3" fmla="*/ 5237988 w 5237988"/>
              <a:gd name="connsiteY3" fmla="*/ 0 h 19812"/>
              <a:gd name="connsiteX4" fmla="*/ 5237988 w 5237988"/>
              <a:gd name="connsiteY4" fmla="*/ 19811 h 19812"/>
              <a:gd name="connsiteX5" fmla="*/ 3491992 w 5237988"/>
              <a:gd name="connsiteY5" fmla="*/ 19811 h 19812"/>
              <a:gd name="connsiteX6" fmla="*/ 1745996 w 5237988"/>
              <a:gd name="connsiteY6" fmla="*/ 19811 h 19812"/>
              <a:gd name="connsiteX7" fmla="*/ 0 w 5237988"/>
              <a:gd name="connsiteY7" fmla="*/ 19811 h 19812"/>
              <a:gd name="connsiteX8" fmla="*/ 0 w 5237988"/>
              <a:gd name="connsiteY8" fmla="*/ 0 h 198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237988" h="19812">
                <a:moveTo>
                  <a:pt x="0" y="0"/>
                </a:moveTo>
                <a:lnTo>
                  <a:pt x="1745996" y="0"/>
                </a:lnTo>
                <a:lnTo>
                  <a:pt x="3491992" y="0"/>
                </a:lnTo>
                <a:lnTo>
                  <a:pt x="5237988" y="0"/>
                </a:lnTo>
                <a:lnTo>
                  <a:pt x="5237988" y="19811"/>
                </a:lnTo>
                <a:lnTo>
                  <a:pt x="3491992" y="19811"/>
                </a:lnTo>
                <a:lnTo>
                  <a:pt x="1745996" y="19811"/>
                </a:lnTo>
                <a:lnTo>
                  <a:pt x="0" y="19811"/>
                </a:lnTo>
                <a:lnTo>
                  <a:pt x="0" y="0"/>
                </a:lnTo>
              </a:path>
            </a:pathLst>
          </a:custGeom>
          <a:solidFill>
            <a:srgbClr val="ff66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" y="1394460"/>
            <a:ext cx="5949696" cy="16763"/>
          </a:xfrm>
          <a:custGeom>
            <a:avLst/>
            <a:gdLst>
              <a:gd name="connsiteX0" fmla="*/ 0 w 5949696"/>
              <a:gd name="connsiteY0" fmla="*/ 0 h 16763"/>
              <a:gd name="connsiteX1" fmla="*/ 1487424 w 5949696"/>
              <a:gd name="connsiteY1" fmla="*/ 0 h 16763"/>
              <a:gd name="connsiteX2" fmla="*/ 2974848 w 5949696"/>
              <a:gd name="connsiteY2" fmla="*/ 0 h 16763"/>
              <a:gd name="connsiteX3" fmla="*/ 4462272 w 5949696"/>
              <a:gd name="connsiteY3" fmla="*/ 0 h 16763"/>
              <a:gd name="connsiteX4" fmla="*/ 5949696 w 5949696"/>
              <a:gd name="connsiteY4" fmla="*/ 0 h 16763"/>
              <a:gd name="connsiteX5" fmla="*/ 5949696 w 5949696"/>
              <a:gd name="connsiteY5" fmla="*/ 16763 h 16763"/>
              <a:gd name="connsiteX6" fmla="*/ 4462272 w 5949696"/>
              <a:gd name="connsiteY6" fmla="*/ 16763 h 16763"/>
              <a:gd name="connsiteX7" fmla="*/ 2974848 w 5949696"/>
              <a:gd name="connsiteY7" fmla="*/ 16763 h 16763"/>
              <a:gd name="connsiteX8" fmla="*/ 1487424 w 5949696"/>
              <a:gd name="connsiteY8" fmla="*/ 16763 h 16763"/>
              <a:gd name="connsiteX9" fmla="*/ 0 w 5949696"/>
              <a:gd name="connsiteY9" fmla="*/ 16763 h 16763"/>
              <a:gd name="connsiteX10" fmla="*/ 0 w 5949696"/>
              <a:gd name="connsiteY10" fmla="*/ 0 h 16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949696" h="16763">
                <a:moveTo>
                  <a:pt x="0" y="0"/>
                </a:moveTo>
                <a:lnTo>
                  <a:pt x="1487424" y="0"/>
                </a:lnTo>
                <a:lnTo>
                  <a:pt x="2974848" y="0"/>
                </a:lnTo>
                <a:lnTo>
                  <a:pt x="4462272" y="0"/>
                </a:lnTo>
                <a:lnTo>
                  <a:pt x="5949696" y="0"/>
                </a:lnTo>
                <a:lnTo>
                  <a:pt x="5949696" y="16763"/>
                </a:lnTo>
                <a:lnTo>
                  <a:pt x="4462272" y="16763"/>
                </a:lnTo>
                <a:lnTo>
                  <a:pt x="2974848" y="16763"/>
                </a:lnTo>
                <a:lnTo>
                  <a:pt x="1487424" y="16763"/>
                </a:lnTo>
                <a:lnTo>
                  <a:pt x="0" y="16763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05839" y="1696212"/>
            <a:ext cx="2346960" cy="15239"/>
          </a:xfrm>
          <a:custGeom>
            <a:avLst/>
            <a:gdLst>
              <a:gd name="connsiteX0" fmla="*/ 0 w 2346960"/>
              <a:gd name="connsiteY0" fmla="*/ 0 h 15239"/>
              <a:gd name="connsiteX1" fmla="*/ 1173480 w 2346960"/>
              <a:gd name="connsiteY1" fmla="*/ 0 h 15239"/>
              <a:gd name="connsiteX2" fmla="*/ 2346960 w 2346960"/>
              <a:gd name="connsiteY2" fmla="*/ 0 h 15239"/>
              <a:gd name="connsiteX3" fmla="*/ 2346960 w 2346960"/>
              <a:gd name="connsiteY3" fmla="*/ 15239 h 15239"/>
              <a:gd name="connsiteX4" fmla="*/ 1173480 w 2346960"/>
              <a:gd name="connsiteY4" fmla="*/ 15239 h 15239"/>
              <a:gd name="connsiteX5" fmla="*/ 0 w 2346960"/>
              <a:gd name="connsiteY5" fmla="*/ 15239 h 15239"/>
              <a:gd name="connsiteX6" fmla="*/ 0 w 2346960"/>
              <a:gd name="connsiteY6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46960" h="15239">
                <a:moveTo>
                  <a:pt x="0" y="0"/>
                </a:moveTo>
                <a:lnTo>
                  <a:pt x="1173480" y="0"/>
                </a:lnTo>
                <a:lnTo>
                  <a:pt x="2346960" y="0"/>
                </a:lnTo>
                <a:lnTo>
                  <a:pt x="2346960" y="15239"/>
                </a:lnTo>
                <a:lnTo>
                  <a:pt x="1173480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29256" y="2357628"/>
            <a:ext cx="1722120" cy="15239"/>
          </a:xfrm>
          <a:custGeom>
            <a:avLst/>
            <a:gdLst>
              <a:gd name="connsiteX0" fmla="*/ 0 w 1722120"/>
              <a:gd name="connsiteY0" fmla="*/ 0 h 15239"/>
              <a:gd name="connsiteX1" fmla="*/ 861059 w 1722120"/>
              <a:gd name="connsiteY1" fmla="*/ 0 h 15239"/>
              <a:gd name="connsiteX2" fmla="*/ 1722120 w 1722120"/>
              <a:gd name="connsiteY2" fmla="*/ 0 h 15239"/>
              <a:gd name="connsiteX3" fmla="*/ 1722120 w 1722120"/>
              <a:gd name="connsiteY3" fmla="*/ 15239 h 15239"/>
              <a:gd name="connsiteX4" fmla="*/ 861059 w 1722120"/>
              <a:gd name="connsiteY4" fmla="*/ 15239 h 15239"/>
              <a:gd name="connsiteX5" fmla="*/ 0 w 1722120"/>
              <a:gd name="connsiteY5" fmla="*/ 15239 h 15239"/>
              <a:gd name="connsiteX6" fmla="*/ 0 w 1722120"/>
              <a:gd name="connsiteY6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722120" h="15239">
                <a:moveTo>
                  <a:pt x="0" y="0"/>
                </a:moveTo>
                <a:lnTo>
                  <a:pt x="861059" y="0"/>
                </a:lnTo>
                <a:lnTo>
                  <a:pt x="1722120" y="0"/>
                </a:lnTo>
                <a:lnTo>
                  <a:pt x="1722120" y="15239"/>
                </a:lnTo>
                <a:lnTo>
                  <a:pt x="861059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22804" y="2650236"/>
            <a:ext cx="2528316" cy="15240"/>
          </a:xfrm>
          <a:custGeom>
            <a:avLst/>
            <a:gdLst>
              <a:gd name="connsiteX0" fmla="*/ 0 w 2528316"/>
              <a:gd name="connsiteY0" fmla="*/ 0 h 15240"/>
              <a:gd name="connsiteX1" fmla="*/ 1264157 w 2528316"/>
              <a:gd name="connsiteY1" fmla="*/ 0 h 15240"/>
              <a:gd name="connsiteX2" fmla="*/ 2528316 w 2528316"/>
              <a:gd name="connsiteY2" fmla="*/ 0 h 15240"/>
              <a:gd name="connsiteX3" fmla="*/ 2528316 w 2528316"/>
              <a:gd name="connsiteY3" fmla="*/ 15240 h 15240"/>
              <a:gd name="connsiteX4" fmla="*/ 1264157 w 2528316"/>
              <a:gd name="connsiteY4" fmla="*/ 15240 h 15240"/>
              <a:gd name="connsiteX5" fmla="*/ 0 w 2528316"/>
              <a:gd name="connsiteY5" fmla="*/ 15240 h 15240"/>
              <a:gd name="connsiteX6" fmla="*/ 0 w 2528316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28316" h="15240">
                <a:moveTo>
                  <a:pt x="0" y="0"/>
                </a:moveTo>
                <a:lnTo>
                  <a:pt x="1264157" y="0"/>
                </a:lnTo>
                <a:lnTo>
                  <a:pt x="2528316" y="0"/>
                </a:lnTo>
                <a:lnTo>
                  <a:pt x="2528316" y="15240"/>
                </a:lnTo>
                <a:lnTo>
                  <a:pt x="1264157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239768" y="2942844"/>
            <a:ext cx="1827276" cy="15239"/>
          </a:xfrm>
          <a:custGeom>
            <a:avLst/>
            <a:gdLst>
              <a:gd name="connsiteX0" fmla="*/ 0 w 1827276"/>
              <a:gd name="connsiteY0" fmla="*/ 0 h 15239"/>
              <a:gd name="connsiteX1" fmla="*/ 913638 w 1827276"/>
              <a:gd name="connsiteY1" fmla="*/ 0 h 15239"/>
              <a:gd name="connsiteX2" fmla="*/ 1827276 w 1827276"/>
              <a:gd name="connsiteY2" fmla="*/ 0 h 15239"/>
              <a:gd name="connsiteX3" fmla="*/ 1827276 w 1827276"/>
              <a:gd name="connsiteY3" fmla="*/ 15239 h 15239"/>
              <a:gd name="connsiteX4" fmla="*/ 913638 w 1827276"/>
              <a:gd name="connsiteY4" fmla="*/ 15239 h 15239"/>
              <a:gd name="connsiteX5" fmla="*/ 0 w 1827276"/>
              <a:gd name="connsiteY5" fmla="*/ 15239 h 15239"/>
              <a:gd name="connsiteX6" fmla="*/ 0 w 1827276"/>
              <a:gd name="connsiteY6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27276" h="15239">
                <a:moveTo>
                  <a:pt x="0" y="0"/>
                </a:moveTo>
                <a:lnTo>
                  <a:pt x="913638" y="0"/>
                </a:lnTo>
                <a:lnTo>
                  <a:pt x="1827276" y="0"/>
                </a:lnTo>
                <a:lnTo>
                  <a:pt x="1827276" y="15239"/>
                </a:lnTo>
                <a:lnTo>
                  <a:pt x="913638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05839" y="4405884"/>
            <a:ext cx="2743200" cy="15240"/>
          </a:xfrm>
          <a:custGeom>
            <a:avLst/>
            <a:gdLst>
              <a:gd name="connsiteX0" fmla="*/ 0 w 2743200"/>
              <a:gd name="connsiteY0" fmla="*/ 0 h 15240"/>
              <a:gd name="connsiteX1" fmla="*/ 1371600 w 2743200"/>
              <a:gd name="connsiteY1" fmla="*/ 0 h 15240"/>
              <a:gd name="connsiteX2" fmla="*/ 2743200 w 2743200"/>
              <a:gd name="connsiteY2" fmla="*/ 0 h 15240"/>
              <a:gd name="connsiteX3" fmla="*/ 2743200 w 2743200"/>
              <a:gd name="connsiteY3" fmla="*/ 15239 h 15240"/>
              <a:gd name="connsiteX4" fmla="*/ 1371600 w 2743200"/>
              <a:gd name="connsiteY4" fmla="*/ 15239 h 15240"/>
              <a:gd name="connsiteX5" fmla="*/ 0 w 2743200"/>
              <a:gd name="connsiteY5" fmla="*/ 15239 h 15240"/>
              <a:gd name="connsiteX6" fmla="*/ 0 w 2743200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43200" h="15240">
                <a:moveTo>
                  <a:pt x="0" y="0"/>
                </a:moveTo>
                <a:lnTo>
                  <a:pt x="1371600" y="0"/>
                </a:lnTo>
                <a:lnTo>
                  <a:pt x="2743200" y="0"/>
                </a:lnTo>
                <a:lnTo>
                  <a:pt x="2743200" y="15239"/>
                </a:lnTo>
                <a:lnTo>
                  <a:pt x="1371600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07107" y="4698492"/>
            <a:ext cx="1877568" cy="15240"/>
          </a:xfrm>
          <a:custGeom>
            <a:avLst/>
            <a:gdLst>
              <a:gd name="connsiteX0" fmla="*/ 0 w 1877568"/>
              <a:gd name="connsiteY0" fmla="*/ 0 h 15240"/>
              <a:gd name="connsiteX1" fmla="*/ 938784 w 1877568"/>
              <a:gd name="connsiteY1" fmla="*/ 0 h 15240"/>
              <a:gd name="connsiteX2" fmla="*/ 1877568 w 1877568"/>
              <a:gd name="connsiteY2" fmla="*/ 0 h 15240"/>
              <a:gd name="connsiteX3" fmla="*/ 1877568 w 1877568"/>
              <a:gd name="connsiteY3" fmla="*/ 15240 h 15240"/>
              <a:gd name="connsiteX4" fmla="*/ 938784 w 1877568"/>
              <a:gd name="connsiteY4" fmla="*/ 15240 h 15240"/>
              <a:gd name="connsiteX5" fmla="*/ 0 w 1877568"/>
              <a:gd name="connsiteY5" fmla="*/ 15240 h 15240"/>
              <a:gd name="connsiteX6" fmla="*/ 0 w 1877568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877568" h="15240">
                <a:moveTo>
                  <a:pt x="0" y="0"/>
                </a:moveTo>
                <a:lnTo>
                  <a:pt x="938784" y="0"/>
                </a:lnTo>
                <a:lnTo>
                  <a:pt x="1877568" y="0"/>
                </a:lnTo>
                <a:lnTo>
                  <a:pt x="1877568" y="15240"/>
                </a:lnTo>
                <a:lnTo>
                  <a:pt x="938784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84320" y="4698492"/>
            <a:ext cx="2180844" cy="15240"/>
          </a:xfrm>
          <a:custGeom>
            <a:avLst/>
            <a:gdLst>
              <a:gd name="connsiteX0" fmla="*/ 0 w 2180844"/>
              <a:gd name="connsiteY0" fmla="*/ 0 h 15240"/>
              <a:gd name="connsiteX1" fmla="*/ 1090421 w 2180844"/>
              <a:gd name="connsiteY1" fmla="*/ 0 h 15240"/>
              <a:gd name="connsiteX2" fmla="*/ 2180844 w 2180844"/>
              <a:gd name="connsiteY2" fmla="*/ 0 h 15240"/>
              <a:gd name="connsiteX3" fmla="*/ 2180844 w 2180844"/>
              <a:gd name="connsiteY3" fmla="*/ 15240 h 15240"/>
              <a:gd name="connsiteX4" fmla="*/ 1090421 w 2180844"/>
              <a:gd name="connsiteY4" fmla="*/ 15240 h 15240"/>
              <a:gd name="connsiteX5" fmla="*/ 0 w 2180844"/>
              <a:gd name="connsiteY5" fmla="*/ 15240 h 15240"/>
              <a:gd name="connsiteX6" fmla="*/ 0 w 2180844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180844" h="15240">
                <a:moveTo>
                  <a:pt x="0" y="0"/>
                </a:moveTo>
                <a:lnTo>
                  <a:pt x="1090421" y="0"/>
                </a:lnTo>
                <a:lnTo>
                  <a:pt x="2180844" y="0"/>
                </a:lnTo>
                <a:lnTo>
                  <a:pt x="2180844" y="15240"/>
                </a:lnTo>
                <a:lnTo>
                  <a:pt x="1090421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265164" y="4698492"/>
            <a:ext cx="117347" cy="15240"/>
          </a:xfrm>
          <a:custGeom>
            <a:avLst/>
            <a:gdLst>
              <a:gd name="connsiteX0" fmla="*/ 0 w 117347"/>
              <a:gd name="connsiteY0" fmla="*/ 7620 h 15240"/>
              <a:gd name="connsiteX1" fmla="*/ 117347 w 117347"/>
              <a:gd name="connsiteY1" fmla="*/ 762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7347" h="15240">
                <a:moveTo>
                  <a:pt x="0" y="7620"/>
                </a:moveTo>
                <a:lnTo>
                  <a:pt x="117347" y="762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-12700"/>
            <a:ext cx="6362700" cy="182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500"/>
              </a:lnSpc>
              <a:tabLst>
                <a:tab pos="609600" algn="l"/>
                <a:tab pos="1130300" algn="l"/>
              </a:tabLst>
            </a:pPr>
            <a:r>
              <a:rPr lang="en-US" altLang="zh-CN" dirty="0" smtClean="0"/>
              <a:t>		</a:t>
            </a:r>
            <a:r>
              <a:rPr lang="en-US" altLang="zh-CN" sz="3096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Types</a:t>
            </a:r>
            <a:r>
              <a:rPr lang="en-US" altLang="zh-CN" sz="30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6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30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6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responses</a:t>
            </a:r>
          </a:p>
          <a:p>
            <a:pPr>
              <a:lnSpc>
                <a:spcPts val="3700"/>
              </a:lnSpc>
              <a:tabLst>
                <a:tab pos="609600" algn="l"/>
                <a:tab pos="1130300" algn="l"/>
              </a:tabLst>
            </a:pPr>
            <a:r>
              <a:rPr lang="en-US" altLang="zh-CN" dirty="0" smtClean="0"/>
              <a:t>		</a:t>
            </a:r>
            <a:r>
              <a:rPr lang="en-US" altLang="zh-CN" sz="3098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Component</a:t>
            </a:r>
            <a:r>
              <a:rPr lang="en-US" altLang="zh-CN" sz="30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8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30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8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30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098" b="1" dirty="0" smtClean="0">
                <a:solidFill>
                  <a:srgbClr val="ff66cc"/>
                </a:solidFill>
                <a:latin typeface="Gill Sans MT" pitchFamily="18" charset="0"/>
                <a:cs typeface="Gill Sans MT" pitchFamily="18" charset="0"/>
              </a:rPr>
              <a:t>reflex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                <a:tab pos="609600" algn="l"/>
                <a:tab pos="1130300" algn="l"/>
              </a:tabLst>
            </a:pPr>
            <a:r>
              <a:rPr lang="en-US" altLang="zh-CN" sz="2796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1-Dynamic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(</a:t>
            </a:r>
            <a:r>
              <a:rPr lang="en-US" altLang="zh-CN" sz="2400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or</a:t>
            </a:r>
          </a:p>
          <a:p>
            <a:pPr>
              <a:lnSpc>
                <a:spcPts val="2300"/>
              </a:lnSpc>
              <a:tabLst>
                <a:tab pos="609600" algn="l"/>
                <a:tab pos="1130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phasic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response)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968500"/>
            <a:ext cx="76200" cy="459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22" dirty="0" smtClean="0">
                <a:solidFill>
                  <a:srgbClr val="ceb966"/>
                </a:solidFill>
                <a:latin typeface="Gill Sans MT" pitchFamily="18" charset="0"/>
                <a:cs typeface="Gill Sans MT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1920" dirty="0" smtClean="0">
                <a:solidFill>
                  <a:srgbClr val="ceb966"/>
                </a:solidFill>
                <a:latin typeface="Gill Sans MT" pitchFamily="18" charset="0"/>
                <a:cs typeface="Gill Sans MT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1920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1917700"/>
            <a:ext cx="5740400" cy="4673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Sudden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rapid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&gt;&gt;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stimulate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bag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which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respond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rate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velocity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of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u="sng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&gt;&gt;&gt;&gt;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discharge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Synchronous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strong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impulses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from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spindles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&gt;&gt;&gt;&gt;primary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ending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(annulospiral)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send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alpha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neuron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&gt;&gt;&gt;motor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alpha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nerve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&gt;&gt;&gt;&gt;causing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sudden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contraction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extrafusal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synchronously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(</a:t>
            </a:r>
            <a:r>
              <a:rPr lang="en-US" altLang="zh-CN" sz="2400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jerk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movement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u="sng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-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Conversely,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shortens,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ending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sends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less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unstretch</a:t>
            </a:r>
          </a:p>
          <a:p>
            <a:pPr>
              <a:lnSpc>
                <a:spcPts val="29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489204"/>
            <a:ext cx="4117848" cy="28955"/>
          </a:xfrm>
          <a:custGeom>
            <a:avLst/>
            <a:gdLst>
              <a:gd name="connsiteX0" fmla="*/ 0 w 4117848"/>
              <a:gd name="connsiteY0" fmla="*/ 0 h 28955"/>
              <a:gd name="connsiteX1" fmla="*/ 1372616 w 4117848"/>
              <a:gd name="connsiteY1" fmla="*/ 0 h 28955"/>
              <a:gd name="connsiteX2" fmla="*/ 2745232 w 4117848"/>
              <a:gd name="connsiteY2" fmla="*/ 0 h 28955"/>
              <a:gd name="connsiteX3" fmla="*/ 4117848 w 4117848"/>
              <a:gd name="connsiteY3" fmla="*/ 0 h 28955"/>
              <a:gd name="connsiteX4" fmla="*/ 4117848 w 4117848"/>
              <a:gd name="connsiteY4" fmla="*/ 28955 h 28955"/>
              <a:gd name="connsiteX5" fmla="*/ 2745232 w 4117848"/>
              <a:gd name="connsiteY5" fmla="*/ 28955 h 28955"/>
              <a:gd name="connsiteX6" fmla="*/ 1372616 w 4117848"/>
              <a:gd name="connsiteY6" fmla="*/ 28955 h 28955"/>
              <a:gd name="connsiteX7" fmla="*/ 0 w 4117848"/>
              <a:gd name="connsiteY7" fmla="*/ 28955 h 28955"/>
              <a:gd name="connsiteX8" fmla="*/ 0 w 4117848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117848" h="28955">
                <a:moveTo>
                  <a:pt x="0" y="0"/>
                </a:moveTo>
                <a:lnTo>
                  <a:pt x="1372616" y="0"/>
                </a:lnTo>
                <a:lnTo>
                  <a:pt x="2745232" y="0"/>
                </a:lnTo>
                <a:lnTo>
                  <a:pt x="4117848" y="0"/>
                </a:lnTo>
                <a:lnTo>
                  <a:pt x="4117848" y="28955"/>
                </a:lnTo>
                <a:lnTo>
                  <a:pt x="2745232" y="28955"/>
                </a:lnTo>
                <a:lnTo>
                  <a:pt x="1372616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310640" y="1147572"/>
            <a:ext cx="1453896" cy="15239"/>
          </a:xfrm>
          <a:custGeom>
            <a:avLst/>
            <a:gdLst>
              <a:gd name="connsiteX0" fmla="*/ 0 w 1453896"/>
              <a:gd name="connsiteY0" fmla="*/ 0 h 15239"/>
              <a:gd name="connsiteX1" fmla="*/ 726948 w 1453896"/>
              <a:gd name="connsiteY1" fmla="*/ 0 h 15239"/>
              <a:gd name="connsiteX2" fmla="*/ 1453896 w 1453896"/>
              <a:gd name="connsiteY2" fmla="*/ 0 h 15239"/>
              <a:gd name="connsiteX3" fmla="*/ 1453896 w 1453896"/>
              <a:gd name="connsiteY3" fmla="*/ 15239 h 15239"/>
              <a:gd name="connsiteX4" fmla="*/ 726948 w 1453896"/>
              <a:gd name="connsiteY4" fmla="*/ 15239 h 15239"/>
              <a:gd name="connsiteX5" fmla="*/ 0 w 1453896"/>
              <a:gd name="connsiteY5" fmla="*/ 15239 h 15239"/>
              <a:gd name="connsiteX6" fmla="*/ 0 w 1453896"/>
              <a:gd name="connsiteY6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453896" h="15239">
                <a:moveTo>
                  <a:pt x="0" y="0"/>
                </a:moveTo>
                <a:lnTo>
                  <a:pt x="726948" y="0"/>
                </a:lnTo>
                <a:lnTo>
                  <a:pt x="1453896" y="0"/>
                </a:lnTo>
                <a:lnTo>
                  <a:pt x="1453896" y="15239"/>
                </a:lnTo>
                <a:lnTo>
                  <a:pt x="726948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2135124"/>
            <a:ext cx="4398264" cy="28955"/>
          </a:xfrm>
          <a:custGeom>
            <a:avLst/>
            <a:gdLst>
              <a:gd name="connsiteX0" fmla="*/ 0 w 4398264"/>
              <a:gd name="connsiteY0" fmla="*/ 0 h 28955"/>
              <a:gd name="connsiteX1" fmla="*/ 1099566 w 4398264"/>
              <a:gd name="connsiteY1" fmla="*/ 0 h 28955"/>
              <a:gd name="connsiteX2" fmla="*/ 2199132 w 4398264"/>
              <a:gd name="connsiteY2" fmla="*/ 0 h 28955"/>
              <a:gd name="connsiteX3" fmla="*/ 3298698 w 4398264"/>
              <a:gd name="connsiteY3" fmla="*/ 0 h 28955"/>
              <a:gd name="connsiteX4" fmla="*/ 4398263 w 4398264"/>
              <a:gd name="connsiteY4" fmla="*/ 0 h 28955"/>
              <a:gd name="connsiteX5" fmla="*/ 4398263 w 4398264"/>
              <a:gd name="connsiteY5" fmla="*/ 28955 h 28955"/>
              <a:gd name="connsiteX6" fmla="*/ 3298698 w 4398264"/>
              <a:gd name="connsiteY6" fmla="*/ 28955 h 28955"/>
              <a:gd name="connsiteX7" fmla="*/ 2199132 w 4398264"/>
              <a:gd name="connsiteY7" fmla="*/ 28955 h 28955"/>
              <a:gd name="connsiteX8" fmla="*/ 1099566 w 4398264"/>
              <a:gd name="connsiteY8" fmla="*/ 28955 h 28955"/>
              <a:gd name="connsiteX9" fmla="*/ 0 w 4398264"/>
              <a:gd name="connsiteY9" fmla="*/ 28955 h 28955"/>
              <a:gd name="connsiteX10" fmla="*/ 0 w 4398264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398264" h="28955">
                <a:moveTo>
                  <a:pt x="0" y="0"/>
                </a:moveTo>
                <a:lnTo>
                  <a:pt x="1099566" y="0"/>
                </a:lnTo>
                <a:lnTo>
                  <a:pt x="2199132" y="0"/>
                </a:lnTo>
                <a:lnTo>
                  <a:pt x="3298698" y="0"/>
                </a:lnTo>
                <a:lnTo>
                  <a:pt x="4398263" y="0"/>
                </a:lnTo>
                <a:lnTo>
                  <a:pt x="4398263" y="28955"/>
                </a:lnTo>
                <a:lnTo>
                  <a:pt x="3298698" y="28955"/>
                </a:lnTo>
                <a:lnTo>
                  <a:pt x="2199132" y="28955"/>
                </a:lnTo>
                <a:lnTo>
                  <a:pt x="1099566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3506724"/>
            <a:ext cx="2929128" cy="28955"/>
          </a:xfrm>
          <a:custGeom>
            <a:avLst/>
            <a:gdLst>
              <a:gd name="connsiteX0" fmla="*/ 0 w 2929128"/>
              <a:gd name="connsiteY0" fmla="*/ 0 h 28955"/>
              <a:gd name="connsiteX1" fmla="*/ 976376 w 2929128"/>
              <a:gd name="connsiteY1" fmla="*/ 0 h 28955"/>
              <a:gd name="connsiteX2" fmla="*/ 1952752 w 2929128"/>
              <a:gd name="connsiteY2" fmla="*/ 0 h 28955"/>
              <a:gd name="connsiteX3" fmla="*/ 2929128 w 2929128"/>
              <a:gd name="connsiteY3" fmla="*/ 0 h 28955"/>
              <a:gd name="connsiteX4" fmla="*/ 2929128 w 2929128"/>
              <a:gd name="connsiteY4" fmla="*/ 28955 h 28955"/>
              <a:gd name="connsiteX5" fmla="*/ 1952752 w 2929128"/>
              <a:gd name="connsiteY5" fmla="*/ 28955 h 28955"/>
              <a:gd name="connsiteX6" fmla="*/ 976376 w 2929128"/>
              <a:gd name="connsiteY6" fmla="*/ 28955 h 28955"/>
              <a:gd name="connsiteX7" fmla="*/ 0 w 2929128"/>
              <a:gd name="connsiteY7" fmla="*/ 28955 h 28955"/>
              <a:gd name="connsiteX8" fmla="*/ 0 w 2929128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929128" h="28955">
                <a:moveTo>
                  <a:pt x="0" y="0"/>
                </a:moveTo>
                <a:lnTo>
                  <a:pt x="976376" y="0"/>
                </a:lnTo>
                <a:lnTo>
                  <a:pt x="1952752" y="0"/>
                </a:lnTo>
                <a:lnTo>
                  <a:pt x="2929128" y="0"/>
                </a:lnTo>
                <a:lnTo>
                  <a:pt x="2929128" y="28955"/>
                </a:lnTo>
                <a:lnTo>
                  <a:pt x="1952752" y="28955"/>
                </a:lnTo>
                <a:lnTo>
                  <a:pt x="976376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1595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5700" y="0"/>
            <a:ext cx="2692400" cy="57277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254000"/>
            <a:ext cx="40386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927100"/>
            <a:ext cx="56007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jerk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followed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relaxation)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(knee,biceps,triceps</a:t>
            </a:r>
            <a:r>
              <a:rPr lang="en-US" altLang="zh-CN" sz="2400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1905000"/>
            <a:ext cx="4394200" cy="596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(plate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endings)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2552700"/>
            <a:ext cx="50546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-When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relax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sensitivity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decreases.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263900"/>
            <a:ext cx="5575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mainly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3594100"/>
            <a:ext cx="52197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periphery,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contract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140200"/>
            <a:ext cx="51435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fibres,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686300"/>
            <a:ext cx="4648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-It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increases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sensitivity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991100"/>
            <a:ext cx="52451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velocity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enhances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response)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48640" y="463296"/>
            <a:ext cx="5253228" cy="30480"/>
          </a:xfrm>
          <a:custGeom>
            <a:avLst/>
            <a:gdLst>
              <a:gd name="connsiteX0" fmla="*/ 0 w 5253228"/>
              <a:gd name="connsiteY0" fmla="*/ 0 h 30480"/>
              <a:gd name="connsiteX1" fmla="*/ 1313307 w 5253228"/>
              <a:gd name="connsiteY1" fmla="*/ 0 h 30480"/>
              <a:gd name="connsiteX2" fmla="*/ 2626614 w 5253228"/>
              <a:gd name="connsiteY2" fmla="*/ 0 h 30480"/>
              <a:gd name="connsiteX3" fmla="*/ 3939920 w 5253228"/>
              <a:gd name="connsiteY3" fmla="*/ 0 h 30480"/>
              <a:gd name="connsiteX4" fmla="*/ 5253228 w 5253228"/>
              <a:gd name="connsiteY4" fmla="*/ 0 h 30480"/>
              <a:gd name="connsiteX5" fmla="*/ 5253228 w 5253228"/>
              <a:gd name="connsiteY5" fmla="*/ 30480 h 30480"/>
              <a:gd name="connsiteX6" fmla="*/ 3939920 w 5253228"/>
              <a:gd name="connsiteY6" fmla="*/ 30480 h 30480"/>
              <a:gd name="connsiteX7" fmla="*/ 2626614 w 5253228"/>
              <a:gd name="connsiteY7" fmla="*/ 30480 h 30480"/>
              <a:gd name="connsiteX8" fmla="*/ 1313307 w 5253228"/>
              <a:gd name="connsiteY8" fmla="*/ 30480 h 30480"/>
              <a:gd name="connsiteX9" fmla="*/ 0 w 5253228"/>
              <a:gd name="connsiteY9" fmla="*/ 30480 h 30480"/>
              <a:gd name="connsiteX10" fmla="*/ 0 w 5253228"/>
              <a:gd name="connsiteY10" fmla="*/ 0 h 304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253228" h="30480">
                <a:moveTo>
                  <a:pt x="0" y="0"/>
                </a:moveTo>
                <a:lnTo>
                  <a:pt x="1313307" y="0"/>
                </a:lnTo>
                <a:lnTo>
                  <a:pt x="2626614" y="0"/>
                </a:lnTo>
                <a:lnTo>
                  <a:pt x="3939920" y="0"/>
                </a:lnTo>
                <a:lnTo>
                  <a:pt x="5253228" y="0"/>
                </a:lnTo>
                <a:lnTo>
                  <a:pt x="5253228" y="30480"/>
                </a:lnTo>
                <a:lnTo>
                  <a:pt x="3939920" y="30480"/>
                </a:lnTo>
                <a:lnTo>
                  <a:pt x="2626614" y="30480"/>
                </a:lnTo>
                <a:lnTo>
                  <a:pt x="1313307" y="30480"/>
                </a:lnTo>
                <a:lnTo>
                  <a:pt x="0" y="30480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88720" y="833628"/>
            <a:ext cx="1508760" cy="28955"/>
          </a:xfrm>
          <a:custGeom>
            <a:avLst/>
            <a:gdLst>
              <a:gd name="connsiteX0" fmla="*/ 0 w 1508760"/>
              <a:gd name="connsiteY0" fmla="*/ 0 h 28955"/>
              <a:gd name="connsiteX1" fmla="*/ 754380 w 1508760"/>
              <a:gd name="connsiteY1" fmla="*/ 0 h 28955"/>
              <a:gd name="connsiteX2" fmla="*/ 1508760 w 1508760"/>
              <a:gd name="connsiteY2" fmla="*/ 0 h 28955"/>
              <a:gd name="connsiteX3" fmla="*/ 1508760 w 1508760"/>
              <a:gd name="connsiteY3" fmla="*/ 28955 h 28955"/>
              <a:gd name="connsiteX4" fmla="*/ 754380 w 1508760"/>
              <a:gd name="connsiteY4" fmla="*/ 28955 h 28955"/>
              <a:gd name="connsiteX5" fmla="*/ 0 w 1508760"/>
              <a:gd name="connsiteY5" fmla="*/ 28955 h 28955"/>
              <a:gd name="connsiteX6" fmla="*/ 0 w 1508760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08760" h="28955">
                <a:moveTo>
                  <a:pt x="0" y="0"/>
                </a:moveTo>
                <a:lnTo>
                  <a:pt x="754380" y="0"/>
                </a:lnTo>
                <a:lnTo>
                  <a:pt x="1508760" y="0"/>
                </a:lnTo>
                <a:lnTo>
                  <a:pt x="1508760" y="28955"/>
                </a:lnTo>
                <a:lnTo>
                  <a:pt x="754380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586228" y="1126236"/>
            <a:ext cx="2636520" cy="28955"/>
          </a:xfrm>
          <a:custGeom>
            <a:avLst/>
            <a:gdLst>
              <a:gd name="connsiteX0" fmla="*/ 0 w 2636520"/>
              <a:gd name="connsiteY0" fmla="*/ 0 h 28955"/>
              <a:gd name="connsiteX1" fmla="*/ 1318260 w 2636520"/>
              <a:gd name="connsiteY1" fmla="*/ 0 h 28955"/>
              <a:gd name="connsiteX2" fmla="*/ 2636520 w 2636520"/>
              <a:gd name="connsiteY2" fmla="*/ 0 h 28955"/>
              <a:gd name="connsiteX3" fmla="*/ 2636520 w 2636520"/>
              <a:gd name="connsiteY3" fmla="*/ 28955 h 28955"/>
              <a:gd name="connsiteX4" fmla="*/ 1318260 w 2636520"/>
              <a:gd name="connsiteY4" fmla="*/ 28955 h 28955"/>
              <a:gd name="connsiteX5" fmla="*/ 0 w 2636520"/>
              <a:gd name="connsiteY5" fmla="*/ 28955 h 28955"/>
              <a:gd name="connsiteX6" fmla="*/ 0 w 2636520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36520" h="28955">
                <a:moveTo>
                  <a:pt x="0" y="0"/>
                </a:moveTo>
                <a:lnTo>
                  <a:pt x="1318260" y="0"/>
                </a:lnTo>
                <a:lnTo>
                  <a:pt x="2636520" y="0"/>
                </a:lnTo>
                <a:lnTo>
                  <a:pt x="2636520" y="28955"/>
                </a:lnTo>
                <a:lnTo>
                  <a:pt x="1318260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88720" y="2004060"/>
            <a:ext cx="2356103" cy="28955"/>
          </a:xfrm>
          <a:custGeom>
            <a:avLst/>
            <a:gdLst>
              <a:gd name="connsiteX0" fmla="*/ 0 w 2356103"/>
              <a:gd name="connsiteY0" fmla="*/ 0 h 28955"/>
              <a:gd name="connsiteX1" fmla="*/ 1178052 w 2356103"/>
              <a:gd name="connsiteY1" fmla="*/ 0 h 28955"/>
              <a:gd name="connsiteX2" fmla="*/ 2356103 w 2356103"/>
              <a:gd name="connsiteY2" fmla="*/ 0 h 28955"/>
              <a:gd name="connsiteX3" fmla="*/ 2356103 w 2356103"/>
              <a:gd name="connsiteY3" fmla="*/ 28955 h 28955"/>
              <a:gd name="connsiteX4" fmla="*/ 1178052 w 2356103"/>
              <a:gd name="connsiteY4" fmla="*/ 28955 h 28955"/>
              <a:gd name="connsiteX5" fmla="*/ 0 w 2356103"/>
              <a:gd name="connsiteY5" fmla="*/ 28955 h 28955"/>
              <a:gd name="connsiteX6" fmla="*/ 0 w 2356103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56103" h="28955">
                <a:moveTo>
                  <a:pt x="0" y="0"/>
                </a:moveTo>
                <a:lnTo>
                  <a:pt x="1178052" y="0"/>
                </a:lnTo>
                <a:lnTo>
                  <a:pt x="2356103" y="0"/>
                </a:lnTo>
                <a:lnTo>
                  <a:pt x="2356103" y="28955"/>
                </a:lnTo>
                <a:lnTo>
                  <a:pt x="117805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48812" y="2881884"/>
            <a:ext cx="2093976" cy="28955"/>
          </a:xfrm>
          <a:custGeom>
            <a:avLst/>
            <a:gdLst>
              <a:gd name="connsiteX0" fmla="*/ 0 w 2093976"/>
              <a:gd name="connsiteY0" fmla="*/ 0 h 28955"/>
              <a:gd name="connsiteX1" fmla="*/ 1046988 w 2093976"/>
              <a:gd name="connsiteY1" fmla="*/ 0 h 28955"/>
              <a:gd name="connsiteX2" fmla="*/ 2093976 w 2093976"/>
              <a:gd name="connsiteY2" fmla="*/ 0 h 28955"/>
              <a:gd name="connsiteX3" fmla="*/ 2093976 w 2093976"/>
              <a:gd name="connsiteY3" fmla="*/ 28955 h 28955"/>
              <a:gd name="connsiteX4" fmla="*/ 1046988 w 2093976"/>
              <a:gd name="connsiteY4" fmla="*/ 28955 h 28955"/>
              <a:gd name="connsiteX5" fmla="*/ 0 w 2093976"/>
              <a:gd name="connsiteY5" fmla="*/ 28955 h 28955"/>
              <a:gd name="connsiteX6" fmla="*/ 0 w 2093976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93976" h="28955">
                <a:moveTo>
                  <a:pt x="0" y="0"/>
                </a:moveTo>
                <a:lnTo>
                  <a:pt x="1046988" y="0"/>
                </a:lnTo>
                <a:lnTo>
                  <a:pt x="2093976" y="0"/>
                </a:lnTo>
                <a:lnTo>
                  <a:pt x="2093976" y="28955"/>
                </a:lnTo>
                <a:lnTo>
                  <a:pt x="1046988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91512" y="4713732"/>
            <a:ext cx="1533144" cy="28955"/>
          </a:xfrm>
          <a:custGeom>
            <a:avLst/>
            <a:gdLst>
              <a:gd name="connsiteX0" fmla="*/ 0 w 1533144"/>
              <a:gd name="connsiteY0" fmla="*/ 0 h 28955"/>
              <a:gd name="connsiteX1" fmla="*/ 766572 w 1533144"/>
              <a:gd name="connsiteY1" fmla="*/ 0 h 28955"/>
              <a:gd name="connsiteX2" fmla="*/ 1533144 w 1533144"/>
              <a:gd name="connsiteY2" fmla="*/ 0 h 28955"/>
              <a:gd name="connsiteX3" fmla="*/ 1533144 w 1533144"/>
              <a:gd name="connsiteY3" fmla="*/ 28955 h 28955"/>
              <a:gd name="connsiteX4" fmla="*/ 766572 w 1533144"/>
              <a:gd name="connsiteY4" fmla="*/ 28955 h 28955"/>
              <a:gd name="connsiteX5" fmla="*/ 0 w 1533144"/>
              <a:gd name="connsiteY5" fmla="*/ 28955 h 28955"/>
              <a:gd name="connsiteX6" fmla="*/ 0 w 1533144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33144" h="28955">
                <a:moveTo>
                  <a:pt x="0" y="0"/>
                </a:moveTo>
                <a:lnTo>
                  <a:pt x="766572" y="0"/>
                </a:lnTo>
                <a:lnTo>
                  <a:pt x="1533144" y="0"/>
                </a:lnTo>
                <a:lnTo>
                  <a:pt x="1533144" y="28955"/>
                </a:lnTo>
                <a:lnTo>
                  <a:pt x="76657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05839" y="5082540"/>
            <a:ext cx="4094988" cy="28955"/>
          </a:xfrm>
          <a:custGeom>
            <a:avLst/>
            <a:gdLst>
              <a:gd name="connsiteX0" fmla="*/ 0 w 4094988"/>
              <a:gd name="connsiteY0" fmla="*/ 0 h 28955"/>
              <a:gd name="connsiteX1" fmla="*/ 1023747 w 4094988"/>
              <a:gd name="connsiteY1" fmla="*/ 0 h 28955"/>
              <a:gd name="connsiteX2" fmla="*/ 2047494 w 4094988"/>
              <a:gd name="connsiteY2" fmla="*/ 0 h 28955"/>
              <a:gd name="connsiteX3" fmla="*/ 3071241 w 4094988"/>
              <a:gd name="connsiteY3" fmla="*/ 0 h 28955"/>
              <a:gd name="connsiteX4" fmla="*/ 4094988 w 4094988"/>
              <a:gd name="connsiteY4" fmla="*/ 0 h 28955"/>
              <a:gd name="connsiteX5" fmla="*/ 4094988 w 4094988"/>
              <a:gd name="connsiteY5" fmla="*/ 28955 h 28955"/>
              <a:gd name="connsiteX6" fmla="*/ 3071241 w 4094988"/>
              <a:gd name="connsiteY6" fmla="*/ 28955 h 28955"/>
              <a:gd name="connsiteX7" fmla="*/ 2047494 w 4094988"/>
              <a:gd name="connsiteY7" fmla="*/ 28955 h 28955"/>
              <a:gd name="connsiteX8" fmla="*/ 1023747 w 4094988"/>
              <a:gd name="connsiteY8" fmla="*/ 28955 h 28955"/>
              <a:gd name="connsiteX9" fmla="*/ 0 w 4094988"/>
              <a:gd name="connsiteY9" fmla="*/ 28955 h 28955"/>
              <a:gd name="connsiteX10" fmla="*/ 0 w 4094988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094988" h="28955">
                <a:moveTo>
                  <a:pt x="0" y="0"/>
                </a:moveTo>
                <a:lnTo>
                  <a:pt x="1023747" y="0"/>
                </a:lnTo>
                <a:lnTo>
                  <a:pt x="2047494" y="0"/>
                </a:lnTo>
                <a:lnTo>
                  <a:pt x="3071241" y="0"/>
                </a:lnTo>
                <a:lnTo>
                  <a:pt x="4094988" y="0"/>
                </a:lnTo>
                <a:lnTo>
                  <a:pt x="4094988" y="28955"/>
                </a:lnTo>
                <a:lnTo>
                  <a:pt x="3071241" y="28955"/>
                </a:lnTo>
                <a:lnTo>
                  <a:pt x="2047494" y="28955"/>
                </a:lnTo>
                <a:lnTo>
                  <a:pt x="1023747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40964" y="6338316"/>
            <a:ext cx="2572512" cy="10668"/>
          </a:xfrm>
          <a:custGeom>
            <a:avLst/>
            <a:gdLst>
              <a:gd name="connsiteX0" fmla="*/ 0 w 2572512"/>
              <a:gd name="connsiteY0" fmla="*/ 0 h 10668"/>
              <a:gd name="connsiteX1" fmla="*/ 1286256 w 2572512"/>
              <a:gd name="connsiteY1" fmla="*/ 0 h 10668"/>
              <a:gd name="connsiteX2" fmla="*/ 2572512 w 2572512"/>
              <a:gd name="connsiteY2" fmla="*/ 0 h 10668"/>
              <a:gd name="connsiteX3" fmla="*/ 2572512 w 2572512"/>
              <a:gd name="connsiteY3" fmla="*/ 10668 h 10668"/>
              <a:gd name="connsiteX4" fmla="*/ 1286256 w 2572512"/>
              <a:gd name="connsiteY4" fmla="*/ 10668 h 10668"/>
              <a:gd name="connsiteX5" fmla="*/ 0 w 2572512"/>
              <a:gd name="connsiteY5" fmla="*/ 10668 h 10668"/>
              <a:gd name="connsiteX6" fmla="*/ 0 w 2572512"/>
              <a:gd name="connsiteY6" fmla="*/ 0 h 1066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72512" h="10668">
                <a:moveTo>
                  <a:pt x="0" y="0"/>
                </a:moveTo>
                <a:lnTo>
                  <a:pt x="1286256" y="0"/>
                </a:lnTo>
                <a:lnTo>
                  <a:pt x="2572512" y="0"/>
                </a:lnTo>
                <a:lnTo>
                  <a:pt x="2572512" y="10668"/>
                </a:lnTo>
                <a:lnTo>
                  <a:pt x="1286256" y="10668"/>
                </a:lnTo>
                <a:lnTo>
                  <a:pt x="0" y="1066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6007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1900" y="647700"/>
            <a:ext cx="2743200" cy="5969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215900"/>
            <a:ext cx="52451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4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reflex(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4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response)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39800" y="635000"/>
            <a:ext cx="4597400" cy="143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241300" algn="l"/>
              </a:tabLst>
            </a:pPr>
            <a:r>
              <a:rPr lang="en-US" altLang="zh-CN" sz="2402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Maintained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muscle&gt;&gt;&gt;</a:t>
            </a:r>
          </a:p>
          <a:p>
            <a:pPr>
              <a:lnSpc>
                <a:spcPts val="2300"/>
              </a:lnSpc>
              <a:tabLst>
                <a:tab pos="241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300"/>
              </a:lnSpc>
              <a:tabLst>
                <a:tab pos="241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discharge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</a:p>
          <a:p>
            <a:pPr>
              <a:lnSpc>
                <a:spcPts val="2300"/>
              </a:lnSpc>
              <a:tabLst>
                <a:tab pos="241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&gt;&gt;&gt;Impulses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secondary</a:t>
            </a:r>
          </a:p>
          <a:p>
            <a:pPr>
              <a:lnSpc>
                <a:spcPts val="2300"/>
              </a:lnSpc>
              <a:tabLst>
                <a:tab pos="2413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afferents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(flower-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81100" y="2095500"/>
            <a:ext cx="47117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spray)&gt;&gt;&gt;&gt;alpha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effernts&gt;&gt;&gt;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Asynchronously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(motor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units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discharge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all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81100" y="3263900"/>
            <a:ext cx="44450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together)&gt;&gt;&gt;&gt;&gt;&gt;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mild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sustained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4470400"/>
            <a:ext cx="2717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4851400"/>
            <a:ext cx="40894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-B-Static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(Trail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endings)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5461000"/>
            <a:ext cx="49784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Trail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s)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end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mainly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18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2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003300" y="5740400"/>
            <a:ext cx="46990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>
							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periphery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sensitivity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steady</a:t>
            </a:r>
          </a:p>
          <a:p>
            <a:pPr>
              <a:lnSpc>
                <a:spcPts val="1700"/>
              </a:lnSpc>
              <a:tabLst>
							</a:tabLst>
            </a:pP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maintained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enhances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575303" y="1569720"/>
            <a:ext cx="3067812" cy="33527"/>
          </a:xfrm>
          <a:custGeom>
            <a:avLst/>
            <a:gdLst>
              <a:gd name="connsiteX0" fmla="*/ 0 w 3067812"/>
              <a:gd name="connsiteY0" fmla="*/ 0 h 33527"/>
              <a:gd name="connsiteX1" fmla="*/ 1533906 w 3067812"/>
              <a:gd name="connsiteY1" fmla="*/ 0 h 33527"/>
              <a:gd name="connsiteX2" fmla="*/ 3067812 w 3067812"/>
              <a:gd name="connsiteY2" fmla="*/ 0 h 33527"/>
              <a:gd name="connsiteX3" fmla="*/ 3067812 w 3067812"/>
              <a:gd name="connsiteY3" fmla="*/ 33527 h 33527"/>
              <a:gd name="connsiteX4" fmla="*/ 1533906 w 3067812"/>
              <a:gd name="connsiteY4" fmla="*/ 33527 h 33527"/>
              <a:gd name="connsiteX5" fmla="*/ 0 w 3067812"/>
              <a:gd name="connsiteY5" fmla="*/ 33527 h 33527"/>
              <a:gd name="connsiteX6" fmla="*/ 0 w 3067812"/>
              <a:gd name="connsiteY6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067812" h="33527">
                <a:moveTo>
                  <a:pt x="0" y="0"/>
                </a:moveTo>
                <a:lnTo>
                  <a:pt x="1533906" y="0"/>
                </a:lnTo>
                <a:lnTo>
                  <a:pt x="3067812" y="0"/>
                </a:lnTo>
                <a:lnTo>
                  <a:pt x="3067812" y="33527"/>
                </a:lnTo>
                <a:lnTo>
                  <a:pt x="1533906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368040" y="1569720"/>
            <a:ext cx="207264" cy="33527"/>
          </a:xfrm>
          <a:custGeom>
            <a:avLst/>
            <a:gdLst>
              <a:gd name="connsiteX0" fmla="*/ 0 w 207264"/>
              <a:gd name="connsiteY0" fmla="*/ 16763 h 33527"/>
              <a:gd name="connsiteX1" fmla="*/ 207264 w 207264"/>
              <a:gd name="connsiteY1" fmla="*/ 16763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07264" h="33527">
                <a:moveTo>
                  <a:pt x="0" y="16763"/>
                </a:moveTo>
                <a:lnTo>
                  <a:pt x="207264" y="16763"/>
                </a:lnTo>
              </a:path>
            </a:pathLst>
          </a:custGeom>
          <a:ln w="25400">
            <a:solidFill>
              <a:srgbClr val="41008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63040" y="1569720"/>
            <a:ext cx="1905000" cy="33527"/>
          </a:xfrm>
          <a:custGeom>
            <a:avLst/>
            <a:gdLst>
              <a:gd name="connsiteX0" fmla="*/ 0 w 1905000"/>
              <a:gd name="connsiteY0" fmla="*/ 0 h 33527"/>
              <a:gd name="connsiteX1" fmla="*/ 952500 w 1905000"/>
              <a:gd name="connsiteY1" fmla="*/ 0 h 33527"/>
              <a:gd name="connsiteX2" fmla="*/ 1905000 w 1905000"/>
              <a:gd name="connsiteY2" fmla="*/ 0 h 33527"/>
              <a:gd name="connsiteX3" fmla="*/ 1905000 w 1905000"/>
              <a:gd name="connsiteY3" fmla="*/ 33527 h 33527"/>
              <a:gd name="connsiteX4" fmla="*/ 952500 w 1905000"/>
              <a:gd name="connsiteY4" fmla="*/ 33527 h 33527"/>
              <a:gd name="connsiteX5" fmla="*/ 0 w 1905000"/>
              <a:gd name="connsiteY5" fmla="*/ 33527 h 33527"/>
              <a:gd name="connsiteX6" fmla="*/ 0 w 1905000"/>
              <a:gd name="connsiteY6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05000" h="33527">
                <a:moveTo>
                  <a:pt x="0" y="0"/>
                </a:moveTo>
                <a:lnTo>
                  <a:pt x="952500" y="0"/>
                </a:lnTo>
                <a:lnTo>
                  <a:pt x="1905000" y="0"/>
                </a:lnTo>
                <a:lnTo>
                  <a:pt x="1905000" y="33527"/>
                </a:lnTo>
                <a:lnTo>
                  <a:pt x="952500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ad0da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230368" y="1888235"/>
            <a:ext cx="914400" cy="24384"/>
          </a:xfrm>
          <a:custGeom>
            <a:avLst/>
            <a:gdLst>
              <a:gd name="connsiteX0" fmla="*/ 0 w 914400"/>
              <a:gd name="connsiteY0" fmla="*/ 12192 h 24384"/>
              <a:gd name="connsiteX1" fmla="*/ 914400 w 914400"/>
              <a:gd name="connsiteY1" fmla="*/ 12192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14400" h="24384">
                <a:moveTo>
                  <a:pt x="0" y="12192"/>
                </a:moveTo>
                <a:lnTo>
                  <a:pt x="914400" y="12192"/>
                </a:lnTo>
              </a:path>
            </a:pathLst>
          </a:custGeom>
          <a:ln w="12700">
            <a:solidFill>
              <a:srgbClr val="41008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463040" y="1888235"/>
            <a:ext cx="3767328" cy="24384"/>
          </a:xfrm>
          <a:custGeom>
            <a:avLst/>
            <a:gdLst>
              <a:gd name="connsiteX0" fmla="*/ 0 w 3767328"/>
              <a:gd name="connsiteY0" fmla="*/ 0 h 24384"/>
              <a:gd name="connsiteX1" fmla="*/ 1255776 w 3767328"/>
              <a:gd name="connsiteY1" fmla="*/ 0 h 24384"/>
              <a:gd name="connsiteX2" fmla="*/ 2511552 w 3767328"/>
              <a:gd name="connsiteY2" fmla="*/ 0 h 24384"/>
              <a:gd name="connsiteX3" fmla="*/ 3767328 w 3767328"/>
              <a:gd name="connsiteY3" fmla="*/ 0 h 24384"/>
              <a:gd name="connsiteX4" fmla="*/ 3767328 w 3767328"/>
              <a:gd name="connsiteY4" fmla="*/ 24384 h 24384"/>
              <a:gd name="connsiteX5" fmla="*/ 2511552 w 3767328"/>
              <a:gd name="connsiteY5" fmla="*/ 24384 h 24384"/>
              <a:gd name="connsiteX6" fmla="*/ 1255776 w 3767328"/>
              <a:gd name="connsiteY6" fmla="*/ 24384 h 24384"/>
              <a:gd name="connsiteX7" fmla="*/ 0 w 3767328"/>
              <a:gd name="connsiteY7" fmla="*/ 24384 h 24384"/>
              <a:gd name="connsiteX8" fmla="*/ 0 w 3767328"/>
              <a:gd name="connsiteY8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767328" h="24384">
                <a:moveTo>
                  <a:pt x="0" y="0"/>
                </a:moveTo>
                <a:lnTo>
                  <a:pt x="1255776" y="0"/>
                </a:lnTo>
                <a:lnTo>
                  <a:pt x="2511552" y="0"/>
                </a:lnTo>
                <a:lnTo>
                  <a:pt x="3767328" y="0"/>
                </a:lnTo>
                <a:lnTo>
                  <a:pt x="3767328" y="24384"/>
                </a:lnTo>
                <a:lnTo>
                  <a:pt x="2511552" y="24384"/>
                </a:lnTo>
                <a:lnTo>
                  <a:pt x="1255776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ad0da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8384" y="2193036"/>
            <a:ext cx="2679192" cy="24384"/>
          </a:xfrm>
          <a:custGeom>
            <a:avLst/>
            <a:gdLst>
              <a:gd name="connsiteX0" fmla="*/ 0 w 2679192"/>
              <a:gd name="connsiteY0" fmla="*/ 0 h 24384"/>
              <a:gd name="connsiteX1" fmla="*/ 1339596 w 2679192"/>
              <a:gd name="connsiteY1" fmla="*/ 0 h 24384"/>
              <a:gd name="connsiteX2" fmla="*/ 2679192 w 2679192"/>
              <a:gd name="connsiteY2" fmla="*/ 0 h 24384"/>
              <a:gd name="connsiteX3" fmla="*/ 2679192 w 2679192"/>
              <a:gd name="connsiteY3" fmla="*/ 24384 h 24384"/>
              <a:gd name="connsiteX4" fmla="*/ 1339596 w 2679192"/>
              <a:gd name="connsiteY4" fmla="*/ 24384 h 24384"/>
              <a:gd name="connsiteX5" fmla="*/ 0 w 2679192"/>
              <a:gd name="connsiteY5" fmla="*/ 24384 h 24384"/>
              <a:gd name="connsiteX6" fmla="*/ 0 w 2679192"/>
              <a:gd name="connsiteY6" fmla="*/ 0 h 24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79192" h="24384">
                <a:moveTo>
                  <a:pt x="0" y="0"/>
                </a:moveTo>
                <a:lnTo>
                  <a:pt x="1339596" y="0"/>
                </a:lnTo>
                <a:lnTo>
                  <a:pt x="2679192" y="0"/>
                </a:lnTo>
                <a:lnTo>
                  <a:pt x="2679192" y="24384"/>
                </a:lnTo>
                <a:lnTo>
                  <a:pt x="1339596" y="24384"/>
                </a:lnTo>
                <a:lnTo>
                  <a:pt x="0" y="24384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460500" y="1295400"/>
            <a:ext cx="51689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  <a:r>
              <a:rPr lang="en-US" altLang="zh-CN" sz="2796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1689100"/>
            <a:ext cx="3759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Dif/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resistance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2006600"/>
            <a:ext cx="70485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Stimulus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/Is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sustained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skeletal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insertion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2921000"/>
            <a:ext cx="71247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-Present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antigravity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(extensors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LL,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back,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neck,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flexor</a:t>
            </a:r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UL,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abdominal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elevator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mandible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3835400"/>
            <a:ext cx="54102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lost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low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discharge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&gt;&gt;&gt;&gt;&gt;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hypotonic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flacidity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4749800"/>
            <a:ext cx="61595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discharge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&gt;&gt;&gt;&gt;&gt;&gt;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hypertonic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spastic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460500" y="5321300"/>
            <a:ext cx="38100" cy="15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200"/>
              </a:lnSpc>
              <a:tabLst>
							</a:tabLst>
            </a:pPr>
            <a:r>
              <a:rPr lang="en-US" altLang="zh-CN" sz="14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55364" y="955548"/>
            <a:ext cx="3784092" cy="28955"/>
          </a:xfrm>
          <a:custGeom>
            <a:avLst/>
            <a:gdLst>
              <a:gd name="connsiteX0" fmla="*/ 0 w 3784092"/>
              <a:gd name="connsiteY0" fmla="*/ 0 h 28955"/>
              <a:gd name="connsiteX1" fmla="*/ 1892045 w 3784092"/>
              <a:gd name="connsiteY1" fmla="*/ 0 h 28955"/>
              <a:gd name="connsiteX2" fmla="*/ 3784092 w 3784092"/>
              <a:gd name="connsiteY2" fmla="*/ 0 h 28955"/>
              <a:gd name="connsiteX3" fmla="*/ 3784092 w 3784092"/>
              <a:gd name="connsiteY3" fmla="*/ 28955 h 28955"/>
              <a:gd name="connsiteX4" fmla="*/ 1892045 w 3784092"/>
              <a:gd name="connsiteY4" fmla="*/ 28955 h 28955"/>
              <a:gd name="connsiteX5" fmla="*/ 0 w 3784092"/>
              <a:gd name="connsiteY5" fmla="*/ 28955 h 28955"/>
              <a:gd name="connsiteX6" fmla="*/ 0 w 3784092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784092" h="28955">
                <a:moveTo>
                  <a:pt x="0" y="0"/>
                </a:moveTo>
                <a:lnTo>
                  <a:pt x="1892045" y="0"/>
                </a:lnTo>
                <a:lnTo>
                  <a:pt x="3784092" y="0"/>
                </a:lnTo>
                <a:lnTo>
                  <a:pt x="3784092" y="28955"/>
                </a:lnTo>
                <a:lnTo>
                  <a:pt x="1892045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32103" y="1412748"/>
            <a:ext cx="2924556" cy="28955"/>
          </a:xfrm>
          <a:custGeom>
            <a:avLst/>
            <a:gdLst>
              <a:gd name="connsiteX0" fmla="*/ 0 w 2924556"/>
              <a:gd name="connsiteY0" fmla="*/ 0 h 28955"/>
              <a:gd name="connsiteX1" fmla="*/ 1462278 w 2924556"/>
              <a:gd name="connsiteY1" fmla="*/ 0 h 28955"/>
              <a:gd name="connsiteX2" fmla="*/ 2924556 w 2924556"/>
              <a:gd name="connsiteY2" fmla="*/ 0 h 28955"/>
              <a:gd name="connsiteX3" fmla="*/ 2924556 w 2924556"/>
              <a:gd name="connsiteY3" fmla="*/ 28955 h 28955"/>
              <a:gd name="connsiteX4" fmla="*/ 1462278 w 2924556"/>
              <a:gd name="connsiteY4" fmla="*/ 28955 h 28955"/>
              <a:gd name="connsiteX5" fmla="*/ 0 w 2924556"/>
              <a:gd name="connsiteY5" fmla="*/ 28955 h 28955"/>
              <a:gd name="connsiteX6" fmla="*/ 0 w 2924556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924556" h="28955">
                <a:moveTo>
                  <a:pt x="0" y="0"/>
                </a:moveTo>
                <a:lnTo>
                  <a:pt x="1462278" y="0"/>
                </a:lnTo>
                <a:lnTo>
                  <a:pt x="2924556" y="0"/>
                </a:lnTo>
                <a:lnTo>
                  <a:pt x="2924556" y="28955"/>
                </a:lnTo>
                <a:lnTo>
                  <a:pt x="1462278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37916" y="3538728"/>
            <a:ext cx="4677155" cy="15240"/>
          </a:xfrm>
          <a:custGeom>
            <a:avLst/>
            <a:gdLst>
              <a:gd name="connsiteX0" fmla="*/ 0 w 4677155"/>
              <a:gd name="connsiteY0" fmla="*/ 0 h 15240"/>
              <a:gd name="connsiteX1" fmla="*/ 1559051 w 4677155"/>
              <a:gd name="connsiteY1" fmla="*/ 0 h 15240"/>
              <a:gd name="connsiteX2" fmla="*/ 3118104 w 4677155"/>
              <a:gd name="connsiteY2" fmla="*/ 0 h 15240"/>
              <a:gd name="connsiteX3" fmla="*/ 4677155 w 4677155"/>
              <a:gd name="connsiteY3" fmla="*/ 0 h 15240"/>
              <a:gd name="connsiteX4" fmla="*/ 4677155 w 4677155"/>
              <a:gd name="connsiteY4" fmla="*/ 15239 h 15240"/>
              <a:gd name="connsiteX5" fmla="*/ 3118104 w 4677155"/>
              <a:gd name="connsiteY5" fmla="*/ 15239 h 15240"/>
              <a:gd name="connsiteX6" fmla="*/ 1559051 w 4677155"/>
              <a:gd name="connsiteY6" fmla="*/ 15239 h 15240"/>
              <a:gd name="connsiteX7" fmla="*/ 0 w 4677155"/>
              <a:gd name="connsiteY7" fmla="*/ 15239 h 15240"/>
              <a:gd name="connsiteX8" fmla="*/ 0 w 4677155"/>
              <a:gd name="connsiteY8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677155" h="15240">
                <a:moveTo>
                  <a:pt x="0" y="0"/>
                </a:moveTo>
                <a:lnTo>
                  <a:pt x="1559051" y="0"/>
                </a:lnTo>
                <a:lnTo>
                  <a:pt x="3118104" y="0"/>
                </a:lnTo>
                <a:lnTo>
                  <a:pt x="4677155" y="0"/>
                </a:lnTo>
                <a:lnTo>
                  <a:pt x="4677155" y="15239"/>
                </a:lnTo>
                <a:lnTo>
                  <a:pt x="3118104" y="15239"/>
                </a:lnTo>
                <a:lnTo>
                  <a:pt x="1559051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865876" y="3954780"/>
            <a:ext cx="2651760" cy="15240"/>
          </a:xfrm>
          <a:custGeom>
            <a:avLst/>
            <a:gdLst>
              <a:gd name="connsiteX0" fmla="*/ 0 w 2651760"/>
              <a:gd name="connsiteY0" fmla="*/ 0 h 15240"/>
              <a:gd name="connsiteX1" fmla="*/ 1325880 w 2651760"/>
              <a:gd name="connsiteY1" fmla="*/ 0 h 15240"/>
              <a:gd name="connsiteX2" fmla="*/ 2651759 w 2651760"/>
              <a:gd name="connsiteY2" fmla="*/ 0 h 15240"/>
              <a:gd name="connsiteX3" fmla="*/ 2651759 w 2651760"/>
              <a:gd name="connsiteY3" fmla="*/ 15240 h 15240"/>
              <a:gd name="connsiteX4" fmla="*/ 1325880 w 2651760"/>
              <a:gd name="connsiteY4" fmla="*/ 15240 h 15240"/>
              <a:gd name="connsiteX5" fmla="*/ 0 w 2651760"/>
              <a:gd name="connsiteY5" fmla="*/ 15240 h 15240"/>
              <a:gd name="connsiteX6" fmla="*/ 0 w 2651760"/>
              <a:gd name="connsiteY6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51760" h="15240">
                <a:moveTo>
                  <a:pt x="0" y="0"/>
                </a:moveTo>
                <a:lnTo>
                  <a:pt x="1325880" y="0"/>
                </a:lnTo>
                <a:lnTo>
                  <a:pt x="2651759" y="0"/>
                </a:lnTo>
                <a:lnTo>
                  <a:pt x="2651759" y="15240"/>
                </a:lnTo>
                <a:lnTo>
                  <a:pt x="1325880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546100" y="762000"/>
            <a:ext cx="152400" cy="1320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76200" algn="l"/>
              </a:tabLst>
            </a:pPr>
            <a:r>
              <a:rPr lang="en-US" altLang="zh-CN" sz="1920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76200" algn="l"/>
              </a:tabLst>
            </a:pPr>
            <a:r>
              <a:rPr lang="en-US" altLang="zh-CN" sz="1920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1922" dirty="0" smtClean="0">
                <a:solidFill>
                  <a:srgbClr val="ceb966"/>
                </a:solidFill>
                <a:latin typeface="Gill Sans MT" pitchFamily="18" charset="0"/>
                <a:cs typeface="Gill Sans MT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25500" y="698500"/>
            <a:ext cx="7759700" cy="140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                <a:tab pos="88900" algn="l"/>
              </a:tabLst>
            </a:pPr>
            <a:r>
              <a:rPr lang="en-US" altLang="zh-C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Damping”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smoothing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500"/>
              </a:lnSpc>
              <a:tabLst>
                <a:tab pos="88900" algn="l"/>
              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Reflexes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889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ability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prevent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oscillation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jerkiness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197100"/>
            <a:ext cx="7962900" cy="1422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200"/>
              </a:lnSpc>
              <a:tabLst>
                <a:tab pos="292100" algn="l"/>
              </a:tabLst>
            </a:pPr>
            <a:r>
              <a:rPr lang="en-US" altLang="zh-CN" sz="1920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-Signals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transmitted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</a:p>
          <a:p>
            <a:pPr>
              <a:lnSpc>
                <a:spcPts val="28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unsmooth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form,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increasing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decreasing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intensity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</a:p>
          <a:p>
            <a:pPr>
              <a:lnSpc>
                <a:spcPts val="28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few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milliseconds,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jerky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3721100"/>
            <a:ext cx="49276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920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make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854700" y="3721100"/>
            <a:ext cx="13589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20000" y="3721100"/>
            <a:ext cx="965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smooth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4102100"/>
            <a:ext cx="8026400" cy="74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because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slow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frequency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incoming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S.C</a:t>
            </a:r>
            <a:r>
              <a:rPr lang="en-US" altLang="zh-CN" sz="32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43840" y="1307592"/>
            <a:ext cx="5120640" cy="35052"/>
          </a:xfrm>
          <a:custGeom>
            <a:avLst/>
            <a:gdLst>
              <a:gd name="connsiteX0" fmla="*/ 0 w 5120640"/>
              <a:gd name="connsiteY0" fmla="*/ 0 h 35052"/>
              <a:gd name="connsiteX1" fmla="*/ 1280160 w 5120640"/>
              <a:gd name="connsiteY1" fmla="*/ 0 h 35052"/>
              <a:gd name="connsiteX2" fmla="*/ 2560320 w 5120640"/>
              <a:gd name="connsiteY2" fmla="*/ 0 h 35052"/>
              <a:gd name="connsiteX3" fmla="*/ 3840480 w 5120640"/>
              <a:gd name="connsiteY3" fmla="*/ 0 h 35052"/>
              <a:gd name="connsiteX4" fmla="*/ 5120640 w 5120640"/>
              <a:gd name="connsiteY4" fmla="*/ 0 h 35052"/>
              <a:gd name="connsiteX5" fmla="*/ 5120640 w 5120640"/>
              <a:gd name="connsiteY5" fmla="*/ 35052 h 35052"/>
              <a:gd name="connsiteX6" fmla="*/ 3840480 w 5120640"/>
              <a:gd name="connsiteY6" fmla="*/ 35052 h 35052"/>
              <a:gd name="connsiteX7" fmla="*/ 2560320 w 5120640"/>
              <a:gd name="connsiteY7" fmla="*/ 35052 h 35052"/>
              <a:gd name="connsiteX8" fmla="*/ 1280160 w 5120640"/>
              <a:gd name="connsiteY8" fmla="*/ 35052 h 35052"/>
              <a:gd name="connsiteX9" fmla="*/ 0 w 5120640"/>
              <a:gd name="connsiteY9" fmla="*/ 35052 h 35052"/>
              <a:gd name="connsiteX10" fmla="*/ 0 w 5120640"/>
              <a:gd name="connsiteY10" fmla="*/ 0 h 350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120640" h="35052">
                <a:moveTo>
                  <a:pt x="0" y="0"/>
                </a:moveTo>
                <a:lnTo>
                  <a:pt x="1280160" y="0"/>
                </a:lnTo>
                <a:lnTo>
                  <a:pt x="2560320" y="0"/>
                </a:lnTo>
                <a:lnTo>
                  <a:pt x="3840480" y="0"/>
                </a:lnTo>
                <a:lnTo>
                  <a:pt x="5120640" y="0"/>
                </a:lnTo>
                <a:lnTo>
                  <a:pt x="5120640" y="35052"/>
                </a:lnTo>
                <a:lnTo>
                  <a:pt x="3840480" y="35052"/>
                </a:lnTo>
                <a:lnTo>
                  <a:pt x="2560320" y="35052"/>
                </a:lnTo>
                <a:lnTo>
                  <a:pt x="1280160" y="35052"/>
                </a:lnTo>
                <a:lnTo>
                  <a:pt x="0" y="35052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80516" y="3147060"/>
            <a:ext cx="2791968" cy="28955"/>
          </a:xfrm>
          <a:custGeom>
            <a:avLst/>
            <a:gdLst>
              <a:gd name="connsiteX0" fmla="*/ 0 w 2791968"/>
              <a:gd name="connsiteY0" fmla="*/ 0 h 28955"/>
              <a:gd name="connsiteX1" fmla="*/ 1395984 w 2791968"/>
              <a:gd name="connsiteY1" fmla="*/ 0 h 28955"/>
              <a:gd name="connsiteX2" fmla="*/ 2791968 w 2791968"/>
              <a:gd name="connsiteY2" fmla="*/ 0 h 28955"/>
              <a:gd name="connsiteX3" fmla="*/ 2791968 w 2791968"/>
              <a:gd name="connsiteY3" fmla="*/ 28955 h 28955"/>
              <a:gd name="connsiteX4" fmla="*/ 1395984 w 2791968"/>
              <a:gd name="connsiteY4" fmla="*/ 28955 h 28955"/>
              <a:gd name="connsiteX5" fmla="*/ 0 w 2791968"/>
              <a:gd name="connsiteY5" fmla="*/ 28955 h 28955"/>
              <a:gd name="connsiteX6" fmla="*/ 0 w 2791968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791968" h="28955">
                <a:moveTo>
                  <a:pt x="0" y="0"/>
                </a:moveTo>
                <a:lnTo>
                  <a:pt x="1395984" y="0"/>
                </a:lnTo>
                <a:lnTo>
                  <a:pt x="2791968" y="0"/>
                </a:lnTo>
                <a:lnTo>
                  <a:pt x="2791968" y="28955"/>
                </a:lnTo>
                <a:lnTo>
                  <a:pt x="1395984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785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9700"/>
            <a:ext cx="9144000" cy="67183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241300" y="1003300"/>
            <a:ext cx="5943600" cy="2247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Functions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muscle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spindle</a:t>
            </a:r>
            <a:r>
              <a:rPr lang="en-US" altLang="zh-CN" sz="1800" b="1" dirty="0" smtClean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:</a:t>
            </a:r>
            <a:r>
              <a:rPr lang="en-US" altLang="zh-CN" sz="1800" b="1" dirty="0" smtClean="0">
                <a:solidFill>
                  <a:srgbClr val="000000"/>
                </a:solidFill>
                <a:latin typeface="Tahoma" pitchFamily="18" charset="0"/>
                <a:cs typeface="Tahoma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402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402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keep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velocity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position,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PROPRIOCEPTION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1300" y="4305300"/>
            <a:ext cx="51435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oppose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stretch&amp;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maintain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against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rupture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0936" y="1356360"/>
            <a:ext cx="5099304" cy="15239"/>
          </a:xfrm>
          <a:custGeom>
            <a:avLst/>
            <a:gdLst>
              <a:gd name="connsiteX0" fmla="*/ 0 w 5099304"/>
              <a:gd name="connsiteY0" fmla="*/ 0 h 15239"/>
              <a:gd name="connsiteX1" fmla="*/ 1699768 w 5099304"/>
              <a:gd name="connsiteY1" fmla="*/ 0 h 15239"/>
              <a:gd name="connsiteX2" fmla="*/ 3399536 w 5099304"/>
              <a:gd name="connsiteY2" fmla="*/ 0 h 15239"/>
              <a:gd name="connsiteX3" fmla="*/ 5099304 w 5099304"/>
              <a:gd name="connsiteY3" fmla="*/ 0 h 15239"/>
              <a:gd name="connsiteX4" fmla="*/ 5099304 w 5099304"/>
              <a:gd name="connsiteY4" fmla="*/ 15239 h 15239"/>
              <a:gd name="connsiteX5" fmla="*/ 3399536 w 5099304"/>
              <a:gd name="connsiteY5" fmla="*/ 15239 h 15239"/>
              <a:gd name="connsiteX6" fmla="*/ 1699768 w 5099304"/>
              <a:gd name="connsiteY6" fmla="*/ 15239 h 15239"/>
              <a:gd name="connsiteX7" fmla="*/ 0 w 5099304"/>
              <a:gd name="connsiteY7" fmla="*/ 15239 h 15239"/>
              <a:gd name="connsiteX8" fmla="*/ 0 w 5099304"/>
              <a:gd name="connsiteY8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99304" h="15239">
                <a:moveTo>
                  <a:pt x="0" y="0"/>
                </a:moveTo>
                <a:lnTo>
                  <a:pt x="1699768" y="0"/>
                </a:lnTo>
                <a:lnTo>
                  <a:pt x="3399536" y="0"/>
                </a:lnTo>
                <a:lnTo>
                  <a:pt x="5099304" y="0"/>
                </a:lnTo>
                <a:lnTo>
                  <a:pt x="5099304" y="15239"/>
                </a:lnTo>
                <a:lnTo>
                  <a:pt x="3399536" y="15239"/>
                </a:lnTo>
                <a:lnTo>
                  <a:pt x="1699768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22300" y="571500"/>
            <a:ext cx="7493000" cy="838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400"/>
              </a:lnSpc>
              <a:tabLst>
							</a:tabLst>
            </a:pPr>
            <a:r>
              <a:rPr lang="en-US" altLang="zh-CN" sz="2402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30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0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Objectives:</a:t>
            </a:r>
          </a:p>
          <a:p>
            <a:pPr>
              <a:lnSpc>
                <a:spcPts val="3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Upon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completion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lecture,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expected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 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905000"/>
            <a:ext cx="762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1922" dirty="0" smtClean="0">
                <a:solidFill>
                  <a:srgbClr val="ceb966"/>
                </a:solidFill>
                <a:latin typeface="Gill Sans MT" pitchFamily="18" charset="0"/>
                <a:cs typeface="Gill Sans MT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1854200"/>
            <a:ext cx="5664200" cy="342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Describe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icomponents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2387600"/>
            <a:ext cx="7950200" cy="408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Describe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</a:p>
          <a:p>
            <a:pPr>
              <a:lnSpc>
                <a:spcPts val="31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Differentiate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between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secondary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25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		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spindle,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bag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&amp;nuclear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  <a:p>
            <a:pPr>
              <a:lnSpc>
                <a:spcPts val="32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Differentiate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between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Trail</a:t>
            </a:r>
          </a:p>
          <a:p>
            <a:pPr>
              <a:lnSpc>
                <a:spcPts val="25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endings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discharge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role</a:t>
            </a:r>
          </a:p>
          <a:p>
            <a:pPr>
              <a:lnSpc>
                <a:spcPts val="32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Differentiate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between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static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dynamic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reflex&amp;</a:t>
            </a:r>
          </a:p>
          <a:p>
            <a:pPr>
              <a:lnSpc>
                <a:spcPts val="25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damping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</a:t>
            </a:r>
          </a:p>
          <a:p>
            <a:pPr>
              <a:lnSpc>
                <a:spcPts val="32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Describe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abnormalities</a:t>
            </a:r>
          </a:p>
          <a:p>
            <a:pPr>
              <a:lnSpc>
                <a:spcPts val="31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Disscuss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supraspinal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regulation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</a:p>
          <a:p>
            <a:pPr>
              <a:lnSpc>
                <a:spcPts val="31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Describe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components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inverse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(golgi</a:t>
            </a:r>
          </a:p>
          <a:p>
            <a:pPr>
              <a:lnSpc>
                <a:spcPts val="2500"/>
              </a:lnSpc>
              <a:tabLst>
                <a:tab pos="76200" algn="l"/>
                <a:tab pos="152400" algn="l"/>
                <a:tab pos="3683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reflex)and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754380"/>
            <a:ext cx="4805172" cy="28955"/>
          </a:xfrm>
          <a:custGeom>
            <a:avLst/>
            <a:gdLst>
              <a:gd name="connsiteX0" fmla="*/ 0 w 4805172"/>
              <a:gd name="connsiteY0" fmla="*/ 0 h 28955"/>
              <a:gd name="connsiteX1" fmla="*/ 1201293 w 4805172"/>
              <a:gd name="connsiteY1" fmla="*/ 0 h 28955"/>
              <a:gd name="connsiteX2" fmla="*/ 2402586 w 4805172"/>
              <a:gd name="connsiteY2" fmla="*/ 0 h 28955"/>
              <a:gd name="connsiteX3" fmla="*/ 3603878 w 4805172"/>
              <a:gd name="connsiteY3" fmla="*/ 0 h 28955"/>
              <a:gd name="connsiteX4" fmla="*/ 4805172 w 4805172"/>
              <a:gd name="connsiteY4" fmla="*/ 0 h 28955"/>
              <a:gd name="connsiteX5" fmla="*/ 4805172 w 4805172"/>
              <a:gd name="connsiteY5" fmla="*/ 28955 h 28955"/>
              <a:gd name="connsiteX6" fmla="*/ 3603878 w 4805172"/>
              <a:gd name="connsiteY6" fmla="*/ 28955 h 28955"/>
              <a:gd name="connsiteX7" fmla="*/ 2402586 w 4805172"/>
              <a:gd name="connsiteY7" fmla="*/ 28955 h 28955"/>
              <a:gd name="connsiteX8" fmla="*/ 1201293 w 4805172"/>
              <a:gd name="connsiteY8" fmla="*/ 28955 h 28955"/>
              <a:gd name="connsiteX9" fmla="*/ 0 w 4805172"/>
              <a:gd name="connsiteY9" fmla="*/ 28955 h 28955"/>
              <a:gd name="connsiteX10" fmla="*/ 0 w 4805172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805172" h="28955">
                <a:moveTo>
                  <a:pt x="0" y="0"/>
                </a:moveTo>
                <a:lnTo>
                  <a:pt x="1201293" y="0"/>
                </a:lnTo>
                <a:lnTo>
                  <a:pt x="2402586" y="0"/>
                </a:lnTo>
                <a:lnTo>
                  <a:pt x="3603878" y="0"/>
                </a:lnTo>
                <a:lnTo>
                  <a:pt x="4805172" y="0"/>
                </a:lnTo>
                <a:lnTo>
                  <a:pt x="4805172" y="28955"/>
                </a:lnTo>
                <a:lnTo>
                  <a:pt x="3603878" y="28955"/>
                </a:lnTo>
                <a:lnTo>
                  <a:pt x="2402586" y="28955"/>
                </a:lnTo>
                <a:lnTo>
                  <a:pt x="1201293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2217420"/>
            <a:ext cx="4501896" cy="28955"/>
          </a:xfrm>
          <a:custGeom>
            <a:avLst/>
            <a:gdLst>
              <a:gd name="connsiteX0" fmla="*/ 0 w 4501896"/>
              <a:gd name="connsiteY0" fmla="*/ 0 h 28955"/>
              <a:gd name="connsiteX1" fmla="*/ 1500632 w 4501896"/>
              <a:gd name="connsiteY1" fmla="*/ 0 h 28955"/>
              <a:gd name="connsiteX2" fmla="*/ 3001264 w 4501896"/>
              <a:gd name="connsiteY2" fmla="*/ 0 h 28955"/>
              <a:gd name="connsiteX3" fmla="*/ 4501896 w 4501896"/>
              <a:gd name="connsiteY3" fmla="*/ 0 h 28955"/>
              <a:gd name="connsiteX4" fmla="*/ 4501896 w 4501896"/>
              <a:gd name="connsiteY4" fmla="*/ 28955 h 28955"/>
              <a:gd name="connsiteX5" fmla="*/ 3001264 w 4501896"/>
              <a:gd name="connsiteY5" fmla="*/ 28955 h 28955"/>
              <a:gd name="connsiteX6" fmla="*/ 1500632 w 4501896"/>
              <a:gd name="connsiteY6" fmla="*/ 28955 h 28955"/>
              <a:gd name="connsiteX7" fmla="*/ 0 w 4501896"/>
              <a:gd name="connsiteY7" fmla="*/ 28955 h 28955"/>
              <a:gd name="connsiteX8" fmla="*/ 0 w 4501896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501896" h="28955">
                <a:moveTo>
                  <a:pt x="0" y="0"/>
                </a:moveTo>
                <a:lnTo>
                  <a:pt x="1500632" y="0"/>
                </a:lnTo>
                <a:lnTo>
                  <a:pt x="3001264" y="0"/>
                </a:lnTo>
                <a:lnTo>
                  <a:pt x="4501896" y="0"/>
                </a:lnTo>
                <a:lnTo>
                  <a:pt x="4501896" y="28955"/>
                </a:lnTo>
                <a:lnTo>
                  <a:pt x="3001264" y="28955"/>
                </a:lnTo>
                <a:lnTo>
                  <a:pt x="150063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92300"/>
            <a:ext cx="508000" cy="3683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700" y="0"/>
            <a:ext cx="2844800" cy="6400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520700"/>
            <a:ext cx="48006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How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Spindles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Activated?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257300"/>
            <a:ext cx="57658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their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mid-portion.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58800" y="1981200"/>
            <a:ext cx="42545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excited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ways: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374900"/>
            <a:ext cx="57404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Lengthening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whole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mid-portion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and,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therefore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848100"/>
            <a:ext cx="5524500" cy="137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portions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spindle's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intra-fusal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mid-portions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during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207000"/>
            <a:ext cx="25781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-efferent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discharge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4400" y="891539"/>
            <a:ext cx="4738116" cy="21336"/>
          </a:xfrm>
          <a:custGeom>
            <a:avLst/>
            <a:gdLst>
              <a:gd name="connsiteX0" fmla="*/ 0 w 4738116"/>
              <a:gd name="connsiteY0" fmla="*/ 0 h 21336"/>
              <a:gd name="connsiteX1" fmla="*/ 1579372 w 4738116"/>
              <a:gd name="connsiteY1" fmla="*/ 0 h 21336"/>
              <a:gd name="connsiteX2" fmla="*/ 3158744 w 4738116"/>
              <a:gd name="connsiteY2" fmla="*/ 0 h 21336"/>
              <a:gd name="connsiteX3" fmla="*/ 4738116 w 4738116"/>
              <a:gd name="connsiteY3" fmla="*/ 0 h 21336"/>
              <a:gd name="connsiteX4" fmla="*/ 4738116 w 4738116"/>
              <a:gd name="connsiteY4" fmla="*/ 21336 h 21336"/>
              <a:gd name="connsiteX5" fmla="*/ 3158744 w 4738116"/>
              <a:gd name="connsiteY5" fmla="*/ 21336 h 21336"/>
              <a:gd name="connsiteX6" fmla="*/ 1579372 w 4738116"/>
              <a:gd name="connsiteY6" fmla="*/ 21336 h 21336"/>
              <a:gd name="connsiteX7" fmla="*/ 0 w 4738116"/>
              <a:gd name="connsiteY7" fmla="*/ 21336 h 21336"/>
              <a:gd name="connsiteX8" fmla="*/ 0 w 4738116"/>
              <a:gd name="connsiteY8" fmla="*/ 0 h 2133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738116" h="21336">
                <a:moveTo>
                  <a:pt x="0" y="0"/>
                </a:moveTo>
                <a:lnTo>
                  <a:pt x="1579372" y="0"/>
                </a:lnTo>
                <a:lnTo>
                  <a:pt x="3158744" y="0"/>
                </a:lnTo>
                <a:lnTo>
                  <a:pt x="4738116" y="0"/>
                </a:lnTo>
                <a:lnTo>
                  <a:pt x="4738116" y="21336"/>
                </a:lnTo>
                <a:lnTo>
                  <a:pt x="3158744" y="21336"/>
                </a:lnTo>
                <a:lnTo>
                  <a:pt x="1579372" y="21336"/>
                </a:lnTo>
                <a:lnTo>
                  <a:pt x="0" y="21336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1352" y="1789176"/>
            <a:ext cx="6153912" cy="12192"/>
          </a:xfrm>
          <a:custGeom>
            <a:avLst/>
            <a:gdLst>
              <a:gd name="connsiteX0" fmla="*/ 0 w 6153912"/>
              <a:gd name="connsiteY0" fmla="*/ 0 h 12192"/>
              <a:gd name="connsiteX1" fmla="*/ 1538477 w 6153912"/>
              <a:gd name="connsiteY1" fmla="*/ 0 h 12192"/>
              <a:gd name="connsiteX2" fmla="*/ 3076956 w 6153912"/>
              <a:gd name="connsiteY2" fmla="*/ 0 h 12192"/>
              <a:gd name="connsiteX3" fmla="*/ 4615434 w 6153912"/>
              <a:gd name="connsiteY3" fmla="*/ 0 h 12192"/>
              <a:gd name="connsiteX4" fmla="*/ 6153912 w 6153912"/>
              <a:gd name="connsiteY4" fmla="*/ 0 h 12192"/>
              <a:gd name="connsiteX5" fmla="*/ 6153912 w 6153912"/>
              <a:gd name="connsiteY5" fmla="*/ 12191 h 12192"/>
              <a:gd name="connsiteX6" fmla="*/ 4615434 w 6153912"/>
              <a:gd name="connsiteY6" fmla="*/ 12191 h 12192"/>
              <a:gd name="connsiteX7" fmla="*/ 3076956 w 6153912"/>
              <a:gd name="connsiteY7" fmla="*/ 12191 h 12192"/>
              <a:gd name="connsiteX8" fmla="*/ 1538477 w 6153912"/>
              <a:gd name="connsiteY8" fmla="*/ 12191 h 12192"/>
              <a:gd name="connsiteX9" fmla="*/ 0 w 6153912"/>
              <a:gd name="connsiteY9" fmla="*/ 12191 h 12192"/>
              <a:gd name="connsiteX10" fmla="*/ 0 w 6153912"/>
              <a:gd name="connsiteY10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153912" h="12192">
                <a:moveTo>
                  <a:pt x="0" y="0"/>
                </a:moveTo>
                <a:lnTo>
                  <a:pt x="1538477" y="0"/>
                </a:lnTo>
                <a:lnTo>
                  <a:pt x="3076956" y="0"/>
                </a:lnTo>
                <a:lnTo>
                  <a:pt x="4615434" y="0"/>
                </a:lnTo>
                <a:lnTo>
                  <a:pt x="6153912" y="0"/>
                </a:lnTo>
                <a:lnTo>
                  <a:pt x="6153912" y="12191"/>
                </a:lnTo>
                <a:lnTo>
                  <a:pt x="4615434" y="12191"/>
                </a:lnTo>
                <a:lnTo>
                  <a:pt x="3076956" y="12191"/>
                </a:lnTo>
                <a:lnTo>
                  <a:pt x="1538477" y="12191"/>
                </a:lnTo>
                <a:lnTo>
                  <a:pt x="0" y="12191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30936" y="2811780"/>
            <a:ext cx="7024116" cy="12192"/>
          </a:xfrm>
          <a:custGeom>
            <a:avLst/>
            <a:gdLst>
              <a:gd name="connsiteX0" fmla="*/ 0 w 7024116"/>
              <a:gd name="connsiteY0" fmla="*/ 0 h 12192"/>
              <a:gd name="connsiteX1" fmla="*/ 1756028 w 7024116"/>
              <a:gd name="connsiteY1" fmla="*/ 0 h 12192"/>
              <a:gd name="connsiteX2" fmla="*/ 3512058 w 7024116"/>
              <a:gd name="connsiteY2" fmla="*/ 0 h 12192"/>
              <a:gd name="connsiteX3" fmla="*/ 5268087 w 7024116"/>
              <a:gd name="connsiteY3" fmla="*/ 0 h 12192"/>
              <a:gd name="connsiteX4" fmla="*/ 7024116 w 7024116"/>
              <a:gd name="connsiteY4" fmla="*/ 0 h 12192"/>
              <a:gd name="connsiteX5" fmla="*/ 7024116 w 7024116"/>
              <a:gd name="connsiteY5" fmla="*/ 12192 h 12192"/>
              <a:gd name="connsiteX6" fmla="*/ 5268087 w 7024116"/>
              <a:gd name="connsiteY6" fmla="*/ 12192 h 12192"/>
              <a:gd name="connsiteX7" fmla="*/ 3512058 w 7024116"/>
              <a:gd name="connsiteY7" fmla="*/ 12192 h 12192"/>
              <a:gd name="connsiteX8" fmla="*/ 1756028 w 7024116"/>
              <a:gd name="connsiteY8" fmla="*/ 12192 h 12192"/>
              <a:gd name="connsiteX9" fmla="*/ 0 w 7024116"/>
              <a:gd name="connsiteY9" fmla="*/ 12192 h 12192"/>
              <a:gd name="connsiteX10" fmla="*/ 0 w 7024116"/>
              <a:gd name="connsiteY10" fmla="*/ 0 h 121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024116" h="12192">
                <a:moveTo>
                  <a:pt x="0" y="0"/>
                </a:moveTo>
                <a:lnTo>
                  <a:pt x="1756028" y="0"/>
                </a:lnTo>
                <a:lnTo>
                  <a:pt x="3512058" y="0"/>
                </a:lnTo>
                <a:lnTo>
                  <a:pt x="5268087" y="0"/>
                </a:lnTo>
                <a:lnTo>
                  <a:pt x="7024116" y="0"/>
                </a:lnTo>
                <a:lnTo>
                  <a:pt x="7024116" y="12192"/>
                </a:lnTo>
                <a:lnTo>
                  <a:pt x="5268087" y="12192"/>
                </a:lnTo>
                <a:lnTo>
                  <a:pt x="3512058" y="12192"/>
                </a:lnTo>
                <a:lnTo>
                  <a:pt x="1756028" y="12192"/>
                </a:lnTo>
                <a:lnTo>
                  <a:pt x="0" y="12192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4108" y="3592068"/>
            <a:ext cx="71627" cy="25908"/>
          </a:xfrm>
          <a:custGeom>
            <a:avLst/>
            <a:gdLst>
              <a:gd name="connsiteX0" fmla="*/ 0 w 71627"/>
              <a:gd name="connsiteY0" fmla="*/ 12953 h 25908"/>
              <a:gd name="connsiteX1" fmla="*/ 71627 w 71627"/>
              <a:gd name="connsiteY1" fmla="*/ 12953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1627" h="25908">
                <a:moveTo>
                  <a:pt x="0" y="12953"/>
                </a:moveTo>
                <a:lnTo>
                  <a:pt x="71627" y="12953"/>
                </a:lnTo>
              </a:path>
            </a:pathLst>
          </a:custGeom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35736" y="3592068"/>
            <a:ext cx="4881372" cy="25908"/>
          </a:xfrm>
          <a:custGeom>
            <a:avLst/>
            <a:gdLst>
              <a:gd name="connsiteX0" fmla="*/ 0 w 4881372"/>
              <a:gd name="connsiteY0" fmla="*/ 0 h 25908"/>
              <a:gd name="connsiteX1" fmla="*/ 1627124 w 4881372"/>
              <a:gd name="connsiteY1" fmla="*/ 0 h 25908"/>
              <a:gd name="connsiteX2" fmla="*/ 3254248 w 4881372"/>
              <a:gd name="connsiteY2" fmla="*/ 0 h 25908"/>
              <a:gd name="connsiteX3" fmla="*/ 4881372 w 4881372"/>
              <a:gd name="connsiteY3" fmla="*/ 0 h 25908"/>
              <a:gd name="connsiteX4" fmla="*/ 4881372 w 4881372"/>
              <a:gd name="connsiteY4" fmla="*/ 25908 h 25908"/>
              <a:gd name="connsiteX5" fmla="*/ 3254248 w 4881372"/>
              <a:gd name="connsiteY5" fmla="*/ 25908 h 25908"/>
              <a:gd name="connsiteX6" fmla="*/ 1627124 w 4881372"/>
              <a:gd name="connsiteY6" fmla="*/ 25908 h 25908"/>
              <a:gd name="connsiteX7" fmla="*/ 0 w 4881372"/>
              <a:gd name="connsiteY7" fmla="*/ 25908 h 25908"/>
              <a:gd name="connsiteX8" fmla="*/ 0 w 4881372"/>
              <a:gd name="connsiteY8" fmla="*/ 0 h 2590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881372" h="25908">
                <a:moveTo>
                  <a:pt x="0" y="0"/>
                </a:moveTo>
                <a:lnTo>
                  <a:pt x="1627124" y="0"/>
                </a:lnTo>
                <a:lnTo>
                  <a:pt x="3254248" y="0"/>
                </a:lnTo>
                <a:lnTo>
                  <a:pt x="4881372" y="0"/>
                </a:lnTo>
                <a:lnTo>
                  <a:pt x="4881372" y="25908"/>
                </a:lnTo>
                <a:lnTo>
                  <a:pt x="3254248" y="25908"/>
                </a:lnTo>
                <a:lnTo>
                  <a:pt x="1627124" y="25908"/>
                </a:lnTo>
                <a:lnTo>
                  <a:pt x="0" y="2590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732788" y="4623816"/>
            <a:ext cx="1688592" cy="19812"/>
          </a:xfrm>
          <a:custGeom>
            <a:avLst/>
            <a:gdLst>
              <a:gd name="connsiteX0" fmla="*/ 0 w 1688592"/>
              <a:gd name="connsiteY0" fmla="*/ 9905 h 19812"/>
              <a:gd name="connsiteX1" fmla="*/ 1688592 w 1688592"/>
              <a:gd name="connsiteY1" fmla="*/ 9905 h 198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88592" h="19812">
                <a:moveTo>
                  <a:pt x="0" y="9905"/>
                </a:moveTo>
                <a:lnTo>
                  <a:pt x="1688592" y="9905"/>
                </a:lnTo>
              </a:path>
            </a:pathLst>
          </a:custGeom>
          <a:ln w="127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19328" y="5373624"/>
            <a:ext cx="1880616" cy="18288"/>
          </a:xfrm>
          <a:custGeom>
            <a:avLst/>
            <a:gdLst>
              <a:gd name="connsiteX0" fmla="*/ 0 w 1880616"/>
              <a:gd name="connsiteY0" fmla="*/ 9144 h 18288"/>
              <a:gd name="connsiteX1" fmla="*/ 1880616 w 1880616"/>
              <a:gd name="connsiteY1" fmla="*/ 9144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80616" h="18288">
                <a:moveTo>
                  <a:pt x="0" y="9144"/>
                </a:moveTo>
                <a:lnTo>
                  <a:pt x="1880616" y="9144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18161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914400" y="482600"/>
            <a:ext cx="4737100" cy="482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800"/>
              </a:lnSpc>
              <a:tabLst>
							</a:tabLst>
            </a:pPr>
            <a:r>
              <a:rPr lang="en-US" altLang="zh-CN" sz="33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can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contract</a:t>
            </a:r>
            <a:r>
              <a:rPr lang="en-US" altLang="zh-CN" sz="33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3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by:-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1562100"/>
            <a:ext cx="7645400" cy="558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292100" algn="l"/>
              </a:tabLst>
            </a:pP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1-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Stimulation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alpha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neurons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which</a:t>
            </a:r>
          </a:p>
          <a:p>
            <a:pPr>
              <a:lnSpc>
                <a:spcPts val="2200"/>
              </a:lnSpc>
              <a:tabLst>
                <a:tab pos="292100" algn="l"/>
              </a:tabLst>
            </a:pPr>
            <a:r>
              <a:rPr lang="en-US" altLang="zh-CN" dirty="0" smtClean="0"/>
              <a:t>	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stretchesthe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mid-portion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spindle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and,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therefore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excites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receptor.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2578100"/>
            <a:ext cx="70231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2-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Stimulation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gamma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neurons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by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supraspinal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signals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3314700"/>
            <a:ext cx="5181600" cy="304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400"/>
              </a:lnSpc>
              <a:tabLst>
							</a:tabLst>
            </a:pPr>
            <a:r>
              <a:rPr lang="en-US" altLang="zh-CN" sz="21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Co-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activation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-Motor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Neurons.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00100" y="3784600"/>
            <a:ext cx="73660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                <a:tab pos="114300" algn="l"/>
              </a:tabLst>
            </a:pP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Signals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cortex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alpha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neurons,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mostly</a:t>
            </a:r>
          </a:p>
          <a:p>
            <a:pPr>
              <a:lnSpc>
                <a:spcPts val="2200"/>
              </a:lnSpc>
              <a:tabLst>
                <a:tab pos="114300" algn="l"/>
              </a:tabLst>
            </a:pPr>
            <a:r>
              <a:rPr lang="en-US" altLang="zh-CN" dirty="0" smtClean="0"/>
              <a:t>	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transmitted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simultaneously,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4356100"/>
            <a:ext cx="25781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called</a:t>
            </a:r>
            <a:r>
              <a:rPr lang="en-US" altLang="zh-CN" sz="26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6" b="1" dirty="0" smtClean="0">
                <a:solidFill>
                  <a:srgbClr val="ff0000"/>
                </a:solidFill>
                <a:latin typeface="Palatino Linotype" pitchFamily="18" charset="0"/>
                <a:cs typeface="Palatino Linotype" pitchFamily="18" charset="0"/>
              </a:rPr>
              <a:t>coactivation</a:t>
            </a:r>
            <a:r>
              <a:rPr lang="en-US" altLang="zh-CN" sz="2606" b="1" i="1" dirty="0" smtClean="0">
                <a:solidFill>
                  <a:srgbClr val="ff0000"/>
                </a:solidFill>
                <a:latin typeface="Palatino Linotype" pitchFamily="18" charset="0"/>
                <a:cs typeface="Palatino Linotype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22300" y="5168900"/>
            <a:ext cx="3378200" cy="241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900"/>
              </a:lnSpc>
              <a:tabLst>
							</a:tabLst>
            </a:pP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purpose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5" b="1" u="sng" dirty="0" smtClean="0">
                <a:solidFill>
                  <a:srgbClr val="ff0000"/>
                </a:solidFill>
                <a:latin typeface="Palatino Linotype" pitchFamily="18" charset="0"/>
                <a:cs typeface="Palatino Linotype" pitchFamily="18" charset="0"/>
              </a:rPr>
              <a:t>Coactivation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6100" y="5562600"/>
            <a:ext cx="7848600" cy="495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>
							</a:tabLst>
            </a:pP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First,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keeps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portion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18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8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</a:p>
          <a:p>
            <a:pPr>
              <a:lnSpc>
                <a:spcPts val="2200"/>
              </a:lnSpc>
              <a:tabLst>
							</a:tabLst>
            </a:pPr>
            <a:r>
              <a:rPr lang="en-US" altLang="zh-CN" sz="1895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constant.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4040" y="960120"/>
            <a:ext cx="6132576" cy="33527"/>
          </a:xfrm>
          <a:custGeom>
            <a:avLst/>
            <a:gdLst>
              <a:gd name="connsiteX0" fmla="*/ 0 w 6132576"/>
              <a:gd name="connsiteY0" fmla="*/ 0 h 33527"/>
              <a:gd name="connsiteX1" fmla="*/ 1533144 w 6132576"/>
              <a:gd name="connsiteY1" fmla="*/ 0 h 33527"/>
              <a:gd name="connsiteX2" fmla="*/ 3066288 w 6132576"/>
              <a:gd name="connsiteY2" fmla="*/ 0 h 33527"/>
              <a:gd name="connsiteX3" fmla="*/ 4599431 w 6132576"/>
              <a:gd name="connsiteY3" fmla="*/ 0 h 33527"/>
              <a:gd name="connsiteX4" fmla="*/ 6132576 w 6132576"/>
              <a:gd name="connsiteY4" fmla="*/ 0 h 33527"/>
              <a:gd name="connsiteX5" fmla="*/ 6132576 w 6132576"/>
              <a:gd name="connsiteY5" fmla="*/ 33527 h 33527"/>
              <a:gd name="connsiteX6" fmla="*/ 4599431 w 6132576"/>
              <a:gd name="connsiteY6" fmla="*/ 33527 h 33527"/>
              <a:gd name="connsiteX7" fmla="*/ 3066288 w 6132576"/>
              <a:gd name="connsiteY7" fmla="*/ 33527 h 33527"/>
              <a:gd name="connsiteX8" fmla="*/ 1533144 w 6132576"/>
              <a:gd name="connsiteY8" fmla="*/ 33527 h 33527"/>
              <a:gd name="connsiteX9" fmla="*/ 0 w 6132576"/>
              <a:gd name="connsiteY9" fmla="*/ 33527 h 33527"/>
              <a:gd name="connsiteX10" fmla="*/ 0 w 6132576"/>
              <a:gd name="connsiteY10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132576" h="33527">
                <a:moveTo>
                  <a:pt x="0" y="0"/>
                </a:moveTo>
                <a:lnTo>
                  <a:pt x="1533144" y="0"/>
                </a:lnTo>
                <a:lnTo>
                  <a:pt x="3066288" y="0"/>
                </a:lnTo>
                <a:lnTo>
                  <a:pt x="4599431" y="0"/>
                </a:lnTo>
                <a:lnTo>
                  <a:pt x="6132576" y="0"/>
                </a:lnTo>
                <a:lnTo>
                  <a:pt x="6132576" y="33527"/>
                </a:lnTo>
                <a:lnTo>
                  <a:pt x="4599431" y="33527"/>
                </a:lnTo>
                <a:lnTo>
                  <a:pt x="3066288" y="33527"/>
                </a:lnTo>
                <a:lnTo>
                  <a:pt x="1533144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4040" y="1386840"/>
            <a:ext cx="3717036" cy="33527"/>
          </a:xfrm>
          <a:custGeom>
            <a:avLst/>
            <a:gdLst>
              <a:gd name="connsiteX0" fmla="*/ 0 w 3717036"/>
              <a:gd name="connsiteY0" fmla="*/ 0 h 33527"/>
              <a:gd name="connsiteX1" fmla="*/ 1239012 w 3717036"/>
              <a:gd name="connsiteY1" fmla="*/ 0 h 33527"/>
              <a:gd name="connsiteX2" fmla="*/ 2478024 w 3717036"/>
              <a:gd name="connsiteY2" fmla="*/ 0 h 33527"/>
              <a:gd name="connsiteX3" fmla="*/ 3717036 w 3717036"/>
              <a:gd name="connsiteY3" fmla="*/ 0 h 33527"/>
              <a:gd name="connsiteX4" fmla="*/ 3717036 w 3717036"/>
              <a:gd name="connsiteY4" fmla="*/ 33527 h 33527"/>
              <a:gd name="connsiteX5" fmla="*/ 2478024 w 3717036"/>
              <a:gd name="connsiteY5" fmla="*/ 33527 h 33527"/>
              <a:gd name="connsiteX6" fmla="*/ 1239012 w 3717036"/>
              <a:gd name="connsiteY6" fmla="*/ 33527 h 33527"/>
              <a:gd name="connsiteX7" fmla="*/ 0 w 3717036"/>
              <a:gd name="connsiteY7" fmla="*/ 33527 h 33527"/>
              <a:gd name="connsiteX8" fmla="*/ 0 w 3717036"/>
              <a:gd name="connsiteY8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717036" h="33527">
                <a:moveTo>
                  <a:pt x="0" y="0"/>
                </a:moveTo>
                <a:lnTo>
                  <a:pt x="1239012" y="0"/>
                </a:lnTo>
                <a:lnTo>
                  <a:pt x="2478024" y="0"/>
                </a:lnTo>
                <a:lnTo>
                  <a:pt x="3717036" y="0"/>
                </a:lnTo>
                <a:lnTo>
                  <a:pt x="3717036" y="33527"/>
                </a:lnTo>
                <a:lnTo>
                  <a:pt x="2478024" y="33527"/>
                </a:lnTo>
                <a:lnTo>
                  <a:pt x="1239012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44040" y="1808988"/>
            <a:ext cx="2634996" cy="28955"/>
          </a:xfrm>
          <a:custGeom>
            <a:avLst/>
            <a:gdLst>
              <a:gd name="connsiteX0" fmla="*/ 0 w 2634996"/>
              <a:gd name="connsiteY0" fmla="*/ 0 h 28955"/>
              <a:gd name="connsiteX1" fmla="*/ 1317498 w 2634996"/>
              <a:gd name="connsiteY1" fmla="*/ 0 h 28955"/>
              <a:gd name="connsiteX2" fmla="*/ 2634996 w 2634996"/>
              <a:gd name="connsiteY2" fmla="*/ 0 h 28955"/>
              <a:gd name="connsiteX3" fmla="*/ 2634996 w 2634996"/>
              <a:gd name="connsiteY3" fmla="*/ 28955 h 28955"/>
              <a:gd name="connsiteX4" fmla="*/ 1317498 w 2634996"/>
              <a:gd name="connsiteY4" fmla="*/ 28955 h 28955"/>
              <a:gd name="connsiteX5" fmla="*/ 0 w 2634996"/>
              <a:gd name="connsiteY5" fmla="*/ 28955 h 28955"/>
              <a:gd name="connsiteX6" fmla="*/ 0 w 2634996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634996" h="28955">
                <a:moveTo>
                  <a:pt x="0" y="0"/>
                </a:moveTo>
                <a:lnTo>
                  <a:pt x="1317498" y="0"/>
                </a:lnTo>
                <a:lnTo>
                  <a:pt x="2634996" y="0"/>
                </a:lnTo>
                <a:lnTo>
                  <a:pt x="2634996" y="28955"/>
                </a:lnTo>
                <a:lnTo>
                  <a:pt x="1317498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50692" y="2552700"/>
            <a:ext cx="169163" cy="28955"/>
          </a:xfrm>
          <a:custGeom>
            <a:avLst/>
            <a:gdLst>
              <a:gd name="connsiteX0" fmla="*/ 0 w 169163"/>
              <a:gd name="connsiteY0" fmla="*/ 14477 h 28955"/>
              <a:gd name="connsiteX1" fmla="*/ 169163 w 169163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9163" h="28955">
                <a:moveTo>
                  <a:pt x="0" y="14477"/>
                </a:moveTo>
                <a:lnTo>
                  <a:pt x="169163" y="14477"/>
                </a:lnTo>
              </a:path>
            </a:pathLst>
          </a:custGeom>
          <a:ln w="25400">
            <a:solidFill>
              <a:srgbClr val="41008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063496" y="2552700"/>
            <a:ext cx="1187196" cy="28955"/>
          </a:xfrm>
          <a:custGeom>
            <a:avLst/>
            <a:gdLst>
              <a:gd name="connsiteX0" fmla="*/ 0 w 1187196"/>
              <a:gd name="connsiteY0" fmla="*/ 14477 h 28955"/>
              <a:gd name="connsiteX1" fmla="*/ 1187196 w 1187196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87196" h="28955">
                <a:moveTo>
                  <a:pt x="0" y="14477"/>
                </a:moveTo>
                <a:lnTo>
                  <a:pt x="1187196" y="14477"/>
                </a:lnTo>
              </a:path>
            </a:pathLst>
          </a:custGeom>
          <a:ln w="25400">
            <a:solidFill>
              <a:srgbClr val="ad0da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39696" y="3284220"/>
            <a:ext cx="1187196" cy="28955"/>
          </a:xfrm>
          <a:custGeom>
            <a:avLst/>
            <a:gdLst>
              <a:gd name="connsiteX0" fmla="*/ 0 w 1187196"/>
              <a:gd name="connsiteY0" fmla="*/ 14477 h 28955"/>
              <a:gd name="connsiteX1" fmla="*/ 1187196 w 1187196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87196" h="28955">
                <a:moveTo>
                  <a:pt x="0" y="14477"/>
                </a:moveTo>
                <a:lnTo>
                  <a:pt x="1187196" y="14477"/>
                </a:lnTo>
              </a:path>
            </a:pathLst>
          </a:custGeom>
          <a:ln w="25400">
            <a:solidFill>
              <a:srgbClr val="3333cc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8486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841500" y="711200"/>
            <a:ext cx="60325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Reciprocal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inhibition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(Reciprocal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innervation)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KNEE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JERK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59600" y="2311400"/>
            <a:ext cx="6985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41500" y="2311400"/>
            <a:ext cx="48133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zh-CN" sz="2400" b="1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ontractio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u="sng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EXTENSOR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thigh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41500" y="2730500"/>
            <a:ext cx="5702300" cy="172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&gt;&gt;&gt;&gt;&gt;&gt;&gt;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elaxation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u="sng" dirty="0" smtClean="0">
                <a:solidFill>
                  <a:srgbClr val="ad0da2"/>
                </a:solidFill>
                <a:latin typeface="Times New Roman" pitchFamily="18" charset="0"/>
                <a:cs typeface="Times New Roman" pitchFamily="18" charset="0"/>
              </a:rPr>
              <a:t>FLEXORS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762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agonistic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is</a:t>
            </a:r>
          </a:p>
          <a:p>
            <a:pPr>
              <a:lnSpc>
                <a:spcPts val="2800"/>
              </a:lnSpc>
              <a:tabLst>
                <a:tab pos="76200" algn="l"/>
              </a:tabLst>
            </a:pP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accompanied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u="sng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inhibition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u="sng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antagonist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336548" y="4930140"/>
            <a:ext cx="6426708" cy="28955"/>
          </a:xfrm>
          <a:custGeom>
            <a:avLst/>
            <a:gdLst>
              <a:gd name="connsiteX0" fmla="*/ 0 w 6426708"/>
              <a:gd name="connsiteY0" fmla="*/ 0 h 28955"/>
              <a:gd name="connsiteX1" fmla="*/ 1606677 w 6426708"/>
              <a:gd name="connsiteY1" fmla="*/ 0 h 28955"/>
              <a:gd name="connsiteX2" fmla="*/ 3213354 w 6426708"/>
              <a:gd name="connsiteY2" fmla="*/ 0 h 28955"/>
              <a:gd name="connsiteX3" fmla="*/ 4820031 w 6426708"/>
              <a:gd name="connsiteY3" fmla="*/ 0 h 28955"/>
              <a:gd name="connsiteX4" fmla="*/ 6426708 w 6426708"/>
              <a:gd name="connsiteY4" fmla="*/ 0 h 28955"/>
              <a:gd name="connsiteX5" fmla="*/ 6426708 w 6426708"/>
              <a:gd name="connsiteY5" fmla="*/ 28955 h 28955"/>
              <a:gd name="connsiteX6" fmla="*/ 4820031 w 6426708"/>
              <a:gd name="connsiteY6" fmla="*/ 28955 h 28955"/>
              <a:gd name="connsiteX7" fmla="*/ 3213354 w 6426708"/>
              <a:gd name="connsiteY7" fmla="*/ 28955 h 28955"/>
              <a:gd name="connsiteX8" fmla="*/ 1606677 w 6426708"/>
              <a:gd name="connsiteY8" fmla="*/ 28955 h 28955"/>
              <a:gd name="connsiteX9" fmla="*/ 0 w 6426708"/>
              <a:gd name="connsiteY9" fmla="*/ 28955 h 28955"/>
              <a:gd name="connsiteX10" fmla="*/ 0 w 6426708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426708" h="28955">
                <a:moveTo>
                  <a:pt x="0" y="0"/>
                </a:moveTo>
                <a:lnTo>
                  <a:pt x="1606677" y="0"/>
                </a:lnTo>
                <a:lnTo>
                  <a:pt x="3213354" y="0"/>
                </a:lnTo>
                <a:lnTo>
                  <a:pt x="4820031" y="0"/>
                </a:lnTo>
                <a:lnTo>
                  <a:pt x="6426708" y="0"/>
                </a:lnTo>
                <a:lnTo>
                  <a:pt x="6426708" y="28955"/>
                </a:lnTo>
                <a:lnTo>
                  <a:pt x="4820031" y="28955"/>
                </a:lnTo>
                <a:lnTo>
                  <a:pt x="3213354" y="28955"/>
                </a:lnTo>
                <a:lnTo>
                  <a:pt x="1606677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8240" y="5295900"/>
            <a:ext cx="2337816" cy="28955"/>
          </a:xfrm>
          <a:custGeom>
            <a:avLst/>
            <a:gdLst>
              <a:gd name="connsiteX0" fmla="*/ 0 w 2337816"/>
              <a:gd name="connsiteY0" fmla="*/ 0 h 28955"/>
              <a:gd name="connsiteX1" fmla="*/ 1168908 w 2337816"/>
              <a:gd name="connsiteY1" fmla="*/ 0 h 28955"/>
              <a:gd name="connsiteX2" fmla="*/ 2337816 w 2337816"/>
              <a:gd name="connsiteY2" fmla="*/ 0 h 28955"/>
              <a:gd name="connsiteX3" fmla="*/ 2337816 w 2337816"/>
              <a:gd name="connsiteY3" fmla="*/ 28955 h 28955"/>
              <a:gd name="connsiteX4" fmla="*/ 1168908 w 2337816"/>
              <a:gd name="connsiteY4" fmla="*/ 28955 h 28955"/>
              <a:gd name="connsiteX5" fmla="*/ 0 w 2337816"/>
              <a:gd name="connsiteY5" fmla="*/ 28955 h 28955"/>
              <a:gd name="connsiteX6" fmla="*/ 0 w 2337816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37816" h="28955">
                <a:moveTo>
                  <a:pt x="0" y="0"/>
                </a:moveTo>
                <a:lnTo>
                  <a:pt x="1168908" y="0"/>
                </a:lnTo>
                <a:lnTo>
                  <a:pt x="2337816" y="0"/>
                </a:lnTo>
                <a:lnTo>
                  <a:pt x="2337816" y="28955"/>
                </a:lnTo>
                <a:lnTo>
                  <a:pt x="1168908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155700" y="2527300"/>
            <a:ext cx="66802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muscle&gt;&gt;&gt;&gt;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cause: 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1-stimulate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stimulated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glutamate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3619500"/>
            <a:ext cx="65151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collaterals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interneurons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synapse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AHCs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antagonistic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them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(by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GABA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55700" y="4724400"/>
            <a:ext cx="65405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Reciprocal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innervation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prevents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conflict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between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opposing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vital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coordinating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body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movements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"/>
            <a:ext cx="86995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7472" y="2779776"/>
            <a:ext cx="5277612" cy="13716"/>
          </a:xfrm>
          <a:custGeom>
            <a:avLst/>
            <a:gdLst>
              <a:gd name="connsiteX0" fmla="*/ 0 w 5277612"/>
              <a:gd name="connsiteY0" fmla="*/ 0 h 13716"/>
              <a:gd name="connsiteX1" fmla="*/ 1759204 w 5277612"/>
              <a:gd name="connsiteY1" fmla="*/ 0 h 13716"/>
              <a:gd name="connsiteX2" fmla="*/ 3518407 w 5277612"/>
              <a:gd name="connsiteY2" fmla="*/ 0 h 13716"/>
              <a:gd name="connsiteX3" fmla="*/ 5277612 w 5277612"/>
              <a:gd name="connsiteY3" fmla="*/ 0 h 13716"/>
              <a:gd name="connsiteX4" fmla="*/ 5277612 w 5277612"/>
              <a:gd name="connsiteY4" fmla="*/ 13716 h 13716"/>
              <a:gd name="connsiteX5" fmla="*/ 3518407 w 5277612"/>
              <a:gd name="connsiteY5" fmla="*/ 13716 h 13716"/>
              <a:gd name="connsiteX6" fmla="*/ 1759204 w 5277612"/>
              <a:gd name="connsiteY6" fmla="*/ 13716 h 13716"/>
              <a:gd name="connsiteX7" fmla="*/ 0 w 5277612"/>
              <a:gd name="connsiteY7" fmla="*/ 13716 h 13716"/>
              <a:gd name="connsiteX8" fmla="*/ 0 w 5277612"/>
              <a:gd name="connsiteY8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277612" h="13716">
                <a:moveTo>
                  <a:pt x="0" y="0"/>
                </a:moveTo>
                <a:lnTo>
                  <a:pt x="1759204" y="0"/>
                </a:lnTo>
                <a:lnTo>
                  <a:pt x="3518407" y="0"/>
                </a:lnTo>
                <a:lnTo>
                  <a:pt x="5277612" y="0"/>
                </a:lnTo>
                <a:lnTo>
                  <a:pt x="5277612" y="13716"/>
                </a:lnTo>
                <a:lnTo>
                  <a:pt x="3518407" y="13716"/>
                </a:lnTo>
                <a:lnTo>
                  <a:pt x="1759204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04088" y="4770120"/>
            <a:ext cx="3497580" cy="13715"/>
          </a:xfrm>
          <a:custGeom>
            <a:avLst/>
            <a:gdLst>
              <a:gd name="connsiteX0" fmla="*/ 0 w 3497580"/>
              <a:gd name="connsiteY0" fmla="*/ 0 h 13715"/>
              <a:gd name="connsiteX1" fmla="*/ 1748790 w 3497580"/>
              <a:gd name="connsiteY1" fmla="*/ 0 h 13715"/>
              <a:gd name="connsiteX2" fmla="*/ 3497580 w 3497580"/>
              <a:gd name="connsiteY2" fmla="*/ 0 h 13715"/>
              <a:gd name="connsiteX3" fmla="*/ 3497580 w 3497580"/>
              <a:gd name="connsiteY3" fmla="*/ 13715 h 13715"/>
              <a:gd name="connsiteX4" fmla="*/ 1748790 w 3497580"/>
              <a:gd name="connsiteY4" fmla="*/ 13715 h 13715"/>
              <a:gd name="connsiteX5" fmla="*/ 0 w 3497580"/>
              <a:gd name="connsiteY5" fmla="*/ 13715 h 13715"/>
              <a:gd name="connsiteX6" fmla="*/ 0 w 3497580"/>
              <a:gd name="connsiteY6" fmla="*/ 0 h 137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497580" h="13715">
                <a:moveTo>
                  <a:pt x="0" y="0"/>
                </a:moveTo>
                <a:lnTo>
                  <a:pt x="1748790" y="0"/>
                </a:lnTo>
                <a:lnTo>
                  <a:pt x="3497580" y="0"/>
                </a:lnTo>
                <a:lnTo>
                  <a:pt x="3497580" y="13715"/>
                </a:lnTo>
                <a:lnTo>
                  <a:pt x="1748790" y="13715"/>
                </a:lnTo>
                <a:lnTo>
                  <a:pt x="0" y="1371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503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571500"/>
            <a:ext cx="80264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What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Clinical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Significance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of</a:t>
            </a:r>
          </a:p>
          <a:p>
            <a:pPr>
              <a:lnSpc>
                <a:spcPts val="4600"/>
              </a:lnSpc>
              <a:tabLst>
							</a:tabLst>
            </a:pPr>
            <a:r>
              <a:rPr lang="en-US" altLang="zh-CN" sz="3900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Tendon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Reflexes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1905000"/>
            <a:ext cx="6819900" cy="584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carried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out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clinically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test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integrity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arc.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2501900"/>
            <a:ext cx="6870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A-reflexia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hypo-reflexia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(hypo-tonia)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indicates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that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" y="2768600"/>
            <a:ext cx="5994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arc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interrupted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at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one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its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components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by: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124200"/>
            <a:ext cx="54991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Lesions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lower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neuron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e.g.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poliomyelitis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Peripheral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nerve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lesions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e.g.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peripheral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neuropathy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3822700"/>
            <a:ext cx="61214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Neuromuscular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junction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disorder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e.g.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myasthenia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gravis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Primary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disorder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e.g.</a:t>
            </a:r>
            <a:r>
              <a:rPr lang="en-US" altLang="zh-CN" sz="2198" i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myopathy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8500" y="4508500"/>
            <a:ext cx="6502400" cy="660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Hyper-reflexia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(hyper-tonia):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exaggerated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deep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reflexes.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Upper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neuron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lesion.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73100" y="5181600"/>
            <a:ext cx="8636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Anxiety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1085469"/>
            <a:ext cx="6233160" cy="27432"/>
          </a:xfrm>
          <a:custGeom>
            <a:avLst/>
            <a:gdLst>
              <a:gd name="connsiteX0" fmla="*/ 0 w 6233160"/>
              <a:gd name="connsiteY0" fmla="*/ 0 h 27432"/>
              <a:gd name="connsiteX1" fmla="*/ 1558290 w 6233160"/>
              <a:gd name="connsiteY1" fmla="*/ 0 h 27432"/>
              <a:gd name="connsiteX2" fmla="*/ 3116580 w 6233160"/>
              <a:gd name="connsiteY2" fmla="*/ 0 h 27432"/>
              <a:gd name="connsiteX3" fmla="*/ 4674869 w 6233160"/>
              <a:gd name="connsiteY3" fmla="*/ 0 h 27432"/>
              <a:gd name="connsiteX4" fmla="*/ 6233160 w 6233160"/>
              <a:gd name="connsiteY4" fmla="*/ 0 h 27432"/>
              <a:gd name="connsiteX5" fmla="*/ 6233160 w 6233160"/>
              <a:gd name="connsiteY5" fmla="*/ 27431 h 27432"/>
              <a:gd name="connsiteX6" fmla="*/ 4674869 w 6233160"/>
              <a:gd name="connsiteY6" fmla="*/ 27431 h 27432"/>
              <a:gd name="connsiteX7" fmla="*/ 3116580 w 6233160"/>
              <a:gd name="connsiteY7" fmla="*/ 27431 h 27432"/>
              <a:gd name="connsiteX8" fmla="*/ 1558290 w 6233160"/>
              <a:gd name="connsiteY8" fmla="*/ 27431 h 27432"/>
              <a:gd name="connsiteX9" fmla="*/ 0 w 6233160"/>
              <a:gd name="connsiteY9" fmla="*/ 27431 h 27432"/>
              <a:gd name="connsiteX10" fmla="*/ 0 w 6233160"/>
              <a:gd name="connsiteY10" fmla="*/ 0 h 274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6233160" h="27432">
                <a:moveTo>
                  <a:pt x="0" y="0"/>
                </a:moveTo>
                <a:lnTo>
                  <a:pt x="1558290" y="0"/>
                </a:lnTo>
                <a:lnTo>
                  <a:pt x="3116580" y="0"/>
                </a:lnTo>
                <a:lnTo>
                  <a:pt x="4674869" y="0"/>
                </a:lnTo>
                <a:lnTo>
                  <a:pt x="6233160" y="0"/>
                </a:lnTo>
                <a:lnTo>
                  <a:pt x="6233160" y="27431"/>
                </a:lnTo>
                <a:lnTo>
                  <a:pt x="4674869" y="27431"/>
                </a:lnTo>
                <a:lnTo>
                  <a:pt x="3116580" y="27431"/>
                </a:lnTo>
                <a:lnTo>
                  <a:pt x="1558290" y="27431"/>
                </a:lnTo>
                <a:lnTo>
                  <a:pt x="0" y="27431"/>
                </a:lnTo>
                <a:lnTo>
                  <a:pt x="0" y="0"/>
                </a:lnTo>
              </a:path>
            </a:pathLst>
          </a:custGeom>
          <a:solidFill>
            <a:srgbClr val="69666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09976" y="2596896"/>
            <a:ext cx="1540764" cy="13716"/>
          </a:xfrm>
          <a:custGeom>
            <a:avLst/>
            <a:gdLst>
              <a:gd name="connsiteX0" fmla="*/ 0 w 1540764"/>
              <a:gd name="connsiteY0" fmla="*/ 0 h 13716"/>
              <a:gd name="connsiteX1" fmla="*/ 770382 w 1540764"/>
              <a:gd name="connsiteY1" fmla="*/ 0 h 13716"/>
              <a:gd name="connsiteX2" fmla="*/ 1540764 w 1540764"/>
              <a:gd name="connsiteY2" fmla="*/ 0 h 13716"/>
              <a:gd name="connsiteX3" fmla="*/ 1540764 w 1540764"/>
              <a:gd name="connsiteY3" fmla="*/ 13716 h 13716"/>
              <a:gd name="connsiteX4" fmla="*/ 770382 w 1540764"/>
              <a:gd name="connsiteY4" fmla="*/ 13716 h 13716"/>
              <a:gd name="connsiteX5" fmla="*/ 0 w 1540764"/>
              <a:gd name="connsiteY5" fmla="*/ 13716 h 13716"/>
              <a:gd name="connsiteX6" fmla="*/ 0 w 1540764"/>
              <a:gd name="connsiteY6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40764" h="13716">
                <a:moveTo>
                  <a:pt x="0" y="0"/>
                </a:moveTo>
                <a:lnTo>
                  <a:pt x="770382" y="0"/>
                </a:lnTo>
                <a:lnTo>
                  <a:pt x="1540764" y="0"/>
                </a:lnTo>
                <a:lnTo>
                  <a:pt x="1540764" y="13716"/>
                </a:lnTo>
                <a:lnTo>
                  <a:pt x="770382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92300" y="2865120"/>
            <a:ext cx="2958084" cy="13716"/>
          </a:xfrm>
          <a:custGeom>
            <a:avLst/>
            <a:gdLst>
              <a:gd name="connsiteX0" fmla="*/ 0 w 2958084"/>
              <a:gd name="connsiteY0" fmla="*/ 0 h 13716"/>
              <a:gd name="connsiteX1" fmla="*/ 739520 w 2958084"/>
              <a:gd name="connsiteY1" fmla="*/ 0 h 13716"/>
              <a:gd name="connsiteX2" fmla="*/ 1479041 w 2958084"/>
              <a:gd name="connsiteY2" fmla="*/ 0 h 13716"/>
              <a:gd name="connsiteX3" fmla="*/ 2218563 w 2958084"/>
              <a:gd name="connsiteY3" fmla="*/ 0 h 13716"/>
              <a:gd name="connsiteX4" fmla="*/ 2958084 w 2958084"/>
              <a:gd name="connsiteY4" fmla="*/ 0 h 13716"/>
              <a:gd name="connsiteX5" fmla="*/ 2958084 w 2958084"/>
              <a:gd name="connsiteY5" fmla="*/ 13715 h 13716"/>
              <a:gd name="connsiteX6" fmla="*/ 2218563 w 2958084"/>
              <a:gd name="connsiteY6" fmla="*/ 13715 h 13716"/>
              <a:gd name="connsiteX7" fmla="*/ 1479041 w 2958084"/>
              <a:gd name="connsiteY7" fmla="*/ 13715 h 13716"/>
              <a:gd name="connsiteX8" fmla="*/ 739520 w 2958084"/>
              <a:gd name="connsiteY8" fmla="*/ 13715 h 13716"/>
              <a:gd name="connsiteX9" fmla="*/ 0 w 2958084"/>
              <a:gd name="connsiteY9" fmla="*/ 13715 h 13716"/>
              <a:gd name="connsiteX10" fmla="*/ 0 w 2958084"/>
              <a:gd name="connsiteY10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2958084" h="13716">
                <a:moveTo>
                  <a:pt x="0" y="0"/>
                </a:moveTo>
                <a:lnTo>
                  <a:pt x="739520" y="0"/>
                </a:lnTo>
                <a:lnTo>
                  <a:pt x="1479041" y="0"/>
                </a:lnTo>
                <a:lnTo>
                  <a:pt x="2218563" y="0"/>
                </a:lnTo>
                <a:lnTo>
                  <a:pt x="2958084" y="0"/>
                </a:lnTo>
                <a:lnTo>
                  <a:pt x="2958084" y="13715"/>
                </a:lnTo>
                <a:lnTo>
                  <a:pt x="2218563" y="13715"/>
                </a:lnTo>
                <a:lnTo>
                  <a:pt x="1479041" y="13715"/>
                </a:lnTo>
                <a:lnTo>
                  <a:pt x="739520" y="13715"/>
                </a:lnTo>
                <a:lnTo>
                  <a:pt x="0" y="1371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92300" y="3133344"/>
            <a:ext cx="1251204" cy="13716"/>
          </a:xfrm>
          <a:custGeom>
            <a:avLst/>
            <a:gdLst>
              <a:gd name="connsiteX0" fmla="*/ 0 w 1251204"/>
              <a:gd name="connsiteY0" fmla="*/ 0 h 13716"/>
              <a:gd name="connsiteX1" fmla="*/ 625601 w 1251204"/>
              <a:gd name="connsiteY1" fmla="*/ 0 h 13716"/>
              <a:gd name="connsiteX2" fmla="*/ 1251204 w 1251204"/>
              <a:gd name="connsiteY2" fmla="*/ 0 h 13716"/>
              <a:gd name="connsiteX3" fmla="*/ 1251204 w 1251204"/>
              <a:gd name="connsiteY3" fmla="*/ 13716 h 13716"/>
              <a:gd name="connsiteX4" fmla="*/ 625601 w 1251204"/>
              <a:gd name="connsiteY4" fmla="*/ 13716 h 13716"/>
              <a:gd name="connsiteX5" fmla="*/ 0 w 1251204"/>
              <a:gd name="connsiteY5" fmla="*/ 13716 h 13716"/>
              <a:gd name="connsiteX6" fmla="*/ 0 w 1251204"/>
              <a:gd name="connsiteY6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251204" h="13716">
                <a:moveTo>
                  <a:pt x="0" y="0"/>
                </a:moveTo>
                <a:lnTo>
                  <a:pt x="625601" y="0"/>
                </a:lnTo>
                <a:lnTo>
                  <a:pt x="1251204" y="0"/>
                </a:lnTo>
                <a:lnTo>
                  <a:pt x="1251204" y="13716"/>
                </a:lnTo>
                <a:lnTo>
                  <a:pt x="625601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92300" y="5163312"/>
            <a:ext cx="2851404" cy="13716"/>
          </a:xfrm>
          <a:custGeom>
            <a:avLst/>
            <a:gdLst>
              <a:gd name="connsiteX0" fmla="*/ 0 w 2851404"/>
              <a:gd name="connsiteY0" fmla="*/ 0 h 13716"/>
              <a:gd name="connsiteX1" fmla="*/ 712851 w 2851404"/>
              <a:gd name="connsiteY1" fmla="*/ 0 h 13716"/>
              <a:gd name="connsiteX2" fmla="*/ 1425702 w 2851404"/>
              <a:gd name="connsiteY2" fmla="*/ 0 h 13716"/>
              <a:gd name="connsiteX3" fmla="*/ 2138553 w 2851404"/>
              <a:gd name="connsiteY3" fmla="*/ 0 h 13716"/>
              <a:gd name="connsiteX4" fmla="*/ 2851403 w 2851404"/>
              <a:gd name="connsiteY4" fmla="*/ 0 h 13716"/>
              <a:gd name="connsiteX5" fmla="*/ 2851403 w 2851404"/>
              <a:gd name="connsiteY5" fmla="*/ 13716 h 13716"/>
              <a:gd name="connsiteX6" fmla="*/ 2138553 w 2851404"/>
              <a:gd name="connsiteY6" fmla="*/ 13716 h 13716"/>
              <a:gd name="connsiteX7" fmla="*/ 1425702 w 2851404"/>
              <a:gd name="connsiteY7" fmla="*/ 13716 h 13716"/>
              <a:gd name="connsiteX8" fmla="*/ 712851 w 2851404"/>
              <a:gd name="connsiteY8" fmla="*/ 13716 h 13716"/>
              <a:gd name="connsiteX9" fmla="*/ 0 w 2851404"/>
              <a:gd name="connsiteY9" fmla="*/ 13716 h 13716"/>
              <a:gd name="connsiteX10" fmla="*/ 0 w 2851404"/>
              <a:gd name="connsiteY10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2851404" h="13716">
                <a:moveTo>
                  <a:pt x="0" y="0"/>
                </a:moveTo>
                <a:lnTo>
                  <a:pt x="712851" y="0"/>
                </a:lnTo>
                <a:lnTo>
                  <a:pt x="1425702" y="0"/>
                </a:lnTo>
                <a:lnTo>
                  <a:pt x="2138553" y="0"/>
                </a:lnTo>
                <a:lnTo>
                  <a:pt x="2851403" y="0"/>
                </a:lnTo>
                <a:lnTo>
                  <a:pt x="2851403" y="13716"/>
                </a:lnTo>
                <a:lnTo>
                  <a:pt x="2138553" y="13716"/>
                </a:lnTo>
                <a:lnTo>
                  <a:pt x="1425702" y="13716"/>
                </a:lnTo>
                <a:lnTo>
                  <a:pt x="712851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92300" y="5431536"/>
            <a:ext cx="2906268" cy="13716"/>
          </a:xfrm>
          <a:custGeom>
            <a:avLst/>
            <a:gdLst>
              <a:gd name="connsiteX0" fmla="*/ 0 w 2906268"/>
              <a:gd name="connsiteY0" fmla="*/ 0 h 13716"/>
              <a:gd name="connsiteX1" fmla="*/ 726567 w 2906268"/>
              <a:gd name="connsiteY1" fmla="*/ 0 h 13716"/>
              <a:gd name="connsiteX2" fmla="*/ 1453134 w 2906268"/>
              <a:gd name="connsiteY2" fmla="*/ 0 h 13716"/>
              <a:gd name="connsiteX3" fmla="*/ 2179701 w 2906268"/>
              <a:gd name="connsiteY3" fmla="*/ 0 h 13716"/>
              <a:gd name="connsiteX4" fmla="*/ 2906268 w 2906268"/>
              <a:gd name="connsiteY4" fmla="*/ 0 h 13716"/>
              <a:gd name="connsiteX5" fmla="*/ 2906268 w 2906268"/>
              <a:gd name="connsiteY5" fmla="*/ 13716 h 13716"/>
              <a:gd name="connsiteX6" fmla="*/ 2179701 w 2906268"/>
              <a:gd name="connsiteY6" fmla="*/ 13716 h 13716"/>
              <a:gd name="connsiteX7" fmla="*/ 1453134 w 2906268"/>
              <a:gd name="connsiteY7" fmla="*/ 13716 h 13716"/>
              <a:gd name="connsiteX8" fmla="*/ 726567 w 2906268"/>
              <a:gd name="connsiteY8" fmla="*/ 13716 h 13716"/>
              <a:gd name="connsiteX9" fmla="*/ 0 w 2906268"/>
              <a:gd name="connsiteY9" fmla="*/ 13716 h 13716"/>
              <a:gd name="connsiteX10" fmla="*/ 0 w 2906268"/>
              <a:gd name="connsiteY10" fmla="*/ 0 h 1371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2906268" h="13716">
                <a:moveTo>
                  <a:pt x="0" y="0"/>
                </a:moveTo>
                <a:lnTo>
                  <a:pt x="726567" y="0"/>
                </a:lnTo>
                <a:lnTo>
                  <a:pt x="1453134" y="0"/>
                </a:lnTo>
                <a:lnTo>
                  <a:pt x="2179701" y="0"/>
                </a:lnTo>
                <a:lnTo>
                  <a:pt x="2906268" y="0"/>
                </a:lnTo>
                <a:lnTo>
                  <a:pt x="2906268" y="13716"/>
                </a:lnTo>
                <a:lnTo>
                  <a:pt x="2179701" y="13716"/>
                </a:lnTo>
                <a:lnTo>
                  <a:pt x="1453134" y="13716"/>
                </a:lnTo>
                <a:lnTo>
                  <a:pt x="726567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799451" y="2312924"/>
            <a:ext cx="317500" cy="323850"/>
          </a:xfrm>
          <a:custGeom>
            <a:avLst/>
            <a:gdLst>
              <a:gd name="connsiteX0" fmla="*/ 0 w 317500"/>
              <a:gd name="connsiteY0" fmla="*/ 161925 h 323850"/>
              <a:gd name="connsiteX1" fmla="*/ 158750 w 317500"/>
              <a:gd name="connsiteY1" fmla="*/ 0 h 323850"/>
              <a:gd name="connsiteX2" fmla="*/ 317500 w 317500"/>
              <a:gd name="connsiteY2" fmla="*/ 161925 h 323850"/>
              <a:gd name="connsiteX3" fmla="*/ 158750 w 317500"/>
              <a:gd name="connsiteY3" fmla="*/ 323850 h 323850"/>
              <a:gd name="connsiteX4" fmla="*/ 0 w 317500"/>
              <a:gd name="connsiteY4" fmla="*/ 161925 h 323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17500" h="323850">
                <a:moveTo>
                  <a:pt x="0" y="161925"/>
                </a:moveTo>
                <a:cubicBezTo>
                  <a:pt x="0" y="72517"/>
                  <a:pt x="70992" y="0"/>
                  <a:pt x="158750" y="0"/>
                </a:cubicBezTo>
                <a:cubicBezTo>
                  <a:pt x="246380" y="0"/>
                  <a:pt x="317500" y="72517"/>
                  <a:pt x="317500" y="161925"/>
                </a:cubicBezTo>
                <a:cubicBezTo>
                  <a:pt x="317500" y="251460"/>
                  <a:pt x="246380" y="323850"/>
                  <a:pt x="158750" y="323850"/>
                </a:cubicBezTo>
                <a:cubicBezTo>
                  <a:pt x="70992" y="323850"/>
                  <a:pt x="0" y="251460"/>
                  <a:pt x="0" y="161925"/>
                </a:cubicBezTo>
              </a:path>
            </a:pathLst>
          </a:custGeom>
          <a:solidFill>
            <a:srgbClr val="068fd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786751" y="2300224"/>
            <a:ext cx="342900" cy="349250"/>
          </a:xfrm>
          <a:custGeom>
            <a:avLst/>
            <a:gdLst>
              <a:gd name="connsiteX0" fmla="*/ 12700 w 342900"/>
              <a:gd name="connsiteY0" fmla="*/ 174625 h 349250"/>
              <a:gd name="connsiteX1" fmla="*/ 171450 w 342900"/>
              <a:gd name="connsiteY1" fmla="*/ 12700 h 349250"/>
              <a:gd name="connsiteX2" fmla="*/ 330200 w 342900"/>
              <a:gd name="connsiteY2" fmla="*/ 174625 h 349250"/>
              <a:gd name="connsiteX3" fmla="*/ 171450 w 342900"/>
              <a:gd name="connsiteY3" fmla="*/ 336550 h 349250"/>
              <a:gd name="connsiteX4" fmla="*/ 12700 w 342900"/>
              <a:gd name="connsiteY4" fmla="*/ 174625 h 349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42900" h="349250">
                <a:moveTo>
                  <a:pt x="12700" y="174625"/>
                </a:moveTo>
                <a:cubicBezTo>
                  <a:pt x="12700" y="85217"/>
                  <a:pt x="83692" y="12700"/>
                  <a:pt x="171450" y="12700"/>
                </a:cubicBezTo>
                <a:cubicBezTo>
                  <a:pt x="259080" y="12700"/>
                  <a:pt x="330200" y="85217"/>
                  <a:pt x="330200" y="174625"/>
                </a:cubicBezTo>
                <a:cubicBezTo>
                  <a:pt x="330200" y="264160"/>
                  <a:pt x="259080" y="336550"/>
                  <a:pt x="171450" y="336550"/>
                </a:cubicBezTo>
                <a:cubicBezTo>
                  <a:pt x="83692" y="336550"/>
                  <a:pt x="12700" y="264160"/>
                  <a:pt x="12700" y="174625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68d5a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24000" y="558800"/>
            <a:ext cx="62230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							</a:tabLst>
            </a:pPr>
            <a:r>
              <a:rPr lang="en-US" altLang="zh-CN" sz="4298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CONSCIOUS</a:t>
            </a:r>
            <a:r>
              <a:rPr lang="en-US" altLang="zh-CN" sz="4298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AWARENESS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00200" y="1689100"/>
            <a:ext cx="114300" cy="3060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764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300"/>
              </a:lnSpc>
              <a:tabLst>
							</a:tabLst>
            </a:pPr>
            <a:r>
              <a:rPr lang="en-US" altLang="zh-CN" sz="1764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892300" y="1663700"/>
            <a:ext cx="3035300" cy="4495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Axon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collaterals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muscle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spindle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sensory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neuron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also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relay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nerve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impulses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brain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over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specific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ascending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8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pathways,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allow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conscious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awareness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that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has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occurred.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4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this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way,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brain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receives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input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about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state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or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contraction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1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6" b="1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skeletal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muscles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1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coordinate</a:t>
            </a:r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1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them.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10360" y="795909"/>
            <a:ext cx="5705856" cy="15240"/>
          </a:xfrm>
          <a:custGeom>
            <a:avLst/>
            <a:gdLst>
              <a:gd name="connsiteX0" fmla="*/ 0 w 5705856"/>
              <a:gd name="connsiteY0" fmla="*/ 0 h 15240"/>
              <a:gd name="connsiteX1" fmla="*/ 1426463 w 5705856"/>
              <a:gd name="connsiteY1" fmla="*/ 0 h 15240"/>
              <a:gd name="connsiteX2" fmla="*/ 2852928 w 5705856"/>
              <a:gd name="connsiteY2" fmla="*/ 0 h 15240"/>
              <a:gd name="connsiteX3" fmla="*/ 4279392 w 5705856"/>
              <a:gd name="connsiteY3" fmla="*/ 0 h 15240"/>
              <a:gd name="connsiteX4" fmla="*/ 5705856 w 5705856"/>
              <a:gd name="connsiteY4" fmla="*/ 0 h 15240"/>
              <a:gd name="connsiteX5" fmla="*/ 5705856 w 5705856"/>
              <a:gd name="connsiteY5" fmla="*/ 15240 h 15240"/>
              <a:gd name="connsiteX6" fmla="*/ 4279392 w 5705856"/>
              <a:gd name="connsiteY6" fmla="*/ 15240 h 15240"/>
              <a:gd name="connsiteX7" fmla="*/ 2852928 w 5705856"/>
              <a:gd name="connsiteY7" fmla="*/ 15240 h 15240"/>
              <a:gd name="connsiteX8" fmla="*/ 1426463 w 5705856"/>
              <a:gd name="connsiteY8" fmla="*/ 15240 h 15240"/>
              <a:gd name="connsiteX9" fmla="*/ 0 w 5705856"/>
              <a:gd name="connsiteY9" fmla="*/ 15240 h 15240"/>
              <a:gd name="connsiteX10" fmla="*/ 0 w 5705856"/>
              <a:gd name="connsiteY10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705856" h="15240">
                <a:moveTo>
                  <a:pt x="0" y="0"/>
                </a:moveTo>
                <a:lnTo>
                  <a:pt x="1426463" y="0"/>
                </a:lnTo>
                <a:lnTo>
                  <a:pt x="2852928" y="0"/>
                </a:lnTo>
                <a:lnTo>
                  <a:pt x="4279392" y="0"/>
                </a:lnTo>
                <a:lnTo>
                  <a:pt x="5705856" y="0"/>
                </a:lnTo>
                <a:lnTo>
                  <a:pt x="5705856" y="15240"/>
                </a:lnTo>
                <a:lnTo>
                  <a:pt x="4279392" y="15240"/>
                </a:lnTo>
                <a:lnTo>
                  <a:pt x="2852928" y="15240"/>
                </a:lnTo>
                <a:lnTo>
                  <a:pt x="1426463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1161669"/>
            <a:ext cx="2808731" cy="15239"/>
          </a:xfrm>
          <a:custGeom>
            <a:avLst/>
            <a:gdLst>
              <a:gd name="connsiteX0" fmla="*/ 0 w 2808731"/>
              <a:gd name="connsiteY0" fmla="*/ 0 h 15239"/>
              <a:gd name="connsiteX1" fmla="*/ 1404366 w 2808731"/>
              <a:gd name="connsiteY1" fmla="*/ 0 h 15239"/>
              <a:gd name="connsiteX2" fmla="*/ 2808731 w 2808731"/>
              <a:gd name="connsiteY2" fmla="*/ 0 h 15239"/>
              <a:gd name="connsiteX3" fmla="*/ 2808731 w 2808731"/>
              <a:gd name="connsiteY3" fmla="*/ 15239 h 15239"/>
              <a:gd name="connsiteX4" fmla="*/ 1404366 w 2808731"/>
              <a:gd name="connsiteY4" fmla="*/ 15239 h 15239"/>
              <a:gd name="connsiteX5" fmla="*/ 0 w 2808731"/>
              <a:gd name="connsiteY5" fmla="*/ 15239 h 15239"/>
              <a:gd name="connsiteX6" fmla="*/ 0 w 2808731"/>
              <a:gd name="connsiteY6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808731" h="15239">
                <a:moveTo>
                  <a:pt x="0" y="0"/>
                </a:moveTo>
                <a:lnTo>
                  <a:pt x="1404366" y="0"/>
                </a:lnTo>
                <a:lnTo>
                  <a:pt x="2808731" y="0"/>
                </a:lnTo>
                <a:lnTo>
                  <a:pt x="2808731" y="15239"/>
                </a:lnTo>
                <a:lnTo>
                  <a:pt x="1404366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4400" y="3294888"/>
            <a:ext cx="4219956" cy="18288"/>
          </a:xfrm>
          <a:custGeom>
            <a:avLst/>
            <a:gdLst>
              <a:gd name="connsiteX0" fmla="*/ 0 w 4219956"/>
              <a:gd name="connsiteY0" fmla="*/ 0 h 18288"/>
              <a:gd name="connsiteX1" fmla="*/ 1406651 w 4219956"/>
              <a:gd name="connsiteY1" fmla="*/ 0 h 18288"/>
              <a:gd name="connsiteX2" fmla="*/ 2813303 w 4219956"/>
              <a:gd name="connsiteY2" fmla="*/ 0 h 18288"/>
              <a:gd name="connsiteX3" fmla="*/ 4219956 w 4219956"/>
              <a:gd name="connsiteY3" fmla="*/ 0 h 18288"/>
              <a:gd name="connsiteX4" fmla="*/ 4219956 w 4219956"/>
              <a:gd name="connsiteY4" fmla="*/ 18288 h 18288"/>
              <a:gd name="connsiteX5" fmla="*/ 2813303 w 4219956"/>
              <a:gd name="connsiteY5" fmla="*/ 18288 h 18288"/>
              <a:gd name="connsiteX6" fmla="*/ 1406651 w 4219956"/>
              <a:gd name="connsiteY6" fmla="*/ 18288 h 18288"/>
              <a:gd name="connsiteX7" fmla="*/ 0 w 4219956"/>
              <a:gd name="connsiteY7" fmla="*/ 18288 h 18288"/>
              <a:gd name="connsiteX8" fmla="*/ 0 w 4219956"/>
              <a:gd name="connsiteY8" fmla="*/ 0 h 182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219956" h="18288">
                <a:moveTo>
                  <a:pt x="0" y="0"/>
                </a:moveTo>
                <a:lnTo>
                  <a:pt x="1406651" y="0"/>
                </a:lnTo>
                <a:lnTo>
                  <a:pt x="2813303" y="0"/>
                </a:lnTo>
                <a:lnTo>
                  <a:pt x="4219956" y="0"/>
                </a:lnTo>
                <a:lnTo>
                  <a:pt x="4219956" y="18288"/>
                </a:lnTo>
                <a:lnTo>
                  <a:pt x="2813303" y="18288"/>
                </a:lnTo>
                <a:lnTo>
                  <a:pt x="1406651" y="18288"/>
                </a:lnTo>
                <a:lnTo>
                  <a:pt x="0" y="18288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7505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622300" y="1752600"/>
            <a:ext cx="152400" cy="292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300"/>
              </a:lnSpc>
              <a:tabLst>
							</a:tabLst>
            </a:pPr>
            <a:r>
              <a:rPr lang="en-US" altLang="zh-CN" sz="2246" dirty="0" smtClean="0">
                <a:solidFill>
                  <a:srgbClr val="ceb966"/>
                </a:solidFill>
                <a:latin typeface="Wingdings 2" pitchFamily="18" charset="0"/>
                <a:cs typeface="Wingdings 2" pitchFamily="18" charset="0"/>
              </a:rPr>
              <a:t>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914400" y="596900"/>
            <a:ext cx="7518400" cy="327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700"/>
              </a:lnSpc>
              <a:tabLst>
                <a:tab pos="609600" algn="l"/>
                <a:tab pos="685800" algn="l"/>
              </a:tabLst>
            </a:pPr>
            <a:r>
              <a:rPr lang="en-US" altLang="zh-CN" dirty="0" smtClean="0"/>
              <a:t>		</a:t>
            </a:r>
            <a:r>
              <a:rPr lang="en-US" altLang="zh-CN" sz="24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SUPRASPINAL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REGULATION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402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THE</a:t>
            </a:r>
          </a:p>
          <a:p>
            <a:pPr>
              <a:lnSpc>
                <a:spcPts val="2800"/>
              </a:lnSpc>
              <a:tabLst>
                <a:tab pos="6096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REFLEX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700"/>
              </a:lnSpc>
              <a:tabLst>
                <a:tab pos="609600" algn="l"/>
                <a:tab pos="685800" algn="l"/>
              </a:tabLst>
            </a:pP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subject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strong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regulation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by</a:t>
            </a:r>
          </a:p>
          <a:p>
            <a:pPr>
              <a:lnSpc>
                <a:spcPts val="3300"/>
              </a:lnSpc>
              <a:tabLst>
                <a:tab pos="609600" algn="l"/>
                <a:tab pos="6858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supraspinal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centres,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especially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certain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centres</a:t>
            </a:r>
          </a:p>
          <a:p>
            <a:pPr>
              <a:lnSpc>
                <a:spcPts val="3300"/>
              </a:lnSpc>
              <a:tabLst>
                <a:tab pos="609600" algn="l"/>
                <a:tab pos="685800" algn="l"/>
              </a:tabLst>
            </a:pP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brainstem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and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cerebral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cortex.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These</a:t>
            </a:r>
          </a:p>
          <a:p>
            <a:pPr>
              <a:lnSpc>
                <a:spcPts val="3300"/>
              </a:lnSpc>
              <a:tabLst>
                <a:tab pos="609600" algn="l"/>
                <a:tab pos="685800" algn="l"/>
              </a:tabLst>
            </a:pP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supraspinal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centres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send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to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gamma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neurons</a:t>
            </a:r>
          </a:p>
          <a:p>
            <a:pPr>
              <a:lnSpc>
                <a:spcPts val="3300"/>
              </a:lnSpc>
              <a:tabLst>
                <a:tab pos="609600" algn="l"/>
                <a:tab pos="685800" algn="l"/>
              </a:tabLst>
            </a:pPr>
            <a:r>
              <a:rPr lang="en-US" altLang="zh-CN" sz="2796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through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descending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dirty="0" smtClean="0">
                <a:solidFill>
                  <a:srgbClr val="ff0000"/>
                </a:solidFill>
                <a:latin typeface="Gill Sans MT" pitchFamily="18" charset="0"/>
                <a:cs typeface="Gill Sans MT" pitchFamily="18" charset="0"/>
              </a:rPr>
              <a:t>fibres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165600" y="6248400"/>
            <a:ext cx="4533900" cy="177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400"/>
              </a:lnSpc>
              <a:tabLst>
							</a:tabLst>
            </a:pPr>
            <a:r>
              <a:rPr lang="en-US" altLang="zh-CN" sz="1104" dirty="0" smtClean="0">
                <a:solidFill>
                  <a:srgbClr val="000000"/>
                </a:solidFill>
                <a:latin typeface="Segoe UI" pitchFamily="18" charset="0"/>
                <a:cs typeface="Segoe UI" pitchFamily="18" charset="0"/>
              </a:rPr>
              <a:t>http://humanphysiology.tuars.com/program/section8/8ch3/s8ch3_20.htm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625848" y="1059180"/>
            <a:ext cx="4268724" cy="15239"/>
          </a:xfrm>
          <a:custGeom>
            <a:avLst/>
            <a:gdLst>
              <a:gd name="connsiteX0" fmla="*/ 0 w 4268724"/>
              <a:gd name="connsiteY0" fmla="*/ 0 h 15239"/>
              <a:gd name="connsiteX1" fmla="*/ 1067181 w 4268724"/>
              <a:gd name="connsiteY1" fmla="*/ 0 h 15239"/>
              <a:gd name="connsiteX2" fmla="*/ 2134362 w 4268724"/>
              <a:gd name="connsiteY2" fmla="*/ 0 h 15239"/>
              <a:gd name="connsiteX3" fmla="*/ 3201543 w 4268724"/>
              <a:gd name="connsiteY3" fmla="*/ 0 h 15239"/>
              <a:gd name="connsiteX4" fmla="*/ 4268724 w 4268724"/>
              <a:gd name="connsiteY4" fmla="*/ 0 h 15239"/>
              <a:gd name="connsiteX5" fmla="*/ 4268724 w 4268724"/>
              <a:gd name="connsiteY5" fmla="*/ 15239 h 15239"/>
              <a:gd name="connsiteX6" fmla="*/ 3201543 w 4268724"/>
              <a:gd name="connsiteY6" fmla="*/ 15239 h 15239"/>
              <a:gd name="connsiteX7" fmla="*/ 2134362 w 4268724"/>
              <a:gd name="connsiteY7" fmla="*/ 15239 h 15239"/>
              <a:gd name="connsiteX8" fmla="*/ 1067181 w 4268724"/>
              <a:gd name="connsiteY8" fmla="*/ 15239 h 15239"/>
              <a:gd name="connsiteX9" fmla="*/ 0 w 4268724"/>
              <a:gd name="connsiteY9" fmla="*/ 15239 h 15239"/>
              <a:gd name="connsiteX10" fmla="*/ 0 w 4268724"/>
              <a:gd name="connsiteY10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4268724" h="15239">
                <a:moveTo>
                  <a:pt x="0" y="0"/>
                </a:moveTo>
                <a:lnTo>
                  <a:pt x="1067181" y="0"/>
                </a:lnTo>
                <a:lnTo>
                  <a:pt x="2134362" y="0"/>
                </a:lnTo>
                <a:lnTo>
                  <a:pt x="3201543" y="0"/>
                </a:lnTo>
                <a:lnTo>
                  <a:pt x="4268724" y="0"/>
                </a:lnTo>
                <a:lnTo>
                  <a:pt x="4268724" y="15239"/>
                </a:lnTo>
                <a:lnTo>
                  <a:pt x="3201543" y="15239"/>
                </a:lnTo>
                <a:lnTo>
                  <a:pt x="2134362" y="15239"/>
                </a:lnTo>
                <a:lnTo>
                  <a:pt x="1067181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5313172" y="1424940"/>
            <a:ext cx="2741803" cy="15240"/>
          </a:xfrm>
          <a:custGeom>
            <a:avLst/>
            <a:gdLst>
              <a:gd name="connsiteX0" fmla="*/ 0 w 2741803"/>
              <a:gd name="connsiteY0" fmla="*/ 0 h 15240"/>
              <a:gd name="connsiteX1" fmla="*/ 913892 w 2741803"/>
              <a:gd name="connsiteY1" fmla="*/ 0 h 15240"/>
              <a:gd name="connsiteX2" fmla="*/ 1827784 w 2741803"/>
              <a:gd name="connsiteY2" fmla="*/ 0 h 15240"/>
              <a:gd name="connsiteX3" fmla="*/ 2741803 w 2741803"/>
              <a:gd name="connsiteY3" fmla="*/ 0 h 15240"/>
              <a:gd name="connsiteX4" fmla="*/ 2741803 w 2741803"/>
              <a:gd name="connsiteY4" fmla="*/ 15240 h 15240"/>
              <a:gd name="connsiteX5" fmla="*/ 1827784 w 2741803"/>
              <a:gd name="connsiteY5" fmla="*/ 15240 h 15240"/>
              <a:gd name="connsiteX6" fmla="*/ 913892 w 2741803"/>
              <a:gd name="connsiteY6" fmla="*/ 15240 h 15240"/>
              <a:gd name="connsiteX7" fmla="*/ 0 w 2741803"/>
              <a:gd name="connsiteY7" fmla="*/ 15240 h 15240"/>
              <a:gd name="connsiteX8" fmla="*/ 0 w 2741803"/>
              <a:gd name="connsiteY8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741803" h="15240">
                <a:moveTo>
                  <a:pt x="0" y="0"/>
                </a:moveTo>
                <a:lnTo>
                  <a:pt x="913892" y="0"/>
                </a:lnTo>
                <a:lnTo>
                  <a:pt x="1827784" y="0"/>
                </a:lnTo>
                <a:lnTo>
                  <a:pt x="2741803" y="0"/>
                </a:lnTo>
                <a:lnTo>
                  <a:pt x="2741803" y="15240"/>
                </a:lnTo>
                <a:lnTo>
                  <a:pt x="1827784" y="15240"/>
                </a:lnTo>
                <a:lnTo>
                  <a:pt x="913892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1059180"/>
            <a:ext cx="3771900" cy="15239"/>
          </a:xfrm>
          <a:custGeom>
            <a:avLst/>
            <a:gdLst>
              <a:gd name="connsiteX0" fmla="*/ 0 w 3771900"/>
              <a:gd name="connsiteY0" fmla="*/ 0 h 15239"/>
              <a:gd name="connsiteX1" fmla="*/ 942975 w 3771900"/>
              <a:gd name="connsiteY1" fmla="*/ 0 h 15239"/>
              <a:gd name="connsiteX2" fmla="*/ 1885950 w 3771900"/>
              <a:gd name="connsiteY2" fmla="*/ 0 h 15239"/>
              <a:gd name="connsiteX3" fmla="*/ 2828925 w 3771900"/>
              <a:gd name="connsiteY3" fmla="*/ 0 h 15239"/>
              <a:gd name="connsiteX4" fmla="*/ 3771900 w 3771900"/>
              <a:gd name="connsiteY4" fmla="*/ 0 h 15239"/>
              <a:gd name="connsiteX5" fmla="*/ 3771900 w 3771900"/>
              <a:gd name="connsiteY5" fmla="*/ 15239 h 15239"/>
              <a:gd name="connsiteX6" fmla="*/ 2828925 w 3771900"/>
              <a:gd name="connsiteY6" fmla="*/ 15239 h 15239"/>
              <a:gd name="connsiteX7" fmla="*/ 1885950 w 3771900"/>
              <a:gd name="connsiteY7" fmla="*/ 15239 h 15239"/>
              <a:gd name="connsiteX8" fmla="*/ 942975 w 3771900"/>
              <a:gd name="connsiteY8" fmla="*/ 15239 h 15239"/>
              <a:gd name="connsiteX9" fmla="*/ 0 w 3771900"/>
              <a:gd name="connsiteY9" fmla="*/ 15239 h 15239"/>
              <a:gd name="connsiteX10" fmla="*/ 0 w 3771900"/>
              <a:gd name="connsiteY10" fmla="*/ 0 h 1523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771900" h="15239">
                <a:moveTo>
                  <a:pt x="0" y="0"/>
                </a:moveTo>
                <a:lnTo>
                  <a:pt x="942975" y="0"/>
                </a:lnTo>
                <a:lnTo>
                  <a:pt x="1885950" y="0"/>
                </a:lnTo>
                <a:lnTo>
                  <a:pt x="2828925" y="0"/>
                </a:lnTo>
                <a:lnTo>
                  <a:pt x="3771900" y="0"/>
                </a:lnTo>
                <a:lnTo>
                  <a:pt x="3771900" y="15239"/>
                </a:lnTo>
                <a:lnTo>
                  <a:pt x="2828925" y="15239"/>
                </a:lnTo>
                <a:lnTo>
                  <a:pt x="1885950" y="15239"/>
                </a:lnTo>
                <a:lnTo>
                  <a:pt x="942975" y="15239"/>
                </a:lnTo>
                <a:lnTo>
                  <a:pt x="0" y="15239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1424940"/>
            <a:ext cx="2087880" cy="15240"/>
          </a:xfrm>
          <a:custGeom>
            <a:avLst/>
            <a:gdLst>
              <a:gd name="connsiteX0" fmla="*/ 0 w 2087880"/>
              <a:gd name="connsiteY0" fmla="*/ 0 h 15240"/>
              <a:gd name="connsiteX1" fmla="*/ 695960 w 2087880"/>
              <a:gd name="connsiteY1" fmla="*/ 0 h 15240"/>
              <a:gd name="connsiteX2" fmla="*/ 1391920 w 2087880"/>
              <a:gd name="connsiteY2" fmla="*/ 0 h 15240"/>
              <a:gd name="connsiteX3" fmla="*/ 2087880 w 2087880"/>
              <a:gd name="connsiteY3" fmla="*/ 0 h 15240"/>
              <a:gd name="connsiteX4" fmla="*/ 2087880 w 2087880"/>
              <a:gd name="connsiteY4" fmla="*/ 15240 h 15240"/>
              <a:gd name="connsiteX5" fmla="*/ 1391920 w 2087880"/>
              <a:gd name="connsiteY5" fmla="*/ 15240 h 15240"/>
              <a:gd name="connsiteX6" fmla="*/ 695960 w 2087880"/>
              <a:gd name="connsiteY6" fmla="*/ 15240 h 15240"/>
              <a:gd name="connsiteX7" fmla="*/ 0 w 2087880"/>
              <a:gd name="connsiteY7" fmla="*/ 15240 h 15240"/>
              <a:gd name="connsiteX8" fmla="*/ 0 w 2087880"/>
              <a:gd name="connsiteY8" fmla="*/ 0 h 152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087880" h="15240">
                <a:moveTo>
                  <a:pt x="0" y="0"/>
                </a:moveTo>
                <a:lnTo>
                  <a:pt x="695960" y="0"/>
                </a:lnTo>
                <a:lnTo>
                  <a:pt x="1391920" y="0"/>
                </a:lnTo>
                <a:lnTo>
                  <a:pt x="2087880" y="0"/>
                </a:lnTo>
                <a:lnTo>
                  <a:pt x="2087880" y="15240"/>
                </a:lnTo>
                <a:lnTo>
                  <a:pt x="1391920" y="15240"/>
                </a:lnTo>
                <a:lnTo>
                  <a:pt x="695960" y="15240"/>
                </a:lnTo>
                <a:lnTo>
                  <a:pt x="0" y="1524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40894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4200" y="1625600"/>
            <a:ext cx="3378200" cy="4064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4622800" y="838200"/>
            <a:ext cx="41910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6858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Facilitatory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2800"/>
              </a:lnSpc>
              <a:tabLst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838200"/>
            <a:ext cx="3695700" cy="635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supra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centers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24000" y="406400"/>
            <a:ext cx="6375400" cy="9398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600"/>
              </a:lnSpc>
              <a:tabLst>
							</a:tabLst>
            </a:pPr>
            <a:r>
              <a:rPr lang="en-US" altLang="zh-CN" sz="39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Factors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influence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39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98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reflex</a:t>
            </a:r>
          </a:p>
          <a:p>
            <a:pPr>
              <a:lnSpc>
                <a:spcPts val="2700"/>
              </a:lnSpc>
              <a:tabLst>
							</a:tabLst>
            </a:pP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(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all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act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on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gamma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motor</a:t>
            </a:r>
            <a:r>
              <a:rPr lang="en-US" altLang="zh-CN" sz="23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304" dirty="0" smtClean="0">
                <a:solidFill>
                  <a:srgbClr val="3333cc"/>
                </a:solidFill>
                <a:latin typeface="Gill Sans MT" pitchFamily="18" charset="0"/>
                <a:cs typeface="Gill Sans MT" pitchFamily="18" charset="0"/>
              </a:rPr>
              <a:t>neurons)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24000" y="1638300"/>
            <a:ext cx="2882900" cy="4584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sz="3206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Enhances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1-Suprspinal</a:t>
            </a:r>
          </a:p>
          <a:p>
            <a:pPr>
              <a:lnSpc>
                <a:spcPts val="29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-Primary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motor</a:t>
            </a:r>
          </a:p>
          <a:p>
            <a:pPr>
              <a:lnSpc>
                <a:spcPts val="23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		</a:t>
            </a:r>
            <a:r>
              <a:rPr lang="en-US" altLang="zh-CN" sz="2400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area4</a:t>
            </a:r>
          </a:p>
          <a:p>
            <a:pPr>
              <a:lnSpc>
                <a:spcPts val="29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-Vestibular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N</a:t>
            </a:r>
          </a:p>
          <a:p>
            <a:pPr>
              <a:lnSpc>
                <a:spcPts val="29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-Pontine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RF-</a:t>
            </a:r>
          </a:p>
          <a:p>
            <a:pPr>
              <a:lnSpc>
                <a:spcPts val="29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ff6699"/>
                </a:solidFill>
                <a:latin typeface="Gill Sans MT" pitchFamily="18" charset="0"/>
                <a:cs typeface="Gill Sans MT" pitchFamily="18" charset="0"/>
              </a:rPr>
              <a:t>-Neocerebellum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sz="27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2-Anxiety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3-Noxious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painful</a:t>
            </a:r>
          </a:p>
          <a:p>
            <a:pPr>
              <a:lnSpc>
                <a:spcPts val="26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stimuli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sz="27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4-Jendrassik-</a:t>
            </a:r>
          </a:p>
          <a:p>
            <a:pPr>
              <a:lnSpc>
                <a:spcPts val="2600"/>
              </a:lnSpc>
              <a:tabLst>
                <a:tab pos="457200" algn="l"/>
                <a:tab pos="533400" algn="l"/>
                <a:tab pos="9144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manuver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270500" y="1866900"/>
            <a:ext cx="3149600" cy="4178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			</a:t>
            </a:r>
            <a:r>
              <a:rPr lang="en-US" altLang="zh-CN" sz="2796" b="1" dirty="0" smtClean="0">
                <a:solidFill>
                  <a:srgbClr val="410082"/>
                </a:solidFill>
                <a:latin typeface="Gill Sans MT" pitchFamily="18" charset="0"/>
                <a:cs typeface="Gill Sans MT" pitchFamily="18" charset="0"/>
              </a:rPr>
              <a:t>Inhibits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1-Supraspinal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-Cortical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4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(suppressor</a:t>
            </a:r>
          </a:p>
          <a:p>
            <a:pPr>
              <a:lnSpc>
                <a:spcPts val="13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		</a:t>
            </a:r>
            <a:r>
              <a:rPr lang="en-US" altLang="zh-CN" sz="1404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area4&amp;Area</a:t>
            </a:r>
            <a:r>
              <a:rPr lang="en-US" altLang="zh-CN" sz="14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4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6)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-Basal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ganglia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-Medullary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RF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</a:t>
            </a:r>
            <a:r>
              <a:rPr lang="en-US" altLang="zh-CN" sz="2798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-Red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nucleus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</a:t>
            </a:r>
            <a:r>
              <a:rPr lang="en-US" altLang="zh-CN" sz="2796" b="1" dirty="0" smtClean="0">
                <a:solidFill>
                  <a:srgbClr val="ff9900"/>
                </a:solidFill>
                <a:latin typeface="Gill Sans MT" pitchFamily="18" charset="0"/>
                <a:cs typeface="Gill Sans MT" pitchFamily="18" charset="0"/>
              </a:rPr>
              <a:t>-</a:t>
            </a:r>
            <a:r>
              <a:rPr lang="en-US" altLang="zh-CN" sz="2796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paleocerebellum</a:t>
            </a:r>
          </a:p>
          <a:p>
            <a:pPr>
              <a:lnSpc>
                <a:spcPts val="32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2-Excessive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stretch</a:t>
            </a:r>
          </a:p>
          <a:p>
            <a:pPr>
              <a:lnSpc>
                <a:spcPts val="26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	</a:t>
            </a:r>
            <a:r>
              <a:rPr lang="en-US" altLang="zh-CN" sz="27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muscle(</a:t>
            </a:r>
            <a:r>
              <a:rPr lang="en-US" altLang="zh-CN" sz="2402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golgi</a:t>
            </a:r>
          </a:p>
          <a:p>
            <a:pPr>
              <a:lnSpc>
                <a:spcPts val="2600"/>
              </a:lnSpc>
              <a:tabLst>
                <a:tab pos="457200" algn="l"/>
                <a:tab pos="533400" algn="l"/>
                <a:tab pos="914400" algn="l"/>
                <a:tab pos="1041400" algn="l"/>
              </a:tabLst>
            </a:pPr>
            <a:r>
              <a:rPr lang="en-US" altLang="zh-CN" dirty="0" smtClean="0"/>
              <a:t>		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2796" b="1" dirty="0" smtClean="0">
                <a:solidFill>
                  <a:srgbClr val="000000"/>
                </a:solidFill>
                <a:latin typeface="Gill Sans MT" pitchFamily="18" charset="0"/>
                <a:cs typeface="Gill Sans MT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85852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57200" y="1600200"/>
          <a:ext cx="8229600" cy="4525962"/>
        </p:xfrm>
        <a:graphic>
          <a:graphicData uri="http://schemas.openxmlformats.org/drawingml/2006/table">
            <a:tbl>
              <a:tblPr/>
              <a:tblGrid>
                <a:gridCol w="1621917"/>
                <a:gridCol w="3047999"/>
                <a:gridCol w="3559683"/>
              </a:tblGrid>
              <a:tr h="56578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REFLEX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ffffff"/>
                      </a:solidFill>
                      <a:prstDash val="soli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ffffff"/>
                      </a:solidFill>
                      <a:prstDash val="soli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STRETCH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(MYOTACTIC)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REFLEX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ffffff"/>
                      </a:solidFill>
                      <a:prstDash val="soli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65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CLINICAL</a:t>
                      </a:r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TEST</a:t>
                      </a:r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|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STIMULUS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RAPID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STRETCH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OF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(TAP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TENDON)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RESPONSE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STRETCHED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CONTRACT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RAPIDLY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(I.E.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KNEE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JERK)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SENSORY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RECEPTOR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SPINDLE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PRIMARY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6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SYNAPSES</a:t>
                      </a:r>
                      <a:endParaRPr lang="zh-CN" altLang="en-US" sz="1406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INVOLVED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MONOSYNAPTIC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EFFECTS</a:t>
                      </a:r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ON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CONTRACTS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(+)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SAME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AND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SYNERGISTIC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MUSCLES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OTHER</a:t>
                      </a:r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EFFECTS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RELAXES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(-)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ANTAGONISTIC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2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5f1e0"/>
                          </a:solidFill>
                          <a:latin typeface="Calibri" pitchFamily="18" charset="0"/>
                          <a:cs typeface="Calibri" pitchFamily="18" charset="0"/>
                        </a:rPr>
                        <a:t>FUNCTION</a:t>
                      </a:r>
                      <a:endParaRPr lang="zh-CN" altLang="en-US" sz="1404" b="1" dirty="0" smtClean="0">
                        <a:solidFill>
                          <a:srgbClr val="f5f1e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AIDS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MAINTAINING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POSTURE,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AVOID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RUPTURE,COUNTERS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SUDDEN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LOADS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5400000">
            <a:off x="6743700" y="3937000"/>
            <a:ext cx="42672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11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https://musom.marshall.edu/anatomy/grosshom/allppt/pdf/Spinalreflexes.pdf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24000" y="558800"/>
            <a:ext cx="5384800" cy="622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							</a:tabLst>
            </a:pPr>
            <a:r>
              <a:rPr lang="en-US" altLang="zh-CN" sz="4298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42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298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REFLEX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801100" y="6591300"/>
            <a:ext cx="762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87503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457200" y="1600200"/>
          <a:ext cx="8229600" cy="4525962"/>
        </p:xfrm>
        <a:graphic>
          <a:graphicData uri="http://schemas.openxmlformats.org/drawingml/2006/table">
            <a:tbl>
              <a:tblPr/>
              <a:tblGrid>
                <a:gridCol w="1621917"/>
                <a:gridCol w="3047999"/>
                <a:gridCol w="3559683"/>
              </a:tblGrid>
              <a:tr h="56578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REFLEX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mpd="sng">
                      <a:solidFill>
                        <a:srgbClr val="ffffff"/>
                      </a:solidFill>
                      <a:prstDash val="soli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ffffff"/>
                      </a:solidFill>
                      <a:prstDash val="soli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GOLGI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TENDON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OR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INVERSE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STRETCH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REFLEX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(AUTOGENIC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INHIBITION)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ffffff"/>
                      </a:solidFill>
                      <a:prstDash val="soli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65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CLINICAL</a:t>
                      </a:r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TEST</a:t>
                      </a:r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|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STIMULUS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Increased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tension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by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LARGE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FORCE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TENDON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(PULL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WHEN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RESTED)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6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RESPONSE</a:t>
                      </a:r>
                      <a:endParaRPr lang="zh-CN" altLang="en-US" sz="1406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6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r>
                        <a:rPr lang="en-US" altLang="zh-CN" sz="1406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TENDON</a:t>
                      </a:r>
                      <a:r>
                        <a:rPr lang="en-US" altLang="zh-CN" sz="1406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DECREASES</a:t>
                      </a:r>
                      <a:r>
                        <a:rPr lang="en-US" altLang="zh-CN" sz="1406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(CLASPED</a:t>
                      </a:r>
                      <a:r>
                        <a:rPr lang="en-US" altLang="zh-CN" sz="1406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KNIFE</a:t>
                      </a:r>
                      <a:r>
                        <a:rPr lang="en-US" altLang="zh-CN" sz="1406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REFLEX)</a:t>
                      </a:r>
                      <a:endParaRPr lang="zh-CN" altLang="en-US" sz="1406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SENSORY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RECEPTOR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GOLGI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TENDON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ORGAN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65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SYNAPSES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INVOLVED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POLYSYNAPTIC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(VIA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INTERNEURON)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EFFECTS</a:t>
                      </a:r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ON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RELAXES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SAME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RELAXES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SYNERGISTIC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MUSCLES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8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OTHER</a:t>
                      </a:r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EFFECTS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CONTRACTION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(+)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OF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ANTAGONISTIC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MUSCLE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56572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4" b="1" dirty="0" smtClean="0">
                          <a:solidFill>
                            <a:srgbClr val="ffffff"/>
                          </a:solidFill>
                          <a:latin typeface="Calibri" pitchFamily="18" charset="0"/>
                          <a:cs typeface="Calibri" pitchFamily="18" charset="0"/>
                        </a:rPr>
                        <a:t>FUNCTION</a:t>
                      </a:r>
                      <a:endParaRPr lang="zh-CN" altLang="en-US" sz="1404" b="1" dirty="0" smtClean="0">
                        <a:solidFill>
                          <a:srgbClr val="ffffff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af97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PROTECTIVE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|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PREVENTS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DAMAGE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TO</a:t>
                      </a:r>
                      <a:r>
                        <a:rPr lang="en-US" altLang="zh-CN" sz="1404" dirty="0" smtClean="0">
                          <a:solidFill>
                            <a:srgbClr val="000000"/>
                          </a:solidFill>
                          <a:latin typeface="Calibri" pitchFamily="18" charset="0"/>
                          <a:cs typeface="Calibri" pitchFamily="18" charset="0"/>
                        </a:rPr>
                        <a:t>TENDON</a:t>
                      </a:r>
                      <a:endParaRPr lang="zh-CN" altLang="en-US" sz="1404" dirty="0" smtClean="0">
                        <a:solidFill>
                          <a:srgbClr val="000000"/>
                        </a:solidFill>
                        <a:latin typeface="Calibri" pitchFamily="18" charset="0"/>
                        <a:cs typeface="Calibri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5400000">
            <a:off x="6743700" y="3937000"/>
            <a:ext cx="4267200" cy="114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900"/>
              </a:lnSpc>
              <a:tabLst>
							</a:tabLst>
            </a:pPr>
            <a:r>
              <a:rPr lang="en-US" altLang="zh-CN" sz="11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https://musom.marshall.edu/anatomy/grosshom/allppt/pdf/Spinalreflexes.pdf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24000" y="584200"/>
            <a:ext cx="6845300" cy="571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3900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INVERSE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REFLEX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26540" y="1227201"/>
            <a:ext cx="4884419" cy="45720"/>
          </a:xfrm>
          <a:custGeom>
            <a:avLst/>
            <a:gdLst>
              <a:gd name="connsiteX0" fmla="*/ 0 w 4884419"/>
              <a:gd name="connsiteY0" fmla="*/ 0 h 45720"/>
              <a:gd name="connsiteX1" fmla="*/ 1628140 w 4884419"/>
              <a:gd name="connsiteY1" fmla="*/ 0 h 45720"/>
              <a:gd name="connsiteX2" fmla="*/ 3256280 w 4884419"/>
              <a:gd name="connsiteY2" fmla="*/ 0 h 45720"/>
              <a:gd name="connsiteX3" fmla="*/ 4884419 w 4884419"/>
              <a:gd name="connsiteY3" fmla="*/ 0 h 45720"/>
              <a:gd name="connsiteX4" fmla="*/ 4884419 w 4884419"/>
              <a:gd name="connsiteY4" fmla="*/ 45720 h 45720"/>
              <a:gd name="connsiteX5" fmla="*/ 3256280 w 4884419"/>
              <a:gd name="connsiteY5" fmla="*/ 45720 h 45720"/>
              <a:gd name="connsiteX6" fmla="*/ 1628140 w 4884419"/>
              <a:gd name="connsiteY6" fmla="*/ 45720 h 45720"/>
              <a:gd name="connsiteX7" fmla="*/ 0 w 4884419"/>
              <a:gd name="connsiteY7" fmla="*/ 45720 h 45720"/>
              <a:gd name="connsiteX8" fmla="*/ 0 w 4884419"/>
              <a:gd name="connsiteY8" fmla="*/ 0 h 4572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884419" h="45720">
                <a:moveTo>
                  <a:pt x="0" y="0"/>
                </a:moveTo>
                <a:lnTo>
                  <a:pt x="1628140" y="0"/>
                </a:lnTo>
                <a:lnTo>
                  <a:pt x="3256280" y="0"/>
                </a:lnTo>
                <a:lnTo>
                  <a:pt x="4884419" y="0"/>
                </a:lnTo>
                <a:lnTo>
                  <a:pt x="4884419" y="45720"/>
                </a:lnTo>
                <a:lnTo>
                  <a:pt x="3256280" y="45720"/>
                </a:lnTo>
                <a:lnTo>
                  <a:pt x="1628140" y="45720"/>
                </a:lnTo>
                <a:lnTo>
                  <a:pt x="0" y="45720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4517136"/>
            <a:ext cx="2615184" cy="33528"/>
          </a:xfrm>
          <a:custGeom>
            <a:avLst/>
            <a:gdLst>
              <a:gd name="connsiteX0" fmla="*/ 0 w 2615184"/>
              <a:gd name="connsiteY0" fmla="*/ 0 h 33528"/>
              <a:gd name="connsiteX1" fmla="*/ 871728 w 2615184"/>
              <a:gd name="connsiteY1" fmla="*/ 0 h 33528"/>
              <a:gd name="connsiteX2" fmla="*/ 1743456 w 2615184"/>
              <a:gd name="connsiteY2" fmla="*/ 0 h 33528"/>
              <a:gd name="connsiteX3" fmla="*/ 2615184 w 2615184"/>
              <a:gd name="connsiteY3" fmla="*/ 0 h 33528"/>
              <a:gd name="connsiteX4" fmla="*/ 2615184 w 2615184"/>
              <a:gd name="connsiteY4" fmla="*/ 33528 h 33528"/>
              <a:gd name="connsiteX5" fmla="*/ 1743456 w 2615184"/>
              <a:gd name="connsiteY5" fmla="*/ 33528 h 33528"/>
              <a:gd name="connsiteX6" fmla="*/ 871728 w 2615184"/>
              <a:gd name="connsiteY6" fmla="*/ 33528 h 33528"/>
              <a:gd name="connsiteX7" fmla="*/ 0 w 2615184"/>
              <a:gd name="connsiteY7" fmla="*/ 33528 h 33528"/>
              <a:gd name="connsiteX8" fmla="*/ 0 w 2615184"/>
              <a:gd name="connsiteY8" fmla="*/ 0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615184" h="33528">
                <a:moveTo>
                  <a:pt x="0" y="0"/>
                </a:moveTo>
                <a:lnTo>
                  <a:pt x="871728" y="0"/>
                </a:lnTo>
                <a:lnTo>
                  <a:pt x="1743456" y="0"/>
                </a:lnTo>
                <a:lnTo>
                  <a:pt x="2615184" y="0"/>
                </a:lnTo>
                <a:lnTo>
                  <a:pt x="2615184" y="33528"/>
                </a:lnTo>
                <a:lnTo>
                  <a:pt x="1743456" y="33528"/>
                </a:lnTo>
                <a:lnTo>
                  <a:pt x="871728" y="33528"/>
                </a:lnTo>
                <a:lnTo>
                  <a:pt x="0" y="33528"/>
                </a:lnTo>
                <a:lnTo>
                  <a:pt x="0" y="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93648" y="4901184"/>
            <a:ext cx="3078480" cy="33528"/>
          </a:xfrm>
          <a:custGeom>
            <a:avLst/>
            <a:gdLst>
              <a:gd name="connsiteX0" fmla="*/ 0 w 3078480"/>
              <a:gd name="connsiteY0" fmla="*/ 0 h 33528"/>
              <a:gd name="connsiteX1" fmla="*/ 1026159 w 3078480"/>
              <a:gd name="connsiteY1" fmla="*/ 0 h 33528"/>
              <a:gd name="connsiteX2" fmla="*/ 2052320 w 3078480"/>
              <a:gd name="connsiteY2" fmla="*/ 0 h 33528"/>
              <a:gd name="connsiteX3" fmla="*/ 3078480 w 3078480"/>
              <a:gd name="connsiteY3" fmla="*/ 0 h 33528"/>
              <a:gd name="connsiteX4" fmla="*/ 3078480 w 3078480"/>
              <a:gd name="connsiteY4" fmla="*/ 33527 h 33528"/>
              <a:gd name="connsiteX5" fmla="*/ 2052320 w 3078480"/>
              <a:gd name="connsiteY5" fmla="*/ 33527 h 33528"/>
              <a:gd name="connsiteX6" fmla="*/ 1026159 w 3078480"/>
              <a:gd name="connsiteY6" fmla="*/ 33527 h 33528"/>
              <a:gd name="connsiteX7" fmla="*/ 0 w 3078480"/>
              <a:gd name="connsiteY7" fmla="*/ 33527 h 33528"/>
              <a:gd name="connsiteX8" fmla="*/ 0 w 3078480"/>
              <a:gd name="connsiteY8" fmla="*/ 0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078480" h="33528">
                <a:moveTo>
                  <a:pt x="0" y="0"/>
                </a:moveTo>
                <a:lnTo>
                  <a:pt x="1026159" y="0"/>
                </a:lnTo>
                <a:lnTo>
                  <a:pt x="2052320" y="0"/>
                </a:lnTo>
                <a:lnTo>
                  <a:pt x="3078480" y="0"/>
                </a:lnTo>
                <a:lnTo>
                  <a:pt x="3078480" y="33527"/>
                </a:lnTo>
                <a:lnTo>
                  <a:pt x="2052320" y="33527"/>
                </a:lnTo>
                <a:lnTo>
                  <a:pt x="1026159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6053328"/>
            <a:ext cx="1536192" cy="33528"/>
          </a:xfrm>
          <a:custGeom>
            <a:avLst/>
            <a:gdLst>
              <a:gd name="connsiteX0" fmla="*/ 0 w 1536192"/>
              <a:gd name="connsiteY0" fmla="*/ 0 h 33528"/>
              <a:gd name="connsiteX1" fmla="*/ 768096 w 1536192"/>
              <a:gd name="connsiteY1" fmla="*/ 0 h 33528"/>
              <a:gd name="connsiteX2" fmla="*/ 1536192 w 1536192"/>
              <a:gd name="connsiteY2" fmla="*/ 0 h 33528"/>
              <a:gd name="connsiteX3" fmla="*/ 1536192 w 1536192"/>
              <a:gd name="connsiteY3" fmla="*/ 33527 h 33528"/>
              <a:gd name="connsiteX4" fmla="*/ 768096 w 1536192"/>
              <a:gd name="connsiteY4" fmla="*/ 33527 h 33528"/>
              <a:gd name="connsiteX5" fmla="*/ 0 w 1536192"/>
              <a:gd name="connsiteY5" fmla="*/ 33527 h 33528"/>
              <a:gd name="connsiteX6" fmla="*/ 0 w 1536192"/>
              <a:gd name="connsiteY6" fmla="*/ 0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536192" h="33528">
                <a:moveTo>
                  <a:pt x="0" y="0"/>
                </a:moveTo>
                <a:lnTo>
                  <a:pt x="768096" y="0"/>
                </a:lnTo>
                <a:lnTo>
                  <a:pt x="1536192" y="0"/>
                </a:lnTo>
                <a:lnTo>
                  <a:pt x="1536192" y="33527"/>
                </a:lnTo>
                <a:lnTo>
                  <a:pt x="768096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90297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1752600"/>
            <a:ext cx="88900" cy="254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							</a:tabLst>
            </a:pPr>
            <a:r>
              <a:rPr lang="en-US" altLang="zh-CN" sz="2246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85800" y="342900"/>
            <a:ext cx="5715000" cy="172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36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(Inverse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Reflex)-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500"/>
              </a:lnSpc>
              <a:tabLst>
                <a:tab pos="838200" algn="l"/>
              </a:tabLst>
            </a:pPr>
            <a:r>
              <a:rPr lang="en-US" altLang="zh-CN" dirty="0" smtClean="0"/>
              <a:t>	</a:t>
            </a:r>
            <a:r>
              <a:rPr lang="en-US" altLang="zh-CN" sz="38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3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8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800"/>
              </a:lnSpc>
              <a:tabLst>
                <a:tab pos="838200" algn="l"/>
              </a:tabLst>
            </a:pP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Deep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polysynaptic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222500"/>
            <a:ext cx="4775200" cy="4000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                <a:tab pos="76200" algn="l"/>
                <a:tab pos="3683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76200" algn="l"/>
                <a:tab pos="368300" algn="l"/>
              </a:tabLst>
            </a:pPr>
            <a:r>
              <a:rPr lang="en-US" altLang="zh-CN" dirty="0" smtClean="0"/>
              <a:t>	</a:t>
            </a:r>
            <a:r>
              <a:rPr lang="en-US" altLang="zh-CN" sz="2244" dirty="0" smtClean="0">
                <a:solidFill>
                  <a:srgbClr val="ceb966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-(opposite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</a:p>
          <a:p>
            <a:pPr>
              <a:lnSpc>
                <a:spcPts val="3000"/>
              </a:lnSpc>
              <a:tabLst>
                <a:tab pos="76200" algn="l"/>
                <a:tab pos="368300" algn="l"/>
              </a:tabLst>
            </a:pPr>
            <a:r>
              <a:rPr lang="en-US" altLang="zh-CN" dirty="0" smtClean="0"/>
              <a:t>		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Inverse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</a:p>
          <a:p>
            <a:pPr>
              <a:lnSpc>
                <a:spcPts val="3000"/>
              </a:lnSpc>
              <a:tabLst>
                <a:tab pos="76200" algn="l"/>
                <a:tab pos="368300" algn="l"/>
              </a:tabLst>
            </a:pPr>
            <a:r>
              <a:rPr lang="en-US" altLang="zh-CN" dirty="0" smtClean="0"/>
              <a:t>		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76200" algn="l"/>
                <a:tab pos="3683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Mechanism/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76200" algn="l"/>
                <a:tab pos="368300" algn="l"/>
              </a:tabLst>
            </a:pPr>
            <a:r>
              <a:rPr lang="en-US" altLang="zh-CN" sz="27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Excessive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tension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3000"/>
              </a:lnSpc>
              <a:tabLst>
                <a:tab pos="76200" algn="l"/>
                <a:tab pos="3683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passive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over-stretch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</a:p>
          <a:p>
            <a:pPr>
              <a:lnSpc>
                <a:spcPts val="3000"/>
              </a:lnSpc>
              <a:tabLst>
                <a:tab pos="76200" algn="l"/>
                <a:tab pos="368300" algn="l"/>
              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severe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3000"/>
              </a:lnSpc>
              <a:tabLst>
                <a:tab pos="76200" algn="l"/>
                <a:tab pos="368300" algn="l"/>
              </a:tabLst>
            </a:pP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contraction)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cause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3000"/>
              </a:lnSpc>
              <a:tabLst>
                <a:tab pos="76200" algn="l"/>
                <a:tab pos="368300" algn="l"/>
              </a:tabLst>
            </a:pPr>
            <a:r>
              <a:rPr lang="en-US" altLang="zh-CN" sz="2796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relaxation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1650492"/>
            <a:ext cx="2532888" cy="44195"/>
          </a:xfrm>
          <a:custGeom>
            <a:avLst/>
            <a:gdLst>
              <a:gd name="connsiteX0" fmla="*/ 0 w 2532888"/>
              <a:gd name="connsiteY0" fmla="*/ 0 h 44195"/>
              <a:gd name="connsiteX1" fmla="*/ 1266444 w 2532888"/>
              <a:gd name="connsiteY1" fmla="*/ 0 h 44195"/>
              <a:gd name="connsiteX2" fmla="*/ 2532888 w 2532888"/>
              <a:gd name="connsiteY2" fmla="*/ 0 h 44195"/>
              <a:gd name="connsiteX3" fmla="*/ 2532888 w 2532888"/>
              <a:gd name="connsiteY3" fmla="*/ 44195 h 44195"/>
              <a:gd name="connsiteX4" fmla="*/ 1266444 w 2532888"/>
              <a:gd name="connsiteY4" fmla="*/ 44195 h 44195"/>
              <a:gd name="connsiteX5" fmla="*/ 0 w 2532888"/>
              <a:gd name="connsiteY5" fmla="*/ 44195 h 44195"/>
              <a:gd name="connsiteX6" fmla="*/ 0 w 2532888"/>
              <a:gd name="connsiteY6" fmla="*/ 0 h 44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532888" h="44195">
                <a:moveTo>
                  <a:pt x="0" y="0"/>
                </a:moveTo>
                <a:lnTo>
                  <a:pt x="1266444" y="0"/>
                </a:lnTo>
                <a:lnTo>
                  <a:pt x="2532888" y="0"/>
                </a:lnTo>
                <a:lnTo>
                  <a:pt x="2532888" y="44195"/>
                </a:lnTo>
                <a:lnTo>
                  <a:pt x="1266444" y="44195"/>
                </a:lnTo>
                <a:lnTo>
                  <a:pt x="0" y="4419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2199132"/>
            <a:ext cx="4076700" cy="44195"/>
          </a:xfrm>
          <a:custGeom>
            <a:avLst/>
            <a:gdLst>
              <a:gd name="connsiteX0" fmla="*/ 0 w 4076700"/>
              <a:gd name="connsiteY0" fmla="*/ 0 h 44195"/>
              <a:gd name="connsiteX1" fmla="*/ 1358900 w 4076700"/>
              <a:gd name="connsiteY1" fmla="*/ 0 h 44195"/>
              <a:gd name="connsiteX2" fmla="*/ 2717800 w 4076700"/>
              <a:gd name="connsiteY2" fmla="*/ 0 h 44195"/>
              <a:gd name="connsiteX3" fmla="*/ 4076700 w 4076700"/>
              <a:gd name="connsiteY3" fmla="*/ 0 h 44195"/>
              <a:gd name="connsiteX4" fmla="*/ 4076700 w 4076700"/>
              <a:gd name="connsiteY4" fmla="*/ 44195 h 44195"/>
              <a:gd name="connsiteX5" fmla="*/ 2717800 w 4076700"/>
              <a:gd name="connsiteY5" fmla="*/ 44195 h 44195"/>
              <a:gd name="connsiteX6" fmla="*/ 1358900 w 4076700"/>
              <a:gd name="connsiteY6" fmla="*/ 44195 h 44195"/>
              <a:gd name="connsiteX7" fmla="*/ 0 w 4076700"/>
              <a:gd name="connsiteY7" fmla="*/ 44195 h 44195"/>
              <a:gd name="connsiteX8" fmla="*/ 0 w 4076700"/>
              <a:gd name="connsiteY8" fmla="*/ 0 h 4419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076700" h="44195">
                <a:moveTo>
                  <a:pt x="0" y="0"/>
                </a:moveTo>
                <a:lnTo>
                  <a:pt x="1358900" y="0"/>
                </a:lnTo>
                <a:lnTo>
                  <a:pt x="2717800" y="0"/>
                </a:lnTo>
                <a:lnTo>
                  <a:pt x="4076700" y="0"/>
                </a:lnTo>
                <a:lnTo>
                  <a:pt x="4076700" y="44195"/>
                </a:lnTo>
                <a:lnTo>
                  <a:pt x="2717800" y="44195"/>
                </a:lnTo>
                <a:lnTo>
                  <a:pt x="1358900" y="44195"/>
                </a:lnTo>
                <a:lnTo>
                  <a:pt x="0" y="4419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049268" y="2948940"/>
            <a:ext cx="2340864" cy="28955"/>
          </a:xfrm>
          <a:custGeom>
            <a:avLst/>
            <a:gdLst>
              <a:gd name="connsiteX0" fmla="*/ 0 w 2340864"/>
              <a:gd name="connsiteY0" fmla="*/ 0 h 28955"/>
              <a:gd name="connsiteX1" fmla="*/ 1170432 w 2340864"/>
              <a:gd name="connsiteY1" fmla="*/ 0 h 28955"/>
              <a:gd name="connsiteX2" fmla="*/ 2340864 w 2340864"/>
              <a:gd name="connsiteY2" fmla="*/ 0 h 28955"/>
              <a:gd name="connsiteX3" fmla="*/ 2340864 w 2340864"/>
              <a:gd name="connsiteY3" fmla="*/ 28955 h 28955"/>
              <a:gd name="connsiteX4" fmla="*/ 1170432 w 2340864"/>
              <a:gd name="connsiteY4" fmla="*/ 28955 h 28955"/>
              <a:gd name="connsiteX5" fmla="*/ 0 w 2340864"/>
              <a:gd name="connsiteY5" fmla="*/ 28955 h 28955"/>
              <a:gd name="connsiteX6" fmla="*/ 0 w 2340864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340864" h="28955">
                <a:moveTo>
                  <a:pt x="0" y="0"/>
                </a:moveTo>
                <a:lnTo>
                  <a:pt x="1170432" y="0"/>
                </a:lnTo>
                <a:lnTo>
                  <a:pt x="2340864" y="0"/>
                </a:lnTo>
                <a:lnTo>
                  <a:pt x="2340864" y="28955"/>
                </a:lnTo>
                <a:lnTo>
                  <a:pt x="117043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3314700"/>
            <a:ext cx="3259836" cy="28955"/>
          </a:xfrm>
          <a:custGeom>
            <a:avLst/>
            <a:gdLst>
              <a:gd name="connsiteX0" fmla="*/ 0 w 3259836"/>
              <a:gd name="connsiteY0" fmla="*/ 0 h 28955"/>
              <a:gd name="connsiteX1" fmla="*/ 1086612 w 3259836"/>
              <a:gd name="connsiteY1" fmla="*/ 0 h 28955"/>
              <a:gd name="connsiteX2" fmla="*/ 2173224 w 3259836"/>
              <a:gd name="connsiteY2" fmla="*/ 0 h 28955"/>
              <a:gd name="connsiteX3" fmla="*/ 3259836 w 3259836"/>
              <a:gd name="connsiteY3" fmla="*/ 0 h 28955"/>
              <a:gd name="connsiteX4" fmla="*/ 3259836 w 3259836"/>
              <a:gd name="connsiteY4" fmla="*/ 28955 h 28955"/>
              <a:gd name="connsiteX5" fmla="*/ 2173224 w 3259836"/>
              <a:gd name="connsiteY5" fmla="*/ 28955 h 28955"/>
              <a:gd name="connsiteX6" fmla="*/ 1086612 w 3259836"/>
              <a:gd name="connsiteY6" fmla="*/ 28955 h 28955"/>
              <a:gd name="connsiteX7" fmla="*/ 0 w 3259836"/>
              <a:gd name="connsiteY7" fmla="*/ 28955 h 28955"/>
              <a:gd name="connsiteX8" fmla="*/ 0 w 3259836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259836" h="28955">
                <a:moveTo>
                  <a:pt x="0" y="0"/>
                </a:moveTo>
                <a:lnTo>
                  <a:pt x="1086612" y="0"/>
                </a:lnTo>
                <a:lnTo>
                  <a:pt x="2173224" y="0"/>
                </a:lnTo>
                <a:lnTo>
                  <a:pt x="3259836" y="0"/>
                </a:lnTo>
                <a:lnTo>
                  <a:pt x="3259836" y="28955"/>
                </a:lnTo>
                <a:lnTo>
                  <a:pt x="2173224" y="28955"/>
                </a:lnTo>
                <a:lnTo>
                  <a:pt x="108661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20040" y="3643884"/>
            <a:ext cx="3936492" cy="28955"/>
          </a:xfrm>
          <a:custGeom>
            <a:avLst/>
            <a:gdLst>
              <a:gd name="connsiteX0" fmla="*/ 0 w 3936492"/>
              <a:gd name="connsiteY0" fmla="*/ 0 h 28955"/>
              <a:gd name="connsiteX1" fmla="*/ 1312164 w 3936492"/>
              <a:gd name="connsiteY1" fmla="*/ 0 h 28955"/>
              <a:gd name="connsiteX2" fmla="*/ 2624328 w 3936492"/>
              <a:gd name="connsiteY2" fmla="*/ 0 h 28955"/>
              <a:gd name="connsiteX3" fmla="*/ 3936492 w 3936492"/>
              <a:gd name="connsiteY3" fmla="*/ 0 h 28955"/>
              <a:gd name="connsiteX4" fmla="*/ 3936492 w 3936492"/>
              <a:gd name="connsiteY4" fmla="*/ 28955 h 28955"/>
              <a:gd name="connsiteX5" fmla="*/ 2624328 w 3936492"/>
              <a:gd name="connsiteY5" fmla="*/ 28955 h 28955"/>
              <a:gd name="connsiteX6" fmla="*/ 1312164 w 3936492"/>
              <a:gd name="connsiteY6" fmla="*/ 28955 h 28955"/>
              <a:gd name="connsiteX7" fmla="*/ 0 w 3936492"/>
              <a:gd name="connsiteY7" fmla="*/ 28955 h 28955"/>
              <a:gd name="connsiteX8" fmla="*/ 0 w 3936492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936492" h="28955">
                <a:moveTo>
                  <a:pt x="0" y="0"/>
                </a:moveTo>
                <a:lnTo>
                  <a:pt x="1312164" y="0"/>
                </a:lnTo>
                <a:lnTo>
                  <a:pt x="2624328" y="0"/>
                </a:lnTo>
                <a:lnTo>
                  <a:pt x="3936492" y="0"/>
                </a:lnTo>
                <a:lnTo>
                  <a:pt x="3936492" y="28955"/>
                </a:lnTo>
                <a:lnTo>
                  <a:pt x="2624328" y="28955"/>
                </a:lnTo>
                <a:lnTo>
                  <a:pt x="1312164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1358900"/>
            <a:ext cx="5994400" cy="2057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200"/>
              </a:lnSpc>
              <a:tabLst>
							</a:tabLst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36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36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organs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Transmit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tension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rate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change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tension.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930900" y="3441700"/>
            <a:ext cx="152400" cy="125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63500" algn="l"/>
              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7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441700"/>
            <a:ext cx="5448300" cy="1257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present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tendons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encapsulated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,through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pass.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About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usually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775200"/>
            <a:ext cx="5727700" cy="158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connected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							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-The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stimulated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“tensed”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sever</a:t>
            </a:r>
          </a:p>
          <a:p>
            <a:pPr>
              <a:lnSpc>
                <a:spcPts val="2500"/>
              </a:lnSpc>
              <a:tabLst>
							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" y="765048"/>
            <a:ext cx="7170419" cy="33527"/>
          </a:xfrm>
          <a:custGeom>
            <a:avLst/>
            <a:gdLst>
              <a:gd name="connsiteX0" fmla="*/ 0 w 7170419"/>
              <a:gd name="connsiteY0" fmla="*/ 0 h 33527"/>
              <a:gd name="connsiteX1" fmla="*/ 1792605 w 7170419"/>
              <a:gd name="connsiteY1" fmla="*/ 0 h 33527"/>
              <a:gd name="connsiteX2" fmla="*/ 3585209 w 7170419"/>
              <a:gd name="connsiteY2" fmla="*/ 0 h 33527"/>
              <a:gd name="connsiteX3" fmla="*/ 5377815 w 7170419"/>
              <a:gd name="connsiteY3" fmla="*/ 0 h 33527"/>
              <a:gd name="connsiteX4" fmla="*/ 7170419 w 7170419"/>
              <a:gd name="connsiteY4" fmla="*/ 0 h 33527"/>
              <a:gd name="connsiteX5" fmla="*/ 7170419 w 7170419"/>
              <a:gd name="connsiteY5" fmla="*/ 33527 h 33527"/>
              <a:gd name="connsiteX6" fmla="*/ 5377815 w 7170419"/>
              <a:gd name="connsiteY6" fmla="*/ 33527 h 33527"/>
              <a:gd name="connsiteX7" fmla="*/ 3585209 w 7170419"/>
              <a:gd name="connsiteY7" fmla="*/ 33527 h 33527"/>
              <a:gd name="connsiteX8" fmla="*/ 1792605 w 7170419"/>
              <a:gd name="connsiteY8" fmla="*/ 33527 h 33527"/>
              <a:gd name="connsiteX9" fmla="*/ 0 w 7170419"/>
              <a:gd name="connsiteY9" fmla="*/ 33527 h 33527"/>
              <a:gd name="connsiteX10" fmla="*/ 0 w 7170419"/>
              <a:gd name="connsiteY10" fmla="*/ 0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7170419" h="33527">
                <a:moveTo>
                  <a:pt x="0" y="0"/>
                </a:moveTo>
                <a:lnTo>
                  <a:pt x="1792605" y="0"/>
                </a:lnTo>
                <a:lnTo>
                  <a:pt x="3585209" y="0"/>
                </a:lnTo>
                <a:lnTo>
                  <a:pt x="5377815" y="0"/>
                </a:lnTo>
                <a:lnTo>
                  <a:pt x="7170419" y="0"/>
                </a:lnTo>
                <a:lnTo>
                  <a:pt x="7170419" y="33527"/>
                </a:lnTo>
                <a:lnTo>
                  <a:pt x="5377815" y="33527"/>
                </a:lnTo>
                <a:lnTo>
                  <a:pt x="3585209" y="33527"/>
                </a:lnTo>
                <a:lnTo>
                  <a:pt x="1792605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7840980" y="1575816"/>
            <a:ext cx="1135380" cy="33527"/>
          </a:xfrm>
          <a:custGeom>
            <a:avLst/>
            <a:gdLst>
              <a:gd name="connsiteX0" fmla="*/ 0 w 1135380"/>
              <a:gd name="connsiteY0" fmla="*/ 16763 h 33527"/>
              <a:gd name="connsiteX1" fmla="*/ 1135380 w 1135380"/>
              <a:gd name="connsiteY1" fmla="*/ 16763 h 3352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35380" h="33527">
                <a:moveTo>
                  <a:pt x="0" y="16763"/>
                </a:moveTo>
                <a:lnTo>
                  <a:pt x="1135380" y="16763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869180" y="2002535"/>
            <a:ext cx="1362456" cy="33528"/>
          </a:xfrm>
          <a:custGeom>
            <a:avLst/>
            <a:gdLst>
              <a:gd name="connsiteX0" fmla="*/ 0 w 1362456"/>
              <a:gd name="connsiteY0" fmla="*/ 16764 h 33528"/>
              <a:gd name="connsiteX1" fmla="*/ 1362456 w 1362456"/>
              <a:gd name="connsiteY1" fmla="*/ 16764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362456" h="33528">
                <a:moveTo>
                  <a:pt x="0" y="16764"/>
                </a:moveTo>
                <a:lnTo>
                  <a:pt x="1362456" y="16764"/>
                </a:lnTo>
              </a:path>
            </a:pathLst>
          </a:custGeom>
          <a:ln w="25400">
            <a:solidFill>
              <a:srgbClr val="3333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8662416" y="3282696"/>
            <a:ext cx="88392" cy="33528"/>
          </a:xfrm>
          <a:custGeom>
            <a:avLst/>
            <a:gdLst>
              <a:gd name="connsiteX0" fmla="*/ 0 w 88392"/>
              <a:gd name="connsiteY0" fmla="*/ 16764 h 33528"/>
              <a:gd name="connsiteX1" fmla="*/ 88392 w 88392"/>
              <a:gd name="connsiteY1" fmla="*/ 16764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8392" h="33528">
                <a:moveTo>
                  <a:pt x="0" y="16764"/>
                </a:moveTo>
                <a:lnTo>
                  <a:pt x="88392" y="16764"/>
                </a:lnTo>
              </a:path>
            </a:pathLst>
          </a:custGeom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734056" y="3282696"/>
            <a:ext cx="3430524" cy="33528"/>
          </a:xfrm>
          <a:custGeom>
            <a:avLst/>
            <a:gdLst>
              <a:gd name="connsiteX0" fmla="*/ 0 w 3430524"/>
              <a:gd name="connsiteY0" fmla="*/ 0 h 33528"/>
              <a:gd name="connsiteX1" fmla="*/ 1715262 w 3430524"/>
              <a:gd name="connsiteY1" fmla="*/ 0 h 33528"/>
              <a:gd name="connsiteX2" fmla="*/ 3430524 w 3430524"/>
              <a:gd name="connsiteY2" fmla="*/ 0 h 33528"/>
              <a:gd name="connsiteX3" fmla="*/ 3430524 w 3430524"/>
              <a:gd name="connsiteY3" fmla="*/ 33527 h 33528"/>
              <a:gd name="connsiteX4" fmla="*/ 1715262 w 3430524"/>
              <a:gd name="connsiteY4" fmla="*/ 33527 h 33528"/>
              <a:gd name="connsiteX5" fmla="*/ 0 w 3430524"/>
              <a:gd name="connsiteY5" fmla="*/ 33527 h 33528"/>
              <a:gd name="connsiteX6" fmla="*/ 0 w 3430524"/>
              <a:gd name="connsiteY6" fmla="*/ 0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430524" h="33528">
                <a:moveTo>
                  <a:pt x="0" y="0"/>
                </a:moveTo>
                <a:lnTo>
                  <a:pt x="1715262" y="0"/>
                </a:lnTo>
                <a:lnTo>
                  <a:pt x="3430524" y="0"/>
                </a:lnTo>
                <a:lnTo>
                  <a:pt x="3430524" y="33527"/>
                </a:lnTo>
                <a:lnTo>
                  <a:pt x="1715262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6185916" y="4136136"/>
            <a:ext cx="1868424" cy="33528"/>
          </a:xfrm>
          <a:custGeom>
            <a:avLst/>
            <a:gdLst>
              <a:gd name="connsiteX0" fmla="*/ 0 w 1868424"/>
              <a:gd name="connsiteY0" fmla="*/ 16764 h 33528"/>
              <a:gd name="connsiteX1" fmla="*/ 1868424 w 1868424"/>
              <a:gd name="connsiteY1" fmla="*/ 16764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868424" h="33528">
                <a:moveTo>
                  <a:pt x="0" y="16764"/>
                </a:moveTo>
                <a:lnTo>
                  <a:pt x="1868424" y="16764"/>
                </a:lnTo>
              </a:path>
            </a:pathLst>
          </a:custGeom>
          <a:ln w="25400">
            <a:solidFill>
              <a:srgbClr val="ff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96240" y="5416296"/>
            <a:ext cx="3698748" cy="33528"/>
          </a:xfrm>
          <a:custGeom>
            <a:avLst/>
            <a:gdLst>
              <a:gd name="connsiteX0" fmla="*/ 0 w 3698748"/>
              <a:gd name="connsiteY0" fmla="*/ 0 h 33528"/>
              <a:gd name="connsiteX1" fmla="*/ 1849374 w 3698748"/>
              <a:gd name="connsiteY1" fmla="*/ 0 h 33528"/>
              <a:gd name="connsiteX2" fmla="*/ 3698748 w 3698748"/>
              <a:gd name="connsiteY2" fmla="*/ 0 h 33528"/>
              <a:gd name="connsiteX3" fmla="*/ 3698748 w 3698748"/>
              <a:gd name="connsiteY3" fmla="*/ 33527 h 33528"/>
              <a:gd name="connsiteX4" fmla="*/ 1849374 w 3698748"/>
              <a:gd name="connsiteY4" fmla="*/ 33527 h 33528"/>
              <a:gd name="connsiteX5" fmla="*/ 0 w 3698748"/>
              <a:gd name="connsiteY5" fmla="*/ 33527 h 33528"/>
              <a:gd name="connsiteX6" fmla="*/ 0 w 3698748"/>
              <a:gd name="connsiteY6" fmla="*/ 0 h 335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3698748" h="33528">
                <a:moveTo>
                  <a:pt x="0" y="0"/>
                </a:moveTo>
                <a:lnTo>
                  <a:pt x="1849374" y="0"/>
                </a:lnTo>
                <a:lnTo>
                  <a:pt x="3698748" y="0"/>
                </a:lnTo>
                <a:lnTo>
                  <a:pt x="3698748" y="33527"/>
                </a:lnTo>
                <a:lnTo>
                  <a:pt x="1849374" y="33527"/>
                </a:lnTo>
                <a:lnTo>
                  <a:pt x="0" y="33527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93700" y="508000"/>
            <a:ext cx="70739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Nature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Its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Importance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1333500"/>
            <a:ext cx="84836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Stimulated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golgi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tension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impulses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via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fast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Ib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large,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rapidly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conducting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2641600"/>
            <a:ext cx="8305800" cy="2019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micrometers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diameter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&gt;&gt;&gt;&gt;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signal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excites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8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interneuron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secrete</a:t>
            </a:r>
            <a:r>
              <a:rPr lang="en-US" altLang="zh-CN" sz="279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8" b="1" u="sng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Glycine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alpha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&gt;&gt;&gt;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negative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feedback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mechanism&gt;&gt;&gt;&gt;&gt;muscle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relaxation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lengthening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8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reaction 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82600" y="4711700"/>
            <a:ext cx="72517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interneuron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antagonist.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143500"/>
            <a:ext cx="36068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(reciprocal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innervation)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93700" y="5918200"/>
            <a:ext cx="7670800" cy="698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aa1082"/>
                </a:solidFill>
                <a:latin typeface="Times New Roman" pitchFamily="18" charset="0"/>
                <a:cs typeface="Times New Roman" pitchFamily="18" charset="0"/>
              </a:rPr>
              <a:t>-Value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/Protect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rupture&amp;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</a:p>
          <a:p>
            <a:pPr>
              <a:lnSpc>
                <a:spcPts val="3000"/>
              </a:lnSpc>
              <a:tabLst>
							</a:tabLst>
            </a:pP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avulsion&amp;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tear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8763000" y="6591300"/>
            <a:ext cx="1524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1200" dirty="0" smtClean="0">
                <a:solidFill>
                  <a:srgbClr val="93889f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71800" y="1778000"/>
            <a:ext cx="914400" cy="546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38100" algn="l"/>
                <a:tab pos="88900" algn="l"/>
                <a:tab pos="228600" algn="l"/>
                <a:tab pos="254000" algn="l"/>
              </a:tabLst>
            </a:pPr>
            <a:r>
              <a:rPr lang="en-US" altLang="zh-CN" dirty="0" smtClean="0"/>
              <a:t>			</a:t>
            </a:r>
            <a:r>
              <a:rPr lang="en-US" altLang="zh-CN" sz="8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EFFECTOR</a:t>
            </a:r>
          </a:p>
          <a:p>
            <a:pPr>
              <a:lnSpc>
                <a:spcPts val="900"/>
              </a:lnSpc>
              <a:tabLst>
                <a:tab pos="38100" algn="l"/>
                <a:tab pos="88900" algn="l"/>
                <a:tab pos="228600" algn="l"/>
                <a:tab pos="2540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(muscle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attached</a:t>
            </a:r>
          </a:p>
          <a:p>
            <a:pPr>
              <a:lnSpc>
                <a:spcPts val="800"/>
              </a:lnSpc>
              <a:tabLst>
                <a:tab pos="38100" algn="l"/>
                <a:tab pos="88900" algn="l"/>
                <a:tab pos="228600" algn="l"/>
                <a:tab pos="2540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same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tendon)</a:t>
            </a:r>
          </a:p>
          <a:p>
            <a:pPr>
              <a:lnSpc>
                <a:spcPts val="900"/>
              </a:lnSpc>
              <a:tabLst>
                <a:tab pos="38100" algn="l"/>
                <a:tab pos="88900" algn="l"/>
                <a:tab pos="228600" algn="l"/>
                <a:tab pos="254000" algn="l"/>
              </a:tabLst>
            </a:pPr>
            <a:r>
              <a:rPr lang="en-US" altLang="zh-CN" dirty="0" smtClean="0"/>
              <a:t>			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relaxes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>
              <a:lnSpc>
                <a:spcPts val="800"/>
              </a:lnSpc>
              <a:tabLst>
                <a:tab pos="38100" algn="l"/>
                <a:tab pos="88900" algn="l"/>
                <a:tab pos="228600" algn="l"/>
                <a:tab pos="254000" algn="l"/>
              </a:tabLst>
            </a:pPr>
            <a:r>
              <a:rPr lang="en-US" altLang="zh-CN" dirty="0" smtClean="0"/>
              <a:t>	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relieves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excess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429000" y="2336800"/>
            <a:ext cx="3175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tension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934200" y="3200400"/>
            <a:ext cx="1168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INTEGRATING</a:t>
            </a:r>
          </a:p>
          <a:p>
            <a:pPr>
              <a:lnSpc>
                <a:spcPts val="900"/>
              </a:lnSpc>
              <a:tabLst>
                <a:tab pos="254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(spinal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cord),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24700" y="3429000"/>
            <a:ext cx="8382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139700" algn="l"/>
                <a:tab pos="330200" algn="l"/>
              </a:tabLst>
            </a:pPr>
            <a:r>
              <a:rPr lang="en-US" altLang="zh-CN" dirty="0" smtClean="0"/>
              <a:t>	</a:t>
            </a:r>
            <a:r>
              <a:rPr lang="en-US" altLang="zh-CN" sz="8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8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</a:p>
          <a:p>
            <a:pPr>
              <a:lnSpc>
                <a:spcPts val="900"/>
              </a:lnSpc>
              <a:tabLst>
                <a:tab pos="139700" algn="l"/>
                <a:tab pos="3302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activates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inhibitory</a:t>
            </a:r>
          </a:p>
          <a:p>
            <a:pPr>
              <a:lnSpc>
                <a:spcPts val="900"/>
              </a:lnSpc>
              <a:tabLst>
                <a:tab pos="139700" algn="l"/>
                <a:tab pos="330200" algn="l"/>
              </a:tabLst>
            </a:pPr>
            <a:r>
              <a:rPr lang="en-US" altLang="zh-CN" dirty="0" smtClean="0"/>
              <a:t>	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interneuron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8343900" y="3162300"/>
            <a:ext cx="508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635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Excitatory</a:t>
            </a:r>
          </a:p>
          <a:p>
            <a:pPr>
              <a:lnSpc>
                <a:spcPts val="900"/>
              </a:lnSpc>
              <a:tabLst>
                <a:tab pos="635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interneuron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035300" y="3911600"/>
            <a:ext cx="5461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177800" algn="l"/>
                <a:tab pos="1905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Antagonistic</a:t>
            </a:r>
          </a:p>
          <a:p>
            <a:pPr>
              <a:lnSpc>
                <a:spcPts val="900"/>
              </a:lnSpc>
              <a:tabLst>
                <a:tab pos="177800" algn="l"/>
                <a:tab pos="1905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</a:p>
          <a:p>
            <a:pPr>
              <a:lnSpc>
                <a:spcPts val="900"/>
              </a:lnSpc>
              <a:tabLst>
                <a:tab pos="177800" algn="l"/>
                <a:tab pos="190500" algn="l"/>
              </a:tabLst>
            </a:pPr>
            <a:r>
              <a:rPr lang="en-US" altLang="zh-CN" dirty="0" smtClean="0"/>
              <a:t>	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096000" y="2857500"/>
            <a:ext cx="2794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25400" algn="l"/>
              </a:tabLst>
            </a:pPr>
            <a:r>
              <a:rPr lang="en-US" altLang="zh-CN" sz="8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</a:p>
          <a:p>
            <a:pPr>
              <a:lnSpc>
                <a:spcPts val="800"/>
              </a:lnSpc>
              <a:tabLst>
                <a:tab pos="254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nerve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5410200" y="1981200"/>
            <a:ext cx="6350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50800" algn="l"/>
                <a:tab pos="165100" algn="l"/>
              </a:tabLst>
            </a:pPr>
            <a:r>
              <a:rPr lang="en-US" altLang="zh-CN" sz="8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  <a:p>
            <a:pPr>
              <a:lnSpc>
                <a:spcPts val="900"/>
              </a:lnSpc>
              <a:tabLst>
                <a:tab pos="50800" algn="l"/>
                <a:tab pos="1651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</a:p>
          <a:p>
            <a:pPr>
              <a:lnSpc>
                <a:spcPts val="800"/>
              </a:lnSpc>
              <a:tabLst>
                <a:tab pos="50800" algn="l"/>
                <a:tab pos="165100" algn="l"/>
              </a:tabLst>
            </a:pPr>
            <a:r>
              <a:rPr lang="en-US" altLang="zh-CN" dirty="0" smtClean="0"/>
              <a:t>	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03700" y="1803400"/>
            <a:ext cx="50800" cy="88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							</a:tabLst>
            </a:pPr>
            <a:r>
              <a:rPr lang="en-US" altLang="zh-CN" sz="8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381500" y="1803400"/>
            <a:ext cx="8382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3048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</a:p>
          <a:p>
            <a:pPr>
              <a:lnSpc>
                <a:spcPts val="900"/>
              </a:lnSpc>
              <a:tabLst>
                <a:tab pos="3048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inhibited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4292600" y="2336800"/>
            <a:ext cx="11684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50800" algn="l"/>
                <a:tab pos="190500" algn="l"/>
                <a:tab pos="685800" algn="l"/>
              </a:tabLst>
            </a:pPr>
            <a:r>
              <a:rPr lang="en-US" altLang="zh-CN" dirty="0" smtClean="0"/>
              <a:t>		</a:t>
            </a:r>
            <a:r>
              <a:rPr lang="en-US" altLang="zh-CN" sz="804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Increased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tension</a:t>
            </a:r>
          </a:p>
          <a:p>
            <a:pPr>
              <a:lnSpc>
                <a:spcPts val="900"/>
              </a:lnSpc>
              <a:tabLst>
                <a:tab pos="50800" algn="l"/>
                <a:tab pos="190500" algn="l"/>
                <a:tab pos="6858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stimulates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  <a:p>
            <a:pPr>
              <a:lnSpc>
                <a:spcPts val="900"/>
              </a:lnSpc>
              <a:tabLst>
                <a:tab pos="50800" algn="l"/>
                <a:tab pos="190500" algn="l"/>
                <a:tab pos="6858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(tendon</a:t>
            </a:r>
          </a:p>
          <a:p>
            <a:pPr>
              <a:lnSpc>
                <a:spcPts val="900"/>
              </a:lnSpc>
              <a:tabLst>
                <a:tab pos="50800" algn="l"/>
                <a:tab pos="190500" algn="l"/>
                <a:tab pos="685800" algn="l"/>
              </a:tabLst>
            </a:pPr>
            <a:r>
              <a:rPr lang="en-US" altLang="zh-CN" dirty="0" smtClean="0"/>
              <a:t>			</a:t>
            </a:r>
            <a:r>
              <a:rPr lang="en-US" altLang="zh-CN" sz="80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organ)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112000" y="2197100"/>
            <a:ext cx="63500" cy="127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0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607300" y="1841500"/>
            <a:ext cx="635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902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606800" y="3416300"/>
            <a:ext cx="635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518400" y="2413000"/>
            <a:ext cx="635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289800" y="1955800"/>
            <a:ext cx="63500" cy="101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800"/>
              </a:lnSpc>
              <a:tabLst>
							</a:tabLst>
            </a:pPr>
            <a:r>
              <a:rPr lang="en-US" altLang="zh-CN" sz="9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6108700" y="4216400"/>
            <a:ext cx="8128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700"/>
              </a:lnSpc>
              <a:tabLst>
                <a:tab pos="101600" algn="l"/>
                <a:tab pos="279400" algn="l"/>
              </a:tabLst>
            </a:pPr>
            <a:r>
              <a:rPr lang="en-US" altLang="zh-CN" dirty="0" smtClean="0"/>
              <a:t>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</a:p>
          <a:p>
            <a:pPr>
              <a:lnSpc>
                <a:spcPts val="900"/>
              </a:lnSpc>
              <a:tabLst>
                <a:tab pos="101600" algn="l"/>
                <a:tab pos="279400" algn="l"/>
              </a:tabLst>
            </a:pPr>
            <a:r>
              <a:rPr lang="en-US" altLang="zh-CN" dirty="0" smtClean="0"/>
              <a:t>		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antagonistic</a:t>
            </a:r>
          </a:p>
          <a:p>
            <a:pPr>
              <a:lnSpc>
                <a:spcPts val="900"/>
              </a:lnSpc>
              <a:tabLst>
                <a:tab pos="101600" algn="l"/>
                <a:tab pos="279400" algn="l"/>
              </a:tabLst>
            </a:pP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muscles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8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excited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8432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24000" y="304800"/>
            <a:ext cx="65405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3902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The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Golgi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tendon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reflex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(inverse</a:t>
            </a:r>
          </a:p>
          <a:p>
            <a:pPr>
              <a:lnSpc>
                <a:spcPts val="4600"/>
              </a:lnSpc>
              <a:tabLst>
							</a:tabLst>
            </a:pPr>
            <a:r>
              <a:rPr lang="en-US" altLang="zh-CN" sz="3900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reflex)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9756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52400" y="1330325"/>
          <a:ext cx="8382000" cy="4298950"/>
        </p:xfrm>
        <a:graphic>
          <a:graphicData uri="http://schemas.openxmlformats.org/drawingml/2006/table">
            <a:tbl>
              <a:tblPr/>
              <a:tblGrid>
                <a:gridCol w="2819400"/>
                <a:gridCol w="2768600"/>
                <a:gridCol w="2794000"/>
              </a:tblGrid>
              <a:tr h="91465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t">
                    <a:lnL w="0" cmpd="sng">
                      <a:solidFill>
                        <a:srgbClr val="ffffff"/>
                      </a:solidFill>
                      <a:prstDash val="soli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ffffff"/>
                      </a:solidFill>
                      <a:prstDash val="soli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Stretch</a:t>
                      </a:r>
                      <a:r>
                        <a:rPr lang="en-US" altLang="zh-CN" sz="1800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reflex</a:t>
                      </a:r>
                      <a:endParaRPr lang="zh-CN" altLang="en-US" sz="1800" dirty="0" smtClean="0">
                        <a:solidFill>
                          <a:srgbClr val="ffffff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Inverse</a:t>
                      </a:r>
                      <a:r>
                        <a:rPr lang="en-US" altLang="zh-CN" sz="1800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stretch</a:t>
                      </a:r>
                      <a:r>
                        <a:rPr lang="en-US" altLang="zh-CN" sz="1800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reflex</a:t>
                      </a:r>
                      <a:endParaRPr lang="zh-CN" altLang="en-US" sz="1800" dirty="0" smtClean="0">
                        <a:solidFill>
                          <a:srgbClr val="ffffff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ffffff"/>
                      </a:solidFill>
                      <a:prstDash val="soli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966"/>
                    </a:solidFill>
                  </a:tcPr>
                </a:tc>
              </a:tr>
              <a:tr h="91465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STIMULUS</a:t>
                      </a:r>
                      <a:endParaRPr lang="zh-CN" altLang="en-US" sz="1802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Increased</a:t>
                      </a:r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length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Increased</a:t>
                      </a:r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tension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</a:tr>
              <a:tr h="91465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RESPONSE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contraction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relaxation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91478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Receptor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spindles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Golgi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tendon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organs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</a:tr>
              <a:tr h="64020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AFFERENTS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Type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Ia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&amp;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II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fibers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Type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Ib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fibers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 rot="0">
            <a:off x="88900" y="190500"/>
            <a:ext cx="7391400" cy="1168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500"/>
              </a:lnSpc>
              <a:tabLst>
							</a:tabLst>
            </a:pP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Comparison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Between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Stretch</a:t>
            </a:r>
            <a:r>
              <a:rPr lang="en-US" altLang="zh-CN" sz="39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2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&amp;</a:t>
            </a:r>
          </a:p>
          <a:p>
            <a:pPr>
              <a:lnSpc>
                <a:spcPts val="4600"/>
              </a:lnSpc>
              <a:tabLst>
							</a:tabLst>
            </a:pPr>
            <a:r>
              <a:rPr lang="en-US" altLang="zh-CN" sz="3900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Inverse</a:t>
            </a:r>
            <a:r>
              <a:rPr lang="en-US" altLang="zh-CN" sz="3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900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Reflexes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表格 4"/>
          <p:cNvGraphicFramePr>
            <a:graphicFrameLocks noGrp="1"/>
          </p:cNvGraphicFramePr>
          <p:nvPr/>
        </p:nvGraphicFramePr>
        <p:xfrm>
          <a:off x="152400" y="381000"/>
          <a:ext cx="8534400" cy="6248400"/>
        </p:xfrm>
        <a:graphic>
          <a:graphicData uri="http://schemas.openxmlformats.org/drawingml/2006/table">
            <a:tbl>
              <a:tblPr/>
              <a:tblGrid>
                <a:gridCol w="2870708"/>
                <a:gridCol w="2818892"/>
                <a:gridCol w="2844800"/>
              </a:tblGrid>
              <a:tr h="976375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SYNAPSES</a:t>
                      </a:r>
                      <a:endParaRPr lang="zh-CN" altLang="en-US" sz="1800" b="1" dirty="0" smtClean="0">
                        <a:solidFill>
                          <a:srgbClr val="ffffff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mpd="sng">
                      <a:solidFill>
                        <a:srgbClr val="ffffff"/>
                      </a:solidFill>
                      <a:prstDash val="soli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ffffff"/>
                      </a:solidFill>
                      <a:prstDash val="soli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b="1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Monosynaptic</a:t>
                      </a:r>
                      <a:endParaRPr lang="zh-CN" altLang="en-US" sz="1802" b="1" dirty="0" smtClean="0">
                        <a:solidFill>
                          <a:srgbClr val="ffffff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9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2" b="1" dirty="0" smtClean="0">
                          <a:solidFill>
                            <a:srgbClr val="ffffff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Polysynaptic</a:t>
                      </a:r>
                      <a:endParaRPr lang="zh-CN" altLang="en-US" sz="1802" b="1" dirty="0" smtClean="0">
                        <a:solidFill>
                          <a:srgbClr val="ffffff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ffffff"/>
                      </a:solidFill>
                      <a:prstDash val="soli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b966"/>
                    </a:solidFill>
                  </a:tcPr>
                </a:tc>
              </a:tr>
              <a:tr h="185496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RECEPROCAL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INNERVATION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Regulation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Inhibit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antagonists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through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inhibitory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interneurons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Excites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antagonistic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through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excitatory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interneurons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</a:tr>
              <a:tr h="126911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PHYSIOLOGICAL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SIGNIFICANCE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ctr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Regulate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length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Regulate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tension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to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prevent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excessive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tension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increase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3eb"/>
                    </a:solidFill>
                  </a:tcPr>
                </a:tc>
              </a:tr>
              <a:tr h="214795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CLINICAL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ASSESSMENT</a:t>
                      </a:r>
                      <a:endParaRPr lang="zh-CN" altLang="en-US" sz="1800" b="1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ffffff"/>
                      </a:solidFill>
                      <a:prstDash val="soli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Sudden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tap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of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causes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brisk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contraction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jerk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Overstretch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of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muscle-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sudden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muscle</a:t>
                      </a:r>
                      <a:r>
                        <a:rPr lang="en-US" altLang="zh-CN" sz="1800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relaxation</a:t>
                      </a:r>
                      <a:endParaRPr lang="zh-CN" altLang="en-US" sz="1800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  <a:p>
                      <a:pPr algn="l"/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(lengthening</a:t>
                      </a:r>
                      <a:r>
                        <a:rPr lang="en-US" altLang="zh-CN" sz="1802" dirty="0" smtClean="0">
                          <a:solidFill>
                            <a:srgbClr val="000000"/>
                          </a:solidFill>
                          <a:latin typeface="Gill Sans MT" pitchFamily="18" charset="0"/>
                          <a:cs typeface="Gill Sans MT" pitchFamily="18" charset="0"/>
                        </a:rPr>
                        <a:t>reaction)</a:t>
                      </a:r>
                      <a:endParaRPr lang="zh-CN" altLang="en-US" sz="1802" dirty="0" smtClean="0">
                        <a:solidFill>
                          <a:srgbClr val="000000"/>
                        </a:solidFill>
                        <a:latin typeface="Gill Sans MT" pitchFamily="18" charset="0"/>
                        <a:cs typeface="Gill Sans MT" pitchFamily="18" charset="0"/>
                      </a:endParaRPr>
                    </a:p>
                  </a:txBody>
                  <a:tcPr anchor="t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d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09027" y="2644140"/>
            <a:ext cx="1981263" cy="28955"/>
          </a:xfrm>
          <a:custGeom>
            <a:avLst/>
            <a:gdLst>
              <a:gd name="connsiteX0" fmla="*/ 0 w 1981263"/>
              <a:gd name="connsiteY0" fmla="*/ 0 h 28955"/>
              <a:gd name="connsiteX1" fmla="*/ 990663 w 1981263"/>
              <a:gd name="connsiteY1" fmla="*/ 0 h 28955"/>
              <a:gd name="connsiteX2" fmla="*/ 1981263 w 1981263"/>
              <a:gd name="connsiteY2" fmla="*/ 0 h 28955"/>
              <a:gd name="connsiteX3" fmla="*/ 1981263 w 1981263"/>
              <a:gd name="connsiteY3" fmla="*/ 28955 h 28955"/>
              <a:gd name="connsiteX4" fmla="*/ 990663 w 1981263"/>
              <a:gd name="connsiteY4" fmla="*/ 28955 h 28955"/>
              <a:gd name="connsiteX5" fmla="*/ 0 w 1981263"/>
              <a:gd name="connsiteY5" fmla="*/ 28955 h 28955"/>
              <a:gd name="connsiteX6" fmla="*/ 0 w 1981263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1981263" h="28955">
                <a:moveTo>
                  <a:pt x="0" y="0"/>
                </a:moveTo>
                <a:lnTo>
                  <a:pt x="990663" y="0"/>
                </a:lnTo>
                <a:lnTo>
                  <a:pt x="1981263" y="0"/>
                </a:lnTo>
                <a:lnTo>
                  <a:pt x="1981263" y="28955"/>
                </a:lnTo>
                <a:lnTo>
                  <a:pt x="990663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09027" y="3741420"/>
            <a:ext cx="2014791" cy="28955"/>
          </a:xfrm>
          <a:custGeom>
            <a:avLst/>
            <a:gdLst>
              <a:gd name="connsiteX0" fmla="*/ 0 w 2014791"/>
              <a:gd name="connsiteY0" fmla="*/ 0 h 28955"/>
              <a:gd name="connsiteX1" fmla="*/ 1007427 w 2014791"/>
              <a:gd name="connsiteY1" fmla="*/ 0 h 28955"/>
              <a:gd name="connsiteX2" fmla="*/ 2014791 w 2014791"/>
              <a:gd name="connsiteY2" fmla="*/ 0 h 28955"/>
              <a:gd name="connsiteX3" fmla="*/ 2014791 w 2014791"/>
              <a:gd name="connsiteY3" fmla="*/ 28955 h 28955"/>
              <a:gd name="connsiteX4" fmla="*/ 1007427 w 2014791"/>
              <a:gd name="connsiteY4" fmla="*/ 28955 h 28955"/>
              <a:gd name="connsiteX5" fmla="*/ 0 w 2014791"/>
              <a:gd name="connsiteY5" fmla="*/ 28955 h 28955"/>
              <a:gd name="connsiteX6" fmla="*/ 0 w 2014791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014791" h="28955">
                <a:moveTo>
                  <a:pt x="0" y="0"/>
                </a:moveTo>
                <a:lnTo>
                  <a:pt x="1007427" y="0"/>
                </a:lnTo>
                <a:lnTo>
                  <a:pt x="2014791" y="0"/>
                </a:lnTo>
                <a:lnTo>
                  <a:pt x="2014791" y="28955"/>
                </a:lnTo>
                <a:lnTo>
                  <a:pt x="1007427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3333cc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211135" y="5204460"/>
            <a:ext cx="3474783" cy="28955"/>
          </a:xfrm>
          <a:custGeom>
            <a:avLst/>
            <a:gdLst>
              <a:gd name="connsiteX0" fmla="*/ 0 w 3474783"/>
              <a:gd name="connsiteY0" fmla="*/ 0 h 28955"/>
              <a:gd name="connsiteX1" fmla="*/ 868743 w 3474783"/>
              <a:gd name="connsiteY1" fmla="*/ 0 h 28955"/>
              <a:gd name="connsiteX2" fmla="*/ 1737423 w 3474783"/>
              <a:gd name="connsiteY2" fmla="*/ 0 h 28955"/>
              <a:gd name="connsiteX3" fmla="*/ 2606103 w 3474783"/>
              <a:gd name="connsiteY3" fmla="*/ 0 h 28955"/>
              <a:gd name="connsiteX4" fmla="*/ 3474783 w 3474783"/>
              <a:gd name="connsiteY4" fmla="*/ 0 h 28955"/>
              <a:gd name="connsiteX5" fmla="*/ 3474783 w 3474783"/>
              <a:gd name="connsiteY5" fmla="*/ 28955 h 28955"/>
              <a:gd name="connsiteX6" fmla="*/ 2606103 w 3474783"/>
              <a:gd name="connsiteY6" fmla="*/ 28955 h 28955"/>
              <a:gd name="connsiteX7" fmla="*/ 1737423 w 3474783"/>
              <a:gd name="connsiteY7" fmla="*/ 28955 h 28955"/>
              <a:gd name="connsiteX8" fmla="*/ 868743 w 3474783"/>
              <a:gd name="connsiteY8" fmla="*/ 28955 h 28955"/>
              <a:gd name="connsiteX9" fmla="*/ 0 w 3474783"/>
              <a:gd name="connsiteY9" fmla="*/ 28955 h 28955"/>
              <a:gd name="connsiteX10" fmla="*/ 0 w 3474783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3474783" h="28955">
                <a:moveTo>
                  <a:pt x="0" y="0"/>
                </a:moveTo>
                <a:lnTo>
                  <a:pt x="868743" y="0"/>
                </a:lnTo>
                <a:lnTo>
                  <a:pt x="1737423" y="0"/>
                </a:lnTo>
                <a:lnTo>
                  <a:pt x="2606103" y="0"/>
                </a:lnTo>
                <a:lnTo>
                  <a:pt x="3474783" y="0"/>
                </a:lnTo>
                <a:lnTo>
                  <a:pt x="3474783" y="28955"/>
                </a:lnTo>
                <a:lnTo>
                  <a:pt x="2606103" y="28955"/>
                </a:lnTo>
                <a:lnTo>
                  <a:pt x="1737423" y="28955"/>
                </a:lnTo>
                <a:lnTo>
                  <a:pt x="868743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49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0900" y="876300"/>
            <a:ext cx="2997200" cy="43688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104900" y="850900"/>
            <a:ext cx="4406900" cy="736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>
              <a:lnSpc>
                <a:spcPts val="3300"/>
              </a:lnSpc>
              <a:tabLst>
							</a:tabLst>
            </a:pP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myotatic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Reflex?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04900" y="1612900"/>
            <a:ext cx="4140200" cy="330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6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contraction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04900" y="2070100"/>
            <a:ext cx="40005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resulting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stimulation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stretching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whole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04900" y="3530600"/>
            <a:ext cx="40894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4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located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inside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detects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changes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04900" y="4991100"/>
            <a:ext cx="4191000" cy="10033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Monosynaptic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Deep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synapse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one</a:t>
            </a:r>
          </a:p>
          <a:p>
            <a:pPr>
              <a:lnSpc>
                <a:spcPts val="28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neuron)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81100" y="6070600"/>
            <a:ext cx="42672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-Example/tendon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jerks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patellar-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104900" y="6426200"/>
            <a:ext cx="15494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knee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jerk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" y="0"/>
            <a:ext cx="8890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511300" y="-25400"/>
            <a:ext cx="927100" cy="355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800"/>
              </a:lnSpc>
              <a:tabLst>
							</a:tabLst>
            </a:pPr>
            <a:r>
              <a:rPr lang="en-US" altLang="zh-CN" sz="320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is:-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11300" y="381000"/>
            <a:ext cx="5524500" cy="143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700"/>
              </a:lnSpc>
              <a:tabLst>
							</a:tabLst>
            </a:pPr>
            <a:r>
              <a:rPr lang="en-US" altLang="zh-CN" sz="3204" b="1" dirty="0" smtClean="0">
                <a:solidFill>
                  <a:srgbClr val="7030a0"/>
                </a:solidFill>
                <a:latin typeface="Gill Sans MT" pitchFamily="18" charset="0"/>
                <a:cs typeface="Gill Sans MT" pitchFamily="18" charset="0"/>
              </a:rPr>
              <a:t>-Deep-monosynaptic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7030a0"/>
                </a:solidFill>
                <a:latin typeface="Gill Sans MT" pitchFamily="18" charset="0"/>
                <a:cs typeface="Gill Sans MT" pitchFamily="18" charset="0"/>
              </a:rPr>
              <a:t>reflex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4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-The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simplest;</a:t>
            </a:r>
            <a:r>
              <a:rPr lang="en-US" altLang="zh-CN" sz="3204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it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involves</a:t>
            </a:r>
            <a:r>
              <a:rPr lang="en-US" altLang="zh-CN" sz="3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4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only</a:t>
            </a:r>
          </a:p>
          <a:p>
            <a:pPr>
              <a:lnSpc>
                <a:spcPts val="3800"/>
              </a:lnSpc>
              <a:tabLst>
							</a:tabLst>
            </a:pPr>
            <a:r>
              <a:rPr lang="en-US" altLang="zh-CN" sz="3206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2neurons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&amp;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one</a:t>
            </a:r>
            <a:r>
              <a:rPr lang="en-US" altLang="zh-CN" sz="32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6" b="1" dirty="0" smtClean="0">
                <a:solidFill>
                  <a:srgbClr val="69666e"/>
                </a:solidFill>
                <a:latin typeface="Gill Sans MT" pitchFamily="18" charset="0"/>
                <a:cs typeface="Gill Sans MT" pitchFamily="18" charset="0"/>
              </a:rPr>
              <a:t>synapse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317500" y="762000"/>
            <a:ext cx="5740400" cy="3175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500"/>
              </a:lnSpc>
              <a:tabLst>
							</a:tabLst>
            </a:pP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Components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79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796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1638300"/>
            <a:ext cx="21971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(group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Ia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Integrating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center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552700" y="1651000"/>
            <a:ext cx="2044700" cy="11430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38100" algn="l"/>
              </a:tabLst>
            </a:pPr>
            <a:r>
              <a:rPr lang="en-US" altLang="zh-CN" dirty="0" smtClean="0"/>
              <a:t>	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&amp;II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afferents)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38100" algn="l"/>
              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cord)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AHC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2971800"/>
            <a:ext cx="24892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-alpha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933700" y="2984500"/>
            <a:ext cx="3581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synapse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afferent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sensory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289300"/>
            <a:ext cx="29210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neurones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cord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2476500" y="3695700"/>
            <a:ext cx="4140200" cy="279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2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axons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arise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-spinal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3746500"/>
            <a:ext cx="1968500" cy="5334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include/</a:t>
            </a:r>
          </a:p>
          <a:p>
            <a:pPr>
              <a:lnSpc>
                <a:spcPts val="24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495800"/>
            <a:ext cx="355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8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4508500"/>
            <a:ext cx="63373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alpha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alpha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4813300"/>
            <a:ext cx="25781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5257800"/>
            <a:ext cx="3556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2-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736600" y="5270500"/>
            <a:ext cx="60198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efferent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(from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gamma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motor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neurons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supply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5575300"/>
            <a:ext cx="27559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intra-fusal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006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6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fibers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317500" y="6019800"/>
            <a:ext cx="11684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1596" dirty="0" smtClean="0">
                <a:solidFill>
                  <a:srgbClr val="410082"/>
                </a:solidFill>
                <a:latin typeface="Wingdings" pitchFamily="18" charset="0"/>
                <a:cs typeface="Wingdings" pitchFamily="18" charset="0"/>
              </a:rPr>
              <a:t>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Effector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549400" y="6032500"/>
            <a:ext cx="1663700" cy="2286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800"/>
              </a:lnSpc>
              <a:tabLst>
							</a:tabLst>
            </a:pP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Skeletal</a:t>
            </a:r>
            <a:r>
              <a:rPr lang="en-US" altLang="zh-CN" sz="20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4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669" y="3175"/>
            <a:ext cx="819655" cy="819150"/>
          </a:xfrm>
          <a:custGeom>
            <a:avLst/>
            <a:gdLst>
              <a:gd name="connsiteX0" fmla="*/ 819655 w 819655"/>
              <a:gd name="connsiteY0" fmla="*/ 0 h 819150"/>
              <a:gd name="connsiteX1" fmla="*/ 505 w 819655"/>
              <a:gd name="connsiteY1" fmla="*/ 819150 h 819150"/>
              <a:gd name="connsiteX2" fmla="*/ 0 w 819655"/>
              <a:gd name="connsiteY2" fmla="*/ 819150 h 819150"/>
              <a:gd name="connsiteX3" fmla="*/ 505 w 819655"/>
              <a:gd name="connsiteY3" fmla="*/ 0 h 819150"/>
              <a:gd name="connsiteX4" fmla="*/ 819655 w 819655"/>
              <a:gd name="connsiteY4" fmla="*/ 0 h 8191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9655" h="819150">
                <a:moveTo>
                  <a:pt x="819655" y="0"/>
                </a:moveTo>
                <a:cubicBezTo>
                  <a:pt x="819655" y="452374"/>
                  <a:pt x="452904" y="819150"/>
                  <a:pt x="505" y="819150"/>
                </a:cubicBezTo>
                <a:cubicBezTo>
                  <a:pt x="336" y="819150"/>
                  <a:pt x="168" y="819150"/>
                  <a:pt x="0" y="819150"/>
                </a:cubicBezTo>
                <a:lnTo>
                  <a:pt x="505" y="0"/>
                </a:lnTo>
                <a:lnTo>
                  <a:pt x="819655" y="0"/>
                </a:lnTo>
              </a:path>
            </a:pathLst>
          </a:custGeom>
          <a:solidFill>
            <a:srgbClr val="fcfbf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-3680" y="-3175"/>
            <a:ext cx="832355" cy="831850"/>
          </a:xfrm>
          <a:custGeom>
            <a:avLst/>
            <a:gdLst>
              <a:gd name="connsiteX0" fmla="*/ 826005 w 832355"/>
              <a:gd name="connsiteY0" fmla="*/ 6350 h 831850"/>
              <a:gd name="connsiteX1" fmla="*/ 6855 w 832355"/>
              <a:gd name="connsiteY1" fmla="*/ 825500 h 831850"/>
              <a:gd name="connsiteX2" fmla="*/ 6350 w 832355"/>
              <a:gd name="connsiteY2" fmla="*/ 825500 h 831850"/>
              <a:gd name="connsiteX3" fmla="*/ 6855 w 832355"/>
              <a:gd name="connsiteY3" fmla="*/ 6350 h 831850"/>
              <a:gd name="connsiteX4" fmla="*/ 826005 w 832355"/>
              <a:gd name="connsiteY4" fmla="*/ 6350 h 8318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32355" h="831850">
                <a:moveTo>
                  <a:pt x="826005" y="6350"/>
                </a:moveTo>
                <a:cubicBezTo>
                  <a:pt x="826005" y="458724"/>
                  <a:pt x="459254" y="825500"/>
                  <a:pt x="6855" y="825500"/>
                </a:cubicBezTo>
                <a:cubicBezTo>
                  <a:pt x="6686" y="825500"/>
                  <a:pt x="6518" y="825500"/>
                  <a:pt x="6350" y="825500"/>
                </a:cubicBezTo>
                <a:lnTo>
                  <a:pt x="6855" y="6350"/>
                </a:lnTo>
                <a:lnTo>
                  <a:pt x="82600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b9fb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54622" y="7048"/>
            <a:ext cx="1730756" cy="1730628"/>
          </a:xfrm>
          <a:custGeom>
            <a:avLst/>
            <a:gdLst>
              <a:gd name="connsiteX0" fmla="*/ 13652 w 1730756"/>
              <a:gd name="connsiteY0" fmla="*/ 865314 h 1730628"/>
              <a:gd name="connsiteX1" fmla="*/ 865352 w 1730756"/>
              <a:gd name="connsiteY1" fmla="*/ 13652 h 1730628"/>
              <a:gd name="connsiteX2" fmla="*/ 1717103 w 1730756"/>
              <a:gd name="connsiteY2" fmla="*/ 865314 h 1730628"/>
              <a:gd name="connsiteX3" fmla="*/ 865352 w 1730756"/>
              <a:gd name="connsiteY3" fmla="*/ 1716976 h 1730628"/>
              <a:gd name="connsiteX4" fmla="*/ 13652 w 1730756"/>
              <a:gd name="connsiteY4" fmla="*/ 865314 h 173062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730756" h="1730628">
                <a:moveTo>
                  <a:pt x="13652" y="865314"/>
                </a:moveTo>
                <a:cubicBezTo>
                  <a:pt x="13652" y="394906"/>
                  <a:pt x="394970" y="13652"/>
                  <a:pt x="865352" y="13652"/>
                </a:cubicBezTo>
                <a:cubicBezTo>
                  <a:pt x="1335722" y="13652"/>
                  <a:pt x="1717103" y="394906"/>
                  <a:pt x="1717103" y="865314"/>
                </a:cubicBezTo>
                <a:cubicBezTo>
                  <a:pt x="1717103" y="1335722"/>
                  <a:pt x="1335722" y="1716976"/>
                  <a:pt x="865352" y="1716976"/>
                </a:cubicBezTo>
                <a:cubicBezTo>
                  <a:pt x="394970" y="1716976"/>
                  <a:pt x="13652" y="1335722"/>
                  <a:pt x="13652" y="865314"/>
                </a:cubicBez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8e0f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81165" y="1044193"/>
            <a:ext cx="1129122" cy="1124354"/>
          </a:xfrm>
          <a:custGeom>
            <a:avLst/>
            <a:gdLst>
              <a:gd name="connsiteX0" fmla="*/ 124650 w 1129122"/>
              <a:gd name="connsiteY0" fmla="*/ 211074 h 1124354"/>
              <a:gd name="connsiteX1" fmla="*/ 908482 w 1129122"/>
              <a:gd name="connsiteY1" fmla="*/ 131318 h 1124354"/>
              <a:gd name="connsiteX2" fmla="*/ 1004494 w 1129122"/>
              <a:gd name="connsiteY2" fmla="*/ 913257 h 1124354"/>
              <a:gd name="connsiteX3" fmla="*/ 220662 w 1129122"/>
              <a:gd name="connsiteY3" fmla="*/ 993140 h 1124354"/>
              <a:gd name="connsiteX4" fmla="*/ 124650 w 1129122"/>
              <a:gd name="connsiteY4" fmla="*/ 211074 h 112435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29122" h="1124354">
                <a:moveTo>
                  <a:pt x="124650" y="211074"/>
                </a:moveTo>
                <a:cubicBezTo>
                  <a:pt x="314591" y="-26923"/>
                  <a:pt x="665531" y="-62610"/>
                  <a:pt x="908482" y="131318"/>
                </a:cubicBezTo>
                <a:cubicBezTo>
                  <a:pt x="1151445" y="325247"/>
                  <a:pt x="1194371" y="675386"/>
                  <a:pt x="1004494" y="913257"/>
                </a:cubicBezTo>
                <a:cubicBezTo>
                  <a:pt x="814552" y="1151255"/>
                  <a:pt x="463626" y="1186942"/>
                  <a:pt x="220662" y="993140"/>
                </a:cubicBezTo>
                <a:cubicBezTo>
                  <a:pt x="-22300" y="799211"/>
                  <a:pt x="-65281" y="449072"/>
                  <a:pt x="124650" y="211074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11628" y="1174689"/>
            <a:ext cx="868225" cy="863466"/>
          </a:xfrm>
          <a:custGeom>
            <a:avLst/>
            <a:gdLst>
              <a:gd name="connsiteX0" fmla="*/ 96168 w 868225"/>
              <a:gd name="connsiteY0" fmla="*/ 161985 h 863466"/>
              <a:gd name="connsiteX1" fmla="*/ 171594 w 868225"/>
              <a:gd name="connsiteY1" fmla="*/ 760663 h 863466"/>
              <a:gd name="connsiteX2" fmla="*/ 772050 w 868225"/>
              <a:gd name="connsiteY2" fmla="*/ 701481 h 863466"/>
              <a:gd name="connsiteX3" fmla="*/ 696637 w 868225"/>
              <a:gd name="connsiteY3" fmla="*/ 102803 h 863466"/>
              <a:gd name="connsiteX4" fmla="*/ 96168 w 868225"/>
              <a:gd name="connsiteY4" fmla="*/ 161985 h 86346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68225" h="863466">
                <a:moveTo>
                  <a:pt x="96168" y="161985"/>
                </a:moveTo>
                <a:cubicBezTo>
                  <a:pt x="-48814" y="343595"/>
                  <a:pt x="-15057" y="611692"/>
                  <a:pt x="171594" y="760663"/>
                </a:cubicBezTo>
                <a:cubicBezTo>
                  <a:pt x="358233" y="909634"/>
                  <a:pt x="627067" y="883091"/>
                  <a:pt x="772050" y="701481"/>
                </a:cubicBezTo>
                <a:cubicBezTo>
                  <a:pt x="917046" y="519744"/>
                  <a:pt x="883276" y="251774"/>
                  <a:pt x="696637" y="102803"/>
                </a:cubicBezTo>
                <a:cubicBezTo>
                  <a:pt x="509985" y="-46167"/>
                  <a:pt x="241152" y="-19624"/>
                  <a:pt x="96168" y="16198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9f93a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2825" y="0"/>
            <a:ext cx="8131175" cy="6858000"/>
          </a:xfrm>
          <a:custGeom>
            <a:avLst/>
            <a:gdLst>
              <a:gd name="connsiteX0" fmla="*/ 0 w 8131175"/>
              <a:gd name="connsiteY0" fmla="*/ 6858000 h 6858000"/>
              <a:gd name="connsiteX1" fmla="*/ 8131175 w 8131175"/>
              <a:gd name="connsiteY1" fmla="*/ 6858000 h 6858000"/>
              <a:gd name="connsiteX2" fmla="*/ 8131175 w 8131175"/>
              <a:gd name="connsiteY2" fmla="*/ 0 h 6858000"/>
              <a:gd name="connsiteX3" fmla="*/ 0 w 8131175"/>
              <a:gd name="connsiteY3" fmla="*/ 0 h 6858000"/>
              <a:gd name="connsiteX4" fmla="*/ 0 w 813117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31175" h="6858000">
                <a:moveTo>
                  <a:pt x="0" y="6858000"/>
                </a:moveTo>
                <a:lnTo>
                  <a:pt x="8131175" y="6858000"/>
                </a:lnTo>
                <a:lnTo>
                  <a:pt x="813117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915085" y="1407414"/>
            <a:ext cx="223011" cy="223011"/>
          </a:xfrm>
          <a:custGeom>
            <a:avLst/>
            <a:gdLst>
              <a:gd name="connsiteX0" fmla="*/ 6350 w 223011"/>
              <a:gd name="connsiteY0" fmla="*/ 111505 h 223011"/>
              <a:gd name="connsiteX1" fmla="*/ 111505 w 223011"/>
              <a:gd name="connsiteY1" fmla="*/ 6350 h 223011"/>
              <a:gd name="connsiteX2" fmla="*/ 216661 w 223011"/>
              <a:gd name="connsiteY2" fmla="*/ 111505 h 223011"/>
              <a:gd name="connsiteX3" fmla="*/ 111505 w 223011"/>
              <a:gd name="connsiteY3" fmla="*/ 216661 h 223011"/>
              <a:gd name="connsiteX4" fmla="*/ 6350 w 223011"/>
              <a:gd name="connsiteY4" fmla="*/ 111505 h 223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23011" h="223011">
                <a:moveTo>
                  <a:pt x="6350" y="111505"/>
                </a:moveTo>
                <a:cubicBezTo>
                  <a:pt x="6350" y="53466"/>
                  <a:pt x="53428" y="6350"/>
                  <a:pt x="111505" y="6350"/>
                </a:cubicBezTo>
                <a:cubicBezTo>
                  <a:pt x="169583" y="6350"/>
                  <a:pt x="216661" y="53466"/>
                  <a:pt x="216661" y="111505"/>
                </a:cubicBezTo>
                <a:cubicBezTo>
                  <a:pt x="216661" y="169672"/>
                  <a:pt x="169583" y="216661"/>
                  <a:pt x="111505" y="216661"/>
                </a:cubicBezTo>
                <a:cubicBezTo>
                  <a:pt x="53428" y="216661"/>
                  <a:pt x="6350" y="169672"/>
                  <a:pt x="6350" y="111505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fd19d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150937" y="1338326"/>
            <a:ext cx="76200" cy="77724"/>
          </a:xfrm>
          <a:custGeom>
            <a:avLst/>
            <a:gdLst>
              <a:gd name="connsiteX0" fmla="*/ 6350 w 76200"/>
              <a:gd name="connsiteY0" fmla="*/ 38862 h 77724"/>
              <a:gd name="connsiteX1" fmla="*/ 38100 w 76200"/>
              <a:gd name="connsiteY1" fmla="*/ 6350 h 77724"/>
              <a:gd name="connsiteX2" fmla="*/ 69850 w 76200"/>
              <a:gd name="connsiteY2" fmla="*/ 38862 h 77724"/>
              <a:gd name="connsiteX3" fmla="*/ 38100 w 76200"/>
              <a:gd name="connsiteY3" fmla="*/ 71374 h 77724"/>
              <a:gd name="connsiteX4" fmla="*/ 6350 w 76200"/>
              <a:gd name="connsiteY4" fmla="*/ 38862 h 7772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6200" h="77724">
                <a:moveTo>
                  <a:pt x="6350" y="38862"/>
                </a:moveTo>
                <a:cubicBezTo>
                  <a:pt x="6350" y="20827"/>
                  <a:pt x="20561" y="6350"/>
                  <a:pt x="38100" y="6350"/>
                </a:cubicBezTo>
                <a:cubicBezTo>
                  <a:pt x="55638" y="6350"/>
                  <a:pt x="69850" y="20827"/>
                  <a:pt x="69850" y="38862"/>
                </a:cubicBezTo>
                <a:cubicBezTo>
                  <a:pt x="69850" y="56769"/>
                  <a:pt x="55638" y="71374"/>
                  <a:pt x="38100" y="71374"/>
                </a:cubicBezTo>
                <a:cubicBezTo>
                  <a:pt x="20561" y="71374"/>
                  <a:pt x="6350" y="56769"/>
                  <a:pt x="6350" y="38862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d2c79b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4294632" y="2494788"/>
            <a:ext cx="178308" cy="28955"/>
          </a:xfrm>
          <a:custGeom>
            <a:avLst/>
            <a:gdLst>
              <a:gd name="connsiteX0" fmla="*/ 0 w 178308"/>
              <a:gd name="connsiteY0" fmla="*/ 14477 h 28955"/>
              <a:gd name="connsiteX1" fmla="*/ 178308 w 178308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78308" h="28955">
                <a:moveTo>
                  <a:pt x="0" y="14477"/>
                </a:moveTo>
                <a:lnTo>
                  <a:pt x="178308" y="14477"/>
                </a:lnTo>
              </a:path>
            </a:pathLst>
          </a:custGeom>
          <a:ln w="254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133600" y="2494788"/>
            <a:ext cx="2161032" cy="28955"/>
          </a:xfrm>
          <a:custGeom>
            <a:avLst/>
            <a:gdLst>
              <a:gd name="connsiteX0" fmla="*/ 0 w 2161032"/>
              <a:gd name="connsiteY0" fmla="*/ 0 h 28955"/>
              <a:gd name="connsiteX1" fmla="*/ 1080516 w 2161032"/>
              <a:gd name="connsiteY1" fmla="*/ 0 h 28955"/>
              <a:gd name="connsiteX2" fmla="*/ 2161032 w 2161032"/>
              <a:gd name="connsiteY2" fmla="*/ 0 h 28955"/>
              <a:gd name="connsiteX3" fmla="*/ 2161032 w 2161032"/>
              <a:gd name="connsiteY3" fmla="*/ 28955 h 28955"/>
              <a:gd name="connsiteX4" fmla="*/ 1080516 w 2161032"/>
              <a:gd name="connsiteY4" fmla="*/ 28955 h 28955"/>
              <a:gd name="connsiteX5" fmla="*/ 0 w 2161032"/>
              <a:gd name="connsiteY5" fmla="*/ 28955 h 28955"/>
              <a:gd name="connsiteX6" fmla="*/ 0 w 2161032"/>
              <a:gd name="connsiteY6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</a:cxnLst>
            <a:rect l="l" t="t" r="r" b="b"/>
            <a:pathLst>
              <a:path w="2161032" h="28955">
                <a:moveTo>
                  <a:pt x="0" y="0"/>
                </a:moveTo>
                <a:lnTo>
                  <a:pt x="1080516" y="0"/>
                </a:lnTo>
                <a:lnTo>
                  <a:pt x="2161032" y="0"/>
                </a:lnTo>
                <a:lnTo>
                  <a:pt x="2161032" y="28955"/>
                </a:lnTo>
                <a:lnTo>
                  <a:pt x="1080516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269748" y="4140708"/>
            <a:ext cx="3320796" cy="28955"/>
          </a:xfrm>
          <a:custGeom>
            <a:avLst/>
            <a:gdLst>
              <a:gd name="connsiteX0" fmla="*/ 0 w 3320796"/>
              <a:gd name="connsiteY0" fmla="*/ 0 h 28955"/>
              <a:gd name="connsiteX1" fmla="*/ 1106932 w 3320796"/>
              <a:gd name="connsiteY1" fmla="*/ 0 h 28955"/>
              <a:gd name="connsiteX2" fmla="*/ 2213864 w 3320796"/>
              <a:gd name="connsiteY2" fmla="*/ 0 h 28955"/>
              <a:gd name="connsiteX3" fmla="*/ 3320796 w 3320796"/>
              <a:gd name="connsiteY3" fmla="*/ 0 h 28955"/>
              <a:gd name="connsiteX4" fmla="*/ 3320796 w 3320796"/>
              <a:gd name="connsiteY4" fmla="*/ 28955 h 28955"/>
              <a:gd name="connsiteX5" fmla="*/ 2213864 w 3320796"/>
              <a:gd name="connsiteY5" fmla="*/ 28955 h 28955"/>
              <a:gd name="connsiteX6" fmla="*/ 1106932 w 3320796"/>
              <a:gd name="connsiteY6" fmla="*/ 28955 h 28955"/>
              <a:gd name="connsiteX7" fmla="*/ 0 w 3320796"/>
              <a:gd name="connsiteY7" fmla="*/ 28955 h 28955"/>
              <a:gd name="connsiteX8" fmla="*/ 0 w 3320796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320796" h="28955">
                <a:moveTo>
                  <a:pt x="0" y="0"/>
                </a:moveTo>
                <a:lnTo>
                  <a:pt x="1106932" y="0"/>
                </a:lnTo>
                <a:lnTo>
                  <a:pt x="2213864" y="0"/>
                </a:lnTo>
                <a:lnTo>
                  <a:pt x="3320796" y="0"/>
                </a:lnTo>
                <a:lnTo>
                  <a:pt x="3320796" y="28955"/>
                </a:lnTo>
                <a:lnTo>
                  <a:pt x="2213864" y="28955"/>
                </a:lnTo>
                <a:lnTo>
                  <a:pt x="1106932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3333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5948" y="4469892"/>
            <a:ext cx="999744" cy="28955"/>
          </a:xfrm>
          <a:custGeom>
            <a:avLst/>
            <a:gdLst>
              <a:gd name="connsiteX0" fmla="*/ 0 w 999744"/>
              <a:gd name="connsiteY0" fmla="*/ 14477 h 28955"/>
              <a:gd name="connsiteX1" fmla="*/ 999744 w 999744"/>
              <a:gd name="connsiteY1" fmla="*/ 14477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999744" h="28955">
                <a:moveTo>
                  <a:pt x="0" y="14477"/>
                </a:moveTo>
                <a:lnTo>
                  <a:pt x="999744" y="14477"/>
                </a:lnTo>
              </a:path>
            </a:pathLst>
          </a:custGeom>
          <a:ln w="25400">
            <a:solidFill>
              <a:srgbClr val="410082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345948" y="5128260"/>
            <a:ext cx="2851403" cy="28955"/>
          </a:xfrm>
          <a:custGeom>
            <a:avLst/>
            <a:gdLst>
              <a:gd name="connsiteX0" fmla="*/ 0 w 2851403"/>
              <a:gd name="connsiteY0" fmla="*/ 0 h 28955"/>
              <a:gd name="connsiteX1" fmla="*/ 950468 w 2851403"/>
              <a:gd name="connsiteY1" fmla="*/ 0 h 28955"/>
              <a:gd name="connsiteX2" fmla="*/ 1900935 w 2851403"/>
              <a:gd name="connsiteY2" fmla="*/ 0 h 28955"/>
              <a:gd name="connsiteX3" fmla="*/ 2851403 w 2851403"/>
              <a:gd name="connsiteY3" fmla="*/ 0 h 28955"/>
              <a:gd name="connsiteX4" fmla="*/ 2851403 w 2851403"/>
              <a:gd name="connsiteY4" fmla="*/ 28955 h 28955"/>
              <a:gd name="connsiteX5" fmla="*/ 1900935 w 2851403"/>
              <a:gd name="connsiteY5" fmla="*/ 28955 h 28955"/>
              <a:gd name="connsiteX6" fmla="*/ 950468 w 2851403"/>
              <a:gd name="connsiteY6" fmla="*/ 28955 h 28955"/>
              <a:gd name="connsiteX7" fmla="*/ 0 w 2851403"/>
              <a:gd name="connsiteY7" fmla="*/ 28955 h 28955"/>
              <a:gd name="connsiteX8" fmla="*/ 0 w 2851403"/>
              <a:gd name="connsiteY8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851403" h="28955">
                <a:moveTo>
                  <a:pt x="0" y="0"/>
                </a:moveTo>
                <a:lnTo>
                  <a:pt x="950468" y="0"/>
                </a:lnTo>
                <a:lnTo>
                  <a:pt x="1900935" y="0"/>
                </a:lnTo>
                <a:lnTo>
                  <a:pt x="2851403" y="0"/>
                </a:lnTo>
                <a:lnTo>
                  <a:pt x="2851403" y="28955"/>
                </a:lnTo>
                <a:lnTo>
                  <a:pt x="1900935" y="28955"/>
                </a:lnTo>
                <a:lnTo>
                  <a:pt x="950468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41008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67640" y="1135380"/>
            <a:ext cx="5463540" cy="28955"/>
          </a:xfrm>
          <a:custGeom>
            <a:avLst/>
            <a:gdLst>
              <a:gd name="connsiteX0" fmla="*/ 0 w 5463540"/>
              <a:gd name="connsiteY0" fmla="*/ 0 h 28955"/>
              <a:gd name="connsiteX1" fmla="*/ 1365885 w 5463540"/>
              <a:gd name="connsiteY1" fmla="*/ 0 h 28955"/>
              <a:gd name="connsiteX2" fmla="*/ 2731770 w 5463540"/>
              <a:gd name="connsiteY2" fmla="*/ 0 h 28955"/>
              <a:gd name="connsiteX3" fmla="*/ 4097655 w 5463540"/>
              <a:gd name="connsiteY3" fmla="*/ 0 h 28955"/>
              <a:gd name="connsiteX4" fmla="*/ 5463540 w 5463540"/>
              <a:gd name="connsiteY4" fmla="*/ 0 h 28955"/>
              <a:gd name="connsiteX5" fmla="*/ 5463540 w 5463540"/>
              <a:gd name="connsiteY5" fmla="*/ 28955 h 28955"/>
              <a:gd name="connsiteX6" fmla="*/ 4097655 w 5463540"/>
              <a:gd name="connsiteY6" fmla="*/ 28955 h 28955"/>
              <a:gd name="connsiteX7" fmla="*/ 2731770 w 5463540"/>
              <a:gd name="connsiteY7" fmla="*/ 28955 h 28955"/>
              <a:gd name="connsiteX8" fmla="*/ 1365885 w 5463540"/>
              <a:gd name="connsiteY8" fmla="*/ 28955 h 28955"/>
              <a:gd name="connsiteX9" fmla="*/ 0 w 5463540"/>
              <a:gd name="connsiteY9" fmla="*/ 28955 h 28955"/>
              <a:gd name="connsiteX10" fmla="*/ 0 w 5463540"/>
              <a:gd name="connsiteY10" fmla="*/ 0 h 2895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</a:cxnLst>
            <a:rect l="l" t="t" r="r" b="b"/>
            <a:pathLst>
              <a:path w="5463540" h="28955">
                <a:moveTo>
                  <a:pt x="0" y="0"/>
                </a:moveTo>
                <a:lnTo>
                  <a:pt x="1365885" y="0"/>
                </a:lnTo>
                <a:lnTo>
                  <a:pt x="2731770" y="0"/>
                </a:lnTo>
                <a:lnTo>
                  <a:pt x="4097655" y="0"/>
                </a:lnTo>
                <a:lnTo>
                  <a:pt x="5463540" y="0"/>
                </a:lnTo>
                <a:lnTo>
                  <a:pt x="5463540" y="28955"/>
                </a:lnTo>
                <a:lnTo>
                  <a:pt x="4097655" y="28955"/>
                </a:lnTo>
                <a:lnTo>
                  <a:pt x="2731770" y="28955"/>
                </a:lnTo>
                <a:lnTo>
                  <a:pt x="1365885" y="28955"/>
                </a:lnTo>
                <a:lnTo>
                  <a:pt x="0" y="28955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043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 rot="0">
            <a:off x="165100" y="2057400"/>
            <a:ext cx="5372100" cy="3886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spindle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consists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3-12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within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CT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capsule.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parallel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extrafusal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fibres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attached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it.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1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intrafusal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fibre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has: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dirty="0" smtClean="0"/>
              <a:t>	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Peripheral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410082"/>
                </a:solidFill>
                <a:latin typeface="Times New Roman" pitchFamily="18" charset="0"/>
                <a:cs typeface="Times New Roman" pitchFamily="18" charset="0"/>
              </a:rPr>
              <a:t>contractile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area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side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central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zone,</a:t>
            </a:r>
          </a:p>
          <a:p>
            <a:pPr>
              <a:lnSpc>
                <a:spcPts val="2500"/>
              </a:lnSpc>
              <a:tabLst>
                <a:tab pos="76200" algn="l"/>
              </a:tabLst>
            </a:pP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actin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altLang="zh-CN" sz="2402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myosin</a:t>
            </a:r>
            <a:r>
              <a:rPr lang="en-US" altLang="zh-CN" sz="18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 rot="0">
            <a:off x="165100" y="901700"/>
            <a:ext cx="5638800" cy="266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100"/>
              </a:lnSpc>
              <a:tabLst>
							</a:tabLst>
            </a:pP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4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reflex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receptor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(Muscle</a:t>
            </a:r>
            <a:r>
              <a:rPr lang="en-US" altLang="zh-C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Spindle)</a:t>
            </a:r>
            <a:r>
              <a:rPr lang="en-US" altLang="zh-CN" sz="2400" u="sng" dirty="0" smtClean="0">
                <a:solidFill>
                  <a:srgbClr val="ff66cc"/>
                </a:solidFill>
                <a:latin typeface="Times New Roman" pitchFamily="18" charset="0"/>
                <a:cs typeface="Times New Roman" pitchFamily="18" charset="0"/>
              </a:rPr>
              <a:t>: -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014412" y="0"/>
            <a:ext cx="8129651" cy="6858000"/>
          </a:xfrm>
          <a:custGeom>
            <a:avLst/>
            <a:gdLst>
              <a:gd name="connsiteX0" fmla="*/ 0 w 8129651"/>
              <a:gd name="connsiteY0" fmla="*/ 6858000 h 6858000"/>
              <a:gd name="connsiteX1" fmla="*/ 8129651 w 8129651"/>
              <a:gd name="connsiteY1" fmla="*/ 6858000 h 6858000"/>
              <a:gd name="connsiteX2" fmla="*/ 8129651 w 8129651"/>
              <a:gd name="connsiteY2" fmla="*/ 0 h 6858000"/>
              <a:gd name="connsiteX3" fmla="*/ 0 w 8129651"/>
              <a:gd name="connsiteY3" fmla="*/ 0 h 6858000"/>
              <a:gd name="connsiteX4" fmla="*/ 0 w 8129651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8129651" h="6858000">
                <a:moveTo>
                  <a:pt x="0" y="6858000"/>
                </a:moveTo>
                <a:lnTo>
                  <a:pt x="8129651" y="6858000"/>
                </a:lnTo>
                <a:lnTo>
                  <a:pt x="8129651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Freeform 3"/>
          <p:cNvSpPr/>
          <p:nvPr/>
        </p:nvSpPr>
        <p:spPr>
          <a:xfrm>
            <a:off x="1014412" y="0"/>
            <a:ext cx="73025" cy="6858000"/>
          </a:xfrm>
          <a:custGeom>
            <a:avLst/>
            <a:gdLst>
              <a:gd name="connsiteX0" fmla="*/ 0 w 73025"/>
              <a:gd name="connsiteY0" fmla="*/ 6858000 h 6858000"/>
              <a:gd name="connsiteX1" fmla="*/ 73025 w 73025"/>
              <a:gd name="connsiteY1" fmla="*/ 6858000 h 6858000"/>
              <a:gd name="connsiteX2" fmla="*/ 73025 w 73025"/>
              <a:gd name="connsiteY2" fmla="*/ 0 h 6858000"/>
              <a:gd name="connsiteX3" fmla="*/ 0 w 73025"/>
              <a:gd name="connsiteY3" fmla="*/ 0 h 6858000"/>
              <a:gd name="connsiteX4" fmla="*/ 0 w 73025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3025" h="6858000">
                <a:moveTo>
                  <a:pt x="0" y="6858000"/>
                </a:moveTo>
                <a:lnTo>
                  <a:pt x="73025" y="6858000"/>
                </a:lnTo>
                <a:lnTo>
                  <a:pt x="73025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7100" y="0"/>
            <a:ext cx="1778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">
					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" y="292100"/>
            <a:ext cx="8102600" cy="589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雨林木风</cp:lastModifiedBy>
  <cp:revision>3</cp:revision>
  <dcterms:created xsi:type="dcterms:W3CDTF">2006-08-16T00:00:00Z</dcterms:created>
  <dcterms:modified xsi:type="dcterms:W3CDTF">2010-04-24T16:48:41Z</dcterms:modified>
</cp:coreProperties>
</file>