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1F5F"/>
                </a:solidFill>
                <a:latin typeface="Gabriola"/>
                <a:cs typeface="Gabriol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1F5F"/>
                </a:solidFill>
                <a:latin typeface="Gabriola"/>
                <a:cs typeface="Gabriol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257556" y="850391"/>
            <a:ext cx="861060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623316" y="710183"/>
            <a:ext cx="5132832" cy="10698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1F5F"/>
                </a:solidFill>
                <a:latin typeface="Gabriola"/>
                <a:cs typeface="Gabriol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4630" y="30734"/>
            <a:ext cx="7174738" cy="822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1F5F"/>
                </a:solidFill>
                <a:latin typeface="Gabriola"/>
                <a:cs typeface="Gabriol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9267" y="1434591"/>
            <a:ext cx="7865465" cy="19513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9" Type="http://schemas.openxmlformats.org/officeDocument/2006/relationships/image" Target="../media/image49.png"/><Relationship Id="rId10" Type="http://schemas.openxmlformats.org/officeDocument/2006/relationships/image" Target="../media/image50.png"/><Relationship Id="rId11" Type="http://schemas.openxmlformats.org/officeDocument/2006/relationships/image" Target="../media/image51.png"/><Relationship Id="rId12" Type="http://schemas.openxmlformats.org/officeDocument/2006/relationships/image" Target="../media/image52.png"/><Relationship Id="rId13" Type="http://schemas.openxmlformats.org/officeDocument/2006/relationships/image" Target="../media/image53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8" Type="http://schemas.openxmlformats.org/officeDocument/2006/relationships/image" Target="../media/image60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7" Type="http://schemas.openxmlformats.org/officeDocument/2006/relationships/image" Target="../media/image66.png"/><Relationship Id="rId8" Type="http://schemas.openxmlformats.org/officeDocument/2006/relationships/image" Target="../media/image67.png"/><Relationship Id="rId9" Type="http://schemas.openxmlformats.org/officeDocument/2006/relationships/image" Target="../media/image68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9.png"/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5" Type="http://schemas.openxmlformats.org/officeDocument/2006/relationships/image" Target="../media/image72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3.png"/><Relationship Id="rId3" Type="http://schemas.openxmlformats.org/officeDocument/2006/relationships/image" Target="../media/image74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5.png"/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6" Type="http://schemas.openxmlformats.org/officeDocument/2006/relationships/image" Target="../media/image79.png"/><Relationship Id="rId7" Type="http://schemas.openxmlformats.org/officeDocument/2006/relationships/image" Target="../media/image80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1.png"/><Relationship Id="rId3" Type="http://schemas.openxmlformats.org/officeDocument/2006/relationships/image" Target="../media/image82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3.png"/><Relationship Id="rId3" Type="http://schemas.openxmlformats.org/officeDocument/2006/relationships/image" Target="../media/image84.png"/><Relationship Id="rId4" Type="http://schemas.openxmlformats.org/officeDocument/2006/relationships/image" Target="../media/image85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Relationship Id="rId3" Type="http://schemas.openxmlformats.org/officeDocument/2006/relationships/image" Target="../media/image87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8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9.png"/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5" Type="http://schemas.openxmlformats.org/officeDocument/2006/relationships/image" Target="../media/image92.png"/><Relationship Id="rId6" Type="http://schemas.openxmlformats.org/officeDocument/2006/relationships/image" Target="../media/image93.png"/><Relationship Id="rId7" Type="http://schemas.openxmlformats.org/officeDocument/2006/relationships/image" Target="../media/image94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5.png"/><Relationship Id="rId3" Type="http://schemas.openxmlformats.org/officeDocument/2006/relationships/image" Target="../media/image96.jpg"/><Relationship Id="rId4" Type="http://schemas.openxmlformats.org/officeDocument/2006/relationships/image" Target="../media/image97.jpg"/><Relationship Id="rId5" Type="http://schemas.openxmlformats.org/officeDocument/2006/relationships/image" Target="../media/image98.png"/><Relationship Id="rId6" Type="http://schemas.openxmlformats.org/officeDocument/2006/relationships/image" Target="../media/image99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0.png"/><Relationship Id="rId3" Type="http://schemas.openxmlformats.org/officeDocument/2006/relationships/image" Target="../media/image101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2.png"/><Relationship Id="rId3" Type="http://schemas.openxmlformats.org/officeDocument/2006/relationships/image" Target="../media/image103.png"/><Relationship Id="rId4" Type="http://schemas.openxmlformats.org/officeDocument/2006/relationships/image" Target="../media/image104.png"/><Relationship Id="rId5" Type="http://schemas.openxmlformats.org/officeDocument/2006/relationships/image" Target="../media/image105.png"/><Relationship Id="rId6" Type="http://schemas.openxmlformats.org/officeDocument/2006/relationships/image" Target="../media/image106.png"/><Relationship Id="rId7" Type="http://schemas.openxmlformats.org/officeDocument/2006/relationships/image" Target="../media/image107.png"/><Relationship Id="rId8" Type="http://schemas.openxmlformats.org/officeDocument/2006/relationships/image" Target="../media/image108.png"/><Relationship Id="rId9" Type="http://schemas.openxmlformats.org/officeDocument/2006/relationships/image" Target="../media/image109.png"/><Relationship Id="rId10" Type="http://schemas.openxmlformats.org/officeDocument/2006/relationships/image" Target="../media/image110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1.png"/><Relationship Id="rId3" Type="http://schemas.openxmlformats.org/officeDocument/2006/relationships/image" Target="../media/image112.png"/><Relationship Id="rId4" Type="http://schemas.openxmlformats.org/officeDocument/2006/relationships/image" Target="../media/image113.png"/><Relationship Id="rId5" Type="http://schemas.openxmlformats.org/officeDocument/2006/relationships/image" Target="../media/image114.png"/><Relationship Id="rId6" Type="http://schemas.openxmlformats.org/officeDocument/2006/relationships/image" Target="../media/image115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6.png"/><Relationship Id="rId3" Type="http://schemas.openxmlformats.org/officeDocument/2006/relationships/image" Target="../media/image117.png"/><Relationship Id="rId4" Type="http://schemas.openxmlformats.org/officeDocument/2006/relationships/image" Target="../media/image118.png"/><Relationship Id="rId5" Type="http://schemas.openxmlformats.org/officeDocument/2006/relationships/image" Target="../media/image119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0.png"/><Relationship Id="rId3" Type="http://schemas.openxmlformats.org/officeDocument/2006/relationships/image" Target="../media/image121.png"/><Relationship Id="rId4" Type="http://schemas.openxmlformats.org/officeDocument/2006/relationships/image" Target="../media/image122.png"/><Relationship Id="rId5" Type="http://schemas.openxmlformats.org/officeDocument/2006/relationships/image" Target="../media/image123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4.png"/><Relationship Id="rId3" Type="http://schemas.openxmlformats.org/officeDocument/2006/relationships/image" Target="../media/image125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6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7.png"/><Relationship Id="rId3" Type="http://schemas.openxmlformats.org/officeDocument/2006/relationships/image" Target="../media/image128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9.png"/><Relationship Id="rId3" Type="http://schemas.openxmlformats.org/officeDocument/2006/relationships/image" Target="../media/image130.png"/><Relationship Id="rId4" Type="http://schemas.openxmlformats.org/officeDocument/2006/relationships/image" Target="../media/image131.png"/><Relationship Id="rId5" Type="http://schemas.openxmlformats.org/officeDocument/2006/relationships/image" Target="../media/image132.png"/><Relationship Id="rId6" Type="http://schemas.openxmlformats.org/officeDocument/2006/relationships/image" Target="../media/image133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4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5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6.png"/><Relationship Id="rId3" Type="http://schemas.openxmlformats.org/officeDocument/2006/relationships/image" Target="../media/image137.png"/><Relationship Id="rId4" Type="http://schemas.openxmlformats.org/officeDocument/2006/relationships/image" Target="../media/image138.png"/><Relationship Id="rId5" Type="http://schemas.openxmlformats.org/officeDocument/2006/relationships/image" Target="../media/image139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jp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0.png"/><Relationship Id="rId3" Type="http://schemas.openxmlformats.org/officeDocument/2006/relationships/image" Target="../media/image141.png"/><Relationship Id="rId4" Type="http://schemas.openxmlformats.org/officeDocument/2006/relationships/image" Target="../media/image142.png"/><Relationship Id="rId5" Type="http://schemas.openxmlformats.org/officeDocument/2006/relationships/image" Target="../media/image143.png"/><Relationship Id="rId6" Type="http://schemas.openxmlformats.org/officeDocument/2006/relationships/image" Target="../media/image144.png"/><Relationship Id="rId7" Type="http://schemas.openxmlformats.org/officeDocument/2006/relationships/image" Target="../media/image145.png"/><Relationship Id="rId8" Type="http://schemas.openxmlformats.org/officeDocument/2006/relationships/image" Target="../media/image146.png"/><Relationship Id="rId9" Type="http://schemas.openxmlformats.org/officeDocument/2006/relationships/image" Target="../media/image147.png"/><Relationship Id="rId10" Type="http://schemas.openxmlformats.org/officeDocument/2006/relationships/image" Target="../media/image148.png"/><Relationship Id="rId11" Type="http://schemas.openxmlformats.org/officeDocument/2006/relationships/image" Target="../media/image149.png"/><Relationship Id="rId12" Type="http://schemas.openxmlformats.org/officeDocument/2006/relationships/image" Target="../media/image150.png"/><Relationship Id="rId13" Type="http://schemas.openxmlformats.org/officeDocument/2006/relationships/image" Target="../media/image151.png"/><Relationship Id="rId14" Type="http://schemas.openxmlformats.org/officeDocument/2006/relationships/image" Target="../media/image152.png"/><Relationship Id="rId15" Type="http://schemas.openxmlformats.org/officeDocument/2006/relationships/image" Target="../media/image153.png"/><Relationship Id="rId16" Type="http://schemas.openxmlformats.org/officeDocument/2006/relationships/image" Target="../media/image154.pn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5.png"/><Relationship Id="rId3" Type="http://schemas.openxmlformats.org/officeDocument/2006/relationships/image" Target="../media/image156.png"/><Relationship Id="rId4" Type="http://schemas.openxmlformats.org/officeDocument/2006/relationships/image" Target="../media/image157.png"/><Relationship Id="rId5" Type="http://schemas.openxmlformats.org/officeDocument/2006/relationships/image" Target="../media/image158.png"/><Relationship Id="rId6" Type="http://schemas.openxmlformats.org/officeDocument/2006/relationships/image" Target="../media/image159.png"/><Relationship Id="rId7" Type="http://schemas.openxmlformats.org/officeDocument/2006/relationships/image" Target="../media/image160.pn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1.png"/><Relationship Id="rId3" Type="http://schemas.openxmlformats.org/officeDocument/2006/relationships/image" Target="../media/image162.png"/><Relationship Id="rId4" Type="http://schemas.openxmlformats.org/officeDocument/2006/relationships/image" Target="../media/image163.png"/><Relationship Id="rId5" Type="http://schemas.openxmlformats.org/officeDocument/2006/relationships/image" Target="../media/image164.png"/><Relationship Id="rId6" Type="http://schemas.openxmlformats.org/officeDocument/2006/relationships/image" Target="../media/image165.png"/><Relationship Id="rId7" Type="http://schemas.openxmlformats.org/officeDocument/2006/relationships/image" Target="../media/image166.png"/><Relationship Id="rId8" Type="http://schemas.openxmlformats.org/officeDocument/2006/relationships/image" Target="../media/image167.png"/><Relationship Id="rId9" Type="http://schemas.openxmlformats.org/officeDocument/2006/relationships/image" Target="../media/image168.png"/><Relationship Id="rId10" Type="http://schemas.openxmlformats.org/officeDocument/2006/relationships/image" Target="../media/image169.pn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0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1" Type="http://schemas.openxmlformats.org/officeDocument/2006/relationships/image" Target="../media/image24.png"/><Relationship Id="rId12" Type="http://schemas.openxmlformats.org/officeDocument/2006/relationships/image" Target="../media/image25.png"/><Relationship Id="rId13" Type="http://schemas.openxmlformats.org/officeDocument/2006/relationships/image" Target="../media/image26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14" y="548728"/>
            <a:ext cx="8496935" cy="55445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28030" y="2744939"/>
            <a:ext cx="3803523" cy="39706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70356" y="1058672"/>
            <a:ext cx="219075" cy="325755"/>
          </a:xfrm>
          <a:custGeom>
            <a:avLst/>
            <a:gdLst/>
            <a:ahLst/>
            <a:cxnLst/>
            <a:rect l="l" t="t" r="r" b="b"/>
            <a:pathLst>
              <a:path w="219075" h="325755">
                <a:moveTo>
                  <a:pt x="206585" y="324103"/>
                </a:moveTo>
                <a:lnTo>
                  <a:pt x="126212" y="324103"/>
                </a:lnTo>
                <a:lnTo>
                  <a:pt x="131089" y="324357"/>
                </a:lnTo>
                <a:lnTo>
                  <a:pt x="135051" y="324865"/>
                </a:lnTo>
                <a:lnTo>
                  <a:pt x="139522" y="325374"/>
                </a:lnTo>
                <a:lnTo>
                  <a:pt x="156362" y="324612"/>
                </a:lnTo>
                <a:lnTo>
                  <a:pt x="206505" y="324612"/>
                </a:lnTo>
                <a:lnTo>
                  <a:pt x="206585" y="324103"/>
                </a:lnTo>
                <a:close/>
              </a:path>
              <a:path w="219075" h="325755">
                <a:moveTo>
                  <a:pt x="187656" y="33654"/>
                </a:moveTo>
                <a:lnTo>
                  <a:pt x="89712" y="33654"/>
                </a:lnTo>
                <a:lnTo>
                  <a:pt x="97492" y="34180"/>
                </a:lnTo>
                <a:lnTo>
                  <a:pt x="104979" y="35766"/>
                </a:lnTo>
                <a:lnTo>
                  <a:pt x="137909" y="65150"/>
                </a:lnTo>
                <a:lnTo>
                  <a:pt x="143206" y="98425"/>
                </a:lnTo>
                <a:lnTo>
                  <a:pt x="142697" y="106594"/>
                </a:lnTo>
                <a:lnTo>
                  <a:pt x="129518" y="148175"/>
                </a:lnTo>
                <a:lnTo>
                  <a:pt x="103339" y="187198"/>
                </a:lnTo>
                <a:lnTo>
                  <a:pt x="74375" y="222456"/>
                </a:lnTo>
                <a:lnTo>
                  <a:pt x="42958" y="256526"/>
                </a:lnTo>
                <a:lnTo>
                  <a:pt x="30826" y="270398"/>
                </a:lnTo>
                <a:lnTo>
                  <a:pt x="16507" y="287629"/>
                </a:lnTo>
                <a:lnTo>
                  <a:pt x="0" y="308228"/>
                </a:lnTo>
                <a:lnTo>
                  <a:pt x="0" y="325119"/>
                </a:lnTo>
                <a:lnTo>
                  <a:pt x="15862" y="325119"/>
                </a:lnTo>
                <a:lnTo>
                  <a:pt x="56007" y="324612"/>
                </a:lnTo>
                <a:lnTo>
                  <a:pt x="99430" y="324612"/>
                </a:lnTo>
                <a:lnTo>
                  <a:pt x="115619" y="324151"/>
                </a:lnTo>
                <a:lnTo>
                  <a:pt x="206585" y="324103"/>
                </a:lnTo>
                <a:lnTo>
                  <a:pt x="209343" y="306502"/>
                </a:lnTo>
                <a:lnTo>
                  <a:pt x="211656" y="291242"/>
                </a:lnTo>
                <a:lnTo>
                  <a:pt x="213367" y="279364"/>
                </a:lnTo>
                <a:lnTo>
                  <a:pt x="213862" y="275589"/>
                </a:lnTo>
                <a:lnTo>
                  <a:pt x="81737" y="275589"/>
                </a:lnTo>
                <a:lnTo>
                  <a:pt x="54279" y="275081"/>
                </a:lnTo>
                <a:lnTo>
                  <a:pt x="96959" y="235521"/>
                </a:lnTo>
                <a:lnTo>
                  <a:pt x="131838" y="201675"/>
                </a:lnTo>
                <a:lnTo>
                  <a:pt x="166373" y="166242"/>
                </a:lnTo>
                <a:lnTo>
                  <a:pt x="193068" y="131365"/>
                </a:lnTo>
                <a:lnTo>
                  <a:pt x="204887" y="94053"/>
                </a:lnTo>
                <a:lnTo>
                  <a:pt x="205093" y="88921"/>
                </a:lnTo>
                <a:lnTo>
                  <a:pt x="205059" y="85343"/>
                </a:lnTo>
                <a:lnTo>
                  <a:pt x="203616" y="68857"/>
                </a:lnTo>
                <a:lnTo>
                  <a:pt x="198924" y="52546"/>
                </a:lnTo>
                <a:lnTo>
                  <a:pt x="191106" y="37806"/>
                </a:lnTo>
                <a:lnTo>
                  <a:pt x="187656" y="33654"/>
                </a:lnTo>
                <a:close/>
              </a:path>
              <a:path w="219075" h="325755">
                <a:moveTo>
                  <a:pt x="99430" y="324612"/>
                </a:moveTo>
                <a:lnTo>
                  <a:pt x="56007" y="324612"/>
                </a:lnTo>
                <a:lnTo>
                  <a:pt x="81038" y="325119"/>
                </a:lnTo>
                <a:lnTo>
                  <a:pt x="82359" y="325119"/>
                </a:lnTo>
                <a:lnTo>
                  <a:pt x="92430" y="324865"/>
                </a:lnTo>
                <a:lnTo>
                  <a:pt x="99430" y="324612"/>
                </a:lnTo>
                <a:close/>
              </a:path>
              <a:path w="219075" h="325755">
                <a:moveTo>
                  <a:pt x="206505" y="324612"/>
                </a:moveTo>
                <a:lnTo>
                  <a:pt x="157518" y="324612"/>
                </a:lnTo>
                <a:lnTo>
                  <a:pt x="166281" y="324865"/>
                </a:lnTo>
                <a:lnTo>
                  <a:pt x="206425" y="325119"/>
                </a:lnTo>
                <a:lnTo>
                  <a:pt x="206505" y="324612"/>
                </a:lnTo>
                <a:close/>
              </a:path>
              <a:path w="219075" h="325755">
                <a:moveTo>
                  <a:pt x="126758" y="274574"/>
                </a:moveTo>
                <a:lnTo>
                  <a:pt x="81737" y="275589"/>
                </a:lnTo>
                <a:lnTo>
                  <a:pt x="213862" y="275589"/>
                </a:lnTo>
                <a:lnTo>
                  <a:pt x="213928" y="275081"/>
                </a:lnTo>
                <a:lnTo>
                  <a:pt x="152971" y="275081"/>
                </a:lnTo>
                <a:lnTo>
                  <a:pt x="126758" y="274574"/>
                </a:lnTo>
                <a:close/>
              </a:path>
              <a:path w="219075" h="325755">
                <a:moveTo>
                  <a:pt x="214109" y="236600"/>
                </a:moveTo>
                <a:lnTo>
                  <a:pt x="197497" y="237616"/>
                </a:lnTo>
                <a:lnTo>
                  <a:pt x="195351" y="242950"/>
                </a:lnTo>
                <a:lnTo>
                  <a:pt x="193878" y="246887"/>
                </a:lnTo>
                <a:lnTo>
                  <a:pt x="193052" y="249554"/>
                </a:lnTo>
                <a:lnTo>
                  <a:pt x="189255" y="260603"/>
                </a:lnTo>
                <a:lnTo>
                  <a:pt x="152971" y="275081"/>
                </a:lnTo>
                <a:lnTo>
                  <a:pt x="213928" y="275081"/>
                </a:lnTo>
                <a:lnTo>
                  <a:pt x="214535" y="270398"/>
                </a:lnTo>
                <a:lnTo>
                  <a:pt x="215544" y="261747"/>
                </a:lnTo>
                <a:lnTo>
                  <a:pt x="216496" y="255269"/>
                </a:lnTo>
                <a:lnTo>
                  <a:pt x="217322" y="251332"/>
                </a:lnTo>
                <a:lnTo>
                  <a:pt x="218147" y="247268"/>
                </a:lnTo>
                <a:lnTo>
                  <a:pt x="218567" y="243966"/>
                </a:lnTo>
                <a:lnTo>
                  <a:pt x="218567" y="240156"/>
                </a:lnTo>
                <a:lnTo>
                  <a:pt x="218147" y="239013"/>
                </a:lnTo>
                <a:lnTo>
                  <a:pt x="217322" y="237616"/>
                </a:lnTo>
                <a:lnTo>
                  <a:pt x="214109" y="236600"/>
                </a:lnTo>
                <a:close/>
              </a:path>
              <a:path w="219075" h="325755">
                <a:moveTo>
                  <a:pt x="111518" y="0"/>
                </a:moveTo>
                <a:lnTo>
                  <a:pt x="65112" y="8572"/>
                </a:lnTo>
                <a:lnTo>
                  <a:pt x="30480" y="34289"/>
                </a:lnTo>
                <a:lnTo>
                  <a:pt x="13061" y="68562"/>
                </a:lnTo>
                <a:lnTo>
                  <a:pt x="11959" y="86740"/>
                </a:lnTo>
                <a:lnTo>
                  <a:pt x="12153" y="91312"/>
                </a:lnTo>
                <a:lnTo>
                  <a:pt x="12649" y="98425"/>
                </a:lnTo>
                <a:lnTo>
                  <a:pt x="30734" y="98425"/>
                </a:lnTo>
                <a:lnTo>
                  <a:pt x="32174" y="88921"/>
                </a:lnTo>
                <a:lnTo>
                  <a:pt x="34513" y="79644"/>
                </a:lnTo>
                <a:lnTo>
                  <a:pt x="54705" y="45845"/>
                </a:lnTo>
                <a:lnTo>
                  <a:pt x="89712" y="33654"/>
                </a:lnTo>
                <a:lnTo>
                  <a:pt x="187656" y="33654"/>
                </a:lnTo>
                <a:lnTo>
                  <a:pt x="180162" y="24637"/>
                </a:lnTo>
                <a:lnTo>
                  <a:pt x="166484" y="13876"/>
                </a:lnTo>
                <a:lnTo>
                  <a:pt x="150483" y="6175"/>
                </a:lnTo>
                <a:lnTo>
                  <a:pt x="132161" y="1545"/>
                </a:lnTo>
                <a:lnTo>
                  <a:pt x="11151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70356" y="1058672"/>
            <a:ext cx="219075" cy="325755"/>
          </a:xfrm>
          <a:custGeom>
            <a:avLst/>
            <a:gdLst/>
            <a:ahLst/>
            <a:cxnLst/>
            <a:rect l="l" t="t" r="r" b="b"/>
            <a:pathLst>
              <a:path w="219075" h="325755">
                <a:moveTo>
                  <a:pt x="111518" y="0"/>
                </a:moveTo>
                <a:lnTo>
                  <a:pt x="150483" y="6175"/>
                </a:lnTo>
                <a:lnTo>
                  <a:pt x="191106" y="37806"/>
                </a:lnTo>
                <a:lnTo>
                  <a:pt x="205181" y="86740"/>
                </a:lnTo>
                <a:lnTo>
                  <a:pt x="204887" y="94053"/>
                </a:lnTo>
                <a:lnTo>
                  <a:pt x="193068" y="131365"/>
                </a:lnTo>
                <a:lnTo>
                  <a:pt x="166373" y="166242"/>
                </a:lnTo>
                <a:lnTo>
                  <a:pt x="131838" y="201675"/>
                </a:lnTo>
                <a:lnTo>
                  <a:pt x="96959" y="235521"/>
                </a:lnTo>
                <a:lnTo>
                  <a:pt x="54279" y="275081"/>
                </a:lnTo>
                <a:lnTo>
                  <a:pt x="81737" y="275589"/>
                </a:lnTo>
                <a:lnTo>
                  <a:pt x="126758" y="274574"/>
                </a:lnTo>
                <a:lnTo>
                  <a:pt x="152971" y="275081"/>
                </a:lnTo>
                <a:lnTo>
                  <a:pt x="162489" y="274798"/>
                </a:lnTo>
                <a:lnTo>
                  <a:pt x="193052" y="249554"/>
                </a:lnTo>
                <a:lnTo>
                  <a:pt x="193878" y="246887"/>
                </a:lnTo>
                <a:lnTo>
                  <a:pt x="195351" y="242950"/>
                </a:lnTo>
                <a:lnTo>
                  <a:pt x="197497" y="237616"/>
                </a:lnTo>
                <a:lnTo>
                  <a:pt x="214109" y="236600"/>
                </a:lnTo>
                <a:lnTo>
                  <a:pt x="217322" y="237616"/>
                </a:lnTo>
                <a:lnTo>
                  <a:pt x="218147" y="239013"/>
                </a:lnTo>
                <a:lnTo>
                  <a:pt x="218567" y="240156"/>
                </a:lnTo>
                <a:lnTo>
                  <a:pt x="218567" y="241300"/>
                </a:lnTo>
                <a:lnTo>
                  <a:pt x="218567" y="243966"/>
                </a:lnTo>
                <a:lnTo>
                  <a:pt x="218147" y="247268"/>
                </a:lnTo>
                <a:lnTo>
                  <a:pt x="217322" y="251332"/>
                </a:lnTo>
                <a:lnTo>
                  <a:pt x="216496" y="255269"/>
                </a:lnTo>
                <a:lnTo>
                  <a:pt x="215544" y="261747"/>
                </a:lnTo>
                <a:lnTo>
                  <a:pt x="209343" y="306502"/>
                </a:lnTo>
                <a:lnTo>
                  <a:pt x="206425" y="325119"/>
                </a:lnTo>
                <a:lnTo>
                  <a:pt x="180657" y="325119"/>
                </a:lnTo>
                <a:lnTo>
                  <a:pt x="174536" y="325119"/>
                </a:lnTo>
                <a:lnTo>
                  <a:pt x="169748" y="324992"/>
                </a:lnTo>
                <a:lnTo>
                  <a:pt x="166281" y="324865"/>
                </a:lnTo>
                <a:lnTo>
                  <a:pt x="160832" y="324738"/>
                </a:lnTo>
                <a:lnTo>
                  <a:pt x="157518" y="324612"/>
                </a:lnTo>
                <a:lnTo>
                  <a:pt x="156362" y="324612"/>
                </a:lnTo>
                <a:lnTo>
                  <a:pt x="139522" y="325374"/>
                </a:lnTo>
                <a:lnTo>
                  <a:pt x="135051" y="324865"/>
                </a:lnTo>
                <a:lnTo>
                  <a:pt x="131089" y="324357"/>
                </a:lnTo>
                <a:lnTo>
                  <a:pt x="126212" y="324103"/>
                </a:lnTo>
                <a:lnTo>
                  <a:pt x="120434" y="324103"/>
                </a:lnTo>
                <a:lnTo>
                  <a:pt x="115619" y="324151"/>
                </a:lnTo>
                <a:lnTo>
                  <a:pt x="109347" y="324294"/>
                </a:lnTo>
                <a:lnTo>
                  <a:pt x="101617" y="324532"/>
                </a:lnTo>
                <a:lnTo>
                  <a:pt x="92430" y="324865"/>
                </a:lnTo>
                <a:lnTo>
                  <a:pt x="86156" y="324992"/>
                </a:lnTo>
                <a:lnTo>
                  <a:pt x="82359" y="325119"/>
                </a:lnTo>
                <a:lnTo>
                  <a:pt x="81038" y="325119"/>
                </a:lnTo>
                <a:lnTo>
                  <a:pt x="56007" y="324612"/>
                </a:lnTo>
                <a:lnTo>
                  <a:pt x="15862" y="325119"/>
                </a:lnTo>
                <a:lnTo>
                  <a:pt x="0" y="325119"/>
                </a:lnTo>
                <a:lnTo>
                  <a:pt x="0" y="308228"/>
                </a:lnTo>
                <a:lnTo>
                  <a:pt x="30826" y="270398"/>
                </a:lnTo>
                <a:lnTo>
                  <a:pt x="62704" y="235686"/>
                </a:lnTo>
                <a:lnTo>
                  <a:pt x="74375" y="222456"/>
                </a:lnTo>
                <a:lnTo>
                  <a:pt x="103339" y="187198"/>
                </a:lnTo>
                <a:lnTo>
                  <a:pt x="129518" y="148175"/>
                </a:lnTo>
                <a:lnTo>
                  <a:pt x="142697" y="106594"/>
                </a:lnTo>
                <a:lnTo>
                  <a:pt x="143230" y="98043"/>
                </a:lnTo>
                <a:lnTo>
                  <a:pt x="142897" y="89136"/>
                </a:lnTo>
                <a:lnTo>
                  <a:pt x="130535" y="52085"/>
                </a:lnTo>
                <a:lnTo>
                  <a:pt x="89712" y="33654"/>
                </a:lnTo>
                <a:lnTo>
                  <a:pt x="81857" y="34155"/>
                </a:lnTo>
                <a:lnTo>
                  <a:pt x="45289" y="55889"/>
                </a:lnTo>
                <a:lnTo>
                  <a:pt x="30734" y="98425"/>
                </a:lnTo>
                <a:lnTo>
                  <a:pt x="12649" y="98425"/>
                </a:lnTo>
                <a:lnTo>
                  <a:pt x="12153" y="91312"/>
                </a:lnTo>
                <a:lnTo>
                  <a:pt x="11899" y="85343"/>
                </a:lnTo>
                <a:lnTo>
                  <a:pt x="11899" y="80517"/>
                </a:lnTo>
                <a:lnTo>
                  <a:pt x="30480" y="34289"/>
                </a:lnTo>
                <a:lnTo>
                  <a:pt x="65112" y="8572"/>
                </a:lnTo>
                <a:lnTo>
                  <a:pt x="86844" y="2143"/>
                </a:lnTo>
                <a:lnTo>
                  <a:pt x="111518" y="0"/>
                </a:lnTo>
                <a:close/>
              </a:path>
            </a:pathLst>
          </a:custGeom>
          <a:ln w="18288">
            <a:solidFill>
              <a:srgbClr val="D9EBE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16184" y="1301750"/>
            <a:ext cx="134620" cy="0"/>
          </a:xfrm>
          <a:custGeom>
            <a:avLst/>
            <a:gdLst/>
            <a:ahLst/>
            <a:cxnLst/>
            <a:rect l="l" t="t" r="r" b="b"/>
            <a:pathLst>
              <a:path w="134619" h="0">
                <a:moveTo>
                  <a:pt x="0" y="0"/>
                </a:moveTo>
                <a:lnTo>
                  <a:pt x="134430" y="0"/>
                </a:lnTo>
              </a:path>
            </a:pathLst>
          </a:custGeom>
          <a:ln w="508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16132" y="1296669"/>
            <a:ext cx="134620" cy="0"/>
          </a:xfrm>
          <a:custGeom>
            <a:avLst/>
            <a:gdLst/>
            <a:ahLst/>
            <a:cxnLst/>
            <a:rect l="l" t="t" r="r" b="b"/>
            <a:pathLst>
              <a:path w="134619" h="0">
                <a:moveTo>
                  <a:pt x="0" y="0"/>
                </a:moveTo>
                <a:lnTo>
                  <a:pt x="134520" y="0"/>
                </a:lnTo>
              </a:path>
            </a:pathLst>
          </a:custGeom>
          <a:ln w="5079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16174" y="1289685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5" h="0">
                <a:moveTo>
                  <a:pt x="0" y="0"/>
                </a:moveTo>
                <a:lnTo>
                  <a:pt x="134861" y="0"/>
                </a:lnTo>
              </a:path>
            </a:pathLst>
          </a:custGeom>
          <a:ln w="8889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16341" y="1282700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5" h="0">
                <a:moveTo>
                  <a:pt x="0" y="0"/>
                </a:moveTo>
                <a:lnTo>
                  <a:pt x="135238" y="0"/>
                </a:lnTo>
              </a:path>
            </a:pathLst>
          </a:custGeom>
          <a:ln w="508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16585" y="1278889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5" h="0">
                <a:moveTo>
                  <a:pt x="0" y="0"/>
                </a:moveTo>
                <a:lnTo>
                  <a:pt x="135206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16693" y="1276350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5" h="0">
                <a:moveTo>
                  <a:pt x="0" y="0"/>
                </a:moveTo>
                <a:lnTo>
                  <a:pt x="134956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16669" y="1273175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5" h="0">
                <a:moveTo>
                  <a:pt x="0" y="0"/>
                </a:moveTo>
                <a:lnTo>
                  <a:pt x="134652" y="0"/>
                </a:lnTo>
              </a:path>
            </a:pathLst>
          </a:custGeom>
          <a:ln w="381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16635" y="1268730"/>
            <a:ext cx="134620" cy="0"/>
          </a:xfrm>
          <a:custGeom>
            <a:avLst/>
            <a:gdLst/>
            <a:ahLst/>
            <a:cxnLst/>
            <a:rect l="l" t="t" r="r" b="b"/>
            <a:pathLst>
              <a:path w="134619" h="0">
                <a:moveTo>
                  <a:pt x="0" y="0"/>
                </a:moveTo>
                <a:lnTo>
                  <a:pt x="134223" y="0"/>
                </a:lnTo>
              </a:path>
            </a:pathLst>
          </a:custGeom>
          <a:ln w="5079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16573" y="1263650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4" h="0">
                <a:moveTo>
                  <a:pt x="0" y="0"/>
                </a:moveTo>
                <a:lnTo>
                  <a:pt x="133891" y="0"/>
                </a:lnTo>
              </a:path>
            </a:pathLst>
          </a:custGeom>
          <a:ln w="508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16846" y="1259839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4" h="0">
                <a:moveTo>
                  <a:pt x="0" y="0"/>
                </a:moveTo>
                <a:lnTo>
                  <a:pt x="133375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17181" y="1257935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 h="0">
                <a:moveTo>
                  <a:pt x="0" y="0"/>
                </a:moveTo>
                <a:lnTo>
                  <a:pt x="132918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16038" y="1256919"/>
            <a:ext cx="135890" cy="47625"/>
          </a:xfrm>
          <a:custGeom>
            <a:avLst/>
            <a:gdLst/>
            <a:ahLst/>
            <a:cxnLst/>
            <a:rect l="l" t="t" r="r" b="b"/>
            <a:pathLst>
              <a:path w="135890" h="47625">
                <a:moveTo>
                  <a:pt x="118935" y="0"/>
                </a:moveTo>
                <a:lnTo>
                  <a:pt x="124396" y="0"/>
                </a:lnTo>
                <a:lnTo>
                  <a:pt x="129425" y="380"/>
                </a:lnTo>
                <a:lnTo>
                  <a:pt x="134061" y="1015"/>
                </a:lnTo>
                <a:lnTo>
                  <a:pt x="134556" y="8762"/>
                </a:lnTo>
                <a:lnTo>
                  <a:pt x="135051" y="14477"/>
                </a:lnTo>
                <a:lnTo>
                  <a:pt x="135547" y="18287"/>
                </a:lnTo>
                <a:lnTo>
                  <a:pt x="135788" y="22605"/>
                </a:lnTo>
                <a:lnTo>
                  <a:pt x="134797" y="35432"/>
                </a:lnTo>
                <a:lnTo>
                  <a:pt x="134632" y="37464"/>
                </a:lnTo>
                <a:lnTo>
                  <a:pt x="134556" y="39877"/>
                </a:lnTo>
                <a:lnTo>
                  <a:pt x="134556" y="42925"/>
                </a:lnTo>
                <a:lnTo>
                  <a:pt x="134556" y="47370"/>
                </a:lnTo>
                <a:lnTo>
                  <a:pt x="241" y="47625"/>
                </a:lnTo>
                <a:lnTo>
                  <a:pt x="76" y="42798"/>
                </a:lnTo>
                <a:lnTo>
                  <a:pt x="0" y="39115"/>
                </a:lnTo>
                <a:lnTo>
                  <a:pt x="0" y="36702"/>
                </a:lnTo>
                <a:lnTo>
                  <a:pt x="0" y="32511"/>
                </a:lnTo>
                <a:lnTo>
                  <a:pt x="165" y="27939"/>
                </a:lnTo>
                <a:lnTo>
                  <a:pt x="495" y="22732"/>
                </a:lnTo>
                <a:lnTo>
                  <a:pt x="660" y="20192"/>
                </a:lnTo>
                <a:lnTo>
                  <a:pt x="736" y="18287"/>
                </a:lnTo>
                <a:lnTo>
                  <a:pt x="736" y="17144"/>
                </a:lnTo>
                <a:lnTo>
                  <a:pt x="495" y="4698"/>
                </a:lnTo>
                <a:lnTo>
                  <a:pt x="1231" y="507"/>
                </a:lnTo>
                <a:lnTo>
                  <a:pt x="79298" y="507"/>
                </a:lnTo>
                <a:lnTo>
                  <a:pt x="118935" y="0"/>
                </a:lnTo>
                <a:close/>
              </a:path>
            </a:pathLst>
          </a:custGeom>
          <a:ln w="18288">
            <a:solidFill>
              <a:srgbClr val="D9EBE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085989" y="1038605"/>
            <a:ext cx="873747" cy="3595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085720" y="1038605"/>
            <a:ext cx="2645537" cy="4824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095628" y="1435861"/>
            <a:ext cx="3632200" cy="0"/>
          </a:xfrm>
          <a:custGeom>
            <a:avLst/>
            <a:gdLst/>
            <a:ahLst/>
            <a:cxnLst/>
            <a:rect l="l" t="t" r="r" b="b"/>
            <a:pathLst>
              <a:path w="3632200" h="0">
                <a:moveTo>
                  <a:pt x="0" y="0"/>
                </a:moveTo>
                <a:lnTo>
                  <a:pt x="3631692" y="0"/>
                </a:lnTo>
              </a:path>
            </a:pathLst>
          </a:custGeom>
          <a:ln w="25907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095628" y="1422908"/>
            <a:ext cx="3632200" cy="26034"/>
          </a:xfrm>
          <a:custGeom>
            <a:avLst/>
            <a:gdLst/>
            <a:ahLst/>
            <a:cxnLst/>
            <a:rect l="l" t="t" r="r" b="b"/>
            <a:pathLst>
              <a:path w="3632200" h="26034">
                <a:moveTo>
                  <a:pt x="0" y="0"/>
                </a:moveTo>
                <a:lnTo>
                  <a:pt x="1815846" y="0"/>
                </a:lnTo>
                <a:lnTo>
                  <a:pt x="3631692" y="0"/>
                </a:lnTo>
                <a:lnTo>
                  <a:pt x="3631692" y="25907"/>
                </a:lnTo>
                <a:lnTo>
                  <a:pt x="1815846" y="25907"/>
                </a:lnTo>
                <a:lnTo>
                  <a:pt x="0" y="25907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D9EBE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969884" y="205359"/>
            <a:ext cx="921131" cy="2217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608059" y="344170"/>
            <a:ext cx="67310" cy="62230"/>
          </a:xfrm>
          <a:custGeom>
            <a:avLst/>
            <a:gdLst/>
            <a:ahLst/>
            <a:cxnLst/>
            <a:rect l="l" t="t" r="r" b="b"/>
            <a:pathLst>
              <a:path w="67309" h="62229">
                <a:moveTo>
                  <a:pt x="66801" y="0"/>
                </a:moveTo>
                <a:lnTo>
                  <a:pt x="21717" y="11683"/>
                </a:lnTo>
                <a:lnTo>
                  <a:pt x="15240" y="13588"/>
                </a:lnTo>
                <a:lnTo>
                  <a:pt x="11684" y="15620"/>
                </a:lnTo>
                <a:lnTo>
                  <a:pt x="8000" y="17652"/>
                </a:lnTo>
                <a:lnTo>
                  <a:pt x="5080" y="20446"/>
                </a:lnTo>
                <a:lnTo>
                  <a:pt x="3048" y="24256"/>
                </a:lnTo>
                <a:lnTo>
                  <a:pt x="1016" y="27939"/>
                </a:lnTo>
                <a:lnTo>
                  <a:pt x="0" y="32257"/>
                </a:lnTo>
                <a:lnTo>
                  <a:pt x="0" y="37083"/>
                </a:lnTo>
                <a:lnTo>
                  <a:pt x="0" y="44576"/>
                </a:lnTo>
                <a:lnTo>
                  <a:pt x="2286" y="50672"/>
                </a:lnTo>
                <a:lnTo>
                  <a:pt x="6985" y="55117"/>
                </a:lnTo>
                <a:lnTo>
                  <a:pt x="11684" y="59689"/>
                </a:lnTo>
                <a:lnTo>
                  <a:pt x="18161" y="61975"/>
                </a:lnTo>
                <a:lnTo>
                  <a:pt x="26416" y="61975"/>
                </a:lnTo>
                <a:lnTo>
                  <a:pt x="34163" y="61975"/>
                </a:lnTo>
                <a:lnTo>
                  <a:pt x="41275" y="59943"/>
                </a:lnTo>
                <a:lnTo>
                  <a:pt x="65643" y="27035"/>
                </a:lnTo>
                <a:lnTo>
                  <a:pt x="66801" y="9905"/>
                </a:lnTo>
                <a:lnTo>
                  <a:pt x="66801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389619" y="283972"/>
            <a:ext cx="70485" cy="121285"/>
          </a:xfrm>
          <a:custGeom>
            <a:avLst/>
            <a:gdLst/>
            <a:ahLst/>
            <a:cxnLst/>
            <a:rect l="l" t="t" r="r" b="b"/>
            <a:pathLst>
              <a:path w="70484" h="121285">
                <a:moveTo>
                  <a:pt x="34798" y="0"/>
                </a:moveTo>
                <a:lnTo>
                  <a:pt x="2666" y="33893"/>
                </a:lnTo>
                <a:lnTo>
                  <a:pt x="0" y="59308"/>
                </a:lnTo>
                <a:lnTo>
                  <a:pt x="265" y="70832"/>
                </a:lnTo>
                <a:lnTo>
                  <a:pt x="11683" y="110489"/>
                </a:lnTo>
                <a:lnTo>
                  <a:pt x="17145" y="114680"/>
                </a:lnTo>
                <a:lnTo>
                  <a:pt x="22605" y="118999"/>
                </a:lnTo>
                <a:lnTo>
                  <a:pt x="28575" y="121157"/>
                </a:lnTo>
                <a:lnTo>
                  <a:pt x="35305" y="121157"/>
                </a:lnTo>
                <a:lnTo>
                  <a:pt x="67325" y="86804"/>
                </a:lnTo>
                <a:lnTo>
                  <a:pt x="69976" y="60198"/>
                </a:lnTo>
                <a:lnTo>
                  <a:pt x="69336" y="45696"/>
                </a:lnTo>
                <a:lnTo>
                  <a:pt x="54407" y="8143"/>
                </a:lnTo>
                <a:lnTo>
                  <a:pt x="41921" y="904"/>
                </a:lnTo>
                <a:lnTo>
                  <a:pt x="34798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245602" y="283972"/>
            <a:ext cx="70485" cy="121285"/>
          </a:xfrm>
          <a:custGeom>
            <a:avLst/>
            <a:gdLst/>
            <a:ahLst/>
            <a:cxnLst/>
            <a:rect l="l" t="t" r="r" b="b"/>
            <a:pathLst>
              <a:path w="70484" h="121285">
                <a:moveTo>
                  <a:pt x="33781" y="0"/>
                </a:moveTo>
                <a:lnTo>
                  <a:pt x="2476" y="33464"/>
                </a:lnTo>
                <a:lnTo>
                  <a:pt x="0" y="60705"/>
                </a:lnTo>
                <a:lnTo>
                  <a:pt x="664" y="75043"/>
                </a:lnTo>
                <a:lnTo>
                  <a:pt x="16091" y="112692"/>
                </a:lnTo>
                <a:lnTo>
                  <a:pt x="35432" y="121157"/>
                </a:lnTo>
                <a:lnTo>
                  <a:pt x="42169" y="120255"/>
                </a:lnTo>
                <a:lnTo>
                  <a:pt x="67405" y="88884"/>
                </a:lnTo>
                <a:lnTo>
                  <a:pt x="69976" y="63626"/>
                </a:lnTo>
                <a:lnTo>
                  <a:pt x="69334" y="48172"/>
                </a:lnTo>
                <a:lnTo>
                  <a:pt x="54213" y="8572"/>
                </a:lnTo>
                <a:lnTo>
                  <a:pt x="33781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741918" y="260095"/>
            <a:ext cx="0" cy="168910"/>
          </a:xfrm>
          <a:custGeom>
            <a:avLst/>
            <a:gdLst/>
            <a:ahLst/>
            <a:cxnLst/>
            <a:rect l="l" t="t" r="r" b="b"/>
            <a:pathLst>
              <a:path w="0" h="168909">
                <a:moveTo>
                  <a:pt x="0" y="0"/>
                </a:moveTo>
                <a:lnTo>
                  <a:pt x="0" y="168783"/>
                </a:lnTo>
              </a:path>
            </a:pathLst>
          </a:custGeom>
          <a:ln w="32511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187181" y="260095"/>
            <a:ext cx="0" cy="168910"/>
          </a:xfrm>
          <a:custGeom>
            <a:avLst/>
            <a:gdLst/>
            <a:ahLst/>
            <a:cxnLst/>
            <a:rect l="l" t="t" r="r" b="b"/>
            <a:pathLst>
              <a:path w="0" h="168909">
                <a:moveTo>
                  <a:pt x="0" y="0"/>
                </a:moveTo>
                <a:lnTo>
                  <a:pt x="0" y="168783"/>
                </a:lnTo>
              </a:path>
            </a:pathLst>
          </a:custGeom>
          <a:ln w="32511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785859" y="261874"/>
            <a:ext cx="105410" cy="161925"/>
          </a:xfrm>
          <a:custGeom>
            <a:avLst/>
            <a:gdLst/>
            <a:ahLst/>
            <a:cxnLst/>
            <a:rect l="l" t="t" r="r" b="b"/>
            <a:pathLst>
              <a:path w="105409" h="161925">
                <a:moveTo>
                  <a:pt x="60960" y="0"/>
                </a:moveTo>
                <a:lnTo>
                  <a:pt x="67818" y="0"/>
                </a:lnTo>
                <a:lnTo>
                  <a:pt x="74295" y="1397"/>
                </a:lnTo>
                <a:lnTo>
                  <a:pt x="102489" y="32003"/>
                </a:lnTo>
                <a:lnTo>
                  <a:pt x="105156" y="64516"/>
                </a:lnTo>
                <a:lnTo>
                  <a:pt x="105156" y="161671"/>
                </a:lnTo>
                <a:lnTo>
                  <a:pt x="83312" y="161671"/>
                </a:lnTo>
                <a:lnTo>
                  <a:pt x="83312" y="65404"/>
                </a:lnTo>
                <a:lnTo>
                  <a:pt x="83123" y="57308"/>
                </a:lnTo>
                <a:lnTo>
                  <a:pt x="61975" y="23114"/>
                </a:lnTo>
                <a:lnTo>
                  <a:pt x="56388" y="23114"/>
                </a:lnTo>
                <a:lnTo>
                  <a:pt x="24209" y="50815"/>
                </a:lnTo>
                <a:lnTo>
                  <a:pt x="21844" y="75183"/>
                </a:lnTo>
                <a:lnTo>
                  <a:pt x="21844" y="161671"/>
                </a:lnTo>
                <a:lnTo>
                  <a:pt x="0" y="161671"/>
                </a:lnTo>
                <a:lnTo>
                  <a:pt x="0" y="3555"/>
                </a:lnTo>
                <a:lnTo>
                  <a:pt x="19812" y="3555"/>
                </a:lnTo>
                <a:lnTo>
                  <a:pt x="19812" y="25907"/>
                </a:lnTo>
                <a:lnTo>
                  <a:pt x="23548" y="19835"/>
                </a:lnTo>
                <a:lnTo>
                  <a:pt x="52070" y="0"/>
                </a:lnTo>
                <a:lnTo>
                  <a:pt x="6096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584692" y="261874"/>
            <a:ext cx="119380" cy="165735"/>
          </a:xfrm>
          <a:custGeom>
            <a:avLst/>
            <a:gdLst/>
            <a:ahLst/>
            <a:cxnLst/>
            <a:rect l="l" t="t" r="r" b="b"/>
            <a:pathLst>
              <a:path w="119379" h="165734">
                <a:moveTo>
                  <a:pt x="62610" y="0"/>
                </a:moveTo>
                <a:lnTo>
                  <a:pt x="102361" y="12826"/>
                </a:lnTo>
                <a:lnTo>
                  <a:pt x="112394" y="59690"/>
                </a:lnTo>
                <a:lnTo>
                  <a:pt x="112394" y="95376"/>
                </a:lnTo>
                <a:lnTo>
                  <a:pt x="112488" y="112402"/>
                </a:lnTo>
                <a:lnTo>
                  <a:pt x="116585" y="155448"/>
                </a:lnTo>
                <a:lnTo>
                  <a:pt x="119379" y="161671"/>
                </a:lnTo>
                <a:lnTo>
                  <a:pt x="96392" y="161671"/>
                </a:lnTo>
                <a:lnTo>
                  <a:pt x="94233" y="156210"/>
                </a:lnTo>
                <a:lnTo>
                  <a:pt x="92709" y="149733"/>
                </a:lnTo>
                <a:lnTo>
                  <a:pt x="91948" y="142112"/>
                </a:lnTo>
                <a:lnTo>
                  <a:pt x="86429" y="147490"/>
                </a:lnTo>
                <a:lnTo>
                  <a:pt x="50710" y="164867"/>
                </a:lnTo>
                <a:lnTo>
                  <a:pt x="44323" y="165226"/>
                </a:lnTo>
                <a:lnTo>
                  <a:pt x="34728" y="164464"/>
                </a:lnTo>
                <a:lnTo>
                  <a:pt x="3032" y="138731"/>
                </a:lnTo>
                <a:lnTo>
                  <a:pt x="0" y="120141"/>
                </a:lnTo>
                <a:lnTo>
                  <a:pt x="0" y="110998"/>
                </a:lnTo>
                <a:lnTo>
                  <a:pt x="1904" y="102870"/>
                </a:lnTo>
                <a:lnTo>
                  <a:pt x="5714" y="95885"/>
                </a:lnTo>
                <a:lnTo>
                  <a:pt x="9398" y="88773"/>
                </a:lnTo>
                <a:lnTo>
                  <a:pt x="50926" y="70611"/>
                </a:lnTo>
                <a:lnTo>
                  <a:pt x="63452" y="68518"/>
                </a:lnTo>
                <a:lnTo>
                  <a:pt x="74167" y="66246"/>
                </a:lnTo>
                <a:lnTo>
                  <a:pt x="83073" y="63807"/>
                </a:lnTo>
                <a:lnTo>
                  <a:pt x="90169" y="61214"/>
                </a:lnTo>
                <a:lnTo>
                  <a:pt x="90297" y="54355"/>
                </a:lnTo>
                <a:lnTo>
                  <a:pt x="90297" y="43560"/>
                </a:lnTo>
                <a:lnTo>
                  <a:pt x="59435" y="22098"/>
                </a:lnTo>
                <a:lnTo>
                  <a:pt x="49149" y="22098"/>
                </a:lnTo>
                <a:lnTo>
                  <a:pt x="25273" y="52324"/>
                </a:lnTo>
                <a:lnTo>
                  <a:pt x="3682" y="48641"/>
                </a:lnTo>
                <a:lnTo>
                  <a:pt x="22351" y="11683"/>
                </a:lnTo>
                <a:lnTo>
                  <a:pt x="50301" y="736"/>
                </a:lnTo>
                <a:lnTo>
                  <a:pt x="6261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508492" y="261874"/>
            <a:ext cx="70485" cy="161925"/>
          </a:xfrm>
          <a:custGeom>
            <a:avLst/>
            <a:gdLst/>
            <a:ahLst/>
            <a:cxnLst/>
            <a:rect l="l" t="t" r="r" b="b"/>
            <a:pathLst>
              <a:path w="70484" h="161925">
                <a:moveTo>
                  <a:pt x="47878" y="0"/>
                </a:moveTo>
                <a:lnTo>
                  <a:pt x="55244" y="0"/>
                </a:lnTo>
                <a:lnTo>
                  <a:pt x="62737" y="2921"/>
                </a:lnTo>
                <a:lnTo>
                  <a:pt x="70357" y="8635"/>
                </a:lnTo>
                <a:lnTo>
                  <a:pt x="62991" y="33527"/>
                </a:lnTo>
                <a:lnTo>
                  <a:pt x="57530" y="29591"/>
                </a:lnTo>
                <a:lnTo>
                  <a:pt x="52197" y="27685"/>
                </a:lnTo>
                <a:lnTo>
                  <a:pt x="46989" y="27685"/>
                </a:lnTo>
                <a:lnTo>
                  <a:pt x="42290" y="27685"/>
                </a:lnTo>
                <a:lnTo>
                  <a:pt x="38100" y="29336"/>
                </a:lnTo>
                <a:lnTo>
                  <a:pt x="22105" y="70393"/>
                </a:lnTo>
                <a:lnTo>
                  <a:pt x="21843" y="78867"/>
                </a:lnTo>
                <a:lnTo>
                  <a:pt x="21843" y="161671"/>
                </a:lnTo>
                <a:lnTo>
                  <a:pt x="0" y="161671"/>
                </a:lnTo>
                <a:lnTo>
                  <a:pt x="0" y="3555"/>
                </a:lnTo>
                <a:lnTo>
                  <a:pt x="19811" y="3555"/>
                </a:lnTo>
                <a:lnTo>
                  <a:pt x="19811" y="27558"/>
                </a:lnTo>
                <a:lnTo>
                  <a:pt x="23528" y="19944"/>
                </a:lnTo>
                <a:lnTo>
                  <a:pt x="42672" y="0"/>
                </a:lnTo>
                <a:lnTo>
                  <a:pt x="47878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725661" y="220725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 h="0">
                <a:moveTo>
                  <a:pt x="0" y="0"/>
                </a:moveTo>
                <a:lnTo>
                  <a:pt x="32511" y="0"/>
                </a:lnTo>
              </a:path>
            </a:pathLst>
          </a:custGeom>
          <a:ln w="41401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369554" y="205359"/>
            <a:ext cx="112395" cy="222250"/>
          </a:xfrm>
          <a:custGeom>
            <a:avLst/>
            <a:gdLst/>
            <a:ahLst/>
            <a:cxnLst/>
            <a:rect l="l" t="t" r="r" b="b"/>
            <a:pathLst>
              <a:path w="112395" h="222250">
                <a:moveTo>
                  <a:pt x="0" y="0"/>
                </a:moveTo>
                <a:lnTo>
                  <a:pt x="21971" y="0"/>
                </a:lnTo>
                <a:lnTo>
                  <a:pt x="21971" y="77850"/>
                </a:lnTo>
                <a:lnTo>
                  <a:pt x="26670" y="70739"/>
                </a:lnTo>
                <a:lnTo>
                  <a:pt x="31876" y="65405"/>
                </a:lnTo>
                <a:lnTo>
                  <a:pt x="37846" y="61849"/>
                </a:lnTo>
                <a:lnTo>
                  <a:pt x="43688" y="58293"/>
                </a:lnTo>
                <a:lnTo>
                  <a:pt x="50292" y="56515"/>
                </a:lnTo>
                <a:lnTo>
                  <a:pt x="57530" y="56515"/>
                </a:lnTo>
                <a:lnTo>
                  <a:pt x="96345" y="77041"/>
                </a:lnTo>
                <a:lnTo>
                  <a:pt x="110569" y="113553"/>
                </a:lnTo>
                <a:lnTo>
                  <a:pt x="112395" y="137922"/>
                </a:lnTo>
                <a:lnTo>
                  <a:pt x="111347" y="156874"/>
                </a:lnTo>
                <a:lnTo>
                  <a:pt x="95630" y="199898"/>
                </a:lnTo>
                <a:lnTo>
                  <a:pt x="56261" y="221742"/>
                </a:lnTo>
                <a:lnTo>
                  <a:pt x="48641" y="221742"/>
                </a:lnTo>
                <a:lnTo>
                  <a:pt x="41910" y="219837"/>
                </a:lnTo>
                <a:lnTo>
                  <a:pt x="35941" y="215900"/>
                </a:lnTo>
                <a:lnTo>
                  <a:pt x="29845" y="211963"/>
                </a:lnTo>
                <a:lnTo>
                  <a:pt x="24765" y="206121"/>
                </a:lnTo>
                <a:lnTo>
                  <a:pt x="20320" y="198374"/>
                </a:lnTo>
                <a:lnTo>
                  <a:pt x="20320" y="218186"/>
                </a:lnTo>
                <a:lnTo>
                  <a:pt x="0" y="218186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223122" y="205359"/>
            <a:ext cx="113030" cy="222250"/>
          </a:xfrm>
          <a:custGeom>
            <a:avLst/>
            <a:gdLst/>
            <a:ahLst/>
            <a:cxnLst/>
            <a:rect l="l" t="t" r="r" b="b"/>
            <a:pathLst>
              <a:path w="113029" h="222250">
                <a:moveTo>
                  <a:pt x="90297" y="0"/>
                </a:moveTo>
                <a:lnTo>
                  <a:pt x="112522" y="0"/>
                </a:lnTo>
                <a:lnTo>
                  <a:pt x="112522" y="218186"/>
                </a:lnTo>
                <a:lnTo>
                  <a:pt x="91948" y="218186"/>
                </a:lnTo>
                <a:lnTo>
                  <a:pt x="91948" y="198247"/>
                </a:lnTo>
                <a:lnTo>
                  <a:pt x="88010" y="205867"/>
                </a:lnTo>
                <a:lnTo>
                  <a:pt x="82803" y="211709"/>
                </a:lnTo>
                <a:lnTo>
                  <a:pt x="76580" y="215773"/>
                </a:lnTo>
                <a:lnTo>
                  <a:pt x="70357" y="219710"/>
                </a:lnTo>
                <a:lnTo>
                  <a:pt x="63626" y="221742"/>
                </a:lnTo>
                <a:lnTo>
                  <a:pt x="56387" y="221742"/>
                </a:lnTo>
                <a:lnTo>
                  <a:pt x="16636" y="200025"/>
                </a:lnTo>
                <a:lnTo>
                  <a:pt x="1045" y="157716"/>
                </a:lnTo>
                <a:lnTo>
                  <a:pt x="0" y="139192"/>
                </a:lnTo>
                <a:lnTo>
                  <a:pt x="454" y="126190"/>
                </a:lnTo>
                <a:lnTo>
                  <a:pt x="11390" y="84661"/>
                </a:lnTo>
                <a:lnTo>
                  <a:pt x="40290" y="58800"/>
                </a:lnTo>
                <a:lnTo>
                  <a:pt x="54736" y="56515"/>
                </a:lnTo>
                <a:lnTo>
                  <a:pt x="61975" y="56515"/>
                </a:lnTo>
                <a:lnTo>
                  <a:pt x="68706" y="58420"/>
                </a:lnTo>
                <a:lnTo>
                  <a:pt x="74929" y="62230"/>
                </a:lnTo>
                <a:lnTo>
                  <a:pt x="81152" y="66040"/>
                </a:lnTo>
                <a:lnTo>
                  <a:pt x="86232" y="71374"/>
                </a:lnTo>
                <a:lnTo>
                  <a:pt x="90297" y="78232"/>
                </a:lnTo>
                <a:lnTo>
                  <a:pt x="90297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8170926" y="220725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 h="0">
                <a:moveTo>
                  <a:pt x="0" y="0"/>
                </a:moveTo>
                <a:lnTo>
                  <a:pt x="32511" y="0"/>
                </a:lnTo>
              </a:path>
            </a:pathLst>
          </a:custGeom>
          <a:ln w="41401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969884" y="205359"/>
            <a:ext cx="170815" cy="218440"/>
          </a:xfrm>
          <a:custGeom>
            <a:avLst/>
            <a:gdLst/>
            <a:ahLst/>
            <a:cxnLst/>
            <a:rect l="l" t="t" r="r" b="b"/>
            <a:pathLst>
              <a:path w="170815" h="218440">
                <a:moveTo>
                  <a:pt x="0" y="0"/>
                </a:moveTo>
                <a:lnTo>
                  <a:pt x="35560" y="0"/>
                </a:lnTo>
                <a:lnTo>
                  <a:pt x="77978" y="154432"/>
                </a:lnTo>
                <a:lnTo>
                  <a:pt x="86487" y="186817"/>
                </a:lnTo>
                <a:lnTo>
                  <a:pt x="88296" y="180072"/>
                </a:lnTo>
                <a:lnTo>
                  <a:pt x="90487" y="172005"/>
                </a:lnTo>
                <a:lnTo>
                  <a:pt x="93059" y="162581"/>
                </a:lnTo>
                <a:lnTo>
                  <a:pt x="96012" y="151765"/>
                </a:lnTo>
                <a:lnTo>
                  <a:pt x="138938" y="0"/>
                </a:lnTo>
                <a:lnTo>
                  <a:pt x="170815" y="0"/>
                </a:lnTo>
                <a:lnTo>
                  <a:pt x="170815" y="218186"/>
                </a:lnTo>
                <a:lnTo>
                  <a:pt x="148082" y="218186"/>
                </a:lnTo>
                <a:lnTo>
                  <a:pt x="148082" y="35687"/>
                </a:lnTo>
                <a:lnTo>
                  <a:pt x="95885" y="218186"/>
                </a:lnTo>
                <a:lnTo>
                  <a:pt x="74549" y="218186"/>
                </a:lnTo>
                <a:lnTo>
                  <a:pt x="22733" y="32512"/>
                </a:lnTo>
                <a:lnTo>
                  <a:pt x="22733" y="218186"/>
                </a:lnTo>
                <a:lnTo>
                  <a:pt x="0" y="218186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82524" y="3332988"/>
            <a:ext cx="797051" cy="9936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97408" y="3332988"/>
            <a:ext cx="734568" cy="9936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86523" y="3601592"/>
            <a:ext cx="193675" cy="300355"/>
          </a:xfrm>
          <a:custGeom>
            <a:avLst/>
            <a:gdLst/>
            <a:ahLst/>
            <a:cxnLst/>
            <a:rect l="l" t="t" r="r" b="b"/>
            <a:pathLst>
              <a:path w="193675" h="300354">
                <a:moveTo>
                  <a:pt x="28651" y="243967"/>
                </a:moveTo>
                <a:lnTo>
                  <a:pt x="16294" y="243967"/>
                </a:lnTo>
                <a:lnTo>
                  <a:pt x="10782" y="245999"/>
                </a:lnTo>
                <a:lnTo>
                  <a:pt x="2158" y="254381"/>
                </a:lnTo>
                <a:lnTo>
                  <a:pt x="0" y="259334"/>
                </a:lnTo>
                <a:lnTo>
                  <a:pt x="0" y="273050"/>
                </a:lnTo>
                <a:lnTo>
                  <a:pt x="39122" y="296449"/>
                </a:lnTo>
                <a:lnTo>
                  <a:pt x="74333" y="299974"/>
                </a:lnTo>
                <a:lnTo>
                  <a:pt x="94173" y="298904"/>
                </a:lnTo>
                <a:lnTo>
                  <a:pt x="112396" y="295703"/>
                </a:lnTo>
                <a:lnTo>
                  <a:pt x="129002" y="290383"/>
                </a:lnTo>
                <a:lnTo>
                  <a:pt x="143736" y="283083"/>
                </a:lnTo>
                <a:lnTo>
                  <a:pt x="81927" y="283083"/>
                </a:lnTo>
                <a:lnTo>
                  <a:pt x="76936" y="281559"/>
                </a:lnTo>
                <a:lnTo>
                  <a:pt x="70091" y="278765"/>
                </a:lnTo>
                <a:lnTo>
                  <a:pt x="66230" y="277368"/>
                </a:lnTo>
                <a:lnTo>
                  <a:pt x="62204" y="273939"/>
                </a:lnTo>
                <a:lnTo>
                  <a:pt x="33858" y="245491"/>
                </a:lnTo>
                <a:lnTo>
                  <a:pt x="28651" y="243967"/>
                </a:lnTo>
                <a:close/>
              </a:path>
              <a:path w="193675" h="300354">
                <a:moveTo>
                  <a:pt x="178422" y="147701"/>
                </a:moveTo>
                <a:lnTo>
                  <a:pt x="95326" y="147701"/>
                </a:lnTo>
                <a:lnTo>
                  <a:pt x="103089" y="148673"/>
                </a:lnTo>
                <a:lnTo>
                  <a:pt x="110531" y="151574"/>
                </a:lnTo>
                <a:lnTo>
                  <a:pt x="136913" y="192303"/>
                </a:lnTo>
                <a:lnTo>
                  <a:pt x="137744" y="204851"/>
                </a:lnTo>
                <a:lnTo>
                  <a:pt x="137268" y="216852"/>
                </a:lnTo>
                <a:lnTo>
                  <a:pt x="126022" y="256952"/>
                </a:lnTo>
                <a:lnTo>
                  <a:pt x="91030" y="282580"/>
                </a:lnTo>
                <a:lnTo>
                  <a:pt x="85051" y="283083"/>
                </a:lnTo>
                <a:lnTo>
                  <a:pt x="143736" y="283083"/>
                </a:lnTo>
                <a:lnTo>
                  <a:pt x="176530" y="252791"/>
                </a:lnTo>
                <a:lnTo>
                  <a:pt x="190898" y="216201"/>
                </a:lnTo>
                <a:lnTo>
                  <a:pt x="193547" y="192659"/>
                </a:lnTo>
                <a:lnTo>
                  <a:pt x="192369" y="179300"/>
                </a:lnTo>
                <a:lnTo>
                  <a:pt x="188833" y="166465"/>
                </a:lnTo>
                <a:lnTo>
                  <a:pt x="182939" y="154154"/>
                </a:lnTo>
                <a:lnTo>
                  <a:pt x="178422" y="147701"/>
                </a:lnTo>
                <a:close/>
              </a:path>
              <a:path w="193675" h="300354">
                <a:moveTo>
                  <a:pt x="168494" y="35687"/>
                </a:moveTo>
                <a:lnTo>
                  <a:pt x="86842" y="35687"/>
                </a:lnTo>
                <a:lnTo>
                  <a:pt x="93243" y="36351"/>
                </a:lnTo>
                <a:lnTo>
                  <a:pt x="99282" y="38338"/>
                </a:lnTo>
                <a:lnTo>
                  <a:pt x="120548" y="70993"/>
                </a:lnTo>
                <a:lnTo>
                  <a:pt x="119990" y="77751"/>
                </a:lnTo>
                <a:lnTo>
                  <a:pt x="91246" y="117887"/>
                </a:lnTo>
                <a:lnTo>
                  <a:pt x="57365" y="144653"/>
                </a:lnTo>
                <a:lnTo>
                  <a:pt x="60197" y="147955"/>
                </a:lnTo>
                <a:lnTo>
                  <a:pt x="63842" y="152400"/>
                </a:lnTo>
                <a:lnTo>
                  <a:pt x="68313" y="157988"/>
                </a:lnTo>
                <a:lnTo>
                  <a:pt x="75773" y="153487"/>
                </a:lnTo>
                <a:lnTo>
                  <a:pt x="82762" y="150272"/>
                </a:lnTo>
                <a:lnTo>
                  <a:pt x="89280" y="148343"/>
                </a:lnTo>
                <a:lnTo>
                  <a:pt x="95326" y="147701"/>
                </a:lnTo>
                <a:lnTo>
                  <a:pt x="178422" y="147701"/>
                </a:lnTo>
                <a:lnTo>
                  <a:pt x="174688" y="142367"/>
                </a:lnTo>
                <a:lnTo>
                  <a:pt x="164560" y="132345"/>
                </a:lnTo>
                <a:lnTo>
                  <a:pt x="153055" y="125158"/>
                </a:lnTo>
                <a:lnTo>
                  <a:pt x="140171" y="120828"/>
                </a:lnTo>
                <a:lnTo>
                  <a:pt x="125907" y="119380"/>
                </a:lnTo>
                <a:lnTo>
                  <a:pt x="121221" y="119380"/>
                </a:lnTo>
                <a:lnTo>
                  <a:pt x="134113" y="110120"/>
                </a:lnTo>
                <a:lnTo>
                  <a:pt x="164849" y="76487"/>
                </a:lnTo>
                <a:lnTo>
                  <a:pt x="170963" y="51704"/>
                </a:lnTo>
                <a:lnTo>
                  <a:pt x="170928" y="50361"/>
                </a:lnTo>
                <a:lnTo>
                  <a:pt x="170014" y="40608"/>
                </a:lnTo>
                <a:lnTo>
                  <a:pt x="168494" y="35687"/>
                </a:lnTo>
                <a:close/>
              </a:path>
              <a:path w="193675" h="300354">
                <a:moveTo>
                  <a:pt x="110058" y="0"/>
                </a:moveTo>
                <a:lnTo>
                  <a:pt x="64839" y="10552"/>
                </a:lnTo>
                <a:lnTo>
                  <a:pt x="33843" y="40846"/>
                </a:lnTo>
                <a:lnTo>
                  <a:pt x="23215" y="61341"/>
                </a:lnTo>
                <a:lnTo>
                  <a:pt x="37274" y="68961"/>
                </a:lnTo>
                <a:lnTo>
                  <a:pt x="48744" y="54385"/>
                </a:lnTo>
                <a:lnTo>
                  <a:pt x="60829" y="43989"/>
                </a:lnTo>
                <a:lnTo>
                  <a:pt x="73529" y="37760"/>
                </a:lnTo>
                <a:lnTo>
                  <a:pt x="86842" y="35687"/>
                </a:lnTo>
                <a:lnTo>
                  <a:pt x="168494" y="35687"/>
                </a:lnTo>
                <a:lnTo>
                  <a:pt x="167043" y="30988"/>
                </a:lnTo>
                <a:lnTo>
                  <a:pt x="135955" y="3635"/>
                </a:lnTo>
                <a:lnTo>
                  <a:pt x="123843" y="906"/>
                </a:lnTo>
                <a:lnTo>
                  <a:pt x="11005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86523" y="3601592"/>
            <a:ext cx="193675" cy="300355"/>
          </a:xfrm>
          <a:custGeom>
            <a:avLst/>
            <a:gdLst/>
            <a:ahLst/>
            <a:cxnLst/>
            <a:rect l="l" t="t" r="r" b="b"/>
            <a:pathLst>
              <a:path w="193675" h="300354">
                <a:moveTo>
                  <a:pt x="110058" y="0"/>
                </a:moveTo>
                <a:lnTo>
                  <a:pt x="155155" y="14605"/>
                </a:lnTo>
                <a:lnTo>
                  <a:pt x="171005" y="51181"/>
                </a:lnTo>
                <a:lnTo>
                  <a:pt x="170321" y="59775"/>
                </a:lnTo>
                <a:lnTo>
                  <a:pt x="144883" y="101219"/>
                </a:lnTo>
                <a:lnTo>
                  <a:pt x="121221" y="119380"/>
                </a:lnTo>
                <a:lnTo>
                  <a:pt x="125907" y="119380"/>
                </a:lnTo>
                <a:lnTo>
                  <a:pt x="164560" y="132345"/>
                </a:lnTo>
                <a:lnTo>
                  <a:pt x="188833" y="166465"/>
                </a:lnTo>
                <a:lnTo>
                  <a:pt x="193547" y="192659"/>
                </a:lnTo>
                <a:lnTo>
                  <a:pt x="192885" y="204305"/>
                </a:lnTo>
                <a:lnTo>
                  <a:pt x="176530" y="252791"/>
                </a:lnTo>
                <a:lnTo>
                  <a:pt x="143992" y="282956"/>
                </a:lnTo>
                <a:lnTo>
                  <a:pt x="94173" y="298904"/>
                </a:lnTo>
                <a:lnTo>
                  <a:pt x="74333" y="299974"/>
                </a:lnTo>
                <a:lnTo>
                  <a:pt x="55543" y="299092"/>
                </a:lnTo>
                <a:lnTo>
                  <a:pt x="13398" y="285877"/>
                </a:lnTo>
                <a:lnTo>
                  <a:pt x="0" y="273050"/>
                </a:lnTo>
                <a:lnTo>
                  <a:pt x="0" y="264922"/>
                </a:lnTo>
                <a:lnTo>
                  <a:pt x="0" y="259334"/>
                </a:lnTo>
                <a:lnTo>
                  <a:pt x="2158" y="254381"/>
                </a:lnTo>
                <a:lnTo>
                  <a:pt x="6476" y="250190"/>
                </a:lnTo>
                <a:lnTo>
                  <a:pt x="10782" y="245999"/>
                </a:lnTo>
                <a:lnTo>
                  <a:pt x="16294" y="243967"/>
                </a:lnTo>
                <a:lnTo>
                  <a:pt x="22986" y="243967"/>
                </a:lnTo>
                <a:lnTo>
                  <a:pt x="28651" y="243967"/>
                </a:lnTo>
                <a:lnTo>
                  <a:pt x="58039" y="268478"/>
                </a:lnTo>
                <a:lnTo>
                  <a:pt x="62204" y="273939"/>
                </a:lnTo>
                <a:lnTo>
                  <a:pt x="66230" y="277368"/>
                </a:lnTo>
                <a:lnTo>
                  <a:pt x="70091" y="278765"/>
                </a:lnTo>
                <a:lnTo>
                  <a:pt x="76936" y="281559"/>
                </a:lnTo>
                <a:lnTo>
                  <a:pt x="81927" y="283083"/>
                </a:lnTo>
                <a:lnTo>
                  <a:pt x="85051" y="283083"/>
                </a:lnTo>
                <a:lnTo>
                  <a:pt x="91030" y="282580"/>
                </a:lnTo>
                <a:lnTo>
                  <a:pt x="126022" y="256952"/>
                </a:lnTo>
                <a:lnTo>
                  <a:pt x="137268" y="216852"/>
                </a:lnTo>
                <a:lnTo>
                  <a:pt x="137744" y="204851"/>
                </a:lnTo>
                <a:lnTo>
                  <a:pt x="136913" y="192303"/>
                </a:lnTo>
                <a:lnTo>
                  <a:pt x="117653" y="156380"/>
                </a:lnTo>
                <a:lnTo>
                  <a:pt x="95326" y="147701"/>
                </a:lnTo>
                <a:lnTo>
                  <a:pt x="89280" y="148343"/>
                </a:lnTo>
                <a:lnTo>
                  <a:pt x="82762" y="150272"/>
                </a:lnTo>
                <a:lnTo>
                  <a:pt x="75773" y="153487"/>
                </a:lnTo>
                <a:lnTo>
                  <a:pt x="68313" y="157988"/>
                </a:lnTo>
                <a:lnTo>
                  <a:pt x="63842" y="152400"/>
                </a:lnTo>
                <a:lnTo>
                  <a:pt x="60197" y="147955"/>
                </a:lnTo>
                <a:lnTo>
                  <a:pt x="57365" y="144653"/>
                </a:lnTo>
                <a:lnTo>
                  <a:pt x="75994" y="130579"/>
                </a:lnTo>
                <a:lnTo>
                  <a:pt x="111620" y="96647"/>
                </a:lnTo>
                <a:lnTo>
                  <a:pt x="120548" y="70993"/>
                </a:lnTo>
                <a:lnTo>
                  <a:pt x="119907" y="64087"/>
                </a:lnTo>
                <a:lnTo>
                  <a:pt x="93243" y="36351"/>
                </a:lnTo>
                <a:lnTo>
                  <a:pt x="86842" y="35687"/>
                </a:lnTo>
                <a:lnTo>
                  <a:pt x="73529" y="37760"/>
                </a:lnTo>
                <a:lnTo>
                  <a:pt x="60829" y="43989"/>
                </a:lnTo>
                <a:lnTo>
                  <a:pt x="48744" y="54385"/>
                </a:lnTo>
                <a:lnTo>
                  <a:pt x="37274" y="68961"/>
                </a:lnTo>
                <a:lnTo>
                  <a:pt x="23215" y="61341"/>
                </a:lnTo>
                <a:lnTo>
                  <a:pt x="44310" y="26162"/>
                </a:lnTo>
                <a:lnTo>
                  <a:pt x="81592" y="3482"/>
                </a:lnTo>
                <a:lnTo>
                  <a:pt x="99675" y="382"/>
                </a:lnTo>
                <a:lnTo>
                  <a:pt x="110058" y="0"/>
                </a:lnTo>
                <a:close/>
              </a:path>
            </a:pathLst>
          </a:custGeom>
          <a:ln w="18288">
            <a:solidFill>
              <a:srgbClr val="D9EBE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910932" y="3820795"/>
            <a:ext cx="121285" cy="0"/>
          </a:xfrm>
          <a:custGeom>
            <a:avLst/>
            <a:gdLst/>
            <a:ahLst/>
            <a:cxnLst/>
            <a:rect l="l" t="t" r="r" b="b"/>
            <a:pathLst>
              <a:path w="121284" h="0">
                <a:moveTo>
                  <a:pt x="0" y="0"/>
                </a:moveTo>
                <a:lnTo>
                  <a:pt x="121086" y="0"/>
                </a:lnTo>
              </a:path>
            </a:pathLst>
          </a:custGeom>
          <a:ln w="381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910869" y="3816350"/>
            <a:ext cx="121285" cy="0"/>
          </a:xfrm>
          <a:custGeom>
            <a:avLst/>
            <a:gdLst/>
            <a:ahLst/>
            <a:cxnLst/>
            <a:rect l="l" t="t" r="r" b="b"/>
            <a:pathLst>
              <a:path w="121284" h="0">
                <a:moveTo>
                  <a:pt x="0" y="0"/>
                </a:moveTo>
                <a:lnTo>
                  <a:pt x="121186" y="0"/>
                </a:lnTo>
              </a:path>
            </a:pathLst>
          </a:custGeom>
          <a:ln w="508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910887" y="3813175"/>
            <a:ext cx="121285" cy="0"/>
          </a:xfrm>
          <a:custGeom>
            <a:avLst/>
            <a:gdLst/>
            <a:ahLst/>
            <a:cxnLst/>
            <a:rect l="l" t="t" r="r" b="b"/>
            <a:pathLst>
              <a:path w="121284" h="0">
                <a:moveTo>
                  <a:pt x="0" y="0"/>
                </a:moveTo>
                <a:lnTo>
                  <a:pt x="121244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910913" y="3808729"/>
            <a:ext cx="121920" cy="0"/>
          </a:xfrm>
          <a:custGeom>
            <a:avLst/>
            <a:gdLst/>
            <a:ahLst/>
            <a:cxnLst/>
            <a:rect l="l" t="t" r="r" b="b"/>
            <a:pathLst>
              <a:path w="121919" h="0">
                <a:moveTo>
                  <a:pt x="0" y="0"/>
                </a:moveTo>
                <a:lnTo>
                  <a:pt x="121571" y="0"/>
                </a:lnTo>
              </a:path>
            </a:pathLst>
          </a:custGeom>
          <a:ln w="7619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911078" y="3803015"/>
            <a:ext cx="121920" cy="0"/>
          </a:xfrm>
          <a:custGeom>
            <a:avLst/>
            <a:gdLst/>
            <a:ahLst/>
            <a:cxnLst/>
            <a:rect l="l" t="t" r="r" b="b"/>
            <a:pathLst>
              <a:path w="121919" h="0">
                <a:moveTo>
                  <a:pt x="0" y="0"/>
                </a:moveTo>
                <a:lnTo>
                  <a:pt x="121845" y="0"/>
                </a:lnTo>
              </a:path>
            </a:pathLst>
          </a:custGeom>
          <a:ln w="381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911280" y="3799840"/>
            <a:ext cx="121920" cy="0"/>
          </a:xfrm>
          <a:custGeom>
            <a:avLst/>
            <a:gdLst/>
            <a:ahLst/>
            <a:cxnLst/>
            <a:rect l="l" t="t" r="r" b="b"/>
            <a:pathLst>
              <a:path w="121919" h="0">
                <a:moveTo>
                  <a:pt x="0" y="0"/>
                </a:moveTo>
                <a:lnTo>
                  <a:pt x="121801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911374" y="3797934"/>
            <a:ext cx="121920" cy="0"/>
          </a:xfrm>
          <a:custGeom>
            <a:avLst/>
            <a:gdLst/>
            <a:ahLst/>
            <a:cxnLst/>
            <a:rect l="l" t="t" r="r" b="b"/>
            <a:pathLst>
              <a:path w="121919" h="0">
                <a:moveTo>
                  <a:pt x="0" y="0"/>
                </a:moveTo>
                <a:lnTo>
                  <a:pt x="121592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911355" y="3795395"/>
            <a:ext cx="121920" cy="0"/>
          </a:xfrm>
          <a:custGeom>
            <a:avLst/>
            <a:gdLst/>
            <a:ahLst/>
            <a:cxnLst/>
            <a:rect l="l" t="t" r="r" b="b"/>
            <a:pathLst>
              <a:path w="121919" h="0">
                <a:moveTo>
                  <a:pt x="0" y="0"/>
                </a:moveTo>
                <a:lnTo>
                  <a:pt x="121370" y="0"/>
                </a:lnTo>
              </a:path>
            </a:pathLst>
          </a:custGeom>
          <a:ln w="381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911322" y="3790950"/>
            <a:ext cx="121285" cy="0"/>
          </a:xfrm>
          <a:custGeom>
            <a:avLst/>
            <a:gdLst/>
            <a:ahLst/>
            <a:cxnLst/>
            <a:rect l="l" t="t" r="r" b="b"/>
            <a:pathLst>
              <a:path w="121284" h="0">
                <a:moveTo>
                  <a:pt x="0" y="0"/>
                </a:moveTo>
                <a:lnTo>
                  <a:pt x="120929" y="0"/>
                </a:lnTo>
              </a:path>
            </a:pathLst>
          </a:custGeom>
          <a:ln w="508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911269" y="3786504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 h="0">
                <a:moveTo>
                  <a:pt x="0" y="0"/>
                </a:moveTo>
                <a:lnTo>
                  <a:pt x="120635" y="0"/>
                </a:lnTo>
              </a:path>
            </a:pathLst>
          </a:custGeom>
          <a:ln w="3809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911516" y="3782695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 h="0">
                <a:moveTo>
                  <a:pt x="0" y="0"/>
                </a:moveTo>
                <a:lnTo>
                  <a:pt x="120145" y="0"/>
                </a:lnTo>
              </a:path>
            </a:pathLst>
          </a:custGeom>
          <a:ln w="381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910780" y="3780154"/>
            <a:ext cx="122555" cy="43180"/>
          </a:xfrm>
          <a:custGeom>
            <a:avLst/>
            <a:gdLst/>
            <a:ahLst/>
            <a:cxnLst/>
            <a:rect l="l" t="t" r="r" b="b"/>
            <a:pathLst>
              <a:path w="122555" h="43179">
                <a:moveTo>
                  <a:pt x="107162" y="0"/>
                </a:moveTo>
                <a:lnTo>
                  <a:pt x="112064" y="0"/>
                </a:lnTo>
                <a:lnTo>
                  <a:pt x="116611" y="254"/>
                </a:lnTo>
                <a:lnTo>
                  <a:pt x="120776" y="889"/>
                </a:lnTo>
                <a:lnTo>
                  <a:pt x="121221" y="7874"/>
                </a:lnTo>
                <a:lnTo>
                  <a:pt x="121665" y="13081"/>
                </a:lnTo>
                <a:lnTo>
                  <a:pt x="122110" y="16510"/>
                </a:lnTo>
                <a:lnTo>
                  <a:pt x="122339" y="20320"/>
                </a:lnTo>
                <a:lnTo>
                  <a:pt x="121450" y="31877"/>
                </a:lnTo>
                <a:lnTo>
                  <a:pt x="121297" y="33655"/>
                </a:lnTo>
                <a:lnTo>
                  <a:pt x="121221" y="35941"/>
                </a:lnTo>
                <a:lnTo>
                  <a:pt x="121221" y="38608"/>
                </a:lnTo>
                <a:lnTo>
                  <a:pt x="121221" y="42672"/>
                </a:lnTo>
                <a:lnTo>
                  <a:pt x="228" y="42799"/>
                </a:lnTo>
                <a:lnTo>
                  <a:pt x="76" y="38481"/>
                </a:lnTo>
                <a:lnTo>
                  <a:pt x="0" y="35306"/>
                </a:lnTo>
                <a:lnTo>
                  <a:pt x="0" y="33020"/>
                </a:lnTo>
                <a:lnTo>
                  <a:pt x="0" y="29337"/>
                </a:lnTo>
                <a:lnTo>
                  <a:pt x="152" y="25146"/>
                </a:lnTo>
                <a:lnTo>
                  <a:pt x="444" y="20574"/>
                </a:lnTo>
                <a:lnTo>
                  <a:pt x="596" y="18161"/>
                </a:lnTo>
                <a:lnTo>
                  <a:pt x="673" y="16383"/>
                </a:lnTo>
                <a:lnTo>
                  <a:pt x="673" y="15367"/>
                </a:lnTo>
                <a:lnTo>
                  <a:pt x="444" y="4191"/>
                </a:lnTo>
                <a:lnTo>
                  <a:pt x="1117" y="381"/>
                </a:lnTo>
                <a:lnTo>
                  <a:pt x="71437" y="381"/>
                </a:lnTo>
                <a:lnTo>
                  <a:pt x="107162" y="0"/>
                </a:lnTo>
                <a:close/>
              </a:path>
            </a:pathLst>
          </a:custGeom>
          <a:ln w="18288">
            <a:solidFill>
              <a:srgbClr val="D9EBE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136675" y="4685284"/>
            <a:ext cx="3826992" cy="3215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125054" y="5027676"/>
            <a:ext cx="3736975" cy="22860"/>
          </a:xfrm>
          <a:custGeom>
            <a:avLst/>
            <a:gdLst/>
            <a:ahLst/>
            <a:cxnLst/>
            <a:rect l="l" t="t" r="r" b="b"/>
            <a:pathLst>
              <a:path w="3736975" h="22860">
                <a:moveTo>
                  <a:pt x="0" y="22860"/>
                </a:moveTo>
                <a:lnTo>
                  <a:pt x="3736886" y="22860"/>
                </a:lnTo>
                <a:lnTo>
                  <a:pt x="3736886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125054" y="5027676"/>
            <a:ext cx="3736975" cy="22860"/>
          </a:xfrm>
          <a:custGeom>
            <a:avLst/>
            <a:gdLst/>
            <a:ahLst/>
            <a:cxnLst/>
            <a:rect l="l" t="t" r="r" b="b"/>
            <a:pathLst>
              <a:path w="3736975" h="22860">
                <a:moveTo>
                  <a:pt x="0" y="22860"/>
                </a:moveTo>
                <a:lnTo>
                  <a:pt x="3736886" y="22860"/>
                </a:lnTo>
                <a:lnTo>
                  <a:pt x="3736886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D9EB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1067816" y="1601723"/>
            <a:ext cx="6858000" cy="4609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79400" indent="-266700">
              <a:lnSpc>
                <a:spcPct val="100000"/>
              </a:lnSpc>
              <a:buFont typeface="Arial"/>
              <a:buChar char="•"/>
              <a:tabLst>
                <a:tab pos="279400" algn="l"/>
              </a:tabLst>
            </a:pPr>
            <a:r>
              <a:rPr dirty="0" sz="3600" spc="-40">
                <a:solidFill>
                  <a:srgbClr val="0C0500"/>
                </a:solidFill>
                <a:latin typeface="Garamond"/>
                <a:cs typeface="Garamond"/>
              </a:rPr>
              <a:t>Ventral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to the cerebral</a:t>
            </a:r>
            <a:r>
              <a:rPr dirty="0" sz="3600" spc="-10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aqueduct.</a:t>
            </a:r>
            <a:endParaRPr sz="3600">
              <a:latin typeface="Garamond"/>
              <a:cs typeface="Garamond"/>
            </a:endParaRPr>
          </a:p>
          <a:p>
            <a:pPr marL="279400" marR="5080" indent="-266700">
              <a:lnSpc>
                <a:spcPct val="100000"/>
              </a:lnSpc>
              <a:spcBef>
                <a:spcPts val="860"/>
              </a:spcBef>
              <a:buFont typeface="Arial"/>
              <a:buChar char="•"/>
              <a:tabLst>
                <a:tab pos="279400" algn="l"/>
              </a:tabLst>
            </a:pPr>
            <a:r>
              <a:rPr dirty="0" sz="3600" spc="-10">
                <a:solidFill>
                  <a:srgbClr val="0C0500"/>
                </a:solidFill>
                <a:latin typeface="Garamond"/>
                <a:cs typeface="Garamond"/>
              </a:rPr>
              <a:t>Several nuclei,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tracts and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the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reticular  </a:t>
            </a:r>
            <a:r>
              <a:rPr dirty="0" sz="3600" spc="10">
                <a:solidFill>
                  <a:srgbClr val="0C0500"/>
                </a:solidFill>
                <a:latin typeface="Garamond"/>
                <a:cs typeface="Garamond"/>
              </a:rPr>
              <a:t>formation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is contained</a:t>
            </a:r>
            <a:r>
              <a:rPr dirty="0" sz="3600" spc="-9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600" spc="-20">
                <a:solidFill>
                  <a:srgbClr val="0C0500"/>
                </a:solidFill>
                <a:latin typeface="Garamond"/>
                <a:cs typeface="Garamond"/>
              </a:rPr>
              <a:t>here.</a:t>
            </a:r>
            <a:endParaRPr sz="3600">
              <a:latin typeface="Garamond"/>
              <a:cs typeface="Garamond"/>
            </a:endParaRPr>
          </a:p>
          <a:p>
            <a:pPr marL="93980">
              <a:lnSpc>
                <a:spcPct val="100000"/>
              </a:lnSpc>
              <a:spcBef>
                <a:spcPts val="640"/>
              </a:spcBef>
            </a:pPr>
            <a:r>
              <a:rPr dirty="0" sz="3600" spc="15">
                <a:solidFill>
                  <a:srgbClr val="0C0500"/>
                </a:solidFill>
                <a:latin typeface="Garamond"/>
                <a:cs typeface="Garamond"/>
              </a:rPr>
              <a:t>The </a:t>
            </a:r>
            <a:r>
              <a:rPr dirty="0" sz="3600" spc="-10">
                <a:solidFill>
                  <a:srgbClr val="0C0500"/>
                </a:solidFill>
                <a:latin typeface="Garamond"/>
                <a:cs typeface="Garamond"/>
              </a:rPr>
              <a:t>ventral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side</a:t>
            </a:r>
            <a:r>
              <a:rPr dirty="0" sz="3600" spc="-12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is</a:t>
            </a:r>
            <a:endParaRPr sz="3600">
              <a:latin typeface="Garamond"/>
              <a:cs typeface="Garamond"/>
            </a:endParaRPr>
          </a:p>
          <a:p>
            <a:pPr marL="57150">
              <a:lnSpc>
                <a:spcPct val="100000"/>
              </a:lnSpc>
              <a:tabLst>
                <a:tab pos="2581275" algn="l"/>
              </a:tabLst>
            </a:pP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comprised</a:t>
            </a:r>
            <a:r>
              <a:rPr dirty="0" sz="3600" spc="-2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of	paired</a:t>
            </a:r>
            <a:endParaRPr sz="36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50">
              <a:latin typeface="Times New Roman"/>
              <a:cs typeface="Times New Roman"/>
            </a:endParaRPr>
          </a:p>
          <a:p>
            <a:pPr marL="57150">
              <a:lnSpc>
                <a:spcPct val="100000"/>
              </a:lnSpc>
            </a:pPr>
            <a:r>
              <a:rPr dirty="0" sz="3600" spc="5">
                <a:solidFill>
                  <a:srgbClr val="0C0500"/>
                </a:solidFill>
                <a:latin typeface="Garamond"/>
                <a:cs typeface="Garamond"/>
              </a:rPr>
              <a:t>These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transmit</a:t>
            </a:r>
            <a:r>
              <a:rPr dirty="0" sz="3600" spc="-3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600" spc="-20">
                <a:solidFill>
                  <a:srgbClr val="0C0500"/>
                </a:solidFill>
                <a:latin typeface="Garamond"/>
                <a:cs typeface="Garamond"/>
              </a:rPr>
              <a:t>axons</a:t>
            </a:r>
            <a:endParaRPr sz="3600">
              <a:latin typeface="Garamond"/>
              <a:cs typeface="Garamond"/>
            </a:endParaRPr>
          </a:p>
          <a:p>
            <a:pPr marL="57150">
              <a:lnSpc>
                <a:spcPct val="100000"/>
              </a:lnSpc>
              <a:tabLst>
                <a:tab pos="612140" algn="l"/>
              </a:tabLst>
            </a:pP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of	</a:t>
            </a:r>
            <a:r>
              <a:rPr dirty="0" sz="3600" spc="-55">
                <a:solidFill>
                  <a:srgbClr val="0C0500"/>
                </a:solidFill>
                <a:latin typeface="Garamond"/>
                <a:cs typeface="Garamond"/>
              </a:rPr>
              <a:t>UMN.</a:t>
            </a:r>
            <a:endParaRPr sz="3600">
              <a:latin typeface="Garamond"/>
              <a:cs typeface="Garamond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5688076" y="5265165"/>
            <a:ext cx="432434" cy="360680"/>
          </a:xfrm>
          <a:custGeom>
            <a:avLst/>
            <a:gdLst/>
            <a:ahLst/>
            <a:cxnLst/>
            <a:rect l="l" t="t" r="r" b="b"/>
            <a:pathLst>
              <a:path w="432435" h="360679">
                <a:moveTo>
                  <a:pt x="0" y="60071"/>
                </a:moveTo>
                <a:lnTo>
                  <a:pt x="4724" y="36701"/>
                </a:lnTo>
                <a:lnTo>
                  <a:pt x="17605" y="17605"/>
                </a:lnTo>
                <a:lnTo>
                  <a:pt x="36701" y="4724"/>
                </a:lnTo>
                <a:lnTo>
                  <a:pt x="60071" y="0"/>
                </a:lnTo>
                <a:lnTo>
                  <a:pt x="372110" y="0"/>
                </a:lnTo>
                <a:lnTo>
                  <a:pt x="395460" y="4724"/>
                </a:lnTo>
                <a:lnTo>
                  <a:pt x="414512" y="17605"/>
                </a:lnTo>
                <a:lnTo>
                  <a:pt x="427349" y="36701"/>
                </a:lnTo>
                <a:lnTo>
                  <a:pt x="432053" y="60071"/>
                </a:lnTo>
                <a:lnTo>
                  <a:pt x="432053" y="300101"/>
                </a:lnTo>
                <a:lnTo>
                  <a:pt x="427349" y="323441"/>
                </a:lnTo>
                <a:lnTo>
                  <a:pt x="414512" y="342507"/>
                </a:lnTo>
                <a:lnTo>
                  <a:pt x="395460" y="355366"/>
                </a:lnTo>
                <a:lnTo>
                  <a:pt x="372110" y="360083"/>
                </a:lnTo>
                <a:lnTo>
                  <a:pt x="60071" y="360083"/>
                </a:lnTo>
                <a:lnTo>
                  <a:pt x="36701" y="355366"/>
                </a:lnTo>
                <a:lnTo>
                  <a:pt x="17605" y="342507"/>
                </a:lnTo>
                <a:lnTo>
                  <a:pt x="4724" y="323441"/>
                </a:lnTo>
                <a:lnTo>
                  <a:pt x="0" y="300101"/>
                </a:lnTo>
                <a:lnTo>
                  <a:pt x="0" y="60071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1322" y="883157"/>
            <a:ext cx="7536180" cy="22250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57834" marR="5080" indent="-445770">
              <a:lnSpc>
                <a:spcPct val="90000"/>
              </a:lnSpc>
            </a:pPr>
            <a:r>
              <a:rPr dirty="0" sz="3200" b="0">
                <a:solidFill>
                  <a:srgbClr val="FF0000"/>
                </a:solidFill>
                <a:latin typeface="Wingdings"/>
                <a:cs typeface="Wingdings"/>
              </a:rPr>
              <a:t></a:t>
            </a:r>
            <a:r>
              <a:rPr dirty="0" sz="3200" b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pc="-10">
                <a:solidFill>
                  <a:srgbClr val="FF0000"/>
                </a:solidFill>
                <a:latin typeface="Garamond"/>
                <a:cs typeface="Garamond"/>
              </a:rPr>
              <a:t>Periaqueductal </a:t>
            </a:r>
            <a:r>
              <a:rPr dirty="0" spc="-5">
                <a:solidFill>
                  <a:srgbClr val="FF0000"/>
                </a:solidFill>
                <a:latin typeface="Garamond"/>
                <a:cs typeface="Garamond"/>
              </a:rPr>
              <a:t>Gray: </a:t>
            </a:r>
            <a:r>
              <a:rPr dirty="0" spc="-5" b="0">
                <a:solidFill>
                  <a:srgbClr val="0C0500"/>
                </a:solidFill>
                <a:latin typeface="Garamond"/>
                <a:cs typeface="Garamond"/>
              </a:rPr>
              <a:t>Around the  cerebral </a:t>
            </a:r>
            <a:r>
              <a:rPr dirty="0" spc="-10" b="0">
                <a:solidFill>
                  <a:srgbClr val="0C0500"/>
                </a:solidFill>
                <a:latin typeface="Garamond"/>
                <a:cs typeface="Garamond"/>
              </a:rPr>
              <a:t>aqueduct, </a:t>
            </a:r>
            <a:r>
              <a:rPr dirty="0" spc="-5" b="0">
                <a:solidFill>
                  <a:srgbClr val="0C0500"/>
                </a:solidFill>
                <a:latin typeface="Garamond"/>
                <a:cs typeface="Garamond"/>
              </a:rPr>
              <a:t>contains neurons  </a:t>
            </a:r>
            <a:r>
              <a:rPr dirty="0" spc="-30" b="0">
                <a:solidFill>
                  <a:srgbClr val="0C0500"/>
                </a:solidFill>
                <a:latin typeface="Garamond"/>
                <a:cs typeface="Garamond"/>
              </a:rPr>
              <a:t>involved </a:t>
            </a:r>
            <a:r>
              <a:rPr dirty="0" spc="-5" b="0">
                <a:solidFill>
                  <a:srgbClr val="0C0500"/>
                </a:solidFill>
                <a:latin typeface="Garamond"/>
                <a:cs typeface="Garamond"/>
              </a:rPr>
              <a:t>in the </a:t>
            </a:r>
            <a:r>
              <a:rPr dirty="0" spc="-10" b="0">
                <a:solidFill>
                  <a:srgbClr val="006FC0"/>
                </a:solidFill>
                <a:latin typeface="Garamond"/>
                <a:cs typeface="Garamond"/>
              </a:rPr>
              <a:t>pain </a:t>
            </a:r>
            <a:r>
              <a:rPr dirty="0" spc="-5" b="0">
                <a:solidFill>
                  <a:srgbClr val="006FC0"/>
                </a:solidFill>
                <a:latin typeface="Garamond"/>
                <a:cs typeface="Garamond"/>
              </a:rPr>
              <a:t>desensitization  </a:t>
            </a:r>
            <a:r>
              <a:rPr dirty="0" spc="-20" b="0">
                <a:solidFill>
                  <a:srgbClr val="0C0500"/>
                </a:solidFill>
                <a:latin typeface="Garamond"/>
                <a:cs typeface="Garamond"/>
              </a:rPr>
              <a:t>pathway</a:t>
            </a:r>
            <a:endParaRPr sz="3200">
              <a:latin typeface="Garamond"/>
              <a:cs typeface="Garamon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05536" y="2573273"/>
            <a:ext cx="6281420" cy="42849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975"/>
              </a:lnSpc>
            </a:pPr>
            <a:r>
              <a:rPr dirty="0" sz="4000" spc="-5">
                <a:solidFill>
                  <a:srgbClr val="0C0500"/>
                </a:solidFill>
                <a:latin typeface="Garamond"/>
                <a:cs typeface="Garamond"/>
              </a:rPr>
              <a:t>.</a:t>
            </a:r>
            <a:endParaRPr sz="4000">
              <a:latin typeface="Garamond"/>
              <a:cs typeface="Garamon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69884" y="205359"/>
            <a:ext cx="921131" cy="2217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608059" y="344170"/>
            <a:ext cx="67310" cy="62230"/>
          </a:xfrm>
          <a:custGeom>
            <a:avLst/>
            <a:gdLst/>
            <a:ahLst/>
            <a:cxnLst/>
            <a:rect l="l" t="t" r="r" b="b"/>
            <a:pathLst>
              <a:path w="67309" h="62229">
                <a:moveTo>
                  <a:pt x="66801" y="0"/>
                </a:moveTo>
                <a:lnTo>
                  <a:pt x="21717" y="11683"/>
                </a:lnTo>
                <a:lnTo>
                  <a:pt x="15240" y="13588"/>
                </a:lnTo>
                <a:lnTo>
                  <a:pt x="11684" y="15620"/>
                </a:lnTo>
                <a:lnTo>
                  <a:pt x="8000" y="17652"/>
                </a:lnTo>
                <a:lnTo>
                  <a:pt x="5080" y="20446"/>
                </a:lnTo>
                <a:lnTo>
                  <a:pt x="3048" y="24256"/>
                </a:lnTo>
                <a:lnTo>
                  <a:pt x="1016" y="27939"/>
                </a:lnTo>
                <a:lnTo>
                  <a:pt x="0" y="32257"/>
                </a:lnTo>
                <a:lnTo>
                  <a:pt x="0" y="37083"/>
                </a:lnTo>
                <a:lnTo>
                  <a:pt x="0" y="44576"/>
                </a:lnTo>
                <a:lnTo>
                  <a:pt x="2286" y="50672"/>
                </a:lnTo>
                <a:lnTo>
                  <a:pt x="6985" y="55117"/>
                </a:lnTo>
                <a:lnTo>
                  <a:pt x="11684" y="59689"/>
                </a:lnTo>
                <a:lnTo>
                  <a:pt x="18161" y="61975"/>
                </a:lnTo>
                <a:lnTo>
                  <a:pt x="26416" y="61975"/>
                </a:lnTo>
                <a:lnTo>
                  <a:pt x="34163" y="61975"/>
                </a:lnTo>
                <a:lnTo>
                  <a:pt x="41275" y="59943"/>
                </a:lnTo>
                <a:lnTo>
                  <a:pt x="65643" y="27035"/>
                </a:lnTo>
                <a:lnTo>
                  <a:pt x="66801" y="9905"/>
                </a:lnTo>
                <a:lnTo>
                  <a:pt x="66801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389619" y="283972"/>
            <a:ext cx="70485" cy="121285"/>
          </a:xfrm>
          <a:custGeom>
            <a:avLst/>
            <a:gdLst/>
            <a:ahLst/>
            <a:cxnLst/>
            <a:rect l="l" t="t" r="r" b="b"/>
            <a:pathLst>
              <a:path w="70484" h="121285">
                <a:moveTo>
                  <a:pt x="34798" y="0"/>
                </a:moveTo>
                <a:lnTo>
                  <a:pt x="2666" y="33893"/>
                </a:lnTo>
                <a:lnTo>
                  <a:pt x="0" y="59308"/>
                </a:lnTo>
                <a:lnTo>
                  <a:pt x="265" y="70832"/>
                </a:lnTo>
                <a:lnTo>
                  <a:pt x="11683" y="110489"/>
                </a:lnTo>
                <a:lnTo>
                  <a:pt x="17145" y="114680"/>
                </a:lnTo>
                <a:lnTo>
                  <a:pt x="22605" y="118999"/>
                </a:lnTo>
                <a:lnTo>
                  <a:pt x="28575" y="121157"/>
                </a:lnTo>
                <a:lnTo>
                  <a:pt x="35305" y="121157"/>
                </a:lnTo>
                <a:lnTo>
                  <a:pt x="67325" y="86804"/>
                </a:lnTo>
                <a:lnTo>
                  <a:pt x="69976" y="60198"/>
                </a:lnTo>
                <a:lnTo>
                  <a:pt x="69336" y="45696"/>
                </a:lnTo>
                <a:lnTo>
                  <a:pt x="54407" y="8143"/>
                </a:lnTo>
                <a:lnTo>
                  <a:pt x="41921" y="904"/>
                </a:lnTo>
                <a:lnTo>
                  <a:pt x="34798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245602" y="283972"/>
            <a:ext cx="70485" cy="121285"/>
          </a:xfrm>
          <a:custGeom>
            <a:avLst/>
            <a:gdLst/>
            <a:ahLst/>
            <a:cxnLst/>
            <a:rect l="l" t="t" r="r" b="b"/>
            <a:pathLst>
              <a:path w="70484" h="121285">
                <a:moveTo>
                  <a:pt x="33781" y="0"/>
                </a:moveTo>
                <a:lnTo>
                  <a:pt x="2476" y="33464"/>
                </a:lnTo>
                <a:lnTo>
                  <a:pt x="0" y="60705"/>
                </a:lnTo>
                <a:lnTo>
                  <a:pt x="664" y="75043"/>
                </a:lnTo>
                <a:lnTo>
                  <a:pt x="16091" y="112692"/>
                </a:lnTo>
                <a:lnTo>
                  <a:pt x="35432" y="121157"/>
                </a:lnTo>
                <a:lnTo>
                  <a:pt x="42169" y="120255"/>
                </a:lnTo>
                <a:lnTo>
                  <a:pt x="67405" y="88884"/>
                </a:lnTo>
                <a:lnTo>
                  <a:pt x="69976" y="63626"/>
                </a:lnTo>
                <a:lnTo>
                  <a:pt x="69334" y="48172"/>
                </a:lnTo>
                <a:lnTo>
                  <a:pt x="54213" y="8572"/>
                </a:lnTo>
                <a:lnTo>
                  <a:pt x="33781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741918" y="260095"/>
            <a:ext cx="0" cy="168910"/>
          </a:xfrm>
          <a:custGeom>
            <a:avLst/>
            <a:gdLst/>
            <a:ahLst/>
            <a:cxnLst/>
            <a:rect l="l" t="t" r="r" b="b"/>
            <a:pathLst>
              <a:path w="0" h="168909">
                <a:moveTo>
                  <a:pt x="0" y="0"/>
                </a:moveTo>
                <a:lnTo>
                  <a:pt x="0" y="168783"/>
                </a:lnTo>
              </a:path>
            </a:pathLst>
          </a:custGeom>
          <a:ln w="32511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187181" y="260095"/>
            <a:ext cx="0" cy="168910"/>
          </a:xfrm>
          <a:custGeom>
            <a:avLst/>
            <a:gdLst/>
            <a:ahLst/>
            <a:cxnLst/>
            <a:rect l="l" t="t" r="r" b="b"/>
            <a:pathLst>
              <a:path w="0" h="168909">
                <a:moveTo>
                  <a:pt x="0" y="0"/>
                </a:moveTo>
                <a:lnTo>
                  <a:pt x="0" y="168783"/>
                </a:lnTo>
              </a:path>
            </a:pathLst>
          </a:custGeom>
          <a:ln w="32511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785859" y="261874"/>
            <a:ext cx="105410" cy="161925"/>
          </a:xfrm>
          <a:custGeom>
            <a:avLst/>
            <a:gdLst/>
            <a:ahLst/>
            <a:cxnLst/>
            <a:rect l="l" t="t" r="r" b="b"/>
            <a:pathLst>
              <a:path w="105409" h="161925">
                <a:moveTo>
                  <a:pt x="60960" y="0"/>
                </a:moveTo>
                <a:lnTo>
                  <a:pt x="67818" y="0"/>
                </a:lnTo>
                <a:lnTo>
                  <a:pt x="74295" y="1397"/>
                </a:lnTo>
                <a:lnTo>
                  <a:pt x="102489" y="32003"/>
                </a:lnTo>
                <a:lnTo>
                  <a:pt x="105156" y="64516"/>
                </a:lnTo>
                <a:lnTo>
                  <a:pt x="105156" y="161671"/>
                </a:lnTo>
                <a:lnTo>
                  <a:pt x="83312" y="161671"/>
                </a:lnTo>
                <a:lnTo>
                  <a:pt x="83312" y="65404"/>
                </a:lnTo>
                <a:lnTo>
                  <a:pt x="83123" y="57308"/>
                </a:lnTo>
                <a:lnTo>
                  <a:pt x="61975" y="23114"/>
                </a:lnTo>
                <a:lnTo>
                  <a:pt x="56388" y="23114"/>
                </a:lnTo>
                <a:lnTo>
                  <a:pt x="24209" y="50815"/>
                </a:lnTo>
                <a:lnTo>
                  <a:pt x="21844" y="75183"/>
                </a:lnTo>
                <a:lnTo>
                  <a:pt x="21844" y="161671"/>
                </a:lnTo>
                <a:lnTo>
                  <a:pt x="0" y="161671"/>
                </a:lnTo>
                <a:lnTo>
                  <a:pt x="0" y="3555"/>
                </a:lnTo>
                <a:lnTo>
                  <a:pt x="19812" y="3555"/>
                </a:lnTo>
                <a:lnTo>
                  <a:pt x="19812" y="25907"/>
                </a:lnTo>
                <a:lnTo>
                  <a:pt x="23548" y="19835"/>
                </a:lnTo>
                <a:lnTo>
                  <a:pt x="52070" y="0"/>
                </a:lnTo>
                <a:lnTo>
                  <a:pt x="6096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584692" y="261874"/>
            <a:ext cx="119380" cy="165735"/>
          </a:xfrm>
          <a:custGeom>
            <a:avLst/>
            <a:gdLst/>
            <a:ahLst/>
            <a:cxnLst/>
            <a:rect l="l" t="t" r="r" b="b"/>
            <a:pathLst>
              <a:path w="119379" h="165734">
                <a:moveTo>
                  <a:pt x="62610" y="0"/>
                </a:moveTo>
                <a:lnTo>
                  <a:pt x="102361" y="12826"/>
                </a:lnTo>
                <a:lnTo>
                  <a:pt x="112394" y="59690"/>
                </a:lnTo>
                <a:lnTo>
                  <a:pt x="112394" y="95376"/>
                </a:lnTo>
                <a:lnTo>
                  <a:pt x="112488" y="112402"/>
                </a:lnTo>
                <a:lnTo>
                  <a:pt x="116585" y="155448"/>
                </a:lnTo>
                <a:lnTo>
                  <a:pt x="119379" y="161671"/>
                </a:lnTo>
                <a:lnTo>
                  <a:pt x="96392" y="161671"/>
                </a:lnTo>
                <a:lnTo>
                  <a:pt x="94233" y="156210"/>
                </a:lnTo>
                <a:lnTo>
                  <a:pt x="92709" y="149733"/>
                </a:lnTo>
                <a:lnTo>
                  <a:pt x="91948" y="142112"/>
                </a:lnTo>
                <a:lnTo>
                  <a:pt x="86429" y="147490"/>
                </a:lnTo>
                <a:lnTo>
                  <a:pt x="50710" y="164867"/>
                </a:lnTo>
                <a:lnTo>
                  <a:pt x="44323" y="165226"/>
                </a:lnTo>
                <a:lnTo>
                  <a:pt x="34728" y="164464"/>
                </a:lnTo>
                <a:lnTo>
                  <a:pt x="3032" y="138731"/>
                </a:lnTo>
                <a:lnTo>
                  <a:pt x="0" y="120141"/>
                </a:lnTo>
                <a:lnTo>
                  <a:pt x="0" y="110998"/>
                </a:lnTo>
                <a:lnTo>
                  <a:pt x="1904" y="102870"/>
                </a:lnTo>
                <a:lnTo>
                  <a:pt x="5714" y="95885"/>
                </a:lnTo>
                <a:lnTo>
                  <a:pt x="9398" y="88773"/>
                </a:lnTo>
                <a:lnTo>
                  <a:pt x="50926" y="70611"/>
                </a:lnTo>
                <a:lnTo>
                  <a:pt x="63452" y="68518"/>
                </a:lnTo>
                <a:lnTo>
                  <a:pt x="74167" y="66246"/>
                </a:lnTo>
                <a:lnTo>
                  <a:pt x="83073" y="63807"/>
                </a:lnTo>
                <a:lnTo>
                  <a:pt x="90169" y="61214"/>
                </a:lnTo>
                <a:lnTo>
                  <a:pt x="90297" y="54355"/>
                </a:lnTo>
                <a:lnTo>
                  <a:pt x="90297" y="43560"/>
                </a:lnTo>
                <a:lnTo>
                  <a:pt x="59435" y="22098"/>
                </a:lnTo>
                <a:lnTo>
                  <a:pt x="49149" y="22098"/>
                </a:lnTo>
                <a:lnTo>
                  <a:pt x="25273" y="52324"/>
                </a:lnTo>
                <a:lnTo>
                  <a:pt x="3682" y="48641"/>
                </a:lnTo>
                <a:lnTo>
                  <a:pt x="22351" y="11683"/>
                </a:lnTo>
                <a:lnTo>
                  <a:pt x="50301" y="736"/>
                </a:lnTo>
                <a:lnTo>
                  <a:pt x="6261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508492" y="261874"/>
            <a:ext cx="70485" cy="161925"/>
          </a:xfrm>
          <a:custGeom>
            <a:avLst/>
            <a:gdLst/>
            <a:ahLst/>
            <a:cxnLst/>
            <a:rect l="l" t="t" r="r" b="b"/>
            <a:pathLst>
              <a:path w="70484" h="161925">
                <a:moveTo>
                  <a:pt x="47878" y="0"/>
                </a:moveTo>
                <a:lnTo>
                  <a:pt x="55244" y="0"/>
                </a:lnTo>
                <a:lnTo>
                  <a:pt x="62737" y="2921"/>
                </a:lnTo>
                <a:lnTo>
                  <a:pt x="70357" y="8635"/>
                </a:lnTo>
                <a:lnTo>
                  <a:pt x="62991" y="33527"/>
                </a:lnTo>
                <a:lnTo>
                  <a:pt x="57530" y="29591"/>
                </a:lnTo>
                <a:lnTo>
                  <a:pt x="52197" y="27685"/>
                </a:lnTo>
                <a:lnTo>
                  <a:pt x="46989" y="27685"/>
                </a:lnTo>
                <a:lnTo>
                  <a:pt x="42290" y="27685"/>
                </a:lnTo>
                <a:lnTo>
                  <a:pt x="38100" y="29336"/>
                </a:lnTo>
                <a:lnTo>
                  <a:pt x="22105" y="70393"/>
                </a:lnTo>
                <a:lnTo>
                  <a:pt x="21843" y="78867"/>
                </a:lnTo>
                <a:lnTo>
                  <a:pt x="21843" y="161671"/>
                </a:lnTo>
                <a:lnTo>
                  <a:pt x="0" y="161671"/>
                </a:lnTo>
                <a:lnTo>
                  <a:pt x="0" y="3555"/>
                </a:lnTo>
                <a:lnTo>
                  <a:pt x="19811" y="3555"/>
                </a:lnTo>
                <a:lnTo>
                  <a:pt x="19811" y="27558"/>
                </a:lnTo>
                <a:lnTo>
                  <a:pt x="23528" y="19944"/>
                </a:lnTo>
                <a:lnTo>
                  <a:pt x="42672" y="0"/>
                </a:lnTo>
                <a:lnTo>
                  <a:pt x="47878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725661" y="220725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 h="0">
                <a:moveTo>
                  <a:pt x="0" y="0"/>
                </a:moveTo>
                <a:lnTo>
                  <a:pt x="32511" y="0"/>
                </a:lnTo>
              </a:path>
            </a:pathLst>
          </a:custGeom>
          <a:ln w="41401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369554" y="205359"/>
            <a:ext cx="112395" cy="222250"/>
          </a:xfrm>
          <a:custGeom>
            <a:avLst/>
            <a:gdLst/>
            <a:ahLst/>
            <a:cxnLst/>
            <a:rect l="l" t="t" r="r" b="b"/>
            <a:pathLst>
              <a:path w="112395" h="222250">
                <a:moveTo>
                  <a:pt x="0" y="0"/>
                </a:moveTo>
                <a:lnTo>
                  <a:pt x="21971" y="0"/>
                </a:lnTo>
                <a:lnTo>
                  <a:pt x="21971" y="77850"/>
                </a:lnTo>
                <a:lnTo>
                  <a:pt x="26670" y="70739"/>
                </a:lnTo>
                <a:lnTo>
                  <a:pt x="31876" y="65405"/>
                </a:lnTo>
                <a:lnTo>
                  <a:pt x="37846" y="61849"/>
                </a:lnTo>
                <a:lnTo>
                  <a:pt x="43688" y="58293"/>
                </a:lnTo>
                <a:lnTo>
                  <a:pt x="50292" y="56515"/>
                </a:lnTo>
                <a:lnTo>
                  <a:pt x="57530" y="56515"/>
                </a:lnTo>
                <a:lnTo>
                  <a:pt x="96345" y="77041"/>
                </a:lnTo>
                <a:lnTo>
                  <a:pt x="110569" y="113553"/>
                </a:lnTo>
                <a:lnTo>
                  <a:pt x="112395" y="137922"/>
                </a:lnTo>
                <a:lnTo>
                  <a:pt x="111347" y="156874"/>
                </a:lnTo>
                <a:lnTo>
                  <a:pt x="95630" y="199898"/>
                </a:lnTo>
                <a:lnTo>
                  <a:pt x="56261" y="221742"/>
                </a:lnTo>
                <a:lnTo>
                  <a:pt x="48641" y="221742"/>
                </a:lnTo>
                <a:lnTo>
                  <a:pt x="41910" y="219837"/>
                </a:lnTo>
                <a:lnTo>
                  <a:pt x="35941" y="215900"/>
                </a:lnTo>
                <a:lnTo>
                  <a:pt x="29845" y="211963"/>
                </a:lnTo>
                <a:lnTo>
                  <a:pt x="24765" y="206121"/>
                </a:lnTo>
                <a:lnTo>
                  <a:pt x="20320" y="198374"/>
                </a:lnTo>
                <a:lnTo>
                  <a:pt x="20320" y="218186"/>
                </a:lnTo>
                <a:lnTo>
                  <a:pt x="0" y="218186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223122" y="205359"/>
            <a:ext cx="113030" cy="222250"/>
          </a:xfrm>
          <a:custGeom>
            <a:avLst/>
            <a:gdLst/>
            <a:ahLst/>
            <a:cxnLst/>
            <a:rect l="l" t="t" r="r" b="b"/>
            <a:pathLst>
              <a:path w="113029" h="222250">
                <a:moveTo>
                  <a:pt x="90297" y="0"/>
                </a:moveTo>
                <a:lnTo>
                  <a:pt x="112522" y="0"/>
                </a:lnTo>
                <a:lnTo>
                  <a:pt x="112522" y="218186"/>
                </a:lnTo>
                <a:lnTo>
                  <a:pt x="91948" y="218186"/>
                </a:lnTo>
                <a:lnTo>
                  <a:pt x="91948" y="198247"/>
                </a:lnTo>
                <a:lnTo>
                  <a:pt x="88010" y="205867"/>
                </a:lnTo>
                <a:lnTo>
                  <a:pt x="82803" y="211709"/>
                </a:lnTo>
                <a:lnTo>
                  <a:pt x="76580" y="215773"/>
                </a:lnTo>
                <a:lnTo>
                  <a:pt x="70357" y="219710"/>
                </a:lnTo>
                <a:lnTo>
                  <a:pt x="63626" y="221742"/>
                </a:lnTo>
                <a:lnTo>
                  <a:pt x="56387" y="221742"/>
                </a:lnTo>
                <a:lnTo>
                  <a:pt x="16636" y="200025"/>
                </a:lnTo>
                <a:lnTo>
                  <a:pt x="1045" y="157716"/>
                </a:lnTo>
                <a:lnTo>
                  <a:pt x="0" y="139192"/>
                </a:lnTo>
                <a:lnTo>
                  <a:pt x="454" y="126190"/>
                </a:lnTo>
                <a:lnTo>
                  <a:pt x="11390" y="84661"/>
                </a:lnTo>
                <a:lnTo>
                  <a:pt x="40290" y="58800"/>
                </a:lnTo>
                <a:lnTo>
                  <a:pt x="54736" y="56515"/>
                </a:lnTo>
                <a:lnTo>
                  <a:pt x="61975" y="56515"/>
                </a:lnTo>
                <a:lnTo>
                  <a:pt x="68706" y="58420"/>
                </a:lnTo>
                <a:lnTo>
                  <a:pt x="74929" y="62230"/>
                </a:lnTo>
                <a:lnTo>
                  <a:pt x="81152" y="66040"/>
                </a:lnTo>
                <a:lnTo>
                  <a:pt x="86232" y="71374"/>
                </a:lnTo>
                <a:lnTo>
                  <a:pt x="90297" y="78232"/>
                </a:lnTo>
                <a:lnTo>
                  <a:pt x="90297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170926" y="220725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 h="0">
                <a:moveTo>
                  <a:pt x="0" y="0"/>
                </a:moveTo>
                <a:lnTo>
                  <a:pt x="32511" y="0"/>
                </a:lnTo>
              </a:path>
            </a:pathLst>
          </a:custGeom>
          <a:ln w="41401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969884" y="205359"/>
            <a:ext cx="170815" cy="218440"/>
          </a:xfrm>
          <a:custGeom>
            <a:avLst/>
            <a:gdLst/>
            <a:ahLst/>
            <a:cxnLst/>
            <a:rect l="l" t="t" r="r" b="b"/>
            <a:pathLst>
              <a:path w="170815" h="218440">
                <a:moveTo>
                  <a:pt x="0" y="0"/>
                </a:moveTo>
                <a:lnTo>
                  <a:pt x="35560" y="0"/>
                </a:lnTo>
                <a:lnTo>
                  <a:pt x="77978" y="154432"/>
                </a:lnTo>
                <a:lnTo>
                  <a:pt x="86487" y="186817"/>
                </a:lnTo>
                <a:lnTo>
                  <a:pt x="88296" y="180072"/>
                </a:lnTo>
                <a:lnTo>
                  <a:pt x="90487" y="172005"/>
                </a:lnTo>
                <a:lnTo>
                  <a:pt x="93059" y="162581"/>
                </a:lnTo>
                <a:lnTo>
                  <a:pt x="96012" y="151765"/>
                </a:lnTo>
                <a:lnTo>
                  <a:pt x="138938" y="0"/>
                </a:lnTo>
                <a:lnTo>
                  <a:pt x="170815" y="0"/>
                </a:lnTo>
                <a:lnTo>
                  <a:pt x="170815" y="218186"/>
                </a:lnTo>
                <a:lnTo>
                  <a:pt x="148082" y="218186"/>
                </a:lnTo>
                <a:lnTo>
                  <a:pt x="148082" y="35687"/>
                </a:lnTo>
                <a:lnTo>
                  <a:pt x="95885" y="218186"/>
                </a:lnTo>
                <a:lnTo>
                  <a:pt x="74549" y="218186"/>
                </a:lnTo>
                <a:lnTo>
                  <a:pt x="22733" y="32512"/>
                </a:lnTo>
                <a:lnTo>
                  <a:pt x="22733" y="218186"/>
                </a:lnTo>
                <a:lnTo>
                  <a:pt x="0" y="218186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93255" y="273684"/>
            <a:ext cx="6599897" cy="5309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527173" y="2573273"/>
            <a:ext cx="6259449" cy="42847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270503"/>
            <a:ext cx="480059" cy="713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0604" y="3142488"/>
            <a:ext cx="3113532" cy="963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822448" y="3142488"/>
            <a:ext cx="665988" cy="9631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936748" y="3142488"/>
            <a:ext cx="1859279" cy="9631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4145279"/>
            <a:ext cx="480059" cy="713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60604" y="4017264"/>
            <a:ext cx="3837432" cy="9631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5020055"/>
            <a:ext cx="480059" cy="7132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60604" y="4892040"/>
            <a:ext cx="3078480" cy="9631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089148" y="5257038"/>
            <a:ext cx="64896" cy="19735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787395" y="4892040"/>
            <a:ext cx="783335" cy="9631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78739" y="3244850"/>
            <a:ext cx="8539480" cy="3314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7200" indent="-444500">
              <a:lnSpc>
                <a:spcPct val="100000"/>
              </a:lnSpc>
              <a:buSzPct val="79166"/>
              <a:buFont typeface="Wingdings"/>
              <a:buChar char=""/>
              <a:tabLst>
                <a:tab pos="457834" algn="l"/>
              </a:tabLst>
            </a:pPr>
            <a:r>
              <a:rPr dirty="0" sz="3600" spc="-5" b="1">
                <a:solidFill>
                  <a:srgbClr val="FF0000"/>
                </a:solidFill>
                <a:latin typeface="Garamond"/>
                <a:cs typeface="Garamond"/>
              </a:rPr>
              <a:t>Occulomotor </a:t>
            </a:r>
            <a:r>
              <a:rPr dirty="0" sz="3600" spc="15" b="1">
                <a:solidFill>
                  <a:srgbClr val="FF0000"/>
                </a:solidFill>
                <a:latin typeface="Garamond"/>
                <a:cs typeface="Garamond"/>
              </a:rPr>
              <a:t>Nerve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(CN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III)</a:t>
            </a:r>
            <a:r>
              <a:rPr dirty="0" sz="3600" spc="-6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600" spc="-25">
                <a:solidFill>
                  <a:srgbClr val="0C0500"/>
                </a:solidFill>
                <a:latin typeface="Garamond"/>
                <a:cs typeface="Garamond"/>
              </a:rPr>
              <a:t>nucleus.</a:t>
            </a:r>
            <a:endParaRPr sz="3600">
              <a:latin typeface="Garamond"/>
              <a:cs typeface="Garamond"/>
            </a:endParaRPr>
          </a:p>
          <a:p>
            <a:pPr marL="457200" indent="-444500">
              <a:lnSpc>
                <a:spcPct val="100000"/>
              </a:lnSpc>
              <a:spcBef>
                <a:spcPts val="2565"/>
              </a:spcBef>
              <a:buSzPct val="79166"/>
              <a:buFont typeface="Wingdings"/>
              <a:buChar char=""/>
              <a:tabLst>
                <a:tab pos="457834" algn="l"/>
              </a:tabLst>
            </a:pPr>
            <a:r>
              <a:rPr dirty="0" sz="3600" spc="-20" b="1">
                <a:solidFill>
                  <a:srgbClr val="FF0000"/>
                </a:solidFill>
                <a:latin typeface="Garamond"/>
                <a:cs typeface="Garamond"/>
              </a:rPr>
              <a:t>Trochlear </a:t>
            </a:r>
            <a:r>
              <a:rPr dirty="0" sz="3600" spc="15" b="1">
                <a:solidFill>
                  <a:srgbClr val="FF0000"/>
                </a:solidFill>
                <a:latin typeface="Garamond"/>
                <a:cs typeface="Garamond"/>
              </a:rPr>
              <a:t>Nerve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(CN IV)</a:t>
            </a:r>
            <a:r>
              <a:rPr dirty="0" sz="3600" spc="-9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600" spc="-25">
                <a:solidFill>
                  <a:srgbClr val="0C0500"/>
                </a:solidFill>
                <a:latin typeface="Garamond"/>
                <a:cs typeface="Garamond"/>
              </a:rPr>
              <a:t>nucleus.</a:t>
            </a:r>
            <a:endParaRPr sz="3600">
              <a:latin typeface="Garamond"/>
              <a:cs typeface="Garamond"/>
            </a:endParaRPr>
          </a:p>
          <a:p>
            <a:pPr marL="457200" marR="5080" indent="-444500">
              <a:lnSpc>
                <a:spcPct val="90000"/>
              </a:lnSpc>
              <a:spcBef>
                <a:spcPts val="3000"/>
              </a:spcBef>
              <a:buSzPct val="79166"/>
              <a:buFont typeface="Wingdings"/>
              <a:buChar char=""/>
              <a:tabLst>
                <a:tab pos="457834" algn="l"/>
                <a:tab pos="3216275" algn="l"/>
              </a:tabLst>
            </a:pPr>
            <a:r>
              <a:rPr dirty="0" sz="3600" spc="-15" b="1">
                <a:solidFill>
                  <a:srgbClr val="FF0000"/>
                </a:solidFill>
                <a:latin typeface="Garamond"/>
                <a:cs typeface="Garamond"/>
              </a:rPr>
              <a:t>Red</a:t>
            </a:r>
            <a:r>
              <a:rPr dirty="0" sz="3600" spc="5" b="1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dirty="0" sz="3600" b="1">
                <a:solidFill>
                  <a:srgbClr val="FF0000"/>
                </a:solidFill>
                <a:latin typeface="Garamond"/>
                <a:cs typeface="Garamond"/>
              </a:rPr>
              <a:t>Nucleus	</a:t>
            </a:r>
            <a:r>
              <a:rPr dirty="0" sz="3600" spc="10">
                <a:solidFill>
                  <a:srgbClr val="0C0500"/>
                </a:solidFill>
                <a:latin typeface="Garamond"/>
                <a:cs typeface="Garamond"/>
              </a:rPr>
              <a:t>This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is a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motor</a:t>
            </a:r>
            <a:r>
              <a:rPr dirty="0" sz="3600" spc="-6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600" spc="-10">
                <a:solidFill>
                  <a:srgbClr val="0C0500"/>
                </a:solidFill>
                <a:latin typeface="Garamond"/>
                <a:cs typeface="Garamond"/>
              </a:rPr>
              <a:t>nucleus</a:t>
            </a:r>
            <a:r>
              <a:rPr dirty="0" sz="3600" spc="-3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that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sends a </a:t>
            </a:r>
            <a:r>
              <a:rPr dirty="0" sz="3600" spc="-5" b="1">
                <a:solidFill>
                  <a:srgbClr val="FF00FF"/>
                </a:solidFill>
                <a:latin typeface="Garamond"/>
                <a:cs typeface="Garamond"/>
              </a:rPr>
              <a:t>descending </a:t>
            </a:r>
            <a:r>
              <a:rPr dirty="0" sz="3600" b="1">
                <a:solidFill>
                  <a:srgbClr val="FF00FF"/>
                </a:solidFill>
                <a:latin typeface="Garamond"/>
                <a:cs typeface="Garamond"/>
              </a:rPr>
              <a:t>tract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to the </a:t>
            </a:r>
            <a:r>
              <a:rPr dirty="0" sz="3600" spc="-20">
                <a:solidFill>
                  <a:srgbClr val="0C0500"/>
                </a:solidFill>
                <a:latin typeface="Garamond"/>
                <a:cs typeface="Garamond"/>
              </a:rPr>
              <a:t>lower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motor  </a:t>
            </a:r>
            <a:r>
              <a:rPr dirty="0" sz="3600" spc="-25">
                <a:solidFill>
                  <a:srgbClr val="0C0500"/>
                </a:solidFill>
                <a:latin typeface="Garamond"/>
                <a:cs typeface="Garamond"/>
              </a:rPr>
              <a:t>neurons.</a:t>
            </a:r>
            <a:endParaRPr sz="3600">
              <a:latin typeface="Garamond"/>
              <a:cs typeface="Garamond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969884" y="205359"/>
            <a:ext cx="921131" cy="22174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608059" y="344170"/>
            <a:ext cx="67310" cy="62230"/>
          </a:xfrm>
          <a:custGeom>
            <a:avLst/>
            <a:gdLst/>
            <a:ahLst/>
            <a:cxnLst/>
            <a:rect l="l" t="t" r="r" b="b"/>
            <a:pathLst>
              <a:path w="67309" h="62229">
                <a:moveTo>
                  <a:pt x="66801" y="0"/>
                </a:moveTo>
                <a:lnTo>
                  <a:pt x="21717" y="11683"/>
                </a:lnTo>
                <a:lnTo>
                  <a:pt x="15240" y="13588"/>
                </a:lnTo>
                <a:lnTo>
                  <a:pt x="11684" y="15620"/>
                </a:lnTo>
                <a:lnTo>
                  <a:pt x="8000" y="17652"/>
                </a:lnTo>
                <a:lnTo>
                  <a:pt x="5080" y="20446"/>
                </a:lnTo>
                <a:lnTo>
                  <a:pt x="3048" y="24256"/>
                </a:lnTo>
                <a:lnTo>
                  <a:pt x="1016" y="27939"/>
                </a:lnTo>
                <a:lnTo>
                  <a:pt x="0" y="32257"/>
                </a:lnTo>
                <a:lnTo>
                  <a:pt x="0" y="37083"/>
                </a:lnTo>
                <a:lnTo>
                  <a:pt x="0" y="44576"/>
                </a:lnTo>
                <a:lnTo>
                  <a:pt x="2286" y="50672"/>
                </a:lnTo>
                <a:lnTo>
                  <a:pt x="6985" y="55117"/>
                </a:lnTo>
                <a:lnTo>
                  <a:pt x="11684" y="59689"/>
                </a:lnTo>
                <a:lnTo>
                  <a:pt x="18161" y="61975"/>
                </a:lnTo>
                <a:lnTo>
                  <a:pt x="26416" y="61975"/>
                </a:lnTo>
                <a:lnTo>
                  <a:pt x="34163" y="61975"/>
                </a:lnTo>
                <a:lnTo>
                  <a:pt x="41275" y="59943"/>
                </a:lnTo>
                <a:lnTo>
                  <a:pt x="65643" y="27035"/>
                </a:lnTo>
                <a:lnTo>
                  <a:pt x="66801" y="9905"/>
                </a:lnTo>
                <a:lnTo>
                  <a:pt x="66801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389619" y="283972"/>
            <a:ext cx="70485" cy="121285"/>
          </a:xfrm>
          <a:custGeom>
            <a:avLst/>
            <a:gdLst/>
            <a:ahLst/>
            <a:cxnLst/>
            <a:rect l="l" t="t" r="r" b="b"/>
            <a:pathLst>
              <a:path w="70484" h="121285">
                <a:moveTo>
                  <a:pt x="34798" y="0"/>
                </a:moveTo>
                <a:lnTo>
                  <a:pt x="2666" y="33893"/>
                </a:lnTo>
                <a:lnTo>
                  <a:pt x="0" y="59308"/>
                </a:lnTo>
                <a:lnTo>
                  <a:pt x="265" y="70832"/>
                </a:lnTo>
                <a:lnTo>
                  <a:pt x="11683" y="110489"/>
                </a:lnTo>
                <a:lnTo>
                  <a:pt x="17145" y="114680"/>
                </a:lnTo>
                <a:lnTo>
                  <a:pt x="22605" y="118999"/>
                </a:lnTo>
                <a:lnTo>
                  <a:pt x="28575" y="121157"/>
                </a:lnTo>
                <a:lnTo>
                  <a:pt x="35305" y="121157"/>
                </a:lnTo>
                <a:lnTo>
                  <a:pt x="67325" y="86804"/>
                </a:lnTo>
                <a:lnTo>
                  <a:pt x="69976" y="60198"/>
                </a:lnTo>
                <a:lnTo>
                  <a:pt x="69336" y="45696"/>
                </a:lnTo>
                <a:lnTo>
                  <a:pt x="54407" y="8143"/>
                </a:lnTo>
                <a:lnTo>
                  <a:pt x="41921" y="904"/>
                </a:lnTo>
                <a:lnTo>
                  <a:pt x="34798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245602" y="283972"/>
            <a:ext cx="70485" cy="121285"/>
          </a:xfrm>
          <a:custGeom>
            <a:avLst/>
            <a:gdLst/>
            <a:ahLst/>
            <a:cxnLst/>
            <a:rect l="l" t="t" r="r" b="b"/>
            <a:pathLst>
              <a:path w="70484" h="121285">
                <a:moveTo>
                  <a:pt x="33781" y="0"/>
                </a:moveTo>
                <a:lnTo>
                  <a:pt x="2476" y="33464"/>
                </a:lnTo>
                <a:lnTo>
                  <a:pt x="0" y="60705"/>
                </a:lnTo>
                <a:lnTo>
                  <a:pt x="664" y="75043"/>
                </a:lnTo>
                <a:lnTo>
                  <a:pt x="16091" y="112692"/>
                </a:lnTo>
                <a:lnTo>
                  <a:pt x="35432" y="121157"/>
                </a:lnTo>
                <a:lnTo>
                  <a:pt x="42169" y="120255"/>
                </a:lnTo>
                <a:lnTo>
                  <a:pt x="67405" y="88884"/>
                </a:lnTo>
                <a:lnTo>
                  <a:pt x="69976" y="63626"/>
                </a:lnTo>
                <a:lnTo>
                  <a:pt x="69334" y="48172"/>
                </a:lnTo>
                <a:lnTo>
                  <a:pt x="54213" y="8572"/>
                </a:lnTo>
                <a:lnTo>
                  <a:pt x="33781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741918" y="260095"/>
            <a:ext cx="0" cy="168910"/>
          </a:xfrm>
          <a:custGeom>
            <a:avLst/>
            <a:gdLst/>
            <a:ahLst/>
            <a:cxnLst/>
            <a:rect l="l" t="t" r="r" b="b"/>
            <a:pathLst>
              <a:path w="0" h="168909">
                <a:moveTo>
                  <a:pt x="0" y="0"/>
                </a:moveTo>
                <a:lnTo>
                  <a:pt x="0" y="168783"/>
                </a:lnTo>
              </a:path>
            </a:pathLst>
          </a:custGeom>
          <a:ln w="32511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187181" y="260095"/>
            <a:ext cx="0" cy="168910"/>
          </a:xfrm>
          <a:custGeom>
            <a:avLst/>
            <a:gdLst/>
            <a:ahLst/>
            <a:cxnLst/>
            <a:rect l="l" t="t" r="r" b="b"/>
            <a:pathLst>
              <a:path w="0" h="168909">
                <a:moveTo>
                  <a:pt x="0" y="0"/>
                </a:moveTo>
                <a:lnTo>
                  <a:pt x="0" y="168783"/>
                </a:lnTo>
              </a:path>
            </a:pathLst>
          </a:custGeom>
          <a:ln w="32511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785859" y="261874"/>
            <a:ext cx="105410" cy="161925"/>
          </a:xfrm>
          <a:custGeom>
            <a:avLst/>
            <a:gdLst/>
            <a:ahLst/>
            <a:cxnLst/>
            <a:rect l="l" t="t" r="r" b="b"/>
            <a:pathLst>
              <a:path w="105409" h="161925">
                <a:moveTo>
                  <a:pt x="60960" y="0"/>
                </a:moveTo>
                <a:lnTo>
                  <a:pt x="67818" y="0"/>
                </a:lnTo>
                <a:lnTo>
                  <a:pt x="74295" y="1397"/>
                </a:lnTo>
                <a:lnTo>
                  <a:pt x="102489" y="32003"/>
                </a:lnTo>
                <a:lnTo>
                  <a:pt x="105156" y="64516"/>
                </a:lnTo>
                <a:lnTo>
                  <a:pt x="105156" y="161671"/>
                </a:lnTo>
                <a:lnTo>
                  <a:pt x="83312" y="161671"/>
                </a:lnTo>
                <a:lnTo>
                  <a:pt x="83312" y="65404"/>
                </a:lnTo>
                <a:lnTo>
                  <a:pt x="83123" y="57308"/>
                </a:lnTo>
                <a:lnTo>
                  <a:pt x="61975" y="23114"/>
                </a:lnTo>
                <a:lnTo>
                  <a:pt x="56388" y="23114"/>
                </a:lnTo>
                <a:lnTo>
                  <a:pt x="24209" y="50815"/>
                </a:lnTo>
                <a:lnTo>
                  <a:pt x="21844" y="75183"/>
                </a:lnTo>
                <a:lnTo>
                  <a:pt x="21844" y="161671"/>
                </a:lnTo>
                <a:lnTo>
                  <a:pt x="0" y="161671"/>
                </a:lnTo>
                <a:lnTo>
                  <a:pt x="0" y="3555"/>
                </a:lnTo>
                <a:lnTo>
                  <a:pt x="19812" y="3555"/>
                </a:lnTo>
                <a:lnTo>
                  <a:pt x="19812" y="25907"/>
                </a:lnTo>
                <a:lnTo>
                  <a:pt x="23548" y="19835"/>
                </a:lnTo>
                <a:lnTo>
                  <a:pt x="52070" y="0"/>
                </a:lnTo>
                <a:lnTo>
                  <a:pt x="6096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584692" y="261874"/>
            <a:ext cx="119380" cy="165735"/>
          </a:xfrm>
          <a:custGeom>
            <a:avLst/>
            <a:gdLst/>
            <a:ahLst/>
            <a:cxnLst/>
            <a:rect l="l" t="t" r="r" b="b"/>
            <a:pathLst>
              <a:path w="119379" h="165734">
                <a:moveTo>
                  <a:pt x="62610" y="0"/>
                </a:moveTo>
                <a:lnTo>
                  <a:pt x="102361" y="12826"/>
                </a:lnTo>
                <a:lnTo>
                  <a:pt x="112394" y="59690"/>
                </a:lnTo>
                <a:lnTo>
                  <a:pt x="112394" y="95376"/>
                </a:lnTo>
                <a:lnTo>
                  <a:pt x="112488" y="112402"/>
                </a:lnTo>
                <a:lnTo>
                  <a:pt x="116585" y="155448"/>
                </a:lnTo>
                <a:lnTo>
                  <a:pt x="119379" y="161671"/>
                </a:lnTo>
                <a:lnTo>
                  <a:pt x="96392" y="161671"/>
                </a:lnTo>
                <a:lnTo>
                  <a:pt x="94233" y="156210"/>
                </a:lnTo>
                <a:lnTo>
                  <a:pt x="92709" y="149733"/>
                </a:lnTo>
                <a:lnTo>
                  <a:pt x="91948" y="142112"/>
                </a:lnTo>
                <a:lnTo>
                  <a:pt x="86429" y="147490"/>
                </a:lnTo>
                <a:lnTo>
                  <a:pt x="50710" y="164867"/>
                </a:lnTo>
                <a:lnTo>
                  <a:pt x="44323" y="165226"/>
                </a:lnTo>
                <a:lnTo>
                  <a:pt x="34728" y="164464"/>
                </a:lnTo>
                <a:lnTo>
                  <a:pt x="3032" y="138731"/>
                </a:lnTo>
                <a:lnTo>
                  <a:pt x="0" y="120141"/>
                </a:lnTo>
                <a:lnTo>
                  <a:pt x="0" y="110998"/>
                </a:lnTo>
                <a:lnTo>
                  <a:pt x="1904" y="102870"/>
                </a:lnTo>
                <a:lnTo>
                  <a:pt x="5714" y="95885"/>
                </a:lnTo>
                <a:lnTo>
                  <a:pt x="9398" y="88773"/>
                </a:lnTo>
                <a:lnTo>
                  <a:pt x="50926" y="70611"/>
                </a:lnTo>
                <a:lnTo>
                  <a:pt x="63452" y="68518"/>
                </a:lnTo>
                <a:lnTo>
                  <a:pt x="74167" y="66246"/>
                </a:lnTo>
                <a:lnTo>
                  <a:pt x="83073" y="63807"/>
                </a:lnTo>
                <a:lnTo>
                  <a:pt x="90169" y="61214"/>
                </a:lnTo>
                <a:lnTo>
                  <a:pt x="90297" y="54355"/>
                </a:lnTo>
                <a:lnTo>
                  <a:pt x="90297" y="43560"/>
                </a:lnTo>
                <a:lnTo>
                  <a:pt x="59435" y="22098"/>
                </a:lnTo>
                <a:lnTo>
                  <a:pt x="49149" y="22098"/>
                </a:lnTo>
                <a:lnTo>
                  <a:pt x="25273" y="52324"/>
                </a:lnTo>
                <a:lnTo>
                  <a:pt x="3682" y="48641"/>
                </a:lnTo>
                <a:lnTo>
                  <a:pt x="22351" y="11683"/>
                </a:lnTo>
                <a:lnTo>
                  <a:pt x="50301" y="736"/>
                </a:lnTo>
                <a:lnTo>
                  <a:pt x="6261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508492" y="261874"/>
            <a:ext cx="70485" cy="161925"/>
          </a:xfrm>
          <a:custGeom>
            <a:avLst/>
            <a:gdLst/>
            <a:ahLst/>
            <a:cxnLst/>
            <a:rect l="l" t="t" r="r" b="b"/>
            <a:pathLst>
              <a:path w="70484" h="161925">
                <a:moveTo>
                  <a:pt x="47878" y="0"/>
                </a:moveTo>
                <a:lnTo>
                  <a:pt x="55244" y="0"/>
                </a:lnTo>
                <a:lnTo>
                  <a:pt x="62737" y="2921"/>
                </a:lnTo>
                <a:lnTo>
                  <a:pt x="70357" y="8635"/>
                </a:lnTo>
                <a:lnTo>
                  <a:pt x="62991" y="33527"/>
                </a:lnTo>
                <a:lnTo>
                  <a:pt x="57530" y="29591"/>
                </a:lnTo>
                <a:lnTo>
                  <a:pt x="52197" y="27685"/>
                </a:lnTo>
                <a:lnTo>
                  <a:pt x="46989" y="27685"/>
                </a:lnTo>
                <a:lnTo>
                  <a:pt x="42290" y="27685"/>
                </a:lnTo>
                <a:lnTo>
                  <a:pt x="38100" y="29336"/>
                </a:lnTo>
                <a:lnTo>
                  <a:pt x="22105" y="70393"/>
                </a:lnTo>
                <a:lnTo>
                  <a:pt x="21843" y="78867"/>
                </a:lnTo>
                <a:lnTo>
                  <a:pt x="21843" y="161671"/>
                </a:lnTo>
                <a:lnTo>
                  <a:pt x="0" y="161671"/>
                </a:lnTo>
                <a:lnTo>
                  <a:pt x="0" y="3555"/>
                </a:lnTo>
                <a:lnTo>
                  <a:pt x="19811" y="3555"/>
                </a:lnTo>
                <a:lnTo>
                  <a:pt x="19811" y="27558"/>
                </a:lnTo>
                <a:lnTo>
                  <a:pt x="23528" y="19944"/>
                </a:lnTo>
                <a:lnTo>
                  <a:pt x="42672" y="0"/>
                </a:lnTo>
                <a:lnTo>
                  <a:pt x="47878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725661" y="220725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 h="0">
                <a:moveTo>
                  <a:pt x="0" y="0"/>
                </a:moveTo>
                <a:lnTo>
                  <a:pt x="32511" y="0"/>
                </a:lnTo>
              </a:path>
            </a:pathLst>
          </a:custGeom>
          <a:ln w="41401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369554" y="205359"/>
            <a:ext cx="112395" cy="222250"/>
          </a:xfrm>
          <a:custGeom>
            <a:avLst/>
            <a:gdLst/>
            <a:ahLst/>
            <a:cxnLst/>
            <a:rect l="l" t="t" r="r" b="b"/>
            <a:pathLst>
              <a:path w="112395" h="222250">
                <a:moveTo>
                  <a:pt x="0" y="0"/>
                </a:moveTo>
                <a:lnTo>
                  <a:pt x="21971" y="0"/>
                </a:lnTo>
                <a:lnTo>
                  <a:pt x="21971" y="77850"/>
                </a:lnTo>
                <a:lnTo>
                  <a:pt x="26670" y="70739"/>
                </a:lnTo>
                <a:lnTo>
                  <a:pt x="31876" y="65405"/>
                </a:lnTo>
                <a:lnTo>
                  <a:pt x="37846" y="61849"/>
                </a:lnTo>
                <a:lnTo>
                  <a:pt x="43688" y="58293"/>
                </a:lnTo>
                <a:lnTo>
                  <a:pt x="50292" y="56515"/>
                </a:lnTo>
                <a:lnTo>
                  <a:pt x="57530" y="56515"/>
                </a:lnTo>
                <a:lnTo>
                  <a:pt x="96345" y="77041"/>
                </a:lnTo>
                <a:lnTo>
                  <a:pt x="110569" y="113553"/>
                </a:lnTo>
                <a:lnTo>
                  <a:pt x="112395" y="137922"/>
                </a:lnTo>
                <a:lnTo>
                  <a:pt x="111347" y="156874"/>
                </a:lnTo>
                <a:lnTo>
                  <a:pt x="95630" y="199898"/>
                </a:lnTo>
                <a:lnTo>
                  <a:pt x="56261" y="221742"/>
                </a:lnTo>
                <a:lnTo>
                  <a:pt x="48641" y="221742"/>
                </a:lnTo>
                <a:lnTo>
                  <a:pt x="41910" y="219837"/>
                </a:lnTo>
                <a:lnTo>
                  <a:pt x="35941" y="215900"/>
                </a:lnTo>
                <a:lnTo>
                  <a:pt x="29845" y="211963"/>
                </a:lnTo>
                <a:lnTo>
                  <a:pt x="24765" y="206121"/>
                </a:lnTo>
                <a:lnTo>
                  <a:pt x="20320" y="198374"/>
                </a:lnTo>
                <a:lnTo>
                  <a:pt x="20320" y="218186"/>
                </a:lnTo>
                <a:lnTo>
                  <a:pt x="0" y="218186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223122" y="205359"/>
            <a:ext cx="113030" cy="222250"/>
          </a:xfrm>
          <a:custGeom>
            <a:avLst/>
            <a:gdLst/>
            <a:ahLst/>
            <a:cxnLst/>
            <a:rect l="l" t="t" r="r" b="b"/>
            <a:pathLst>
              <a:path w="113029" h="222250">
                <a:moveTo>
                  <a:pt x="90297" y="0"/>
                </a:moveTo>
                <a:lnTo>
                  <a:pt x="112522" y="0"/>
                </a:lnTo>
                <a:lnTo>
                  <a:pt x="112522" y="218186"/>
                </a:lnTo>
                <a:lnTo>
                  <a:pt x="91948" y="218186"/>
                </a:lnTo>
                <a:lnTo>
                  <a:pt x="91948" y="198247"/>
                </a:lnTo>
                <a:lnTo>
                  <a:pt x="88010" y="205867"/>
                </a:lnTo>
                <a:lnTo>
                  <a:pt x="82803" y="211709"/>
                </a:lnTo>
                <a:lnTo>
                  <a:pt x="76580" y="215773"/>
                </a:lnTo>
                <a:lnTo>
                  <a:pt x="70357" y="219710"/>
                </a:lnTo>
                <a:lnTo>
                  <a:pt x="63626" y="221742"/>
                </a:lnTo>
                <a:lnTo>
                  <a:pt x="56387" y="221742"/>
                </a:lnTo>
                <a:lnTo>
                  <a:pt x="16636" y="200025"/>
                </a:lnTo>
                <a:lnTo>
                  <a:pt x="1045" y="157716"/>
                </a:lnTo>
                <a:lnTo>
                  <a:pt x="0" y="139192"/>
                </a:lnTo>
                <a:lnTo>
                  <a:pt x="454" y="126190"/>
                </a:lnTo>
                <a:lnTo>
                  <a:pt x="11390" y="84661"/>
                </a:lnTo>
                <a:lnTo>
                  <a:pt x="40290" y="58800"/>
                </a:lnTo>
                <a:lnTo>
                  <a:pt x="54736" y="56515"/>
                </a:lnTo>
                <a:lnTo>
                  <a:pt x="61975" y="56515"/>
                </a:lnTo>
                <a:lnTo>
                  <a:pt x="68706" y="58420"/>
                </a:lnTo>
                <a:lnTo>
                  <a:pt x="74929" y="62230"/>
                </a:lnTo>
                <a:lnTo>
                  <a:pt x="81152" y="66040"/>
                </a:lnTo>
                <a:lnTo>
                  <a:pt x="86232" y="71374"/>
                </a:lnTo>
                <a:lnTo>
                  <a:pt x="90297" y="78232"/>
                </a:lnTo>
                <a:lnTo>
                  <a:pt x="90297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170926" y="220725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 h="0">
                <a:moveTo>
                  <a:pt x="0" y="0"/>
                </a:moveTo>
                <a:lnTo>
                  <a:pt x="32511" y="0"/>
                </a:lnTo>
              </a:path>
            </a:pathLst>
          </a:custGeom>
          <a:ln w="41401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969884" y="205359"/>
            <a:ext cx="170815" cy="218440"/>
          </a:xfrm>
          <a:custGeom>
            <a:avLst/>
            <a:gdLst/>
            <a:ahLst/>
            <a:cxnLst/>
            <a:rect l="l" t="t" r="r" b="b"/>
            <a:pathLst>
              <a:path w="170815" h="218440">
                <a:moveTo>
                  <a:pt x="0" y="0"/>
                </a:moveTo>
                <a:lnTo>
                  <a:pt x="35560" y="0"/>
                </a:lnTo>
                <a:lnTo>
                  <a:pt x="77978" y="154432"/>
                </a:lnTo>
                <a:lnTo>
                  <a:pt x="86487" y="186817"/>
                </a:lnTo>
                <a:lnTo>
                  <a:pt x="88296" y="180072"/>
                </a:lnTo>
                <a:lnTo>
                  <a:pt x="90487" y="172005"/>
                </a:lnTo>
                <a:lnTo>
                  <a:pt x="93059" y="162581"/>
                </a:lnTo>
                <a:lnTo>
                  <a:pt x="96012" y="151765"/>
                </a:lnTo>
                <a:lnTo>
                  <a:pt x="138938" y="0"/>
                </a:lnTo>
                <a:lnTo>
                  <a:pt x="170815" y="0"/>
                </a:lnTo>
                <a:lnTo>
                  <a:pt x="170815" y="218186"/>
                </a:lnTo>
                <a:lnTo>
                  <a:pt x="148082" y="218186"/>
                </a:lnTo>
                <a:lnTo>
                  <a:pt x="148082" y="35687"/>
                </a:lnTo>
                <a:lnTo>
                  <a:pt x="95885" y="218186"/>
                </a:lnTo>
                <a:lnTo>
                  <a:pt x="74549" y="218186"/>
                </a:lnTo>
                <a:lnTo>
                  <a:pt x="22733" y="32512"/>
                </a:lnTo>
                <a:lnTo>
                  <a:pt x="22733" y="218186"/>
                </a:lnTo>
                <a:lnTo>
                  <a:pt x="0" y="218186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67537" y="13461"/>
            <a:ext cx="7439025" cy="340207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" y="908303"/>
            <a:ext cx="592836" cy="713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48640" y="780287"/>
            <a:ext cx="2699004" cy="963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695955" y="780287"/>
            <a:ext cx="1696212" cy="9631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6471" y="882141"/>
            <a:ext cx="3882390" cy="5486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50" spc="30" b="0">
                <a:solidFill>
                  <a:srgbClr val="FF0000"/>
                </a:solidFill>
                <a:latin typeface="Wingdings"/>
                <a:cs typeface="Wingdings"/>
              </a:rPr>
              <a:t></a:t>
            </a:r>
            <a:r>
              <a:rPr dirty="0" sz="2850" spc="30" b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600" spc="-5">
                <a:solidFill>
                  <a:srgbClr val="FF0000"/>
                </a:solidFill>
                <a:latin typeface="Garamond"/>
                <a:cs typeface="Garamond"/>
              </a:rPr>
              <a:t>Substantia</a:t>
            </a:r>
            <a:r>
              <a:rPr dirty="0" sz="3600" spc="-19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dirty="0" sz="3600" spc="5">
                <a:solidFill>
                  <a:srgbClr val="FF0000"/>
                </a:solidFill>
                <a:latin typeface="Garamond"/>
                <a:cs typeface="Garamond"/>
              </a:rPr>
              <a:t>Nigra:</a:t>
            </a:r>
            <a:endParaRPr sz="3600">
              <a:latin typeface="Garamond"/>
              <a:cs typeface="Garamon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40479" y="780287"/>
            <a:ext cx="786384" cy="9631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075176" y="780287"/>
            <a:ext cx="665988" cy="9631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44779" y="1532128"/>
            <a:ext cx="6985000" cy="1560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68935" indent="-356235">
              <a:lnSpc>
                <a:spcPct val="100000"/>
              </a:lnSpc>
              <a:buSzPct val="59375"/>
              <a:buFont typeface="Wingdings"/>
              <a:buChar char=""/>
              <a:tabLst>
                <a:tab pos="369570" algn="l"/>
                <a:tab pos="3521075" algn="l"/>
              </a:tabLst>
            </a:pPr>
            <a:r>
              <a:rPr dirty="0" sz="3200">
                <a:solidFill>
                  <a:srgbClr val="0C0500"/>
                </a:solidFill>
                <a:latin typeface="Garamond"/>
                <a:cs typeface="Garamond"/>
              </a:rPr>
              <a:t>A</a:t>
            </a:r>
            <a:r>
              <a:rPr dirty="0" sz="3200" spc="1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200" spc="-5">
                <a:solidFill>
                  <a:srgbClr val="0C0500"/>
                </a:solidFill>
                <a:latin typeface="Garamond"/>
                <a:cs typeface="Garamond"/>
              </a:rPr>
              <a:t>concentration</a:t>
            </a:r>
            <a:r>
              <a:rPr dirty="0" sz="3200" spc="5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200">
                <a:solidFill>
                  <a:srgbClr val="0C0500"/>
                </a:solidFill>
                <a:latin typeface="Garamond"/>
                <a:cs typeface="Garamond"/>
              </a:rPr>
              <a:t>of	</a:t>
            </a:r>
            <a:r>
              <a:rPr dirty="0" sz="3200" spc="-5">
                <a:solidFill>
                  <a:srgbClr val="0C0500"/>
                </a:solidFill>
                <a:latin typeface="Garamond"/>
                <a:cs typeface="Garamond"/>
              </a:rPr>
              <a:t>neurons </a:t>
            </a:r>
            <a:r>
              <a:rPr dirty="0" sz="3200">
                <a:solidFill>
                  <a:srgbClr val="0C0500"/>
                </a:solidFill>
                <a:latin typeface="Garamond"/>
                <a:cs typeface="Garamond"/>
              </a:rPr>
              <a:t>in the</a:t>
            </a:r>
            <a:r>
              <a:rPr dirty="0" sz="3200" spc="-7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200" spc="-10">
                <a:solidFill>
                  <a:srgbClr val="0C0500"/>
                </a:solidFill>
                <a:latin typeface="Garamond"/>
                <a:cs typeface="Garamond"/>
              </a:rPr>
              <a:t>ventral</a:t>
            </a:r>
            <a:endParaRPr sz="3200">
              <a:latin typeface="Garamond"/>
              <a:cs typeface="Garamond"/>
            </a:endParaRPr>
          </a:p>
          <a:p>
            <a:pPr marL="368935">
              <a:lnSpc>
                <a:spcPct val="100000"/>
              </a:lnSpc>
              <a:tabLst>
                <a:tab pos="2150745" algn="l"/>
              </a:tabLst>
            </a:pPr>
            <a:r>
              <a:rPr dirty="0" sz="3200" spc="5">
                <a:solidFill>
                  <a:srgbClr val="0C0500"/>
                </a:solidFill>
                <a:latin typeface="Garamond"/>
                <a:cs typeface="Garamond"/>
              </a:rPr>
              <a:t>portion</a:t>
            </a:r>
            <a:r>
              <a:rPr dirty="0" sz="3200" spc="1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200" spc="-5">
                <a:solidFill>
                  <a:srgbClr val="0C0500"/>
                </a:solidFill>
                <a:latin typeface="Garamond"/>
                <a:cs typeface="Garamond"/>
              </a:rPr>
              <a:t>of	</a:t>
            </a:r>
            <a:r>
              <a:rPr dirty="0" sz="3200">
                <a:solidFill>
                  <a:srgbClr val="0C0500"/>
                </a:solidFill>
                <a:latin typeface="Garamond"/>
                <a:cs typeface="Garamond"/>
              </a:rPr>
              <a:t>midbrain</a:t>
            </a:r>
            <a:endParaRPr sz="3200">
              <a:latin typeface="Garamond"/>
              <a:cs typeface="Garamond"/>
            </a:endParaRPr>
          </a:p>
          <a:p>
            <a:pPr marL="471170" indent="-458470">
              <a:lnSpc>
                <a:spcPct val="100000"/>
              </a:lnSpc>
              <a:spcBef>
                <a:spcPts val="770"/>
              </a:spcBef>
              <a:buSzPct val="59375"/>
              <a:buFont typeface="Wingdings"/>
              <a:buChar char=""/>
              <a:tabLst>
                <a:tab pos="471170" algn="l"/>
                <a:tab pos="471805" algn="l"/>
              </a:tabLst>
            </a:pPr>
            <a:r>
              <a:rPr dirty="0" sz="3200">
                <a:solidFill>
                  <a:srgbClr val="0C0500"/>
                </a:solidFill>
                <a:latin typeface="Garamond"/>
                <a:cs typeface="Garamond"/>
              </a:rPr>
              <a:t>It is </a:t>
            </a:r>
            <a:r>
              <a:rPr dirty="0" sz="3200" spc="-25">
                <a:solidFill>
                  <a:srgbClr val="0C0500"/>
                </a:solidFill>
                <a:latin typeface="Garamond"/>
                <a:cs typeface="Garamond"/>
              </a:rPr>
              <a:t>involved </a:t>
            </a:r>
            <a:r>
              <a:rPr dirty="0" sz="3200">
                <a:solidFill>
                  <a:srgbClr val="0C0500"/>
                </a:solidFill>
                <a:latin typeface="Garamond"/>
                <a:cs typeface="Garamond"/>
              </a:rPr>
              <a:t>in </a:t>
            </a:r>
            <a:r>
              <a:rPr dirty="0" sz="3200" spc="-5" b="1">
                <a:solidFill>
                  <a:srgbClr val="FF00FF"/>
                </a:solidFill>
                <a:latin typeface="Garamond"/>
                <a:cs typeface="Garamond"/>
              </a:rPr>
              <a:t>motor</a:t>
            </a:r>
            <a:r>
              <a:rPr dirty="0" sz="3200" spc="-10" b="1">
                <a:solidFill>
                  <a:srgbClr val="FF00FF"/>
                </a:solidFill>
                <a:latin typeface="Garamond"/>
                <a:cs typeface="Garamond"/>
              </a:rPr>
              <a:t> </a:t>
            </a:r>
            <a:r>
              <a:rPr dirty="0" sz="3200" spc="-5" b="1">
                <a:solidFill>
                  <a:srgbClr val="FF00FF"/>
                </a:solidFill>
                <a:latin typeface="Garamond"/>
                <a:cs typeface="Garamond"/>
              </a:rPr>
              <a:t>function</a:t>
            </a:r>
            <a:r>
              <a:rPr dirty="0" sz="3200" spc="-5">
                <a:solidFill>
                  <a:srgbClr val="0C0500"/>
                </a:solidFill>
                <a:latin typeface="Garamond"/>
                <a:cs typeface="Garamond"/>
              </a:rPr>
              <a:t>.</a:t>
            </a:r>
            <a:endParaRPr sz="3200">
              <a:latin typeface="Garamond"/>
              <a:cs typeface="Garamond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969884" y="205359"/>
            <a:ext cx="921131" cy="2217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608059" y="344170"/>
            <a:ext cx="67310" cy="62230"/>
          </a:xfrm>
          <a:custGeom>
            <a:avLst/>
            <a:gdLst/>
            <a:ahLst/>
            <a:cxnLst/>
            <a:rect l="l" t="t" r="r" b="b"/>
            <a:pathLst>
              <a:path w="67309" h="62229">
                <a:moveTo>
                  <a:pt x="66801" y="0"/>
                </a:moveTo>
                <a:lnTo>
                  <a:pt x="21717" y="11683"/>
                </a:lnTo>
                <a:lnTo>
                  <a:pt x="15240" y="13588"/>
                </a:lnTo>
                <a:lnTo>
                  <a:pt x="11684" y="15620"/>
                </a:lnTo>
                <a:lnTo>
                  <a:pt x="8000" y="17652"/>
                </a:lnTo>
                <a:lnTo>
                  <a:pt x="5080" y="20446"/>
                </a:lnTo>
                <a:lnTo>
                  <a:pt x="3048" y="24256"/>
                </a:lnTo>
                <a:lnTo>
                  <a:pt x="1016" y="27939"/>
                </a:lnTo>
                <a:lnTo>
                  <a:pt x="0" y="32257"/>
                </a:lnTo>
                <a:lnTo>
                  <a:pt x="0" y="37083"/>
                </a:lnTo>
                <a:lnTo>
                  <a:pt x="0" y="44576"/>
                </a:lnTo>
                <a:lnTo>
                  <a:pt x="2286" y="50672"/>
                </a:lnTo>
                <a:lnTo>
                  <a:pt x="6985" y="55117"/>
                </a:lnTo>
                <a:lnTo>
                  <a:pt x="11684" y="59689"/>
                </a:lnTo>
                <a:lnTo>
                  <a:pt x="18161" y="61975"/>
                </a:lnTo>
                <a:lnTo>
                  <a:pt x="26416" y="61975"/>
                </a:lnTo>
                <a:lnTo>
                  <a:pt x="34163" y="61975"/>
                </a:lnTo>
                <a:lnTo>
                  <a:pt x="41275" y="59943"/>
                </a:lnTo>
                <a:lnTo>
                  <a:pt x="65643" y="27035"/>
                </a:lnTo>
                <a:lnTo>
                  <a:pt x="66801" y="9905"/>
                </a:lnTo>
                <a:lnTo>
                  <a:pt x="66801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389619" y="283972"/>
            <a:ext cx="70485" cy="121285"/>
          </a:xfrm>
          <a:custGeom>
            <a:avLst/>
            <a:gdLst/>
            <a:ahLst/>
            <a:cxnLst/>
            <a:rect l="l" t="t" r="r" b="b"/>
            <a:pathLst>
              <a:path w="70484" h="121285">
                <a:moveTo>
                  <a:pt x="34798" y="0"/>
                </a:moveTo>
                <a:lnTo>
                  <a:pt x="2666" y="33893"/>
                </a:lnTo>
                <a:lnTo>
                  <a:pt x="0" y="59308"/>
                </a:lnTo>
                <a:lnTo>
                  <a:pt x="265" y="70832"/>
                </a:lnTo>
                <a:lnTo>
                  <a:pt x="11683" y="110489"/>
                </a:lnTo>
                <a:lnTo>
                  <a:pt x="17145" y="114680"/>
                </a:lnTo>
                <a:lnTo>
                  <a:pt x="22605" y="118999"/>
                </a:lnTo>
                <a:lnTo>
                  <a:pt x="28575" y="121157"/>
                </a:lnTo>
                <a:lnTo>
                  <a:pt x="35305" y="121157"/>
                </a:lnTo>
                <a:lnTo>
                  <a:pt x="67325" y="86804"/>
                </a:lnTo>
                <a:lnTo>
                  <a:pt x="69976" y="60198"/>
                </a:lnTo>
                <a:lnTo>
                  <a:pt x="69336" y="45696"/>
                </a:lnTo>
                <a:lnTo>
                  <a:pt x="54407" y="8143"/>
                </a:lnTo>
                <a:lnTo>
                  <a:pt x="41921" y="904"/>
                </a:lnTo>
                <a:lnTo>
                  <a:pt x="34798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245602" y="283972"/>
            <a:ext cx="70485" cy="121285"/>
          </a:xfrm>
          <a:custGeom>
            <a:avLst/>
            <a:gdLst/>
            <a:ahLst/>
            <a:cxnLst/>
            <a:rect l="l" t="t" r="r" b="b"/>
            <a:pathLst>
              <a:path w="70484" h="121285">
                <a:moveTo>
                  <a:pt x="33781" y="0"/>
                </a:moveTo>
                <a:lnTo>
                  <a:pt x="2476" y="33464"/>
                </a:lnTo>
                <a:lnTo>
                  <a:pt x="0" y="60705"/>
                </a:lnTo>
                <a:lnTo>
                  <a:pt x="664" y="75043"/>
                </a:lnTo>
                <a:lnTo>
                  <a:pt x="16091" y="112692"/>
                </a:lnTo>
                <a:lnTo>
                  <a:pt x="35432" y="121157"/>
                </a:lnTo>
                <a:lnTo>
                  <a:pt x="42169" y="120255"/>
                </a:lnTo>
                <a:lnTo>
                  <a:pt x="67405" y="88884"/>
                </a:lnTo>
                <a:lnTo>
                  <a:pt x="69976" y="63626"/>
                </a:lnTo>
                <a:lnTo>
                  <a:pt x="69334" y="48172"/>
                </a:lnTo>
                <a:lnTo>
                  <a:pt x="54213" y="8572"/>
                </a:lnTo>
                <a:lnTo>
                  <a:pt x="33781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741918" y="260095"/>
            <a:ext cx="0" cy="168910"/>
          </a:xfrm>
          <a:custGeom>
            <a:avLst/>
            <a:gdLst/>
            <a:ahLst/>
            <a:cxnLst/>
            <a:rect l="l" t="t" r="r" b="b"/>
            <a:pathLst>
              <a:path w="0" h="168909">
                <a:moveTo>
                  <a:pt x="0" y="0"/>
                </a:moveTo>
                <a:lnTo>
                  <a:pt x="0" y="168783"/>
                </a:lnTo>
              </a:path>
            </a:pathLst>
          </a:custGeom>
          <a:ln w="32511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187181" y="260095"/>
            <a:ext cx="0" cy="168910"/>
          </a:xfrm>
          <a:custGeom>
            <a:avLst/>
            <a:gdLst/>
            <a:ahLst/>
            <a:cxnLst/>
            <a:rect l="l" t="t" r="r" b="b"/>
            <a:pathLst>
              <a:path w="0" h="168909">
                <a:moveTo>
                  <a:pt x="0" y="0"/>
                </a:moveTo>
                <a:lnTo>
                  <a:pt x="0" y="168783"/>
                </a:lnTo>
              </a:path>
            </a:pathLst>
          </a:custGeom>
          <a:ln w="32511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785859" y="261874"/>
            <a:ext cx="105410" cy="161925"/>
          </a:xfrm>
          <a:custGeom>
            <a:avLst/>
            <a:gdLst/>
            <a:ahLst/>
            <a:cxnLst/>
            <a:rect l="l" t="t" r="r" b="b"/>
            <a:pathLst>
              <a:path w="105409" h="161925">
                <a:moveTo>
                  <a:pt x="60960" y="0"/>
                </a:moveTo>
                <a:lnTo>
                  <a:pt x="67818" y="0"/>
                </a:lnTo>
                <a:lnTo>
                  <a:pt x="74295" y="1397"/>
                </a:lnTo>
                <a:lnTo>
                  <a:pt x="102489" y="32003"/>
                </a:lnTo>
                <a:lnTo>
                  <a:pt x="105156" y="64516"/>
                </a:lnTo>
                <a:lnTo>
                  <a:pt x="105156" y="161671"/>
                </a:lnTo>
                <a:lnTo>
                  <a:pt x="83312" y="161671"/>
                </a:lnTo>
                <a:lnTo>
                  <a:pt x="83312" y="65404"/>
                </a:lnTo>
                <a:lnTo>
                  <a:pt x="83123" y="57308"/>
                </a:lnTo>
                <a:lnTo>
                  <a:pt x="61975" y="23114"/>
                </a:lnTo>
                <a:lnTo>
                  <a:pt x="56388" y="23114"/>
                </a:lnTo>
                <a:lnTo>
                  <a:pt x="24209" y="50815"/>
                </a:lnTo>
                <a:lnTo>
                  <a:pt x="21844" y="75183"/>
                </a:lnTo>
                <a:lnTo>
                  <a:pt x="21844" y="161671"/>
                </a:lnTo>
                <a:lnTo>
                  <a:pt x="0" y="161671"/>
                </a:lnTo>
                <a:lnTo>
                  <a:pt x="0" y="3555"/>
                </a:lnTo>
                <a:lnTo>
                  <a:pt x="19812" y="3555"/>
                </a:lnTo>
                <a:lnTo>
                  <a:pt x="19812" y="25907"/>
                </a:lnTo>
                <a:lnTo>
                  <a:pt x="23548" y="19835"/>
                </a:lnTo>
                <a:lnTo>
                  <a:pt x="52070" y="0"/>
                </a:lnTo>
                <a:lnTo>
                  <a:pt x="6096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584692" y="261874"/>
            <a:ext cx="119380" cy="165735"/>
          </a:xfrm>
          <a:custGeom>
            <a:avLst/>
            <a:gdLst/>
            <a:ahLst/>
            <a:cxnLst/>
            <a:rect l="l" t="t" r="r" b="b"/>
            <a:pathLst>
              <a:path w="119379" h="165734">
                <a:moveTo>
                  <a:pt x="62610" y="0"/>
                </a:moveTo>
                <a:lnTo>
                  <a:pt x="102361" y="12826"/>
                </a:lnTo>
                <a:lnTo>
                  <a:pt x="112394" y="59690"/>
                </a:lnTo>
                <a:lnTo>
                  <a:pt x="112394" y="95376"/>
                </a:lnTo>
                <a:lnTo>
                  <a:pt x="112488" y="112402"/>
                </a:lnTo>
                <a:lnTo>
                  <a:pt x="116585" y="155448"/>
                </a:lnTo>
                <a:lnTo>
                  <a:pt x="119379" y="161671"/>
                </a:lnTo>
                <a:lnTo>
                  <a:pt x="96392" y="161671"/>
                </a:lnTo>
                <a:lnTo>
                  <a:pt x="94233" y="156210"/>
                </a:lnTo>
                <a:lnTo>
                  <a:pt x="92709" y="149733"/>
                </a:lnTo>
                <a:lnTo>
                  <a:pt x="91948" y="142112"/>
                </a:lnTo>
                <a:lnTo>
                  <a:pt x="86429" y="147490"/>
                </a:lnTo>
                <a:lnTo>
                  <a:pt x="50710" y="164867"/>
                </a:lnTo>
                <a:lnTo>
                  <a:pt x="44323" y="165226"/>
                </a:lnTo>
                <a:lnTo>
                  <a:pt x="34728" y="164464"/>
                </a:lnTo>
                <a:lnTo>
                  <a:pt x="3032" y="138731"/>
                </a:lnTo>
                <a:lnTo>
                  <a:pt x="0" y="120141"/>
                </a:lnTo>
                <a:lnTo>
                  <a:pt x="0" y="110998"/>
                </a:lnTo>
                <a:lnTo>
                  <a:pt x="1904" y="102870"/>
                </a:lnTo>
                <a:lnTo>
                  <a:pt x="5714" y="95885"/>
                </a:lnTo>
                <a:lnTo>
                  <a:pt x="9398" y="88773"/>
                </a:lnTo>
                <a:lnTo>
                  <a:pt x="50926" y="70611"/>
                </a:lnTo>
                <a:lnTo>
                  <a:pt x="63452" y="68518"/>
                </a:lnTo>
                <a:lnTo>
                  <a:pt x="74167" y="66246"/>
                </a:lnTo>
                <a:lnTo>
                  <a:pt x="83073" y="63807"/>
                </a:lnTo>
                <a:lnTo>
                  <a:pt x="90169" y="61214"/>
                </a:lnTo>
                <a:lnTo>
                  <a:pt x="90297" y="54355"/>
                </a:lnTo>
                <a:lnTo>
                  <a:pt x="90297" y="43560"/>
                </a:lnTo>
                <a:lnTo>
                  <a:pt x="59435" y="22098"/>
                </a:lnTo>
                <a:lnTo>
                  <a:pt x="49149" y="22098"/>
                </a:lnTo>
                <a:lnTo>
                  <a:pt x="25273" y="52324"/>
                </a:lnTo>
                <a:lnTo>
                  <a:pt x="3682" y="48641"/>
                </a:lnTo>
                <a:lnTo>
                  <a:pt x="22351" y="11683"/>
                </a:lnTo>
                <a:lnTo>
                  <a:pt x="50301" y="736"/>
                </a:lnTo>
                <a:lnTo>
                  <a:pt x="6261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508492" y="261874"/>
            <a:ext cx="70485" cy="161925"/>
          </a:xfrm>
          <a:custGeom>
            <a:avLst/>
            <a:gdLst/>
            <a:ahLst/>
            <a:cxnLst/>
            <a:rect l="l" t="t" r="r" b="b"/>
            <a:pathLst>
              <a:path w="70484" h="161925">
                <a:moveTo>
                  <a:pt x="47878" y="0"/>
                </a:moveTo>
                <a:lnTo>
                  <a:pt x="55244" y="0"/>
                </a:lnTo>
                <a:lnTo>
                  <a:pt x="62737" y="2921"/>
                </a:lnTo>
                <a:lnTo>
                  <a:pt x="70357" y="8635"/>
                </a:lnTo>
                <a:lnTo>
                  <a:pt x="62991" y="33527"/>
                </a:lnTo>
                <a:lnTo>
                  <a:pt x="57530" y="29591"/>
                </a:lnTo>
                <a:lnTo>
                  <a:pt x="52197" y="27685"/>
                </a:lnTo>
                <a:lnTo>
                  <a:pt x="46989" y="27685"/>
                </a:lnTo>
                <a:lnTo>
                  <a:pt x="42290" y="27685"/>
                </a:lnTo>
                <a:lnTo>
                  <a:pt x="38100" y="29336"/>
                </a:lnTo>
                <a:lnTo>
                  <a:pt x="22105" y="70393"/>
                </a:lnTo>
                <a:lnTo>
                  <a:pt x="21843" y="78867"/>
                </a:lnTo>
                <a:lnTo>
                  <a:pt x="21843" y="161671"/>
                </a:lnTo>
                <a:lnTo>
                  <a:pt x="0" y="161671"/>
                </a:lnTo>
                <a:lnTo>
                  <a:pt x="0" y="3555"/>
                </a:lnTo>
                <a:lnTo>
                  <a:pt x="19811" y="3555"/>
                </a:lnTo>
                <a:lnTo>
                  <a:pt x="19811" y="27558"/>
                </a:lnTo>
                <a:lnTo>
                  <a:pt x="23528" y="19944"/>
                </a:lnTo>
                <a:lnTo>
                  <a:pt x="42672" y="0"/>
                </a:lnTo>
                <a:lnTo>
                  <a:pt x="47878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725661" y="220725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 h="0">
                <a:moveTo>
                  <a:pt x="0" y="0"/>
                </a:moveTo>
                <a:lnTo>
                  <a:pt x="32511" y="0"/>
                </a:lnTo>
              </a:path>
            </a:pathLst>
          </a:custGeom>
          <a:ln w="41401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369554" y="205359"/>
            <a:ext cx="112395" cy="222250"/>
          </a:xfrm>
          <a:custGeom>
            <a:avLst/>
            <a:gdLst/>
            <a:ahLst/>
            <a:cxnLst/>
            <a:rect l="l" t="t" r="r" b="b"/>
            <a:pathLst>
              <a:path w="112395" h="222250">
                <a:moveTo>
                  <a:pt x="0" y="0"/>
                </a:moveTo>
                <a:lnTo>
                  <a:pt x="21971" y="0"/>
                </a:lnTo>
                <a:lnTo>
                  <a:pt x="21971" y="77850"/>
                </a:lnTo>
                <a:lnTo>
                  <a:pt x="26670" y="70739"/>
                </a:lnTo>
                <a:lnTo>
                  <a:pt x="31876" y="65405"/>
                </a:lnTo>
                <a:lnTo>
                  <a:pt x="37846" y="61849"/>
                </a:lnTo>
                <a:lnTo>
                  <a:pt x="43688" y="58293"/>
                </a:lnTo>
                <a:lnTo>
                  <a:pt x="50292" y="56515"/>
                </a:lnTo>
                <a:lnTo>
                  <a:pt x="57530" y="56515"/>
                </a:lnTo>
                <a:lnTo>
                  <a:pt x="96345" y="77041"/>
                </a:lnTo>
                <a:lnTo>
                  <a:pt x="110569" y="113553"/>
                </a:lnTo>
                <a:lnTo>
                  <a:pt x="112395" y="137922"/>
                </a:lnTo>
                <a:lnTo>
                  <a:pt x="111347" y="156874"/>
                </a:lnTo>
                <a:lnTo>
                  <a:pt x="95630" y="199898"/>
                </a:lnTo>
                <a:lnTo>
                  <a:pt x="56261" y="221742"/>
                </a:lnTo>
                <a:lnTo>
                  <a:pt x="48641" y="221742"/>
                </a:lnTo>
                <a:lnTo>
                  <a:pt x="41910" y="219837"/>
                </a:lnTo>
                <a:lnTo>
                  <a:pt x="35941" y="215900"/>
                </a:lnTo>
                <a:lnTo>
                  <a:pt x="29845" y="211963"/>
                </a:lnTo>
                <a:lnTo>
                  <a:pt x="24765" y="206121"/>
                </a:lnTo>
                <a:lnTo>
                  <a:pt x="20320" y="198374"/>
                </a:lnTo>
                <a:lnTo>
                  <a:pt x="20320" y="218186"/>
                </a:lnTo>
                <a:lnTo>
                  <a:pt x="0" y="218186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223122" y="205359"/>
            <a:ext cx="113030" cy="222250"/>
          </a:xfrm>
          <a:custGeom>
            <a:avLst/>
            <a:gdLst/>
            <a:ahLst/>
            <a:cxnLst/>
            <a:rect l="l" t="t" r="r" b="b"/>
            <a:pathLst>
              <a:path w="113029" h="222250">
                <a:moveTo>
                  <a:pt x="90297" y="0"/>
                </a:moveTo>
                <a:lnTo>
                  <a:pt x="112522" y="0"/>
                </a:lnTo>
                <a:lnTo>
                  <a:pt x="112522" y="218186"/>
                </a:lnTo>
                <a:lnTo>
                  <a:pt x="91948" y="218186"/>
                </a:lnTo>
                <a:lnTo>
                  <a:pt x="91948" y="198247"/>
                </a:lnTo>
                <a:lnTo>
                  <a:pt x="88010" y="205867"/>
                </a:lnTo>
                <a:lnTo>
                  <a:pt x="82803" y="211709"/>
                </a:lnTo>
                <a:lnTo>
                  <a:pt x="76580" y="215773"/>
                </a:lnTo>
                <a:lnTo>
                  <a:pt x="70357" y="219710"/>
                </a:lnTo>
                <a:lnTo>
                  <a:pt x="63626" y="221742"/>
                </a:lnTo>
                <a:lnTo>
                  <a:pt x="56387" y="221742"/>
                </a:lnTo>
                <a:lnTo>
                  <a:pt x="16636" y="200025"/>
                </a:lnTo>
                <a:lnTo>
                  <a:pt x="1045" y="157716"/>
                </a:lnTo>
                <a:lnTo>
                  <a:pt x="0" y="139192"/>
                </a:lnTo>
                <a:lnTo>
                  <a:pt x="454" y="126190"/>
                </a:lnTo>
                <a:lnTo>
                  <a:pt x="11390" y="84661"/>
                </a:lnTo>
                <a:lnTo>
                  <a:pt x="40290" y="58800"/>
                </a:lnTo>
                <a:lnTo>
                  <a:pt x="54736" y="56515"/>
                </a:lnTo>
                <a:lnTo>
                  <a:pt x="61975" y="56515"/>
                </a:lnTo>
                <a:lnTo>
                  <a:pt x="68706" y="58420"/>
                </a:lnTo>
                <a:lnTo>
                  <a:pt x="74929" y="62230"/>
                </a:lnTo>
                <a:lnTo>
                  <a:pt x="81152" y="66040"/>
                </a:lnTo>
                <a:lnTo>
                  <a:pt x="86232" y="71374"/>
                </a:lnTo>
                <a:lnTo>
                  <a:pt x="90297" y="78232"/>
                </a:lnTo>
                <a:lnTo>
                  <a:pt x="90297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170926" y="220725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 h="0">
                <a:moveTo>
                  <a:pt x="0" y="0"/>
                </a:moveTo>
                <a:lnTo>
                  <a:pt x="32511" y="0"/>
                </a:lnTo>
              </a:path>
            </a:pathLst>
          </a:custGeom>
          <a:ln w="41401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969884" y="205359"/>
            <a:ext cx="170815" cy="218440"/>
          </a:xfrm>
          <a:custGeom>
            <a:avLst/>
            <a:gdLst/>
            <a:ahLst/>
            <a:cxnLst/>
            <a:rect l="l" t="t" r="r" b="b"/>
            <a:pathLst>
              <a:path w="170815" h="218440">
                <a:moveTo>
                  <a:pt x="0" y="0"/>
                </a:moveTo>
                <a:lnTo>
                  <a:pt x="35560" y="0"/>
                </a:lnTo>
                <a:lnTo>
                  <a:pt x="77978" y="154432"/>
                </a:lnTo>
                <a:lnTo>
                  <a:pt x="86487" y="186817"/>
                </a:lnTo>
                <a:lnTo>
                  <a:pt x="88296" y="180072"/>
                </a:lnTo>
                <a:lnTo>
                  <a:pt x="90487" y="172005"/>
                </a:lnTo>
                <a:lnTo>
                  <a:pt x="93059" y="162581"/>
                </a:lnTo>
                <a:lnTo>
                  <a:pt x="96012" y="151765"/>
                </a:lnTo>
                <a:lnTo>
                  <a:pt x="138938" y="0"/>
                </a:lnTo>
                <a:lnTo>
                  <a:pt x="170815" y="0"/>
                </a:lnTo>
                <a:lnTo>
                  <a:pt x="170815" y="218186"/>
                </a:lnTo>
                <a:lnTo>
                  <a:pt x="148082" y="218186"/>
                </a:lnTo>
                <a:lnTo>
                  <a:pt x="148082" y="35687"/>
                </a:lnTo>
                <a:lnTo>
                  <a:pt x="95885" y="218186"/>
                </a:lnTo>
                <a:lnTo>
                  <a:pt x="74549" y="218186"/>
                </a:lnTo>
                <a:lnTo>
                  <a:pt x="22733" y="32512"/>
                </a:lnTo>
                <a:lnTo>
                  <a:pt x="22733" y="218186"/>
                </a:lnTo>
                <a:lnTo>
                  <a:pt x="0" y="218186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242809" y="3356971"/>
            <a:ext cx="6667500" cy="35010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" y="908303"/>
            <a:ext cx="592836" cy="713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48640" y="780287"/>
            <a:ext cx="2080260" cy="963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77211" y="780287"/>
            <a:ext cx="827532" cy="9631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6471" y="882141"/>
            <a:ext cx="5327650" cy="5486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50" spc="30" b="0">
                <a:solidFill>
                  <a:srgbClr val="FF0000"/>
                </a:solidFill>
                <a:latin typeface="Wingdings"/>
                <a:cs typeface="Wingdings"/>
              </a:rPr>
              <a:t></a:t>
            </a:r>
            <a:r>
              <a:rPr dirty="0" sz="2850" spc="30" b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600" spc="-5">
                <a:solidFill>
                  <a:srgbClr val="FF0000"/>
                </a:solidFill>
                <a:latin typeface="Garamond"/>
                <a:cs typeface="Garamond"/>
              </a:rPr>
              <a:t>Central </a:t>
            </a:r>
            <a:r>
              <a:rPr dirty="0" sz="3600" spc="-35">
                <a:solidFill>
                  <a:srgbClr val="FF0000"/>
                </a:solidFill>
                <a:latin typeface="Garamond"/>
                <a:cs typeface="Garamond"/>
              </a:rPr>
              <a:t>Tegmental</a:t>
            </a:r>
            <a:r>
              <a:rPr dirty="0" sz="3600" spc="-19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dirty="0" sz="3600" spc="-35">
                <a:solidFill>
                  <a:srgbClr val="FF0000"/>
                </a:solidFill>
                <a:latin typeface="Garamond"/>
                <a:cs typeface="Garamond"/>
              </a:rPr>
              <a:t>Tract:</a:t>
            </a:r>
            <a:endParaRPr sz="3600">
              <a:latin typeface="Garamond"/>
              <a:cs typeface="Garamon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53055" y="780287"/>
            <a:ext cx="3604260" cy="9631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405628" y="780287"/>
            <a:ext cx="664463" cy="9631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518403" y="780287"/>
            <a:ext cx="665988" cy="9631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39267" y="1434591"/>
            <a:ext cx="7708265" cy="1951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379720" algn="l"/>
              </a:tabLst>
            </a:pPr>
            <a:r>
              <a:rPr dirty="0" sz="1900" spc="15">
                <a:solidFill>
                  <a:srgbClr val="0C0500"/>
                </a:solidFill>
                <a:latin typeface="Wingdings"/>
                <a:cs typeface="Wingdings"/>
              </a:rPr>
              <a:t></a:t>
            </a:r>
            <a:r>
              <a:rPr dirty="0" sz="3200" spc="15">
                <a:solidFill>
                  <a:srgbClr val="0C0500"/>
                </a:solidFill>
                <a:latin typeface="Garamond"/>
                <a:cs typeface="Garamond"/>
              </a:rPr>
              <a:t>Directly </a:t>
            </a:r>
            <a:r>
              <a:rPr dirty="0" sz="3200" spc="-5">
                <a:solidFill>
                  <a:srgbClr val="0C0500"/>
                </a:solidFill>
                <a:latin typeface="Garamond"/>
                <a:cs typeface="Garamond"/>
              </a:rPr>
              <a:t>anterior </a:t>
            </a:r>
            <a:r>
              <a:rPr dirty="0" sz="3200">
                <a:solidFill>
                  <a:srgbClr val="0C0500"/>
                </a:solidFill>
                <a:latin typeface="Garamond"/>
                <a:cs typeface="Garamond"/>
              </a:rPr>
              <a:t>to the</a:t>
            </a:r>
            <a:r>
              <a:rPr dirty="0" sz="3200" spc="3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200" spc="10">
                <a:solidFill>
                  <a:srgbClr val="0C0500"/>
                </a:solidFill>
                <a:latin typeface="Garamond"/>
                <a:cs typeface="Garamond"/>
              </a:rPr>
              <a:t>floor</a:t>
            </a:r>
            <a:r>
              <a:rPr dirty="0" sz="3200" spc="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200">
                <a:solidFill>
                  <a:srgbClr val="0C0500"/>
                </a:solidFill>
                <a:latin typeface="Garamond"/>
                <a:cs typeface="Garamond"/>
              </a:rPr>
              <a:t>of	the</a:t>
            </a:r>
            <a:r>
              <a:rPr dirty="0" sz="3200" spc="-7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200">
                <a:solidFill>
                  <a:srgbClr val="0C0500"/>
                </a:solidFill>
                <a:latin typeface="Garamond"/>
                <a:cs typeface="Garamond"/>
              </a:rPr>
              <a:t>4th</a:t>
            </a:r>
            <a:endParaRPr sz="3200">
              <a:latin typeface="Garamond"/>
              <a:cs typeface="Garamond"/>
            </a:endParaRPr>
          </a:p>
          <a:p>
            <a:pPr marL="274320">
              <a:lnSpc>
                <a:spcPct val="100000"/>
              </a:lnSpc>
            </a:pPr>
            <a:r>
              <a:rPr dirty="0" sz="3200" spc="-15">
                <a:solidFill>
                  <a:srgbClr val="0C0500"/>
                </a:solidFill>
                <a:latin typeface="Garamond"/>
                <a:cs typeface="Garamond"/>
              </a:rPr>
              <a:t>ventricle.</a:t>
            </a:r>
            <a:endParaRPr sz="3200">
              <a:latin typeface="Garamond"/>
              <a:cs typeface="Garamond"/>
            </a:endParaRPr>
          </a:p>
          <a:p>
            <a:pPr marL="12700">
              <a:lnSpc>
                <a:spcPct val="100000"/>
              </a:lnSpc>
            </a:pPr>
            <a:r>
              <a:rPr dirty="0" sz="1900" spc="50">
                <a:solidFill>
                  <a:srgbClr val="0C0500"/>
                </a:solidFill>
                <a:latin typeface="Wingdings"/>
                <a:cs typeface="Wingdings"/>
              </a:rPr>
              <a:t></a:t>
            </a:r>
            <a:r>
              <a:rPr dirty="0" sz="3200" spc="50">
                <a:solidFill>
                  <a:srgbClr val="0C0500"/>
                </a:solidFill>
                <a:latin typeface="Garamond"/>
                <a:cs typeface="Garamond"/>
              </a:rPr>
              <a:t>It </a:t>
            </a:r>
            <a:r>
              <a:rPr dirty="0" sz="3200">
                <a:solidFill>
                  <a:srgbClr val="0C0500"/>
                </a:solidFill>
                <a:latin typeface="Garamond"/>
                <a:cs typeface="Garamond"/>
              </a:rPr>
              <a:t>is a </a:t>
            </a:r>
            <a:r>
              <a:rPr dirty="0" sz="3200" spc="-15">
                <a:solidFill>
                  <a:srgbClr val="0C0500"/>
                </a:solidFill>
                <a:latin typeface="Garamond"/>
                <a:cs typeface="Garamond"/>
              </a:rPr>
              <a:t>pathway by </a:t>
            </a:r>
            <a:r>
              <a:rPr dirty="0" sz="3200" spc="-10">
                <a:solidFill>
                  <a:srgbClr val="0C0500"/>
                </a:solidFill>
                <a:latin typeface="Garamond"/>
                <a:cs typeface="Garamond"/>
              </a:rPr>
              <a:t>which </a:t>
            </a:r>
            <a:r>
              <a:rPr dirty="0" sz="3200">
                <a:solidFill>
                  <a:srgbClr val="0C0500"/>
                </a:solidFill>
                <a:latin typeface="Garamond"/>
                <a:cs typeface="Garamond"/>
              </a:rPr>
              <a:t>many tracts </a:t>
            </a:r>
            <a:r>
              <a:rPr dirty="0" sz="3200" spc="-5">
                <a:solidFill>
                  <a:srgbClr val="0C0500"/>
                </a:solidFill>
                <a:latin typeface="Garamond"/>
                <a:cs typeface="Garamond"/>
              </a:rPr>
              <a:t>project</a:t>
            </a:r>
            <a:r>
              <a:rPr dirty="0" sz="3200" spc="-1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200">
                <a:solidFill>
                  <a:srgbClr val="0C0500"/>
                </a:solidFill>
                <a:latin typeface="Garamond"/>
                <a:cs typeface="Garamond"/>
              </a:rPr>
              <a:t>up</a:t>
            </a:r>
            <a:endParaRPr sz="3200">
              <a:latin typeface="Garamond"/>
              <a:cs typeface="Garamond"/>
            </a:endParaRPr>
          </a:p>
          <a:p>
            <a:pPr marL="274320">
              <a:lnSpc>
                <a:spcPct val="100000"/>
              </a:lnSpc>
            </a:pPr>
            <a:r>
              <a:rPr dirty="0" sz="3200">
                <a:solidFill>
                  <a:srgbClr val="0C0500"/>
                </a:solidFill>
                <a:latin typeface="Garamond"/>
                <a:cs typeface="Garamond"/>
              </a:rPr>
              <a:t>to the </a:t>
            </a:r>
            <a:r>
              <a:rPr dirty="0" sz="3200" spc="5">
                <a:solidFill>
                  <a:srgbClr val="0C0500"/>
                </a:solidFill>
                <a:latin typeface="Garamond"/>
                <a:cs typeface="Garamond"/>
              </a:rPr>
              <a:t>cortex </a:t>
            </a:r>
            <a:r>
              <a:rPr dirty="0" sz="3200" spc="-5">
                <a:solidFill>
                  <a:srgbClr val="0C0500"/>
                </a:solidFill>
                <a:latin typeface="Garamond"/>
                <a:cs typeface="Garamond"/>
              </a:rPr>
              <a:t>and </a:t>
            </a:r>
            <a:r>
              <a:rPr dirty="0" sz="3200" spc="-10">
                <a:solidFill>
                  <a:srgbClr val="0C0500"/>
                </a:solidFill>
                <a:latin typeface="Garamond"/>
                <a:cs typeface="Garamond"/>
              </a:rPr>
              <a:t>down </a:t>
            </a:r>
            <a:r>
              <a:rPr dirty="0" sz="3200">
                <a:solidFill>
                  <a:srgbClr val="0C0500"/>
                </a:solidFill>
                <a:latin typeface="Garamond"/>
                <a:cs typeface="Garamond"/>
              </a:rPr>
              <a:t>to the </a:t>
            </a:r>
            <a:r>
              <a:rPr dirty="0" sz="3200" spc="-5">
                <a:solidFill>
                  <a:srgbClr val="0C0500"/>
                </a:solidFill>
                <a:latin typeface="Garamond"/>
                <a:cs typeface="Garamond"/>
              </a:rPr>
              <a:t>spinal</a:t>
            </a:r>
            <a:r>
              <a:rPr dirty="0" sz="3200" spc="-1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200">
                <a:solidFill>
                  <a:srgbClr val="0C0500"/>
                </a:solidFill>
                <a:latin typeface="Garamond"/>
                <a:cs typeface="Garamond"/>
              </a:rPr>
              <a:t>cord.</a:t>
            </a:r>
            <a:endParaRPr sz="3200">
              <a:latin typeface="Garamond"/>
              <a:cs typeface="Garamond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969884" y="205359"/>
            <a:ext cx="921131" cy="2217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608059" y="344170"/>
            <a:ext cx="67310" cy="62230"/>
          </a:xfrm>
          <a:custGeom>
            <a:avLst/>
            <a:gdLst/>
            <a:ahLst/>
            <a:cxnLst/>
            <a:rect l="l" t="t" r="r" b="b"/>
            <a:pathLst>
              <a:path w="67309" h="62229">
                <a:moveTo>
                  <a:pt x="66801" y="0"/>
                </a:moveTo>
                <a:lnTo>
                  <a:pt x="21717" y="11683"/>
                </a:lnTo>
                <a:lnTo>
                  <a:pt x="15240" y="13588"/>
                </a:lnTo>
                <a:lnTo>
                  <a:pt x="11684" y="15620"/>
                </a:lnTo>
                <a:lnTo>
                  <a:pt x="8000" y="17652"/>
                </a:lnTo>
                <a:lnTo>
                  <a:pt x="5080" y="20446"/>
                </a:lnTo>
                <a:lnTo>
                  <a:pt x="3048" y="24256"/>
                </a:lnTo>
                <a:lnTo>
                  <a:pt x="1016" y="27939"/>
                </a:lnTo>
                <a:lnTo>
                  <a:pt x="0" y="32257"/>
                </a:lnTo>
                <a:lnTo>
                  <a:pt x="0" y="37083"/>
                </a:lnTo>
                <a:lnTo>
                  <a:pt x="0" y="44576"/>
                </a:lnTo>
                <a:lnTo>
                  <a:pt x="2286" y="50672"/>
                </a:lnTo>
                <a:lnTo>
                  <a:pt x="6985" y="55117"/>
                </a:lnTo>
                <a:lnTo>
                  <a:pt x="11684" y="59689"/>
                </a:lnTo>
                <a:lnTo>
                  <a:pt x="18161" y="61975"/>
                </a:lnTo>
                <a:lnTo>
                  <a:pt x="26416" y="61975"/>
                </a:lnTo>
                <a:lnTo>
                  <a:pt x="34163" y="61975"/>
                </a:lnTo>
                <a:lnTo>
                  <a:pt x="41275" y="59943"/>
                </a:lnTo>
                <a:lnTo>
                  <a:pt x="65643" y="27035"/>
                </a:lnTo>
                <a:lnTo>
                  <a:pt x="66801" y="9905"/>
                </a:lnTo>
                <a:lnTo>
                  <a:pt x="66801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389619" y="283972"/>
            <a:ext cx="70485" cy="121285"/>
          </a:xfrm>
          <a:custGeom>
            <a:avLst/>
            <a:gdLst/>
            <a:ahLst/>
            <a:cxnLst/>
            <a:rect l="l" t="t" r="r" b="b"/>
            <a:pathLst>
              <a:path w="70484" h="121285">
                <a:moveTo>
                  <a:pt x="34798" y="0"/>
                </a:moveTo>
                <a:lnTo>
                  <a:pt x="2666" y="33893"/>
                </a:lnTo>
                <a:lnTo>
                  <a:pt x="0" y="59308"/>
                </a:lnTo>
                <a:lnTo>
                  <a:pt x="265" y="70832"/>
                </a:lnTo>
                <a:lnTo>
                  <a:pt x="11683" y="110489"/>
                </a:lnTo>
                <a:lnTo>
                  <a:pt x="17145" y="114680"/>
                </a:lnTo>
                <a:lnTo>
                  <a:pt x="22605" y="118999"/>
                </a:lnTo>
                <a:lnTo>
                  <a:pt x="28575" y="121157"/>
                </a:lnTo>
                <a:lnTo>
                  <a:pt x="35305" y="121157"/>
                </a:lnTo>
                <a:lnTo>
                  <a:pt x="67325" y="86804"/>
                </a:lnTo>
                <a:lnTo>
                  <a:pt x="69976" y="60198"/>
                </a:lnTo>
                <a:lnTo>
                  <a:pt x="69336" y="45696"/>
                </a:lnTo>
                <a:lnTo>
                  <a:pt x="54407" y="8143"/>
                </a:lnTo>
                <a:lnTo>
                  <a:pt x="41921" y="904"/>
                </a:lnTo>
                <a:lnTo>
                  <a:pt x="34798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245602" y="283972"/>
            <a:ext cx="70485" cy="121285"/>
          </a:xfrm>
          <a:custGeom>
            <a:avLst/>
            <a:gdLst/>
            <a:ahLst/>
            <a:cxnLst/>
            <a:rect l="l" t="t" r="r" b="b"/>
            <a:pathLst>
              <a:path w="70484" h="121285">
                <a:moveTo>
                  <a:pt x="33781" y="0"/>
                </a:moveTo>
                <a:lnTo>
                  <a:pt x="2476" y="33464"/>
                </a:lnTo>
                <a:lnTo>
                  <a:pt x="0" y="60705"/>
                </a:lnTo>
                <a:lnTo>
                  <a:pt x="664" y="75043"/>
                </a:lnTo>
                <a:lnTo>
                  <a:pt x="16091" y="112692"/>
                </a:lnTo>
                <a:lnTo>
                  <a:pt x="35432" y="121157"/>
                </a:lnTo>
                <a:lnTo>
                  <a:pt x="42169" y="120255"/>
                </a:lnTo>
                <a:lnTo>
                  <a:pt x="67405" y="88884"/>
                </a:lnTo>
                <a:lnTo>
                  <a:pt x="69976" y="63626"/>
                </a:lnTo>
                <a:lnTo>
                  <a:pt x="69334" y="48172"/>
                </a:lnTo>
                <a:lnTo>
                  <a:pt x="54213" y="8572"/>
                </a:lnTo>
                <a:lnTo>
                  <a:pt x="33781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741918" y="260095"/>
            <a:ext cx="0" cy="168910"/>
          </a:xfrm>
          <a:custGeom>
            <a:avLst/>
            <a:gdLst/>
            <a:ahLst/>
            <a:cxnLst/>
            <a:rect l="l" t="t" r="r" b="b"/>
            <a:pathLst>
              <a:path w="0" h="168909">
                <a:moveTo>
                  <a:pt x="0" y="0"/>
                </a:moveTo>
                <a:lnTo>
                  <a:pt x="0" y="168783"/>
                </a:lnTo>
              </a:path>
            </a:pathLst>
          </a:custGeom>
          <a:ln w="32511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187181" y="260095"/>
            <a:ext cx="0" cy="168910"/>
          </a:xfrm>
          <a:custGeom>
            <a:avLst/>
            <a:gdLst/>
            <a:ahLst/>
            <a:cxnLst/>
            <a:rect l="l" t="t" r="r" b="b"/>
            <a:pathLst>
              <a:path w="0" h="168909">
                <a:moveTo>
                  <a:pt x="0" y="0"/>
                </a:moveTo>
                <a:lnTo>
                  <a:pt x="0" y="168783"/>
                </a:lnTo>
              </a:path>
            </a:pathLst>
          </a:custGeom>
          <a:ln w="32511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785859" y="261874"/>
            <a:ext cx="105410" cy="161925"/>
          </a:xfrm>
          <a:custGeom>
            <a:avLst/>
            <a:gdLst/>
            <a:ahLst/>
            <a:cxnLst/>
            <a:rect l="l" t="t" r="r" b="b"/>
            <a:pathLst>
              <a:path w="105409" h="161925">
                <a:moveTo>
                  <a:pt x="60960" y="0"/>
                </a:moveTo>
                <a:lnTo>
                  <a:pt x="67818" y="0"/>
                </a:lnTo>
                <a:lnTo>
                  <a:pt x="74295" y="1397"/>
                </a:lnTo>
                <a:lnTo>
                  <a:pt x="102489" y="32003"/>
                </a:lnTo>
                <a:lnTo>
                  <a:pt x="105156" y="64516"/>
                </a:lnTo>
                <a:lnTo>
                  <a:pt x="105156" y="161671"/>
                </a:lnTo>
                <a:lnTo>
                  <a:pt x="83312" y="161671"/>
                </a:lnTo>
                <a:lnTo>
                  <a:pt x="83312" y="65404"/>
                </a:lnTo>
                <a:lnTo>
                  <a:pt x="83123" y="57308"/>
                </a:lnTo>
                <a:lnTo>
                  <a:pt x="61975" y="23114"/>
                </a:lnTo>
                <a:lnTo>
                  <a:pt x="56388" y="23114"/>
                </a:lnTo>
                <a:lnTo>
                  <a:pt x="24209" y="50815"/>
                </a:lnTo>
                <a:lnTo>
                  <a:pt x="21844" y="75183"/>
                </a:lnTo>
                <a:lnTo>
                  <a:pt x="21844" y="161671"/>
                </a:lnTo>
                <a:lnTo>
                  <a:pt x="0" y="161671"/>
                </a:lnTo>
                <a:lnTo>
                  <a:pt x="0" y="3555"/>
                </a:lnTo>
                <a:lnTo>
                  <a:pt x="19812" y="3555"/>
                </a:lnTo>
                <a:lnTo>
                  <a:pt x="19812" y="25907"/>
                </a:lnTo>
                <a:lnTo>
                  <a:pt x="23548" y="19835"/>
                </a:lnTo>
                <a:lnTo>
                  <a:pt x="52070" y="0"/>
                </a:lnTo>
                <a:lnTo>
                  <a:pt x="6096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584692" y="261874"/>
            <a:ext cx="119380" cy="165735"/>
          </a:xfrm>
          <a:custGeom>
            <a:avLst/>
            <a:gdLst/>
            <a:ahLst/>
            <a:cxnLst/>
            <a:rect l="l" t="t" r="r" b="b"/>
            <a:pathLst>
              <a:path w="119379" h="165734">
                <a:moveTo>
                  <a:pt x="62610" y="0"/>
                </a:moveTo>
                <a:lnTo>
                  <a:pt x="102361" y="12826"/>
                </a:lnTo>
                <a:lnTo>
                  <a:pt x="112394" y="59690"/>
                </a:lnTo>
                <a:lnTo>
                  <a:pt x="112394" y="95376"/>
                </a:lnTo>
                <a:lnTo>
                  <a:pt x="112488" y="112402"/>
                </a:lnTo>
                <a:lnTo>
                  <a:pt x="116585" y="155448"/>
                </a:lnTo>
                <a:lnTo>
                  <a:pt x="119379" y="161671"/>
                </a:lnTo>
                <a:lnTo>
                  <a:pt x="96392" y="161671"/>
                </a:lnTo>
                <a:lnTo>
                  <a:pt x="94233" y="156210"/>
                </a:lnTo>
                <a:lnTo>
                  <a:pt x="92709" y="149733"/>
                </a:lnTo>
                <a:lnTo>
                  <a:pt x="91948" y="142112"/>
                </a:lnTo>
                <a:lnTo>
                  <a:pt x="86429" y="147490"/>
                </a:lnTo>
                <a:lnTo>
                  <a:pt x="50710" y="164867"/>
                </a:lnTo>
                <a:lnTo>
                  <a:pt x="44323" y="165226"/>
                </a:lnTo>
                <a:lnTo>
                  <a:pt x="34728" y="164464"/>
                </a:lnTo>
                <a:lnTo>
                  <a:pt x="3032" y="138731"/>
                </a:lnTo>
                <a:lnTo>
                  <a:pt x="0" y="120141"/>
                </a:lnTo>
                <a:lnTo>
                  <a:pt x="0" y="110998"/>
                </a:lnTo>
                <a:lnTo>
                  <a:pt x="1904" y="102870"/>
                </a:lnTo>
                <a:lnTo>
                  <a:pt x="5714" y="95885"/>
                </a:lnTo>
                <a:lnTo>
                  <a:pt x="9398" y="88773"/>
                </a:lnTo>
                <a:lnTo>
                  <a:pt x="50926" y="70611"/>
                </a:lnTo>
                <a:lnTo>
                  <a:pt x="63452" y="68518"/>
                </a:lnTo>
                <a:lnTo>
                  <a:pt x="74167" y="66246"/>
                </a:lnTo>
                <a:lnTo>
                  <a:pt x="83073" y="63807"/>
                </a:lnTo>
                <a:lnTo>
                  <a:pt x="90169" y="61214"/>
                </a:lnTo>
                <a:lnTo>
                  <a:pt x="90297" y="54355"/>
                </a:lnTo>
                <a:lnTo>
                  <a:pt x="90297" y="43560"/>
                </a:lnTo>
                <a:lnTo>
                  <a:pt x="59435" y="22098"/>
                </a:lnTo>
                <a:lnTo>
                  <a:pt x="49149" y="22098"/>
                </a:lnTo>
                <a:lnTo>
                  <a:pt x="25273" y="52324"/>
                </a:lnTo>
                <a:lnTo>
                  <a:pt x="3682" y="48641"/>
                </a:lnTo>
                <a:lnTo>
                  <a:pt x="22351" y="11683"/>
                </a:lnTo>
                <a:lnTo>
                  <a:pt x="50301" y="736"/>
                </a:lnTo>
                <a:lnTo>
                  <a:pt x="6261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508492" y="261874"/>
            <a:ext cx="70485" cy="161925"/>
          </a:xfrm>
          <a:custGeom>
            <a:avLst/>
            <a:gdLst/>
            <a:ahLst/>
            <a:cxnLst/>
            <a:rect l="l" t="t" r="r" b="b"/>
            <a:pathLst>
              <a:path w="70484" h="161925">
                <a:moveTo>
                  <a:pt x="47878" y="0"/>
                </a:moveTo>
                <a:lnTo>
                  <a:pt x="55244" y="0"/>
                </a:lnTo>
                <a:lnTo>
                  <a:pt x="62737" y="2921"/>
                </a:lnTo>
                <a:lnTo>
                  <a:pt x="70357" y="8635"/>
                </a:lnTo>
                <a:lnTo>
                  <a:pt x="62991" y="33527"/>
                </a:lnTo>
                <a:lnTo>
                  <a:pt x="57530" y="29591"/>
                </a:lnTo>
                <a:lnTo>
                  <a:pt x="52197" y="27685"/>
                </a:lnTo>
                <a:lnTo>
                  <a:pt x="46989" y="27685"/>
                </a:lnTo>
                <a:lnTo>
                  <a:pt x="42290" y="27685"/>
                </a:lnTo>
                <a:lnTo>
                  <a:pt x="38100" y="29336"/>
                </a:lnTo>
                <a:lnTo>
                  <a:pt x="22105" y="70393"/>
                </a:lnTo>
                <a:lnTo>
                  <a:pt x="21843" y="78867"/>
                </a:lnTo>
                <a:lnTo>
                  <a:pt x="21843" y="161671"/>
                </a:lnTo>
                <a:lnTo>
                  <a:pt x="0" y="161671"/>
                </a:lnTo>
                <a:lnTo>
                  <a:pt x="0" y="3555"/>
                </a:lnTo>
                <a:lnTo>
                  <a:pt x="19811" y="3555"/>
                </a:lnTo>
                <a:lnTo>
                  <a:pt x="19811" y="27558"/>
                </a:lnTo>
                <a:lnTo>
                  <a:pt x="23528" y="19944"/>
                </a:lnTo>
                <a:lnTo>
                  <a:pt x="42672" y="0"/>
                </a:lnTo>
                <a:lnTo>
                  <a:pt x="47878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725661" y="220725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 h="0">
                <a:moveTo>
                  <a:pt x="0" y="0"/>
                </a:moveTo>
                <a:lnTo>
                  <a:pt x="32511" y="0"/>
                </a:lnTo>
              </a:path>
            </a:pathLst>
          </a:custGeom>
          <a:ln w="41401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369554" y="205359"/>
            <a:ext cx="112395" cy="222250"/>
          </a:xfrm>
          <a:custGeom>
            <a:avLst/>
            <a:gdLst/>
            <a:ahLst/>
            <a:cxnLst/>
            <a:rect l="l" t="t" r="r" b="b"/>
            <a:pathLst>
              <a:path w="112395" h="222250">
                <a:moveTo>
                  <a:pt x="0" y="0"/>
                </a:moveTo>
                <a:lnTo>
                  <a:pt x="21971" y="0"/>
                </a:lnTo>
                <a:lnTo>
                  <a:pt x="21971" y="77850"/>
                </a:lnTo>
                <a:lnTo>
                  <a:pt x="26670" y="70739"/>
                </a:lnTo>
                <a:lnTo>
                  <a:pt x="31876" y="65405"/>
                </a:lnTo>
                <a:lnTo>
                  <a:pt x="37846" y="61849"/>
                </a:lnTo>
                <a:lnTo>
                  <a:pt x="43688" y="58293"/>
                </a:lnTo>
                <a:lnTo>
                  <a:pt x="50292" y="56515"/>
                </a:lnTo>
                <a:lnTo>
                  <a:pt x="57530" y="56515"/>
                </a:lnTo>
                <a:lnTo>
                  <a:pt x="96345" y="77041"/>
                </a:lnTo>
                <a:lnTo>
                  <a:pt x="110569" y="113553"/>
                </a:lnTo>
                <a:lnTo>
                  <a:pt x="112395" y="137922"/>
                </a:lnTo>
                <a:lnTo>
                  <a:pt x="111347" y="156874"/>
                </a:lnTo>
                <a:lnTo>
                  <a:pt x="95630" y="199898"/>
                </a:lnTo>
                <a:lnTo>
                  <a:pt x="56261" y="221742"/>
                </a:lnTo>
                <a:lnTo>
                  <a:pt x="48641" y="221742"/>
                </a:lnTo>
                <a:lnTo>
                  <a:pt x="41910" y="219837"/>
                </a:lnTo>
                <a:lnTo>
                  <a:pt x="35941" y="215900"/>
                </a:lnTo>
                <a:lnTo>
                  <a:pt x="29845" y="211963"/>
                </a:lnTo>
                <a:lnTo>
                  <a:pt x="24765" y="206121"/>
                </a:lnTo>
                <a:lnTo>
                  <a:pt x="20320" y="198374"/>
                </a:lnTo>
                <a:lnTo>
                  <a:pt x="20320" y="218186"/>
                </a:lnTo>
                <a:lnTo>
                  <a:pt x="0" y="218186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223122" y="205359"/>
            <a:ext cx="113030" cy="222250"/>
          </a:xfrm>
          <a:custGeom>
            <a:avLst/>
            <a:gdLst/>
            <a:ahLst/>
            <a:cxnLst/>
            <a:rect l="l" t="t" r="r" b="b"/>
            <a:pathLst>
              <a:path w="113029" h="222250">
                <a:moveTo>
                  <a:pt x="90297" y="0"/>
                </a:moveTo>
                <a:lnTo>
                  <a:pt x="112522" y="0"/>
                </a:lnTo>
                <a:lnTo>
                  <a:pt x="112522" y="218186"/>
                </a:lnTo>
                <a:lnTo>
                  <a:pt x="91948" y="218186"/>
                </a:lnTo>
                <a:lnTo>
                  <a:pt x="91948" y="198247"/>
                </a:lnTo>
                <a:lnTo>
                  <a:pt x="88010" y="205867"/>
                </a:lnTo>
                <a:lnTo>
                  <a:pt x="82803" y="211709"/>
                </a:lnTo>
                <a:lnTo>
                  <a:pt x="76580" y="215773"/>
                </a:lnTo>
                <a:lnTo>
                  <a:pt x="70357" y="219710"/>
                </a:lnTo>
                <a:lnTo>
                  <a:pt x="63626" y="221742"/>
                </a:lnTo>
                <a:lnTo>
                  <a:pt x="56387" y="221742"/>
                </a:lnTo>
                <a:lnTo>
                  <a:pt x="16636" y="200025"/>
                </a:lnTo>
                <a:lnTo>
                  <a:pt x="1045" y="157716"/>
                </a:lnTo>
                <a:lnTo>
                  <a:pt x="0" y="139192"/>
                </a:lnTo>
                <a:lnTo>
                  <a:pt x="454" y="126190"/>
                </a:lnTo>
                <a:lnTo>
                  <a:pt x="11390" y="84661"/>
                </a:lnTo>
                <a:lnTo>
                  <a:pt x="40290" y="58800"/>
                </a:lnTo>
                <a:lnTo>
                  <a:pt x="54736" y="56515"/>
                </a:lnTo>
                <a:lnTo>
                  <a:pt x="61975" y="56515"/>
                </a:lnTo>
                <a:lnTo>
                  <a:pt x="68706" y="58420"/>
                </a:lnTo>
                <a:lnTo>
                  <a:pt x="74929" y="62230"/>
                </a:lnTo>
                <a:lnTo>
                  <a:pt x="81152" y="66040"/>
                </a:lnTo>
                <a:lnTo>
                  <a:pt x="86232" y="71374"/>
                </a:lnTo>
                <a:lnTo>
                  <a:pt x="90297" y="78232"/>
                </a:lnTo>
                <a:lnTo>
                  <a:pt x="90297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170926" y="220725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 h="0">
                <a:moveTo>
                  <a:pt x="0" y="0"/>
                </a:moveTo>
                <a:lnTo>
                  <a:pt x="32511" y="0"/>
                </a:lnTo>
              </a:path>
            </a:pathLst>
          </a:custGeom>
          <a:ln w="41401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969884" y="205359"/>
            <a:ext cx="170815" cy="218440"/>
          </a:xfrm>
          <a:custGeom>
            <a:avLst/>
            <a:gdLst/>
            <a:ahLst/>
            <a:cxnLst/>
            <a:rect l="l" t="t" r="r" b="b"/>
            <a:pathLst>
              <a:path w="170815" h="218440">
                <a:moveTo>
                  <a:pt x="0" y="0"/>
                </a:moveTo>
                <a:lnTo>
                  <a:pt x="35560" y="0"/>
                </a:lnTo>
                <a:lnTo>
                  <a:pt x="77978" y="154432"/>
                </a:lnTo>
                <a:lnTo>
                  <a:pt x="86487" y="186817"/>
                </a:lnTo>
                <a:lnTo>
                  <a:pt x="88296" y="180072"/>
                </a:lnTo>
                <a:lnTo>
                  <a:pt x="90487" y="172005"/>
                </a:lnTo>
                <a:lnTo>
                  <a:pt x="93059" y="162581"/>
                </a:lnTo>
                <a:lnTo>
                  <a:pt x="96012" y="151765"/>
                </a:lnTo>
                <a:lnTo>
                  <a:pt x="138938" y="0"/>
                </a:lnTo>
                <a:lnTo>
                  <a:pt x="170815" y="0"/>
                </a:lnTo>
                <a:lnTo>
                  <a:pt x="170815" y="218186"/>
                </a:lnTo>
                <a:lnTo>
                  <a:pt x="148082" y="218186"/>
                </a:lnTo>
                <a:lnTo>
                  <a:pt x="148082" y="35687"/>
                </a:lnTo>
                <a:lnTo>
                  <a:pt x="95885" y="218186"/>
                </a:lnTo>
                <a:lnTo>
                  <a:pt x="74549" y="218186"/>
                </a:lnTo>
                <a:lnTo>
                  <a:pt x="22733" y="32512"/>
                </a:lnTo>
                <a:lnTo>
                  <a:pt x="22733" y="218186"/>
                </a:lnTo>
                <a:lnTo>
                  <a:pt x="0" y="218186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455923" y="3411346"/>
            <a:ext cx="5544566" cy="34466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300984"/>
            <a:ext cx="414528" cy="594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06324" y="3194304"/>
            <a:ext cx="3931920" cy="803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8739" y="3280536"/>
            <a:ext cx="8947785" cy="3409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240"/>
              </a:lnSpc>
              <a:tabLst>
                <a:tab pos="457200" algn="l"/>
              </a:tabLst>
            </a:pPr>
            <a:r>
              <a:rPr dirty="0" sz="2400">
                <a:solidFill>
                  <a:srgbClr val="FF0000"/>
                </a:solidFill>
                <a:latin typeface="Wingdings"/>
                <a:cs typeface="Wingdings"/>
              </a:rPr>
              <a:t></a:t>
            </a:r>
            <a:r>
              <a:rPr dirty="0" sz="240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dirty="0" sz="3000" spc="-5" b="1">
                <a:solidFill>
                  <a:srgbClr val="FF0000"/>
                </a:solidFill>
                <a:latin typeface="Garamond"/>
                <a:cs typeface="Garamond"/>
              </a:rPr>
              <a:t>Reticular </a:t>
            </a:r>
            <a:r>
              <a:rPr dirty="0" sz="3000" b="1">
                <a:solidFill>
                  <a:srgbClr val="FF0000"/>
                </a:solidFill>
                <a:latin typeface="Garamond"/>
                <a:cs typeface="Garamond"/>
              </a:rPr>
              <a:t>Formation: </a:t>
            </a:r>
            <a:r>
              <a:rPr dirty="0" sz="3000">
                <a:solidFill>
                  <a:srgbClr val="0C0500"/>
                </a:solidFill>
                <a:latin typeface="Garamond"/>
                <a:cs typeface="Garamond"/>
              </a:rPr>
              <a:t>A </a:t>
            </a:r>
            <a:r>
              <a:rPr dirty="0" sz="3000" spc="5">
                <a:solidFill>
                  <a:srgbClr val="0C0500"/>
                </a:solidFill>
                <a:latin typeface="Garamond"/>
                <a:cs typeface="Garamond"/>
              </a:rPr>
              <a:t>large </a:t>
            </a:r>
            <a:r>
              <a:rPr dirty="0" sz="3000" spc="-5">
                <a:solidFill>
                  <a:srgbClr val="0C0500"/>
                </a:solidFill>
                <a:latin typeface="Garamond"/>
                <a:cs typeface="Garamond"/>
              </a:rPr>
              <a:t>area </a:t>
            </a:r>
            <a:r>
              <a:rPr dirty="0" sz="3000">
                <a:solidFill>
                  <a:srgbClr val="0C0500"/>
                </a:solidFill>
                <a:latin typeface="Garamond"/>
                <a:cs typeface="Garamond"/>
              </a:rPr>
              <a:t>that is </a:t>
            </a:r>
            <a:r>
              <a:rPr dirty="0" sz="3000" spc="-25">
                <a:solidFill>
                  <a:srgbClr val="0C0500"/>
                </a:solidFill>
                <a:latin typeface="Garamond"/>
                <a:cs typeface="Garamond"/>
              </a:rPr>
              <a:t>involved</a:t>
            </a:r>
            <a:r>
              <a:rPr dirty="0" sz="3000" spc="4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000">
                <a:solidFill>
                  <a:srgbClr val="0C0500"/>
                </a:solidFill>
                <a:latin typeface="Garamond"/>
                <a:cs typeface="Garamond"/>
              </a:rPr>
              <a:t>in</a:t>
            </a:r>
            <a:endParaRPr sz="3000">
              <a:latin typeface="Garamond"/>
              <a:cs typeface="Garamond"/>
            </a:endParaRPr>
          </a:p>
          <a:p>
            <a:pPr marL="457200">
              <a:lnSpc>
                <a:spcPts val="3240"/>
              </a:lnSpc>
            </a:pPr>
            <a:r>
              <a:rPr dirty="0" sz="3000" spc="-15">
                <a:solidFill>
                  <a:srgbClr val="0C0500"/>
                </a:solidFill>
                <a:latin typeface="Garamond"/>
                <a:cs typeface="Garamond"/>
              </a:rPr>
              <a:t>various </a:t>
            </a:r>
            <a:r>
              <a:rPr dirty="0" sz="3000" spc="5">
                <a:solidFill>
                  <a:srgbClr val="0C0500"/>
                </a:solidFill>
                <a:latin typeface="Garamond"/>
                <a:cs typeface="Garamond"/>
              </a:rPr>
              <a:t>important </a:t>
            </a:r>
            <a:r>
              <a:rPr dirty="0" sz="3000">
                <a:solidFill>
                  <a:srgbClr val="0C0500"/>
                </a:solidFill>
                <a:latin typeface="Garamond"/>
                <a:cs typeface="Garamond"/>
              </a:rPr>
              <a:t>functions </a:t>
            </a:r>
            <a:r>
              <a:rPr dirty="0" sz="3000" spc="-5">
                <a:solidFill>
                  <a:srgbClr val="0C0500"/>
                </a:solidFill>
                <a:latin typeface="Garamond"/>
                <a:cs typeface="Garamond"/>
              </a:rPr>
              <a:t>of </a:t>
            </a:r>
            <a:r>
              <a:rPr dirty="0" sz="3000">
                <a:solidFill>
                  <a:srgbClr val="0C0500"/>
                </a:solidFill>
                <a:latin typeface="Garamond"/>
                <a:cs typeface="Garamond"/>
              </a:rPr>
              <a:t>the</a:t>
            </a:r>
            <a:r>
              <a:rPr dirty="0" sz="3000" spc="31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000" spc="-5">
                <a:solidFill>
                  <a:srgbClr val="0C0500"/>
                </a:solidFill>
                <a:latin typeface="Garamond"/>
                <a:cs typeface="Garamond"/>
              </a:rPr>
              <a:t>midbrain:</a:t>
            </a:r>
            <a:endParaRPr sz="3000">
              <a:latin typeface="Garamond"/>
              <a:cs typeface="Garamond"/>
            </a:endParaRPr>
          </a:p>
          <a:p>
            <a:pPr marL="554990">
              <a:lnSpc>
                <a:spcPct val="100000"/>
              </a:lnSpc>
            </a:pPr>
            <a:r>
              <a:rPr dirty="0" sz="3000">
                <a:solidFill>
                  <a:srgbClr val="FF0000"/>
                </a:solidFill>
                <a:latin typeface="Wingdings 2"/>
                <a:cs typeface="Wingdings 2"/>
              </a:rPr>
              <a:t></a:t>
            </a:r>
            <a:r>
              <a:rPr dirty="0" sz="3000">
                <a:solidFill>
                  <a:srgbClr val="0C0500"/>
                </a:solidFill>
                <a:latin typeface="Garamond"/>
                <a:cs typeface="Garamond"/>
              </a:rPr>
              <a:t>It contains</a:t>
            </a:r>
            <a:r>
              <a:rPr dirty="0" sz="3000" spc="-12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000" spc="-5">
                <a:solidFill>
                  <a:srgbClr val="0C0500"/>
                </a:solidFill>
                <a:latin typeface="Garamond"/>
                <a:cs typeface="Garamond"/>
              </a:rPr>
              <a:t>LMN</a:t>
            </a:r>
            <a:endParaRPr sz="3000">
              <a:latin typeface="Garamond"/>
              <a:cs typeface="Garamond"/>
            </a:endParaRPr>
          </a:p>
          <a:p>
            <a:pPr marL="554990">
              <a:lnSpc>
                <a:spcPct val="100000"/>
              </a:lnSpc>
            </a:pPr>
            <a:r>
              <a:rPr dirty="0" sz="3000">
                <a:solidFill>
                  <a:srgbClr val="FF0000"/>
                </a:solidFill>
                <a:latin typeface="Wingdings 2"/>
                <a:cs typeface="Wingdings 2"/>
              </a:rPr>
              <a:t></a:t>
            </a:r>
            <a:r>
              <a:rPr dirty="0" sz="3000">
                <a:solidFill>
                  <a:srgbClr val="0C0500"/>
                </a:solidFill>
                <a:latin typeface="Garamond"/>
                <a:cs typeface="Garamond"/>
              </a:rPr>
              <a:t>It is </a:t>
            </a:r>
            <a:r>
              <a:rPr dirty="0" sz="3000" spc="-25">
                <a:solidFill>
                  <a:srgbClr val="0C0500"/>
                </a:solidFill>
                <a:latin typeface="Garamond"/>
                <a:cs typeface="Garamond"/>
              </a:rPr>
              <a:t>involved </a:t>
            </a:r>
            <a:r>
              <a:rPr dirty="0" sz="3000">
                <a:solidFill>
                  <a:srgbClr val="0C0500"/>
                </a:solidFill>
                <a:latin typeface="Garamond"/>
                <a:cs typeface="Garamond"/>
              </a:rPr>
              <a:t>in the </a:t>
            </a:r>
            <a:r>
              <a:rPr dirty="0" sz="3000" spc="-5">
                <a:solidFill>
                  <a:srgbClr val="0C0500"/>
                </a:solidFill>
                <a:latin typeface="Garamond"/>
                <a:cs typeface="Garamond"/>
              </a:rPr>
              <a:t>pain desensitization</a:t>
            </a:r>
            <a:r>
              <a:rPr dirty="0" sz="3000" spc="-2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000" spc="-10">
                <a:solidFill>
                  <a:srgbClr val="0C0500"/>
                </a:solidFill>
                <a:latin typeface="Garamond"/>
                <a:cs typeface="Garamond"/>
              </a:rPr>
              <a:t>pathway</a:t>
            </a:r>
            <a:endParaRPr sz="3000">
              <a:latin typeface="Garamond"/>
              <a:cs typeface="Garamond"/>
            </a:endParaRPr>
          </a:p>
          <a:p>
            <a:pPr marL="554990">
              <a:lnSpc>
                <a:spcPct val="100000"/>
              </a:lnSpc>
            </a:pPr>
            <a:r>
              <a:rPr dirty="0" sz="3000">
                <a:solidFill>
                  <a:srgbClr val="FF0000"/>
                </a:solidFill>
                <a:latin typeface="Wingdings 2"/>
                <a:cs typeface="Wingdings 2"/>
              </a:rPr>
              <a:t></a:t>
            </a:r>
            <a:r>
              <a:rPr dirty="0" sz="3000">
                <a:solidFill>
                  <a:srgbClr val="0C0500"/>
                </a:solidFill>
                <a:latin typeface="Garamond"/>
                <a:cs typeface="Garamond"/>
              </a:rPr>
              <a:t>It is </a:t>
            </a:r>
            <a:r>
              <a:rPr dirty="0" sz="3000" spc="-25">
                <a:solidFill>
                  <a:srgbClr val="0C0500"/>
                </a:solidFill>
                <a:latin typeface="Garamond"/>
                <a:cs typeface="Garamond"/>
              </a:rPr>
              <a:t>involved </a:t>
            </a:r>
            <a:r>
              <a:rPr dirty="0" sz="3000">
                <a:solidFill>
                  <a:srgbClr val="0C0500"/>
                </a:solidFill>
                <a:latin typeface="Garamond"/>
                <a:cs typeface="Garamond"/>
              </a:rPr>
              <a:t>in the </a:t>
            </a:r>
            <a:r>
              <a:rPr dirty="0" sz="3000" spc="-5">
                <a:solidFill>
                  <a:srgbClr val="0C0500"/>
                </a:solidFill>
                <a:latin typeface="Garamond"/>
                <a:cs typeface="Garamond"/>
              </a:rPr>
              <a:t>arousal </a:t>
            </a:r>
            <a:r>
              <a:rPr dirty="0" sz="3000">
                <a:solidFill>
                  <a:srgbClr val="0C0500"/>
                </a:solidFill>
                <a:latin typeface="Garamond"/>
                <a:cs typeface="Garamond"/>
              </a:rPr>
              <a:t>and </a:t>
            </a:r>
            <a:r>
              <a:rPr dirty="0" sz="3000" spc="-5">
                <a:solidFill>
                  <a:srgbClr val="0C0500"/>
                </a:solidFill>
                <a:latin typeface="Garamond"/>
                <a:cs typeface="Garamond"/>
              </a:rPr>
              <a:t>consciousness</a:t>
            </a:r>
            <a:r>
              <a:rPr dirty="0" sz="3000" spc="1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000" spc="-5">
                <a:solidFill>
                  <a:srgbClr val="0C0500"/>
                </a:solidFill>
                <a:latin typeface="Garamond"/>
                <a:cs typeface="Garamond"/>
              </a:rPr>
              <a:t>systems</a:t>
            </a:r>
            <a:endParaRPr sz="3000">
              <a:latin typeface="Garamond"/>
              <a:cs typeface="Garamond"/>
            </a:endParaRPr>
          </a:p>
          <a:p>
            <a:pPr marL="815975" marR="641985" indent="-260985">
              <a:lnSpc>
                <a:spcPct val="80000"/>
              </a:lnSpc>
              <a:spcBef>
                <a:spcPts val="720"/>
              </a:spcBef>
            </a:pPr>
            <a:r>
              <a:rPr dirty="0" sz="3000">
                <a:solidFill>
                  <a:srgbClr val="FF0000"/>
                </a:solidFill>
                <a:latin typeface="Wingdings 2"/>
                <a:cs typeface="Wingdings 2"/>
              </a:rPr>
              <a:t></a:t>
            </a:r>
            <a:r>
              <a:rPr dirty="0" sz="3000">
                <a:solidFill>
                  <a:srgbClr val="0C0500"/>
                </a:solidFill>
                <a:latin typeface="Garamond"/>
                <a:cs typeface="Garamond"/>
              </a:rPr>
              <a:t>It contains the </a:t>
            </a:r>
            <a:r>
              <a:rPr dirty="0" sz="3000" spc="-5">
                <a:solidFill>
                  <a:srgbClr val="0C0500"/>
                </a:solidFill>
                <a:latin typeface="Garamond"/>
                <a:cs typeface="Garamond"/>
              </a:rPr>
              <a:t>locus ceruleus, </a:t>
            </a:r>
            <a:r>
              <a:rPr dirty="0" sz="3000" spc="-10">
                <a:solidFill>
                  <a:srgbClr val="0C0500"/>
                </a:solidFill>
                <a:latin typeface="Garamond"/>
                <a:cs typeface="Garamond"/>
              </a:rPr>
              <a:t>which </a:t>
            </a:r>
            <a:r>
              <a:rPr dirty="0" sz="3000">
                <a:solidFill>
                  <a:srgbClr val="0C0500"/>
                </a:solidFill>
                <a:latin typeface="Garamond"/>
                <a:cs typeface="Garamond"/>
              </a:rPr>
              <a:t>is </a:t>
            </a:r>
            <a:r>
              <a:rPr dirty="0" sz="3000" spc="-25">
                <a:solidFill>
                  <a:srgbClr val="0C0500"/>
                </a:solidFill>
                <a:latin typeface="Garamond"/>
                <a:cs typeface="Garamond"/>
              </a:rPr>
              <a:t>involved </a:t>
            </a:r>
            <a:r>
              <a:rPr dirty="0" sz="3000">
                <a:solidFill>
                  <a:srgbClr val="0C0500"/>
                </a:solidFill>
                <a:latin typeface="Garamond"/>
                <a:cs typeface="Garamond"/>
              </a:rPr>
              <a:t>in  </a:t>
            </a:r>
            <a:r>
              <a:rPr dirty="0" sz="3000" spc="-15">
                <a:solidFill>
                  <a:srgbClr val="0C0500"/>
                </a:solidFill>
                <a:latin typeface="Garamond"/>
                <a:cs typeface="Garamond"/>
              </a:rPr>
              <a:t>intensive </a:t>
            </a:r>
            <a:r>
              <a:rPr dirty="0" sz="3000" spc="5">
                <a:solidFill>
                  <a:srgbClr val="0C0500"/>
                </a:solidFill>
                <a:latin typeface="Garamond"/>
                <a:cs typeface="Garamond"/>
              </a:rPr>
              <a:t>alertness </a:t>
            </a:r>
            <a:r>
              <a:rPr dirty="0" sz="3000">
                <a:solidFill>
                  <a:srgbClr val="0C0500"/>
                </a:solidFill>
                <a:latin typeface="Garamond"/>
                <a:cs typeface="Garamond"/>
              </a:rPr>
              <a:t>modulation and in </a:t>
            </a:r>
            <a:r>
              <a:rPr dirty="0" sz="3000" spc="-5">
                <a:solidFill>
                  <a:srgbClr val="0C0500"/>
                </a:solidFill>
                <a:latin typeface="Garamond"/>
                <a:cs typeface="Garamond"/>
              </a:rPr>
              <a:t>autonomic  </a:t>
            </a:r>
            <a:r>
              <a:rPr dirty="0" sz="3000" spc="-20">
                <a:solidFill>
                  <a:srgbClr val="0C0500"/>
                </a:solidFill>
                <a:latin typeface="Garamond"/>
                <a:cs typeface="Garamond"/>
              </a:rPr>
              <a:t>reflexes.</a:t>
            </a:r>
            <a:endParaRPr sz="3000">
              <a:latin typeface="Garamond"/>
              <a:cs typeface="Garamon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69884" y="205359"/>
            <a:ext cx="921131" cy="2217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608059" y="344170"/>
            <a:ext cx="67310" cy="62230"/>
          </a:xfrm>
          <a:custGeom>
            <a:avLst/>
            <a:gdLst/>
            <a:ahLst/>
            <a:cxnLst/>
            <a:rect l="l" t="t" r="r" b="b"/>
            <a:pathLst>
              <a:path w="67309" h="62229">
                <a:moveTo>
                  <a:pt x="66801" y="0"/>
                </a:moveTo>
                <a:lnTo>
                  <a:pt x="21717" y="11683"/>
                </a:lnTo>
                <a:lnTo>
                  <a:pt x="15240" y="13588"/>
                </a:lnTo>
                <a:lnTo>
                  <a:pt x="11684" y="15620"/>
                </a:lnTo>
                <a:lnTo>
                  <a:pt x="8000" y="17652"/>
                </a:lnTo>
                <a:lnTo>
                  <a:pt x="5080" y="20446"/>
                </a:lnTo>
                <a:lnTo>
                  <a:pt x="3048" y="24256"/>
                </a:lnTo>
                <a:lnTo>
                  <a:pt x="1016" y="27939"/>
                </a:lnTo>
                <a:lnTo>
                  <a:pt x="0" y="32257"/>
                </a:lnTo>
                <a:lnTo>
                  <a:pt x="0" y="37083"/>
                </a:lnTo>
                <a:lnTo>
                  <a:pt x="0" y="44576"/>
                </a:lnTo>
                <a:lnTo>
                  <a:pt x="2286" y="50672"/>
                </a:lnTo>
                <a:lnTo>
                  <a:pt x="6985" y="55117"/>
                </a:lnTo>
                <a:lnTo>
                  <a:pt x="11684" y="59689"/>
                </a:lnTo>
                <a:lnTo>
                  <a:pt x="18161" y="61975"/>
                </a:lnTo>
                <a:lnTo>
                  <a:pt x="26416" y="61975"/>
                </a:lnTo>
                <a:lnTo>
                  <a:pt x="34163" y="61975"/>
                </a:lnTo>
                <a:lnTo>
                  <a:pt x="41275" y="59943"/>
                </a:lnTo>
                <a:lnTo>
                  <a:pt x="65643" y="27035"/>
                </a:lnTo>
                <a:lnTo>
                  <a:pt x="66801" y="9905"/>
                </a:lnTo>
                <a:lnTo>
                  <a:pt x="66801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389619" y="283972"/>
            <a:ext cx="70485" cy="121285"/>
          </a:xfrm>
          <a:custGeom>
            <a:avLst/>
            <a:gdLst/>
            <a:ahLst/>
            <a:cxnLst/>
            <a:rect l="l" t="t" r="r" b="b"/>
            <a:pathLst>
              <a:path w="70484" h="121285">
                <a:moveTo>
                  <a:pt x="34798" y="0"/>
                </a:moveTo>
                <a:lnTo>
                  <a:pt x="2666" y="33893"/>
                </a:lnTo>
                <a:lnTo>
                  <a:pt x="0" y="59308"/>
                </a:lnTo>
                <a:lnTo>
                  <a:pt x="265" y="70832"/>
                </a:lnTo>
                <a:lnTo>
                  <a:pt x="11683" y="110489"/>
                </a:lnTo>
                <a:lnTo>
                  <a:pt x="17145" y="114680"/>
                </a:lnTo>
                <a:lnTo>
                  <a:pt x="22605" y="118999"/>
                </a:lnTo>
                <a:lnTo>
                  <a:pt x="28575" y="121157"/>
                </a:lnTo>
                <a:lnTo>
                  <a:pt x="35305" y="121157"/>
                </a:lnTo>
                <a:lnTo>
                  <a:pt x="67325" y="86804"/>
                </a:lnTo>
                <a:lnTo>
                  <a:pt x="69976" y="60198"/>
                </a:lnTo>
                <a:lnTo>
                  <a:pt x="69336" y="45696"/>
                </a:lnTo>
                <a:lnTo>
                  <a:pt x="54407" y="8143"/>
                </a:lnTo>
                <a:lnTo>
                  <a:pt x="41921" y="904"/>
                </a:lnTo>
                <a:lnTo>
                  <a:pt x="34798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245602" y="283972"/>
            <a:ext cx="70485" cy="121285"/>
          </a:xfrm>
          <a:custGeom>
            <a:avLst/>
            <a:gdLst/>
            <a:ahLst/>
            <a:cxnLst/>
            <a:rect l="l" t="t" r="r" b="b"/>
            <a:pathLst>
              <a:path w="70484" h="121285">
                <a:moveTo>
                  <a:pt x="33781" y="0"/>
                </a:moveTo>
                <a:lnTo>
                  <a:pt x="2476" y="33464"/>
                </a:lnTo>
                <a:lnTo>
                  <a:pt x="0" y="60705"/>
                </a:lnTo>
                <a:lnTo>
                  <a:pt x="664" y="75043"/>
                </a:lnTo>
                <a:lnTo>
                  <a:pt x="16091" y="112692"/>
                </a:lnTo>
                <a:lnTo>
                  <a:pt x="35432" y="121157"/>
                </a:lnTo>
                <a:lnTo>
                  <a:pt x="42169" y="120255"/>
                </a:lnTo>
                <a:lnTo>
                  <a:pt x="67405" y="88884"/>
                </a:lnTo>
                <a:lnTo>
                  <a:pt x="69976" y="63626"/>
                </a:lnTo>
                <a:lnTo>
                  <a:pt x="69334" y="48172"/>
                </a:lnTo>
                <a:lnTo>
                  <a:pt x="54213" y="8572"/>
                </a:lnTo>
                <a:lnTo>
                  <a:pt x="33781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741918" y="260095"/>
            <a:ext cx="0" cy="168910"/>
          </a:xfrm>
          <a:custGeom>
            <a:avLst/>
            <a:gdLst/>
            <a:ahLst/>
            <a:cxnLst/>
            <a:rect l="l" t="t" r="r" b="b"/>
            <a:pathLst>
              <a:path w="0" h="168909">
                <a:moveTo>
                  <a:pt x="0" y="0"/>
                </a:moveTo>
                <a:lnTo>
                  <a:pt x="0" y="168783"/>
                </a:lnTo>
              </a:path>
            </a:pathLst>
          </a:custGeom>
          <a:ln w="32511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187181" y="260095"/>
            <a:ext cx="0" cy="168910"/>
          </a:xfrm>
          <a:custGeom>
            <a:avLst/>
            <a:gdLst/>
            <a:ahLst/>
            <a:cxnLst/>
            <a:rect l="l" t="t" r="r" b="b"/>
            <a:pathLst>
              <a:path w="0" h="168909">
                <a:moveTo>
                  <a:pt x="0" y="0"/>
                </a:moveTo>
                <a:lnTo>
                  <a:pt x="0" y="168783"/>
                </a:lnTo>
              </a:path>
            </a:pathLst>
          </a:custGeom>
          <a:ln w="32511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785859" y="261874"/>
            <a:ext cx="105410" cy="161925"/>
          </a:xfrm>
          <a:custGeom>
            <a:avLst/>
            <a:gdLst/>
            <a:ahLst/>
            <a:cxnLst/>
            <a:rect l="l" t="t" r="r" b="b"/>
            <a:pathLst>
              <a:path w="105409" h="161925">
                <a:moveTo>
                  <a:pt x="60960" y="0"/>
                </a:moveTo>
                <a:lnTo>
                  <a:pt x="67818" y="0"/>
                </a:lnTo>
                <a:lnTo>
                  <a:pt x="74295" y="1397"/>
                </a:lnTo>
                <a:lnTo>
                  <a:pt x="102489" y="32003"/>
                </a:lnTo>
                <a:lnTo>
                  <a:pt x="105156" y="64516"/>
                </a:lnTo>
                <a:lnTo>
                  <a:pt x="105156" y="161671"/>
                </a:lnTo>
                <a:lnTo>
                  <a:pt x="83312" y="161671"/>
                </a:lnTo>
                <a:lnTo>
                  <a:pt x="83312" y="65404"/>
                </a:lnTo>
                <a:lnTo>
                  <a:pt x="83123" y="57308"/>
                </a:lnTo>
                <a:lnTo>
                  <a:pt x="61975" y="23114"/>
                </a:lnTo>
                <a:lnTo>
                  <a:pt x="56388" y="23114"/>
                </a:lnTo>
                <a:lnTo>
                  <a:pt x="24209" y="50815"/>
                </a:lnTo>
                <a:lnTo>
                  <a:pt x="21844" y="75183"/>
                </a:lnTo>
                <a:lnTo>
                  <a:pt x="21844" y="161671"/>
                </a:lnTo>
                <a:lnTo>
                  <a:pt x="0" y="161671"/>
                </a:lnTo>
                <a:lnTo>
                  <a:pt x="0" y="3555"/>
                </a:lnTo>
                <a:lnTo>
                  <a:pt x="19812" y="3555"/>
                </a:lnTo>
                <a:lnTo>
                  <a:pt x="19812" y="25907"/>
                </a:lnTo>
                <a:lnTo>
                  <a:pt x="23548" y="19835"/>
                </a:lnTo>
                <a:lnTo>
                  <a:pt x="52070" y="0"/>
                </a:lnTo>
                <a:lnTo>
                  <a:pt x="6096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584692" y="261874"/>
            <a:ext cx="119380" cy="165735"/>
          </a:xfrm>
          <a:custGeom>
            <a:avLst/>
            <a:gdLst/>
            <a:ahLst/>
            <a:cxnLst/>
            <a:rect l="l" t="t" r="r" b="b"/>
            <a:pathLst>
              <a:path w="119379" h="165734">
                <a:moveTo>
                  <a:pt x="62610" y="0"/>
                </a:moveTo>
                <a:lnTo>
                  <a:pt x="102361" y="12826"/>
                </a:lnTo>
                <a:lnTo>
                  <a:pt x="112394" y="59690"/>
                </a:lnTo>
                <a:lnTo>
                  <a:pt x="112394" y="95376"/>
                </a:lnTo>
                <a:lnTo>
                  <a:pt x="112488" y="112402"/>
                </a:lnTo>
                <a:lnTo>
                  <a:pt x="116585" y="155448"/>
                </a:lnTo>
                <a:lnTo>
                  <a:pt x="119379" y="161671"/>
                </a:lnTo>
                <a:lnTo>
                  <a:pt x="96392" y="161671"/>
                </a:lnTo>
                <a:lnTo>
                  <a:pt x="94233" y="156210"/>
                </a:lnTo>
                <a:lnTo>
                  <a:pt x="92709" y="149733"/>
                </a:lnTo>
                <a:lnTo>
                  <a:pt x="91948" y="142112"/>
                </a:lnTo>
                <a:lnTo>
                  <a:pt x="86429" y="147490"/>
                </a:lnTo>
                <a:lnTo>
                  <a:pt x="50710" y="164867"/>
                </a:lnTo>
                <a:lnTo>
                  <a:pt x="44323" y="165226"/>
                </a:lnTo>
                <a:lnTo>
                  <a:pt x="34728" y="164464"/>
                </a:lnTo>
                <a:lnTo>
                  <a:pt x="3032" y="138731"/>
                </a:lnTo>
                <a:lnTo>
                  <a:pt x="0" y="120141"/>
                </a:lnTo>
                <a:lnTo>
                  <a:pt x="0" y="110998"/>
                </a:lnTo>
                <a:lnTo>
                  <a:pt x="1904" y="102870"/>
                </a:lnTo>
                <a:lnTo>
                  <a:pt x="5714" y="95885"/>
                </a:lnTo>
                <a:lnTo>
                  <a:pt x="9398" y="88773"/>
                </a:lnTo>
                <a:lnTo>
                  <a:pt x="50926" y="70611"/>
                </a:lnTo>
                <a:lnTo>
                  <a:pt x="63452" y="68518"/>
                </a:lnTo>
                <a:lnTo>
                  <a:pt x="74167" y="66246"/>
                </a:lnTo>
                <a:lnTo>
                  <a:pt x="83073" y="63807"/>
                </a:lnTo>
                <a:lnTo>
                  <a:pt x="90169" y="61214"/>
                </a:lnTo>
                <a:lnTo>
                  <a:pt x="90297" y="54355"/>
                </a:lnTo>
                <a:lnTo>
                  <a:pt x="90297" y="43560"/>
                </a:lnTo>
                <a:lnTo>
                  <a:pt x="59435" y="22098"/>
                </a:lnTo>
                <a:lnTo>
                  <a:pt x="49149" y="22098"/>
                </a:lnTo>
                <a:lnTo>
                  <a:pt x="25273" y="52324"/>
                </a:lnTo>
                <a:lnTo>
                  <a:pt x="3682" y="48641"/>
                </a:lnTo>
                <a:lnTo>
                  <a:pt x="22351" y="11683"/>
                </a:lnTo>
                <a:lnTo>
                  <a:pt x="50301" y="736"/>
                </a:lnTo>
                <a:lnTo>
                  <a:pt x="6261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508492" y="261874"/>
            <a:ext cx="70485" cy="161925"/>
          </a:xfrm>
          <a:custGeom>
            <a:avLst/>
            <a:gdLst/>
            <a:ahLst/>
            <a:cxnLst/>
            <a:rect l="l" t="t" r="r" b="b"/>
            <a:pathLst>
              <a:path w="70484" h="161925">
                <a:moveTo>
                  <a:pt x="47878" y="0"/>
                </a:moveTo>
                <a:lnTo>
                  <a:pt x="55244" y="0"/>
                </a:lnTo>
                <a:lnTo>
                  <a:pt x="62737" y="2921"/>
                </a:lnTo>
                <a:lnTo>
                  <a:pt x="70357" y="8635"/>
                </a:lnTo>
                <a:lnTo>
                  <a:pt x="62991" y="33527"/>
                </a:lnTo>
                <a:lnTo>
                  <a:pt x="57530" y="29591"/>
                </a:lnTo>
                <a:lnTo>
                  <a:pt x="52197" y="27685"/>
                </a:lnTo>
                <a:lnTo>
                  <a:pt x="46989" y="27685"/>
                </a:lnTo>
                <a:lnTo>
                  <a:pt x="42290" y="27685"/>
                </a:lnTo>
                <a:lnTo>
                  <a:pt x="38100" y="29336"/>
                </a:lnTo>
                <a:lnTo>
                  <a:pt x="22105" y="70393"/>
                </a:lnTo>
                <a:lnTo>
                  <a:pt x="21843" y="78867"/>
                </a:lnTo>
                <a:lnTo>
                  <a:pt x="21843" y="161671"/>
                </a:lnTo>
                <a:lnTo>
                  <a:pt x="0" y="161671"/>
                </a:lnTo>
                <a:lnTo>
                  <a:pt x="0" y="3555"/>
                </a:lnTo>
                <a:lnTo>
                  <a:pt x="19811" y="3555"/>
                </a:lnTo>
                <a:lnTo>
                  <a:pt x="19811" y="27558"/>
                </a:lnTo>
                <a:lnTo>
                  <a:pt x="23528" y="19944"/>
                </a:lnTo>
                <a:lnTo>
                  <a:pt x="42672" y="0"/>
                </a:lnTo>
                <a:lnTo>
                  <a:pt x="47878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725661" y="220725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 h="0">
                <a:moveTo>
                  <a:pt x="0" y="0"/>
                </a:moveTo>
                <a:lnTo>
                  <a:pt x="32511" y="0"/>
                </a:lnTo>
              </a:path>
            </a:pathLst>
          </a:custGeom>
          <a:ln w="41401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369554" y="205359"/>
            <a:ext cx="112395" cy="222250"/>
          </a:xfrm>
          <a:custGeom>
            <a:avLst/>
            <a:gdLst/>
            <a:ahLst/>
            <a:cxnLst/>
            <a:rect l="l" t="t" r="r" b="b"/>
            <a:pathLst>
              <a:path w="112395" h="222250">
                <a:moveTo>
                  <a:pt x="0" y="0"/>
                </a:moveTo>
                <a:lnTo>
                  <a:pt x="21971" y="0"/>
                </a:lnTo>
                <a:lnTo>
                  <a:pt x="21971" y="77850"/>
                </a:lnTo>
                <a:lnTo>
                  <a:pt x="26670" y="70739"/>
                </a:lnTo>
                <a:lnTo>
                  <a:pt x="31876" y="65405"/>
                </a:lnTo>
                <a:lnTo>
                  <a:pt x="37846" y="61849"/>
                </a:lnTo>
                <a:lnTo>
                  <a:pt x="43688" y="58293"/>
                </a:lnTo>
                <a:lnTo>
                  <a:pt x="50292" y="56515"/>
                </a:lnTo>
                <a:lnTo>
                  <a:pt x="57530" y="56515"/>
                </a:lnTo>
                <a:lnTo>
                  <a:pt x="96345" y="77041"/>
                </a:lnTo>
                <a:lnTo>
                  <a:pt x="110569" y="113553"/>
                </a:lnTo>
                <a:lnTo>
                  <a:pt x="112395" y="137922"/>
                </a:lnTo>
                <a:lnTo>
                  <a:pt x="111347" y="156874"/>
                </a:lnTo>
                <a:lnTo>
                  <a:pt x="95630" y="199898"/>
                </a:lnTo>
                <a:lnTo>
                  <a:pt x="56261" y="221742"/>
                </a:lnTo>
                <a:lnTo>
                  <a:pt x="48641" y="221742"/>
                </a:lnTo>
                <a:lnTo>
                  <a:pt x="41910" y="219837"/>
                </a:lnTo>
                <a:lnTo>
                  <a:pt x="35941" y="215900"/>
                </a:lnTo>
                <a:lnTo>
                  <a:pt x="29845" y="211963"/>
                </a:lnTo>
                <a:lnTo>
                  <a:pt x="24765" y="206121"/>
                </a:lnTo>
                <a:lnTo>
                  <a:pt x="20320" y="198374"/>
                </a:lnTo>
                <a:lnTo>
                  <a:pt x="20320" y="218186"/>
                </a:lnTo>
                <a:lnTo>
                  <a:pt x="0" y="218186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223122" y="205359"/>
            <a:ext cx="113030" cy="222250"/>
          </a:xfrm>
          <a:custGeom>
            <a:avLst/>
            <a:gdLst/>
            <a:ahLst/>
            <a:cxnLst/>
            <a:rect l="l" t="t" r="r" b="b"/>
            <a:pathLst>
              <a:path w="113029" h="222250">
                <a:moveTo>
                  <a:pt x="90297" y="0"/>
                </a:moveTo>
                <a:lnTo>
                  <a:pt x="112522" y="0"/>
                </a:lnTo>
                <a:lnTo>
                  <a:pt x="112522" y="218186"/>
                </a:lnTo>
                <a:lnTo>
                  <a:pt x="91948" y="218186"/>
                </a:lnTo>
                <a:lnTo>
                  <a:pt x="91948" y="198247"/>
                </a:lnTo>
                <a:lnTo>
                  <a:pt x="88010" y="205867"/>
                </a:lnTo>
                <a:lnTo>
                  <a:pt x="82803" y="211709"/>
                </a:lnTo>
                <a:lnTo>
                  <a:pt x="76580" y="215773"/>
                </a:lnTo>
                <a:lnTo>
                  <a:pt x="70357" y="219710"/>
                </a:lnTo>
                <a:lnTo>
                  <a:pt x="63626" y="221742"/>
                </a:lnTo>
                <a:lnTo>
                  <a:pt x="56387" y="221742"/>
                </a:lnTo>
                <a:lnTo>
                  <a:pt x="16636" y="200025"/>
                </a:lnTo>
                <a:lnTo>
                  <a:pt x="1045" y="157716"/>
                </a:lnTo>
                <a:lnTo>
                  <a:pt x="0" y="139192"/>
                </a:lnTo>
                <a:lnTo>
                  <a:pt x="454" y="126190"/>
                </a:lnTo>
                <a:lnTo>
                  <a:pt x="11390" y="84661"/>
                </a:lnTo>
                <a:lnTo>
                  <a:pt x="40290" y="58800"/>
                </a:lnTo>
                <a:lnTo>
                  <a:pt x="54736" y="56515"/>
                </a:lnTo>
                <a:lnTo>
                  <a:pt x="61975" y="56515"/>
                </a:lnTo>
                <a:lnTo>
                  <a:pt x="68706" y="58420"/>
                </a:lnTo>
                <a:lnTo>
                  <a:pt x="74929" y="62230"/>
                </a:lnTo>
                <a:lnTo>
                  <a:pt x="81152" y="66040"/>
                </a:lnTo>
                <a:lnTo>
                  <a:pt x="86232" y="71374"/>
                </a:lnTo>
                <a:lnTo>
                  <a:pt x="90297" y="78232"/>
                </a:lnTo>
                <a:lnTo>
                  <a:pt x="90297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170926" y="220725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 h="0">
                <a:moveTo>
                  <a:pt x="0" y="0"/>
                </a:moveTo>
                <a:lnTo>
                  <a:pt x="32511" y="0"/>
                </a:lnTo>
              </a:path>
            </a:pathLst>
          </a:custGeom>
          <a:ln w="41401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969884" y="205359"/>
            <a:ext cx="170815" cy="218440"/>
          </a:xfrm>
          <a:custGeom>
            <a:avLst/>
            <a:gdLst/>
            <a:ahLst/>
            <a:cxnLst/>
            <a:rect l="l" t="t" r="r" b="b"/>
            <a:pathLst>
              <a:path w="170815" h="218440">
                <a:moveTo>
                  <a:pt x="0" y="0"/>
                </a:moveTo>
                <a:lnTo>
                  <a:pt x="35560" y="0"/>
                </a:lnTo>
                <a:lnTo>
                  <a:pt x="77978" y="154432"/>
                </a:lnTo>
                <a:lnTo>
                  <a:pt x="86487" y="186817"/>
                </a:lnTo>
                <a:lnTo>
                  <a:pt x="88296" y="180072"/>
                </a:lnTo>
                <a:lnTo>
                  <a:pt x="90487" y="172005"/>
                </a:lnTo>
                <a:lnTo>
                  <a:pt x="93059" y="162581"/>
                </a:lnTo>
                <a:lnTo>
                  <a:pt x="96012" y="151765"/>
                </a:lnTo>
                <a:lnTo>
                  <a:pt x="138938" y="0"/>
                </a:lnTo>
                <a:lnTo>
                  <a:pt x="170815" y="0"/>
                </a:lnTo>
                <a:lnTo>
                  <a:pt x="170815" y="218186"/>
                </a:lnTo>
                <a:lnTo>
                  <a:pt x="148082" y="218186"/>
                </a:lnTo>
                <a:lnTo>
                  <a:pt x="148082" y="35687"/>
                </a:lnTo>
                <a:lnTo>
                  <a:pt x="95885" y="218186"/>
                </a:lnTo>
                <a:lnTo>
                  <a:pt x="74549" y="218186"/>
                </a:lnTo>
                <a:lnTo>
                  <a:pt x="22733" y="32512"/>
                </a:lnTo>
                <a:lnTo>
                  <a:pt x="22733" y="218186"/>
                </a:lnTo>
                <a:lnTo>
                  <a:pt x="0" y="218186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403603" y="0"/>
            <a:ext cx="6048375" cy="3340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2300" y="1281429"/>
            <a:ext cx="3744595" cy="51581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78460" marR="122555" indent="-365760">
              <a:lnSpc>
                <a:spcPct val="100000"/>
              </a:lnSpc>
              <a:buClr>
                <a:srgbClr val="FF0000"/>
              </a:buClr>
              <a:buFont typeface="Courier New"/>
              <a:buChar char="o"/>
              <a:tabLst>
                <a:tab pos="378460" algn="l"/>
                <a:tab pos="2846070" algn="l"/>
              </a:tabLst>
            </a:pPr>
            <a:r>
              <a:rPr dirty="0" sz="3300" spc="-5">
                <a:solidFill>
                  <a:srgbClr val="0C0500"/>
                </a:solidFill>
                <a:latin typeface="Garamond"/>
                <a:cs typeface="Garamond"/>
              </a:rPr>
              <a:t>At </a:t>
            </a:r>
            <a:r>
              <a:rPr dirty="0" sz="3300">
                <a:solidFill>
                  <a:srgbClr val="0C0500"/>
                </a:solidFill>
                <a:latin typeface="Garamond"/>
                <a:cs typeface="Garamond"/>
              </a:rPr>
              <a:t>the</a:t>
            </a:r>
            <a:r>
              <a:rPr dirty="0" sz="3300" spc="1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300" spc="-15">
                <a:solidFill>
                  <a:srgbClr val="0C0500"/>
                </a:solidFill>
                <a:latin typeface="Garamond"/>
                <a:cs typeface="Garamond"/>
              </a:rPr>
              <a:t>level</a:t>
            </a:r>
            <a:r>
              <a:rPr dirty="0" sz="3300" spc="-3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300" spc="-5">
                <a:solidFill>
                  <a:srgbClr val="0C0500"/>
                </a:solidFill>
                <a:latin typeface="Garamond"/>
                <a:cs typeface="Garamond"/>
              </a:rPr>
              <a:t>of	</a:t>
            </a:r>
            <a:r>
              <a:rPr dirty="0" sz="3300">
                <a:solidFill>
                  <a:srgbClr val="0C0500"/>
                </a:solidFill>
                <a:latin typeface="Garamond"/>
                <a:cs typeface="Garamond"/>
              </a:rPr>
              <a:t>the  </a:t>
            </a:r>
            <a:r>
              <a:rPr dirty="0" sz="3300" spc="-15">
                <a:solidFill>
                  <a:srgbClr val="0C0500"/>
                </a:solidFill>
                <a:latin typeface="Garamond"/>
                <a:cs typeface="Garamond"/>
              </a:rPr>
              <a:t>midpons, </a:t>
            </a:r>
            <a:r>
              <a:rPr dirty="0" sz="3300">
                <a:solidFill>
                  <a:srgbClr val="0C0500"/>
                </a:solidFill>
                <a:latin typeface="Garamond"/>
                <a:cs typeface="Garamond"/>
              </a:rPr>
              <a:t>trigeminal  </a:t>
            </a:r>
            <a:r>
              <a:rPr dirty="0" sz="3300" spc="10">
                <a:solidFill>
                  <a:srgbClr val="0C0500"/>
                </a:solidFill>
                <a:latin typeface="Garamond"/>
                <a:cs typeface="Garamond"/>
              </a:rPr>
              <a:t>nerve </a:t>
            </a:r>
            <a:r>
              <a:rPr dirty="0" sz="3300">
                <a:solidFill>
                  <a:srgbClr val="0C0500"/>
                </a:solidFill>
                <a:latin typeface="Garamond"/>
                <a:cs typeface="Garamond"/>
              </a:rPr>
              <a:t>(CN </a:t>
            </a:r>
            <a:r>
              <a:rPr dirty="0" sz="3300" spc="-5">
                <a:solidFill>
                  <a:srgbClr val="0C0500"/>
                </a:solidFill>
                <a:latin typeface="Garamond"/>
                <a:cs typeface="Garamond"/>
              </a:rPr>
              <a:t>V)  </a:t>
            </a:r>
            <a:r>
              <a:rPr dirty="0" sz="3300" spc="-10">
                <a:solidFill>
                  <a:srgbClr val="0C0500"/>
                </a:solidFill>
                <a:latin typeface="Garamond"/>
                <a:cs typeface="Garamond"/>
              </a:rPr>
              <a:t>emerges.</a:t>
            </a:r>
            <a:endParaRPr sz="3300">
              <a:latin typeface="Garamond"/>
              <a:cs typeface="Garamond"/>
            </a:endParaRPr>
          </a:p>
          <a:p>
            <a:pPr marL="378460" marR="5080" indent="-365760">
              <a:lnSpc>
                <a:spcPct val="100000"/>
              </a:lnSpc>
              <a:spcBef>
                <a:spcPts val="790"/>
              </a:spcBef>
              <a:buClr>
                <a:srgbClr val="FF0000"/>
              </a:buClr>
              <a:buFont typeface="Courier New"/>
              <a:buChar char="o"/>
              <a:tabLst>
                <a:tab pos="378460" algn="l"/>
              </a:tabLst>
            </a:pPr>
            <a:r>
              <a:rPr dirty="0" sz="3300" spc="-10">
                <a:solidFill>
                  <a:srgbClr val="0C0500"/>
                </a:solidFill>
                <a:latin typeface="Garamond"/>
                <a:cs typeface="Garamond"/>
              </a:rPr>
              <a:t>Between </a:t>
            </a:r>
            <a:r>
              <a:rPr dirty="0" sz="3300">
                <a:solidFill>
                  <a:srgbClr val="0C0500"/>
                </a:solidFill>
                <a:latin typeface="Garamond"/>
                <a:cs typeface="Garamond"/>
              </a:rPr>
              <a:t>the </a:t>
            </a:r>
            <a:r>
              <a:rPr dirty="0" sz="3300" spc="-5">
                <a:solidFill>
                  <a:srgbClr val="0C0500"/>
                </a:solidFill>
                <a:latin typeface="Garamond"/>
                <a:cs typeface="Garamond"/>
              </a:rPr>
              <a:t>basal  </a:t>
            </a:r>
            <a:r>
              <a:rPr dirty="0" sz="3300" spc="-25">
                <a:solidFill>
                  <a:srgbClr val="0C0500"/>
                </a:solidFill>
                <a:latin typeface="Garamond"/>
                <a:cs typeface="Garamond"/>
              </a:rPr>
              <a:t>pons, </a:t>
            </a:r>
            <a:r>
              <a:rPr dirty="0" sz="3300" spc="-5">
                <a:solidFill>
                  <a:srgbClr val="0C0500"/>
                </a:solidFill>
                <a:latin typeface="Garamond"/>
                <a:cs typeface="Garamond"/>
              </a:rPr>
              <a:t>cranial </a:t>
            </a:r>
            <a:r>
              <a:rPr dirty="0" sz="3300" spc="10">
                <a:solidFill>
                  <a:srgbClr val="0C0500"/>
                </a:solidFill>
                <a:latin typeface="Garamond"/>
                <a:cs typeface="Garamond"/>
              </a:rPr>
              <a:t>nerve </a:t>
            </a:r>
            <a:r>
              <a:rPr dirty="0" sz="3300">
                <a:solidFill>
                  <a:srgbClr val="0C0500"/>
                </a:solidFill>
                <a:latin typeface="Garamond"/>
                <a:cs typeface="Garamond"/>
              </a:rPr>
              <a:t>6  </a:t>
            </a:r>
            <a:r>
              <a:rPr dirty="0" sz="3300" spc="-5">
                <a:solidFill>
                  <a:srgbClr val="0C0500"/>
                </a:solidFill>
                <a:latin typeface="Garamond"/>
                <a:cs typeface="Garamond"/>
              </a:rPr>
              <a:t>(abducens), </a:t>
            </a:r>
            <a:r>
              <a:rPr dirty="0" sz="3300">
                <a:solidFill>
                  <a:srgbClr val="0C0500"/>
                </a:solidFill>
                <a:latin typeface="Garamond"/>
                <a:cs typeface="Garamond"/>
              </a:rPr>
              <a:t>7 (facial)  &amp; 8 </a:t>
            </a:r>
            <a:r>
              <a:rPr dirty="0" sz="3300" spc="-10">
                <a:solidFill>
                  <a:srgbClr val="0C0500"/>
                </a:solidFill>
                <a:latin typeface="Garamond"/>
                <a:cs typeface="Garamond"/>
              </a:rPr>
              <a:t>(vestibulo-  cochlear) </a:t>
            </a:r>
            <a:r>
              <a:rPr dirty="0" sz="3300" spc="5">
                <a:solidFill>
                  <a:srgbClr val="0C0500"/>
                </a:solidFill>
                <a:latin typeface="Garamond"/>
                <a:cs typeface="Garamond"/>
              </a:rPr>
              <a:t>emerge  </a:t>
            </a:r>
            <a:r>
              <a:rPr dirty="0" sz="3300">
                <a:solidFill>
                  <a:srgbClr val="0C0500"/>
                </a:solidFill>
                <a:latin typeface="Garamond"/>
                <a:cs typeface="Garamond"/>
              </a:rPr>
              <a:t>(medial to</a:t>
            </a:r>
            <a:r>
              <a:rPr dirty="0" sz="3300" spc="-9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300" spc="-5">
                <a:solidFill>
                  <a:srgbClr val="0C0500"/>
                </a:solidFill>
                <a:latin typeface="Garamond"/>
                <a:cs typeface="Garamond"/>
              </a:rPr>
              <a:t>lateral).</a:t>
            </a:r>
            <a:endParaRPr sz="3300">
              <a:latin typeface="Garamond"/>
              <a:cs typeface="Garam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86150" y="125095"/>
            <a:ext cx="3120389" cy="765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211573" y="1160805"/>
            <a:ext cx="4932299" cy="5449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64108"/>
            <a:ext cx="2842260" cy="1034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229611" y="864108"/>
            <a:ext cx="729995" cy="10347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4676" y="1461516"/>
            <a:ext cx="2494788" cy="89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7024" y="1130427"/>
            <a:ext cx="2455990" cy="3260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1439" y="1478533"/>
            <a:ext cx="2428240" cy="22860"/>
          </a:xfrm>
          <a:custGeom>
            <a:avLst/>
            <a:gdLst/>
            <a:ahLst/>
            <a:cxnLst/>
            <a:rect l="l" t="t" r="r" b="b"/>
            <a:pathLst>
              <a:path w="2428240" h="22859">
                <a:moveTo>
                  <a:pt x="0" y="22859"/>
                </a:moveTo>
                <a:lnTo>
                  <a:pt x="2427732" y="22859"/>
                </a:lnTo>
                <a:lnTo>
                  <a:pt x="2427732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1439" y="1478533"/>
            <a:ext cx="2428240" cy="22860"/>
          </a:xfrm>
          <a:custGeom>
            <a:avLst/>
            <a:gdLst/>
            <a:ahLst/>
            <a:cxnLst/>
            <a:rect l="l" t="t" r="r" b="b"/>
            <a:pathLst>
              <a:path w="2428240" h="22859">
                <a:moveTo>
                  <a:pt x="0" y="22859"/>
                </a:moveTo>
                <a:lnTo>
                  <a:pt x="2427732" y="22859"/>
                </a:lnTo>
                <a:lnTo>
                  <a:pt x="2427732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D9EB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261613" y="908710"/>
            <a:ext cx="3666490" cy="47885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dirty="0" sz="3100" spc="-5">
                <a:solidFill>
                  <a:srgbClr val="0C0500"/>
                </a:solidFill>
                <a:latin typeface="Garamond"/>
                <a:cs typeface="Garamond"/>
              </a:rPr>
              <a:t>e</a:t>
            </a:r>
            <a:endParaRPr sz="3100">
              <a:latin typeface="Garamond"/>
              <a:cs typeface="Garamon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39" y="1694815"/>
            <a:ext cx="5194935" cy="4857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78460" marR="196215" indent="-365760">
              <a:lnSpc>
                <a:spcPct val="90000"/>
              </a:lnSpc>
              <a:buClr>
                <a:srgbClr val="006FC0"/>
              </a:buClr>
              <a:buFont typeface="Wingdings"/>
              <a:buChar char=""/>
              <a:tabLst>
                <a:tab pos="378460" algn="l"/>
                <a:tab pos="4243705" algn="l"/>
              </a:tabLst>
            </a:pPr>
            <a:r>
              <a:rPr dirty="0" sz="3100" spc="10">
                <a:solidFill>
                  <a:srgbClr val="0C0500"/>
                </a:solidFill>
                <a:latin typeface="Garamond"/>
                <a:cs typeface="Garamond"/>
              </a:rPr>
              <a:t>The </a:t>
            </a:r>
            <a:r>
              <a:rPr dirty="0" sz="3100" spc="-5">
                <a:solidFill>
                  <a:srgbClr val="0C0500"/>
                </a:solidFill>
                <a:latin typeface="Garamond"/>
                <a:cs typeface="Garamond"/>
              </a:rPr>
              <a:t>most medial</a:t>
            </a:r>
            <a:r>
              <a:rPr dirty="0" sz="3100" spc="2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100" spc="10">
                <a:solidFill>
                  <a:srgbClr val="0C0500"/>
                </a:solidFill>
                <a:latin typeface="Garamond"/>
                <a:cs typeface="Garamond"/>
              </a:rPr>
              <a:t>part</a:t>
            </a:r>
            <a:r>
              <a:rPr dirty="0" sz="3100" spc="1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100" spc="-5">
                <a:solidFill>
                  <a:srgbClr val="0C0500"/>
                </a:solidFill>
                <a:latin typeface="Garamond"/>
                <a:cs typeface="Garamond"/>
              </a:rPr>
              <a:t>of	the  medulla is the </a:t>
            </a:r>
            <a:r>
              <a:rPr dirty="0" sz="3100" spc="-10">
                <a:solidFill>
                  <a:srgbClr val="0C0500"/>
                </a:solidFill>
                <a:latin typeface="Garamond"/>
                <a:cs typeface="Garamond"/>
              </a:rPr>
              <a:t>anterior </a:t>
            </a:r>
            <a:r>
              <a:rPr dirty="0" sz="3100" spc="-5">
                <a:solidFill>
                  <a:srgbClr val="0C0500"/>
                </a:solidFill>
                <a:latin typeface="Garamond"/>
                <a:cs typeface="Garamond"/>
              </a:rPr>
              <a:t>median  </a:t>
            </a:r>
            <a:r>
              <a:rPr dirty="0" sz="3100" spc="-15">
                <a:solidFill>
                  <a:srgbClr val="0C0500"/>
                </a:solidFill>
                <a:latin typeface="Garamond"/>
                <a:cs typeface="Garamond"/>
              </a:rPr>
              <a:t>fissure.</a:t>
            </a:r>
            <a:endParaRPr sz="3100">
              <a:latin typeface="Garamond"/>
              <a:cs typeface="Garamond"/>
            </a:endParaRPr>
          </a:p>
          <a:p>
            <a:pPr marL="378460" marR="5080" indent="-365760">
              <a:lnSpc>
                <a:spcPct val="90000"/>
              </a:lnSpc>
              <a:spcBef>
                <a:spcPts val="1200"/>
              </a:spcBef>
              <a:buClr>
                <a:srgbClr val="006FC0"/>
              </a:buClr>
              <a:buFont typeface="Wingdings"/>
              <a:buChar char=""/>
              <a:tabLst>
                <a:tab pos="378460" algn="l"/>
                <a:tab pos="1810385" algn="l"/>
                <a:tab pos="4470400" algn="l"/>
              </a:tabLst>
            </a:pPr>
            <a:r>
              <a:rPr dirty="0" sz="3100" spc="-10">
                <a:solidFill>
                  <a:srgbClr val="0C0500"/>
                </a:solidFill>
                <a:latin typeface="Garamond"/>
                <a:cs typeface="Garamond"/>
              </a:rPr>
              <a:t>Moving </a:t>
            </a:r>
            <a:r>
              <a:rPr dirty="0" sz="3100" spc="-5">
                <a:solidFill>
                  <a:srgbClr val="0C0500"/>
                </a:solidFill>
                <a:latin typeface="Garamond"/>
                <a:cs typeface="Garamond"/>
              </a:rPr>
              <a:t>laterally on </a:t>
            </a:r>
            <a:r>
              <a:rPr dirty="0" sz="3100" spc="-15">
                <a:solidFill>
                  <a:srgbClr val="0C0500"/>
                </a:solidFill>
                <a:latin typeface="Garamond"/>
                <a:cs typeface="Garamond"/>
              </a:rPr>
              <a:t>each </a:t>
            </a:r>
            <a:r>
              <a:rPr dirty="0" sz="3100" spc="-5">
                <a:solidFill>
                  <a:srgbClr val="0C0500"/>
                </a:solidFill>
                <a:latin typeface="Garamond"/>
                <a:cs typeface="Garamond"/>
              </a:rPr>
              <a:t>side </a:t>
            </a:r>
            <a:r>
              <a:rPr dirty="0" sz="3100" spc="-10">
                <a:solidFill>
                  <a:srgbClr val="0C0500"/>
                </a:solidFill>
                <a:latin typeface="Garamond"/>
                <a:cs typeface="Garamond"/>
              </a:rPr>
              <a:t>ar  </a:t>
            </a:r>
            <a:r>
              <a:rPr dirty="0" sz="3100" spc="-5">
                <a:solidFill>
                  <a:srgbClr val="0C0500"/>
                </a:solidFill>
                <a:latin typeface="Garamond"/>
                <a:cs typeface="Garamond"/>
              </a:rPr>
              <a:t>the </a:t>
            </a:r>
            <a:r>
              <a:rPr dirty="0" sz="3100" spc="-20">
                <a:solidFill>
                  <a:srgbClr val="0C0500"/>
                </a:solidFill>
                <a:latin typeface="Garamond"/>
                <a:cs typeface="Garamond"/>
              </a:rPr>
              <a:t>pyramids. </a:t>
            </a:r>
            <a:r>
              <a:rPr dirty="0" sz="3100" spc="5">
                <a:solidFill>
                  <a:srgbClr val="0C0500"/>
                </a:solidFill>
                <a:latin typeface="Garamond"/>
                <a:cs typeface="Garamond"/>
              </a:rPr>
              <a:t>They </a:t>
            </a:r>
            <a:r>
              <a:rPr dirty="0" sz="3100" spc="-5">
                <a:solidFill>
                  <a:srgbClr val="0C0500"/>
                </a:solidFill>
                <a:latin typeface="Garamond"/>
                <a:cs typeface="Garamond"/>
              </a:rPr>
              <a:t>contain the  fibers</a:t>
            </a:r>
            <a:r>
              <a:rPr dirty="0" sz="310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100" spc="-5">
                <a:solidFill>
                  <a:srgbClr val="0C0500"/>
                </a:solidFill>
                <a:latin typeface="Garamond"/>
                <a:cs typeface="Garamond"/>
              </a:rPr>
              <a:t>of	the</a:t>
            </a:r>
            <a:r>
              <a:rPr dirty="0" sz="3100" spc="-7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100" spc="5" b="1">
                <a:solidFill>
                  <a:srgbClr val="006FC0"/>
                </a:solidFill>
                <a:latin typeface="Garamond"/>
                <a:cs typeface="Garamond"/>
              </a:rPr>
              <a:t>corticospinal </a:t>
            </a:r>
            <a:r>
              <a:rPr dirty="0" sz="3100" spc="-5" b="1">
                <a:solidFill>
                  <a:srgbClr val="006FC0"/>
                </a:solidFill>
                <a:latin typeface="Garamond"/>
                <a:cs typeface="Garamond"/>
              </a:rPr>
              <a:t> </a:t>
            </a:r>
            <a:r>
              <a:rPr dirty="0" sz="3100" spc="-10" b="1">
                <a:solidFill>
                  <a:srgbClr val="006FC0"/>
                </a:solidFill>
                <a:latin typeface="Garamond"/>
                <a:cs typeface="Garamond"/>
              </a:rPr>
              <a:t>(pyramidal) </a:t>
            </a:r>
            <a:r>
              <a:rPr dirty="0" sz="3100" spc="-5" b="1">
                <a:solidFill>
                  <a:srgbClr val="006FC0"/>
                </a:solidFill>
                <a:latin typeface="Garamond"/>
                <a:cs typeface="Garamond"/>
              </a:rPr>
              <a:t>tract </a:t>
            </a:r>
            <a:r>
              <a:rPr dirty="0" sz="3100" spc="-5">
                <a:solidFill>
                  <a:srgbClr val="0C0500"/>
                </a:solidFill>
                <a:latin typeface="Garamond"/>
                <a:cs typeface="Garamond"/>
              </a:rPr>
              <a:t>as they </a:t>
            </a:r>
            <a:r>
              <a:rPr dirty="0" sz="3100" spc="-10">
                <a:solidFill>
                  <a:srgbClr val="0C0500"/>
                </a:solidFill>
                <a:latin typeface="Garamond"/>
                <a:cs typeface="Garamond"/>
              </a:rPr>
              <a:t>head  </a:t>
            </a:r>
            <a:r>
              <a:rPr dirty="0" sz="3100" spc="-5">
                <a:solidFill>
                  <a:srgbClr val="0C0500"/>
                </a:solidFill>
                <a:latin typeface="Garamond"/>
                <a:cs typeface="Garamond"/>
              </a:rPr>
              <a:t>inferiorly to synapse on </a:t>
            </a:r>
            <a:r>
              <a:rPr dirty="0" sz="3100" spc="-20">
                <a:solidFill>
                  <a:srgbClr val="0C0500"/>
                </a:solidFill>
                <a:latin typeface="Garamond"/>
                <a:cs typeface="Garamond"/>
              </a:rPr>
              <a:t>lower  </a:t>
            </a:r>
            <a:r>
              <a:rPr dirty="0" sz="3100" spc="-5">
                <a:solidFill>
                  <a:srgbClr val="0C0500"/>
                </a:solidFill>
                <a:latin typeface="Garamond"/>
                <a:cs typeface="Garamond"/>
              </a:rPr>
              <a:t>motor </a:t>
            </a:r>
            <a:r>
              <a:rPr dirty="0" sz="3100" spc="-10">
                <a:solidFill>
                  <a:srgbClr val="0C0500"/>
                </a:solidFill>
                <a:latin typeface="Garamond"/>
                <a:cs typeface="Garamond"/>
              </a:rPr>
              <a:t>neuronal </a:t>
            </a:r>
            <a:r>
              <a:rPr dirty="0" sz="3100" spc="-5">
                <a:solidFill>
                  <a:srgbClr val="0C0500"/>
                </a:solidFill>
                <a:latin typeface="Garamond"/>
                <a:cs typeface="Garamond"/>
              </a:rPr>
              <a:t>cell bodies  within the </a:t>
            </a:r>
            <a:r>
              <a:rPr dirty="0" sz="3100" spc="-10">
                <a:solidFill>
                  <a:srgbClr val="0C0500"/>
                </a:solidFill>
                <a:latin typeface="Garamond"/>
                <a:cs typeface="Garamond"/>
              </a:rPr>
              <a:t>ventral</a:t>
            </a:r>
            <a:r>
              <a:rPr dirty="0" sz="3100" spc="2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100" spc="10">
                <a:solidFill>
                  <a:srgbClr val="0C0500"/>
                </a:solidFill>
                <a:latin typeface="Garamond"/>
                <a:cs typeface="Garamond"/>
              </a:rPr>
              <a:t>horn</a:t>
            </a:r>
            <a:r>
              <a:rPr dirty="0" sz="3100" spc="2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100" spc="-5">
                <a:solidFill>
                  <a:srgbClr val="0C0500"/>
                </a:solidFill>
                <a:latin typeface="Garamond"/>
                <a:cs typeface="Garamond"/>
              </a:rPr>
              <a:t>of	the  spinal</a:t>
            </a:r>
            <a:r>
              <a:rPr dirty="0" sz="3100" spc="-5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100" spc="-5">
                <a:solidFill>
                  <a:srgbClr val="0C0500"/>
                </a:solidFill>
                <a:latin typeface="Garamond"/>
                <a:cs typeface="Garamond"/>
              </a:rPr>
              <a:t>cord.</a:t>
            </a:r>
            <a:endParaRPr sz="3100">
              <a:latin typeface="Garamond"/>
              <a:cs typeface="Garamond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638805" y="222377"/>
            <a:ext cx="3906901" cy="6602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292090" y="908710"/>
            <a:ext cx="3635883" cy="47885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855090"/>
            <a:ext cx="4040504" cy="568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78460" indent="-365760">
              <a:lnSpc>
                <a:spcPts val="3025"/>
              </a:lnSpc>
              <a:buClr>
                <a:srgbClr val="006FC0"/>
              </a:buClr>
              <a:buFont typeface="Wingdings"/>
              <a:buChar char=""/>
              <a:tabLst>
                <a:tab pos="378460" algn="l"/>
              </a:tabLst>
            </a:pPr>
            <a:r>
              <a:rPr dirty="0" sz="2800" spc="5">
                <a:solidFill>
                  <a:srgbClr val="0C0500"/>
                </a:solidFill>
                <a:latin typeface="Garamond"/>
                <a:cs typeface="Garamond"/>
              </a:rPr>
              <a:t>The </a:t>
            </a:r>
            <a:r>
              <a:rPr dirty="0" sz="2800" spc="-5">
                <a:solidFill>
                  <a:srgbClr val="0C0500"/>
                </a:solidFill>
                <a:latin typeface="Garamond"/>
                <a:cs typeface="Garamond"/>
              </a:rPr>
              <a:t>anterolateral sulcus</a:t>
            </a:r>
            <a:r>
              <a:rPr dirty="0" sz="2800" spc="-4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2800" spc="-5">
                <a:solidFill>
                  <a:srgbClr val="0C0500"/>
                </a:solidFill>
                <a:latin typeface="Garamond"/>
                <a:cs typeface="Garamond"/>
              </a:rPr>
              <a:t>is</a:t>
            </a:r>
            <a:endParaRPr sz="2800">
              <a:latin typeface="Garamond"/>
              <a:cs typeface="Garamond"/>
            </a:endParaRPr>
          </a:p>
          <a:p>
            <a:pPr marL="378460">
              <a:lnSpc>
                <a:spcPts val="3025"/>
              </a:lnSpc>
            </a:pPr>
            <a:r>
              <a:rPr dirty="0" sz="2800" spc="-5">
                <a:solidFill>
                  <a:srgbClr val="0C0500"/>
                </a:solidFill>
                <a:latin typeface="Garamond"/>
                <a:cs typeface="Garamond"/>
              </a:rPr>
              <a:t>lateral to the</a:t>
            </a:r>
            <a:r>
              <a:rPr dirty="0" sz="2800" spc="-4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2800" spc="-20">
                <a:solidFill>
                  <a:srgbClr val="0C0500"/>
                </a:solidFill>
                <a:latin typeface="Garamond"/>
                <a:cs typeface="Garamond"/>
              </a:rPr>
              <a:t>pyramids.</a:t>
            </a:r>
            <a:endParaRPr sz="2800">
              <a:latin typeface="Garamond"/>
              <a:cs typeface="Garamond"/>
            </a:endParaRPr>
          </a:p>
          <a:p>
            <a:pPr marL="378460" marR="232410" indent="-365760">
              <a:lnSpc>
                <a:spcPct val="80000"/>
              </a:lnSpc>
              <a:spcBef>
                <a:spcPts val="1200"/>
              </a:spcBef>
              <a:buClr>
                <a:srgbClr val="006FC0"/>
              </a:buClr>
              <a:buFont typeface="Wingdings"/>
              <a:buChar char=""/>
              <a:tabLst>
                <a:tab pos="378460" algn="l"/>
              </a:tabLst>
            </a:pPr>
            <a:r>
              <a:rPr dirty="0" sz="2800" spc="-5">
                <a:solidFill>
                  <a:srgbClr val="0C0500"/>
                </a:solidFill>
                <a:latin typeface="Garamond"/>
                <a:cs typeface="Garamond"/>
              </a:rPr>
              <a:t>Emerging from the  anterolateral sulci are the  </a:t>
            </a:r>
            <a:r>
              <a:rPr dirty="0" sz="2800" spc="-20" b="1">
                <a:solidFill>
                  <a:srgbClr val="006FC0"/>
                </a:solidFill>
                <a:latin typeface="Garamond"/>
                <a:cs typeface="Garamond"/>
              </a:rPr>
              <a:t>hypoglossal </a:t>
            </a:r>
            <a:r>
              <a:rPr dirty="0" sz="2800" spc="10" b="1">
                <a:solidFill>
                  <a:srgbClr val="006FC0"/>
                </a:solidFill>
                <a:latin typeface="Garamond"/>
                <a:cs typeface="Garamond"/>
              </a:rPr>
              <a:t>nerve</a:t>
            </a:r>
            <a:r>
              <a:rPr dirty="0" sz="2800" b="1">
                <a:solidFill>
                  <a:srgbClr val="006FC0"/>
                </a:solidFill>
                <a:latin typeface="Garamond"/>
                <a:cs typeface="Garamond"/>
              </a:rPr>
              <a:t> </a:t>
            </a:r>
            <a:r>
              <a:rPr dirty="0" sz="2800" spc="-5">
                <a:solidFill>
                  <a:srgbClr val="0C0500"/>
                </a:solidFill>
                <a:latin typeface="Garamond"/>
                <a:cs typeface="Garamond"/>
              </a:rPr>
              <a:t>(CN</a:t>
            </a:r>
            <a:endParaRPr sz="2800">
              <a:latin typeface="Garamond"/>
              <a:cs typeface="Garamond"/>
            </a:endParaRPr>
          </a:p>
          <a:p>
            <a:pPr marL="378460">
              <a:lnSpc>
                <a:spcPts val="2690"/>
              </a:lnSpc>
            </a:pPr>
            <a:r>
              <a:rPr dirty="0" sz="2800" spc="-5">
                <a:solidFill>
                  <a:srgbClr val="0C0500"/>
                </a:solidFill>
                <a:latin typeface="Garamond"/>
                <a:cs typeface="Garamond"/>
              </a:rPr>
              <a:t>XII)</a:t>
            </a:r>
            <a:r>
              <a:rPr dirty="0" sz="2800" spc="-10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2800" spc="-15">
                <a:solidFill>
                  <a:srgbClr val="0C0500"/>
                </a:solidFill>
                <a:latin typeface="Garamond"/>
                <a:cs typeface="Garamond"/>
              </a:rPr>
              <a:t>rootlets.</a:t>
            </a:r>
            <a:endParaRPr sz="2800">
              <a:latin typeface="Garamond"/>
              <a:cs typeface="Garamond"/>
            </a:endParaRPr>
          </a:p>
          <a:p>
            <a:pPr marL="378460" marR="28575" indent="-365760">
              <a:lnSpc>
                <a:spcPct val="80000"/>
              </a:lnSpc>
              <a:spcBef>
                <a:spcPts val="1200"/>
              </a:spcBef>
              <a:buClr>
                <a:srgbClr val="006FC0"/>
              </a:buClr>
              <a:buFont typeface="Wingdings"/>
              <a:buChar char=""/>
              <a:tabLst>
                <a:tab pos="378460" algn="l"/>
              </a:tabLst>
            </a:pPr>
            <a:r>
              <a:rPr dirty="0" sz="2800" spc="-5">
                <a:solidFill>
                  <a:srgbClr val="0C0500"/>
                </a:solidFill>
                <a:latin typeface="Garamond"/>
                <a:cs typeface="Garamond"/>
              </a:rPr>
              <a:t>Lateral to the </a:t>
            </a:r>
            <a:r>
              <a:rPr dirty="0" sz="2800" spc="-10">
                <a:solidFill>
                  <a:srgbClr val="0C0500"/>
                </a:solidFill>
                <a:latin typeface="Garamond"/>
                <a:cs typeface="Garamond"/>
              </a:rPr>
              <a:t>anterolateral  </a:t>
            </a:r>
            <a:r>
              <a:rPr dirty="0" sz="2800" spc="-5">
                <a:solidFill>
                  <a:srgbClr val="0C0500"/>
                </a:solidFill>
                <a:latin typeface="Garamond"/>
                <a:cs typeface="Garamond"/>
              </a:rPr>
              <a:t>sulci are the </a:t>
            </a:r>
            <a:r>
              <a:rPr dirty="0" sz="2800" spc="-20" b="1">
                <a:solidFill>
                  <a:srgbClr val="006FC0"/>
                </a:solidFill>
                <a:latin typeface="Garamond"/>
                <a:cs typeface="Garamond"/>
              </a:rPr>
              <a:t>olives  </a:t>
            </a:r>
            <a:r>
              <a:rPr dirty="0" sz="2800" spc="-5">
                <a:solidFill>
                  <a:srgbClr val="0C0500"/>
                </a:solidFill>
                <a:latin typeface="Garamond"/>
                <a:cs typeface="Garamond"/>
              </a:rPr>
              <a:t>containing underlying  inferior olivary </a:t>
            </a:r>
            <a:r>
              <a:rPr dirty="0" sz="2800" spc="-10">
                <a:solidFill>
                  <a:srgbClr val="0C0500"/>
                </a:solidFill>
                <a:latin typeface="Garamond"/>
                <a:cs typeface="Garamond"/>
              </a:rPr>
              <a:t>nuclei and  afferent</a:t>
            </a:r>
            <a:r>
              <a:rPr dirty="0" sz="2800" spc="-4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2800" spc="-5">
                <a:solidFill>
                  <a:srgbClr val="0C0500"/>
                </a:solidFill>
                <a:latin typeface="Garamond"/>
                <a:cs typeface="Garamond"/>
              </a:rPr>
              <a:t>fibers).</a:t>
            </a:r>
            <a:endParaRPr sz="2800">
              <a:latin typeface="Garamond"/>
              <a:cs typeface="Garamond"/>
            </a:endParaRPr>
          </a:p>
          <a:p>
            <a:pPr marL="378460" marR="5080" indent="-365760">
              <a:lnSpc>
                <a:spcPct val="80000"/>
              </a:lnSpc>
              <a:spcBef>
                <a:spcPts val="1200"/>
              </a:spcBef>
              <a:buClr>
                <a:srgbClr val="006FC0"/>
              </a:buClr>
              <a:buFont typeface="Wingdings"/>
              <a:buChar char=""/>
              <a:tabLst>
                <a:tab pos="378460" algn="l"/>
              </a:tabLst>
            </a:pPr>
            <a:r>
              <a:rPr dirty="0" sz="2800" spc="-5">
                <a:solidFill>
                  <a:srgbClr val="0C0500"/>
                </a:solidFill>
                <a:latin typeface="Garamond"/>
                <a:cs typeface="Garamond"/>
              </a:rPr>
              <a:t>Lateral </a:t>
            </a:r>
            <a:r>
              <a:rPr dirty="0" sz="2800" spc="-10">
                <a:solidFill>
                  <a:srgbClr val="0C0500"/>
                </a:solidFill>
                <a:latin typeface="Garamond"/>
                <a:cs typeface="Garamond"/>
              </a:rPr>
              <a:t>(and </a:t>
            </a:r>
            <a:r>
              <a:rPr dirty="0" sz="2800" spc="-5">
                <a:solidFill>
                  <a:srgbClr val="0C0500"/>
                </a:solidFill>
                <a:latin typeface="Garamond"/>
                <a:cs typeface="Garamond"/>
              </a:rPr>
              <a:t>dorsal) to the  </a:t>
            </a:r>
            <a:r>
              <a:rPr dirty="0" sz="2800" spc="-20">
                <a:solidFill>
                  <a:srgbClr val="0C0500"/>
                </a:solidFill>
                <a:latin typeface="Garamond"/>
                <a:cs typeface="Garamond"/>
              </a:rPr>
              <a:t>olives </a:t>
            </a:r>
            <a:r>
              <a:rPr dirty="0" sz="2800" spc="-5">
                <a:solidFill>
                  <a:srgbClr val="0C0500"/>
                </a:solidFill>
                <a:latin typeface="Garamond"/>
                <a:cs typeface="Garamond"/>
              </a:rPr>
              <a:t>are the rootlets for  </a:t>
            </a:r>
            <a:r>
              <a:rPr dirty="0" sz="2800" b="1">
                <a:solidFill>
                  <a:srgbClr val="006FC0"/>
                </a:solidFill>
                <a:latin typeface="Garamond"/>
                <a:cs typeface="Garamond"/>
              </a:rPr>
              <a:t>glossopharyngeal </a:t>
            </a:r>
            <a:r>
              <a:rPr dirty="0" sz="2800" spc="-5">
                <a:solidFill>
                  <a:srgbClr val="0C0500"/>
                </a:solidFill>
                <a:latin typeface="Garamond"/>
                <a:cs typeface="Garamond"/>
              </a:rPr>
              <a:t>(IX)</a:t>
            </a:r>
            <a:r>
              <a:rPr dirty="0" sz="2800" spc="-7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2800" spc="-5">
                <a:solidFill>
                  <a:srgbClr val="0C0500"/>
                </a:solidFill>
                <a:latin typeface="Garamond"/>
                <a:cs typeface="Garamond"/>
              </a:rPr>
              <a:t>&amp;  </a:t>
            </a:r>
            <a:r>
              <a:rPr dirty="0" sz="2800" spc="-10" b="1">
                <a:solidFill>
                  <a:srgbClr val="006FC0"/>
                </a:solidFill>
                <a:latin typeface="Garamond"/>
                <a:cs typeface="Garamond"/>
              </a:rPr>
              <a:t>vagus </a:t>
            </a:r>
            <a:r>
              <a:rPr dirty="0" sz="2800" spc="-5">
                <a:solidFill>
                  <a:srgbClr val="0C0500"/>
                </a:solidFill>
                <a:latin typeface="Garamond"/>
                <a:cs typeface="Garamond"/>
              </a:rPr>
              <a:t>(X) cranial</a:t>
            </a:r>
            <a:r>
              <a:rPr dirty="0" sz="2800" spc="-3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2800" spc="-15">
                <a:solidFill>
                  <a:srgbClr val="0C0500"/>
                </a:solidFill>
                <a:latin typeface="Garamond"/>
                <a:cs typeface="Garamond"/>
              </a:rPr>
              <a:t>nerves.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03234" y="177292"/>
            <a:ext cx="905256" cy="2218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921368" y="319531"/>
            <a:ext cx="46355" cy="50165"/>
          </a:xfrm>
          <a:custGeom>
            <a:avLst/>
            <a:gdLst/>
            <a:ahLst/>
            <a:cxnLst/>
            <a:rect l="l" t="t" r="r" b="b"/>
            <a:pathLst>
              <a:path w="46354" h="50164">
                <a:moveTo>
                  <a:pt x="46100" y="0"/>
                </a:moveTo>
                <a:lnTo>
                  <a:pt x="41782" y="1777"/>
                </a:lnTo>
                <a:lnTo>
                  <a:pt x="34925" y="3937"/>
                </a:lnTo>
                <a:lnTo>
                  <a:pt x="25653" y="6223"/>
                </a:lnTo>
                <a:lnTo>
                  <a:pt x="15112" y="9017"/>
                </a:lnTo>
                <a:lnTo>
                  <a:pt x="8127" y="12192"/>
                </a:lnTo>
                <a:lnTo>
                  <a:pt x="4825" y="15494"/>
                </a:lnTo>
                <a:lnTo>
                  <a:pt x="1650" y="18923"/>
                </a:lnTo>
                <a:lnTo>
                  <a:pt x="0" y="23241"/>
                </a:lnTo>
                <a:lnTo>
                  <a:pt x="0" y="28701"/>
                </a:lnTo>
                <a:lnTo>
                  <a:pt x="0" y="34671"/>
                </a:lnTo>
                <a:lnTo>
                  <a:pt x="1777" y="39878"/>
                </a:lnTo>
                <a:lnTo>
                  <a:pt x="5333" y="43942"/>
                </a:lnTo>
                <a:lnTo>
                  <a:pt x="9016" y="48133"/>
                </a:lnTo>
                <a:lnTo>
                  <a:pt x="13588" y="50165"/>
                </a:lnTo>
                <a:lnTo>
                  <a:pt x="19050" y="50165"/>
                </a:lnTo>
                <a:lnTo>
                  <a:pt x="23875" y="50165"/>
                </a:lnTo>
                <a:lnTo>
                  <a:pt x="43306" y="33274"/>
                </a:lnTo>
                <a:lnTo>
                  <a:pt x="45211" y="28701"/>
                </a:lnTo>
                <a:lnTo>
                  <a:pt x="46100" y="20447"/>
                </a:lnTo>
                <a:lnTo>
                  <a:pt x="46100" y="8382"/>
                </a:lnTo>
                <a:lnTo>
                  <a:pt x="4610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78393" y="265684"/>
            <a:ext cx="57150" cy="100965"/>
          </a:xfrm>
          <a:custGeom>
            <a:avLst/>
            <a:gdLst/>
            <a:ahLst/>
            <a:cxnLst/>
            <a:rect l="l" t="t" r="r" b="b"/>
            <a:pathLst>
              <a:path w="57150" h="100964">
                <a:moveTo>
                  <a:pt x="28575" y="0"/>
                </a:moveTo>
                <a:lnTo>
                  <a:pt x="20574" y="0"/>
                </a:lnTo>
                <a:lnTo>
                  <a:pt x="13842" y="3937"/>
                </a:lnTo>
                <a:lnTo>
                  <a:pt x="0" y="47244"/>
                </a:lnTo>
                <a:lnTo>
                  <a:pt x="236" y="57316"/>
                </a:lnTo>
                <a:lnTo>
                  <a:pt x="14097" y="95123"/>
                </a:lnTo>
                <a:lnTo>
                  <a:pt x="18541" y="98679"/>
                </a:lnTo>
                <a:lnTo>
                  <a:pt x="23622" y="100457"/>
                </a:lnTo>
                <a:lnTo>
                  <a:pt x="29209" y="100457"/>
                </a:lnTo>
                <a:lnTo>
                  <a:pt x="36829" y="100457"/>
                </a:lnTo>
                <a:lnTo>
                  <a:pt x="56628" y="62831"/>
                </a:lnTo>
                <a:lnTo>
                  <a:pt x="57150" y="51308"/>
                </a:lnTo>
                <a:lnTo>
                  <a:pt x="56647" y="38619"/>
                </a:lnTo>
                <a:lnTo>
                  <a:pt x="36829" y="0"/>
                </a:lnTo>
                <a:lnTo>
                  <a:pt x="28575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338057" y="265684"/>
            <a:ext cx="51435" cy="37465"/>
          </a:xfrm>
          <a:custGeom>
            <a:avLst/>
            <a:gdLst/>
            <a:ahLst/>
            <a:cxnLst/>
            <a:rect l="l" t="t" r="r" b="b"/>
            <a:pathLst>
              <a:path w="51434" h="37464">
                <a:moveTo>
                  <a:pt x="25781" y="0"/>
                </a:moveTo>
                <a:lnTo>
                  <a:pt x="18542" y="0"/>
                </a:lnTo>
                <a:lnTo>
                  <a:pt x="12446" y="3175"/>
                </a:lnTo>
                <a:lnTo>
                  <a:pt x="0" y="37211"/>
                </a:lnTo>
                <a:lnTo>
                  <a:pt x="51308" y="37211"/>
                </a:lnTo>
                <a:lnTo>
                  <a:pt x="32639" y="0"/>
                </a:lnTo>
                <a:lnTo>
                  <a:pt x="25781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602471" y="237363"/>
            <a:ext cx="118110" cy="161925"/>
          </a:xfrm>
          <a:custGeom>
            <a:avLst/>
            <a:gdLst/>
            <a:ahLst/>
            <a:cxnLst/>
            <a:rect l="l" t="t" r="r" b="b"/>
            <a:pathLst>
              <a:path w="118109" h="161925">
                <a:moveTo>
                  <a:pt x="0" y="0"/>
                </a:moveTo>
                <a:lnTo>
                  <a:pt x="34417" y="0"/>
                </a:lnTo>
                <a:lnTo>
                  <a:pt x="34417" y="72643"/>
                </a:lnTo>
                <a:lnTo>
                  <a:pt x="34512" y="86762"/>
                </a:lnTo>
                <a:lnTo>
                  <a:pt x="42925" y="125221"/>
                </a:lnTo>
                <a:lnTo>
                  <a:pt x="50800" y="129793"/>
                </a:lnTo>
                <a:lnTo>
                  <a:pt x="55752" y="129793"/>
                </a:lnTo>
                <a:lnTo>
                  <a:pt x="61595" y="129793"/>
                </a:lnTo>
                <a:lnTo>
                  <a:pt x="82994" y="93170"/>
                </a:lnTo>
                <a:lnTo>
                  <a:pt x="83566" y="66675"/>
                </a:lnTo>
                <a:lnTo>
                  <a:pt x="83566" y="0"/>
                </a:lnTo>
                <a:lnTo>
                  <a:pt x="117982" y="0"/>
                </a:lnTo>
                <a:lnTo>
                  <a:pt x="117982" y="158114"/>
                </a:lnTo>
                <a:lnTo>
                  <a:pt x="85978" y="158114"/>
                </a:lnTo>
                <a:lnTo>
                  <a:pt x="85978" y="134365"/>
                </a:lnTo>
                <a:lnTo>
                  <a:pt x="82095" y="140485"/>
                </a:lnTo>
                <a:lnTo>
                  <a:pt x="51434" y="161797"/>
                </a:lnTo>
                <a:lnTo>
                  <a:pt x="42925" y="161797"/>
                </a:lnTo>
                <a:lnTo>
                  <a:pt x="34417" y="161797"/>
                </a:lnTo>
                <a:lnTo>
                  <a:pt x="26797" y="159511"/>
                </a:lnTo>
                <a:lnTo>
                  <a:pt x="20066" y="155066"/>
                </a:lnTo>
                <a:lnTo>
                  <a:pt x="13334" y="150621"/>
                </a:lnTo>
                <a:lnTo>
                  <a:pt x="311" y="111174"/>
                </a:lnTo>
                <a:lnTo>
                  <a:pt x="0" y="100075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886952" y="233679"/>
            <a:ext cx="121920" cy="165735"/>
          </a:xfrm>
          <a:custGeom>
            <a:avLst/>
            <a:gdLst/>
            <a:ahLst/>
            <a:cxnLst/>
            <a:rect l="l" t="t" r="r" b="b"/>
            <a:pathLst>
              <a:path w="121920" h="165735">
                <a:moveTo>
                  <a:pt x="59690" y="0"/>
                </a:moveTo>
                <a:lnTo>
                  <a:pt x="100456" y="10160"/>
                </a:lnTo>
                <a:lnTo>
                  <a:pt x="113863" y="48146"/>
                </a:lnTo>
                <a:lnTo>
                  <a:pt x="114173" y="60960"/>
                </a:lnTo>
                <a:lnTo>
                  <a:pt x="113792" y="109727"/>
                </a:lnTo>
                <a:lnTo>
                  <a:pt x="113907" y="119368"/>
                </a:lnTo>
                <a:lnTo>
                  <a:pt x="121539" y="161798"/>
                </a:lnTo>
                <a:lnTo>
                  <a:pt x="87629" y="161798"/>
                </a:lnTo>
                <a:lnTo>
                  <a:pt x="83184" y="144525"/>
                </a:lnTo>
                <a:lnTo>
                  <a:pt x="77343" y="151384"/>
                </a:lnTo>
                <a:lnTo>
                  <a:pt x="71120" y="156718"/>
                </a:lnTo>
                <a:lnTo>
                  <a:pt x="64389" y="160147"/>
                </a:lnTo>
                <a:lnTo>
                  <a:pt x="57657" y="163703"/>
                </a:lnTo>
                <a:lnTo>
                  <a:pt x="50546" y="165481"/>
                </a:lnTo>
                <a:lnTo>
                  <a:pt x="43052" y="165481"/>
                </a:lnTo>
                <a:lnTo>
                  <a:pt x="33978" y="164693"/>
                </a:lnTo>
                <a:lnTo>
                  <a:pt x="3032" y="137922"/>
                </a:lnTo>
                <a:lnTo>
                  <a:pt x="0" y="118872"/>
                </a:lnTo>
                <a:lnTo>
                  <a:pt x="0" y="109854"/>
                </a:lnTo>
                <a:lnTo>
                  <a:pt x="1650" y="102108"/>
                </a:lnTo>
                <a:lnTo>
                  <a:pt x="4952" y="95376"/>
                </a:lnTo>
                <a:lnTo>
                  <a:pt x="8127" y="88773"/>
                </a:lnTo>
                <a:lnTo>
                  <a:pt x="47371" y="68961"/>
                </a:lnTo>
                <a:lnTo>
                  <a:pt x="58372" y="66246"/>
                </a:lnTo>
                <a:lnTo>
                  <a:pt x="67564" y="63626"/>
                </a:lnTo>
                <a:lnTo>
                  <a:pt x="74945" y="61102"/>
                </a:lnTo>
                <a:lnTo>
                  <a:pt x="80518" y="58674"/>
                </a:lnTo>
                <a:lnTo>
                  <a:pt x="80518" y="49784"/>
                </a:lnTo>
                <a:lnTo>
                  <a:pt x="79882" y="44069"/>
                </a:lnTo>
                <a:lnTo>
                  <a:pt x="78613" y="41275"/>
                </a:lnTo>
                <a:lnTo>
                  <a:pt x="77470" y="38608"/>
                </a:lnTo>
                <a:lnTo>
                  <a:pt x="75183" y="36322"/>
                </a:lnTo>
                <a:lnTo>
                  <a:pt x="71754" y="34544"/>
                </a:lnTo>
                <a:lnTo>
                  <a:pt x="68452" y="32893"/>
                </a:lnTo>
                <a:lnTo>
                  <a:pt x="63753" y="32003"/>
                </a:lnTo>
                <a:lnTo>
                  <a:pt x="57784" y="32003"/>
                </a:lnTo>
                <a:lnTo>
                  <a:pt x="51562" y="32003"/>
                </a:lnTo>
                <a:lnTo>
                  <a:pt x="46736" y="33400"/>
                </a:lnTo>
                <a:lnTo>
                  <a:pt x="43179" y="36195"/>
                </a:lnTo>
                <a:lnTo>
                  <a:pt x="39750" y="38862"/>
                </a:lnTo>
                <a:lnTo>
                  <a:pt x="36829" y="44069"/>
                </a:lnTo>
                <a:lnTo>
                  <a:pt x="34671" y="51816"/>
                </a:lnTo>
                <a:lnTo>
                  <a:pt x="3555" y="44958"/>
                </a:lnTo>
                <a:lnTo>
                  <a:pt x="22225" y="10414"/>
                </a:lnTo>
                <a:lnTo>
                  <a:pt x="48192" y="644"/>
                </a:lnTo>
                <a:lnTo>
                  <a:pt x="5969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302370" y="233679"/>
            <a:ext cx="121285" cy="165735"/>
          </a:xfrm>
          <a:custGeom>
            <a:avLst/>
            <a:gdLst/>
            <a:ahLst/>
            <a:cxnLst/>
            <a:rect l="l" t="t" r="r" b="b"/>
            <a:pathLst>
              <a:path w="121284" h="165735">
                <a:moveTo>
                  <a:pt x="59308" y="0"/>
                </a:moveTo>
                <a:lnTo>
                  <a:pt x="102997" y="20574"/>
                </a:lnTo>
                <a:lnTo>
                  <a:pt x="120016" y="68472"/>
                </a:lnTo>
                <a:lnTo>
                  <a:pt x="121157" y="90043"/>
                </a:lnTo>
                <a:lnTo>
                  <a:pt x="121030" y="94742"/>
                </a:lnTo>
                <a:lnTo>
                  <a:pt x="35051" y="94742"/>
                </a:lnTo>
                <a:lnTo>
                  <a:pt x="35720" y="103645"/>
                </a:lnTo>
                <a:lnTo>
                  <a:pt x="55499" y="134239"/>
                </a:lnTo>
                <a:lnTo>
                  <a:pt x="63119" y="134239"/>
                </a:lnTo>
                <a:lnTo>
                  <a:pt x="70715" y="132814"/>
                </a:lnTo>
                <a:lnTo>
                  <a:pt x="76930" y="128555"/>
                </a:lnTo>
                <a:lnTo>
                  <a:pt x="81764" y="121487"/>
                </a:lnTo>
                <a:lnTo>
                  <a:pt x="85217" y="111633"/>
                </a:lnTo>
                <a:lnTo>
                  <a:pt x="119379" y="118618"/>
                </a:lnTo>
                <a:lnTo>
                  <a:pt x="98044" y="153924"/>
                </a:lnTo>
                <a:lnTo>
                  <a:pt x="62864" y="165481"/>
                </a:lnTo>
                <a:lnTo>
                  <a:pt x="49311" y="164270"/>
                </a:lnTo>
                <a:lnTo>
                  <a:pt x="10340" y="133965"/>
                </a:lnTo>
                <a:lnTo>
                  <a:pt x="0" y="83566"/>
                </a:lnTo>
                <a:lnTo>
                  <a:pt x="1164" y="64750"/>
                </a:lnTo>
                <a:lnTo>
                  <a:pt x="18542" y="20066"/>
                </a:lnTo>
                <a:lnTo>
                  <a:pt x="47402" y="1260"/>
                </a:lnTo>
                <a:lnTo>
                  <a:pt x="59308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825865" y="177292"/>
            <a:ext cx="34925" cy="218440"/>
          </a:xfrm>
          <a:custGeom>
            <a:avLst/>
            <a:gdLst/>
            <a:ahLst/>
            <a:cxnLst/>
            <a:rect l="l" t="t" r="r" b="b"/>
            <a:pathLst>
              <a:path w="34925" h="218440">
                <a:moveTo>
                  <a:pt x="0" y="0"/>
                </a:moveTo>
                <a:lnTo>
                  <a:pt x="34416" y="0"/>
                </a:lnTo>
                <a:lnTo>
                  <a:pt x="34416" y="218185"/>
                </a:lnTo>
                <a:lnTo>
                  <a:pt x="0" y="218185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755760" y="177292"/>
            <a:ext cx="34925" cy="218440"/>
          </a:xfrm>
          <a:custGeom>
            <a:avLst/>
            <a:gdLst/>
            <a:ahLst/>
            <a:cxnLst/>
            <a:rect l="l" t="t" r="r" b="b"/>
            <a:pathLst>
              <a:path w="34925" h="218440">
                <a:moveTo>
                  <a:pt x="0" y="0"/>
                </a:moveTo>
                <a:lnTo>
                  <a:pt x="34417" y="0"/>
                </a:lnTo>
                <a:lnTo>
                  <a:pt x="34417" y="218185"/>
                </a:lnTo>
                <a:lnTo>
                  <a:pt x="0" y="218185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443214" y="177292"/>
            <a:ext cx="127000" cy="222250"/>
          </a:xfrm>
          <a:custGeom>
            <a:avLst/>
            <a:gdLst/>
            <a:ahLst/>
            <a:cxnLst/>
            <a:rect l="l" t="t" r="r" b="b"/>
            <a:pathLst>
              <a:path w="127000" h="222250">
                <a:moveTo>
                  <a:pt x="92201" y="0"/>
                </a:moveTo>
                <a:lnTo>
                  <a:pt x="126618" y="0"/>
                </a:lnTo>
                <a:lnTo>
                  <a:pt x="126618" y="218185"/>
                </a:lnTo>
                <a:lnTo>
                  <a:pt x="94741" y="218185"/>
                </a:lnTo>
                <a:lnTo>
                  <a:pt x="94741" y="194944"/>
                </a:lnTo>
                <a:lnTo>
                  <a:pt x="90592" y="201207"/>
                </a:lnTo>
                <a:lnTo>
                  <a:pt x="61594" y="221868"/>
                </a:lnTo>
                <a:lnTo>
                  <a:pt x="54101" y="221868"/>
                </a:lnTo>
                <a:lnTo>
                  <a:pt x="16255" y="200151"/>
                </a:lnTo>
                <a:lnTo>
                  <a:pt x="1021" y="157182"/>
                </a:lnTo>
                <a:lnTo>
                  <a:pt x="0" y="138175"/>
                </a:lnTo>
                <a:lnTo>
                  <a:pt x="998" y="119145"/>
                </a:lnTo>
                <a:lnTo>
                  <a:pt x="15875" y="76961"/>
                </a:lnTo>
                <a:lnTo>
                  <a:pt x="54609" y="56387"/>
                </a:lnTo>
                <a:lnTo>
                  <a:pt x="61849" y="56387"/>
                </a:lnTo>
                <a:lnTo>
                  <a:pt x="92201" y="78358"/>
                </a:lnTo>
                <a:lnTo>
                  <a:pt x="92201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103234" y="177292"/>
            <a:ext cx="173355" cy="218440"/>
          </a:xfrm>
          <a:custGeom>
            <a:avLst/>
            <a:gdLst/>
            <a:ahLst/>
            <a:cxnLst/>
            <a:rect l="l" t="t" r="r" b="b"/>
            <a:pathLst>
              <a:path w="173354" h="218440">
                <a:moveTo>
                  <a:pt x="0" y="0"/>
                </a:moveTo>
                <a:lnTo>
                  <a:pt x="53975" y="0"/>
                </a:lnTo>
                <a:lnTo>
                  <a:pt x="86614" y="148971"/>
                </a:lnTo>
                <a:lnTo>
                  <a:pt x="118872" y="0"/>
                </a:lnTo>
                <a:lnTo>
                  <a:pt x="173100" y="0"/>
                </a:lnTo>
                <a:lnTo>
                  <a:pt x="173100" y="218185"/>
                </a:lnTo>
                <a:lnTo>
                  <a:pt x="139446" y="218185"/>
                </a:lnTo>
                <a:lnTo>
                  <a:pt x="139446" y="46227"/>
                </a:lnTo>
                <a:lnTo>
                  <a:pt x="103759" y="218185"/>
                </a:lnTo>
                <a:lnTo>
                  <a:pt x="69088" y="218185"/>
                </a:lnTo>
                <a:lnTo>
                  <a:pt x="33655" y="46227"/>
                </a:lnTo>
                <a:lnTo>
                  <a:pt x="33655" y="218185"/>
                </a:lnTo>
                <a:lnTo>
                  <a:pt x="0" y="218185"/>
                </a:lnTo>
                <a:lnTo>
                  <a:pt x="0" y="0"/>
                </a:lnTo>
                <a:close/>
              </a:path>
            </a:pathLst>
          </a:custGeom>
          <a:ln w="10667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427473" y="339723"/>
            <a:ext cx="4713224" cy="65182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894" y="974216"/>
            <a:ext cx="1974903" cy="2760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1438" y="1276730"/>
            <a:ext cx="1963420" cy="0"/>
          </a:xfrm>
          <a:custGeom>
            <a:avLst/>
            <a:gdLst/>
            <a:ahLst/>
            <a:cxnLst/>
            <a:rect l="l" t="t" r="r" b="b"/>
            <a:pathLst>
              <a:path w="1963420" h="0">
                <a:moveTo>
                  <a:pt x="0" y="0"/>
                </a:moveTo>
                <a:lnTo>
                  <a:pt x="1962913" y="0"/>
                </a:lnTo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1438" y="1266825"/>
            <a:ext cx="1963420" cy="20320"/>
          </a:xfrm>
          <a:custGeom>
            <a:avLst/>
            <a:gdLst/>
            <a:ahLst/>
            <a:cxnLst/>
            <a:rect l="l" t="t" r="r" b="b"/>
            <a:pathLst>
              <a:path w="1963420" h="20319">
                <a:moveTo>
                  <a:pt x="0" y="0"/>
                </a:moveTo>
                <a:lnTo>
                  <a:pt x="981457" y="0"/>
                </a:lnTo>
                <a:lnTo>
                  <a:pt x="1962913" y="0"/>
                </a:lnTo>
                <a:lnTo>
                  <a:pt x="1962913" y="19812"/>
                </a:lnTo>
                <a:lnTo>
                  <a:pt x="981457" y="19812"/>
                </a:lnTo>
                <a:lnTo>
                  <a:pt x="0" y="19812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D9EBE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8739" y="1465960"/>
            <a:ext cx="4884420" cy="5023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78460" marR="152400" indent="-365760">
              <a:lnSpc>
                <a:spcPts val="2980"/>
              </a:lnSpc>
              <a:tabLst>
                <a:tab pos="4243070" algn="l"/>
              </a:tabLst>
            </a:pPr>
            <a:r>
              <a:rPr dirty="0" sz="3100" spc="105">
                <a:solidFill>
                  <a:srgbClr val="FF0000"/>
                </a:solidFill>
                <a:latin typeface="Wingdings"/>
                <a:cs typeface="Wingdings"/>
              </a:rPr>
              <a:t></a:t>
            </a:r>
            <a:r>
              <a:rPr dirty="0" sz="3100" spc="35">
                <a:solidFill>
                  <a:srgbClr val="0C0500"/>
                </a:solidFill>
                <a:latin typeface="Garamond"/>
                <a:cs typeface="Garamond"/>
              </a:rPr>
              <a:t>T</a:t>
            </a:r>
            <a:r>
              <a:rPr dirty="0" sz="3100" spc="-10">
                <a:solidFill>
                  <a:srgbClr val="0C0500"/>
                </a:solidFill>
                <a:latin typeface="Garamond"/>
                <a:cs typeface="Garamond"/>
              </a:rPr>
              <a:t>h</a:t>
            </a:r>
            <a:r>
              <a:rPr dirty="0" sz="3100" spc="-5">
                <a:solidFill>
                  <a:srgbClr val="0C0500"/>
                </a:solidFill>
                <a:latin typeface="Garamond"/>
                <a:cs typeface="Garamond"/>
              </a:rPr>
              <a:t>e</a:t>
            </a:r>
            <a:r>
              <a:rPr dirty="0" sz="3100" spc="-1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100" spc="-5">
                <a:solidFill>
                  <a:srgbClr val="0C0500"/>
                </a:solidFill>
                <a:latin typeface="Garamond"/>
                <a:cs typeface="Garamond"/>
              </a:rPr>
              <a:t>most</a:t>
            </a:r>
            <a:r>
              <a:rPr dirty="0" sz="310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100" spc="-5">
                <a:solidFill>
                  <a:srgbClr val="0C0500"/>
                </a:solidFill>
                <a:latin typeface="Garamond"/>
                <a:cs typeface="Garamond"/>
              </a:rPr>
              <a:t>me</a:t>
            </a:r>
            <a:r>
              <a:rPr dirty="0" sz="3100" spc="-15">
                <a:solidFill>
                  <a:srgbClr val="0C0500"/>
                </a:solidFill>
                <a:latin typeface="Garamond"/>
                <a:cs typeface="Garamond"/>
              </a:rPr>
              <a:t>d</a:t>
            </a:r>
            <a:r>
              <a:rPr dirty="0" sz="3100" spc="-5">
                <a:solidFill>
                  <a:srgbClr val="0C0500"/>
                </a:solidFill>
                <a:latin typeface="Garamond"/>
                <a:cs typeface="Garamond"/>
              </a:rPr>
              <a:t>ial</a:t>
            </a:r>
            <a:r>
              <a:rPr dirty="0" sz="3100" spc="1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100" spc="-10">
                <a:solidFill>
                  <a:srgbClr val="0C0500"/>
                </a:solidFill>
                <a:latin typeface="Garamond"/>
                <a:cs typeface="Garamond"/>
              </a:rPr>
              <a:t>pa</a:t>
            </a:r>
            <a:r>
              <a:rPr dirty="0" sz="3100" spc="50">
                <a:solidFill>
                  <a:srgbClr val="0C0500"/>
                </a:solidFill>
                <a:latin typeface="Garamond"/>
                <a:cs typeface="Garamond"/>
              </a:rPr>
              <a:t>r</a:t>
            </a:r>
            <a:r>
              <a:rPr dirty="0" sz="3100" spc="-5">
                <a:solidFill>
                  <a:srgbClr val="0C0500"/>
                </a:solidFill>
                <a:latin typeface="Garamond"/>
                <a:cs typeface="Garamond"/>
              </a:rPr>
              <a:t>t</a:t>
            </a:r>
            <a:r>
              <a:rPr dirty="0" sz="3100" spc="1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100" spc="-10">
                <a:solidFill>
                  <a:srgbClr val="0C0500"/>
                </a:solidFill>
                <a:latin typeface="Garamond"/>
                <a:cs typeface="Garamond"/>
              </a:rPr>
              <a:t>o</a:t>
            </a:r>
            <a:r>
              <a:rPr dirty="0" sz="3100" spc="-5">
                <a:solidFill>
                  <a:srgbClr val="0C0500"/>
                </a:solidFill>
                <a:latin typeface="Garamond"/>
                <a:cs typeface="Garamond"/>
              </a:rPr>
              <a:t>f</a:t>
            </a:r>
            <a:r>
              <a:rPr dirty="0" sz="3100">
                <a:solidFill>
                  <a:srgbClr val="0C0500"/>
                </a:solidFill>
                <a:latin typeface="Garamond"/>
                <a:cs typeface="Garamond"/>
              </a:rPr>
              <a:t>	</a:t>
            </a:r>
            <a:r>
              <a:rPr dirty="0" sz="3100" spc="-5">
                <a:solidFill>
                  <a:srgbClr val="0C0500"/>
                </a:solidFill>
                <a:latin typeface="Garamond"/>
                <a:cs typeface="Garamond"/>
              </a:rPr>
              <a:t>the  </a:t>
            </a:r>
            <a:r>
              <a:rPr dirty="0" sz="3100" spc="-5">
                <a:solidFill>
                  <a:srgbClr val="0C0500"/>
                </a:solidFill>
                <a:latin typeface="Garamond"/>
                <a:cs typeface="Garamond"/>
              </a:rPr>
              <a:t>medulla is the </a:t>
            </a:r>
            <a:r>
              <a:rPr dirty="0" sz="3100" spc="-5" b="1">
                <a:solidFill>
                  <a:srgbClr val="FF00FF"/>
                </a:solidFill>
                <a:latin typeface="Garamond"/>
                <a:cs typeface="Garamond"/>
              </a:rPr>
              <a:t>posterior  median</a:t>
            </a:r>
            <a:r>
              <a:rPr dirty="0" sz="3100" spc="-55" b="1">
                <a:solidFill>
                  <a:srgbClr val="FF00FF"/>
                </a:solidFill>
                <a:latin typeface="Garamond"/>
                <a:cs typeface="Garamond"/>
              </a:rPr>
              <a:t> </a:t>
            </a:r>
            <a:r>
              <a:rPr dirty="0" sz="3100" spc="-5" b="1">
                <a:solidFill>
                  <a:srgbClr val="FF00FF"/>
                </a:solidFill>
                <a:latin typeface="Garamond"/>
                <a:cs typeface="Garamond"/>
              </a:rPr>
              <a:t>fissure.</a:t>
            </a:r>
            <a:endParaRPr sz="3100">
              <a:latin typeface="Garamond"/>
              <a:cs typeface="Garamond"/>
            </a:endParaRPr>
          </a:p>
          <a:p>
            <a:pPr marL="378460" marR="81915" indent="-365760">
              <a:lnSpc>
                <a:spcPts val="2980"/>
              </a:lnSpc>
              <a:spcBef>
                <a:spcPts val="1195"/>
              </a:spcBef>
            </a:pPr>
            <a:r>
              <a:rPr dirty="0" sz="3100" spc="5">
                <a:solidFill>
                  <a:srgbClr val="FF0000"/>
                </a:solidFill>
                <a:latin typeface="Wingdings"/>
                <a:cs typeface="Wingdings"/>
              </a:rPr>
              <a:t></a:t>
            </a:r>
            <a:r>
              <a:rPr dirty="0" sz="3100" spc="5">
                <a:solidFill>
                  <a:srgbClr val="0C0500"/>
                </a:solidFill>
                <a:latin typeface="Garamond"/>
                <a:cs typeface="Garamond"/>
              </a:rPr>
              <a:t>Moving </a:t>
            </a:r>
            <a:r>
              <a:rPr dirty="0" sz="3100" spc="-5">
                <a:solidFill>
                  <a:srgbClr val="0C0500"/>
                </a:solidFill>
                <a:latin typeface="Garamond"/>
                <a:cs typeface="Garamond"/>
              </a:rPr>
              <a:t>laterally on </a:t>
            </a:r>
            <a:r>
              <a:rPr dirty="0" sz="3100" spc="-15">
                <a:solidFill>
                  <a:srgbClr val="0C0500"/>
                </a:solidFill>
                <a:latin typeface="Garamond"/>
                <a:cs typeface="Garamond"/>
              </a:rPr>
              <a:t>each </a:t>
            </a:r>
            <a:r>
              <a:rPr dirty="0" sz="3100" spc="-5">
                <a:solidFill>
                  <a:srgbClr val="0C0500"/>
                </a:solidFill>
                <a:latin typeface="Garamond"/>
                <a:cs typeface="Garamond"/>
              </a:rPr>
              <a:t>side  is </a:t>
            </a:r>
            <a:r>
              <a:rPr dirty="0" sz="3100" spc="-5" b="1">
                <a:solidFill>
                  <a:srgbClr val="FF00FF"/>
                </a:solidFill>
                <a:latin typeface="Garamond"/>
                <a:cs typeface="Garamond"/>
              </a:rPr>
              <a:t>the </a:t>
            </a:r>
            <a:r>
              <a:rPr dirty="0" sz="3100" b="1">
                <a:solidFill>
                  <a:srgbClr val="FF00FF"/>
                </a:solidFill>
                <a:latin typeface="Garamond"/>
                <a:cs typeface="Garamond"/>
              </a:rPr>
              <a:t>fasciculus</a:t>
            </a:r>
            <a:r>
              <a:rPr dirty="0" sz="3100" spc="-10" b="1">
                <a:solidFill>
                  <a:srgbClr val="FF00FF"/>
                </a:solidFill>
                <a:latin typeface="Garamond"/>
                <a:cs typeface="Garamond"/>
              </a:rPr>
              <a:t> </a:t>
            </a:r>
            <a:r>
              <a:rPr dirty="0" sz="3100" b="1">
                <a:solidFill>
                  <a:srgbClr val="FF00FF"/>
                </a:solidFill>
                <a:latin typeface="Garamond"/>
                <a:cs typeface="Garamond"/>
              </a:rPr>
              <a:t>gracilis</a:t>
            </a:r>
            <a:r>
              <a:rPr dirty="0" sz="3100">
                <a:solidFill>
                  <a:srgbClr val="001F5F"/>
                </a:solidFill>
                <a:latin typeface="Garamond"/>
                <a:cs typeface="Garamond"/>
              </a:rPr>
              <a:t>.</a:t>
            </a:r>
            <a:endParaRPr sz="3100">
              <a:latin typeface="Garamond"/>
              <a:cs typeface="Garamond"/>
            </a:endParaRPr>
          </a:p>
          <a:p>
            <a:pPr marL="12700">
              <a:lnSpc>
                <a:spcPts val="3350"/>
              </a:lnSpc>
              <a:spcBef>
                <a:spcPts val="480"/>
              </a:spcBef>
            </a:pPr>
            <a:r>
              <a:rPr dirty="0" sz="3100" spc="5">
                <a:solidFill>
                  <a:srgbClr val="FF0000"/>
                </a:solidFill>
                <a:latin typeface="Wingdings"/>
                <a:cs typeface="Wingdings"/>
              </a:rPr>
              <a:t></a:t>
            </a:r>
            <a:r>
              <a:rPr dirty="0" sz="3100" spc="5">
                <a:solidFill>
                  <a:srgbClr val="0C0500"/>
                </a:solidFill>
                <a:latin typeface="Garamond"/>
                <a:cs typeface="Garamond"/>
              </a:rPr>
              <a:t>Lateral </a:t>
            </a:r>
            <a:r>
              <a:rPr dirty="0" sz="3100" spc="-5">
                <a:solidFill>
                  <a:srgbClr val="0C0500"/>
                </a:solidFill>
                <a:latin typeface="Garamond"/>
                <a:cs typeface="Garamond"/>
              </a:rPr>
              <a:t>to that is</a:t>
            </a:r>
            <a:r>
              <a:rPr dirty="0" sz="310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100" spc="-5">
                <a:solidFill>
                  <a:srgbClr val="001F5F"/>
                </a:solidFill>
                <a:latin typeface="Garamond"/>
                <a:cs typeface="Garamond"/>
              </a:rPr>
              <a:t>the</a:t>
            </a:r>
            <a:endParaRPr sz="3100">
              <a:latin typeface="Garamond"/>
              <a:cs typeface="Garamond"/>
            </a:endParaRPr>
          </a:p>
          <a:p>
            <a:pPr marL="378460">
              <a:lnSpc>
                <a:spcPts val="3350"/>
              </a:lnSpc>
            </a:pPr>
            <a:r>
              <a:rPr dirty="0" sz="3100" b="1">
                <a:solidFill>
                  <a:srgbClr val="FF00FF"/>
                </a:solidFill>
                <a:latin typeface="Garamond"/>
                <a:cs typeface="Garamond"/>
              </a:rPr>
              <a:t>fasciculus</a:t>
            </a:r>
            <a:r>
              <a:rPr dirty="0" sz="3100" spc="-60" b="1">
                <a:solidFill>
                  <a:srgbClr val="FF00FF"/>
                </a:solidFill>
                <a:latin typeface="Garamond"/>
                <a:cs typeface="Garamond"/>
              </a:rPr>
              <a:t> </a:t>
            </a:r>
            <a:r>
              <a:rPr dirty="0" sz="3100" spc="-5" b="1">
                <a:solidFill>
                  <a:srgbClr val="FF00FF"/>
                </a:solidFill>
                <a:latin typeface="Garamond"/>
                <a:cs typeface="Garamond"/>
              </a:rPr>
              <a:t>cuneatus</a:t>
            </a:r>
            <a:r>
              <a:rPr dirty="0" sz="3100" spc="-5">
                <a:solidFill>
                  <a:srgbClr val="001F5F"/>
                </a:solidFill>
                <a:latin typeface="Garamond"/>
                <a:cs typeface="Garamond"/>
              </a:rPr>
              <a:t>.</a:t>
            </a:r>
            <a:endParaRPr sz="3100">
              <a:latin typeface="Garamond"/>
              <a:cs typeface="Garamond"/>
            </a:endParaRPr>
          </a:p>
          <a:p>
            <a:pPr marL="378460" marR="5080" indent="-365760">
              <a:lnSpc>
                <a:spcPts val="2980"/>
              </a:lnSpc>
              <a:spcBef>
                <a:spcPts val="1170"/>
              </a:spcBef>
              <a:tabLst>
                <a:tab pos="3451860" algn="l"/>
              </a:tabLst>
            </a:pPr>
            <a:r>
              <a:rPr dirty="0" sz="3100" spc="10">
                <a:solidFill>
                  <a:srgbClr val="FF0000"/>
                </a:solidFill>
                <a:latin typeface="Wingdings"/>
                <a:cs typeface="Wingdings"/>
              </a:rPr>
              <a:t></a:t>
            </a:r>
            <a:r>
              <a:rPr dirty="0" sz="3100" spc="10">
                <a:solidFill>
                  <a:srgbClr val="0C0500"/>
                </a:solidFill>
                <a:latin typeface="Garamond"/>
                <a:cs typeface="Garamond"/>
              </a:rPr>
              <a:t>Superior </a:t>
            </a:r>
            <a:r>
              <a:rPr dirty="0" sz="3100" spc="-5">
                <a:solidFill>
                  <a:srgbClr val="0C0500"/>
                </a:solidFill>
                <a:latin typeface="Garamond"/>
                <a:cs typeface="Garamond"/>
              </a:rPr>
              <a:t>to</a:t>
            </a:r>
            <a:r>
              <a:rPr dirty="0" sz="3100" spc="2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100" spc="-15">
                <a:solidFill>
                  <a:srgbClr val="0C0500"/>
                </a:solidFill>
                <a:latin typeface="Garamond"/>
                <a:cs typeface="Garamond"/>
              </a:rPr>
              <a:t>each</a:t>
            </a:r>
            <a:r>
              <a:rPr dirty="0" sz="3100" spc="1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100" spc="-5">
                <a:solidFill>
                  <a:srgbClr val="0C0500"/>
                </a:solidFill>
                <a:latin typeface="Garamond"/>
                <a:cs typeface="Garamond"/>
              </a:rPr>
              <a:t>of	</a:t>
            </a:r>
            <a:r>
              <a:rPr dirty="0" sz="3100" spc="-10">
                <a:solidFill>
                  <a:srgbClr val="0C0500"/>
                </a:solidFill>
                <a:latin typeface="Garamond"/>
                <a:cs typeface="Garamond"/>
              </a:rPr>
              <a:t>these,</a:t>
            </a:r>
            <a:r>
              <a:rPr dirty="0" sz="3100" spc="-9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100" spc="-10">
                <a:solidFill>
                  <a:srgbClr val="0C0500"/>
                </a:solidFill>
                <a:latin typeface="Garamond"/>
                <a:cs typeface="Garamond"/>
              </a:rPr>
              <a:t>are </a:t>
            </a:r>
            <a:r>
              <a:rPr dirty="0" sz="3100" spc="-1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100" spc="-5">
                <a:solidFill>
                  <a:srgbClr val="0C0500"/>
                </a:solidFill>
                <a:latin typeface="Garamond"/>
                <a:cs typeface="Garamond"/>
              </a:rPr>
              <a:t>the </a:t>
            </a:r>
            <a:r>
              <a:rPr dirty="0" sz="3100" spc="5" b="1">
                <a:solidFill>
                  <a:srgbClr val="FF00FF"/>
                </a:solidFill>
                <a:latin typeface="Garamond"/>
                <a:cs typeface="Garamond"/>
              </a:rPr>
              <a:t>gracile </a:t>
            </a:r>
            <a:r>
              <a:rPr dirty="0" sz="3100" spc="-5" b="1">
                <a:solidFill>
                  <a:srgbClr val="FF00FF"/>
                </a:solidFill>
                <a:latin typeface="Garamond"/>
                <a:cs typeface="Garamond"/>
              </a:rPr>
              <a:t>and cuneate  tubercles</a:t>
            </a:r>
            <a:r>
              <a:rPr dirty="0" sz="3100" spc="-5">
                <a:solidFill>
                  <a:srgbClr val="0C0500"/>
                </a:solidFill>
                <a:latin typeface="Garamond"/>
                <a:cs typeface="Garamond"/>
              </a:rPr>
              <a:t>,</a:t>
            </a:r>
            <a:r>
              <a:rPr dirty="0" sz="3100" spc="-4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100" spc="-35">
                <a:solidFill>
                  <a:srgbClr val="0C0500"/>
                </a:solidFill>
                <a:latin typeface="Garamond"/>
                <a:cs typeface="Garamond"/>
              </a:rPr>
              <a:t>respectively.</a:t>
            </a:r>
            <a:endParaRPr sz="3100">
              <a:latin typeface="Garamond"/>
              <a:cs typeface="Garamond"/>
            </a:endParaRPr>
          </a:p>
          <a:p>
            <a:pPr marL="378460">
              <a:lnSpc>
                <a:spcPts val="2630"/>
              </a:lnSpc>
            </a:pPr>
            <a:r>
              <a:rPr dirty="0" sz="3100" spc="-10">
                <a:solidFill>
                  <a:srgbClr val="0C0500"/>
                </a:solidFill>
                <a:latin typeface="Garamond"/>
                <a:cs typeface="Garamond"/>
              </a:rPr>
              <a:t>Underlying </a:t>
            </a:r>
            <a:r>
              <a:rPr dirty="0" sz="3100" spc="-5">
                <a:solidFill>
                  <a:srgbClr val="0C0500"/>
                </a:solidFill>
                <a:latin typeface="Garamond"/>
                <a:cs typeface="Garamond"/>
              </a:rPr>
              <a:t>these are</a:t>
            </a:r>
            <a:r>
              <a:rPr dirty="0" sz="3100" spc="3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100" spc="-5">
                <a:solidFill>
                  <a:srgbClr val="0C0500"/>
                </a:solidFill>
                <a:latin typeface="Garamond"/>
                <a:cs typeface="Garamond"/>
              </a:rPr>
              <a:t>their</a:t>
            </a:r>
            <a:endParaRPr sz="3100">
              <a:latin typeface="Garamond"/>
              <a:cs typeface="Garamond"/>
            </a:endParaRPr>
          </a:p>
          <a:p>
            <a:pPr marL="378460">
              <a:lnSpc>
                <a:spcPts val="3350"/>
              </a:lnSpc>
            </a:pPr>
            <a:r>
              <a:rPr dirty="0" sz="3100" spc="-20">
                <a:solidFill>
                  <a:srgbClr val="0C0500"/>
                </a:solidFill>
                <a:latin typeface="Garamond"/>
                <a:cs typeface="Garamond"/>
              </a:rPr>
              <a:t>respective</a:t>
            </a:r>
            <a:r>
              <a:rPr dirty="0" sz="3100" spc="-4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100" spc="-10">
                <a:solidFill>
                  <a:srgbClr val="0C0500"/>
                </a:solidFill>
                <a:latin typeface="Garamond"/>
                <a:cs typeface="Garamond"/>
              </a:rPr>
              <a:t>nuclei</a:t>
            </a:r>
            <a:r>
              <a:rPr dirty="0" sz="3100" spc="-10">
                <a:solidFill>
                  <a:srgbClr val="FF8205"/>
                </a:solidFill>
                <a:latin typeface="Garamond"/>
                <a:cs typeface="Garamond"/>
              </a:rPr>
              <a:t>.</a:t>
            </a:r>
            <a:endParaRPr sz="3100">
              <a:latin typeface="Garamond"/>
              <a:cs typeface="Garamon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103234" y="177292"/>
            <a:ext cx="905256" cy="2218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921368" y="319531"/>
            <a:ext cx="46355" cy="50165"/>
          </a:xfrm>
          <a:custGeom>
            <a:avLst/>
            <a:gdLst/>
            <a:ahLst/>
            <a:cxnLst/>
            <a:rect l="l" t="t" r="r" b="b"/>
            <a:pathLst>
              <a:path w="46354" h="50164">
                <a:moveTo>
                  <a:pt x="46100" y="0"/>
                </a:moveTo>
                <a:lnTo>
                  <a:pt x="41782" y="1777"/>
                </a:lnTo>
                <a:lnTo>
                  <a:pt x="34925" y="3937"/>
                </a:lnTo>
                <a:lnTo>
                  <a:pt x="25653" y="6223"/>
                </a:lnTo>
                <a:lnTo>
                  <a:pt x="15112" y="9017"/>
                </a:lnTo>
                <a:lnTo>
                  <a:pt x="8127" y="12192"/>
                </a:lnTo>
                <a:lnTo>
                  <a:pt x="4825" y="15494"/>
                </a:lnTo>
                <a:lnTo>
                  <a:pt x="1650" y="18923"/>
                </a:lnTo>
                <a:lnTo>
                  <a:pt x="0" y="23241"/>
                </a:lnTo>
                <a:lnTo>
                  <a:pt x="0" y="28701"/>
                </a:lnTo>
                <a:lnTo>
                  <a:pt x="0" y="34671"/>
                </a:lnTo>
                <a:lnTo>
                  <a:pt x="1777" y="39878"/>
                </a:lnTo>
                <a:lnTo>
                  <a:pt x="5333" y="43942"/>
                </a:lnTo>
                <a:lnTo>
                  <a:pt x="9016" y="48133"/>
                </a:lnTo>
                <a:lnTo>
                  <a:pt x="13588" y="50165"/>
                </a:lnTo>
                <a:lnTo>
                  <a:pt x="19050" y="50165"/>
                </a:lnTo>
                <a:lnTo>
                  <a:pt x="23875" y="50165"/>
                </a:lnTo>
                <a:lnTo>
                  <a:pt x="43306" y="33274"/>
                </a:lnTo>
                <a:lnTo>
                  <a:pt x="45211" y="28701"/>
                </a:lnTo>
                <a:lnTo>
                  <a:pt x="46100" y="20447"/>
                </a:lnTo>
                <a:lnTo>
                  <a:pt x="46100" y="8382"/>
                </a:lnTo>
                <a:lnTo>
                  <a:pt x="4610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478393" y="265684"/>
            <a:ext cx="57150" cy="100965"/>
          </a:xfrm>
          <a:custGeom>
            <a:avLst/>
            <a:gdLst/>
            <a:ahLst/>
            <a:cxnLst/>
            <a:rect l="l" t="t" r="r" b="b"/>
            <a:pathLst>
              <a:path w="57150" h="100964">
                <a:moveTo>
                  <a:pt x="28575" y="0"/>
                </a:moveTo>
                <a:lnTo>
                  <a:pt x="20574" y="0"/>
                </a:lnTo>
                <a:lnTo>
                  <a:pt x="13842" y="3937"/>
                </a:lnTo>
                <a:lnTo>
                  <a:pt x="0" y="47244"/>
                </a:lnTo>
                <a:lnTo>
                  <a:pt x="236" y="57316"/>
                </a:lnTo>
                <a:lnTo>
                  <a:pt x="14097" y="95123"/>
                </a:lnTo>
                <a:lnTo>
                  <a:pt x="18541" y="98679"/>
                </a:lnTo>
                <a:lnTo>
                  <a:pt x="23622" y="100457"/>
                </a:lnTo>
                <a:lnTo>
                  <a:pt x="29209" y="100457"/>
                </a:lnTo>
                <a:lnTo>
                  <a:pt x="36829" y="100457"/>
                </a:lnTo>
                <a:lnTo>
                  <a:pt x="56628" y="62831"/>
                </a:lnTo>
                <a:lnTo>
                  <a:pt x="57150" y="51308"/>
                </a:lnTo>
                <a:lnTo>
                  <a:pt x="56647" y="38619"/>
                </a:lnTo>
                <a:lnTo>
                  <a:pt x="36829" y="0"/>
                </a:lnTo>
                <a:lnTo>
                  <a:pt x="28575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338057" y="265684"/>
            <a:ext cx="51435" cy="37465"/>
          </a:xfrm>
          <a:custGeom>
            <a:avLst/>
            <a:gdLst/>
            <a:ahLst/>
            <a:cxnLst/>
            <a:rect l="l" t="t" r="r" b="b"/>
            <a:pathLst>
              <a:path w="51434" h="37464">
                <a:moveTo>
                  <a:pt x="25781" y="0"/>
                </a:moveTo>
                <a:lnTo>
                  <a:pt x="18542" y="0"/>
                </a:lnTo>
                <a:lnTo>
                  <a:pt x="12446" y="3175"/>
                </a:lnTo>
                <a:lnTo>
                  <a:pt x="0" y="37211"/>
                </a:lnTo>
                <a:lnTo>
                  <a:pt x="51308" y="37211"/>
                </a:lnTo>
                <a:lnTo>
                  <a:pt x="32639" y="0"/>
                </a:lnTo>
                <a:lnTo>
                  <a:pt x="25781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602471" y="237363"/>
            <a:ext cx="118110" cy="161925"/>
          </a:xfrm>
          <a:custGeom>
            <a:avLst/>
            <a:gdLst/>
            <a:ahLst/>
            <a:cxnLst/>
            <a:rect l="l" t="t" r="r" b="b"/>
            <a:pathLst>
              <a:path w="118109" h="161925">
                <a:moveTo>
                  <a:pt x="0" y="0"/>
                </a:moveTo>
                <a:lnTo>
                  <a:pt x="34417" y="0"/>
                </a:lnTo>
                <a:lnTo>
                  <a:pt x="34417" y="72643"/>
                </a:lnTo>
                <a:lnTo>
                  <a:pt x="34512" y="86762"/>
                </a:lnTo>
                <a:lnTo>
                  <a:pt x="42925" y="125221"/>
                </a:lnTo>
                <a:lnTo>
                  <a:pt x="50800" y="129793"/>
                </a:lnTo>
                <a:lnTo>
                  <a:pt x="55752" y="129793"/>
                </a:lnTo>
                <a:lnTo>
                  <a:pt x="61595" y="129793"/>
                </a:lnTo>
                <a:lnTo>
                  <a:pt x="82994" y="93170"/>
                </a:lnTo>
                <a:lnTo>
                  <a:pt x="83566" y="66675"/>
                </a:lnTo>
                <a:lnTo>
                  <a:pt x="83566" y="0"/>
                </a:lnTo>
                <a:lnTo>
                  <a:pt x="117982" y="0"/>
                </a:lnTo>
                <a:lnTo>
                  <a:pt x="117982" y="158114"/>
                </a:lnTo>
                <a:lnTo>
                  <a:pt x="85978" y="158114"/>
                </a:lnTo>
                <a:lnTo>
                  <a:pt x="85978" y="134365"/>
                </a:lnTo>
                <a:lnTo>
                  <a:pt x="82095" y="140485"/>
                </a:lnTo>
                <a:lnTo>
                  <a:pt x="51434" y="161797"/>
                </a:lnTo>
                <a:lnTo>
                  <a:pt x="42925" y="161797"/>
                </a:lnTo>
                <a:lnTo>
                  <a:pt x="34417" y="161797"/>
                </a:lnTo>
                <a:lnTo>
                  <a:pt x="26797" y="159511"/>
                </a:lnTo>
                <a:lnTo>
                  <a:pt x="20066" y="155066"/>
                </a:lnTo>
                <a:lnTo>
                  <a:pt x="13334" y="150621"/>
                </a:lnTo>
                <a:lnTo>
                  <a:pt x="311" y="111174"/>
                </a:lnTo>
                <a:lnTo>
                  <a:pt x="0" y="100075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886952" y="233679"/>
            <a:ext cx="121920" cy="165735"/>
          </a:xfrm>
          <a:custGeom>
            <a:avLst/>
            <a:gdLst/>
            <a:ahLst/>
            <a:cxnLst/>
            <a:rect l="l" t="t" r="r" b="b"/>
            <a:pathLst>
              <a:path w="121920" h="165735">
                <a:moveTo>
                  <a:pt x="59690" y="0"/>
                </a:moveTo>
                <a:lnTo>
                  <a:pt x="100456" y="10160"/>
                </a:lnTo>
                <a:lnTo>
                  <a:pt x="113863" y="48146"/>
                </a:lnTo>
                <a:lnTo>
                  <a:pt x="114173" y="60960"/>
                </a:lnTo>
                <a:lnTo>
                  <a:pt x="113792" y="109727"/>
                </a:lnTo>
                <a:lnTo>
                  <a:pt x="113907" y="119368"/>
                </a:lnTo>
                <a:lnTo>
                  <a:pt x="121539" y="161798"/>
                </a:lnTo>
                <a:lnTo>
                  <a:pt x="87629" y="161798"/>
                </a:lnTo>
                <a:lnTo>
                  <a:pt x="83184" y="144525"/>
                </a:lnTo>
                <a:lnTo>
                  <a:pt x="77343" y="151384"/>
                </a:lnTo>
                <a:lnTo>
                  <a:pt x="71120" y="156718"/>
                </a:lnTo>
                <a:lnTo>
                  <a:pt x="64389" y="160147"/>
                </a:lnTo>
                <a:lnTo>
                  <a:pt x="57657" y="163703"/>
                </a:lnTo>
                <a:lnTo>
                  <a:pt x="50546" y="165481"/>
                </a:lnTo>
                <a:lnTo>
                  <a:pt x="43052" y="165481"/>
                </a:lnTo>
                <a:lnTo>
                  <a:pt x="33978" y="164693"/>
                </a:lnTo>
                <a:lnTo>
                  <a:pt x="3032" y="137922"/>
                </a:lnTo>
                <a:lnTo>
                  <a:pt x="0" y="118872"/>
                </a:lnTo>
                <a:lnTo>
                  <a:pt x="0" y="109854"/>
                </a:lnTo>
                <a:lnTo>
                  <a:pt x="1650" y="102108"/>
                </a:lnTo>
                <a:lnTo>
                  <a:pt x="4952" y="95376"/>
                </a:lnTo>
                <a:lnTo>
                  <a:pt x="8127" y="88773"/>
                </a:lnTo>
                <a:lnTo>
                  <a:pt x="47371" y="68961"/>
                </a:lnTo>
                <a:lnTo>
                  <a:pt x="58372" y="66246"/>
                </a:lnTo>
                <a:lnTo>
                  <a:pt x="67564" y="63626"/>
                </a:lnTo>
                <a:lnTo>
                  <a:pt x="74945" y="61102"/>
                </a:lnTo>
                <a:lnTo>
                  <a:pt x="80518" y="58674"/>
                </a:lnTo>
                <a:lnTo>
                  <a:pt x="80518" y="49784"/>
                </a:lnTo>
                <a:lnTo>
                  <a:pt x="79882" y="44069"/>
                </a:lnTo>
                <a:lnTo>
                  <a:pt x="78613" y="41275"/>
                </a:lnTo>
                <a:lnTo>
                  <a:pt x="77470" y="38608"/>
                </a:lnTo>
                <a:lnTo>
                  <a:pt x="75183" y="36322"/>
                </a:lnTo>
                <a:lnTo>
                  <a:pt x="71754" y="34544"/>
                </a:lnTo>
                <a:lnTo>
                  <a:pt x="68452" y="32893"/>
                </a:lnTo>
                <a:lnTo>
                  <a:pt x="63753" y="32003"/>
                </a:lnTo>
                <a:lnTo>
                  <a:pt x="57784" y="32003"/>
                </a:lnTo>
                <a:lnTo>
                  <a:pt x="51562" y="32003"/>
                </a:lnTo>
                <a:lnTo>
                  <a:pt x="46736" y="33400"/>
                </a:lnTo>
                <a:lnTo>
                  <a:pt x="43179" y="36195"/>
                </a:lnTo>
                <a:lnTo>
                  <a:pt x="39750" y="38862"/>
                </a:lnTo>
                <a:lnTo>
                  <a:pt x="36829" y="44069"/>
                </a:lnTo>
                <a:lnTo>
                  <a:pt x="34671" y="51816"/>
                </a:lnTo>
                <a:lnTo>
                  <a:pt x="3555" y="44958"/>
                </a:lnTo>
                <a:lnTo>
                  <a:pt x="22225" y="10414"/>
                </a:lnTo>
                <a:lnTo>
                  <a:pt x="48192" y="644"/>
                </a:lnTo>
                <a:lnTo>
                  <a:pt x="5969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302370" y="233679"/>
            <a:ext cx="121285" cy="165735"/>
          </a:xfrm>
          <a:custGeom>
            <a:avLst/>
            <a:gdLst/>
            <a:ahLst/>
            <a:cxnLst/>
            <a:rect l="l" t="t" r="r" b="b"/>
            <a:pathLst>
              <a:path w="121284" h="165735">
                <a:moveTo>
                  <a:pt x="59308" y="0"/>
                </a:moveTo>
                <a:lnTo>
                  <a:pt x="102997" y="20574"/>
                </a:lnTo>
                <a:lnTo>
                  <a:pt x="120016" y="68472"/>
                </a:lnTo>
                <a:lnTo>
                  <a:pt x="121157" y="90043"/>
                </a:lnTo>
                <a:lnTo>
                  <a:pt x="121030" y="94742"/>
                </a:lnTo>
                <a:lnTo>
                  <a:pt x="35051" y="94742"/>
                </a:lnTo>
                <a:lnTo>
                  <a:pt x="35720" y="103645"/>
                </a:lnTo>
                <a:lnTo>
                  <a:pt x="55499" y="134239"/>
                </a:lnTo>
                <a:lnTo>
                  <a:pt x="63119" y="134239"/>
                </a:lnTo>
                <a:lnTo>
                  <a:pt x="70715" y="132814"/>
                </a:lnTo>
                <a:lnTo>
                  <a:pt x="76930" y="128555"/>
                </a:lnTo>
                <a:lnTo>
                  <a:pt x="81764" y="121487"/>
                </a:lnTo>
                <a:lnTo>
                  <a:pt x="85217" y="111633"/>
                </a:lnTo>
                <a:lnTo>
                  <a:pt x="119379" y="118618"/>
                </a:lnTo>
                <a:lnTo>
                  <a:pt x="98044" y="153924"/>
                </a:lnTo>
                <a:lnTo>
                  <a:pt x="62864" y="165481"/>
                </a:lnTo>
                <a:lnTo>
                  <a:pt x="49311" y="164270"/>
                </a:lnTo>
                <a:lnTo>
                  <a:pt x="10340" y="133965"/>
                </a:lnTo>
                <a:lnTo>
                  <a:pt x="0" y="83566"/>
                </a:lnTo>
                <a:lnTo>
                  <a:pt x="1164" y="64750"/>
                </a:lnTo>
                <a:lnTo>
                  <a:pt x="18542" y="20066"/>
                </a:lnTo>
                <a:lnTo>
                  <a:pt x="47402" y="1260"/>
                </a:lnTo>
                <a:lnTo>
                  <a:pt x="59308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825865" y="177292"/>
            <a:ext cx="34925" cy="218440"/>
          </a:xfrm>
          <a:custGeom>
            <a:avLst/>
            <a:gdLst/>
            <a:ahLst/>
            <a:cxnLst/>
            <a:rect l="l" t="t" r="r" b="b"/>
            <a:pathLst>
              <a:path w="34925" h="218440">
                <a:moveTo>
                  <a:pt x="0" y="0"/>
                </a:moveTo>
                <a:lnTo>
                  <a:pt x="34416" y="0"/>
                </a:lnTo>
                <a:lnTo>
                  <a:pt x="34416" y="218185"/>
                </a:lnTo>
                <a:lnTo>
                  <a:pt x="0" y="218185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755760" y="177292"/>
            <a:ext cx="34925" cy="218440"/>
          </a:xfrm>
          <a:custGeom>
            <a:avLst/>
            <a:gdLst/>
            <a:ahLst/>
            <a:cxnLst/>
            <a:rect l="l" t="t" r="r" b="b"/>
            <a:pathLst>
              <a:path w="34925" h="218440">
                <a:moveTo>
                  <a:pt x="0" y="0"/>
                </a:moveTo>
                <a:lnTo>
                  <a:pt x="34417" y="0"/>
                </a:lnTo>
                <a:lnTo>
                  <a:pt x="34417" y="218185"/>
                </a:lnTo>
                <a:lnTo>
                  <a:pt x="0" y="218185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443214" y="177292"/>
            <a:ext cx="127000" cy="222250"/>
          </a:xfrm>
          <a:custGeom>
            <a:avLst/>
            <a:gdLst/>
            <a:ahLst/>
            <a:cxnLst/>
            <a:rect l="l" t="t" r="r" b="b"/>
            <a:pathLst>
              <a:path w="127000" h="222250">
                <a:moveTo>
                  <a:pt x="92201" y="0"/>
                </a:moveTo>
                <a:lnTo>
                  <a:pt x="126618" y="0"/>
                </a:lnTo>
                <a:lnTo>
                  <a:pt x="126618" y="218185"/>
                </a:lnTo>
                <a:lnTo>
                  <a:pt x="94741" y="218185"/>
                </a:lnTo>
                <a:lnTo>
                  <a:pt x="94741" y="194944"/>
                </a:lnTo>
                <a:lnTo>
                  <a:pt x="90592" y="201207"/>
                </a:lnTo>
                <a:lnTo>
                  <a:pt x="61594" y="221868"/>
                </a:lnTo>
                <a:lnTo>
                  <a:pt x="54101" y="221868"/>
                </a:lnTo>
                <a:lnTo>
                  <a:pt x="16255" y="200151"/>
                </a:lnTo>
                <a:lnTo>
                  <a:pt x="1021" y="157182"/>
                </a:lnTo>
                <a:lnTo>
                  <a:pt x="0" y="138175"/>
                </a:lnTo>
                <a:lnTo>
                  <a:pt x="998" y="119145"/>
                </a:lnTo>
                <a:lnTo>
                  <a:pt x="15875" y="76961"/>
                </a:lnTo>
                <a:lnTo>
                  <a:pt x="54609" y="56387"/>
                </a:lnTo>
                <a:lnTo>
                  <a:pt x="61849" y="56387"/>
                </a:lnTo>
                <a:lnTo>
                  <a:pt x="92201" y="78358"/>
                </a:lnTo>
                <a:lnTo>
                  <a:pt x="92201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103234" y="177292"/>
            <a:ext cx="173355" cy="218440"/>
          </a:xfrm>
          <a:custGeom>
            <a:avLst/>
            <a:gdLst/>
            <a:ahLst/>
            <a:cxnLst/>
            <a:rect l="l" t="t" r="r" b="b"/>
            <a:pathLst>
              <a:path w="173354" h="218440">
                <a:moveTo>
                  <a:pt x="0" y="0"/>
                </a:moveTo>
                <a:lnTo>
                  <a:pt x="53975" y="0"/>
                </a:lnTo>
                <a:lnTo>
                  <a:pt x="86614" y="148971"/>
                </a:lnTo>
                <a:lnTo>
                  <a:pt x="118872" y="0"/>
                </a:lnTo>
                <a:lnTo>
                  <a:pt x="173100" y="0"/>
                </a:lnTo>
                <a:lnTo>
                  <a:pt x="173100" y="218185"/>
                </a:lnTo>
                <a:lnTo>
                  <a:pt x="139446" y="218185"/>
                </a:lnTo>
                <a:lnTo>
                  <a:pt x="139446" y="46227"/>
                </a:lnTo>
                <a:lnTo>
                  <a:pt x="103759" y="218185"/>
                </a:lnTo>
                <a:lnTo>
                  <a:pt x="69088" y="218185"/>
                </a:lnTo>
                <a:lnTo>
                  <a:pt x="33655" y="46227"/>
                </a:lnTo>
                <a:lnTo>
                  <a:pt x="33655" y="218185"/>
                </a:lnTo>
                <a:lnTo>
                  <a:pt x="0" y="218185"/>
                </a:lnTo>
                <a:lnTo>
                  <a:pt x="0" y="0"/>
                </a:lnTo>
                <a:close/>
              </a:path>
            </a:pathLst>
          </a:custGeom>
          <a:ln w="10667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036058" y="117472"/>
            <a:ext cx="4071874" cy="6740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6572" y="1156208"/>
            <a:ext cx="6071870" cy="20789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8130"/>
              </a:lnSpc>
            </a:pPr>
            <a:r>
              <a:rPr dirty="0" sz="6950" spc="-210" i="1">
                <a:solidFill>
                  <a:srgbClr val="001F5F"/>
                </a:solidFill>
                <a:latin typeface="Algerian"/>
                <a:cs typeface="Algerian"/>
              </a:rPr>
              <a:t>PHYSIOLOHY</a:t>
            </a:r>
            <a:r>
              <a:rPr dirty="0" sz="6950" spc="-125" i="1">
                <a:solidFill>
                  <a:srgbClr val="001F5F"/>
                </a:solidFill>
                <a:latin typeface="Algerian"/>
                <a:cs typeface="Algerian"/>
              </a:rPr>
              <a:t> </a:t>
            </a:r>
            <a:r>
              <a:rPr dirty="0" sz="6950" spc="-210" i="1">
                <a:solidFill>
                  <a:srgbClr val="001F5F"/>
                </a:solidFill>
                <a:latin typeface="Algerian"/>
                <a:cs typeface="Algerian"/>
              </a:rPr>
              <a:t>OF</a:t>
            </a:r>
            <a:endParaRPr sz="6950">
              <a:latin typeface="Algerian"/>
              <a:cs typeface="Algerian"/>
            </a:endParaRPr>
          </a:p>
          <a:p>
            <a:pPr algn="ctr" marL="1905">
              <a:lnSpc>
                <a:spcPts val="8130"/>
              </a:lnSpc>
            </a:pPr>
            <a:r>
              <a:rPr dirty="0" sz="6950" spc="-215" i="1">
                <a:solidFill>
                  <a:srgbClr val="001F5F"/>
                </a:solidFill>
                <a:latin typeface="Algerian"/>
                <a:cs typeface="Algerian"/>
              </a:rPr>
              <a:t>BRAIN</a:t>
            </a:r>
            <a:r>
              <a:rPr dirty="0" sz="6950" spc="-165" i="1">
                <a:solidFill>
                  <a:srgbClr val="001F5F"/>
                </a:solidFill>
                <a:latin typeface="Algerian"/>
                <a:cs typeface="Algerian"/>
              </a:rPr>
              <a:t> </a:t>
            </a:r>
            <a:r>
              <a:rPr dirty="0" sz="6950" spc="-220" i="1">
                <a:solidFill>
                  <a:srgbClr val="001F5F"/>
                </a:solidFill>
                <a:latin typeface="Algerian"/>
                <a:cs typeface="Algerian"/>
              </a:rPr>
              <a:t>STEM</a:t>
            </a:r>
            <a:endParaRPr sz="6950">
              <a:latin typeface="Algerian"/>
              <a:cs typeface="Algeri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9288" y="3831335"/>
            <a:ext cx="8470392" cy="2159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370" y="810133"/>
            <a:ext cx="7426959" cy="277241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78460" marR="5080" indent="-365760">
              <a:lnSpc>
                <a:spcPct val="100000"/>
              </a:lnSpc>
              <a:tabLst>
                <a:tab pos="5518150" algn="l"/>
              </a:tabLst>
            </a:pPr>
            <a:r>
              <a:rPr dirty="0" sz="3600" b="0">
                <a:solidFill>
                  <a:srgbClr val="006FC0"/>
                </a:solidFill>
                <a:latin typeface="Wingdings"/>
                <a:cs typeface="Wingdings"/>
              </a:rPr>
              <a:t></a:t>
            </a:r>
            <a:r>
              <a:rPr dirty="0" sz="3600" b="0">
                <a:solidFill>
                  <a:srgbClr val="0C0500"/>
                </a:solidFill>
                <a:latin typeface="Garamond"/>
                <a:cs typeface="Garamond"/>
              </a:rPr>
              <a:t>In the midline is </a:t>
            </a:r>
            <a:r>
              <a:rPr dirty="0" sz="3600">
                <a:solidFill>
                  <a:srgbClr val="FF00FF"/>
                </a:solidFill>
                <a:latin typeface="Garamond"/>
                <a:cs typeface="Garamond"/>
              </a:rPr>
              <a:t>the </a:t>
            </a:r>
            <a:r>
              <a:rPr dirty="0" sz="3600" spc="-10">
                <a:solidFill>
                  <a:srgbClr val="FF00FF"/>
                </a:solidFill>
                <a:latin typeface="Garamond"/>
                <a:cs typeface="Garamond"/>
              </a:rPr>
              <a:t>vagal </a:t>
            </a:r>
            <a:r>
              <a:rPr dirty="0" sz="3600" spc="-5">
                <a:solidFill>
                  <a:srgbClr val="FF00FF"/>
                </a:solidFill>
                <a:latin typeface="Garamond"/>
                <a:cs typeface="Garamond"/>
              </a:rPr>
              <a:t>trigone </a:t>
            </a:r>
            <a:r>
              <a:rPr dirty="0" sz="3600" spc="-5" b="0">
                <a:solidFill>
                  <a:srgbClr val="0C0500"/>
                </a:solidFill>
                <a:latin typeface="Garamond"/>
                <a:cs typeface="Garamond"/>
              </a:rPr>
              <a:t>and  superior </a:t>
            </a:r>
            <a:r>
              <a:rPr dirty="0" sz="3600" b="0">
                <a:solidFill>
                  <a:srgbClr val="0C0500"/>
                </a:solidFill>
                <a:latin typeface="Garamond"/>
                <a:cs typeface="Garamond"/>
              </a:rPr>
              <a:t>to that is </a:t>
            </a:r>
            <a:r>
              <a:rPr dirty="0" sz="3600">
                <a:solidFill>
                  <a:srgbClr val="FF00FF"/>
                </a:solidFill>
                <a:latin typeface="Garamond"/>
                <a:cs typeface="Garamond"/>
              </a:rPr>
              <a:t>the </a:t>
            </a:r>
            <a:r>
              <a:rPr dirty="0" sz="3600" spc="-20">
                <a:solidFill>
                  <a:srgbClr val="FF00FF"/>
                </a:solidFill>
                <a:latin typeface="Garamond"/>
                <a:cs typeface="Garamond"/>
              </a:rPr>
              <a:t>hypoglossal  </a:t>
            </a:r>
            <a:r>
              <a:rPr dirty="0" sz="3600" spc="-5">
                <a:solidFill>
                  <a:srgbClr val="FF00FF"/>
                </a:solidFill>
                <a:latin typeface="Garamond"/>
                <a:cs typeface="Garamond"/>
              </a:rPr>
              <a:t>trigone</a:t>
            </a:r>
            <a:r>
              <a:rPr dirty="0" sz="3600" spc="-5" b="0">
                <a:solidFill>
                  <a:srgbClr val="0C0500"/>
                </a:solidFill>
                <a:latin typeface="Garamond"/>
                <a:cs typeface="Garamond"/>
              </a:rPr>
              <a:t>. Underlying</a:t>
            </a:r>
            <a:r>
              <a:rPr dirty="0" sz="3600" spc="20" b="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600" spc="-15" b="0">
                <a:solidFill>
                  <a:srgbClr val="0C0500"/>
                </a:solidFill>
                <a:latin typeface="Garamond"/>
                <a:cs typeface="Garamond"/>
              </a:rPr>
              <a:t>each</a:t>
            </a:r>
            <a:r>
              <a:rPr dirty="0" sz="3600" spc="10" b="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600" spc="-5" b="0">
                <a:solidFill>
                  <a:srgbClr val="0C0500"/>
                </a:solidFill>
                <a:latin typeface="Garamond"/>
                <a:cs typeface="Garamond"/>
              </a:rPr>
              <a:t>of	these</a:t>
            </a:r>
            <a:r>
              <a:rPr dirty="0" sz="3600" spc="-85" b="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600" spc="-5" b="0">
                <a:solidFill>
                  <a:srgbClr val="0C0500"/>
                </a:solidFill>
                <a:latin typeface="Garamond"/>
                <a:cs typeface="Garamond"/>
              </a:rPr>
              <a:t>are  motor </a:t>
            </a:r>
            <a:r>
              <a:rPr dirty="0" sz="3600" spc="-10" b="0">
                <a:solidFill>
                  <a:srgbClr val="0C0500"/>
                </a:solidFill>
                <a:latin typeface="Garamond"/>
                <a:cs typeface="Garamond"/>
              </a:rPr>
              <a:t>nuclei </a:t>
            </a:r>
            <a:r>
              <a:rPr dirty="0" sz="3600" b="0">
                <a:solidFill>
                  <a:srgbClr val="0C0500"/>
                </a:solidFill>
                <a:latin typeface="Garamond"/>
                <a:cs typeface="Garamond"/>
              </a:rPr>
              <a:t>for the </a:t>
            </a:r>
            <a:r>
              <a:rPr dirty="0" sz="3600" spc="-15" b="0">
                <a:solidFill>
                  <a:srgbClr val="0C0500"/>
                </a:solidFill>
                <a:latin typeface="Garamond"/>
                <a:cs typeface="Garamond"/>
              </a:rPr>
              <a:t>respective </a:t>
            </a:r>
            <a:r>
              <a:rPr dirty="0" sz="3600" spc="-5" b="0">
                <a:solidFill>
                  <a:srgbClr val="0C0500"/>
                </a:solidFill>
                <a:latin typeface="Garamond"/>
                <a:cs typeface="Garamond"/>
              </a:rPr>
              <a:t>cranial  </a:t>
            </a:r>
            <a:r>
              <a:rPr dirty="0" sz="3600" spc="-15" b="0">
                <a:solidFill>
                  <a:srgbClr val="0C0500"/>
                </a:solidFill>
                <a:latin typeface="Garamond"/>
                <a:cs typeface="Garamond"/>
              </a:rPr>
              <a:t>nerves.</a:t>
            </a:r>
            <a:endParaRPr sz="3600">
              <a:latin typeface="Garamond"/>
              <a:cs typeface="Garam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03234" y="177292"/>
            <a:ext cx="905256" cy="2218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921368" y="319531"/>
            <a:ext cx="46355" cy="50165"/>
          </a:xfrm>
          <a:custGeom>
            <a:avLst/>
            <a:gdLst/>
            <a:ahLst/>
            <a:cxnLst/>
            <a:rect l="l" t="t" r="r" b="b"/>
            <a:pathLst>
              <a:path w="46354" h="50164">
                <a:moveTo>
                  <a:pt x="46100" y="0"/>
                </a:moveTo>
                <a:lnTo>
                  <a:pt x="41782" y="1777"/>
                </a:lnTo>
                <a:lnTo>
                  <a:pt x="34925" y="3937"/>
                </a:lnTo>
                <a:lnTo>
                  <a:pt x="25653" y="6223"/>
                </a:lnTo>
                <a:lnTo>
                  <a:pt x="15112" y="9017"/>
                </a:lnTo>
                <a:lnTo>
                  <a:pt x="8127" y="12192"/>
                </a:lnTo>
                <a:lnTo>
                  <a:pt x="4825" y="15494"/>
                </a:lnTo>
                <a:lnTo>
                  <a:pt x="1650" y="18923"/>
                </a:lnTo>
                <a:lnTo>
                  <a:pt x="0" y="23241"/>
                </a:lnTo>
                <a:lnTo>
                  <a:pt x="0" y="28701"/>
                </a:lnTo>
                <a:lnTo>
                  <a:pt x="0" y="34671"/>
                </a:lnTo>
                <a:lnTo>
                  <a:pt x="1777" y="39878"/>
                </a:lnTo>
                <a:lnTo>
                  <a:pt x="5333" y="43942"/>
                </a:lnTo>
                <a:lnTo>
                  <a:pt x="9016" y="48133"/>
                </a:lnTo>
                <a:lnTo>
                  <a:pt x="13588" y="50165"/>
                </a:lnTo>
                <a:lnTo>
                  <a:pt x="19050" y="50165"/>
                </a:lnTo>
                <a:lnTo>
                  <a:pt x="23875" y="50165"/>
                </a:lnTo>
                <a:lnTo>
                  <a:pt x="43306" y="33274"/>
                </a:lnTo>
                <a:lnTo>
                  <a:pt x="45211" y="28701"/>
                </a:lnTo>
                <a:lnTo>
                  <a:pt x="46100" y="20447"/>
                </a:lnTo>
                <a:lnTo>
                  <a:pt x="46100" y="8382"/>
                </a:lnTo>
                <a:lnTo>
                  <a:pt x="4610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78393" y="265684"/>
            <a:ext cx="57150" cy="100965"/>
          </a:xfrm>
          <a:custGeom>
            <a:avLst/>
            <a:gdLst/>
            <a:ahLst/>
            <a:cxnLst/>
            <a:rect l="l" t="t" r="r" b="b"/>
            <a:pathLst>
              <a:path w="57150" h="100964">
                <a:moveTo>
                  <a:pt x="28575" y="0"/>
                </a:moveTo>
                <a:lnTo>
                  <a:pt x="20574" y="0"/>
                </a:lnTo>
                <a:lnTo>
                  <a:pt x="13842" y="3937"/>
                </a:lnTo>
                <a:lnTo>
                  <a:pt x="0" y="47244"/>
                </a:lnTo>
                <a:lnTo>
                  <a:pt x="236" y="57316"/>
                </a:lnTo>
                <a:lnTo>
                  <a:pt x="14097" y="95123"/>
                </a:lnTo>
                <a:lnTo>
                  <a:pt x="18541" y="98679"/>
                </a:lnTo>
                <a:lnTo>
                  <a:pt x="23622" y="100457"/>
                </a:lnTo>
                <a:lnTo>
                  <a:pt x="29209" y="100457"/>
                </a:lnTo>
                <a:lnTo>
                  <a:pt x="36829" y="100457"/>
                </a:lnTo>
                <a:lnTo>
                  <a:pt x="56628" y="62831"/>
                </a:lnTo>
                <a:lnTo>
                  <a:pt x="57150" y="51308"/>
                </a:lnTo>
                <a:lnTo>
                  <a:pt x="56647" y="38619"/>
                </a:lnTo>
                <a:lnTo>
                  <a:pt x="36829" y="0"/>
                </a:lnTo>
                <a:lnTo>
                  <a:pt x="28575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338057" y="265684"/>
            <a:ext cx="51435" cy="37465"/>
          </a:xfrm>
          <a:custGeom>
            <a:avLst/>
            <a:gdLst/>
            <a:ahLst/>
            <a:cxnLst/>
            <a:rect l="l" t="t" r="r" b="b"/>
            <a:pathLst>
              <a:path w="51434" h="37464">
                <a:moveTo>
                  <a:pt x="25781" y="0"/>
                </a:moveTo>
                <a:lnTo>
                  <a:pt x="18542" y="0"/>
                </a:lnTo>
                <a:lnTo>
                  <a:pt x="12446" y="3175"/>
                </a:lnTo>
                <a:lnTo>
                  <a:pt x="0" y="37211"/>
                </a:lnTo>
                <a:lnTo>
                  <a:pt x="51308" y="37211"/>
                </a:lnTo>
                <a:lnTo>
                  <a:pt x="32639" y="0"/>
                </a:lnTo>
                <a:lnTo>
                  <a:pt x="25781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602471" y="237363"/>
            <a:ext cx="118110" cy="161925"/>
          </a:xfrm>
          <a:custGeom>
            <a:avLst/>
            <a:gdLst/>
            <a:ahLst/>
            <a:cxnLst/>
            <a:rect l="l" t="t" r="r" b="b"/>
            <a:pathLst>
              <a:path w="118109" h="161925">
                <a:moveTo>
                  <a:pt x="0" y="0"/>
                </a:moveTo>
                <a:lnTo>
                  <a:pt x="34417" y="0"/>
                </a:lnTo>
                <a:lnTo>
                  <a:pt x="34417" y="72643"/>
                </a:lnTo>
                <a:lnTo>
                  <a:pt x="34512" y="86762"/>
                </a:lnTo>
                <a:lnTo>
                  <a:pt x="42925" y="125221"/>
                </a:lnTo>
                <a:lnTo>
                  <a:pt x="50800" y="129793"/>
                </a:lnTo>
                <a:lnTo>
                  <a:pt x="55752" y="129793"/>
                </a:lnTo>
                <a:lnTo>
                  <a:pt x="61595" y="129793"/>
                </a:lnTo>
                <a:lnTo>
                  <a:pt x="82994" y="93170"/>
                </a:lnTo>
                <a:lnTo>
                  <a:pt x="83566" y="66675"/>
                </a:lnTo>
                <a:lnTo>
                  <a:pt x="83566" y="0"/>
                </a:lnTo>
                <a:lnTo>
                  <a:pt x="117982" y="0"/>
                </a:lnTo>
                <a:lnTo>
                  <a:pt x="117982" y="158114"/>
                </a:lnTo>
                <a:lnTo>
                  <a:pt x="85978" y="158114"/>
                </a:lnTo>
                <a:lnTo>
                  <a:pt x="85978" y="134365"/>
                </a:lnTo>
                <a:lnTo>
                  <a:pt x="82095" y="140485"/>
                </a:lnTo>
                <a:lnTo>
                  <a:pt x="51434" y="161797"/>
                </a:lnTo>
                <a:lnTo>
                  <a:pt x="42925" y="161797"/>
                </a:lnTo>
                <a:lnTo>
                  <a:pt x="34417" y="161797"/>
                </a:lnTo>
                <a:lnTo>
                  <a:pt x="26797" y="159511"/>
                </a:lnTo>
                <a:lnTo>
                  <a:pt x="20066" y="155066"/>
                </a:lnTo>
                <a:lnTo>
                  <a:pt x="13334" y="150621"/>
                </a:lnTo>
                <a:lnTo>
                  <a:pt x="311" y="111174"/>
                </a:lnTo>
                <a:lnTo>
                  <a:pt x="0" y="100075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886952" y="233679"/>
            <a:ext cx="121920" cy="165735"/>
          </a:xfrm>
          <a:custGeom>
            <a:avLst/>
            <a:gdLst/>
            <a:ahLst/>
            <a:cxnLst/>
            <a:rect l="l" t="t" r="r" b="b"/>
            <a:pathLst>
              <a:path w="121920" h="165735">
                <a:moveTo>
                  <a:pt x="59690" y="0"/>
                </a:moveTo>
                <a:lnTo>
                  <a:pt x="100456" y="10160"/>
                </a:lnTo>
                <a:lnTo>
                  <a:pt x="113863" y="48146"/>
                </a:lnTo>
                <a:lnTo>
                  <a:pt x="114173" y="60960"/>
                </a:lnTo>
                <a:lnTo>
                  <a:pt x="113792" y="109727"/>
                </a:lnTo>
                <a:lnTo>
                  <a:pt x="113907" y="119368"/>
                </a:lnTo>
                <a:lnTo>
                  <a:pt x="121539" y="161798"/>
                </a:lnTo>
                <a:lnTo>
                  <a:pt x="87629" y="161798"/>
                </a:lnTo>
                <a:lnTo>
                  <a:pt x="83184" y="144525"/>
                </a:lnTo>
                <a:lnTo>
                  <a:pt x="77343" y="151384"/>
                </a:lnTo>
                <a:lnTo>
                  <a:pt x="71120" y="156718"/>
                </a:lnTo>
                <a:lnTo>
                  <a:pt x="64389" y="160147"/>
                </a:lnTo>
                <a:lnTo>
                  <a:pt x="57657" y="163703"/>
                </a:lnTo>
                <a:lnTo>
                  <a:pt x="50546" y="165481"/>
                </a:lnTo>
                <a:lnTo>
                  <a:pt x="43052" y="165481"/>
                </a:lnTo>
                <a:lnTo>
                  <a:pt x="33978" y="164693"/>
                </a:lnTo>
                <a:lnTo>
                  <a:pt x="3032" y="137922"/>
                </a:lnTo>
                <a:lnTo>
                  <a:pt x="0" y="118872"/>
                </a:lnTo>
                <a:lnTo>
                  <a:pt x="0" y="109854"/>
                </a:lnTo>
                <a:lnTo>
                  <a:pt x="1650" y="102108"/>
                </a:lnTo>
                <a:lnTo>
                  <a:pt x="4952" y="95376"/>
                </a:lnTo>
                <a:lnTo>
                  <a:pt x="8127" y="88773"/>
                </a:lnTo>
                <a:lnTo>
                  <a:pt x="47371" y="68961"/>
                </a:lnTo>
                <a:lnTo>
                  <a:pt x="58372" y="66246"/>
                </a:lnTo>
                <a:lnTo>
                  <a:pt x="67564" y="63626"/>
                </a:lnTo>
                <a:lnTo>
                  <a:pt x="74945" y="61102"/>
                </a:lnTo>
                <a:lnTo>
                  <a:pt x="80518" y="58674"/>
                </a:lnTo>
                <a:lnTo>
                  <a:pt x="80518" y="49784"/>
                </a:lnTo>
                <a:lnTo>
                  <a:pt x="79882" y="44069"/>
                </a:lnTo>
                <a:lnTo>
                  <a:pt x="78613" y="41275"/>
                </a:lnTo>
                <a:lnTo>
                  <a:pt x="77470" y="38608"/>
                </a:lnTo>
                <a:lnTo>
                  <a:pt x="75183" y="36322"/>
                </a:lnTo>
                <a:lnTo>
                  <a:pt x="71754" y="34544"/>
                </a:lnTo>
                <a:lnTo>
                  <a:pt x="68452" y="32893"/>
                </a:lnTo>
                <a:lnTo>
                  <a:pt x="63753" y="32003"/>
                </a:lnTo>
                <a:lnTo>
                  <a:pt x="57784" y="32003"/>
                </a:lnTo>
                <a:lnTo>
                  <a:pt x="51562" y="32003"/>
                </a:lnTo>
                <a:lnTo>
                  <a:pt x="46736" y="33400"/>
                </a:lnTo>
                <a:lnTo>
                  <a:pt x="43179" y="36195"/>
                </a:lnTo>
                <a:lnTo>
                  <a:pt x="39750" y="38862"/>
                </a:lnTo>
                <a:lnTo>
                  <a:pt x="36829" y="44069"/>
                </a:lnTo>
                <a:lnTo>
                  <a:pt x="34671" y="51816"/>
                </a:lnTo>
                <a:lnTo>
                  <a:pt x="3555" y="44958"/>
                </a:lnTo>
                <a:lnTo>
                  <a:pt x="22225" y="10414"/>
                </a:lnTo>
                <a:lnTo>
                  <a:pt x="48192" y="644"/>
                </a:lnTo>
                <a:lnTo>
                  <a:pt x="5969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302370" y="233679"/>
            <a:ext cx="121285" cy="165735"/>
          </a:xfrm>
          <a:custGeom>
            <a:avLst/>
            <a:gdLst/>
            <a:ahLst/>
            <a:cxnLst/>
            <a:rect l="l" t="t" r="r" b="b"/>
            <a:pathLst>
              <a:path w="121284" h="165735">
                <a:moveTo>
                  <a:pt x="59308" y="0"/>
                </a:moveTo>
                <a:lnTo>
                  <a:pt x="102997" y="20574"/>
                </a:lnTo>
                <a:lnTo>
                  <a:pt x="120016" y="68472"/>
                </a:lnTo>
                <a:lnTo>
                  <a:pt x="121157" y="90043"/>
                </a:lnTo>
                <a:lnTo>
                  <a:pt x="121030" y="94742"/>
                </a:lnTo>
                <a:lnTo>
                  <a:pt x="35051" y="94742"/>
                </a:lnTo>
                <a:lnTo>
                  <a:pt x="35720" y="103645"/>
                </a:lnTo>
                <a:lnTo>
                  <a:pt x="55499" y="134239"/>
                </a:lnTo>
                <a:lnTo>
                  <a:pt x="63119" y="134239"/>
                </a:lnTo>
                <a:lnTo>
                  <a:pt x="70715" y="132814"/>
                </a:lnTo>
                <a:lnTo>
                  <a:pt x="76930" y="128555"/>
                </a:lnTo>
                <a:lnTo>
                  <a:pt x="81764" y="121487"/>
                </a:lnTo>
                <a:lnTo>
                  <a:pt x="85217" y="111633"/>
                </a:lnTo>
                <a:lnTo>
                  <a:pt x="119379" y="118618"/>
                </a:lnTo>
                <a:lnTo>
                  <a:pt x="98044" y="153924"/>
                </a:lnTo>
                <a:lnTo>
                  <a:pt x="62864" y="165481"/>
                </a:lnTo>
                <a:lnTo>
                  <a:pt x="49311" y="164270"/>
                </a:lnTo>
                <a:lnTo>
                  <a:pt x="10340" y="133965"/>
                </a:lnTo>
                <a:lnTo>
                  <a:pt x="0" y="83566"/>
                </a:lnTo>
                <a:lnTo>
                  <a:pt x="1164" y="64750"/>
                </a:lnTo>
                <a:lnTo>
                  <a:pt x="18542" y="20066"/>
                </a:lnTo>
                <a:lnTo>
                  <a:pt x="47402" y="1260"/>
                </a:lnTo>
                <a:lnTo>
                  <a:pt x="59308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825865" y="177292"/>
            <a:ext cx="34925" cy="218440"/>
          </a:xfrm>
          <a:custGeom>
            <a:avLst/>
            <a:gdLst/>
            <a:ahLst/>
            <a:cxnLst/>
            <a:rect l="l" t="t" r="r" b="b"/>
            <a:pathLst>
              <a:path w="34925" h="218440">
                <a:moveTo>
                  <a:pt x="0" y="0"/>
                </a:moveTo>
                <a:lnTo>
                  <a:pt x="34416" y="0"/>
                </a:lnTo>
                <a:lnTo>
                  <a:pt x="34416" y="218185"/>
                </a:lnTo>
                <a:lnTo>
                  <a:pt x="0" y="218185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755760" y="177292"/>
            <a:ext cx="34925" cy="218440"/>
          </a:xfrm>
          <a:custGeom>
            <a:avLst/>
            <a:gdLst/>
            <a:ahLst/>
            <a:cxnLst/>
            <a:rect l="l" t="t" r="r" b="b"/>
            <a:pathLst>
              <a:path w="34925" h="218440">
                <a:moveTo>
                  <a:pt x="0" y="0"/>
                </a:moveTo>
                <a:lnTo>
                  <a:pt x="34417" y="0"/>
                </a:lnTo>
                <a:lnTo>
                  <a:pt x="34417" y="218185"/>
                </a:lnTo>
                <a:lnTo>
                  <a:pt x="0" y="218185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443214" y="177292"/>
            <a:ext cx="127000" cy="222250"/>
          </a:xfrm>
          <a:custGeom>
            <a:avLst/>
            <a:gdLst/>
            <a:ahLst/>
            <a:cxnLst/>
            <a:rect l="l" t="t" r="r" b="b"/>
            <a:pathLst>
              <a:path w="127000" h="222250">
                <a:moveTo>
                  <a:pt x="92201" y="0"/>
                </a:moveTo>
                <a:lnTo>
                  <a:pt x="126618" y="0"/>
                </a:lnTo>
                <a:lnTo>
                  <a:pt x="126618" y="218185"/>
                </a:lnTo>
                <a:lnTo>
                  <a:pt x="94741" y="218185"/>
                </a:lnTo>
                <a:lnTo>
                  <a:pt x="94741" y="194944"/>
                </a:lnTo>
                <a:lnTo>
                  <a:pt x="90592" y="201207"/>
                </a:lnTo>
                <a:lnTo>
                  <a:pt x="61594" y="221868"/>
                </a:lnTo>
                <a:lnTo>
                  <a:pt x="54101" y="221868"/>
                </a:lnTo>
                <a:lnTo>
                  <a:pt x="16255" y="200151"/>
                </a:lnTo>
                <a:lnTo>
                  <a:pt x="1021" y="157182"/>
                </a:lnTo>
                <a:lnTo>
                  <a:pt x="0" y="138175"/>
                </a:lnTo>
                <a:lnTo>
                  <a:pt x="998" y="119145"/>
                </a:lnTo>
                <a:lnTo>
                  <a:pt x="15875" y="76961"/>
                </a:lnTo>
                <a:lnTo>
                  <a:pt x="54609" y="56387"/>
                </a:lnTo>
                <a:lnTo>
                  <a:pt x="61849" y="56387"/>
                </a:lnTo>
                <a:lnTo>
                  <a:pt x="92201" y="78358"/>
                </a:lnTo>
                <a:lnTo>
                  <a:pt x="92201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103234" y="177292"/>
            <a:ext cx="173355" cy="218440"/>
          </a:xfrm>
          <a:custGeom>
            <a:avLst/>
            <a:gdLst/>
            <a:ahLst/>
            <a:cxnLst/>
            <a:rect l="l" t="t" r="r" b="b"/>
            <a:pathLst>
              <a:path w="173354" h="218440">
                <a:moveTo>
                  <a:pt x="0" y="0"/>
                </a:moveTo>
                <a:lnTo>
                  <a:pt x="53975" y="0"/>
                </a:lnTo>
                <a:lnTo>
                  <a:pt x="86614" y="148971"/>
                </a:lnTo>
                <a:lnTo>
                  <a:pt x="118872" y="0"/>
                </a:lnTo>
                <a:lnTo>
                  <a:pt x="173100" y="0"/>
                </a:lnTo>
                <a:lnTo>
                  <a:pt x="173100" y="218185"/>
                </a:lnTo>
                <a:lnTo>
                  <a:pt x="139446" y="218185"/>
                </a:lnTo>
                <a:lnTo>
                  <a:pt x="139446" y="46227"/>
                </a:lnTo>
                <a:lnTo>
                  <a:pt x="103759" y="218185"/>
                </a:lnTo>
                <a:lnTo>
                  <a:pt x="69088" y="218185"/>
                </a:lnTo>
                <a:lnTo>
                  <a:pt x="33655" y="46227"/>
                </a:lnTo>
                <a:lnTo>
                  <a:pt x="33655" y="218185"/>
                </a:lnTo>
                <a:lnTo>
                  <a:pt x="0" y="218185"/>
                </a:lnTo>
                <a:lnTo>
                  <a:pt x="0" y="0"/>
                </a:lnTo>
                <a:close/>
              </a:path>
            </a:pathLst>
          </a:custGeom>
          <a:ln w="10667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447798" y="3420859"/>
            <a:ext cx="4786249" cy="3178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355342" y="5489130"/>
            <a:ext cx="1116330" cy="784225"/>
          </a:xfrm>
          <a:custGeom>
            <a:avLst/>
            <a:gdLst/>
            <a:ahLst/>
            <a:cxnLst/>
            <a:rect l="l" t="t" r="r" b="b"/>
            <a:pathLst>
              <a:path w="1116329" h="784225">
                <a:moveTo>
                  <a:pt x="0" y="784186"/>
                </a:moveTo>
                <a:lnTo>
                  <a:pt x="1116126" y="784186"/>
                </a:lnTo>
                <a:lnTo>
                  <a:pt x="1116126" y="0"/>
                </a:lnTo>
                <a:lnTo>
                  <a:pt x="0" y="0"/>
                </a:lnTo>
                <a:lnTo>
                  <a:pt x="0" y="784186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580126" y="6058979"/>
            <a:ext cx="1764664" cy="540385"/>
          </a:xfrm>
          <a:custGeom>
            <a:avLst/>
            <a:gdLst/>
            <a:ahLst/>
            <a:cxnLst/>
            <a:rect l="l" t="t" r="r" b="b"/>
            <a:pathLst>
              <a:path w="1764665" h="540384">
                <a:moveTo>
                  <a:pt x="0" y="540054"/>
                </a:moveTo>
                <a:lnTo>
                  <a:pt x="1764156" y="540054"/>
                </a:lnTo>
                <a:lnTo>
                  <a:pt x="1764156" y="0"/>
                </a:lnTo>
                <a:lnTo>
                  <a:pt x="0" y="0"/>
                </a:lnTo>
                <a:lnTo>
                  <a:pt x="0" y="540054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1756" y="1497965"/>
            <a:ext cx="8173084" cy="3831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1242695" algn="l"/>
              </a:tabLst>
            </a:pPr>
            <a:r>
              <a:rPr dirty="0" sz="3200" spc="5">
                <a:solidFill>
                  <a:srgbClr val="0C0500"/>
                </a:solidFill>
                <a:latin typeface="Garamond"/>
                <a:cs typeface="Garamond"/>
              </a:rPr>
              <a:t>Though </a:t>
            </a:r>
            <a:r>
              <a:rPr dirty="0" sz="3200">
                <a:solidFill>
                  <a:srgbClr val="0C0500"/>
                </a:solidFill>
                <a:latin typeface="Garamond"/>
                <a:cs typeface="Garamond"/>
              </a:rPr>
              <a:t>small, </a:t>
            </a:r>
            <a:r>
              <a:rPr dirty="0" sz="3200" spc="-5">
                <a:solidFill>
                  <a:srgbClr val="0C0500"/>
                </a:solidFill>
                <a:latin typeface="Garamond"/>
                <a:cs typeface="Garamond"/>
              </a:rPr>
              <a:t>brain </a:t>
            </a:r>
            <a:r>
              <a:rPr dirty="0" sz="3200">
                <a:solidFill>
                  <a:srgbClr val="0C0500"/>
                </a:solidFill>
                <a:latin typeface="Garamond"/>
                <a:cs typeface="Garamond"/>
              </a:rPr>
              <a:t>stem </a:t>
            </a:r>
            <a:r>
              <a:rPr dirty="0" sz="3200" spc="-5">
                <a:solidFill>
                  <a:srgbClr val="0C0500"/>
                </a:solidFill>
                <a:latin typeface="Garamond"/>
                <a:cs typeface="Garamond"/>
              </a:rPr>
              <a:t>is an </a:t>
            </a:r>
            <a:r>
              <a:rPr dirty="0" sz="3200">
                <a:solidFill>
                  <a:srgbClr val="0C0500"/>
                </a:solidFill>
                <a:latin typeface="Garamond"/>
                <a:cs typeface="Garamond"/>
              </a:rPr>
              <a:t>extremely </a:t>
            </a:r>
            <a:r>
              <a:rPr dirty="0" sz="3200" spc="5">
                <a:solidFill>
                  <a:srgbClr val="0C0500"/>
                </a:solidFill>
                <a:latin typeface="Garamond"/>
                <a:cs typeface="Garamond"/>
              </a:rPr>
              <a:t>important  </a:t>
            </a:r>
            <a:r>
              <a:rPr dirty="0" sz="3200" spc="10">
                <a:solidFill>
                  <a:srgbClr val="0C0500"/>
                </a:solidFill>
                <a:latin typeface="Garamond"/>
                <a:cs typeface="Garamond"/>
              </a:rPr>
              <a:t>part</a:t>
            </a:r>
            <a:r>
              <a:rPr dirty="0" sz="320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200" spc="-5">
                <a:solidFill>
                  <a:srgbClr val="0C0500"/>
                </a:solidFill>
                <a:latin typeface="Garamond"/>
                <a:cs typeface="Garamond"/>
              </a:rPr>
              <a:t>of	</a:t>
            </a:r>
            <a:r>
              <a:rPr dirty="0" sz="3200">
                <a:solidFill>
                  <a:srgbClr val="0C0500"/>
                </a:solidFill>
                <a:latin typeface="Garamond"/>
                <a:cs typeface="Garamond"/>
              </a:rPr>
              <a:t>the</a:t>
            </a:r>
            <a:r>
              <a:rPr dirty="0" sz="3200" spc="-9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200" spc="-5">
                <a:solidFill>
                  <a:srgbClr val="0C0500"/>
                </a:solidFill>
                <a:latin typeface="Garamond"/>
                <a:cs typeface="Garamond"/>
              </a:rPr>
              <a:t>brain:</a:t>
            </a:r>
            <a:endParaRPr sz="3200">
              <a:latin typeface="Garamond"/>
              <a:cs typeface="Garamond"/>
            </a:endParaRPr>
          </a:p>
          <a:p>
            <a:pPr marL="554990" indent="-35814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55625" algn="l"/>
              </a:tabLst>
            </a:pPr>
            <a:r>
              <a:rPr dirty="0" sz="3200" spc="-5">
                <a:solidFill>
                  <a:srgbClr val="0C0500"/>
                </a:solidFill>
                <a:latin typeface="Garamond"/>
                <a:cs typeface="Garamond"/>
              </a:rPr>
              <a:t>Conduct</a:t>
            </a:r>
            <a:r>
              <a:rPr dirty="0" sz="3200" spc="-5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200" spc="-15">
                <a:solidFill>
                  <a:srgbClr val="0C0500"/>
                </a:solidFill>
                <a:latin typeface="Garamond"/>
                <a:cs typeface="Garamond"/>
              </a:rPr>
              <a:t>functions.</a:t>
            </a:r>
            <a:endParaRPr sz="3200">
              <a:latin typeface="Garamond"/>
              <a:cs typeface="Garamond"/>
            </a:endParaRPr>
          </a:p>
          <a:p>
            <a:pPr marL="554990" indent="-358140">
              <a:lnSpc>
                <a:spcPct val="100000"/>
              </a:lnSpc>
              <a:spcBef>
                <a:spcPts val="765"/>
              </a:spcBef>
              <a:buAutoNum type="arabicPeriod"/>
              <a:tabLst>
                <a:tab pos="555625" algn="l"/>
                <a:tab pos="4141470" algn="l"/>
              </a:tabLst>
            </a:pPr>
            <a:r>
              <a:rPr dirty="0" sz="3200" spc="-5">
                <a:solidFill>
                  <a:srgbClr val="0C0500"/>
                </a:solidFill>
                <a:latin typeface="Garamond"/>
                <a:cs typeface="Garamond"/>
              </a:rPr>
              <a:t>Provides </a:t>
            </a:r>
            <a:r>
              <a:rPr dirty="0" sz="3200">
                <a:solidFill>
                  <a:srgbClr val="0C0500"/>
                </a:solidFill>
                <a:latin typeface="Garamond"/>
                <a:cs typeface="Garamond"/>
              </a:rPr>
              <a:t>the</a:t>
            </a:r>
            <a:r>
              <a:rPr dirty="0" sz="3200" spc="-1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200">
                <a:solidFill>
                  <a:srgbClr val="0C0500"/>
                </a:solidFill>
                <a:latin typeface="Garamond"/>
                <a:cs typeface="Garamond"/>
              </a:rPr>
              <a:t>origin</a:t>
            </a:r>
            <a:r>
              <a:rPr dirty="0" sz="3200" spc="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200" spc="-5">
                <a:solidFill>
                  <a:srgbClr val="0C0500"/>
                </a:solidFill>
                <a:latin typeface="Garamond"/>
                <a:cs typeface="Garamond"/>
              </a:rPr>
              <a:t>of	</a:t>
            </a:r>
            <a:r>
              <a:rPr dirty="0" sz="3200">
                <a:solidFill>
                  <a:srgbClr val="0C0500"/>
                </a:solidFill>
                <a:latin typeface="Garamond"/>
                <a:cs typeface="Garamond"/>
              </a:rPr>
              <a:t>the </a:t>
            </a:r>
            <a:r>
              <a:rPr dirty="0" sz="3200" spc="-5">
                <a:solidFill>
                  <a:srgbClr val="0C0500"/>
                </a:solidFill>
                <a:latin typeface="Garamond"/>
                <a:cs typeface="Garamond"/>
              </a:rPr>
              <a:t>cranial </a:t>
            </a:r>
            <a:r>
              <a:rPr dirty="0" sz="3200" spc="5">
                <a:solidFill>
                  <a:srgbClr val="0C0500"/>
                </a:solidFill>
                <a:latin typeface="Garamond"/>
                <a:cs typeface="Garamond"/>
              </a:rPr>
              <a:t>nerves</a:t>
            </a:r>
            <a:r>
              <a:rPr dirty="0" sz="3200" spc="-2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200">
                <a:solidFill>
                  <a:srgbClr val="0C0500"/>
                </a:solidFill>
                <a:latin typeface="Garamond"/>
                <a:cs typeface="Garamond"/>
              </a:rPr>
              <a:t>(CN</a:t>
            </a:r>
            <a:endParaRPr sz="3200">
              <a:latin typeface="Garamond"/>
              <a:cs typeface="Garamond"/>
            </a:endParaRPr>
          </a:p>
          <a:p>
            <a:pPr marL="554990">
              <a:lnSpc>
                <a:spcPct val="100000"/>
              </a:lnSpc>
            </a:pPr>
            <a:r>
              <a:rPr dirty="0" sz="3200">
                <a:solidFill>
                  <a:srgbClr val="0C0500"/>
                </a:solidFill>
                <a:latin typeface="Garamond"/>
                <a:cs typeface="Garamond"/>
              </a:rPr>
              <a:t>III-XII).</a:t>
            </a:r>
            <a:endParaRPr sz="3200">
              <a:latin typeface="Garamond"/>
              <a:cs typeface="Garamond"/>
            </a:endParaRPr>
          </a:p>
          <a:p>
            <a:pPr marL="554990" indent="-358140">
              <a:lnSpc>
                <a:spcPct val="100000"/>
              </a:lnSpc>
              <a:spcBef>
                <a:spcPts val="765"/>
              </a:spcBef>
              <a:buAutoNum type="arabicPeriod" startAt="3"/>
              <a:tabLst>
                <a:tab pos="555625" algn="l"/>
              </a:tabLst>
            </a:pPr>
            <a:r>
              <a:rPr dirty="0" sz="3200" spc="5">
                <a:solidFill>
                  <a:srgbClr val="0C0500"/>
                </a:solidFill>
                <a:latin typeface="Garamond"/>
                <a:cs typeface="Garamond"/>
              </a:rPr>
              <a:t>Conjugate </a:t>
            </a:r>
            <a:r>
              <a:rPr dirty="0" sz="3200">
                <a:solidFill>
                  <a:srgbClr val="0C0500"/>
                </a:solidFill>
                <a:latin typeface="Garamond"/>
                <a:cs typeface="Garamond"/>
              </a:rPr>
              <a:t>eye</a:t>
            </a:r>
            <a:r>
              <a:rPr dirty="0" sz="3200" spc="-9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200" spc="-10">
                <a:solidFill>
                  <a:srgbClr val="0C0500"/>
                </a:solidFill>
                <a:latin typeface="Garamond"/>
                <a:cs typeface="Garamond"/>
              </a:rPr>
              <a:t>movement.</a:t>
            </a:r>
            <a:endParaRPr sz="3200">
              <a:latin typeface="Garamond"/>
              <a:cs typeface="Garamond"/>
            </a:endParaRPr>
          </a:p>
          <a:p>
            <a:pPr marL="554990" indent="-358140">
              <a:lnSpc>
                <a:spcPct val="100000"/>
              </a:lnSpc>
              <a:spcBef>
                <a:spcPts val="770"/>
              </a:spcBef>
              <a:buAutoNum type="arabicPeriod" startAt="3"/>
              <a:tabLst>
                <a:tab pos="555625" algn="l"/>
              </a:tabLst>
            </a:pPr>
            <a:r>
              <a:rPr dirty="0" sz="3200" spc="-5">
                <a:solidFill>
                  <a:srgbClr val="0C0500"/>
                </a:solidFill>
                <a:latin typeface="Garamond"/>
                <a:cs typeface="Garamond"/>
              </a:rPr>
              <a:t>Integrative</a:t>
            </a:r>
            <a:r>
              <a:rPr dirty="0" sz="3200" spc="-5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200" spc="-15">
                <a:solidFill>
                  <a:srgbClr val="0C0500"/>
                </a:solidFill>
                <a:latin typeface="Garamond"/>
                <a:cs typeface="Garamond"/>
              </a:rPr>
              <a:t>functions.</a:t>
            </a:r>
            <a:endParaRPr sz="3200">
              <a:latin typeface="Garamond"/>
              <a:cs typeface="Garam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58975" y="174370"/>
            <a:ext cx="6400546" cy="7053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631" y="1139952"/>
            <a:ext cx="733044" cy="9631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84988" y="1139952"/>
            <a:ext cx="784860" cy="963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18159" y="1139952"/>
            <a:ext cx="4140708" cy="9631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107179" y="1139952"/>
            <a:ext cx="665988" cy="9631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82066" y="1732788"/>
            <a:ext cx="3611880" cy="259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66471" y="1242314"/>
            <a:ext cx="8274050" cy="2332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b="1">
                <a:solidFill>
                  <a:srgbClr val="FF0000"/>
                </a:solidFill>
                <a:latin typeface="Garamond"/>
                <a:cs typeface="Garamond"/>
              </a:rPr>
              <a:t>1. </a:t>
            </a:r>
            <a:r>
              <a:rPr dirty="0" sz="3600" spc="-5" b="1">
                <a:solidFill>
                  <a:srgbClr val="FF0000"/>
                </a:solidFill>
                <a:latin typeface="Garamond"/>
                <a:cs typeface="Garamond"/>
              </a:rPr>
              <a:t>Conduct</a:t>
            </a:r>
            <a:r>
              <a:rPr dirty="0" sz="3600" spc="-85" b="1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dirty="0" sz="3600" spc="-5" b="1">
                <a:solidFill>
                  <a:srgbClr val="FF0000"/>
                </a:solidFill>
                <a:latin typeface="Garamond"/>
                <a:cs typeface="Garamond"/>
              </a:rPr>
              <a:t>functions</a:t>
            </a:r>
            <a:endParaRPr sz="3600">
              <a:latin typeface="Garamond"/>
              <a:cs typeface="Garamond"/>
            </a:endParaRPr>
          </a:p>
          <a:p>
            <a:pPr marL="370205" marR="5080">
              <a:lnSpc>
                <a:spcPct val="100000"/>
              </a:lnSpc>
              <a:spcBef>
                <a:spcPts val="860"/>
              </a:spcBef>
            </a:pP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All </a:t>
            </a:r>
            <a:r>
              <a:rPr dirty="0" sz="3600" spc="10">
                <a:solidFill>
                  <a:srgbClr val="0C0500"/>
                </a:solidFill>
                <a:latin typeface="Garamond"/>
                <a:cs typeface="Garamond"/>
              </a:rPr>
              <a:t>information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related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from the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body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to the  </a:t>
            </a:r>
            <a:r>
              <a:rPr dirty="0" sz="3600" spc="10">
                <a:solidFill>
                  <a:srgbClr val="0C0500"/>
                </a:solidFill>
                <a:latin typeface="Garamond"/>
                <a:cs typeface="Garamond"/>
              </a:rPr>
              <a:t>cerebrum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and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cerebellum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and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vice </a:t>
            </a:r>
            <a:r>
              <a:rPr dirty="0" sz="3600" spc="-15">
                <a:solidFill>
                  <a:srgbClr val="0C0500"/>
                </a:solidFill>
                <a:latin typeface="Garamond"/>
                <a:cs typeface="Garamond"/>
              </a:rPr>
              <a:t>versa,  must </a:t>
            </a:r>
            <a:r>
              <a:rPr dirty="0" sz="3600" spc="-20">
                <a:solidFill>
                  <a:srgbClr val="0C0500"/>
                </a:solidFill>
                <a:latin typeface="Garamond"/>
                <a:cs typeface="Garamond"/>
              </a:rPr>
              <a:t>traverse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the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brain</a:t>
            </a:r>
            <a:r>
              <a:rPr dirty="0" sz="3600" spc="-3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stem.</a:t>
            </a:r>
            <a:endParaRPr sz="3600">
              <a:latin typeface="Garamond"/>
              <a:cs typeface="Garamond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559422" y="117475"/>
            <a:ext cx="2479294" cy="1882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292338" y="236474"/>
            <a:ext cx="55880" cy="52069"/>
          </a:xfrm>
          <a:custGeom>
            <a:avLst/>
            <a:gdLst/>
            <a:ahLst/>
            <a:cxnLst/>
            <a:rect l="l" t="t" r="r" b="b"/>
            <a:pathLst>
              <a:path w="55879" h="52070">
                <a:moveTo>
                  <a:pt x="55752" y="0"/>
                </a:moveTo>
                <a:lnTo>
                  <a:pt x="18160" y="9778"/>
                </a:lnTo>
                <a:lnTo>
                  <a:pt x="12700" y="11302"/>
                </a:lnTo>
                <a:lnTo>
                  <a:pt x="9651" y="13080"/>
                </a:lnTo>
                <a:lnTo>
                  <a:pt x="6603" y="14731"/>
                </a:lnTo>
                <a:lnTo>
                  <a:pt x="4190" y="17145"/>
                </a:lnTo>
                <a:lnTo>
                  <a:pt x="2539" y="20193"/>
                </a:lnTo>
                <a:lnTo>
                  <a:pt x="761" y="23368"/>
                </a:lnTo>
                <a:lnTo>
                  <a:pt x="0" y="26924"/>
                </a:lnTo>
                <a:lnTo>
                  <a:pt x="0" y="30987"/>
                </a:lnTo>
                <a:lnTo>
                  <a:pt x="0" y="37337"/>
                </a:lnTo>
                <a:lnTo>
                  <a:pt x="1904" y="42291"/>
                </a:lnTo>
                <a:lnTo>
                  <a:pt x="5841" y="46100"/>
                </a:lnTo>
                <a:lnTo>
                  <a:pt x="9651" y="49910"/>
                </a:lnTo>
                <a:lnTo>
                  <a:pt x="15112" y="51689"/>
                </a:lnTo>
                <a:lnTo>
                  <a:pt x="21970" y="51689"/>
                </a:lnTo>
                <a:lnTo>
                  <a:pt x="28447" y="51689"/>
                </a:lnTo>
                <a:lnTo>
                  <a:pt x="34416" y="50037"/>
                </a:lnTo>
                <a:lnTo>
                  <a:pt x="39750" y="46608"/>
                </a:lnTo>
                <a:lnTo>
                  <a:pt x="45084" y="43306"/>
                </a:lnTo>
                <a:lnTo>
                  <a:pt x="49148" y="38734"/>
                </a:lnTo>
                <a:lnTo>
                  <a:pt x="51815" y="33020"/>
                </a:lnTo>
                <a:lnTo>
                  <a:pt x="54482" y="27304"/>
                </a:lnTo>
                <a:lnTo>
                  <a:pt x="55752" y="19050"/>
                </a:lnTo>
                <a:lnTo>
                  <a:pt x="55752" y="8254"/>
                </a:lnTo>
                <a:lnTo>
                  <a:pt x="55752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789669" y="186181"/>
            <a:ext cx="60325" cy="38100"/>
          </a:xfrm>
          <a:custGeom>
            <a:avLst/>
            <a:gdLst/>
            <a:ahLst/>
            <a:cxnLst/>
            <a:rect l="l" t="t" r="r" b="b"/>
            <a:pathLst>
              <a:path w="60325" h="38100">
                <a:moveTo>
                  <a:pt x="30479" y="0"/>
                </a:moveTo>
                <a:lnTo>
                  <a:pt x="22351" y="0"/>
                </a:lnTo>
                <a:lnTo>
                  <a:pt x="15366" y="3428"/>
                </a:lnTo>
                <a:lnTo>
                  <a:pt x="0" y="37846"/>
                </a:lnTo>
                <a:lnTo>
                  <a:pt x="60325" y="37846"/>
                </a:lnTo>
                <a:lnTo>
                  <a:pt x="42957" y="3063"/>
                </a:lnTo>
                <a:lnTo>
                  <a:pt x="30479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109711" y="186181"/>
            <a:ext cx="58419" cy="101600"/>
          </a:xfrm>
          <a:custGeom>
            <a:avLst/>
            <a:gdLst/>
            <a:ahLst/>
            <a:cxnLst/>
            <a:rect l="l" t="t" r="r" b="b"/>
            <a:pathLst>
              <a:path w="58420" h="101600">
                <a:moveTo>
                  <a:pt x="29083" y="0"/>
                </a:moveTo>
                <a:lnTo>
                  <a:pt x="21590" y="0"/>
                </a:lnTo>
                <a:lnTo>
                  <a:pt x="14859" y="4191"/>
                </a:lnTo>
                <a:lnTo>
                  <a:pt x="0" y="49529"/>
                </a:lnTo>
                <a:lnTo>
                  <a:pt x="236" y="59172"/>
                </a:lnTo>
                <a:lnTo>
                  <a:pt x="14351" y="95758"/>
                </a:lnTo>
                <a:lnTo>
                  <a:pt x="18923" y="99441"/>
                </a:lnTo>
                <a:lnTo>
                  <a:pt x="24003" y="101219"/>
                </a:lnTo>
                <a:lnTo>
                  <a:pt x="29464" y="101219"/>
                </a:lnTo>
                <a:lnTo>
                  <a:pt x="37084" y="101219"/>
                </a:lnTo>
                <a:lnTo>
                  <a:pt x="57872" y="62174"/>
                </a:lnTo>
                <a:lnTo>
                  <a:pt x="58420" y="50292"/>
                </a:lnTo>
                <a:lnTo>
                  <a:pt x="57894" y="38195"/>
                </a:lnTo>
                <a:lnTo>
                  <a:pt x="37338" y="0"/>
                </a:lnTo>
                <a:lnTo>
                  <a:pt x="2908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934706" y="186181"/>
            <a:ext cx="60325" cy="38100"/>
          </a:xfrm>
          <a:custGeom>
            <a:avLst/>
            <a:gdLst/>
            <a:ahLst/>
            <a:cxnLst/>
            <a:rect l="l" t="t" r="r" b="b"/>
            <a:pathLst>
              <a:path w="60325" h="38100">
                <a:moveTo>
                  <a:pt x="30479" y="0"/>
                </a:moveTo>
                <a:lnTo>
                  <a:pt x="22351" y="0"/>
                </a:lnTo>
                <a:lnTo>
                  <a:pt x="15367" y="3428"/>
                </a:lnTo>
                <a:lnTo>
                  <a:pt x="0" y="37846"/>
                </a:lnTo>
                <a:lnTo>
                  <a:pt x="60325" y="37846"/>
                </a:lnTo>
                <a:lnTo>
                  <a:pt x="42957" y="3063"/>
                </a:lnTo>
                <a:lnTo>
                  <a:pt x="30479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28941" y="186181"/>
            <a:ext cx="64135" cy="101600"/>
          </a:xfrm>
          <a:custGeom>
            <a:avLst/>
            <a:gdLst/>
            <a:ahLst/>
            <a:cxnLst/>
            <a:rect l="l" t="t" r="r" b="b"/>
            <a:pathLst>
              <a:path w="64134" h="101600">
                <a:moveTo>
                  <a:pt x="31368" y="0"/>
                </a:moveTo>
                <a:lnTo>
                  <a:pt x="2285" y="28368"/>
                </a:lnTo>
                <a:lnTo>
                  <a:pt x="0" y="50546"/>
                </a:lnTo>
                <a:lnTo>
                  <a:pt x="573" y="62499"/>
                </a:lnTo>
                <a:lnTo>
                  <a:pt x="19732" y="98075"/>
                </a:lnTo>
                <a:lnTo>
                  <a:pt x="32384" y="101219"/>
                </a:lnTo>
                <a:lnTo>
                  <a:pt x="38625" y="100413"/>
                </a:lnTo>
                <a:lnTo>
                  <a:pt x="63307" y="62426"/>
                </a:lnTo>
                <a:lnTo>
                  <a:pt x="63880" y="50546"/>
                </a:lnTo>
                <a:lnTo>
                  <a:pt x="63287" y="38592"/>
                </a:lnTo>
                <a:lnTo>
                  <a:pt x="44116" y="3127"/>
                </a:lnTo>
                <a:lnTo>
                  <a:pt x="31368" y="0"/>
                </a:lnTo>
                <a:close/>
              </a:path>
            </a:pathLst>
          </a:custGeom>
          <a:ln w="10667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134225" y="186181"/>
            <a:ext cx="64135" cy="101600"/>
          </a:xfrm>
          <a:custGeom>
            <a:avLst/>
            <a:gdLst/>
            <a:ahLst/>
            <a:cxnLst/>
            <a:rect l="l" t="t" r="r" b="b"/>
            <a:pathLst>
              <a:path w="64134" h="101600">
                <a:moveTo>
                  <a:pt x="31369" y="0"/>
                </a:moveTo>
                <a:lnTo>
                  <a:pt x="2285" y="28368"/>
                </a:lnTo>
                <a:lnTo>
                  <a:pt x="0" y="50546"/>
                </a:lnTo>
                <a:lnTo>
                  <a:pt x="573" y="62499"/>
                </a:lnTo>
                <a:lnTo>
                  <a:pt x="19732" y="98075"/>
                </a:lnTo>
                <a:lnTo>
                  <a:pt x="32384" y="101219"/>
                </a:lnTo>
                <a:lnTo>
                  <a:pt x="38625" y="100413"/>
                </a:lnTo>
                <a:lnTo>
                  <a:pt x="63307" y="62426"/>
                </a:lnTo>
                <a:lnTo>
                  <a:pt x="63880" y="50546"/>
                </a:lnTo>
                <a:lnTo>
                  <a:pt x="63287" y="38592"/>
                </a:lnTo>
                <a:lnTo>
                  <a:pt x="44116" y="3127"/>
                </a:lnTo>
                <a:lnTo>
                  <a:pt x="31369" y="0"/>
                </a:lnTo>
                <a:close/>
              </a:path>
            </a:pathLst>
          </a:custGeom>
          <a:ln w="10667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404097" y="165480"/>
            <a:ext cx="0" cy="142875"/>
          </a:xfrm>
          <a:custGeom>
            <a:avLst/>
            <a:gdLst/>
            <a:ahLst/>
            <a:cxnLst/>
            <a:rect l="l" t="t" r="r" b="b"/>
            <a:pathLst>
              <a:path w="0" h="142875">
                <a:moveTo>
                  <a:pt x="0" y="0"/>
                </a:moveTo>
                <a:lnTo>
                  <a:pt x="0" y="142620"/>
                </a:lnTo>
              </a:path>
            </a:pathLst>
          </a:custGeom>
          <a:ln w="28955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085838" y="165480"/>
            <a:ext cx="0" cy="142875"/>
          </a:xfrm>
          <a:custGeom>
            <a:avLst/>
            <a:gdLst/>
            <a:ahLst/>
            <a:cxnLst/>
            <a:rect l="l" t="t" r="r" b="b"/>
            <a:pathLst>
              <a:path w="0" h="142875">
                <a:moveTo>
                  <a:pt x="0" y="0"/>
                </a:moveTo>
                <a:lnTo>
                  <a:pt x="0" y="142620"/>
                </a:lnTo>
              </a:path>
            </a:pathLst>
          </a:custGeom>
          <a:ln w="28955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682993" y="170814"/>
            <a:ext cx="88265" cy="135255"/>
          </a:xfrm>
          <a:custGeom>
            <a:avLst/>
            <a:gdLst/>
            <a:ahLst/>
            <a:cxnLst/>
            <a:rect l="l" t="t" r="r" b="b"/>
            <a:pathLst>
              <a:path w="88265" h="135254">
                <a:moveTo>
                  <a:pt x="0" y="0"/>
                </a:moveTo>
                <a:lnTo>
                  <a:pt x="18287" y="0"/>
                </a:lnTo>
                <a:lnTo>
                  <a:pt x="18287" y="73151"/>
                </a:lnTo>
                <a:lnTo>
                  <a:pt x="18409" y="82508"/>
                </a:lnTo>
                <a:lnTo>
                  <a:pt x="35813" y="115696"/>
                </a:lnTo>
                <a:lnTo>
                  <a:pt x="40512" y="115696"/>
                </a:lnTo>
                <a:lnTo>
                  <a:pt x="49275" y="115696"/>
                </a:lnTo>
                <a:lnTo>
                  <a:pt x="68889" y="82113"/>
                </a:lnTo>
                <a:lnTo>
                  <a:pt x="69341" y="70611"/>
                </a:lnTo>
                <a:lnTo>
                  <a:pt x="69341" y="0"/>
                </a:lnTo>
                <a:lnTo>
                  <a:pt x="87756" y="0"/>
                </a:lnTo>
                <a:lnTo>
                  <a:pt x="87756" y="131952"/>
                </a:lnTo>
                <a:lnTo>
                  <a:pt x="71374" y="131952"/>
                </a:lnTo>
                <a:lnTo>
                  <a:pt x="71374" y="112521"/>
                </a:lnTo>
                <a:lnTo>
                  <a:pt x="67055" y="120014"/>
                </a:lnTo>
                <a:lnTo>
                  <a:pt x="62102" y="125602"/>
                </a:lnTo>
                <a:lnTo>
                  <a:pt x="56387" y="129285"/>
                </a:lnTo>
                <a:lnTo>
                  <a:pt x="50673" y="133095"/>
                </a:lnTo>
                <a:lnTo>
                  <a:pt x="44196" y="134874"/>
                </a:lnTo>
                <a:lnTo>
                  <a:pt x="37083" y="134874"/>
                </a:lnTo>
                <a:lnTo>
                  <a:pt x="28448" y="134874"/>
                </a:lnTo>
                <a:lnTo>
                  <a:pt x="1714" y="104808"/>
                </a:lnTo>
                <a:lnTo>
                  <a:pt x="0" y="81787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891905" y="167767"/>
            <a:ext cx="147320" cy="135255"/>
          </a:xfrm>
          <a:custGeom>
            <a:avLst/>
            <a:gdLst/>
            <a:ahLst/>
            <a:cxnLst/>
            <a:rect l="l" t="t" r="r" b="b"/>
            <a:pathLst>
              <a:path w="147320" h="135254">
                <a:moveTo>
                  <a:pt x="49149" y="0"/>
                </a:moveTo>
                <a:lnTo>
                  <a:pt x="56769" y="0"/>
                </a:lnTo>
                <a:lnTo>
                  <a:pt x="63246" y="2031"/>
                </a:lnTo>
                <a:lnTo>
                  <a:pt x="68452" y="5841"/>
                </a:lnTo>
                <a:lnTo>
                  <a:pt x="73660" y="9778"/>
                </a:lnTo>
                <a:lnTo>
                  <a:pt x="77470" y="15493"/>
                </a:lnTo>
                <a:lnTo>
                  <a:pt x="79628" y="22986"/>
                </a:lnTo>
                <a:lnTo>
                  <a:pt x="83947" y="15366"/>
                </a:lnTo>
                <a:lnTo>
                  <a:pt x="88900" y="9651"/>
                </a:lnTo>
                <a:lnTo>
                  <a:pt x="94615" y="5714"/>
                </a:lnTo>
                <a:lnTo>
                  <a:pt x="100202" y="1904"/>
                </a:lnTo>
                <a:lnTo>
                  <a:pt x="106425" y="0"/>
                </a:lnTo>
                <a:lnTo>
                  <a:pt x="113156" y="0"/>
                </a:lnTo>
                <a:lnTo>
                  <a:pt x="144541" y="24352"/>
                </a:lnTo>
                <a:lnTo>
                  <a:pt x="146812" y="44450"/>
                </a:lnTo>
                <a:lnTo>
                  <a:pt x="146812" y="135000"/>
                </a:lnTo>
                <a:lnTo>
                  <a:pt x="128524" y="135000"/>
                </a:lnTo>
                <a:lnTo>
                  <a:pt x="128524" y="51815"/>
                </a:lnTo>
                <a:lnTo>
                  <a:pt x="128524" y="42290"/>
                </a:lnTo>
                <a:lnTo>
                  <a:pt x="127762" y="35559"/>
                </a:lnTo>
                <a:lnTo>
                  <a:pt x="126365" y="31623"/>
                </a:lnTo>
                <a:lnTo>
                  <a:pt x="125095" y="27685"/>
                </a:lnTo>
                <a:lnTo>
                  <a:pt x="122809" y="24637"/>
                </a:lnTo>
                <a:lnTo>
                  <a:pt x="119761" y="22478"/>
                </a:lnTo>
                <a:lnTo>
                  <a:pt x="116713" y="20319"/>
                </a:lnTo>
                <a:lnTo>
                  <a:pt x="113156" y="19303"/>
                </a:lnTo>
                <a:lnTo>
                  <a:pt x="109347" y="19303"/>
                </a:lnTo>
                <a:lnTo>
                  <a:pt x="101473" y="19303"/>
                </a:lnTo>
                <a:lnTo>
                  <a:pt x="82550" y="58165"/>
                </a:lnTo>
                <a:lnTo>
                  <a:pt x="82550" y="135000"/>
                </a:lnTo>
                <a:lnTo>
                  <a:pt x="64262" y="135000"/>
                </a:lnTo>
                <a:lnTo>
                  <a:pt x="64262" y="49149"/>
                </a:lnTo>
                <a:lnTo>
                  <a:pt x="64262" y="38226"/>
                </a:lnTo>
                <a:lnTo>
                  <a:pt x="62611" y="30479"/>
                </a:lnTo>
                <a:lnTo>
                  <a:pt x="59181" y="26034"/>
                </a:lnTo>
                <a:lnTo>
                  <a:pt x="55879" y="21589"/>
                </a:lnTo>
                <a:lnTo>
                  <a:pt x="51180" y="19303"/>
                </a:lnTo>
                <a:lnTo>
                  <a:pt x="45339" y="19303"/>
                </a:lnTo>
                <a:lnTo>
                  <a:pt x="36956" y="19303"/>
                </a:lnTo>
                <a:lnTo>
                  <a:pt x="30352" y="22605"/>
                </a:lnTo>
                <a:lnTo>
                  <a:pt x="18288" y="66421"/>
                </a:lnTo>
                <a:lnTo>
                  <a:pt x="18288" y="135000"/>
                </a:lnTo>
                <a:lnTo>
                  <a:pt x="0" y="135000"/>
                </a:lnTo>
                <a:lnTo>
                  <a:pt x="0" y="3048"/>
                </a:lnTo>
                <a:lnTo>
                  <a:pt x="16383" y="3048"/>
                </a:lnTo>
                <a:lnTo>
                  <a:pt x="16383" y="21462"/>
                </a:lnTo>
                <a:lnTo>
                  <a:pt x="20066" y="14604"/>
                </a:lnTo>
                <a:lnTo>
                  <a:pt x="24765" y="9271"/>
                </a:lnTo>
                <a:lnTo>
                  <a:pt x="30352" y="5587"/>
                </a:lnTo>
                <a:lnTo>
                  <a:pt x="36068" y="1904"/>
                </a:lnTo>
                <a:lnTo>
                  <a:pt x="42418" y="0"/>
                </a:lnTo>
                <a:lnTo>
                  <a:pt x="49149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769604" y="167767"/>
            <a:ext cx="100330" cy="138430"/>
          </a:xfrm>
          <a:custGeom>
            <a:avLst/>
            <a:gdLst/>
            <a:ahLst/>
            <a:cxnLst/>
            <a:rect l="l" t="t" r="r" b="b"/>
            <a:pathLst>
              <a:path w="100329" h="138429">
                <a:moveTo>
                  <a:pt x="50673" y="0"/>
                </a:moveTo>
                <a:lnTo>
                  <a:pt x="85725" y="17652"/>
                </a:lnTo>
                <a:lnTo>
                  <a:pt x="99822" y="68706"/>
                </a:lnTo>
                <a:lnTo>
                  <a:pt x="99695" y="74675"/>
                </a:lnTo>
                <a:lnTo>
                  <a:pt x="18923" y="74675"/>
                </a:lnTo>
                <a:lnTo>
                  <a:pt x="19994" y="85129"/>
                </a:lnTo>
                <a:lnTo>
                  <a:pt x="42799" y="119633"/>
                </a:lnTo>
                <a:lnTo>
                  <a:pt x="51562" y="119633"/>
                </a:lnTo>
                <a:lnTo>
                  <a:pt x="61083" y="117923"/>
                </a:lnTo>
                <a:lnTo>
                  <a:pt x="69056" y="112807"/>
                </a:lnTo>
                <a:lnTo>
                  <a:pt x="75457" y="104310"/>
                </a:lnTo>
                <a:lnTo>
                  <a:pt x="80264" y="92455"/>
                </a:lnTo>
                <a:lnTo>
                  <a:pt x="99187" y="95376"/>
                </a:lnTo>
                <a:lnTo>
                  <a:pt x="75491" y="131921"/>
                </a:lnTo>
                <a:lnTo>
                  <a:pt x="51435" y="137922"/>
                </a:lnTo>
                <a:lnTo>
                  <a:pt x="40477" y="136846"/>
                </a:lnTo>
                <a:lnTo>
                  <a:pt x="7983" y="110805"/>
                </a:lnTo>
                <a:lnTo>
                  <a:pt x="0" y="70103"/>
                </a:lnTo>
                <a:lnTo>
                  <a:pt x="902" y="54056"/>
                </a:lnTo>
                <a:lnTo>
                  <a:pt x="14350" y="18033"/>
                </a:lnTo>
                <a:lnTo>
                  <a:pt x="40175" y="1121"/>
                </a:lnTo>
                <a:lnTo>
                  <a:pt x="5067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607297" y="167767"/>
            <a:ext cx="90170" cy="138430"/>
          </a:xfrm>
          <a:custGeom>
            <a:avLst/>
            <a:gdLst/>
            <a:ahLst/>
            <a:cxnLst/>
            <a:rect l="l" t="t" r="r" b="b"/>
            <a:pathLst>
              <a:path w="90170" h="138429">
                <a:moveTo>
                  <a:pt x="43942" y="0"/>
                </a:moveTo>
                <a:lnTo>
                  <a:pt x="51943" y="0"/>
                </a:lnTo>
                <a:lnTo>
                  <a:pt x="58927" y="1524"/>
                </a:lnTo>
                <a:lnTo>
                  <a:pt x="85725" y="37083"/>
                </a:lnTo>
                <a:lnTo>
                  <a:pt x="67818" y="40004"/>
                </a:lnTo>
                <a:lnTo>
                  <a:pt x="65434" y="30577"/>
                </a:lnTo>
                <a:lnTo>
                  <a:pt x="60753" y="23828"/>
                </a:lnTo>
                <a:lnTo>
                  <a:pt x="53762" y="19770"/>
                </a:lnTo>
                <a:lnTo>
                  <a:pt x="44450" y="18414"/>
                </a:lnTo>
                <a:lnTo>
                  <a:pt x="36449" y="18414"/>
                </a:lnTo>
                <a:lnTo>
                  <a:pt x="30479" y="20065"/>
                </a:lnTo>
                <a:lnTo>
                  <a:pt x="26670" y="23240"/>
                </a:lnTo>
                <a:lnTo>
                  <a:pt x="22732" y="26415"/>
                </a:lnTo>
                <a:lnTo>
                  <a:pt x="20827" y="30479"/>
                </a:lnTo>
                <a:lnTo>
                  <a:pt x="20827" y="35432"/>
                </a:lnTo>
                <a:lnTo>
                  <a:pt x="20827" y="40258"/>
                </a:lnTo>
                <a:lnTo>
                  <a:pt x="22605" y="44068"/>
                </a:lnTo>
                <a:lnTo>
                  <a:pt x="26416" y="46862"/>
                </a:lnTo>
                <a:lnTo>
                  <a:pt x="28575" y="48513"/>
                </a:lnTo>
                <a:lnTo>
                  <a:pt x="35305" y="51180"/>
                </a:lnTo>
                <a:lnTo>
                  <a:pt x="46354" y="54863"/>
                </a:lnTo>
                <a:lnTo>
                  <a:pt x="56691" y="58239"/>
                </a:lnTo>
                <a:lnTo>
                  <a:pt x="65039" y="61293"/>
                </a:lnTo>
                <a:lnTo>
                  <a:pt x="86105" y="77977"/>
                </a:lnTo>
                <a:lnTo>
                  <a:pt x="88646" y="82930"/>
                </a:lnTo>
                <a:lnTo>
                  <a:pt x="89916" y="88773"/>
                </a:lnTo>
                <a:lnTo>
                  <a:pt x="89916" y="95630"/>
                </a:lnTo>
                <a:lnTo>
                  <a:pt x="71302" y="131385"/>
                </a:lnTo>
                <a:lnTo>
                  <a:pt x="45084" y="137922"/>
                </a:lnTo>
                <a:lnTo>
                  <a:pt x="27699" y="135276"/>
                </a:lnTo>
                <a:lnTo>
                  <a:pt x="14398" y="127333"/>
                </a:lnTo>
                <a:lnTo>
                  <a:pt x="5169" y="114079"/>
                </a:lnTo>
                <a:lnTo>
                  <a:pt x="0" y="95503"/>
                </a:lnTo>
                <a:lnTo>
                  <a:pt x="18287" y="91948"/>
                </a:lnTo>
                <a:lnTo>
                  <a:pt x="19303" y="101346"/>
                </a:lnTo>
                <a:lnTo>
                  <a:pt x="22351" y="108203"/>
                </a:lnTo>
                <a:lnTo>
                  <a:pt x="27050" y="112775"/>
                </a:lnTo>
                <a:lnTo>
                  <a:pt x="31876" y="117348"/>
                </a:lnTo>
                <a:lnTo>
                  <a:pt x="38226" y="119633"/>
                </a:lnTo>
                <a:lnTo>
                  <a:pt x="46227" y="119633"/>
                </a:lnTo>
                <a:lnTo>
                  <a:pt x="54101" y="119633"/>
                </a:lnTo>
                <a:lnTo>
                  <a:pt x="60198" y="117601"/>
                </a:lnTo>
                <a:lnTo>
                  <a:pt x="64643" y="113664"/>
                </a:lnTo>
                <a:lnTo>
                  <a:pt x="68960" y="109727"/>
                </a:lnTo>
                <a:lnTo>
                  <a:pt x="71120" y="104775"/>
                </a:lnTo>
                <a:lnTo>
                  <a:pt x="71120" y="98678"/>
                </a:lnTo>
                <a:lnTo>
                  <a:pt x="71120" y="93472"/>
                </a:lnTo>
                <a:lnTo>
                  <a:pt x="46862" y="79121"/>
                </a:lnTo>
                <a:lnTo>
                  <a:pt x="37076" y="75926"/>
                </a:lnTo>
                <a:lnTo>
                  <a:pt x="4445" y="50418"/>
                </a:lnTo>
                <a:lnTo>
                  <a:pt x="3175" y="44576"/>
                </a:lnTo>
                <a:lnTo>
                  <a:pt x="3175" y="38100"/>
                </a:lnTo>
                <a:lnTo>
                  <a:pt x="26860" y="2651"/>
                </a:lnTo>
                <a:lnTo>
                  <a:pt x="34865" y="664"/>
                </a:lnTo>
                <a:lnTo>
                  <a:pt x="43942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440673" y="167767"/>
            <a:ext cx="88265" cy="135255"/>
          </a:xfrm>
          <a:custGeom>
            <a:avLst/>
            <a:gdLst/>
            <a:ahLst/>
            <a:cxnLst/>
            <a:rect l="l" t="t" r="r" b="b"/>
            <a:pathLst>
              <a:path w="88265" h="135254">
                <a:moveTo>
                  <a:pt x="50926" y="0"/>
                </a:moveTo>
                <a:lnTo>
                  <a:pt x="56642" y="0"/>
                </a:lnTo>
                <a:lnTo>
                  <a:pt x="61975" y="1142"/>
                </a:lnTo>
                <a:lnTo>
                  <a:pt x="66928" y="3428"/>
                </a:lnTo>
                <a:lnTo>
                  <a:pt x="71881" y="5714"/>
                </a:lnTo>
                <a:lnTo>
                  <a:pt x="75819" y="8762"/>
                </a:lnTo>
                <a:lnTo>
                  <a:pt x="78867" y="12446"/>
                </a:lnTo>
                <a:lnTo>
                  <a:pt x="81915" y="16128"/>
                </a:lnTo>
                <a:lnTo>
                  <a:pt x="87883" y="53848"/>
                </a:lnTo>
                <a:lnTo>
                  <a:pt x="87883" y="135000"/>
                </a:lnTo>
                <a:lnTo>
                  <a:pt x="69596" y="135000"/>
                </a:lnTo>
                <a:lnTo>
                  <a:pt x="69596" y="54609"/>
                </a:lnTo>
                <a:lnTo>
                  <a:pt x="69596" y="44957"/>
                </a:lnTo>
                <a:lnTo>
                  <a:pt x="68706" y="37846"/>
                </a:lnTo>
                <a:lnTo>
                  <a:pt x="67055" y="33400"/>
                </a:lnTo>
                <a:lnTo>
                  <a:pt x="65404" y="28828"/>
                </a:lnTo>
                <a:lnTo>
                  <a:pt x="62865" y="25400"/>
                </a:lnTo>
                <a:lnTo>
                  <a:pt x="59308" y="22986"/>
                </a:lnTo>
                <a:lnTo>
                  <a:pt x="55752" y="20574"/>
                </a:lnTo>
                <a:lnTo>
                  <a:pt x="51689" y="19303"/>
                </a:lnTo>
                <a:lnTo>
                  <a:pt x="47117" y="19303"/>
                </a:lnTo>
                <a:lnTo>
                  <a:pt x="38353" y="19303"/>
                </a:lnTo>
                <a:lnTo>
                  <a:pt x="18287" y="62864"/>
                </a:lnTo>
                <a:lnTo>
                  <a:pt x="18287" y="135000"/>
                </a:lnTo>
                <a:lnTo>
                  <a:pt x="0" y="135000"/>
                </a:lnTo>
                <a:lnTo>
                  <a:pt x="0" y="3048"/>
                </a:lnTo>
                <a:lnTo>
                  <a:pt x="16509" y="3048"/>
                </a:lnTo>
                <a:lnTo>
                  <a:pt x="16509" y="21589"/>
                </a:lnTo>
                <a:lnTo>
                  <a:pt x="20447" y="14350"/>
                </a:lnTo>
                <a:lnTo>
                  <a:pt x="25400" y="9016"/>
                </a:lnTo>
                <a:lnTo>
                  <a:pt x="31115" y="5460"/>
                </a:lnTo>
                <a:lnTo>
                  <a:pt x="36829" y="1777"/>
                </a:lnTo>
                <a:lnTo>
                  <a:pt x="43433" y="0"/>
                </a:lnTo>
                <a:lnTo>
                  <a:pt x="50926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272780" y="167767"/>
            <a:ext cx="99695" cy="138430"/>
          </a:xfrm>
          <a:custGeom>
            <a:avLst/>
            <a:gdLst/>
            <a:ahLst/>
            <a:cxnLst/>
            <a:rect l="l" t="t" r="r" b="b"/>
            <a:pathLst>
              <a:path w="99695" h="138429">
                <a:moveTo>
                  <a:pt x="52324" y="0"/>
                </a:moveTo>
                <a:lnTo>
                  <a:pt x="89535" y="16001"/>
                </a:lnTo>
                <a:lnTo>
                  <a:pt x="93852" y="49910"/>
                </a:lnTo>
                <a:lnTo>
                  <a:pt x="93852" y="79628"/>
                </a:lnTo>
                <a:lnTo>
                  <a:pt x="93924" y="93872"/>
                </a:lnTo>
                <a:lnTo>
                  <a:pt x="99695" y="135000"/>
                </a:lnTo>
                <a:lnTo>
                  <a:pt x="80518" y="135000"/>
                </a:lnTo>
                <a:lnTo>
                  <a:pt x="78613" y="130428"/>
                </a:lnTo>
                <a:lnTo>
                  <a:pt x="77343" y="124967"/>
                </a:lnTo>
                <a:lnTo>
                  <a:pt x="76835" y="118744"/>
                </a:lnTo>
                <a:lnTo>
                  <a:pt x="70739" y="125094"/>
                </a:lnTo>
                <a:lnTo>
                  <a:pt x="64262" y="129921"/>
                </a:lnTo>
                <a:lnTo>
                  <a:pt x="57658" y="133096"/>
                </a:lnTo>
                <a:lnTo>
                  <a:pt x="51053" y="136398"/>
                </a:lnTo>
                <a:lnTo>
                  <a:pt x="44196" y="137922"/>
                </a:lnTo>
                <a:lnTo>
                  <a:pt x="37084" y="137922"/>
                </a:lnTo>
                <a:lnTo>
                  <a:pt x="2492" y="115855"/>
                </a:lnTo>
                <a:lnTo>
                  <a:pt x="0" y="100329"/>
                </a:lnTo>
                <a:lnTo>
                  <a:pt x="0" y="92709"/>
                </a:lnTo>
                <a:lnTo>
                  <a:pt x="27955" y="61944"/>
                </a:lnTo>
                <a:lnTo>
                  <a:pt x="52951" y="57215"/>
                </a:lnTo>
                <a:lnTo>
                  <a:pt x="61880" y="55324"/>
                </a:lnTo>
                <a:lnTo>
                  <a:pt x="69334" y="53266"/>
                </a:lnTo>
                <a:lnTo>
                  <a:pt x="75311" y="51053"/>
                </a:lnTo>
                <a:lnTo>
                  <a:pt x="75438" y="45338"/>
                </a:lnTo>
                <a:lnTo>
                  <a:pt x="75438" y="36322"/>
                </a:lnTo>
                <a:lnTo>
                  <a:pt x="73787" y="29972"/>
                </a:lnTo>
                <a:lnTo>
                  <a:pt x="70612" y="26415"/>
                </a:lnTo>
                <a:lnTo>
                  <a:pt x="66040" y="21081"/>
                </a:lnTo>
                <a:lnTo>
                  <a:pt x="59054" y="18414"/>
                </a:lnTo>
                <a:lnTo>
                  <a:pt x="49529" y="18414"/>
                </a:lnTo>
                <a:lnTo>
                  <a:pt x="41021" y="18414"/>
                </a:lnTo>
                <a:lnTo>
                  <a:pt x="34671" y="20192"/>
                </a:lnTo>
                <a:lnTo>
                  <a:pt x="30479" y="23749"/>
                </a:lnTo>
                <a:lnTo>
                  <a:pt x="26289" y="27304"/>
                </a:lnTo>
                <a:lnTo>
                  <a:pt x="23114" y="33908"/>
                </a:lnTo>
                <a:lnTo>
                  <a:pt x="21081" y="43687"/>
                </a:lnTo>
                <a:lnTo>
                  <a:pt x="3175" y="40639"/>
                </a:lnTo>
                <a:lnTo>
                  <a:pt x="25195" y="5518"/>
                </a:lnTo>
                <a:lnTo>
                  <a:pt x="42011" y="617"/>
                </a:lnTo>
                <a:lnTo>
                  <a:pt x="52324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209026" y="167767"/>
            <a:ext cx="59055" cy="135255"/>
          </a:xfrm>
          <a:custGeom>
            <a:avLst/>
            <a:gdLst/>
            <a:ahLst/>
            <a:cxnLst/>
            <a:rect l="l" t="t" r="r" b="b"/>
            <a:pathLst>
              <a:path w="59054" h="135254">
                <a:moveTo>
                  <a:pt x="40004" y="0"/>
                </a:moveTo>
                <a:lnTo>
                  <a:pt x="46100" y="0"/>
                </a:lnTo>
                <a:lnTo>
                  <a:pt x="52450" y="2412"/>
                </a:lnTo>
                <a:lnTo>
                  <a:pt x="58800" y="7238"/>
                </a:lnTo>
                <a:lnTo>
                  <a:pt x="52577" y="27939"/>
                </a:lnTo>
                <a:lnTo>
                  <a:pt x="48005" y="24764"/>
                </a:lnTo>
                <a:lnTo>
                  <a:pt x="43560" y="23113"/>
                </a:lnTo>
                <a:lnTo>
                  <a:pt x="39243" y="23113"/>
                </a:lnTo>
                <a:lnTo>
                  <a:pt x="35432" y="23113"/>
                </a:lnTo>
                <a:lnTo>
                  <a:pt x="31750" y="24510"/>
                </a:lnTo>
                <a:lnTo>
                  <a:pt x="18288" y="65912"/>
                </a:lnTo>
                <a:lnTo>
                  <a:pt x="18288" y="135000"/>
                </a:lnTo>
                <a:lnTo>
                  <a:pt x="0" y="135000"/>
                </a:lnTo>
                <a:lnTo>
                  <a:pt x="0" y="3048"/>
                </a:lnTo>
                <a:lnTo>
                  <a:pt x="16509" y="3048"/>
                </a:lnTo>
                <a:lnTo>
                  <a:pt x="16509" y="22986"/>
                </a:lnTo>
                <a:lnTo>
                  <a:pt x="20700" y="13715"/>
                </a:lnTo>
                <a:lnTo>
                  <a:pt x="24638" y="7619"/>
                </a:lnTo>
                <a:lnTo>
                  <a:pt x="28194" y="4572"/>
                </a:lnTo>
                <a:lnTo>
                  <a:pt x="31623" y="1524"/>
                </a:lnTo>
                <a:lnTo>
                  <a:pt x="35559" y="0"/>
                </a:lnTo>
                <a:lnTo>
                  <a:pt x="40004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914640" y="167767"/>
            <a:ext cx="100330" cy="138430"/>
          </a:xfrm>
          <a:custGeom>
            <a:avLst/>
            <a:gdLst/>
            <a:ahLst/>
            <a:cxnLst/>
            <a:rect l="l" t="t" r="r" b="b"/>
            <a:pathLst>
              <a:path w="100329" h="138429">
                <a:moveTo>
                  <a:pt x="50673" y="0"/>
                </a:moveTo>
                <a:lnTo>
                  <a:pt x="85725" y="17652"/>
                </a:lnTo>
                <a:lnTo>
                  <a:pt x="99821" y="68706"/>
                </a:lnTo>
                <a:lnTo>
                  <a:pt x="99694" y="74675"/>
                </a:lnTo>
                <a:lnTo>
                  <a:pt x="18923" y="74675"/>
                </a:lnTo>
                <a:lnTo>
                  <a:pt x="19994" y="85129"/>
                </a:lnTo>
                <a:lnTo>
                  <a:pt x="42799" y="119633"/>
                </a:lnTo>
                <a:lnTo>
                  <a:pt x="51561" y="119633"/>
                </a:lnTo>
                <a:lnTo>
                  <a:pt x="61083" y="117923"/>
                </a:lnTo>
                <a:lnTo>
                  <a:pt x="69056" y="112807"/>
                </a:lnTo>
                <a:lnTo>
                  <a:pt x="75457" y="104310"/>
                </a:lnTo>
                <a:lnTo>
                  <a:pt x="80263" y="92455"/>
                </a:lnTo>
                <a:lnTo>
                  <a:pt x="99186" y="95376"/>
                </a:lnTo>
                <a:lnTo>
                  <a:pt x="75491" y="131921"/>
                </a:lnTo>
                <a:lnTo>
                  <a:pt x="51434" y="137922"/>
                </a:lnTo>
                <a:lnTo>
                  <a:pt x="40477" y="136846"/>
                </a:lnTo>
                <a:lnTo>
                  <a:pt x="7983" y="110805"/>
                </a:lnTo>
                <a:lnTo>
                  <a:pt x="0" y="70103"/>
                </a:lnTo>
                <a:lnTo>
                  <a:pt x="902" y="54056"/>
                </a:lnTo>
                <a:lnTo>
                  <a:pt x="14350" y="18033"/>
                </a:lnTo>
                <a:lnTo>
                  <a:pt x="40175" y="1121"/>
                </a:lnTo>
                <a:lnTo>
                  <a:pt x="5067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510144" y="167767"/>
            <a:ext cx="101600" cy="138430"/>
          </a:xfrm>
          <a:custGeom>
            <a:avLst/>
            <a:gdLst/>
            <a:ahLst/>
            <a:cxnLst/>
            <a:rect l="l" t="t" r="r" b="b"/>
            <a:pathLst>
              <a:path w="101600" h="138429">
                <a:moveTo>
                  <a:pt x="50673" y="0"/>
                </a:moveTo>
                <a:lnTo>
                  <a:pt x="86868" y="17399"/>
                </a:lnTo>
                <a:lnTo>
                  <a:pt x="101473" y="67690"/>
                </a:lnTo>
                <a:lnTo>
                  <a:pt x="100570" y="84286"/>
                </a:lnTo>
                <a:lnTo>
                  <a:pt x="87122" y="120523"/>
                </a:lnTo>
                <a:lnTo>
                  <a:pt x="50673" y="137922"/>
                </a:lnTo>
                <a:lnTo>
                  <a:pt x="40266" y="136846"/>
                </a:lnTo>
                <a:lnTo>
                  <a:pt x="8143" y="110734"/>
                </a:lnTo>
                <a:lnTo>
                  <a:pt x="0" y="68960"/>
                </a:lnTo>
                <a:lnTo>
                  <a:pt x="902" y="52957"/>
                </a:lnTo>
                <a:lnTo>
                  <a:pt x="22044" y="9804"/>
                </a:lnTo>
                <a:lnTo>
                  <a:pt x="5067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346950" y="167767"/>
            <a:ext cx="90170" cy="138430"/>
          </a:xfrm>
          <a:custGeom>
            <a:avLst/>
            <a:gdLst/>
            <a:ahLst/>
            <a:cxnLst/>
            <a:rect l="l" t="t" r="r" b="b"/>
            <a:pathLst>
              <a:path w="90170" h="138429">
                <a:moveTo>
                  <a:pt x="43942" y="0"/>
                </a:moveTo>
                <a:lnTo>
                  <a:pt x="51943" y="0"/>
                </a:lnTo>
                <a:lnTo>
                  <a:pt x="58927" y="1524"/>
                </a:lnTo>
                <a:lnTo>
                  <a:pt x="85725" y="37083"/>
                </a:lnTo>
                <a:lnTo>
                  <a:pt x="67818" y="40004"/>
                </a:lnTo>
                <a:lnTo>
                  <a:pt x="65434" y="30577"/>
                </a:lnTo>
                <a:lnTo>
                  <a:pt x="60753" y="23828"/>
                </a:lnTo>
                <a:lnTo>
                  <a:pt x="53762" y="19770"/>
                </a:lnTo>
                <a:lnTo>
                  <a:pt x="44450" y="18414"/>
                </a:lnTo>
                <a:lnTo>
                  <a:pt x="36449" y="18414"/>
                </a:lnTo>
                <a:lnTo>
                  <a:pt x="30479" y="20065"/>
                </a:lnTo>
                <a:lnTo>
                  <a:pt x="26670" y="23240"/>
                </a:lnTo>
                <a:lnTo>
                  <a:pt x="22732" y="26415"/>
                </a:lnTo>
                <a:lnTo>
                  <a:pt x="20827" y="30479"/>
                </a:lnTo>
                <a:lnTo>
                  <a:pt x="20827" y="35432"/>
                </a:lnTo>
                <a:lnTo>
                  <a:pt x="20827" y="40258"/>
                </a:lnTo>
                <a:lnTo>
                  <a:pt x="22605" y="44068"/>
                </a:lnTo>
                <a:lnTo>
                  <a:pt x="26416" y="46862"/>
                </a:lnTo>
                <a:lnTo>
                  <a:pt x="28575" y="48513"/>
                </a:lnTo>
                <a:lnTo>
                  <a:pt x="35305" y="51180"/>
                </a:lnTo>
                <a:lnTo>
                  <a:pt x="46354" y="54863"/>
                </a:lnTo>
                <a:lnTo>
                  <a:pt x="56691" y="58239"/>
                </a:lnTo>
                <a:lnTo>
                  <a:pt x="65039" y="61293"/>
                </a:lnTo>
                <a:lnTo>
                  <a:pt x="86105" y="77977"/>
                </a:lnTo>
                <a:lnTo>
                  <a:pt x="88646" y="82930"/>
                </a:lnTo>
                <a:lnTo>
                  <a:pt x="89916" y="88773"/>
                </a:lnTo>
                <a:lnTo>
                  <a:pt x="89916" y="95630"/>
                </a:lnTo>
                <a:lnTo>
                  <a:pt x="71302" y="131385"/>
                </a:lnTo>
                <a:lnTo>
                  <a:pt x="45084" y="137922"/>
                </a:lnTo>
                <a:lnTo>
                  <a:pt x="27699" y="135276"/>
                </a:lnTo>
                <a:lnTo>
                  <a:pt x="14398" y="127333"/>
                </a:lnTo>
                <a:lnTo>
                  <a:pt x="5169" y="114079"/>
                </a:lnTo>
                <a:lnTo>
                  <a:pt x="0" y="95503"/>
                </a:lnTo>
                <a:lnTo>
                  <a:pt x="18288" y="91948"/>
                </a:lnTo>
                <a:lnTo>
                  <a:pt x="19303" y="101346"/>
                </a:lnTo>
                <a:lnTo>
                  <a:pt x="22351" y="108203"/>
                </a:lnTo>
                <a:lnTo>
                  <a:pt x="27050" y="112775"/>
                </a:lnTo>
                <a:lnTo>
                  <a:pt x="31876" y="117348"/>
                </a:lnTo>
                <a:lnTo>
                  <a:pt x="38226" y="119633"/>
                </a:lnTo>
                <a:lnTo>
                  <a:pt x="46227" y="119633"/>
                </a:lnTo>
                <a:lnTo>
                  <a:pt x="54101" y="119633"/>
                </a:lnTo>
                <a:lnTo>
                  <a:pt x="60198" y="117601"/>
                </a:lnTo>
                <a:lnTo>
                  <a:pt x="64643" y="113664"/>
                </a:lnTo>
                <a:lnTo>
                  <a:pt x="68960" y="109727"/>
                </a:lnTo>
                <a:lnTo>
                  <a:pt x="71120" y="104775"/>
                </a:lnTo>
                <a:lnTo>
                  <a:pt x="71120" y="98678"/>
                </a:lnTo>
                <a:lnTo>
                  <a:pt x="71120" y="93472"/>
                </a:lnTo>
                <a:lnTo>
                  <a:pt x="46863" y="79121"/>
                </a:lnTo>
                <a:lnTo>
                  <a:pt x="37076" y="75926"/>
                </a:lnTo>
                <a:lnTo>
                  <a:pt x="4445" y="50418"/>
                </a:lnTo>
                <a:lnTo>
                  <a:pt x="3175" y="44576"/>
                </a:lnTo>
                <a:lnTo>
                  <a:pt x="3175" y="38100"/>
                </a:lnTo>
                <a:lnTo>
                  <a:pt x="26860" y="2651"/>
                </a:lnTo>
                <a:lnTo>
                  <a:pt x="34865" y="664"/>
                </a:lnTo>
                <a:lnTo>
                  <a:pt x="43942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238238" y="167767"/>
            <a:ext cx="88265" cy="135255"/>
          </a:xfrm>
          <a:custGeom>
            <a:avLst/>
            <a:gdLst/>
            <a:ahLst/>
            <a:cxnLst/>
            <a:rect l="l" t="t" r="r" b="b"/>
            <a:pathLst>
              <a:path w="88265" h="135254">
                <a:moveTo>
                  <a:pt x="50926" y="0"/>
                </a:moveTo>
                <a:lnTo>
                  <a:pt x="56641" y="0"/>
                </a:lnTo>
                <a:lnTo>
                  <a:pt x="61975" y="1142"/>
                </a:lnTo>
                <a:lnTo>
                  <a:pt x="66928" y="3428"/>
                </a:lnTo>
                <a:lnTo>
                  <a:pt x="71881" y="5714"/>
                </a:lnTo>
                <a:lnTo>
                  <a:pt x="75818" y="8762"/>
                </a:lnTo>
                <a:lnTo>
                  <a:pt x="78866" y="12446"/>
                </a:lnTo>
                <a:lnTo>
                  <a:pt x="81914" y="16128"/>
                </a:lnTo>
                <a:lnTo>
                  <a:pt x="87883" y="53848"/>
                </a:lnTo>
                <a:lnTo>
                  <a:pt x="87883" y="135000"/>
                </a:lnTo>
                <a:lnTo>
                  <a:pt x="69595" y="135000"/>
                </a:lnTo>
                <a:lnTo>
                  <a:pt x="69595" y="54609"/>
                </a:lnTo>
                <a:lnTo>
                  <a:pt x="69595" y="44957"/>
                </a:lnTo>
                <a:lnTo>
                  <a:pt x="68706" y="37846"/>
                </a:lnTo>
                <a:lnTo>
                  <a:pt x="67055" y="33400"/>
                </a:lnTo>
                <a:lnTo>
                  <a:pt x="65404" y="28828"/>
                </a:lnTo>
                <a:lnTo>
                  <a:pt x="62864" y="25400"/>
                </a:lnTo>
                <a:lnTo>
                  <a:pt x="59308" y="22986"/>
                </a:lnTo>
                <a:lnTo>
                  <a:pt x="55752" y="20574"/>
                </a:lnTo>
                <a:lnTo>
                  <a:pt x="51688" y="19303"/>
                </a:lnTo>
                <a:lnTo>
                  <a:pt x="47116" y="19303"/>
                </a:lnTo>
                <a:lnTo>
                  <a:pt x="38353" y="19303"/>
                </a:lnTo>
                <a:lnTo>
                  <a:pt x="18287" y="62864"/>
                </a:lnTo>
                <a:lnTo>
                  <a:pt x="18287" y="135000"/>
                </a:lnTo>
                <a:lnTo>
                  <a:pt x="0" y="135000"/>
                </a:lnTo>
                <a:lnTo>
                  <a:pt x="0" y="3048"/>
                </a:lnTo>
                <a:lnTo>
                  <a:pt x="16509" y="3048"/>
                </a:lnTo>
                <a:lnTo>
                  <a:pt x="16509" y="21589"/>
                </a:lnTo>
                <a:lnTo>
                  <a:pt x="20446" y="14350"/>
                </a:lnTo>
                <a:lnTo>
                  <a:pt x="25400" y="9016"/>
                </a:lnTo>
                <a:lnTo>
                  <a:pt x="31114" y="5460"/>
                </a:lnTo>
                <a:lnTo>
                  <a:pt x="36829" y="1777"/>
                </a:lnTo>
                <a:lnTo>
                  <a:pt x="43433" y="0"/>
                </a:lnTo>
                <a:lnTo>
                  <a:pt x="50926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115429" y="167767"/>
            <a:ext cx="101600" cy="138430"/>
          </a:xfrm>
          <a:custGeom>
            <a:avLst/>
            <a:gdLst/>
            <a:ahLst/>
            <a:cxnLst/>
            <a:rect l="l" t="t" r="r" b="b"/>
            <a:pathLst>
              <a:path w="101600" h="138429">
                <a:moveTo>
                  <a:pt x="50673" y="0"/>
                </a:moveTo>
                <a:lnTo>
                  <a:pt x="86868" y="17399"/>
                </a:lnTo>
                <a:lnTo>
                  <a:pt x="101473" y="67690"/>
                </a:lnTo>
                <a:lnTo>
                  <a:pt x="100570" y="84286"/>
                </a:lnTo>
                <a:lnTo>
                  <a:pt x="87122" y="120523"/>
                </a:lnTo>
                <a:lnTo>
                  <a:pt x="50673" y="137922"/>
                </a:lnTo>
                <a:lnTo>
                  <a:pt x="40266" y="136846"/>
                </a:lnTo>
                <a:lnTo>
                  <a:pt x="8143" y="110734"/>
                </a:lnTo>
                <a:lnTo>
                  <a:pt x="0" y="68960"/>
                </a:lnTo>
                <a:lnTo>
                  <a:pt x="902" y="52957"/>
                </a:lnTo>
                <a:lnTo>
                  <a:pt x="22044" y="9804"/>
                </a:lnTo>
                <a:lnTo>
                  <a:pt x="5067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909689" y="167767"/>
            <a:ext cx="94615" cy="138430"/>
          </a:xfrm>
          <a:custGeom>
            <a:avLst/>
            <a:gdLst/>
            <a:ahLst/>
            <a:cxnLst/>
            <a:rect l="l" t="t" r="r" b="b"/>
            <a:pathLst>
              <a:path w="94615" h="138429">
                <a:moveTo>
                  <a:pt x="49402" y="0"/>
                </a:moveTo>
                <a:lnTo>
                  <a:pt x="87137" y="23479"/>
                </a:lnTo>
                <a:lnTo>
                  <a:pt x="92455" y="41782"/>
                </a:lnTo>
                <a:lnTo>
                  <a:pt x="74675" y="44957"/>
                </a:lnTo>
                <a:lnTo>
                  <a:pt x="72897" y="36067"/>
                </a:lnTo>
                <a:lnTo>
                  <a:pt x="69850" y="29463"/>
                </a:lnTo>
                <a:lnTo>
                  <a:pt x="65658" y="25018"/>
                </a:lnTo>
                <a:lnTo>
                  <a:pt x="61340" y="20574"/>
                </a:lnTo>
                <a:lnTo>
                  <a:pt x="56133" y="18414"/>
                </a:lnTo>
                <a:lnTo>
                  <a:pt x="50037" y="18414"/>
                </a:lnTo>
                <a:lnTo>
                  <a:pt x="41020" y="18414"/>
                </a:lnTo>
                <a:lnTo>
                  <a:pt x="19345" y="56284"/>
                </a:lnTo>
                <a:lnTo>
                  <a:pt x="18795" y="68452"/>
                </a:lnTo>
                <a:lnTo>
                  <a:pt x="19321" y="81029"/>
                </a:lnTo>
                <a:lnTo>
                  <a:pt x="40258" y="119633"/>
                </a:lnTo>
                <a:lnTo>
                  <a:pt x="49021" y="119633"/>
                </a:lnTo>
                <a:lnTo>
                  <a:pt x="56006" y="119633"/>
                </a:lnTo>
                <a:lnTo>
                  <a:pt x="76326" y="86613"/>
                </a:lnTo>
                <a:lnTo>
                  <a:pt x="94360" y="89534"/>
                </a:lnTo>
                <a:lnTo>
                  <a:pt x="78739" y="125602"/>
                </a:lnTo>
                <a:lnTo>
                  <a:pt x="48640" y="137922"/>
                </a:lnTo>
                <a:lnTo>
                  <a:pt x="38522" y="136846"/>
                </a:lnTo>
                <a:lnTo>
                  <a:pt x="7715" y="110732"/>
                </a:lnTo>
                <a:lnTo>
                  <a:pt x="0" y="68833"/>
                </a:lnTo>
                <a:lnTo>
                  <a:pt x="859" y="52740"/>
                </a:lnTo>
                <a:lnTo>
                  <a:pt x="21274" y="9697"/>
                </a:lnTo>
                <a:lnTo>
                  <a:pt x="39042" y="1073"/>
                </a:lnTo>
                <a:lnTo>
                  <a:pt x="49402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799326" y="167767"/>
            <a:ext cx="88265" cy="135255"/>
          </a:xfrm>
          <a:custGeom>
            <a:avLst/>
            <a:gdLst/>
            <a:ahLst/>
            <a:cxnLst/>
            <a:rect l="l" t="t" r="r" b="b"/>
            <a:pathLst>
              <a:path w="88265" h="135254">
                <a:moveTo>
                  <a:pt x="50926" y="0"/>
                </a:moveTo>
                <a:lnTo>
                  <a:pt x="56642" y="0"/>
                </a:lnTo>
                <a:lnTo>
                  <a:pt x="61975" y="1142"/>
                </a:lnTo>
                <a:lnTo>
                  <a:pt x="66928" y="3428"/>
                </a:lnTo>
                <a:lnTo>
                  <a:pt x="71881" y="5714"/>
                </a:lnTo>
                <a:lnTo>
                  <a:pt x="75819" y="8762"/>
                </a:lnTo>
                <a:lnTo>
                  <a:pt x="78867" y="12446"/>
                </a:lnTo>
                <a:lnTo>
                  <a:pt x="81915" y="16128"/>
                </a:lnTo>
                <a:lnTo>
                  <a:pt x="87883" y="53848"/>
                </a:lnTo>
                <a:lnTo>
                  <a:pt x="87883" y="135000"/>
                </a:lnTo>
                <a:lnTo>
                  <a:pt x="69596" y="135000"/>
                </a:lnTo>
                <a:lnTo>
                  <a:pt x="69596" y="54609"/>
                </a:lnTo>
                <a:lnTo>
                  <a:pt x="69596" y="44957"/>
                </a:lnTo>
                <a:lnTo>
                  <a:pt x="68706" y="37846"/>
                </a:lnTo>
                <a:lnTo>
                  <a:pt x="67055" y="33400"/>
                </a:lnTo>
                <a:lnTo>
                  <a:pt x="65404" y="28828"/>
                </a:lnTo>
                <a:lnTo>
                  <a:pt x="62865" y="25400"/>
                </a:lnTo>
                <a:lnTo>
                  <a:pt x="59308" y="22986"/>
                </a:lnTo>
                <a:lnTo>
                  <a:pt x="55752" y="20574"/>
                </a:lnTo>
                <a:lnTo>
                  <a:pt x="51689" y="19303"/>
                </a:lnTo>
                <a:lnTo>
                  <a:pt x="47117" y="19303"/>
                </a:lnTo>
                <a:lnTo>
                  <a:pt x="38353" y="19303"/>
                </a:lnTo>
                <a:lnTo>
                  <a:pt x="18288" y="62864"/>
                </a:lnTo>
                <a:lnTo>
                  <a:pt x="18288" y="135000"/>
                </a:lnTo>
                <a:lnTo>
                  <a:pt x="0" y="135000"/>
                </a:lnTo>
                <a:lnTo>
                  <a:pt x="0" y="3048"/>
                </a:lnTo>
                <a:lnTo>
                  <a:pt x="16509" y="3048"/>
                </a:lnTo>
                <a:lnTo>
                  <a:pt x="16509" y="21589"/>
                </a:lnTo>
                <a:lnTo>
                  <a:pt x="20447" y="14350"/>
                </a:lnTo>
                <a:lnTo>
                  <a:pt x="25400" y="9016"/>
                </a:lnTo>
                <a:lnTo>
                  <a:pt x="31115" y="5460"/>
                </a:lnTo>
                <a:lnTo>
                  <a:pt x="36829" y="1777"/>
                </a:lnTo>
                <a:lnTo>
                  <a:pt x="43433" y="0"/>
                </a:lnTo>
                <a:lnTo>
                  <a:pt x="50926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708643" y="124713"/>
            <a:ext cx="52705" cy="180340"/>
          </a:xfrm>
          <a:custGeom>
            <a:avLst/>
            <a:gdLst/>
            <a:ahLst/>
            <a:cxnLst/>
            <a:rect l="l" t="t" r="r" b="b"/>
            <a:pathLst>
              <a:path w="52704" h="180340">
                <a:moveTo>
                  <a:pt x="31623" y="0"/>
                </a:moveTo>
                <a:lnTo>
                  <a:pt x="31623" y="46100"/>
                </a:lnTo>
                <a:lnTo>
                  <a:pt x="50164" y="46100"/>
                </a:lnTo>
                <a:lnTo>
                  <a:pt x="50164" y="63500"/>
                </a:lnTo>
                <a:lnTo>
                  <a:pt x="31623" y="63500"/>
                </a:lnTo>
                <a:lnTo>
                  <a:pt x="31623" y="140588"/>
                </a:lnTo>
                <a:lnTo>
                  <a:pt x="31623" y="147700"/>
                </a:lnTo>
                <a:lnTo>
                  <a:pt x="32130" y="152400"/>
                </a:lnTo>
                <a:lnTo>
                  <a:pt x="33274" y="154431"/>
                </a:lnTo>
                <a:lnTo>
                  <a:pt x="34798" y="157352"/>
                </a:lnTo>
                <a:lnTo>
                  <a:pt x="37719" y="158876"/>
                </a:lnTo>
                <a:lnTo>
                  <a:pt x="42036" y="158876"/>
                </a:lnTo>
                <a:lnTo>
                  <a:pt x="44196" y="158876"/>
                </a:lnTo>
                <a:lnTo>
                  <a:pt x="46862" y="158622"/>
                </a:lnTo>
                <a:lnTo>
                  <a:pt x="50164" y="157987"/>
                </a:lnTo>
                <a:lnTo>
                  <a:pt x="52577" y="177800"/>
                </a:lnTo>
                <a:lnTo>
                  <a:pt x="47625" y="179069"/>
                </a:lnTo>
                <a:lnTo>
                  <a:pt x="43052" y="179831"/>
                </a:lnTo>
                <a:lnTo>
                  <a:pt x="38988" y="179831"/>
                </a:lnTo>
                <a:lnTo>
                  <a:pt x="32638" y="179831"/>
                </a:lnTo>
                <a:lnTo>
                  <a:pt x="27431" y="178561"/>
                </a:lnTo>
                <a:lnTo>
                  <a:pt x="23622" y="176021"/>
                </a:lnTo>
                <a:lnTo>
                  <a:pt x="19684" y="173481"/>
                </a:lnTo>
                <a:lnTo>
                  <a:pt x="13334" y="139445"/>
                </a:lnTo>
                <a:lnTo>
                  <a:pt x="13334" y="63500"/>
                </a:lnTo>
                <a:lnTo>
                  <a:pt x="0" y="63500"/>
                </a:lnTo>
                <a:lnTo>
                  <a:pt x="0" y="46100"/>
                </a:lnTo>
                <a:lnTo>
                  <a:pt x="13334" y="46100"/>
                </a:lnTo>
                <a:lnTo>
                  <a:pt x="13334" y="13334"/>
                </a:lnTo>
                <a:lnTo>
                  <a:pt x="3162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737856" y="124713"/>
            <a:ext cx="52705" cy="180340"/>
          </a:xfrm>
          <a:custGeom>
            <a:avLst/>
            <a:gdLst/>
            <a:ahLst/>
            <a:cxnLst/>
            <a:rect l="l" t="t" r="r" b="b"/>
            <a:pathLst>
              <a:path w="52704" h="180340">
                <a:moveTo>
                  <a:pt x="31623" y="0"/>
                </a:moveTo>
                <a:lnTo>
                  <a:pt x="31623" y="46100"/>
                </a:lnTo>
                <a:lnTo>
                  <a:pt x="50165" y="46100"/>
                </a:lnTo>
                <a:lnTo>
                  <a:pt x="50165" y="63500"/>
                </a:lnTo>
                <a:lnTo>
                  <a:pt x="31623" y="63500"/>
                </a:lnTo>
                <a:lnTo>
                  <a:pt x="31623" y="140588"/>
                </a:lnTo>
                <a:lnTo>
                  <a:pt x="31623" y="147700"/>
                </a:lnTo>
                <a:lnTo>
                  <a:pt x="32130" y="152400"/>
                </a:lnTo>
                <a:lnTo>
                  <a:pt x="33274" y="154431"/>
                </a:lnTo>
                <a:lnTo>
                  <a:pt x="34798" y="157352"/>
                </a:lnTo>
                <a:lnTo>
                  <a:pt x="37719" y="158876"/>
                </a:lnTo>
                <a:lnTo>
                  <a:pt x="42037" y="158876"/>
                </a:lnTo>
                <a:lnTo>
                  <a:pt x="44196" y="158876"/>
                </a:lnTo>
                <a:lnTo>
                  <a:pt x="46863" y="158622"/>
                </a:lnTo>
                <a:lnTo>
                  <a:pt x="50165" y="157987"/>
                </a:lnTo>
                <a:lnTo>
                  <a:pt x="52577" y="177800"/>
                </a:lnTo>
                <a:lnTo>
                  <a:pt x="47625" y="179069"/>
                </a:lnTo>
                <a:lnTo>
                  <a:pt x="43052" y="179831"/>
                </a:lnTo>
                <a:lnTo>
                  <a:pt x="38989" y="179831"/>
                </a:lnTo>
                <a:lnTo>
                  <a:pt x="32639" y="179831"/>
                </a:lnTo>
                <a:lnTo>
                  <a:pt x="27432" y="178561"/>
                </a:lnTo>
                <a:lnTo>
                  <a:pt x="23622" y="176021"/>
                </a:lnTo>
                <a:lnTo>
                  <a:pt x="19685" y="173481"/>
                </a:lnTo>
                <a:lnTo>
                  <a:pt x="13335" y="139445"/>
                </a:lnTo>
                <a:lnTo>
                  <a:pt x="13335" y="63500"/>
                </a:lnTo>
                <a:lnTo>
                  <a:pt x="0" y="63500"/>
                </a:lnTo>
                <a:lnTo>
                  <a:pt x="0" y="46100"/>
                </a:lnTo>
                <a:lnTo>
                  <a:pt x="13335" y="46100"/>
                </a:lnTo>
                <a:lnTo>
                  <a:pt x="13335" y="13334"/>
                </a:lnTo>
                <a:lnTo>
                  <a:pt x="3162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009383" y="124713"/>
            <a:ext cx="52705" cy="180340"/>
          </a:xfrm>
          <a:custGeom>
            <a:avLst/>
            <a:gdLst/>
            <a:ahLst/>
            <a:cxnLst/>
            <a:rect l="l" t="t" r="r" b="b"/>
            <a:pathLst>
              <a:path w="52704" h="180340">
                <a:moveTo>
                  <a:pt x="31623" y="0"/>
                </a:moveTo>
                <a:lnTo>
                  <a:pt x="31623" y="46100"/>
                </a:lnTo>
                <a:lnTo>
                  <a:pt x="50165" y="46100"/>
                </a:lnTo>
                <a:lnTo>
                  <a:pt x="50165" y="63500"/>
                </a:lnTo>
                <a:lnTo>
                  <a:pt x="31623" y="63500"/>
                </a:lnTo>
                <a:lnTo>
                  <a:pt x="31623" y="140588"/>
                </a:lnTo>
                <a:lnTo>
                  <a:pt x="31623" y="147700"/>
                </a:lnTo>
                <a:lnTo>
                  <a:pt x="32131" y="152400"/>
                </a:lnTo>
                <a:lnTo>
                  <a:pt x="33274" y="154431"/>
                </a:lnTo>
                <a:lnTo>
                  <a:pt x="34798" y="157352"/>
                </a:lnTo>
                <a:lnTo>
                  <a:pt x="37719" y="158876"/>
                </a:lnTo>
                <a:lnTo>
                  <a:pt x="42037" y="158876"/>
                </a:lnTo>
                <a:lnTo>
                  <a:pt x="44196" y="158876"/>
                </a:lnTo>
                <a:lnTo>
                  <a:pt x="46863" y="158622"/>
                </a:lnTo>
                <a:lnTo>
                  <a:pt x="50165" y="157987"/>
                </a:lnTo>
                <a:lnTo>
                  <a:pt x="52577" y="177800"/>
                </a:lnTo>
                <a:lnTo>
                  <a:pt x="47625" y="179069"/>
                </a:lnTo>
                <a:lnTo>
                  <a:pt x="43052" y="179831"/>
                </a:lnTo>
                <a:lnTo>
                  <a:pt x="38989" y="179831"/>
                </a:lnTo>
                <a:lnTo>
                  <a:pt x="32639" y="179831"/>
                </a:lnTo>
                <a:lnTo>
                  <a:pt x="27432" y="178561"/>
                </a:lnTo>
                <a:lnTo>
                  <a:pt x="23622" y="176021"/>
                </a:lnTo>
                <a:lnTo>
                  <a:pt x="19685" y="173481"/>
                </a:lnTo>
                <a:lnTo>
                  <a:pt x="13335" y="139445"/>
                </a:lnTo>
                <a:lnTo>
                  <a:pt x="13335" y="63500"/>
                </a:lnTo>
                <a:lnTo>
                  <a:pt x="0" y="63500"/>
                </a:lnTo>
                <a:lnTo>
                  <a:pt x="0" y="46100"/>
                </a:lnTo>
                <a:lnTo>
                  <a:pt x="13335" y="46100"/>
                </a:lnTo>
                <a:lnTo>
                  <a:pt x="13335" y="13334"/>
                </a:lnTo>
                <a:lnTo>
                  <a:pt x="3162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8389619" y="133413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 h="0">
                <a:moveTo>
                  <a:pt x="0" y="0"/>
                </a:moveTo>
                <a:lnTo>
                  <a:pt x="28955" y="0"/>
                </a:lnTo>
              </a:path>
            </a:pathLst>
          </a:custGeom>
          <a:ln w="3644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8092947" y="120522"/>
            <a:ext cx="93980" cy="185420"/>
          </a:xfrm>
          <a:custGeom>
            <a:avLst/>
            <a:gdLst/>
            <a:ahLst/>
            <a:cxnLst/>
            <a:rect l="l" t="t" r="r" b="b"/>
            <a:pathLst>
              <a:path w="93979" h="185420">
                <a:moveTo>
                  <a:pt x="0" y="0"/>
                </a:moveTo>
                <a:lnTo>
                  <a:pt x="18415" y="0"/>
                </a:lnTo>
                <a:lnTo>
                  <a:pt x="18415" y="65024"/>
                </a:lnTo>
                <a:lnTo>
                  <a:pt x="22225" y="59054"/>
                </a:lnTo>
                <a:lnTo>
                  <a:pt x="26670" y="54609"/>
                </a:lnTo>
                <a:lnTo>
                  <a:pt x="31623" y="51688"/>
                </a:lnTo>
                <a:lnTo>
                  <a:pt x="36575" y="48768"/>
                </a:lnTo>
                <a:lnTo>
                  <a:pt x="42036" y="47244"/>
                </a:lnTo>
                <a:lnTo>
                  <a:pt x="48132" y="47244"/>
                </a:lnTo>
                <a:lnTo>
                  <a:pt x="56515" y="47244"/>
                </a:lnTo>
                <a:lnTo>
                  <a:pt x="87756" y="77850"/>
                </a:lnTo>
                <a:lnTo>
                  <a:pt x="93979" y="115188"/>
                </a:lnTo>
                <a:lnTo>
                  <a:pt x="93098" y="131054"/>
                </a:lnTo>
                <a:lnTo>
                  <a:pt x="79882" y="167004"/>
                </a:lnTo>
                <a:lnTo>
                  <a:pt x="46990" y="185166"/>
                </a:lnTo>
                <a:lnTo>
                  <a:pt x="40767" y="185166"/>
                </a:lnTo>
                <a:lnTo>
                  <a:pt x="17018" y="165734"/>
                </a:lnTo>
                <a:lnTo>
                  <a:pt x="17018" y="182245"/>
                </a:lnTo>
                <a:lnTo>
                  <a:pt x="0" y="182245"/>
                </a:lnTo>
                <a:lnTo>
                  <a:pt x="0" y="0"/>
                </a:lnTo>
                <a:close/>
              </a:path>
            </a:pathLst>
          </a:custGeom>
          <a:ln w="10667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805166" y="120522"/>
            <a:ext cx="88265" cy="182245"/>
          </a:xfrm>
          <a:custGeom>
            <a:avLst/>
            <a:gdLst/>
            <a:ahLst/>
            <a:cxnLst/>
            <a:rect l="l" t="t" r="r" b="b"/>
            <a:pathLst>
              <a:path w="88265" h="182245">
                <a:moveTo>
                  <a:pt x="0" y="0"/>
                </a:moveTo>
                <a:lnTo>
                  <a:pt x="18287" y="0"/>
                </a:lnTo>
                <a:lnTo>
                  <a:pt x="18287" y="65404"/>
                </a:lnTo>
                <a:lnTo>
                  <a:pt x="22605" y="59308"/>
                </a:lnTo>
                <a:lnTo>
                  <a:pt x="27431" y="54863"/>
                </a:lnTo>
                <a:lnTo>
                  <a:pt x="32892" y="51816"/>
                </a:lnTo>
                <a:lnTo>
                  <a:pt x="38353" y="48768"/>
                </a:lnTo>
                <a:lnTo>
                  <a:pt x="44323" y="47244"/>
                </a:lnTo>
                <a:lnTo>
                  <a:pt x="50800" y="47244"/>
                </a:lnTo>
                <a:lnTo>
                  <a:pt x="85598" y="73850"/>
                </a:lnTo>
                <a:lnTo>
                  <a:pt x="88137" y="98551"/>
                </a:lnTo>
                <a:lnTo>
                  <a:pt x="88137" y="182245"/>
                </a:lnTo>
                <a:lnTo>
                  <a:pt x="69850" y="182245"/>
                </a:lnTo>
                <a:lnTo>
                  <a:pt x="69850" y="98551"/>
                </a:lnTo>
                <a:lnTo>
                  <a:pt x="69850" y="87122"/>
                </a:lnTo>
                <a:lnTo>
                  <a:pt x="67817" y="78994"/>
                </a:lnTo>
                <a:lnTo>
                  <a:pt x="63753" y="74041"/>
                </a:lnTo>
                <a:lnTo>
                  <a:pt x="59689" y="68960"/>
                </a:lnTo>
                <a:lnTo>
                  <a:pt x="54101" y="66548"/>
                </a:lnTo>
                <a:lnTo>
                  <a:pt x="46989" y="66548"/>
                </a:lnTo>
                <a:lnTo>
                  <a:pt x="38988" y="66548"/>
                </a:lnTo>
                <a:lnTo>
                  <a:pt x="18287" y="109981"/>
                </a:lnTo>
                <a:lnTo>
                  <a:pt x="18287" y="182245"/>
                </a:lnTo>
                <a:lnTo>
                  <a:pt x="0" y="182245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071359" y="133413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 h="0">
                <a:moveTo>
                  <a:pt x="0" y="0"/>
                </a:moveTo>
                <a:lnTo>
                  <a:pt x="28955" y="0"/>
                </a:lnTo>
              </a:path>
            </a:pathLst>
          </a:custGeom>
          <a:ln w="3644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559422" y="120522"/>
            <a:ext cx="100965" cy="182245"/>
          </a:xfrm>
          <a:custGeom>
            <a:avLst/>
            <a:gdLst/>
            <a:ahLst/>
            <a:cxnLst/>
            <a:rect l="l" t="t" r="r" b="b"/>
            <a:pathLst>
              <a:path w="100965" h="182245">
                <a:moveTo>
                  <a:pt x="0" y="0"/>
                </a:moveTo>
                <a:lnTo>
                  <a:pt x="100837" y="0"/>
                </a:lnTo>
                <a:lnTo>
                  <a:pt x="100837" y="21590"/>
                </a:lnTo>
                <a:lnTo>
                  <a:pt x="19811" y="21590"/>
                </a:lnTo>
                <a:lnTo>
                  <a:pt x="19811" y="77977"/>
                </a:lnTo>
                <a:lnTo>
                  <a:pt x="89916" y="77977"/>
                </a:lnTo>
                <a:lnTo>
                  <a:pt x="89916" y="99441"/>
                </a:lnTo>
                <a:lnTo>
                  <a:pt x="19811" y="99441"/>
                </a:lnTo>
                <a:lnTo>
                  <a:pt x="19811" y="182245"/>
                </a:lnTo>
                <a:lnTo>
                  <a:pt x="0" y="182245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7621778" y="117475"/>
            <a:ext cx="63500" cy="185420"/>
          </a:xfrm>
          <a:custGeom>
            <a:avLst/>
            <a:gdLst/>
            <a:ahLst/>
            <a:cxnLst/>
            <a:rect l="l" t="t" r="r" b="b"/>
            <a:pathLst>
              <a:path w="63500" h="185420">
                <a:moveTo>
                  <a:pt x="46227" y="0"/>
                </a:moveTo>
                <a:lnTo>
                  <a:pt x="51435" y="0"/>
                </a:lnTo>
                <a:lnTo>
                  <a:pt x="57150" y="761"/>
                </a:lnTo>
                <a:lnTo>
                  <a:pt x="63373" y="2285"/>
                </a:lnTo>
                <a:lnTo>
                  <a:pt x="60578" y="21717"/>
                </a:lnTo>
                <a:lnTo>
                  <a:pt x="56769" y="20954"/>
                </a:lnTo>
                <a:lnTo>
                  <a:pt x="53213" y="20447"/>
                </a:lnTo>
                <a:lnTo>
                  <a:pt x="49783" y="20447"/>
                </a:lnTo>
                <a:lnTo>
                  <a:pt x="44323" y="20447"/>
                </a:lnTo>
                <a:lnTo>
                  <a:pt x="40386" y="21971"/>
                </a:lnTo>
                <a:lnTo>
                  <a:pt x="38100" y="24765"/>
                </a:lnTo>
                <a:lnTo>
                  <a:pt x="35687" y="27685"/>
                </a:lnTo>
                <a:lnTo>
                  <a:pt x="34544" y="33147"/>
                </a:lnTo>
                <a:lnTo>
                  <a:pt x="34544" y="41148"/>
                </a:lnTo>
                <a:lnTo>
                  <a:pt x="34544" y="53340"/>
                </a:lnTo>
                <a:lnTo>
                  <a:pt x="55625" y="53340"/>
                </a:lnTo>
                <a:lnTo>
                  <a:pt x="55625" y="70739"/>
                </a:lnTo>
                <a:lnTo>
                  <a:pt x="34544" y="70739"/>
                </a:lnTo>
                <a:lnTo>
                  <a:pt x="34544" y="185293"/>
                </a:lnTo>
                <a:lnTo>
                  <a:pt x="16255" y="185293"/>
                </a:lnTo>
                <a:lnTo>
                  <a:pt x="16255" y="70739"/>
                </a:lnTo>
                <a:lnTo>
                  <a:pt x="0" y="70739"/>
                </a:lnTo>
                <a:lnTo>
                  <a:pt x="0" y="53340"/>
                </a:lnTo>
                <a:lnTo>
                  <a:pt x="16255" y="53340"/>
                </a:lnTo>
                <a:lnTo>
                  <a:pt x="16255" y="39243"/>
                </a:lnTo>
                <a:lnTo>
                  <a:pt x="16255" y="28955"/>
                </a:lnTo>
                <a:lnTo>
                  <a:pt x="17399" y="21081"/>
                </a:lnTo>
                <a:lnTo>
                  <a:pt x="19557" y="16001"/>
                </a:lnTo>
                <a:lnTo>
                  <a:pt x="21717" y="10795"/>
                </a:lnTo>
                <a:lnTo>
                  <a:pt x="25019" y="6857"/>
                </a:lnTo>
                <a:lnTo>
                  <a:pt x="29464" y="4064"/>
                </a:lnTo>
                <a:lnTo>
                  <a:pt x="33908" y="1397"/>
                </a:lnTo>
                <a:lnTo>
                  <a:pt x="39497" y="0"/>
                </a:lnTo>
                <a:lnTo>
                  <a:pt x="46227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4304" y="1153667"/>
            <a:ext cx="5905500" cy="4850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125095" indent="-342900">
              <a:lnSpc>
                <a:spcPts val="3570"/>
              </a:lnSpc>
              <a:buFont typeface="Garamond"/>
              <a:buAutoNum type="alphaLcParenR"/>
              <a:tabLst>
                <a:tab pos="408940" algn="l"/>
              </a:tabLst>
            </a:pPr>
            <a:r>
              <a:rPr dirty="0" sz="3300" spc="5" b="1" u="heavy">
                <a:solidFill>
                  <a:srgbClr val="FF00FF"/>
                </a:solidFill>
                <a:latin typeface="Garamond"/>
                <a:cs typeface="Garamond"/>
              </a:rPr>
              <a:t>The </a:t>
            </a:r>
            <a:r>
              <a:rPr dirty="0" sz="3300" spc="-5" b="1" u="heavy">
                <a:solidFill>
                  <a:srgbClr val="FF00FF"/>
                </a:solidFill>
                <a:latin typeface="Garamond"/>
                <a:cs typeface="Garamond"/>
              </a:rPr>
              <a:t>ascending </a:t>
            </a:r>
            <a:r>
              <a:rPr dirty="0" sz="3300" spc="20" b="1" u="heavy">
                <a:solidFill>
                  <a:srgbClr val="FF00FF"/>
                </a:solidFill>
                <a:latin typeface="Garamond"/>
                <a:cs typeface="Garamond"/>
              </a:rPr>
              <a:t>sensory  </a:t>
            </a:r>
            <a:r>
              <a:rPr dirty="0" sz="3300" spc="-15" b="1" u="heavy">
                <a:solidFill>
                  <a:srgbClr val="FF00FF"/>
                </a:solidFill>
                <a:latin typeface="Garamond"/>
                <a:cs typeface="Garamond"/>
              </a:rPr>
              <a:t>pathways </a:t>
            </a:r>
            <a:r>
              <a:rPr dirty="0" sz="3300">
                <a:solidFill>
                  <a:srgbClr val="0C0500"/>
                </a:solidFill>
                <a:latin typeface="Garamond"/>
                <a:cs typeface="Garamond"/>
              </a:rPr>
              <a:t>coming from the</a:t>
            </a:r>
            <a:r>
              <a:rPr dirty="0" sz="3300" spc="-7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300" spc="-5">
                <a:solidFill>
                  <a:srgbClr val="0C0500"/>
                </a:solidFill>
                <a:latin typeface="Garamond"/>
                <a:cs typeface="Garamond"/>
              </a:rPr>
              <a:t>body  </a:t>
            </a:r>
            <a:r>
              <a:rPr dirty="0" sz="3300">
                <a:solidFill>
                  <a:srgbClr val="0C0500"/>
                </a:solidFill>
                <a:latin typeface="Garamond"/>
                <a:cs typeface="Garamond"/>
              </a:rPr>
              <a:t>to the </a:t>
            </a:r>
            <a:r>
              <a:rPr dirty="0" sz="3300" spc="-5">
                <a:solidFill>
                  <a:srgbClr val="0C0500"/>
                </a:solidFill>
                <a:latin typeface="Garamond"/>
                <a:cs typeface="Garamond"/>
              </a:rPr>
              <a:t>brain</a:t>
            </a:r>
            <a:r>
              <a:rPr dirty="0" sz="3300" spc="-6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300" spc="-5">
                <a:solidFill>
                  <a:srgbClr val="0C0500"/>
                </a:solidFill>
                <a:latin typeface="Garamond"/>
                <a:cs typeface="Garamond"/>
              </a:rPr>
              <a:t>includes:</a:t>
            </a:r>
            <a:endParaRPr sz="3300">
              <a:latin typeface="Garamond"/>
              <a:cs typeface="Garamond"/>
            </a:endParaRPr>
          </a:p>
          <a:p>
            <a:pPr lvl="1" marL="728980" marR="5080" indent="-335280">
              <a:lnSpc>
                <a:spcPts val="3570"/>
              </a:lnSpc>
              <a:spcBef>
                <a:spcPts val="785"/>
              </a:spcBef>
              <a:buFont typeface="Wingdings"/>
              <a:buChar char=""/>
              <a:tabLst>
                <a:tab pos="728980" algn="l"/>
              </a:tabLst>
            </a:pPr>
            <a:r>
              <a:rPr dirty="0" sz="3300" spc="10">
                <a:solidFill>
                  <a:srgbClr val="0C0500"/>
                </a:solidFill>
                <a:latin typeface="Garamond"/>
                <a:cs typeface="Garamond"/>
              </a:rPr>
              <a:t>The </a:t>
            </a:r>
            <a:r>
              <a:rPr dirty="0" sz="3300" spc="-5">
                <a:solidFill>
                  <a:srgbClr val="0C0500"/>
                </a:solidFill>
                <a:latin typeface="Garamond"/>
                <a:cs typeface="Garamond"/>
              </a:rPr>
              <a:t>spinothalamin </a:t>
            </a:r>
            <a:r>
              <a:rPr dirty="0" sz="3300">
                <a:solidFill>
                  <a:srgbClr val="0C0500"/>
                </a:solidFill>
                <a:latin typeface="Garamond"/>
                <a:cs typeface="Garamond"/>
              </a:rPr>
              <a:t>tract for  </a:t>
            </a:r>
            <a:r>
              <a:rPr dirty="0" sz="3300" spc="-5">
                <a:solidFill>
                  <a:srgbClr val="0C0500"/>
                </a:solidFill>
                <a:latin typeface="Garamond"/>
                <a:cs typeface="Garamond"/>
              </a:rPr>
              <a:t>pain and temperature</a:t>
            </a:r>
            <a:r>
              <a:rPr dirty="0" sz="3300" spc="-1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300" spc="-5">
                <a:solidFill>
                  <a:srgbClr val="0C0500"/>
                </a:solidFill>
                <a:latin typeface="Garamond"/>
                <a:cs typeface="Garamond"/>
              </a:rPr>
              <a:t>sensation.</a:t>
            </a:r>
            <a:endParaRPr sz="3300">
              <a:latin typeface="Garamond"/>
              <a:cs typeface="Garamond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0C0500"/>
              </a:buClr>
              <a:buFont typeface="Wingdings"/>
              <a:buChar char=""/>
            </a:pPr>
            <a:endParaRPr sz="4400">
              <a:latin typeface="Times New Roman"/>
              <a:cs typeface="Times New Roman"/>
            </a:endParaRPr>
          </a:p>
          <a:p>
            <a:pPr lvl="1" marL="728980" marR="33020" indent="-335280">
              <a:lnSpc>
                <a:spcPct val="90000"/>
              </a:lnSpc>
              <a:buFont typeface="Wingdings"/>
              <a:buChar char=""/>
              <a:tabLst>
                <a:tab pos="728980" algn="l"/>
              </a:tabLst>
            </a:pPr>
            <a:r>
              <a:rPr dirty="0" sz="3300" spc="10">
                <a:solidFill>
                  <a:srgbClr val="0C0500"/>
                </a:solidFill>
                <a:latin typeface="Garamond"/>
                <a:cs typeface="Garamond"/>
              </a:rPr>
              <a:t>The </a:t>
            </a:r>
            <a:r>
              <a:rPr dirty="0" sz="3300">
                <a:solidFill>
                  <a:srgbClr val="0C0500"/>
                </a:solidFill>
                <a:latin typeface="Garamond"/>
                <a:cs typeface="Garamond"/>
              </a:rPr>
              <a:t>dorsal column, fasciculus  </a:t>
            </a:r>
            <a:r>
              <a:rPr dirty="0" sz="3300" spc="-5">
                <a:solidFill>
                  <a:srgbClr val="0C0500"/>
                </a:solidFill>
                <a:latin typeface="Garamond"/>
                <a:cs typeface="Garamond"/>
              </a:rPr>
              <a:t>gracilis, and </a:t>
            </a:r>
            <a:r>
              <a:rPr dirty="0" sz="3300">
                <a:solidFill>
                  <a:srgbClr val="0C0500"/>
                </a:solidFill>
                <a:latin typeface="Garamond"/>
                <a:cs typeface="Garamond"/>
              </a:rPr>
              <a:t>cuneatus for</a:t>
            </a:r>
            <a:r>
              <a:rPr dirty="0" sz="3300" spc="-114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300" spc="-10">
                <a:solidFill>
                  <a:srgbClr val="0C0500"/>
                </a:solidFill>
                <a:latin typeface="Garamond"/>
                <a:cs typeface="Garamond"/>
              </a:rPr>
              <a:t>touch,  proprioceptive </a:t>
            </a:r>
            <a:r>
              <a:rPr dirty="0" sz="3300" spc="-5">
                <a:solidFill>
                  <a:srgbClr val="0C0500"/>
                </a:solidFill>
                <a:latin typeface="Garamond"/>
                <a:cs typeface="Garamond"/>
              </a:rPr>
              <a:t>and pressure  sensation.</a:t>
            </a:r>
            <a:endParaRPr sz="3300">
              <a:latin typeface="Garamond"/>
              <a:cs typeface="Garam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59422" y="117475"/>
            <a:ext cx="2479294" cy="1882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292338" y="236474"/>
            <a:ext cx="55880" cy="52069"/>
          </a:xfrm>
          <a:custGeom>
            <a:avLst/>
            <a:gdLst/>
            <a:ahLst/>
            <a:cxnLst/>
            <a:rect l="l" t="t" r="r" b="b"/>
            <a:pathLst>
              <a:path w="55879" h="52070">
                <a:moveTo>
                  <a:pt x="55752" y="0"/>
                </a:moveTo>
                <a:lnTo>
                  <a:pt x="18160" y="9778"/>
                </a:lnTo>
                <a:lnTo>
                  <a:pt x="12700" y="11302"/>
                </a:lnTo>
                <a:lnTo>
                  <a:pt x="9651" y="13080"/>
                </a:lnTo>
                <a:lnTo>
                  <a:pt x="6603" y="14731"/>
                </a:lnTo>
                <a:lnTo>
                  <a:pt x="4190" y="17145"/>
                </a:lnTo>
                <a:lnTo>
                  <a:pt x="2539" y="20193"/>
                </a:lnTo>
                <a:lnTo>
                  <a:pt x="761" y="23368"/>
                </a:lnTo>
                <a:lnTo>
                  <a:pt x="0" y="26924"/>
                </a:lnTo>
                <a:lnTo>
                  <a:pt x="0" y="30987"/>
                </a:lnTo>
                <a:lnTo>
                  <a:pt x="0" y="37337"/>
                </a:lnTo>
                <a:lnTo>
                  <a:pt x="1904" y="42291"/>
                </a:lnTo>
                <a:lnTo>
                  <a:pt x="5841" y="46100"/>
                </a:lnTo>
                <a:lnTo>
                  <a:pt x="9651" y="49910"/>
                </a:lnTo>
                <a:lnTo>
                  <a:pt x="15112" y="51689"/>
                </a:lnTo>
                <a:lnTo>
                  <a:pt x="21970" y="51689"/>
                </a:lnTo>
                <a:lnTo>
                  <a:pt x="28447" y="51689"/>
                </a:lnTo>
                <a:lnTo>
                  <a:pt x="34416" y="50037"/>
                </a:lnTo>
                <a:lnTo>
                  <a:pt x="39750" y="46608"/>
                </a:lnTo>
                <a:lnTo>
                  <a:pt x="45084" y="43306"/>
                </a:lnTo>
                <a:lnTo>
                  <a:pt x="49148" y="38734"/>
                </a:lnTo>
                <a:lnTo>
                  <a:pt x="51815" y="33020"/>
                </a:lnTo>
                <a:lnTo>
                  <a:pt x="54482" y="27304"/>
                </a:lnTo>
                <a:lnTo>
                  <a:pt x="55752" y="19050"/>
                </a:lnTo>
                <a:lnTo>
                  <a:pt x="55752" y="8254"/>
                </a:lnTo>
                <a:lnTo>
                  <a:pt x="55752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89669" y="186181"/>
            <a:ext cx="60325" cy="38100"/>
          </a:xfrm>
          <a:custGeom>
            <a:avLst/>
            <a:gdLst/>
            <a:ahLst/>
            <a:cxnLst/>
            <a:rect l="l" t="t" r="r" b="b"/>
            <a:pathLst>
              <a:path w="60325" h="38100">
                <a:moveTo>
                  <a:pt x="30479" y="0"/>
                </a:moveTo>
                <a:lnTo>
                  <a:pt x="22351" y="0"/>
                </a:lnTo>
                <a:lnTo>
                  <a:pt x="15366" y="3428"/>
                </a:lnTo>
                <a:lnTo>
                  <a:pt x="0" y="37846"/>
                </a:lnTo>
                <a:lnTo>
                  <a:pt x="60325" y="37846"/>
                </a:lnTo>
                <a:lnTo>
                  <a:pt x="42957" y="3063"/>
                </a:lnTo>
                <a:lnTo>
                  <a:pt x="30479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109711" y="186181"/>
            <a:ext cx="58419" cy="101600"/>
          </a:xfrm>
          <a:custGeom>
            <a:avLst/>
            <a:gdLst/>
            <a:ahLst/>
            <a:cxnLst/>
            <a:rect l="l" t="t" r="r" b="b"/>
            <a:pathLst>
              <a:path w="58420" h="101600">
                <a:moveTo>
                  <a:pt x="29083" y="0"/>
                </a:moveTo>
                <a:lnTo>
                  <a:pt x="21590" y="0"/>
                </a:lnTo>
                <a:lnTo>
                  <a:pt x="14859" y="4191"/>
                </a:lnTo>
                <a:lnTo>
                  <a:pt x="0" y="49529"/>
                </a:lnTo>
                <a:lnTo>
                  <a:pt x="236" y="59172"/>
                </a:lnTo>
                <a:lnTo>
                  <a:pt x="14351" y="95758"/>
                </a:lnTo>
                <a:lnTo>
                  <a:pt x="18923" y="99441"/>
                </a:lnTo>
                <a:lnTo>
                  <a:pt x="24003" y="101219"/>
                </a:lnTo>
                <a:lnTo>
                  <a:pt x="29464" y="101219"/>
                </a:lnTo>
                <a:lnTo>
                  <a:pt x="37084" y="101219"/>
                </a:lnTo>
                <a:lnTo>
                  <a:pt x="57872" y="62174"/>
                </a:lnTo>
                <a:lnTo>
                  <a:pt x="58420" y="50292"/>
                </a:lnTo>
                <a:lnTo>
                  <a:pt x="57894" y="38195"/>
                </a:lnTo>
                <a:lnTo>
                  <a:pt x="37338" y="0"/>
                </a:lnTo>
                <a:lnTo>
                  <a:pt x="2908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934706" y="186181"/>
            <a:ext cx="60325" cy="38100"/>
          </a:xfrm>
          <a:custGeom>
            <a:avLst/>
            <a:gdLst/>
            <a:ahLst/>
            <a:cxnLst/>
            <a:rect l="l" t="t" r="r" b="b"/>
            <a:pathLst>
              <a:path w="60325" h="38100">
                <a:moveTo>
                  <a:pt x="30479" y="0"/>
                </a:moveTo>
                <a:lnTo>
                  <a:pt x="22351" y="0"/>
                </a:lnTo>
                <a:lnTo>
                  <a:pt x="15367" y="3428"/>
                </a:lnTo>
                <a:lnTo>
                  <a:pt x="0" y="37846"/>
                </a:lnTo>
                <a:lnTo>
                  <a:pt x="60325" y="37846"/>
                </a:lnTo>
                <a:lnTo>
                  <a:pt x="42957" y="3063"/>
                </a:lnTo>
                <a:lnTo>
                  <a:pt x="30479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528941" y="186181"/>
            <a:ext cx="64135" cy="101600"/>
          </a:xfrm>
          <a:custGeom>
            <a:avLst/>
            <a:gdLst/>
            <a:ahLst/>
            <a:cxnLst/>
            <a:rect l="l" t="t" r="r" b="b"/>
            <a:pathLst>
              <a:path w="64134" h="101600">
                <a:moveTo>
                  <a:pt x="31368" y="0"/>
                </a:moveTo>
                <a:lnTo>
                  <a:pt x="2285" y="28368"/>
                </a:lnTo>
                <a:lnTo>
                  <a:pt x="0" y="50546"/>
                </a:lnTo>
                <a:lnTo>
                  <a:pt x="573" y="62499"/>
                </a:lnTo>
                <a:lnTo>
                  <a:pt x="19732" y="98075"/>
                </a:lnTo>
                <a:lnTo>
                  <a:pt x="32384" y="101219"/>
                </a:lnTo>
                <a:lnTo>
                  <a:pt x="38625" y="100413"/>
                </a:lnTo>
                <a:lnTo>
                  <a:pt x="63307" y="62426"/>
                </a:lnTo>
                <a:lnTo>
                  <a:pt x="63880" y="50546"/>
                </a:lnTo>
                <a:lnTo>
                  <a:pt x="63287" y="38592"/>
                </a:lnTo>
                <a:lnTo>
                  <a:pt x="44116" y="3127"/>
                </a:lnTo>
                <a:lnTo>
                  <a:pt x="31368" y="0"/>
                </a:lnTo>
                <a:close/>
              </a:path>
            </a:pathLst>
          </a:custGeom>
          <a:ln w="10667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134225" y="186181"/>
            <a:ext cx="64135" cy="101600"/>
          </a:xfrm>
          <a:custGeom>
            <a:avLst/>
            <a:gdLst/>
            <a:ahLst/>
            <a:cxnLst/>
            <a:rect l="l" t="t" r="r" b="b"/>
            <a:pathLst>
              <a:path w="64134" h="101600">
                <a:moveTo>
                  <a:pt x="31369" y="0"/>
                </a:moveTo>
                <a:lnTo>
                  <a:pt x="2285" y="28368"/>
                </a:lnTo>
                <a:lnTo>
                  <a:pt x="0" y="50546"/>
                </a:lnTo>
                <a:lnTo>
                  <a:pt x="573" y="62499"/>
                </a:lnTo>
                <a:lnTo>
                  <a:pt x="19732" y="98075"/>
                </a:lnTo>
                <a:lnTo>
                  <a:pt x="32384" y="101219"/>
                </a:lnTo>
                <a:lnTo>
                  <a:pt x="38625" y="100413"/>
                </a:lnTo>
                <a:lnTo>
                  <a:pt x="63307" y="62426"/>
                </a:lnTo>
                <a:lnTo>
                  <a:pt x="63880" y="50546"/>
                </a:lnTo>
                <a:lnTo>
                  <a:pt x="63287" y="38592"/>
                </a:lnTo>
                <a:lnTo>
                  <a:pt x="44116" y="3127"/>
                </a:lnTo>
                <a:lnTo>
                  <a:pt x="31369" y="0"/>
                </a:lnTo>
                <a:close/>
              </a:path>
            </a:pathLst>
          </a:custGeom>
          <a:ln w="10667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404097" y="165480"/>
            <a:ext cx="0" cy="142875"/>
          </a:xfrm>
          <a:custGeom>
            <a:avLst/>
            <a:gdLst/>
            <a:ahLst/>
            <a:cxnLst/>
            <a:rect l="l" t="t" r="r" b="b"/>
            <a:pathLst>
              <a:path w="0" h="142875">
                <a:moveTo>
                  <a:pt x="0" y="0"/>
                </a:moveTo>
                <a:lnTo>
                  <a:pt x="0" y="142620"/>
                </a:lnTo>
              </a:path>
            </a:pathLst>
          </a:custGeom>
          <a:ln w="28955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085838" y="165480"/>
            <a:ext cx="0" cy="142875"/>
          </a:xfrm>
          <a:custGeom>
            <a:avLst/>
            <a:gdLst/>
            <a:ahLst/>
            <a:cxnLst/>
            <a:rect l="l" t="t" r="r" b="b"/>
            <a:pathLst>
              <a:path w="0" h="142875">
                <a:moveTo>
                  <a:pt x="0" y="0"/>
                </a:moveTo>
                <a:lnTo>
                  <a:pt x="0" y="142620"/>
                </a:lnTo>
              </a:path>
            </a:pathLst>
          </a:custGeom>
          <a:ln w="28955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682993" y="170814"/>
            <a:ext cx="88265" cy="135255"/>
          </a:xfrm>
          <a:custGeom>
            <a:avLst/>
            <a:gdLst/>
            <a:ahLst/>
            <a:cxnLst/>
            <a:rect l="l" t="t" r="r" b="b"/>
            <a:pathLst>
              <a:path w="88265" h="135254">
                <a:moveTo>
                  <a:pt x="0" y="0"/>
                </a:moveTo>
                <a:lnTo>
                  <a:pt x="18287" y="0"/>
                </a:lnTo>
                <a:lnTo>
                  <a:pt x="18287" y="73151"/>
                </a:lnTo>
                <a:lnTo>
                  <a:pt x="18409" y="82508"/>
                </a:lnTo>
                <a:lnTo>
                  <a:pt x="35813" y="115696"/>
                </a:lnTo>
                <a:lnTo>
                  <a:pt x="40512" y="115696"/>
                </a:lnTo>
                <a:lnTo>
                  <a:pt x="49275" y="115696"/>
                </a:lnTo>
                <a:lnTo>
                  <a:pt x="68889" y="82113"/>
                </a:lnTo>
                <a:lnTo>
                  <a:pt x="69341" y="70611"/>
                </a:lnTo>
                <a:lnTo>
                  <a:pt x="69341" y="0"/>
                </a:lnTo>
                <a:lnTo>
                  <a:pt x="87756" y="0"/>
                </a:lnTo>
                <a:lnTo>
                  <a:pt x="87756" y="131952"/>
                </a:lnTo>
                <a:lnTo>
                  <a:pt x="71374" y="131952"/>
                </a:lnTo>
                <a:lnTo>
                  <a:pt x="71374" y="112521"/>
                </a:lnTo>
                <a:lnTo>
                  <a:pt x="67055" y="120014"/>
                </a:lnTo>
                <a:lnTo>
                  <a:pt x="62102" y="125602"/>
                </a:lnTo>
                <a:lnTo>
                  <a:pt x="56387" y="129285"/>
                </a:lnTo>
                <a:lnTo>
                  <a:pt x="50673" y="133095"/>
                </a:lnTo>
                <a:lnTo>
                  <a:pt x="44196" y="134874"/>
                </a:lnTo>
                <a:lnTo>
                  <a:pt x="37083" y="134874"/>
                </a:lnTo>
                <a:lnTo>
                  <a:pt x="28448" y="134874"/>
                </a:lnTo>
                <a:lnTo>
                  <a:pt x="1714" y="104808"/>
                </a:lnTo>
                <a:lnTo>
                  <a:pt x="0" y="81787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891905" y="167767"/>
            <a:ext cx="147320" cy="135255"/>
          </a:xfrm>
          <a:custGeom>
            <a:avLst/>
            <a:gdLst/>
            <a:ahLst/>
            <a:cxnLst/>
            <a:rect l="l" t="t" r="r" b="b"/>
            <a:pathLst>
              <a:path w="147320" h="135254">
                <a:moveTo>
                  <a:pt x="49149" y="0"/>
                </a:moveTo>
                <a:lnTo>
                  <a:pt x="56769" y="0"/>
                </a:lnTo>
                <a:lnTo>
                  <a:pt x="63246" y="2031"/>
                </a:lnTo>
                <a:lnTo>
                  <a:pt x="68452" y="5841"/>
                </a:lnTo>
                <a:lnTo>
                  <a:pt x="73660" y="9778"/>
                </a:lnTo>
                <a:lnTo>
                  <a:pt x="77470" y="15493"/>
                </a:lnTo>
                <a:lnTo>
                  <a:pt x="79628" y="22986"/>
                </a:lnTo>
                <a:lnTo>
                  <a:pt x="83947" y="15366"/>
                </a:lnTo>
                <a:lnTo>
                  <a:pt x="88900" y="9651"/>
                </a:lnTo>
                <a:lnTo>
                  <a:pt x="94615" y="5714"/>
                </a:lnTo>
                <a:lnTo>
                  <a:pt x="100202" y="1904"/>
                </a:lnTo>
                <a:lnTo>
                  <a:pt x="106425" y="0"/>
                </a:lnTo>
                <a:lnTo>
                  <a:pt x="113156" y="0"/>
                </a:lnTo>
                <a:lnTo>
                  <a:pt x="144541" y="24352"/>
                </a:lnTo>
                <a:lnTo>
                  <a:pt x="146812" y="44450"/>
                </a:lnTo>
                <a:lnTo>
                  <a:pt x="146812" y="135000"/>
                </a:lnTo>
                <a:lnTo>
                  <a:pt x="128524" y="135000"/>
                </a:lnTo>
                <a:lnTo>
                  <a:pt x="128524" y="51815"/>
                </a:lnTo>
                <a:lnTo>
                  <a:pt x="128524" y="42290"/>
                </a:lnTo>
                <a:lnTo>
                  <a:pt x="127762" y="35559"/>
                </a:lnTo>
                <a:lnTo>
                  <a:pt x="126365" y="31623"/>
                </a:lnTo>
                <a:lnTo>
                  <a:pt x="125095" y="27685"/>
                </a:lnTo>
                <a:lnTo>
                  <a:pt x="122809" y="24637"/>
                </a:lnTo>
                <a:lnTo>
                  <a:pt x="119761" y="22478"/>
                </a:lnTo>
                <a:lnTo>
                  <a:pt x="116713" y="20319"/>
                </a:lnTo>
                <a:lnTo>
                  <a:pt x="113156" y="19303"/>
                </a:lnTo>
                <a:lnTo>
                  <a:pt x="109347" y="19303"/>
                </a:lnTo>
                <a:lnTo>
                  <a:pt x="101473" y="19303"/>
                </a:lnTo>
                <a:lnTo>
                  <a:pt x="82550" y="58165"/>
                </a:lnTo>
                <a:lnTo>
                  <a:pt x="82550" y="135000"/>
                </a:lnTo>
                <a:lnTo>
                  <a:pt x="64262" y="135000"/>
                </a:lnTo>
                <a:lnTo>
                  <a:pt x="64262" y="49149"/>
                </a:lnTo>
                <a:lnTo>
                  <a:pt x="64262" y="38226"/>
                </a:lnTo>
                <a:lnTo>
                  <a:pt x="62611" y="30479"/>
                </a:lnTo>
                <a:lnTo>
                  <a:pt x="59181" y="26034"/>
                </a:lnTo>
                <a:lnTo>
                  <a:pt x="55879" y="21589"/>
                </a:lnTo>
                <a:lnTo>
                  <a:pt x="51180" y="19303"/>
                </a:lnTo>
                <a:lnTo>
                  <a:pt x="45339" y="19303"/>
                </a:lnTo>
                <a:lnTo>
                  <a:pt x="36956" y="19303"/>
                </a:lnTo>
                <a:lnTo>
                  <a:pt x="30352" y="22605"/>
                </a:lnTo>
                <a:lnTo>
                  <a:pt x="18288" y="66421"/>
                </a:lnTo>
                <a:lnTo>
                  <a:pt x="18288" y="135000"/>
                </a:lnTo>
                <a:lnTo>
                  <a:pt x="0" y="135000"/>
                </a:lnTo>
                <a:lnTo>
                  <a:pt x="0" y="3048"/>
                </a:lnTo>
                <a:lnTo>
                  <a:pt x="16383" y="3048"/>
                </a:lnTo>
                <a:lnTo>
                  <a:pt x="16383" y="21462"/>
                </a:lnTo>
                <a:lnTo>
                  <a:pt x="20066" y="14604"/>
                </a:lnTo>
                <a:lnTo>
                  <a:pt x="24765" y="9271"/>
                </a:lnTo>
                <a:lnTo>
                  <a:pt x="30352" y="5587"/>
                </a:lnTo>
                <a:lnTo>
                  <a:pt x="36068" y="1904"/>
                </a:lnTo>
                <a:lnTo>
                  <a:pt x="42418" y="0"/>
                </a:lnTo>
                <a:lnTo>
                  <a:pt x="49149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769604" y="167767"/>
            <a:ext cx="100330" cy="138430"/>
          </a:xfrm>
          <a:custGeom>
            <a:avLst/>
            <a:gdLst/>
            <a:ahLst/>
            <a:cxnLst/>
            <a:rect l="l" t="t" r="r" b="b"/>
            <a:pathLst>
              <a:path w="100329" h="138429">
                <a:moveTo>
                  <a:pt x="50673" y="0"/>
                </a:moveTo>
                <a:lnTo>
                  <a:pt x="85725" y="17652"/>
                </a:lnTo>
                <a:lnTo>
                  <a:pt x="99822" y="68706"/>
                </a:lnTo>
                <a:lnTo>
                  <a:pt x="99695" y="74675"/>
                </a:lnTo>
                <a:lnTo>
                  <a:pt x="18923" y="74675"/>
                </a:lnTo>
                <a:lnTo>
                  <a:pt x="19994" y="85129"/>
                </a:lnTo>
                <a:lnTo>
                  <a:pt x="42799" y="119633"/>
                </a:lnTo>
                <a:lnTo>
                  <a:pt x="51562" y="119633"/>
                </a:lnTo>
                <a:lnTo>
                  <a:pt x="61083" y="117923"/>
                </a:lnTo>
                <a:lnTo>
                  <a:pt x="69056" y="112807"/>
                </a:lnTo>
                <a:lnTo>
                  <a:pt x="75457" y="104310"/>
                </a:lnTo>
                <a:lnTo>
                  <a:pt x="80264" y="92455"/>
                </a:lnTo>
                <a:lnTo>
                  <a:pt x="99187" y="95376"/>
                </a:lnTo>
                <a:lnTo>
                  <a:pt x="75491" y="131921"/>
                </a:lnTo>
                <a:lnTo>
                  <a:pt x="51435" y="137922"/>
                </a:lnTo>
                <a:lnTo>
                  <a:pt x="40477" y="136846"/>
                </a:lnTo>
                <a:lnTo>
                  <a:pt x="7983" y="110805"/>
                </a:lnTo>
                <a:lnTo>
                  <a:pt x="0" y="70103"/>
                </a:lnTo>
                <a:lnTo>
                  <a:pt x="902" y="54056"/>
                </a:lnTo>
                <a:lnTo>
                  <a:pt x="14350" y="18033"/>
                </a:lnTo>
                <a:lnTo>
                  <a:pt x="40175" y="1121"/>
                </a:lnTo>
                <a:lnTo>
                  <a:pt x="5067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607297" y="167767"/>
            <a:ext cx="90170" cy="138430"/>
          </a:xfrm>
          <a:custGeom>
            <a:avLst/>
            <a:gdLst/>
            <a:ahLst/>
            <a:cxnLst/>
            <a:rect l="l" t="t" r="r" b="b"/>
            <a:pathLst>
              <a:path w="90170" h="138429">
                <a:moveTo>
                  <a:pt x="43942" y="0"/>
                </a:moveTo>
                <a:lnTo>
                  <a:pt x="51943" y="0"/>
                </a:lnTo>
                <a:lnTo>
                  <a:pt x="58927" y="1524"/>
                </a:lnTo>
                <a:lnTo>
                  <a:pt x="85725" y="37083"/>
                </a:lnTo>
                <a:lnTo>
                  <a:pt x="67818" y="40004"/>
                </a:lnTo>
                <a:lnTo>
                  <a:pt x="65434" y="30577"/>
                </a:lnTo>
                <a:lnTo>
                  <a:pt x="60753" y="23828"/>
                </a:lnTo>
                <a:lnTo>
                  <a:pt x="53762" y="19770"/>
                </a:lnTo>
                <a:lnTo>
                  <a:pt x="44450" y="18414"/>
                </a:lnTo>
                <a:lnTo>
                  <a:pt x="36449" y="18414"/>
                </a:lnTo>
                <a:lnTo>
                  <a:pt x="30479" y="20065"/>
                </a:lnTo>
                <a:lnTo>
                  <a:pt x="26670" y="23240"/>
                </a:lnTo>
                <a:lnTo>
                  <a:pt x="22732" y="26415"/>
                </a:lnTo>
                <a:lnTo>
                  <a:pt x="20827" y="30479"/>
                </a:lnTo>
                <a:lnTo>
                  <a:pt x="20827" y="35432"/>
                </a:lnTo>
                <a:lnTo>
                  <a:pt x="20827" y="40258"/>
                </a:lnTo>
                <a:lnTo>
                  <a:pt x="22605" y="44068"/>
                </a:lnTo>
                <a:lnTo>
                  <a:pt x="26416" y="46862"/>
                </a:lnTo>
                <a:lnTo>
                  <a:pt x="28575" y="48513"/>
                </a:lnTo>
                <a:lnTo>
                  <a:pt x="35305" y="51180"/>
                </a:lnTo>
                <a:lnTo>
                  <a:pt x="46354" y="54863"/>
                </a:lnTo>
                <a:lnTo>
                  <a:pt x="56691" y="58239"/>
                </a:lnTo>
                <a:lnTo>
                  <a:pt x="65039" y="61293"/>
                </a:lnTo>
                <a:lnTo>
                  <a:pt x="86105" y="77977"/>
                </a:lnTo>
                <a:lnTo>
                  <a:pt x="88646" y="82930"/>
                </a:lnTo>
                <a:lnTo>
                  <a:pt x="89916" y="88773"/>
                </a:lnTo>
                <a:lnTo>
                  <a:pt x="89916" y="95630"/>
                </a:lnTo>
                <a:lnTo>
                  <a:pt x="71302" y="131385"/>
                </a:lnTo>
                <a:lnTo>
                  <a:pt x="45084" y="137922"/>
                </a:lnTo>
                <a:lnTo>
                  <a:pt x="27699" y="135276"/>
                </a:lnTo>
                <a:lnTo>
                  <a:pt x="14398" y="127333"/>
                </a:lnTo>
                <a:lnTo>
                  <a:pt x="5169" y="114079"/>
                </a:lnTo>
                <a:lnTo>
                  <a:pt x="0" y="95503"/>
                </a:lnTo>
                <a:lnTo>
                  <a:pt x="18287" y="91948"/>
                </a:lnTo>
                <a:lnTo>
                  <a:pt x="19303" y="101346"/>
                </a:lnTo>
                <a:lnTo>
                  <a:pt x="22351" y="108203"/>
                </a:lnTo>
                <a:lnTo>
                  <a:pt x="27050" y="112775"/>
                </a:lnTo>
                <a:lnTo>
                  <a:pt x="31876" y="117348"/>
                </a:lnTo>
                <a:lnTo>
                  <a:pt x="38226" y="119633"/>
                </a:lnTo>
                <a:lnTo>
                  <a:pt x="46227" y="119633"/>
                </a:lnTo>
                <a:lnTo>
                  <a:pt x="54101" y="119633"/>
                </a:lnTo>
                <a:lnTo>
                  <a:pt x="60198" y="117601"/>
                </a:lnTo>
                <a:lnTo>
                  <a:pt x="64643" y="113664"/>
                </a:lnTo>
                <a:lnTo>
                  <a:pt x="68960" y="109727"/>
                </a:lnTo>
                <a:lnTo>
                  <a:pt x="71120" y="104775"/>
                </a:lnTo>
                <a:lnTo>
                  <a:pt x="71120" y="98678"/>
                </a:lnTo>
                <a:lnTo>
                  <a:pt x="71120" y="93472"/>
                </a:lnTo>
                <a:lnTo>
                  <a:pt x="46862" y="79121"/>
                </a:lnTo>
                <a:lnTo>
                  <a:pt x="37076" y="75926"/>
                </a:lnTo>
                <a:lnTo>
                  <a:pt x="4445" y="50418"/>
                </a:lnTo>
                <a:lnTo>
                  <a:pt x="3175" y="44576"/>
                </a:lnTo>
                <a:lnTo>
                  <a:pt x="3175" y="38100"/>
                </a:lnTo>
                <a:lnTo>
                  <a:pt x="26860" y="2651"/>
                </a:lnTo>
                <a:lnTo>
                  <a:pt x="34865" y="664"/>
                </a:lnTo>
                <a:lnTo>
                  <a:pt x="43942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440673" y="167767"/>
            <a:ext cx="88265" cy="135255"/>
          </a:xfrm>
          <a:custGeom>
            <a:avLst/>
            <a:gdLst/>
            <a:ahLst/>
            <a:cxnLst/>
            <a:rect l="l" t="t" r="r" b="b"/>
            <a:pathLst>
              <a:path w="88265" h="135254">
                <a:moveTo>
                  <a:pt x="50926" y="0"/>
                </a:moveTo>
                <a:lnTo>
                  <a:pt x="56642" y="0"/>
                </a:lnTo>
                <a:lnTo>
                  <a:pt x="61975" y="1142"/>
                </a:lnTo>
                <a:lnTo>
                  <a:pt x="66928" y="3428"/>
                </a:lnTo>
                <a:lnTo>
                  <a:pt x="71881" y="5714"/>
                </a:lnTo>
                <a:lnTo>
                  <a:pt x="75819" y="8762"/>
                </a:lnTo>
                <a:lnTo>
                  <a:pt x="78867" y="12446"/>
                </a:lnTo>
                <a:lnTo>
                  <a:pt x="81915" y="16128"/>
                </a:lnTo>
                <a:lnTo>
                  <a:pt x="87883" y="53848"/>
                </a:lnTo>
                <a:lnTo>
                  <a:pt x="87883" y="135000"/>
                </a:lnTo>
                <a:lnTo>
                  <a:pt x="69596" y="135000"/>
                </a:lnTo>
                <a:lnTo>
                  <a:pt x="69596" y="54609"/>
                </a:lnTo>
                <a:lnTo>
                  <a:pt x="69596" y="44957"/>
                </a:lnTo>
                <a:lnTo>
                  <a:pt x="68706" y="37846"/>
                </a:lnTo>
                <a:lnTo>
                  <a:pt x="67055" y="33400"/>
                </a:lnTo>
                <a:lnTo>
                  <a:pt x="65404" y="28828"/>
                </a:lnTo>
                <a:lnTo>
                  <a:pt x="62865" y="25400"/>
                </a:lnTo>
                <a:lnTo>
                  <a:pt x="59308" y="22986"/>
                </a:lnTo>
                <a:lnTo>
                  <a:pt x="55752" y="20574"/>
                </a:lnTo>
                <a:lnTo>
                  <a:pt x="51689" y="19303"/>
                </a:lnTo>
                <a:lnTo>
                  <a:pt x="47117" y="19303"/>
                </a:lnTo>
                <a:lnTo>
                  <a:pt x="38353" y="19303"/>
                </a:lnTo>
                <a:lnTo>
                  <a:pt x="18287" y="62864"/>
                </a:lnTo>
                <a:lnTo>
                  <a:pt x="18287" y="135000"/>
                </a:lnTo>
                <a:lnTo>
                  <a:pt x="0" y="135000"/>
                </a:lnTo>
                <a:lnTo>
                  <a:pt x="0" y="3048"/>
                </a:lnTo>
                <a:lnTo>
                  <a:pt x="16509" y="3048"/>
                </a:lnTo>
                <a:lnTo>
                  <a:pt x="16509" y="21589"/>
                </a:lnTo>
                <a:lnTo>
                  <a:pt x="20447" y="14350"/>
                </a:lnTo>
                <a:lnTo>
                  <a:pt x="25400" y="9016"/>
                </a:lnTo>
                <a:lnTo>
                  <a:pt x="31115" y="5460"/>
                </a:lnTo>
                <a:lnTo>
                  <a:pt x="36829" y="1777"/>
                </a:lnTo>
                <a:lnTo>
                  <a:pt x="43433" y="0"/>
                </a:lnTo>
                <a:lnTo>
                  <a:pt x="50926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272780" y="167767"/>
            <a:ext cx="99695" cy="138430"/>
          </a:xfrm>
          <a:custGeom>
            <a:avLst/>
            <a:gdLst/>
            <a:ahLst/>
            <a:cxnLst/>
            <a:rect l="l" t="t" r="r" b="b"/>
            <a:pathLst>
              <a:path w="99695" h="138429">
                <a:moveTo>
                  <a:pt x="52324" y="0"/>
                </a:moveTo>
                <a:lnTo>
                  <a:pt x="89535" y="16001"/>
                </a:lnTo>
                <a:lnTo>
                  <a:pt x="93852" y="49910"/>
                </a:lnTo>
                <a:lnTo>
                  <a:pt x="93852" y="79628"/>
                </a:lnTo>
                <a:lnTo>
                  <a:pt x="93924" y="93872"/>
                </a:lnTo>
                <a:lnTo>
                  <a:pt x="99695" y="135000"/>
                </a:lnTo>
                <a:lnTo>
                  <a:pt x="80518" y="135000"/>
                </a:lnTo>
                <a:lnTo>
                  <a:pt x="78613" y="130428"/>
                </a:lnTo>
                <a:lnTo>
                  <a:pt x="77343" y="124967"/>
                </a:lnTo>
                <a:lnTo>
                  <a:pt x="76835" y="118744"/>
                </a:lnTo>
                <a:lnTo>
                  <a:pt x="70739" y="125094"/>
                </a:lnTo>
                <a:lnTo>
                  <a:pt x="64262" y="129921"/>
                </a:lnTo>
                <a:lnTo>
                  <a:pt x="57658" y="133096"/>
                </a:lnTo>
                <a:lnTo>
                  <a:pt x="51053" y="136398"/>
                </a:lnTo>
                <a:lnTo>
                  <a:pt x="44196" y="137922"/>
                </a:lnTo>
                <a:lnTo>
                  <a:pt x="37084" y="137922"/>
                </a:lnTo>
                <a:lnTo>
                  <a:pt x="2492" y="115855"/>
                </a:lnTo>
                <a:lnTo>
                  <a:pt x="0" y="100329"/>
                </a:lnTo>
                <a:lnTo>
                  <a:pt x="0" y="92709"/>
                </a:lnTo>
                <a:lnTo>
                  <a:pt x="27955" y="61944"/>
                </a:lnTo>
                <a:lnTo>
                  <a:pt x="52951" y="57215"/>
                </a:lnTo>
                <a:lnTo>
                  <a:pt x="61880" y="55324"/>
                </a:lnTo>
                <a:lnTo>
                  <a:pt x="69334" y="53266"/>
                </a:lnTo>
                <a:lnTo>
                  <a:pt x="75311" y="51053"/>
                </a:lnTo>
                <a:lnTo>
                  <a:pt x="75438" y="45338"/>
                </a:lnTo>
                <a:lnTo>
                  <a:pt x="75438" y="36322"/>
                </a:lnTo>
                <a:lnTo>
                  <a:pt x="73787" y="29972"/>
                </a:lnTo>
                <a:lnTo>
                  <a:pt x="70612" y="26415"/>
                </a:lnTo>
                <a:lnTo>
                  <a:pt x="66040" y="21081"/>
                </a:lnTo>
                <a:lnTo>
                  <a:pt x="59054" y="18414"/>
                </a:lnTo>
                <a:lnTo>
                  <a:pt x="49529" y="18414"/>
                </a:lnTo>
                <a:lnTo>
                  <a:pt x="41021" y="18414"/>
                </a:lnTo>
                <a:lnTo>
                  <a:pt x="34671" y="20192"/>
                </a:lnTo>
                <a:lnTo>
                  <a:pt x="30479" y="23749"/>
                </a:lnTo>
                <a:lnTo>
                  <a:pt x="26289" y="27304"/>
                </a:lnTo>
                <a:lnTo>
                  <a:pt x="23114" y="33908"/>
                </a:lnTo>
                <a:lnTo>
                  <a:pt x="21081" y="43687"/>
                </a:lnTo>
                <a:lnTo>
                  <a:pt x="3175" y="40639"/>
                </a:lnTo>
                <a:lnTo>
                  <a:pt x="25195" y="5518"/>
                </a:lnTo>
                <a:lnTo>
                  <a:pt x="42011" y="617"/>
                </a:lnTo>
                <a:lnTo>
                  <a:pt x="52324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209026" y="167767"/>
            <a:ext cx="59055" cy="135255"/>
          </a:xfrm>
          <a:custGeom>
            <a:avLst/>
            <a:gdLst/>
            <a:ahLst/>
            <a:cxnLst/>
            <a:rect l="l" t="t" r="r" b="b"/>
            <a:pathLst>
              <a:path w="59054" h="135254">
                <a:moveTo>
                  <a:pt x="40004" y="0"/>
                </a:moveTo>
                <a:lnTo>
                  <a:pt x="46100" y="0"/>
                </a:lnTo>
                <a:lnTo>
                  <a:pt x="52450" y="2412"/>
                </a:lnTo>
                <a:lnTo>
                  <a:pt x="58800" y="7238"/>
                </a:lnTo>
                <a:lnTo>
                  <a:pt x="52577" y="27939"/>
                </a:lnTo>
                <a:lnTo>
                  <a:pt x="48005" y="24764"/>
                </a:lnTo>
                <a:lnTo>
                  <a:pt x="43560" y="23113"/>
                </a:lnTo>
                <a:lnTo>
                  <a:pt x="39243" y="23113"/>
                </a:lnTo>
                <a:lnTo>
                  <a:pt x="35432" y="23113"/>
                </a:lnTo>
                <a:lnTo>
                  <a:pt x="31750" y="24510"/>
                </a:lnTo>
                <a:lnTo>
                  <a:pt x="18288" y="65912"/>
                </a:lnTo>
                <a:lnTo>
                  <a:pt x="18288" y="135000"/>
                </a:lnTo>
                <a:lnTo>
                  <a:pt x="0" y="135000"/>
                </a:lnTo>
                <a:lnTo>
                  <a:pt x="0" y="3048"/>
                </a:lnTo>
                <a:lnTo>
                  <a:pt x="16509" y="3048"/>
                </a:lnTo>
                <a:lnTo>
                  <a:pt x="16509" y="22986"/>
                </a:lnTo>
                <a:lnTo>
                  <a:pt x="20700" y="13715"/>
                </a:lnTo>
                <a:lnTo>
                  <a:pt x="24638" y="7619"/>
                </a:lnTo>
                <a:lnTo>
                  <a:pt x="28194" y="4572"/>
                </a:lnTo>
                <a:lnTo>
                  <a:pt x="31623" y="1524"/>
                </a:lnTo>
                <a:lnTo>
                  <a:pt x="35559" y="0"/>
                </a:lnTo>
                <a:lnTo>
                  <a:pt x="40004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914640" y="167767"/>
            <a:ext cx="100330" cy="138430"/>
          </a:xfrm>
          <a:custGeom>
            <a:avLst/>
            <a:gdLst/>
            <a:ahLst/>
            <a:cxnLst/>
            <a:rect l="l" t="t" r="r" b="b"/>
            <a:pathLst>
              <a:path w="100329" h="138429">
                <a:moveTo>
                  <a:pt x="50673" y="0"/>
                </a:moveTo>
                <a:lnTo>
                  <a:pt x="85725" y="17652"/>
                </a:lnTo>
                <a:lnTo>
                  <a:pt x="99821" y="68706"/>
                </a:lnTo>
                <a:lnTo>
                  <a:pt x="99694" y="74675"/>
                </a:lnTo>
                <a:lnTo>
                  <a:pt x="18923" y="74675"/>
                </a:lnTo>
                <a:lnTo>
                  <a:pt x="19994" y="85129"/>
                </a:lnTo>
                <a:lnTo>
                  <a:pt x="42799" y="119633"/>
                </a:lnTo>
                <a:lnTo>
                  <a:pt x="51561" y="119633"/>
                </a:lnTo>
                <a:lnTo>
                  <a:pt x="61083" y="117923"/>
                </a:lnTo>
                <a:lnTo>
                  <a:pt x="69056" y="112807"/>
                </a:lnTo>
                <a:lnTo>
                  <a:pt x="75457" y="104310"/>
                </a:lnTo>
                <a:lnTo>
                  <a:pt x="80263" y="92455"/>
                </a:lnTo>
                <a:lnTo>
                  <a:pt x="99186" y="95376"/>
                </a:lnTo>
                <a:lnTo>
                  <a:pt x="75491" y="131921"/>
                </a:lnTo>
                <a:lnTo>
                  <a:pt x="51434" y="137922"/>
                </a:lnTo>
                <a:lnTo>
                  <a:pt x="40477" y="136846"/>
                </a:lnTo>
                <a:lnTo>
                  <a:pt x="7983" y="110805"/>
                </a:lnTo>
                <a:lnTo>
                  <a:pt x="0" y="70103"/>
                </a:lnTo>
                <a:lnTo>
                  <a:pt x="902" y="54056"/>
                </a:lnTo>
                <a:lnTo>
                  <a:pt x="14350" y="18033"/>
                </a:lnTo>
                <a:lnTo>
                  <a:pt x="40175" y="1121"/>
                </a:lnTo>
                <a:lnTo>
                  <a:pt x="5067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510144" y="167767"/>
            <a:ext cx="101600" cy="138430"/>
          </a:xfrm>
          <a:custGeom>
            <a:avLst/>
            <a:gdLst/>
            <a:ahLst/>
            <a:cxnLst/>
            <a:rect l="l" t="t" r="r" b="b"/>
            <a:pathLst>
              <a:path w="101600" h="138429">
                <a:moveTo>
                  <a:pt x="50673" y="0"/>
                </a:moveTo>
                <a:lnTo>
                  <a:pt x="86868" y="17399"/>
                </a:lnTo>
                <a:lnTo>
                  <a:pt x="101473" y="67690"/>
                </a:lnTo>
                <a:lnTo>
                  <a:pt x="100570" y="84286"/>
                </a:lnTo>
                <a:lnTo>
                  <a:pt x="87122" y="120523"/>
                </a:lnTo>
                <a:lnTo>
                  <a:pt x="50673" y="137922"/>
                </a:lnTo>
                <a:lnTo>
                  <a:pt x="40266" y="136846"/>
                </a:lnTo>
                <a:lnTo>
                  <a:pt x="8143" y="110734"/>
                </a:lnTo>
                <a:lnTo>
                  <a:pt x="0" y="68960"/>
                </a:lnTo>
                <a:lnTo>
                  <a:pt x="902" y="52957"/>
                </a:lnTo>
                <a:lnTo>
                  <a:pt x="22044" y="9804"/>
                </a:lnTo>
                <a:lnTo>
                  <a:pt x="5067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346950" y="167767"/>
            <a:ext cx="90170" cy="138430"/>
          </a:xfrm>
          <a:custGeom>
            <a:avLst/>
            <a:gdLst/>
            <a:ahLst/>
            <a:cxnLst/>
            <a:rect l="l" t="t" r="r" b="b"/>
            <a:pathLst>
              <a:path w="90170" h="138429">
                <a:moveTo>
                  <a:pt x="43942" y="0"/>
                </a:moveTo>
                <a:lnTo>
                  <a:pt x="51943" y="0"/>
                </a:lnTo>
                <a:lnTo>
                  <a:pt x="58927" y="1524"/>
                </a:lnTo>
                <a:lnTo>
                  <a:pt x="85725" y="37083"/>
                </a:lnTo>
                <a:lnTo>
                  <a:pt x="67818" y="40004"/>
                </a:lnTo>
                <a:lnTo>
                  <a:pt x="65434" y="30577"/>
                </a:lnTo>
                <a:lnTo>
                  <a:pt x="60753" y="23828"/>
                </a:lnTo>
                <a:lnTo>
                  <a:pt x="53762" y="19770"/>
                </a:lnTo>
                <a:lnTo>
                  <a:pt x="44450" y="18414"/>
                </a:lnTo>
                <a:lnTo>
                  <a:pt x="36449" y="18414"/>
                </a:lnTo>
                <a:lnTo>
                  <a:pt x="30479" y="20065"/>
                </a:lnTo>
                <a:lnTo>
                  <a:pt x="26670" y="23240"/>
                </a:lnTo>
                <a:lnTo>
                  <a:pt x="22732" y="26415"/>
                </a:lnTo>
                <a:lnTo>
                  <a:pt x="20827" y="30479"/>
                </a:lnTo>
                <a:lnTo>
                  <a:pt x="20827" y="35432"/>
                </a:lnTo>
                <a:lnTo>
                  <a:pt x="20827" y="40258"/>
                </a:lnTo>
                <a:lnTo>
                  <a:pt x="22605" y="44068"/>
                </a:lnTo>
                <a:lnTo>
                  <a:pt x="26416" y="46862"/>
                </a:lnTo>
                <a:lnTo>
                  <a:pt x="28575" y="48513"/>
                </a:lnTo>
                <a:lnTo>
                  <a:pt x="35305" y="51180"/>
                </a:lnTo>
                <a:lnTo>
                  <a:pt x="46354" y="54863"/>
                </a:lnTo>
                <a:lnTo>
                  <a:pt x="56691" y="58239"/>
                </a:lnTo>
                <a:lnTo>
                  <a:pt x="65039" y="61293"/>
                </a:lnTo>
                <a:lnTo>
                  <a:pt x="86105" y="77977"/>
                </a:lnTo>
                <a:lnTo>
                  <a:pt x="88646" y="82930"/>
                </a:lnTo>
                <a:lnTo>
                  <a:pt x="89916" y="88773"/>
                </a:lnTo>
                <a:lnTo>
                  <a:pt x="89916" y="95630"/>
                </a:lnTo>
                <a:lnTo>
                  <a:pt x="71302" y="131385"/>
                </a:lnTo>
                <a:lnTo>
                  <a:pt x="45084" y="137922"/>
                </a:lnTo>
                <a:lnTo>
                  <a:pt x="27699" y="135276"/>
                </a:lnTo>
                <a:lnTo>
                  <a:pt x="14398" y="127333"/>
                </a:lnTo>
                <a:lnTo>
                  <a:pt x="5169" y="114079"/>
                </a:lnTo>
                <a:lnTo>
                  <a:pt x="0" y="95503"/>
                </a:lnTo>
                <a:lnTo>
                  <a:pt x="18288" y="91948"/>
                </a:lnTo>
                <a:lnTo>
                  <a:pt x="19303" y="101346"/>
                </a:lnTo>
                <a:lnTo>
                  <a:pt x="22351" y="108203"/>
                </a:lnTo>
                <a:lnTo>
                  <a:pt x="27050" y="112775"/>
                </a:lnTo>
                <a:lnTo>
                  <a:pt x="31876" y="117348"/>
                </a:lnTo>
                <a:lnTo>
                  <a:pt x="38226" y="119633"/>
                </a:lnTo>
                <a:lnTo>
                  <a:pt x="46227" y="119633"/>
                </a:lnTo>
                <a:lnTo>
                  <a:pt x="54101" y="119633"/>
                </a:lnTo>
                <a:lnTo>
                  <a:pt x="60198" y="117601"/>
                </a:lnTo>
                <a:lnTo>
                  <a:pt x="64643" y="113664"/>
                </a:lnTo>
                <a:lnTo>
                  <a:pt x="68960" y="109727"/>
                </a:lnTo>
                <a:lnTo>
                  <a:pt x="71120" y="104775"/>
                </a:lnTo>
                <a:lnTo>
                  <a:pt x="71120" y="98678"/>
                </a:lnTo>
                <a:lnTo>
                  <a:pt x="71120" y="93472"/>
                </a:lnTo>
                <a:lnTo>
                  <a:pt x="46863" y="79121"/>
                </a:lnTo>
                <a:lnTo>
                  <a:pt x="37076" y="75926"/>
                </a:lnTo>
                <a:lnTo>
                  <a:pt x="4445" y="50418"/>
                </a:lnTo>
                <a:lnTo>
                  <a:pt x="3175" y="44576"/>
                </a:lnTo>
                <a:lnTo>
                  <a:pt x="3175" y="38100"/>
                </a:lnTo>
                <a:lnTo>
                  <a:pt x="26860" y="2651"/>
                </a:lnTo>
                <a:lnTo>
                  <a:pt x="34865" y="664"/>
                </a:lnTo>
                <a:lnTo>
                  <a:pt x="43942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238238" y="167767"/>
            <a:ext cx="88265" cy="135255"/>
          </a:xfrm>
          <a:custGeom>
            <a:avLst/>
            <a:gdLst/>
            <a:ahLst/>
            <a:cxnLst/>
            <a:rect l="l" t="t" r="r" b="b"/>
            <a:pathLst>
              <a:path w="88265" h="135254">
                <a:moveTo>
                  <a:pt x="50926" y="0"/>
                </a:moveTo>
                <a:lnTo>
                  <a:pt x="56641" y="0"/>
                </a:lnTo>
                <a:lnTo>
                  <a:pt x="61975" y="1142"/>
                </a:lnTo>
                <a:lnTo>
                  <a:pt x="66928" y="3428"/>
                </a:lnTo>
                <a:lnTo>
                  <a:pt x="71881" y="5714"/>
                </a:lnTo>
                <a:lnTo>
                  <a:pt x="75818" y="8762"/>
                </a:lnTo>
                <a:lnTo>
                  <a:pt x="78866" y="12446"/>
                </a:lnTo>
                <a:lnTo>
                  <a:pt x="81914" y="16128"/>
                </a:lnTo>
                <a:lnTo>
                  <a:pt x="87883" y="53848"/>
                </a:lnTo>
                <a:lnTo>
                  <a:pt x="87883" y="135000"/>
                </a:lnTo>
                <a:lnTo>
                  <a:pt x="69595" y="135000"/>
                </a:lnTo>
                <a:lnTo>
                  <a:pt x="69595" y="54609"/>
                </a:lnTo>
                <a:lnTo>
                  <a:pt x="69595" y="44957"/>
                </a:lnTo>
                <a:lnTo>
                  <a:pt x="68706" y="37846"/>
                </a:lnTo>
                <a:lnTo>
                  <a:pt x="67055" y="33400"/>
                </a:lnTo>
                <a:lnTo>
                  <a:pt x="65404" y="28828"/>
                </a:lnTo>
                <a:lnTo>
                  <a:pt x="62864" y="25400"/>
                </a:lnTo>
                <a:lnTo>
                  <a:pt x="59308" y="22986"/>
                </a:lnTo>
                <a:lnTo>
                  <a:pt x="55752" y="20574"/>
                </a:lnTo>
                <a:lnTo>
                  <a:pt x="51688" y="19303"/>
                </a:lnTo>
                <a:lnTo>
                  <a:pt x="47116" y="19303"/>
                </a:lnTo>
                <a:lnTo>
                  <a:pt x="38353" y="19303"/>
                </a:lnTo>
                <a:lnTo>
                  <a:pt x="18287" y="62864"/>
                </a:lnTo>
                <a:lnTo>
                  <a:pt x="18287" y="135000"/>
                </a:lnTo>
                <a:lnTo>
                  <a:pt x="0" y="135000"/>
                </a:lnTo>
                <a:lnTo>
                  <a:pt x="0" y="3048"/>
                </a:lnTo>
                <a:lnTo>
                  <a:pt x="16509" y="3048"/>
                </a:lnTo>
                <a:lnTo>
                  <a:pt x="16509" y="21589"/>
                </a:lnTo>
                <a:lnTo>
                  <a:pt x="20446" y="14350"/>
                </a:lnTo>
                <a:lnTo>
                  <a:pt x="25400" y="9016"/>
                </a:lnTo>
                <a:lnTo>
                  <a:pt x="31114" y="5460"/>
                </a:lnTo>
                <a:lnTo>
                  <a:pt x="36829" y="1777"/>
                </a:lnTo>
                <a:lnTo>
                  <a:pt x="43433" y="0"/>
                </a:lnTo>
                <a:lnTo>
                  <a:pt x="50926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115429" y="167767"/>
            <a:ext cx="101600" cy="138430"/>
          </a:xfrm>
          <a:custGeom>
            <a:avLst/>
            <a:gdLst/>
            <a:ahLst/>
            <a:cxnLst/>
            <a:rect l="l" t="t" r="r" b="b"/>
            <a:pathLst>
              <a:path w="101600" h="138429">
                <a:moveTo>
                  <a:pt x="50673" y="0"/>
                </a:moveTo>
                <a:lnTo>
                  <a:pt x="86868" y="17399"/>
                </a:lnTo>
                <a:lnTo>
                  <a:pt x="101473" y="67690"/>
                </a:lnTo>
                <a:lnTo>
                  <a:pt x="100570" y="84286"/>
                </a:lnTo>
                <a:lnTo>
                  <a:pt x="87122" y="120523"/>
                </a:lnTo>
                <a:lnTo>
                  <a:pt x="50673" y="137922"/>
                </a:lnTo>
                <a:lnTo>
                  <a:pt x="40266" y="136846"/>
                </a:lnTo>
                <a:lnTo>
                  <a:pt x="8143" y="110734"/>
                </a:lnTo>
                <a:lnTo>
                  <a:pt x="0" y="68960"/>
                </a:lnTo>
                <a:lnTo>
                  <a:pt x="902" y="52957"/>
                </a:lnTo>
                <a:lnTo>
                  <a:pt x="22044" y="9804"/>
                </a:lnTo>
                <a:lnTo>
                  <a:pt x="5067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909689" y="167767"/>
            <a:ext cx="94615" cy="138430"/>
          </a:xfrm>
          <a:custGeom>
            <a:avLst/>
            <a:gdLst/>
            <a:ahLst/>
            <a:cxnLst/>
            <a:rect l="l" t="t" r="r" b="b"/>
            <a:pathLst>
              <a:path w="94615" h="138429">
                <a:moveTo>
                  <a:pt x="49402" y="0"/>
                </a:moveTo>
                <a:lnTo>
                  <a:pt x="87137" y="23479"/>
                </a:lnTo>
                <a:lnTo>
                  <a:pt x="92455" y="41782"/>
                </a:lnTo>
                <a:lnTo>
                  <a:pt x="74675" y="44957"/>
                </a:lnTo>
                <a:lnTo>
                  <a:pt x="72897" y="36067"/>
                </a:lnTo>
                <a:lnTo>
                  <a:pt x="69850" y="29463"/>
                </a:lnTo>
                <a:lnTo>
                  <a:pt x="65658" y="25018"/>
                </a:lnTo>
                <a:lnTo>
                  <a:pt x="61340" y="20574"/>
                </a:lnTo>
                <a:lnTo>
                  <a:pt x="56133" y="18414"/>
                </a:lnTo>
                <a:lnTo>
                  <a:pt x="50037" y="18414"/>
                </a:lnTo>
                <a:lnTo>
                  <a:pt x="41020" y="18414"/>
                </a:lnTo>
                <a:lnTo>
                  <a:pt x="19345" y="56284"/>
                </a:lnTo>
                <a:lnTo>
                  <a:pt x="18795" y="68452"/>
                </a:lnTo>
                <a:lnTo>
                  <a:pt x="19321" y="81029"/>
                </a:lnTo>
                <a:lnTo>
                  <a:pt x="40258" y="119633"/>
                </a:lnTo>
                <a:lnTo>
                  <a:pt x="49021" y="119633"/>
                </a:lnTo>
                <a:lnTo>
                  <a:pt x="56006" y="119633"/>
                </a:lnTo>
                <a:lnTo>
                  <a:pt x="76326" y="86613"/>
                </a:lnTo>
                <a:lnTo>
                  <a:pt x="94360" y="89534"/>
                </a:lnTo>
                <a:lnTo>
                  <a:pt x="78739" y="125602"/>
                </a:lnTo>
                <a:lnTo>
                  <a:pt x="48640" y="137922"/>
                </a:lnTo>
                <a:lnTo>
                  <a:pt x="38522" y="136846"/>
                </a:lnTo>
                <a:lnTo>
                  <a:pt x="7715" y="110732"/>
                </a:lnTo>
                <a:lnTo>
                  <a:pt x="0" y="68833"/>
                </a:lnTo>
                <a:lnTo>
                  <a:pt x="859" y="52740"/>
                </a:lnTo>
                <a:lnTo>
                  <a:pt x="21274" y="9697"/>
                </a:lnTo>
                <a:lnTo>
                  <a:pt x="39042" y="1073"/>
                </a:lnTo>
                <a:lnTo>
                  <a:pt x="49402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799326" y="167767"/>
            <a:ext cx="88265" cy="135255"/>
          </a:xfrm>
          <a:custGeom>
            <a:avLst/>
            <a:gdLst/>
            <a:ahLst/>
            <a:cxnLst/>
            <a:rect l="l" t="t" r="r" b="b"/>
            <a:pathLst>
              <a:path w="88265" h="135254">
                <a:moveTo>
                  <a:pt x="50926" y="0"/>
                </a:moveTo>
                <a:lnTo>
                  <a:pt x="56642" y="0"/>
                </a:lnTo>
                <a:lnTo>
                  <a:pt x="61975" y="1142"/>
                </a:lnTo>
                <a:lnTo>
                  <a:pt x="66928" y="3428"/>
                </a:lnTo>
                <a:lnTo>
                  <a:pt x="71881" y="5714"/>
                </a:lnTo>
                <a:lnTo>
                  <a:pt x="75819" y="8762"/>
                </a:lnTo>
                <a:lnTo>
                  <a:pt x="78867" y="12446"/>
                </a:lnTo>
                <a:lnTo>
                  <a:pt x="81915" y="16128"/>
                </a:lnTo>
                <a:lnTo>
                  <a:pt x="87883" y="53848"/>
                </a:lnTo>
                <a:lnTo>
                  <a:pt x="87883" y="135000"/>
                </a:lnTo>
                <a:lnTo>
                  <a:pt x="69596" y="135000"/>
                </a:lnTo>
                <a:lnTo>
                  <a:pt x="69596" y="54609"/>
                </a:lnTo>
                <a:lnTo>
                  <a:pt x="69596" y="44957"/>
                </a:lnTo>
                <a:lnTo>
                  <a:pt x="68706" y="37846"/>
                </a:lnTo>
                <a:lnTo>
                  <a:pt x="67055" y="33400"/>
                </a:lnTo>
                <a:lnTo>
                  <a:pt x="65404" y="28828"/>
                </a:lnTo>
                <a:lnTo>
                  <a:pt x="62865" y="25400"/>
                </a:lnTo>
                <a:lnTo>
                  <a:pt x="59308" y="22986"/>
                </a:lnTo>
                <a:lnTo>
                  <a:pt x="55752" y="20574"/>
                </a:lnTo>
                <a:lnTo>
                  <a:pt x="51689" y="19303"/>
                </a:lnTo>
                <a:lnTo>
                  <a:pt x="47117" y="19303"/>
                </a:lnTo>
                <a:lnTo>
                  <a:pt x="38353" y="19303"/>
                </a:lnTo>
                <a:lnTo>
                  <a:pt x="18288" y="62864"/>
                </a:lnTo>
                <a:lnTo>
                  <a:pt x="18288" y="135000"/>
                </a:lnTo>
                <a:lnTo>
                  <a:pt x="0" y="135000"/>
                </a:lnTo>
                <a:lnTo>
                  <a:pt x="0" y="3048"/>
                </a:lnTo>
                <a:lnTo>
                  <a:pt x="16509" y="3048"/>
                </a:lnTo>
                <a:lnTo>
                  <a:pt x="16509" y="21589"/>
                </a:lnTo>
                <a:lnTo>
                  <a:pt x="20447" y="14350"/>
                </a:lnTo>
                <a:lnTo>
                  <a:pt x="25400" y="9016"/>
                </a:lnTo>
                <a:lnTo>
                  <a:pt x="31115" y="5460"/>
                </a:lnTo>
                <a:lnTo>
                  <a:pt x="36829" y="1777"/>
                </a:lnTo>
                <a:lnTo>
                  <a:pt x="43433" y="0"/>
                </a:lnTo>
                <a:lnTo>
                  <a:pt x="50926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708643" y="124713"/>
            <a:ext cx="52705" cy="180340"/>
          </a:xfrm>
          <a:custGeom>
            <a:avLst/>
            <a:gdLst/>
            <a:ahLst/>
            <a:cxnLst/>
            <a:rect l="l" t="t" r="r" b="b"/>
            <a:pathLst>
              <a:path w="52704" h="180340">
                <a:moveTo>
                  <a:pt x="31623" y="0"/>
                </a:moveTo>
                <a:lnTo>
                  <a:pt x="31623" y="46100"/>
                </a:lnTo>
                <a:lnTo>
                  <a:pt x="50164" y="46100"/>
                </a:lnTo>
                <a:lnTo>
                  <a:pt x="50164" y="63500"/>
                </a:lnTo>
                <a:lnTo>
                  <a:pt x="31623" y="63500"/>
                </a:lnTo>
                <a:lnTo>
                  <a:pt x="31623" y="140588"/>
                </a:lnTo>
                <a:lnTo>
                  <a:pt x="31623" y="147700"/>
                </a:lnTo>
                <a:lnTo>
                  <a:pt x="32130" y="152400"/>
                </a:lnTo>
                <a:lnTo>
                  <a:pt x="33274" y="154431"/>
                </a:lnTo>
                <a:lnTo>
                  <a:pt x="34798" y="157352"/>
                </a:lnTo>
                <a:lnTo>
                  <a:pt x="37719" y="158876"/>
                </a:lnTo>
                <a:lnTo>
                  <a:pt x="42036" y="158876"/>
                </a:lnTo>
                <a:lnTo>
                  <a:pt x="44196" y="158876"/>
                </a:lnTo>
                <a:lnTo>
                  <a:pt x="46862" y="158622"/>
                </a:lnTo>
                <a:lnTo>
                  <a:pt x="50164" y="157987"/>
                </a:lnTo>
                <a:lnTo>
                  <a:pt x="52577" y="177800"/>
                </a:lnTo>
                <a:lnTo>
                  <a:pt x="47625" y="179069"/>
                </a:lnTo>
                <a:lnTo>
                  <a:pt x="43052" y="179831"/>
                </a:lnTo>
                <a:lnTo>
                  <a:pt x="38988" y="179831"/>
                </a:lnTo>
                <a:lnTo>
                  <a:pt x="32638" y="179831"/>
                </a:lnTo>
                <a:lnTo>
                  <a:pt x="27431" y="178561"/>
                </a:lnTo>
                <a:lnTo>
                  <a:pt x="23622" y="176021"/>
                </a:lnTo>
                <a:lnTo>
                  <a:pt x="19684" y="173481"/>
                </a:lnTo>
                <a:lnTo>
                  <a:pt x="13334" y="139445"/>
                </a:lnTo>
                <a:lnTo>
                  <a:pt x="13334" y="63500"/>
                </a:lnTo>
                <a:lnTo>
                  <a:pt x="0" y="63500"/>
                </a:lnTo>
                <a:lnTo>
                  <a:pt x="0" y="46100"/>
                </a:lnTo>
                <a:lnTo>
                  <a:pt x="13334" y="46100"/>
                </a:lnTo>
                <a:lnTo>
                  <a:pt x="13334" y="13334"/>
                </a:lnTo>
                <a:lnTo>
                  <a:pt x="3162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737856" y="124713"/>
            <a:ext cx="52705" cy="180340"/>
          </a:xfrm>
          <a:custGeom>
            <a:avLst/>
            <a:gdLst/>
            <a:ahLst/>
            <a:cxnLst/>
            <a:rect l="l" t="t" r="r" b="b"/>
            <a:pathLst>
              <a:path w="52704" h="180340">
                <a:moveTo>
                  <a:pt x="31623" y="0"/>
                </a:moveTo>
                <a:lnTo>
                  <a:pt x="31623" y="46100"/>
                </a:lnTo>
                <a:lnTo>
                  <a:pt x="50165" y="46100"/>
                </a:lnTo>
                <a:lnTo>
                  <a:pt x="50165" y="63500"/>
                </a:lnTo>
                <a:lnTo>
                  <a:pt x="31623" y="63500"/>
                </a:lnTo>
                <a:lnTo>
                  <a:pt x="31623" y="140588"/>
                </a:lnTo>
                <a:lnTo>
                  <a:pt x="31623" y="147700"/>
                </a:lnTo>
                <a:lnTo>
                  <a:pt x="32130" y="152400"/>
                </a:lnTo>
                <a:lnTo>
                  <a:pt x="33274" y="154431"/>
                </a:lnTo>
                <a:lnTo>
                  <a:pt x="34798" y="157352"/>
                </a:lnTo>
                <a:lnTo>
                  <a:pt x="37719" y="158876"/>
                </a:lnTo>
                <a:lnTo>
                  <a:pt x="42037" y="158876"/>
                </a:lnTo>
                <a:lnTo>
                  <a:pt x="44196" y="158876"/>
                </a:lnTo>
                <a:lnTo>
                  <a:pt x="46863" y="158622"/>
                </a:lnTo>
                <a:lnTo>
                  <a:pt x="50165" y="157987"/>
                </a:lnTo>
                <a:lnTo>
                  <a:pt x="52577" y="177800"/>
                </a:lnTo>
                <a:lnTo>
                  <a:pt x="47625" y="179069"/>
                </a:lnTo>
                <a:lnTo>
                  <a:pt x="43052" y="179831"/>
                </a:lnTo>
                <a:lnTo>
                  <a:pt x="38989" y="179831"/>
                </a:lnTo>
                <a:lnTo>
                  <a:pt x="32639" y="179831"/>
                </a:lnTo>
                <a:lnTo>
                  <a:pt x="27432" y="178561"/>
                </a:lnTo>
                <a:lnTo>
                  <a:pt x="23622" y="176021"/>
                </a:lnTo>
                <a:lnTo>
                  <a:pt x="19685" y="173481"/>
                </a:lnTo>
                <a:lnTo>
                  <a:pt x="13335" y="139445"/>
                </a:lnTo>
                <a:lnTo>
                  <a:pt x="13335" y="63500"/>
                </a:lnTo>
                <a:lnTo>
                  <a:pt x="0" y="63500"/>
                </a:lnTo>
                <a:lnTo>
                  <a:pt x="0" y="46100"/>
                </a:lnTo>
                <a:lnTo>
                  <a:pt x="13335" y="46100"/>
                </a:lnTo>
                <a:lnTo>
                  <a:pt x="13335" y="13334"/>
                </a:lnTo>
                <a:lnTo>
                  <a:pt x="3162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009383" y="124713"/>
            <a:ext cx="52705" cy="180340"/>
          </a:xfrm>
          <a:custGeom>
            <a:avLst/>
            <a:gdLst/>
            <a:ahLst/>
            <a:cxnLst/>
            <a:rect l="l" t="t" r="r" b="b"/>
            <a:pathLst>
              <a:path w="52704" h="180340">
                <a:moveTo>
                  <a:pt x="31623" y="0"/>
                </a:moveTo>
                <a:lnTo>
                  <a:pt x="31623" y="46100"/>
                </a:lnTo>
                <a:lnTo>
                  <a:pt x="50165" y="46100"/>
                </a:lnTo>
                <a:lnTo>
                  <a:pt x="50165" y="63500"/>
                </a:lnTo>
                <a:lnTo>
                  <a:pt x="31623" y="63500"/>
                </a:lnTo>
                <a:lnTo>
                  <a:pt x="31623" y="140588"/>
                </a:lnTo>
                <a:lnTo>
                  <a:pt x="31623" y="147700"/>
                </a:lnTo>
                <a:lnTo>
                  <a:pt x="32131" y="152400"/>
                </a:lnTo>
                <a:lnTo>
                  <a:pt x="33274" y="154431"/>
                </a:lnTo>
                <a:lnTo>
                  <a:pt x="34798" y="157352"/>
                </a:lnTo>
                <a:lnTo>
                  <a:pt x="37719" y="158876"/>
                </a:lnTo>
                <a:lnTo>
                  <a:pt x="42037" y="158876"/>
                </a:lnTo>
                <a:lnTo>
                  <a:pt x="44196" y="158876"/>
                </a:lnTo>
                <a:lnTo>
                  <a:pt x="46863" y="158622"/>
                </a:lnTo>
                <a:lnTo>
                  <a:pt x="50165" y="157987"/>
                </a:lnTo>
                <a:lnTo>
                  <a:pt x="52577" y="177800"/>
                </a:lnTo>
                <a:lnTo>
                  <a:pt x="47625" y="179069"/>
                </a:lnTo>
                <a:lnTo>
                  <a:pt x="43052" y="179831"/>
                </a:lnTo>
                <a:lnTo>
                  <a:pt x="38989" y="179831"/>
                </a:lnTo>
                <a:lnTo>
                  <a:pt x="32639" y="179831"/>
                </a:lnTo>
                <a:lnTo>
                  <a:pt x="27432" y="178561"/>
                </a:lnTo>
                <a:lnTo>
                  <a:pt x="23622" y="176021"/>
                </a:lnTo>
                <a:lnTo>
                  <a:pt x="19685" y="173481"/>
                </a:lnTo>
                <a:lnTo>
                  <a:pt x="13335" y="139445"/>
                </a:lnTo>
                <a:lnTo>
                  <a:pt x="13335" y="63500"/>
                </a:lnTo>
                <a:lnTo>
                  <a:pt x="0" y="63500"/>
                </a:lnTo>
                <a:lnTo>
                  <a:pt x="0" y="46100"/>
                </a:lnTo>
                <a:lnTo>
                  <a:pt x="13335" y="46100"/>
                </a:lnTo>
                <a:lnTo>
                  <a:pt x="13335" y="13334"/>
                </a:lnTo>
                <a:lnTo>
                  <a:pt x="3162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389619" y="133413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 h="0">
                <a:moveTo>
                  <a:pt x="0" y="0"/>
                </a:moveTo>
                <a:lnTo>
                  <a:pt x="28955" y="0"/>
                </a:lnTo>
              </a:path>
            </a:pathLst>
          </a:custGeom>
          <a:ln w="3644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092947" y="120522"/>
            <a:ext cx="93980" cy="185420"/>
          </a:xfrm>
          <a:custGeom>
            <a:avLst/>
            <a:gdLst/>
            <a:ahLst/>
            <a:cxnLst/>
            <a:rect l="l" t="t" r="r" b="b"/>
            <a:pathLst>
              <a:path w="93979" h="185420">
                <a:moveTo>
                  <a:pt x="0" y="0"/>
                </a:moveTo>
                <a:lnTo>
                  <a:pt x="18415" y="0"/>
                </a:lnTo>
                <a:lnTo>
                  <a:pt x="18415" y="65024"/>
                </a:lnTo>
                <a:lnTo>
                  <a:pt x="22225" y="59054"/>
                </a:lnTo>
                <a:lnTo>
                  <a:pt x="26670" y="54609"/>
                </a:lnTo>
                <a:lnTo>
                  <a:pt x="31623" y="51688"/>
                </a:lnTo>
                <a:lnTo>
                  <a:pt x="36575" y="48768"/>
                </a:lnTo>
                <a:lnTo>
                  <a:pt x="42036" y="47244"/>
                </a:lnTo>
                <a:lnTo>
                  <a:pt x="48132" y="47244"/>
                </a:lnTo>
                <a:lnTo>
                  <a:pt x="56515" y="47244"/>
                </a:lnTo>
                <a:lnTo>
                  <a:pt x="87756" y="77850"/>
                </a:lnTo>
                <a:lnTo>
                  <a:pt x="93979" y="115188"/>
                </a:lnTo>
                <a:lnTo>
                  <a:pt x="93098" y="131054"/>
                </a:lnTo>
                <a:lnTo>
                  <a:pt x="79882" y="167004"/>
                </a:lnTo>
                <a:lnTo>
                  <a:pt x="46990" y="185166"/>
                </a:lnTo>
                <a:lnTo>
                  <a:pt x="40767" y="185166"/>
                </a:lnTo>
                <a:lnTo>
                  <a:pt x="17018" y="165734"/>
                </a:lnTo>
                <a:lnTo>
                  <a:pt x="17018" y="182245"/>
                </a:lnTo>
                <a:lnTo>
                  <a:pt x="0" y="182245"/>
                </a:lnTo>
                <a:lnTo>
                  <a:pt x="0" y="0"/>
                </a:lnTo>
                <a:close/>
              </a:path>
            </a:pathLst>
          </a:custGeom>
          <a:ln w="10667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805166" y="120522"/>
            <a:ext cx="88265" cy="182245"/>
          </a:xfrm>
          <a:custGeom>
            <a:avLst/>
            <a:gdLst/>
            <a:ahLst/>
            <a:cxnLst/>
            <a:rect l="l" t="t" r="r" b="b"/>
            <a:pathLst>
              <a:path w="88265" h="182245">
                <a:moveTo>
                  <a:pt x="0" y="0"/>
                </a:moveTo>
                <a:lnTo>
                  <a:pt x="18287" y="0"/>
                </a:lnTo>
                <a:lnTo>
                  <a:pt x="18287" y="65404"/>
                </a:lnTo>
                <a:lnTo>
                  <a:pt x="22605" y="59308"/>
                </a:lnTo>
                <a:lnTo>
                  <a:pt x="27431" y="54863"/>
                </a:lnTo>
                <a:lnTo>
                  <a:pt x="32892" y="51816"/>
                </a:lnTo>
                <a:lnTo>
                  <a:pt x="38353" y="48768"/>
                </a:lnTo>
                <a:lnTo>
                  <a:pt x="44323" y="47244"/>
                </a:lnTo>
                <a:lnTo>
                  <a:pt x="50800" y="47244"/>
                </a:lnTo>
                <a:lnTo>
                  <a:pt x="85598" y="73850"/>
                </a:lnTo>
                <a:lnTo>
                  <a:pt x="88137" y="98551"/>
                </a:lnTo>
                <a:lnTo>
                  <a:pt x="88137" y="182245"/>
                </a:lnTo>
                <a:lnTo>
                  <a:pt x="69850" y="182245"/>
                </a:lnTo>
                <a:lnTo>
                  <a:pt x="69850" y="98551"/>
                </a:lnTo>
                <a:lnTo>
                  <a:pt x="69850" y="87122"/>
                </a:lnTo>
                <a:lnTo>
                  <a:pt x="67817" y="78994"/>
                </a:lnTo>
                <a:lnTo>
                  <a:pt x="63753" y="74041"/>
                </a:lnTo>
                <a:lnTo>
                  <a:pt x="59689" y="68960"/>
                </a:lnTo>
                <a:lnTo>
                  <a:pt x="54101" y="66548"/>
                </a:lnTo>
                <a:lnTo>
                  <a:pt x="46989" y="66548"/>
                </a:lnTo>
                <a:lnTo>
                  <a:pt x="38988" y="66548"/>
                </a:lnTo>
                <a:lnTo>
                  <a:pt x="18287" y="109981"/>
                </a:lnTo>
                <a:lnTo>
                  <a:pt x="18287" y="182245"/>
                </a:lnTo>
                <a:lnTo>
                  <a:pt x="0" y="182245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071359" y="133413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 h="0">
                <a:moveTo>
                  <a:pt x="0" y="0"/>
                </a:moveTo>
                <a:lnTo>
                  <a:pt x="28955" y="0"/>
                </a:lnTo>
              </a:path>
            </a:pathLst>
          </a:custGeom>
          <a:ln w="3644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559422" y="120522"/>
            <a:ext cx="100965" cy="182245"/>
          </a:xfrm>
          <a:custGeom>
            <a:avLst/>
            <a:gdLst/>
            <a:ahLst/>
            <a:cxnLst/>
            <a:rect l="l" t="t" r="r" b="b"/>
            <a:pathLst>
              <a:path w="100965" h="182245">
                <a:moveTo>
                  <a:pt x="0" y="0"/>
                </a:moveTo>
                <a:lnTo>
                  <a:pt x="100837" y="0"/>
                </a:lnTo>
                <a:lnTo>
                  <a:pt x="100837" y="21590"/>
                </a:lnTo>
                <a:lnTo>
                  <a:pt x="19811" y="21590"/>
                </a:lnTo>
                <a:lnTo>
                  <a:pt x="19811" y="77977"/>
                </a:lnTo>
                <a:lnTo>
                  <a:pt x="89916" y="77977"/>
                </a:lnTo>
                <a:lnTo>
                  <a:pt x="89916" y="99441"/>
                </a:lnTo>
                <a:lnTo>
                  <a:pt x="19811" y="99441"/>
                </a:lnTo>
                <a:lnTo>
                  <a:pt x="19811" y="182245"/>
                </a:lnTo>
                <a:lnTo>
                  <a:pt x="0" y="182245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621778" y="117475"/>
            <a:ext cx="63500" cy="185420"/>
          </a:xfrm>
          <a:custGeom>
            <a:avLst/>
            <a:gdLst/>
            <a:ahLst/>
            <a:cxnLst/>
            <a:rect l="l" t="t" r="r" b="b"/>
            <a:pathLst>
              <a:path w="63500" h="185420">
                <a:moveTo>
                  <a:pt x="46227" y="0"/>
                </a:moveTo>
                <a:lnTo>
                  <a:pt x="51435" y="0"/>
                </a:lnTo>
                <a:lnTo>
                  <a:pt x="57150" y="761"/>
                </a:lnTo>
                <a:lnTo>
                  <a:pt x="63373" y="2285"/>
                </a:lnTo>
                <a:lnTo>
                  <a:pt x="60578" y="21717"/>
                </a:lnTo>
                <a:lnTo>
                  <a:pt x="56769" y="20954"/>
                </a:lnTo>
                <a:lnTo>
                  <a:pt x="53213" y="20447"/>
                </a:lnTo>
                <a:lnTo>
                  <a:pt x="49783" y="20447"/>
                </a:lnTo>
                <a:lnTo>
                  <a:pt x="44323" y="20447"/>
                </a:lnTo>
                <a:lnTo>
                  <a:pt x="40386" y="21971"/>
                </a:lnTo>
                <a:lnTo>
                  <a:pt x="38100" y="24765"/>
                </a:lnTo>
                <a:lnTo>
                  <a:pt x="35687" y="27685"/>
                </a:lnTo>
                <a:lnTo>
                  <a:pt x="34544" y="33147"/>
                </a:lnTo>
                <a:lnTo>
                  <a:pt x="34544" y="41148"/>
                </a:lnTo>
                <a:lnTo>
                  <a:pt x="34544" y="53340"/>
                </a:lnTo>
                <a:lnTo>
                  <a:pt x="55625" y="53340"/>
                </a:lnTo>
                <a:lnTo>
                  <a:pt x="55625" y="70739"/>
                </a:lnTo>
                <a:lnTo>
                  <a:pt x="34544" y="70739"/>
                </a:lnTo>
                <a:lnTo>
                  <a:pt x="34544" y="185293"/>
                </a:lnTo>
                <a:lnTo>
                  <a:pt x="16255" y="185293"/>
                </a:lnTo>
                <a:lnTo>
                  <a:pt x="16255" y="70739"/>
                </a:lnTo>
                <a:lnTo>
                  <a:pt x="0" y="70739"/>
                </a:lnTo>
                <a:lnTo>
                  <a:pt x="0" y="53340"/>
                </a:lnTo>
                <a:lnTo>
                  <a:pt x="16255" y="53340"/>
                </a:lnTo>
                <a:lnTo>
                  <a:pt x="16255" y="39243"/>
                </a:lnTo>
                <a:lnTo>
                  <a:pt x="16255" y="28955"/>
                </a:lnTo>
                <a:lnTo>
                  <a:pt x="17399" y="21081"/>
                </a:lnTo>
                <a:lnTo>
                  <a:pt x="19557" y="16001"/>
                </a:lnTo>
                <a:lnTo>
                  <a:pt x="21717" y="10795"/>
                </a:lnTo>
                <a:lnTo>
                  <a:pt x="25019" y="6857"/>
                </a:lnTo>
                <a:lnTo>
                  <a:pt x="29464" y="4064"/>
                </a:lnTo>
                <a:lnTo>
                  <a:pt x="33908" y="1397"/>
                </a:lnTo>
                <a:lnTo>
                  <a:pt x="39497" y="0"/>
                </a:lnTo>
                <a:lnTo>
                  <a:pt x="46227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546595" y="1118997"/>
            <a:ext cx="2386838" cy="31323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588252" y="4251339"/>
            <a:ext cx="2404491" cy="2598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654040" y="2225039"/>
            <a:ext cx="909828" cy="8107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697346" y="2415158"/>
            <a:ext cx="655320" cy="554990"/>
          </a:xfrm>
          <a:custGeom>
            <a:avLst/>
            <a:gdLst/>
            <a:ahLst/>
            <a:cxnLst/>
            <a:rect l="l" t="t" r="r" b="b"/>
            <a:pathLst>
              <a:path w="655320" h="554989">
                <a:moveTo>
                  <a:pt x="596973" y="48583"/>
                </a:moveTo>
                <a:lnTo>
                  <a:pt x="559558" y="55037"/>
                </a:lnTo>
                <a:lnTo>
                  <a:pt x="0" y="525526"/>
                </a:lnTo>
                <a:lnTo>
                  <a:pt x="24511" y="554608"/>
                </a:lnTo>
                <a:lnTo>
                  <a:pt x="584279" y="84060"/>
                </a:lnTo>
                <a:lnTo>
                  <a:pt x="596973" y="48583"/>
                </a:lnTo>
                <a:close/>
              </a:path>
              <a:path w="655320" h="554989">
                <a:moveTo>
                  <a:pt x="651355" y="9651"/>
                </a:moveTo>
                <a:lnTo>
                  <a:pt x="613537" y="9651"/>
                </a:lnTo>
                <a:lnTo>
                  <a:pt x="638048" y="38862"/>
                </a:lnTo>
                <a:lnTo>
                  <a:pt x="584279" y="84060"/>
                </a:lnTo>
                <a:lnTo>
                  <a:pt x="563372" y="142493"/>
                </a:lnTo>
                <a:lnTo>
                  <a:pt x="562264" y="149963"/>
                </a:lnTo>
                <a:lnTo>
                  <a:pt x="564038" y="157003"/>
                </a:lnTo>
                <a:lnTo>
                  <a:pt x="568336" y="162853"/>
                </a:lnTo>
                <a:lnTo>
                  <a:pt x="574801" y="166750"/>
                </a:lnTo>
                <a:lnTo>
                  <a:pt x="582291" y="167858"/>
                </a:lnTo>
                <a:lnTo>
                  <a:pt x="589375" y="166084"/>
                </a:lnTo>
                <a:lnTo>
                  <a:pt x="595268" y="161786"/>
                </a:lnTo>
                <a:lnTo>
                  <a:pt x="599186" y="155320"/>
                </a:lnTo>
                <a:lnTo>
                  <a:pt x="651355" y="9651"/>
                </a:lnTo>
                <a:close/>
              </a:path>
              <a:path w="655320" h="554989">
                <a:moveTo>
                  <a:pt x="620464" y="17906"/>
                </a:moveTo>
                <a:lnTo>
                  <a:pt x="607949" y="17906"/>
                </a:lnTo>
                <a:lnTo>
                  <a:pt x="629030" y="43052"/>
                </a:lnTo>
                <a:lnTo>
                  <a:pt x="596973" y="48583"/>
                </a:lnTo>
                <a:lnTo>
                  <a:pt x="584279" y="84060"/>
                </a:lnTo>
                <a:lnTo>
                  <a:pt x="638048" y="38862"/>
                </a:lnTo>
                <a:lnTo>
                  <a:pt x="620464" y="17906"/>
                </a:lnTo>
                <a:close/>
              </a:path>
              <a:path w="655320" h="554989">
                <a:moveTo>
                  <a:pt x="654812" y="0"/>
                </a:moveTo>
                <a:lnTo>
                  <a:pt x="492251" y="28066"/>
                </a:lnTo>
                <a:lnTo>
                  <a:pt x="476630" y="50037"/>
                </a:lnTo>
                <a:lnTo>
                  <a:pt x="479369" y="57048"/>
                </a:lnTo>
                <a:lnTo>
                  <a:pt x="484441" y="62309"/>
                </a:lnTo>
                <a:lnTo>
                  <a:pt x="491132" y="65307"/>
                </a:lnTo>
                <a:lnTo>
                  <a:pt x="498728" y="65531"/>
                </a:lnTo>
                <a:lnTo>
                  <a:pt x="559558" y="55037"/>
                </a:lnTo>
                <a:lnTo>
                  <a:pt x="613537" y="9651"/>
                </a:lnTo>
                <a:lnTo>
                  <a:pt x="651355" y="9651"/>
                </a:lnTo>
                <a:lnTo>
                  <a:pt x="654812" y="0"/>
                </a:lnTo>
                <a:close/>
              </a:path>
              <a:path w="655320" h="554989">
                <a:moveTo>
                  <a:pt x="613537" y="9651"/>
                </a:moveTo>
                <a:lnTo>
                  <a:pt x="559558" y="55037"/>
                </a:lnTo>
                <a:lnTo>
                  <a:pt x="596973" y="48583"/>
                </a:lnTo>
                <a:lnTo>
                  <a:pt x="607949" y="17906"/>
                </a:lnTo>
                <a:lnTo>
                  <a:pt x="620464" y="17906"/>
                </a:lnTo>
                <a:lnTo>
                  <a:pt x="613537" y="9651"/>
                </a:lnTo>
                <a:close/>
              </a:path>
              <a:path w="655320" h="554989">
                <a:moveTo>
                  <a:pt x="607949" y="17906"/>
                </a:moveTo>
                <a:lnTo>
                  <a:pt x="596973" y="48583"/>
                </a:lnTo>
                <a:lnTo>
                  <a:pt x="629030" y="43052"/>
                </a:lnTo>
                <a:lnTo>
                  <a:pt x="607949" y="17906"/>
                </a:lnTo>
                <a:close/>
              </a:path>
            </a:pathLst>
          </a:custGeom>
          <a:solidFill>
            <a:srgbClr val="0C05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820155" y="4486655"/>
            <a:ext cx="938783" cy="7086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863082" y="4505705"/>
            <a:ext cx="683895" cy="454025"/>
          </a:xfrm>
          <a:custGeom>
            <a:avLst/>
            <a:gdLst/>
            <a:ahLst/>
            <a:cxnLst/>
            <a:rect l="l" t="t" r="r" b="b"/>
            <a:pathLst>
              <a:path w="683895" h="454025">
                <a:moveTo>
                  <a:pt x="520700" y="407797"/>
                </a:moveTo>
                <a:lnTo>
                  <a:pt x="513208" y="408918"/>
                </a:lnTo>
                <a:lnTo>
                  <a:pt x="506968" y="412670"/>
                </a:lnTo>
                <a:lnTo>
                  <a:pt x="502608" y="418494"/>
                </a:lnTo>
                <a:lnTo>
                  <a:pt x="500760" y="425831"/>
                </a:lnTo>
                <a:lnTo>
                  <a:pt x="501900" y="433322"/>
                </a:lnTo>
                <a:lnTo>
                  <a:pt x="505682" y="439562"/>
                </a:lnTo>
                <a:lnTo>
                  <a:pt x="511512" y="443922"/>
                </a:lnTo>
                <a:lnTo>
                  <a:pt x="518794" y="445770"/>
                </a:lnTo>
                <a:lnTo>
                  <a:pt x="683640" y="453771"/>
                </a:lnTo>
                <a:lnTo>
                  <a:pt x="681339" y="449199"/>
                </a:lnTo>
                <a:lnTo>
                  <a:pt x="641603" y="449199"/>
                </a:lnTo>
                <a:lnTo>
                  <a:pt x="582496" y="410765"/>
                </a:lnTo>
                <a:lnTo>
                  <a:pt x="520700" y="407797"/>
                </a:lnTo>
                <a:close/>
              </a:path>
              <a:path w="683895" h="454025">
                <a:moveTo>
                  <a:pt x="582496" y="410765"/>
                </a:moveTo>
                <a:lnTo>
                  <a:pt x="641603" y="449199"/>
                </a:lnTo>
                <a:lnTo>
                  <a:pt x="646450" y="441706"/>
                </a:lnTo>
                <a:lnTo>
                  <a:pt x="634872" y="441706"/>
                </a:lnTo>
                <a:lnTo>
                  <a:pt x="620214" y="412576"/>
                </a:lnTo>
                <a:lnTo>
                  <a:pt x="582496" y="410765"/>
                </a:lnTo>
                <a:close/>
              </a:path>
              <a:path w="683895" h="454025">
                <a:moveTo>
                  <a:pt x="591238" y="295967"/>
                </a:moveTo>
                <a:lnTo>
                  <a:pt x="583945" y="297942"/>
                </a:lnTo>
                <a:lnTo>
                  <a:pt x="577990" y="302611"/>
                </a:lnTo>
                <a:lnTo>
                  <a:pt x="574405" y="309006"/>
                </a:lnTo>
                <a:lnTo>
                  <a:pt x="573462" y="316283"/>
                </a:lnTo>
                <a:lnTo>
                  <a:pt x="575437" y="323596"/>
                </a:lnTo>
                <a:lnTo>
                  <a:pt x="603197" y="378761"/>
                </a:lnTo>
                <a:lnTo>
                  <a:pt x="662304" y="417195"/>
                </a:lnTo>
                <a:lnTo>
                  <a:pt x="641603" y="449199"/>
                </a:lnTo>
                <a:lnTo>
                  <a:pt x="681339" y="449199"/>
                </a:lnTo>
                <a:lnTo>
                  <a:pt x="609472" y="306451"/>
                </a:lnTo>
                <a:lnTo>
                  <a:pt x="604823" y="300495"/>
                </a:lnTo>
                <a:lnTo>
                  <a:pt x="598471" y="296910"/>
                </a:lnTo>
                <a:lnTo>
                  <a:pt x="591238" y="295967"/>
                </a:lnTo>
                <a:close/>
              </a:path>
              <a:path w="683895" h="454025">
                <a:moveTo>
                  <a:pt x="620214" y="412576"/>
                </a:moveTo>
                <a:lnTo>
                  <a:pt x="634872" y="441706"/>
                </a:lnTo>
                <a:lnTo>
                  <a:pt x="652907" y="414147"/>
                </a:lnTo>
                <a:lnTo>
                  <a:pt x="620214" y="412576"/>
                </a:lnTo>
                <a:close/>
              </a:path>
              <a:path w="683895" h="454025">
                <a:moveTo>
                  <a:pt x="603197" y="378761"/>
                </a:moveTo>
                <a:lnTo>
                  <a:pt x="620214" y="412576"/>
                </a:lnTo>
                <a:lnTo>
                  <a:pt x="652907" y="414147"/>
                </a:lnTo>
                <a:lnTo>
                  <a:pt x="634872" y="441706"/>
                </a:lnTo>
                <a:lnTo>
                  <a:pt x="646450" y="441706"/>
                </a:lnTo>
                <a:lnTo>
                  <a:pt x="662304" y="417195"/>
                </a:lnTo>
                <a:lnTo>
                  <a:pt x="603197" y="378761"/>
                </a:lnTo>
                <a:close/>
              </a:path>
              <a:path w="683895" h="454025">
                <a:moveTo>
                  <a:pt x="20700" y="0"/>
                </a:moveTo>
                <a:lnTo>
                  <a:pt x="0" y="32004"/>
                </a:lnTo>
                <a:lnTo>
                  <a:pt x="582496" y="410765"/>
                </a:lnTo>
                <a:lnTo>
                  <a:pt x="620214" y="412576"/>
                </a:lnTo>
                <a:lnTo>
                  <a:pt x="603197" y="378761"/>
                </a:lnTo>
                <a:lnTo>
                  <a:pt x="20700" y="0"/>
                </a:lnTo>
                <a:close/>
              </a:path>
            </a:pathLst>
          </a:custGeom>
          <a:solidFill>
            <a:srgbClr val="0C05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702" y="41783"/>
            <a:ext cx="4060190" cy="5486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5">
                <a:solidFill>
                  <a:srgbClr val="FF00FF"/>
                </a:solidFill>
                <a:latin typeface="Garamond"/>
                <a:cs typeface="Garamond"/>
              </a:rPr>
              <a:t>b) </a:t>
            </a:r>
            <a:r>
              <a:rPr dirty="0" sz="3600" spc="-5" u="heavy">
                <a:solidFill>
                  <a:srgbClr val="FF00FF"/>
                </a:solidFill>
                <a:latin typeface="Garamond"/>
                <a:cs typeface="Garamond"/>
              </a:rPr>
              <a:t>Descending</a:t>
            </a:r>
            <a:r>
              <a:rPr dirty="0" sz="3600" spc="-80" u="heavy">
                <a:solidFill>
                  <a:srgbClr val="FF00FF"/>
                </a:solidFill>
                <a:latin typeface="Garamond"/>
                <a:cs typeface="Garamond"/>
              </a:rPr>
              <a:t> </a:t>
            </a:r>
            <a:r>
              <a:rPr dirty="0" sz="3600" u="heavy">
                <a:solidFill>
                  <a:srgbClr val="FF00FF"/>
                </a:solidFill>
                <a:latin typeface="Garamond"/>
                <a:cs typeface="Garamond"/>
              </a:rPr>
              <a:t>tracts</a:t>
            </a:r>
            <a:endParaRPr sz="3600">
              <a:latin typeface="Garamond"/>
              <a:cs typeface="Garam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59422" y="117475"/>
            <a:ext cx="2479294" cy="1882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292338" y="236474"/>
            <a:ext cx="55880" cy="52069"/>
          </a:xfrm>
          <a:custGeom>
            <a:avLst/>
            <a:gdLst/>
            <a:ahLst/>
            <a:cxnLst/>
            <a:rect l="l" t="t" r="r" b="b"/>
            <a:pathLst>
              <a:path w="55879" h="52070">
                <a:moveTo>
                  <a:pt x="55752" y="0"/>
                </a:moveTo>
                <a:lnTo>
                  <a:pt x="18160" y="9778"/>
                </a:lnTo>
                <a:lnTo>
                  <a:pt x="12700" y="11302"/>
                </a:lnTo>
                <a:lnTo>
                  <a:pt x="9651" y="13080"/>
                </a:lnTo>
                <a:lnTo>
                  <a:pt x="6603" y="14731"/>
                </a:lnTo>
                <a:lnTo>
                  <a:pt x="4190" y="17145"/>
                </a:lnTo>
                <a:lnTo>
                  <a:pt x="2539" y="20193"/>
                </a:lnTo>
                <a:lnTo>
                  <a:pt x="761" y="23368"/>
                </a:lnTo>
                <a:lnTo>
                  <a:pt x="0" y="26924"/>
                </a:lnTo>
                <a:lnTo>
                  <a:pt x="0" y="30987"/>
                </a:lnTo>
                <a:lnTo>
                  <a:pt x="0" y="37337"/>
                </a:lnTo>
                <a:lnTo>
                  <a:pt x="1904" y="42291"/>
                </a:lnTo>
                <a:lnTo>
                  <a:pt x="5841" y="46100"/>
                </a:lnTo>
                <a:lnTo>
                  <a:pt x="9651" y="49910"/>
                </a:lnTo>
                <a:lnTo>
                  <a:pt x="15112" y="51689"/>
                </a:lnTo>
                <a:lnTo>
                  <a:pt x="21970" y="51689"/>
                </a:lnTo>
                <a:lnTo>
                  <a:pt x="28447" y="51689"/>
                </a:lnTo>
                <a:lnTo>
                  <a:pt x="34416" y="50037"/>
                </a:lnTo>
                <a:lnTo>
                  <a:pt x="39750" y="46608"/>
                </a:lnTo>
                <a:lnTo>
                  <a:pt x="45084" y="43306"/>
                </a:lnTo>
                <a:lnTo>
                  <a:pt x="49148" y="38734"/>
                </a:lnTo>
                <a:lnTo>
                  <a:pt x="51815" y="33020"/>
                </a:lnTo>
                <a:lnTo>
                  <a:pt x="54482" y="27304"/>
                </a:lnTo>
                <a:lnTo>
                  <a:pt x="55752" y="19050"/>
                </a:lnTo>
                <a:lnTo>
                  <a:pt x="55752" y="8254"/>
                </a:lnTo>
                <a:lnTo>
                  <a:pt x="55752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89669" y="186181"/>
            <a:ext cx="60325" cy="38100"/>
          </a:xfrm>
          <a:custGeom>
            <a:avLst/>
            <a:gdLst/>
            <a:ahLst/>
            <a:cxnLst/>
            <a:rect l="l" t="t" r="r" b="b"/>
            <a:pathLst>
              <a:path w="60325" h="38100">
                <a:moveTo>
                  <a:pt x="30479" y="0"/>
                </a:moveTo>
                <a:lnTo>
                  <a:pt x="22351" y="0"/>
                </a:lnTo>
                <a:lnTo>
                  <a:pt x="15366" y="3428"/>
                </a:lnTo>
                <a:lnTo>
                  <a:pt x="0" y="37846"/>
                </a:lnTo>
                <a:lnTo>
                  <a:pt x="60325" y="37846"/>
                </a:lnTo>
                <a:lnTo>
                  <a:pt x="42957" y="3063"/>
                </a:lnTo>
                <a:lnTo>
                  <a:pt x="30479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109711" y="186181"/>
            <a:ext cx="58419" cy="101600"/>
          </a:xfrm>
          <a:custGeom>
            <a:avLst/>
            <a:gdLst/>
            <a:ahLst/>
            <a:cxnLst/>
            <a:rect l="l" t="t" r="r" b="b"/>
            <a:pathLst>
              <a:path w="58420" h="101600">
                <a:moveTo>
                  <a:pt x="29083" y="0"/>
                </a:moveTo>
                <a:lnTo>
                  <a:pt x="21590" y="0"/>
                </a:lnTo>
                <a:lnTo>
                  <a:pt x="14859" y="4191"/>
                </a:lnTo>
                <a:lnTo>
                  <a:pt x="0" y="49529"/>
                </a:lnTo>
                <a:lnTo>
                  <a:pt x="236" y="59172"/>
                </a:lnTo>
                <a:lnTo>
                  <a:pt x="14351" y="95758"/>
                </a:lnTo>
                <a:lnTo>
                  <a:pt x="18923" y="99441"/>
                </a:lnTo>
                <a:lnTo>
                  <a:pt x="24003" y="101219"/>
                </a:lnTo>
                <a:lnTo>
                  <a:pt x="29464" y="101219"/>
                </a:lnTo>
                <a:lnTo>
                  <a:pt x="37084" y="101219"/>
                </a:lnTo>
                <a:lnTo>
                  <a:pt x="57872" y="62174"/>
                </a:lnTo>
                <a:lnTo>
                  <a:pt x="58420" y="50292"/>
                </a:lnTo>
                <a:lnTo>
                  <a:pt x="57894" y="38195"/>
                </a:lnTo>
                <a:lnTo>
                  <a:pt x="37338" y="0"/>
                </a:lnTo>
                <a:lnTo>
                  <a:pt x="2908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934706" y="186181"/>
            <a:ext cx="60325" cy="38100"/>
          </a:xfrm>
          <a:custGeom>
            <a:avLst/>
            <a:gdLst/>
            <a:ahLst/>
            <a:cxnLst/>
            <a:rect l="l" t="t" r="r" b="b"/>
            <a:pathLst>
              <a:path w="60325" h="38100">
                <a:moveTo>
                  <a:pt x="30479" y="0"/>
                </a:moveTo>
                <a:lnTo>
                  <a:pt x="22351" y="0"/>
                </a:lnTo>
                <a:lnTo>
                  <a:pt x="15367" y="3428"/>
                </a:lnTo>
                <a:lnTo>
                  <a:pt x="0" y="37846"/>
                </a:lnTo>
                <a:lnTo>
                  <a:pt x="60325" y="37846"/>
                </a:lnTo>
                <a:lnTo>
                  <a:pt x="42957" y="3063"/>
                </a:lnTo>
                <a:lnTo>
                  <a:pt x="30479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528941" y="186181"/>
            <a:ext cx="64135" cy="101600"/>
          </a:xfrm>
          <a:custGeom>
            <a:avLst/>
            <a:gdLst/>
            <a:ahLst/>
            <a:cxnLst/>
            <a:rect l="l" t="t" r="r" b="b"/>
            <a:pathLst>
              <a:path w="64134" h="101600">
                <a:moveTo>
                  <a:pt x="31368" y="0"/>
                </a:moveTo>
                <a:lnTo>
                  <a:pt x="2285" y="28368"/>
                </a:lnTo>
                <a:lnTo>
                  <a:pt x="0" y="50546"/>
                </a:lnTo>
                <a:lnTo>
                  <a:pt x="573" y="62499"/>
                </a:lnTo>
                <a:lnTo>
                  <a:pt x="19732" y="98075"/>
                </a:lnTo>
                <a:lnTo>
                  <a:pt x="32384" y="101219"/>
                </a:lnTo>
                <a:lnTo>
                  <a:pt x="38625" y="100413"/>
                </a:lnTo>
                <a:lnTo>
                  <a:pt x="63307" y="62426"/>
                </a:lnTo>
                <a:lnTo>
                  <a:pt x="63880" y="50546"/>
                </a:lnTo>
                <a:lnTo>
                  <a:pt x="63287" y="38592"/>
                </a:lnTo>
                <a:lnTo>
                  <a:pt x="44116" y="3127"/>
                </a:lnTo>
                <a:lnTo>
                  <a:pt x="31368" y="0"/>
                </a:lnTo>
                <a:close/>
              </a:path>
            </a:pathLst>
          </a:custGeom>
          <a:ln w="10667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134225" y="186181"/>
            <a:ext cx="64135" cy="101600"/>
          </a:xfrm>
          <a:custGeom>
            <a:avLst/>
            <a:gdLst/>
            <a:ahLst/>
            <a:cxnLst/>
            <a:rect l="l" t="t" r="r" b="b"/>
            <a:pathLst>
              <a:path w="64134" h="101600">
                <a:moveTo>
                  <a:pt x="31369" y="0"/>
                </a:moveTo>
                <a:lnTo>
                  <a:pt x="2285" y="28368"/>
                </a:lnTo>
                <a:lnTo>
                  <a:pt x="0" y="50546"/>
                </a:lnTo>
                <a:lnTo>
                  <a:pt x="573" y="62499"/>
                </a:lnTo>
                <a:lnTo>
                  <a:pt x="19732" y="98075"/>
                </a:lnTo>
                <a:lnTo>
                  <a:pt x="32384" y="101219"/>
                </a:lnTo>
                <a:lnTo>
                  <a:pt x="38625" y="100413"/>
                </a:lnTo>
                <a:lnTo>
                  <a:pt x="63307" y="62426"/>
                </a:lnTo>
                <a:lnTo>
                  <a:pt x="63880" y="50546"/>
                </a:lnTo>
                <a:lnTo>
                  <a:pt x="63287" y="38592"/>
                </a:lnTo>
                <a:lnTo>
                  <a:pt x="44116" y="3127"/>
                </a:lnTo>
                <a:lnTo>
                  <a:pt x="31369" y="0"/>
                </a:lnTo>
                <a:close/>
              </a:path>
            </a:pathLst>
          </a:custGeom>
          <a:ln w="10667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404097" y="165480"/>
            <a:ext cx="0" cy="142875"/>
          </a:xfrm>
          <a:custGeom>
            <a:avLst/>
            <a:gdLst/>
            <a:ahLst/>
            <a:cxnLst/>
            <a:rect l="l" t="t" r="r" b="b"/>
            <a:pathLst>
              <a:path w="0" h="142875">
                <a:moveTo>
                  <a:pt x="0" y="0"/>
                </a:moveTo>
                <a:lnTo>
                  <a:pt x="0" y="142620"/>
                </a:lnTo>
              </a:path>
            </a:pathLst>
          </a:custGeom>
          <a:ln w="28955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085838" y="165480"/>
            <a:ext cx="0" cy="142875"/>
          </a:xfrm>
          <a:custGeom>
            <a:avLst/>
            <a:gdLst/>
            <a:ahLst/>
            <a:cxnLst/>
            <a:rect l="l" t="t" r="r" b="b"/>
            <a:pathLst>
              <a:path w="0" h="142875">
                <a:moveTo>
                  <a:pt x="0" y="0"/>
                </a:moveTo>
                <a:lnTo>
                  <a:pt x="0" y="142620"/>
                </a:lnTo>
              </a:path>
            </a:pathLst>
          </a:custGeom>
          <a:ln w="28955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682993" y="170814"/>
            <a:ext cx="88265" cy="135255"/>
          </a:xfrm>
          <a:custGeom>
            <a:avLst/>
            <a:gdLst/>
            <a:ahLst/>
            <a:cxnLst/>
            <a:rect l="l" t="t" r="r" b="b"/>
            <a:pathLst>
              <a:path w="88265" h="135254">
                <a:moveTo>
                  <a:pt x="0" y="0"/>
                </a:moveTo>
                <a:lnTo>
                  <a:pt x="18287" y="0"/>
                </a:lnTo>
                <a:lnTo>
                  <a:pt x="18287" y="73151"/>
                </a:lnTo>
                <a:lnTo>
                  <a:pt x="18409" y="82508"/>
                </a:lnTo>
                <a:lnTo>
                  <a:pt x="35813" y="115696"/>
                </a:lnTo>
                <a:lnTo>
                  <a:pt x="40512" y="115696"/>
                </a:lnTo>
                <a:lnTo>
                  <a:pt x="49275" y="115696"/>
                </a:lnTo>
                <a:lnTo>
                  <a:pt x="68889" y="82113"/>
                </a:lnTo>
                <a:lnTo>
                  <a:pt x="69341" y="70611"/>
                </a:lnTo>
                <a:lnTo>
                  <a:pt x="69341" y="0"/>
                </a:lnTo>
                <a:lnTo>
                  <a:pt x="87756" y="0"/>
                </a:lnTo>
                <a:lnTo>
                  <a:pt x="87756" y="131952"/>
                </a:lnTo>
                <a:lnTo>
                  <a:pt x="71374" y="131952"/>
                </a:lnTo>
                <a:lnTo>
                  <a:pt x="71374" y="112521"/>
                </a:lnTo>
                <a:lnTo>
                  <a:pt x="67055" y="120014"/>
                </a:lnTo>
                <a:lnTo>
                  <a:pt x="62102" y="125602"/>
                </a:lnTo>
                <a:lnTo>
                  <a:pt x="56387" y="129285"/>
                </a:lnTo>
                <a:lnTo>
                  <a:pt x="50673" y="133095"/>
                </a:lnTo>
                <a:lnTo>
                  <a:pt x="44196" y="134874"/>
                </a:lnTo>
                <a:lnTo>
                  <a:pt x="37083" y="134874"/>
                </a:lnTo>
                <a:lnTo>
                  <a:pt x="28448" y="134874"/>
                </a:lnTo>
                <a:lnTo>
                  <a:pt x="1714" y="104808"/>
                </a:lnTo>
                <a:lnTo>
                  <a:pt x="0" y="81787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891905" y="167767"/>
            <a:ext cx="147320" cy="135255"/>
          </a:xfrm>
          <a:custGeom>
            <a:avLst/>
            <a:gdLst/>
            <a:ahLst/>
            <a:cxnLst/>
            <a:rect l="l" t="t" r="r" b="b"/>
            <a:pathLst>
              <a:path w="147320" h="135254">
                <a:moveTo>
                  <a:pt x="49149" y="0"/>
                </a:moveTo>
                <a:lnTo>
                  <a:pt x="56769" y="0"/>
                </a:lnTo>
                <a:lnTo>
                  <a:pt x="63246" y="2031"/>
                </a:lnTo>
                <a:lnTo>
                  <a:pt x="68452" y="5841"/>
                </a:lnTo>
                <a:lnTo>
                  <a:pt x="73660" y="9778"/>
                </a:lnTo>
                <a:lnTo>
                  <a:pt x="77470" y="15493"/>
                </a:lnTo>
                <a:lnTo>
                  <a:pt x="79628" y="22986"/>
                </a:lnTo>
                <a:lnTo>
                  <a:pt x="83947" y="15366"/>
                </a:lnTo>
                <a:lnTo>
                  <a:pt x="88900" y="9651"/>
                </a:lnTo>
                <a:lnTo>
                  <a:pt x="94615" y="5714"/>
                </a:lnTo>
                <a:lnTo>
                  <a:pt x="100202" y="1904"/>
                </a:lnTo>
                <a:lnTo>
                  <a:pt x="106425" y="0"/>
                </a:lnTo>
                <a:lnTo>
                  <a:pt x="113156" y="0"/>
                </a:lnTo>
                <a:lnTo>
                  <a:pt x="144541" y="24352"/>
                </a:lnTo>
                <a:lnTo>
                  <a:pt x="146812" y="44450"/>
                </a:lnTo>
                <a:lnTo>
                  <a:pt x="146812" y="135000"/>
                </a:lnTo>
                <a:lnTo>
                  <a:pt x="128524" y="135000"/>
                </a:lnTo>
                <a:lnTo>
                  <a:pt x="128524" y="51815"/>
                </a:lnTo>
                <a:lnTo>
                  <a:pt x="128524" y="42290"/>
                </a:lnTo>
                <a:lnTo>
                  <a:pt x="127762" y="35559"/>
                </a:lnTo>
                <a:lnTo>
                  <a:pt x="126365" y="31623"/>
                </a:lnTo>
                <a:lnTo>
                  <a:pt x="125095" y="27685"/>
                </a:lnTo>
                <a:lnTo>
                  <a:pt x="122809" y="24637"/>
                </a:lnTo>
                <a:lnTo>
                  <a:pt x="119761" y="22478"/>
                </a:lnTo>
                <a:lnTo>
                  <a:pt x="116713" y="20319"/>
                </a:lnTo>
                <a:lnTo>
                  <a:pt x="113156" y="19303"/>
                </a:lnTo>
                <a:lnTo>
                  <a:pt x="109347" y="19303"/>
                </a:lnTo>
                <a:lnTo>
                  <a:pt x="101473" y="19303"/>
                </a:lnTo>
                <a:lnTo>
                  <a:pt x="82550" y="58165"/>
                </a:lnTo>
                <a:lnTo>
                  <a:pt x="82550" y="135000"/>
                </a:lnTo>
                <a:lnTo>
                  <a:pt x="64262" y="135000"/>
                </a:lnTo>
                <a:lnTo>
                  <a:pt x="64262" y="49149"/>
                </a:lnTo>
                <a:lnTo>
                  <a:pt x="64262" y="38226"/>
                </a:lnTo>
                <a:lnTo>
                  <a:pt x="62611" y="30479"/>
                </a:lnTo>
                <a:lnTo>
                  <a:pt x="59181" y="26034"/>
                </a:lnTo>
                <a:lnTo>
                  <a:pt x="55879" y="21589"/>
                </a:lnTo>
                <a:lnTo>
                  <a:pt x="51180" y="19303"/>
                </a:lnTo>
                <a:lnTo>
                  <a:pt x="45339" y="19303"/>
                </a:lnTo>
                <a:lnTo>
                  <a:pt x="36956" y="19303"/>
                </a:lnTo>
                <a:lnTo>
                  <a:pt x="30352" y="22605"/>
                </a:lnTo>
                <a:lnTo>
                  <a:pt x="18288" y="66421"/>
                </a:lnTo>
                <a:lnTo>
                  <a:pt x="18288" y="135000"/>
                </a:lnTo>
                <a:lnTo>
                  <a:pt x="0" y="135000"/>
                </a:lnTo>
                <a:lnTo>
                  <a:pt x="0" y="3048"/>
                </a:lnTo>
                <a:lnTo>
                  <a:pt x="16383" y="3048"/>
                </a:lnTo>
                <a:lnTo>
                  <a:pt x="16383" y="21462"/>
                </a:lnTo>
                <a:lnTo>
                  <a:pt x="20066" y="14604"/>
                </a:lnTo>
                <a:lnTo>
                  <a:pt x="24765" y="9271"/>
                </a:lnTo>
                <a:lnTo>
                  <a:pt x="30352" y="5587"/>
                </a:lnTo>
                <a:lnTo>
                  <a:pt x="36068" y="1904"/>
                </a:lnTo>
                <a:lnTo>
                  <a:pt x="42418" y="0"/>
                </a:lnTo>
                <a:lnTo>
                  <a:pt x="49149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769604" y="167767"/>
            <a:ext cx="100330" cy="138430"/>
          </a:xfrm>
          <a:custGeom>
            <a:avLst/>
            <a:gdLst/>
            <a:ahLst/>
            <a:cxnLst/>
            <a:rect l="l" t="t" r="r" b="b"/>
            <a:pathLst>
              <a:path w="100329" h="138429">
                <a:moveTo>
                  <a:pt x="50673" y="0"/>
                </a:moveTo>
                <a:lnTo>
                  <a:pt x="85725" y="17652"/>
                </a:lnTo>
                <a:lnTo>
                  <a:pt x="99822" y="68706"/>
                </a:lnTo>
                <a:lnTo>
                  <a:pt x="99695" y="74675"/>
                </a:lnTo>
                <a:lnTo>
                  <a:pt x="18923" y="74675"/>
                </a:lnTo>
                <a:lnTo>
                  <a:pt x="19994" y="85129"/>
                </a:lnTo>
                <a:lnTo>
                  <a:pt x="42799" y="119633"/>
                </a:lnTo>
                <a:lnTo>
                  <a:pt x="51562" y="119633"/>
                </a:lnTo>
                <a:lnTo>
                  <a:pt x="61083" y="117923"/>
                </a:lnTo>
                <a:lnTo>
                  <a:pt x="69056" y="112807"/>
                </a:lnTo>
                <a:lnTo>
                  <a:pt x="75457" y="104310"/>
                </a:lnTo>
                <a:lnTo>
                  <a:pt x="80264" y="92455"/>
                </a:lnTo>
                <a:lnTo>
                  <a:pt x="99187" y="95376"/>
                </a:lnTo>
                <a:lnTo>
                  <a:pt x="75491" y="131921"/>
                </a:lnTo>
                <a:lnTo>
                  <a:pt x="51435" y="137922"/>
                </a:lnTo>
                <a:lnTo>
                  <a:pt x="40477" y="136846"/>
                </a:lnTo>
                <a:lnTo>
                  <a:pt x="7983" y="110805"/>
                </a:lnTo>
                <a:lnTo>
                  <a:pt x="0" y="70103"/>
                </a:lnTo>
                <a:lnTo>
                  <a:pt x="902" y="54056"/>
                </a:lnTo>
                <a:lnTo>
                  <a:pt x="14350" y="18033"/>
                </a:lnTo>
                <a:lnTo>
                  <a:pt x="40175" y="1121"/>
                </a:lnTo>
                <a:lnTo>
                  <a:pt x="5067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607297" y="167767"/>
            <a:ext cx="90170" cy="138430"/>
          </a:xfrm>
          <a:custGeom>
            <a:avLst/>
            <a:gdLst/>
            <a:ahLst/>
            <a:cxnLst/>
            <a:rect l="l" t="t" r="r" b="b"/>
            <a:pathLst>
              <a:path w="90170" h="138429">
                <a:moveTo>
                  <a:pt x="43942" y="0"/>
                </a:moveTo>
                <a:lnTo>
                  <a:pt x="51943" y="0"/>
                </a:lnTo>
                <a:lnTo>
                  <a:pt x="58927" y="1524"/>
                </a:lnTo>
                <a:lnTo>
                  <a:pt x="85725" y="37083"/>
                </a:lnTo>
                <a:lnTo>
                  <a:pt x="67818" y="40004"/>
                </a:lnTo>
                <a:lnTo>
                  <a:pt x="65434" y="30577"/>
                </a:lnTo>
                <a:lnTo>
                  <a:pt x="60753" y="23828"/>
                </a:lnTo>
                <a:lnTo>
                  <a:pt x="53762" y="19770"/>
                </a:lnTo>
                <a:lnTo>
                  <a:pt x="44450" y="18414"/>
                </a:lnTo>
                <a:lnTo>
                  <a:pt x="36449" y="18414"/>
                </a:lnTo>
                <a:lnTo>
                  <a:pt x="30479" y="20065"/>
                </a:lnTo>
                <a:lnTo>
                  <a:pt x="26670" y="23240"/>
                </a:lnTo>
                <a:lnTo>
                  <a:pt x="22732" y="26415"/>
                </a:lnTo>
                <a:lnTo>
                  <a:pt x="20827" y="30479"/>
                </a:lnTo>
                <a:lnTo>
                  <a:pt x="20827" y="35432"/>
                </a:lnTo>
                <a:lnTo>
                  <a:pt x="20827" y="40258"/>
                </a:lnTo>
                <a:lnTo>
                  <a:pt x="22605" y="44068"/>
                </a:lnTo>
                <a:lnTo>
                  <a:pt x="26416" y="46862"/>
                </a:lnTo>
                <a:lnTo>
                  <a:pt x="28575" y="48513"/>
                </a:lnTo>
                <a:lnTo>
                  <a:pt x="35305" y="51180"/>
                </a:lnTo>
                <a:lnTo>
                  <a:pt x="46354" y="54863"/>
                </a:lnTo>
                <a:lnTo>
                  <a:pt x="56691" y="58239"/>
                </a:lnTo>
                <a:lnTo>
                  <a:pt x="65039" y="61293"/>
                </a:lnTo>
                <a:lnTo>
                  <a:pt x="86105" y="77977"/>
                </a:lnTo>
                <a:lnTo>
                  <a:pt x="88646" y="82930"/>
                </a:lnTo>
                <a:lnTo>
                  <a:pt x="89916" y="88773"/>
                </a:lnTo>
                <a:lnTo>
                  <a:pt x="89916" y="95630"/>
                </a:lnTo>
                <a:lnTo>
                  <a:pt x="71302" y="131385"/>
                </a:lnTo>
                <a:lnTo>
                  <a:pt x="45084" y="137922"/>
                </a:lnTo>
                <a:lnTo>
                  <a:pt x="27699" y="135276"/>
                </a:lnTo>
                <a:lnTo>
                  <a:pt x="14398" y="127333"/>
                </a:lnTo>
                <a:lnTo>
                  <a:pt x="5169" y="114079"/>
                </a:lnTo>
                <a:lnTo>
                  <a:pt x="0" y="95503"/>
                </a:lnTo>
                <a:lnTo>
                  <a:pt x="18287" y="91948"/>
                </a:lnTo>
                <a:lnTo>
                  <a:pt x="19303" y="101346"/>
                </a:lnTo>
                <a:lnTo>
                  <a:pt x="22351" y="108203"/>
                </a:lnTo>
                <a:lnTo>
                  <a:pt x="27050" y="112775"/>
                </a:lnTo>
                <a:lnTo>
                  <a:pt x="31876" y="117348"/>
                </a:lnTo>
                <a:lnTo>
                  <a:pt x="38226" y="119633"/>
                </a:lnTo>
                <a:lnTo>
                  <a:pt x="46227" y="119633"/>
                </a:lnTo>
                <a:lnTo>
                  <a:pt x="54101" y="119633"/>
                </a:lnTo>
                <a:lnTo>
                  <a:pt x="60198" y="117601"/>
                </a:lnTo>
                <a:lnTo>
                  <a:pt x="64643" y="113664"/>
                </a:lnTo>
                <a:lnTo>
                  <a:pt x="68960" y="109727"/>
                </a:lnTo>
                <a:lnTo>
                  <a:pt x="71120" y="104775"/>
                </a:lnTo>
                <a:lnTo>
                  <a:pt x="71120" y="98678"/>
                </a:lnTo>
                <a:lnTo>
                  <a:pt x="71120" y="93472"/>
                </a:lnTo>
                <a:lnTo>
                  <a:pt x="46862" y="79121"/>
                </a:lnTo>
                <a:lnTo>
                  <a:pt x="37076" y="75926"/>
                </a:lnTo>
                <a:lnTo>
                  <a:pt x="4445" y="50418"/>
                </a:lnTo>
                <a:lnTo>
                  <a:pt x="3175" y="44576"/>
                </a:lnTo>
                <a:lnTo>
                  <a:pt x="3175" y="38100"/>
                </a:lnTo>
                <a:lnTo>
                  <a:pt x="26860" y="2651"/>
                </a:lnTo>
                <a:lnTo>
                  <a:pt x="34865" y="664"/>
                </a:lnTo>
                <a:lnTo>
                  <a:pt x="43942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440673" y="167767"/>
            <a:ext cx="88265" cy="135255"/>
          </a:xfrm>
          <a:custGeom>
            <a:avLst/>
            <a:gdLst/>
            <a:ahLst/>
            <a:cxnLst/>
            <a:rect l="l" t="t" r="r" b="b"/>
            <a:pathLst>
              <a:path w="88265" h="135254">
                <a:moveTo>
                  <a:pt x="50926" y="0"/>
                </a:moveTo>
                <a:lnTo>
                  <a:pt x="56642" y="0"/>
                </a:lnTo>
                <a:lnTo>
                  <a:pt x="61975" y="1142"/>
                </a:lnTo>
                <a:lnTo>
                  <a:pt x="66928" y="3428"/>
                </a:lnTo>
                <a:lnTo>
                  <a:pt x="71881" y="5714"/>
                </a:lnTo>
                <a:lnTo>
                  <a:pt x="75819" y="8762"/>
                </a:lnTo>
                <a:lnTo>
                  <a:pt x="78867" y="12446"/>
                </a:lnTo>
                <a:lnTo>
                  <a:pt x="81915" y="16128"/>
                </a:lnTo>
                <a:lnTo>
                  <a:pt x="87883" y="53848"/>
                </a:lnTo>
                <a:lnTo>
                  <a:pt x="87883" y="135000"/>
                </a:lnTo>
                <a:lnTo>
                  <a:pt x="69596" y="135000"/>
                </a:lnTo>
                <a:lnTo>
                  <a:pt x="69596" y="54609"/>
                </a:lnTo>
                <a:lnTo>
                  <a:pt x="69596" y="44957"/>
                </a:lnTo>
                <a:lnTo>
                  <a:pt x="68706" y="37846"/>
                </a:lnTo>
                <a:lnTo>
                  <a:pt x="67055" y="33400"/>
                </a:lnTo>
                <a:lnTo>
                  <a:pt x="65404" y="28828"/>
                </a:lnTo>
                <a:lnTo>
                  <a:pt x="62865" y="25400"/>
                </a:lnTo>
                <a:lnTo>
                  <a:pt x="59308" y="22986"/>
                </a:lnTo>
                <a:lnTo>
                  <a:pt x="55752" y="20574"/>
                </a:lnTo>
                <a:lnTo>
                  <a:pt x="51689" y="19303"/>
                </a:lnTo>
                <a:lnTo>
                  <a:pt x="47117" y="19303"/>
                </a:lnTo>
                <a:lnTo>
                  <a:pt x="38353" y="19303"/>
                </a:lnTo>
                <a:lnTo>
                  <a:pt x="18287" y="62864"/>
                </a:lnTo>
                <a:lnTo>
                  <a:pt x="18287" y="135000"/>
                </a:lnTo>
                <a:lnTo>
                  <a:pt x="0" y="135000"/>
                </a:lnTo>
                <a:lnTo>
                  <a:pt x="0" y="3048"/>
                </a:lnTo>
                <a:lnTo>
                  <a:pt x="16509" y="3048"/>
                </a:lnTo>
                <a:lnTo>
                  <a:pt x="16509" y="21589"/>
                </a:lnTo>
                <a:lnTo>
                  <a:pt x="20447" y="14350"/>
                </a:lnTo>
                <a:lnTo>
                  <a:pt x="25400" y="9016"/>
                </a:lnTo>
                <a:lnTo>
                  <a:pt x="31115" y="5460"/>
                </a:lnTo>
                <a:lnTo>
                  <a:pt x="36829" y="1777"/>
                </a:lnTo>
                <a:lnTo>
                  <a:pt x="43433" y="0"/>
                </a:lnTo>
                <a:lnTo>
                  <a:pt x="50926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272780" y="167767"/>
            <a:ext cx="99695" cy="138430"/>
          </a:xfrm>
          <a:custGeom>
            <a:avLst/>
            <a:gdLst/>
            <a:ahLst/>
            <a:cxnLst/>
            <a:rect l="l" t="t" r="r" b="b"/>
            <a:pathLst>
              <a:path w="99695" h="138429">
                <a:moveTo>
                  <a:pt x="52324" y="0"/>
                </a:moveTo>
                <a:lnTo>
                  <a:pt x="89535" y="16001"/>
                </a:lnTo>
                <a:lnTo>
                  <a:pt x="93852" y="49910"/>
                </a:lnTo>
                <a:lnTo>
                  <a:pt x="93852" y="79628"/>
                </a:lnTo>
                <a:lnTo>
                  <a:pt x="93924" y="93872"/>
                </a:lnTo>
                <a:lnTo>
                  <a:pt x="99695" y="135000"/>
                </a:lnTo>
                <a:lnTo>
                  <a:pt x="80518" y="135000"/>
                </a:lnTo>
                <a:lnTo>
                  <a:pt x="78613" y="130428"/>
                </a:lnTo>
                <a:lnTo>
                  <a:pt x="77343" y="124967"/>
                </a:lnTo>
                <a:lnTo>
                  <a:pt x="76835" y="118744"/>
                </a:lnTo>
                <a:lnTo>
                  <a:pt x="70739" y="125094"/>
                </a:lnTo>
                <a:lnTo>
                  <a:pt x="64262" y="129921"/>
                </a:lnTo>
                <a:lnTo>
                  <a:pt x="57658" y="133096"/>
                </a:lnTo>
                <a:lnTo>
                  <a:pt x="51053" y="136398"/>
                </a:lnTo>
                <a:lnTo>
                  <a:pt x="44196" y="137922"/>
                </a:lnTo>
                <a:lnTo>
                  <a:pt x="37084" y="137922"/>
                </a:lnTo>
                <a:lnTo>
                  <a:pt x="2492" y="115855"/>
                </a:lnTo>
                <a:lnTo>
                  <a:pt x="0" y="100329"/>
                </a:lnTo>
                <a:lnTo>
                  <a:pt x="0" y="92709"/>
                </a:lnTo>
                <a:lnTo>
                  <a:pt x="27955" y="61944"/>
                </a:lnTo>
                <a:lnTo>
                  <a:pt x="52951" y="57215"/>
                </a:lnTo>
                <a:lnTo>
                  <a:pt x="61880" y="55324"/>
                </a:lnTo>
                <a:lnTo>
                  <a:pt x="69334" y="53266"/>
                </a:lnTo>
                <a:lnTo>
                  <a:pt x="75311" y="51053"/>
                </a:lnTo>
                <a:lnTo>
                  <a:pt x="75438" y="45338"/>
                </a:lnTo>
                <a:lnTo>
                  <a:pt x="75438" y="36322"/>
                </a:lnTo>
                <a:lnTo>
                  <a:pt x="73787" y="29972"/>
                </a:lnTo>
                <a:lnTo>
                  <a:pt x="70612" y="26415"/>
                </a:lnTo>
                <a:lnTo>
                  <a:pt x="66040" y="21081"/>
                </a:lnTo>
                <a:lnTo>
                  <a:pt x="59054" y="18414"/>
                </a:lnTo>
                <a:lnTo>
                  <a:pt x="49529" y="18414"/>
                </a:lnTo>
                <a:lnTo>
                  <a:pt x="41021" y="18414"/>
                </a:lnTo>
                <a:lnTo>
                  <a:pt x="34671" y="20192"/>
                </a:lnTo>
                <a:lnTo>
                  <a:pt x="30479" y="23749"/>
                </a:lnTo>
                <a:lnTo>
                  <a:pt x="26289" y="27304"/>
                </a:lnTo>
                <a:lnTo>
                  <a:pt x="23114" y="33908"/>
                </a:lnTo>
                <a:lnTo>
                  <a:pt x="21081" y="43687"/>
                </a:lnTo>
                <a:lnTo>
                  <a:pt x="3175" y="40639"/>
                </a:lnTo>
                <a:lnTo>
                  <a:pt x="25195" y="5518"/>
                </a:lnTo>
                <a:lnTo>
                  <a:pt x="42011" y="617"/>
                </a:lnTo>
                <a:lnTo>
                  <a:pt x="52324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209026" y="167767"/>
            <a:ext cx="59055" cy="135255"/>
          </a:xfrm>
          <a:custGeom>
            <a:avLst/>
            <a:gdLst/>
            <a:ahLst/>
            <a:cxnLst/>
            <a:rect l="l" t="t" r="r" b="b"/>
            <a:pathLst>
              <a:path w="59054" h="135254">
                <a:moveTo>
                  <a:pt x="40004" y="0"/>
                </a:moveTo>
                <a:lnTo>
                  <a:pt x="46100" y="0"/>
                </a:lnTo>
                <a:lnTo>
                  <a:pt x="52450" y="2412"/>
                </a:lnTo>
                <a:lnTo>
                  <a:pt x="58800" y="7238"/>
                </a:lnTo>
                <a:lnTo>
                  <a:pt x="52577" y="27939"/>
                </a:lnTo>
                <a:lnTo>
                  <a:pt x="48005" y="24764"/>
                </a:lnTo>
                <a:lnTo>
                  <a:pt x="43560" y="23113"/>
                </a:lnTo>
                <a:lnTo>
                  <a:pt x="39243" y="23113"/>
                </a:lnTo>
                <a:lnTo>
                  <a:pt x="35432" y="23113"/>
                </a:lnTo>
                <a:lnTo>
                  <a:pt x="31750" y="24510"/>
                </a:lnTo>
                <a:lnTo>
                  <a:pt x="18288" y="65912"/>
                </a:lnTo>
                <a:lnTo>
                  <a:pt x="18288" y="135000"/>
                </a:lnTo>
                <a:lnTo>
                  <a:pt x="0" y="135000"/>
                </a:lnTo>
                <a:lnTo>
                  <a:pt x="0" y="3048"/>
                </a:lnTo>
                <a:lnTo>
                  <a:pt x="16509" y="3048"/>
                </a:lnTo>
                <a:lnTo>
                  <a:pt x="16509" y="22986"/>
                </a:lnTo>
                <a:lnTo>
                  <a:pt x="20700" y="13715"/>
                </a:lnTo>
                <a:lnTo>
                  <a:pt x="24638" y="7619"/>
                </a:lnTo>
                <a:lnTo>
                  <a:pt x="28194" y="4572"/>
                </a:lnTo>
                <a:lnTo>
                  <a:pt x="31623" y="1524"/>
                </a:lnTo>
                <a:lnTo>
                  <a:pt x="35559" y="0"/>
                </a:lnTo>
                <a:lnTo>
                  <a:pt x="40004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914640" y="167767"/>
            <a:ext cx="100330" cy="138430"/>
          </a:xfrm>
          <a:custGeom>
            <a:avLst/>
            <a:gdLst/>
            <a:ahLst/>
            <a:cxnLst/>
            <a:rect l="l" t="t" r="r" b="b"/>
            <a:pathLst>
              <a:path w="100329" h="138429">
                <a:moveTo>
                  <a:pt x="50673" y="0"/>
                </a:moveTo>
                <a:lnTo>
                  <a:pt x="85725" y="17652"/>
                </a:lnTo>
                <a:lnTo>
                  <a:pt x="99821" y="68706"/>
                </a:lnTo>
                <a:lnTo>
                  <a:pt x="99694" y="74675"/>
                </a:lnTo>
                <a:lnTo>
                  <a:pt x="18923" y="74675"/>
                </a:lnTo>
                <a:lnTo>
                  <a:pt x="19994" y="85129"/>
                </a:lnTo>
                <a:lnTo>
                  <a:pt x="42799" y="119633"/>
                </a:lnTo>
                <a:lnTo>
                  <a:pt x="51561" y="119633"/>
                </a:lnTo>
                <a:lnTo>
                  <a:pt x="61083" y="117923"/>
                </a:lnTo>
                <a:lnTo>
                  <a:pt x="69056" y="112807"/>
                </a:lnTo>
                <a:lnTo>
                  <a:pt x="75457" y="104310"/>
                </a:lnTo>
                <a:lnTo>
                  <a:pt x="80263" y="92455"/>
                </a:lnTo>
                <a:lnTo>
                  <a:pt x="99186" y="95376"/>
                </a:lnTo>
                <a:lnTo>
                  <a:pt x="75491" y="131921"/>
                </a:lnTo>
                <a:lnTo>
                  <a:pt x="51434" y="137922"/>
                </a:lnTo>
                <a:lnTo>
                  <a:pt x="40477" y="136846"/>
                </a:lnTo>
                <a:lnTo>
                  <a:pt x="7983" y="110805"/>
                </a:lnTo>
                <a:lnTo>
                  <a:pt x="0" y="70103"/>
                </a:lnTo>
                <a:lnTo>
                  <a:pt x="902" y="54056"/>
                </a:lnTo>
                <a:lnTo>
                  <a:pt x="14350" y="18033"/>
                </a:lnTo>
                <a:lnTo>
                  <a:pt x="40175" y="1121"/>
                </a:lnTo>
                <a:lnTo>
                  <a:pt x="5067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510144" y="167767"/>
            <a:ext cx="101600" cy="138430"/>
          </a:xfrm>
          <a:custGeom>
            <a:avLst/>
            <a:gdLst/>
            <a:ahLst/>
            <a:cxnLst/>
            <a:rect l="l" t="t" r="r" b="b"/>
            <a:pathLst>
              <a:path w="101600" h="138429">
                <a:moveTo>
                  <a:pt x="50673" y="0"/>
                </a:moveTo>
                <a:lnTo>
                  <a:pt x="86868" y="17399"/>
                </a:lnTo>
                <a:lnTo>
                  <a:pt x="101473" y="67690"/>
                </a:lnTo>
                <a:lnTo>
                  <a:pt x="100570" y="84286"/>
                </a:lnTo>
                <a:lnTo>
                  <a:pt x="87122" y="120523"/>
                </a:lnTo>
                <a:lnTo>
                  <a:pt x="50673" y="137922"/>
                </a:lnTo>
                <a:lnTo>
                  <a:pt x="40266" y="136846"/>
                </a:lnTo>
                <a:lnTo>
                  <a:pt x="8143" y="110734"/>
                </a:lnTo>
                <a:lnTo>
                  <a:pt x="0" y="68960"/>
                </a:lnTo>
                <a:lnTo>
                  <a:pt x="902" y="52957"/>
                </a:lnTo>
                <a:lnTo>
                  <a:pt x="22044" y="9804"/>
                </a:lnTo>
                <a:lnTo>
                  <a:pt x="5067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346950" y="167767"/>
            <a:ext cx="90170" cy="138430"/>
          </a:xfrm>
          <a:custGeom>
            <a:avLst/>
            <a:gdLst/>
            <a:ahLst/>
            <a:cxnLst/>
            <a:rect l="l" t="t" r="r" b="b"/>
            <a:pathLst>
              <a:path w="90170" h="138429">
                <a:moveTo>
                  <a:pt x="43942" y="0"/>
                </a:moveTo>
                <a:lnTo>
                  <a:pt x="51943" y="0"/>
                </a:lnTo>
                <a:lnTo>
                  <a:pt x="58927" y="1524"/>
                </a:lnTo>
                <a:lnTo>
                  <a:pt x="85725" y="37083"/>
                </a:lnTo>
                <a:lnTo>
                  <a:pt x="67818" y="40004"/>
                </a:lnTo>
                <a:lnTo>
                  <a:pt x="65434" y="30577"/>
                </a:lnTo>
                <a:lnTo>
                  <a:pt x="60753" y="23828"/>
                </a:lnTo>
                <a:lnTo>
                  <a:pt x="53762" y="19770"/>
                </a:lnTo>
                <a:lnTo>
                  <a:pt x="44450" y="18414"/>
                </a:lnTo>
                <a:lnTo>
                  <a:pt x="36449" y="18414"/>
                </a:lnTo>
                <a:lnTo>
                  <a:pt x="30479" y="20065"/>
                </a:lnTo>
                <a:lnTo>
                  <a:pt x="26670" y="23240"/>
                </a:lnTo>
                <a:lnTo>
                  <a:pt x="22732" y="26415"/>
                </a:lnTo>
                <a:lnTo>
                  <a:pt x="20827" y="30479"/>
                </a:lnTo>
                <a:lnTo>
                  <a:pt x="20827" y="35432"/>
                </a:lnTo>
                <a:lnTo>
                  <a:pt x="20827" y="40258"/>
                </a:lnTo>
                <a:lnTo>
                  <a:pt x="22605" y="44068"/>
                </a:lnTo>
                <a:lnTo>
                  <a:pt x="26416" y="46862"/>
                </a:lnTo>
                <a:lnTo>
                  <a:pt x="28575" y="48513"/>
                </a:lnTo>
                <a:lnTo>
                  <a:pt x="35305" y="51180"/>
                </a:lnTo>
                <a:lnTo>
                  <a:pt x="46354" y="54863"/>
                </a:lnTo>
                <a:lnTo>
                  <a:pt x="56691" y="58239"/>
                </a:lnTo>
                <a:lnTo>
                  <a:pt x="65039" y="61293"/>
                </a:lnTo>
                <a:lnTo>
                  <a:pt x="86105" y="77977"/>
                </a:lnTo>
                <a:lnTo>
                  <a:pt x="88646" y="82930"/>
                </a:lnTo>
                <a:lnTo>
                  <a:pt x="89916" y="88773"/>
                </a:lnTo>
                <a:lnTo>
                  <a:pt x="89916" y="95630"/>
                </a:lnTo>
                <a:lnTo>
                  <a:pt x="71302" y="131385"/>
                </a:lnTo>
                <a:lnTo>
                  <a:pt x="45084" y="137922"/>
                </a:lnTo>
                <a:lnTo>
                  <a:pt x="27699" y="135276"/>
                </a:lnTo>
                <a:lnTo>
                  <a:pt x="14398" y="127333"/>
                </a:lnTo>
                <a:lnTo>
                  <a:pt x="5169" y="114079"/>
                </a:lnTo>
                <a:lnTo>
                  <a:pt x="0" y="95503"/>
                </a:lnTo>
                <a:lnTo>
                  <a:pt x="18288" y="91948"/>
                </a:lnTo>
                <a:lnTo>
                  <a:pt x="19303" y="101346"/>
                </a:lnTo>
                <a:lnTo>
                  <a:pt x="22351" y="108203"/>
                </a:lnTo>
                <a:lnTo>
                  <a:pt x="27050" y="112775"/>
                </a:lnTo>
                <a:lnTo>
                  <a:pt x="31876" y="117348"/>
                </a:lnTo>
                <a:lnTo>
                  <a:pt x="38226" y="119633"/>
                </a:lnTo>
                <a:lnTo>
                  <a:pt x="46227" y="119633"/>
                </a:lnTo>
                <a:lnTo>
                  <a:pt x="54101" y="119633"/>
                </a:lnTo>
                <a:lnTo>
                  <a:pt x="60198" y="117601"/>
                </a:lnTo>
                <a:lnTo>
                  <a:pt x="64643" y="113664"/>
                </a:lnTo>
                <a:lnTo>
                  <a:pt x="68960" y="109727"/>
                </a:lnTo>
                <a:lnTo>
                  <a:pt x="71120" y="104775"/>
                </a:lnTo>
                <a:lnTo>
                  <a:pt x="71120" y="98678"/>
                </a:lnTo>
                <a:lnTo>
                  <a:pt x="71120" y="93472"/>
                </a:lnTo>
                <a:lnTo>
                  <a:pt x="46863" y="79121"/>
                </a:lnTo>
                <a:lnTo>
                  <a:pt x="37076" y="75926"/>
                </a:lnTo>
                <a:lnTo>
                  <a:pt x="4445" y="50418"/>
                </a:lnTo>
                <a:lnTo>
                  <a:pt x="3175" y="44576"/>
                </a:lnTo>
                <a:lnTo>
                  <a:pt x="3175" y="38100"/>
                </a:lnTo>
                <a:lnTo>
                  <a:pt x="26860" y="2651"/>
                </a:lnTo>
                <a:lnTo>
                  <a:pt x="34865" y="664"/>
                </a:lnTo>
                <a:lnTo>
                  <a:pt x="43942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238238" y="167767"/>
            <a:ext cx="88265" cy="135255"/>
          </a:xfrm>
          <a:custGeom>
            <a:avLst/>
            <a:gdLst/>
            <a:ahLst/>
            <a:cxnLst/>
            <a:rect l="l" t="t" r="r" b="b"/>
            <a:pathLst>
              <a:path w="88265" h="135254">
                <a:moveTo>
                  <a:pt x="50926" y="0"/>
                </a:moveTo>
                <a:lnTo>
                  <a:pt x="56641" y="0"/>
                </a:lnTo>
                <a:lnTo>
                  <a:pt x="61975" y="1142"/>
                </a:lnTo>
                <a:lnTo>
                  <a:pt x="66928" y="3428"/>
                </a:lnTo>
                <a:lnTo>
                  <a:pt x="71881" y="5714"/>
                </a:lnTo>
                <a:lnTo>
                  <a:pt x="75818" y="8762"/>
                </a:lnTo>
                <a:lnTo>
                  <a:pt x="78866" y="12446"/>
                </a:lnTo>
                <a:lnTo>
                  <a:pt x="81914" y="16128"/>
                </a:lnTo>
                <a:lnTo>
                  <a:pt x="87883" y="53848"/>
                </a:lnTo>
                <a:lnTo>
                  <a:pt x="87883" y="135000"/>
                </a:lnTo>
                <a:lnTo>
                  <a:pt x="69595" y="135000"/>
                </a:lnTo>
                <a:lnTo>
                  <a:pt x="69595" y="54609"/>
                </a:lnTo>
                <a:lnTo>
                  <a:pt x="69595" y="44957"/>
                </a:lnTo>
                <a:lnTo>
                  <a:pt x="68706" y="37846"/>
                </a:lnTo>
                <a:lnTo>
                  <a:pt x="67055" y="33400"/>
                </a:lnTo>
                <a:lnTo>
                  <a:pt x="65404" y="28828"/>
                </a:lnTo>
                <a:lnTo>
                  <a:pt x="62864" y="25400"/>
                </a:lnTo>
                <a:lnTo>
                  <a:pt x="59308" y="22986"/>
                </a:lnTo>
                <a:lnTo>
                  <a:pt x="55752" y="20574"/>
                </a:lnTo>
                <a:lnTo>
                  <a:pt x="51688" y="19303"/>
                </a:lnTo>
                <a:lnTo>
                  <a:pt x="47116" y="19303"/>
                </a:lnTo>
                <a:lnTo>
                  <a:pt x="38353" y="19303"/>
                </a:lnTo>
                <a:lnTo>
                  <a:pt x="18287" y="62864"/>
                </a:lnTo>
                <a:lnTo>
                  <a:pt x="18287" y="135000"/>
                </a:lnTo>
                <a:lnTo>
                  <a:pt x="0" y="135000"/>
                </a:lnTo>
                <a:lnTo>
                  <a:pt x="0" y="3048"/>
                </a:lnTo>
                <a:lnTo>
                  <a:pt x="16509" y="3048"/>
                </a:lnTo>
                <a:lnTo>
                  <a:pt x="16509" y="21589"/>
                </a:lnTo>
                <a:lnTo>
                  <a:pt x="20446" y="14350"/>
                </a:lnTo>
                <a:lnTo>
                  <a:pt x="25400" y="9016"/>
                </a:lnTo>
                <a:lnTo>
                  <a:pt x="31114" y="5460"/>
                </a:lnTo>
                <a:lnTo>
                  <a:pt x="36829" y="1777"/>
                </a:lnTo>
                <a:lnTo>
                  <a:pt x="43433" y="0"/>
                </a:lnTo>
                <a:lnTo>
                  <a:pt x="50926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115429" y="167767"/>
            <a:ext cx="101600" cy="138430"/>
          </a:xfrm>
          <a:custGeom>
            <a:avLst/>
            <a:gdLst/>
            <a:ahLst/>
            <a:cxnLst/>
            <a:rect l="l" t="t" r="r" b="b"/>
            <a:pathLst>
              <a:path w="101600" h="138429">
                <a:moveTo>
                  <a:pt x="50673" y="0"/>
                </a:moveTo>
                <a:lnTo>
                  <a:pt x="86868" y="17399"/>
                </a:lnTo>
                <a:lnTo>
                  <a:pt x="101473" y="67690"/>
                </a:lnTo>
                <a:lnTo>
                  <a:pt x="100570" y="84286"/>
                </a:lnTo>
                <a:lnTo>
                  <a:pt x="87122" y="120523"/>
                </a:lnTo>
                <a:lnTo>
                  <a:pt x="50673" y="137922"/>
                </a:lnTo>
                <a:lnTo>
                  <a:pt x="40266" y="136846"/>
                </a:lnTo>
                <a:lnTo>
                  <a:pt x="8143" y="110734"/>
                </a:lnTo>
                <a:lnTo>
                  <a:pt x="0" y="68960"/>
                </a:lnTo>
                <a:lnTo>
                  <a:pt x="902" y="52957"/>
                </a:lnTo>
                <a:lnTo>
                  <a:pt x="22044" y="9804"/>
                </a:lnTo>
                <a:lnTo>
                  <a:pt x="5067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909689" y="167767"/>
            <a:ext cx="94615" cy="138430"/>
          </a:xfrm>
          <a:custGeom>
            <a:avLst/>
            <a:gdLst/>
            <a:ahLst/>
            <a:cxnLst/>
            <a:rect l="l" t="t" r="r" b="b"/>
            <a:pathLst>
              <a:path w="94615" h="138429">
                <a:moveTo>
                  <a:pt x="49402" y="0"/>
                </a:moveTo>
                <a:lnTo>
                  <a:pt x="87137" y="23479"/>
                </a:lnTo>
                <a:lnTo>
                  <a:pt x="92455" y="41782"/>
                </a:lnTo>
                <a:lnTo>
                  <a:pt x="74675" y="44957"/>
                </a:lnTo>
                <a:lnTo>
                  <a:pt x="72897" y="36067"/>
                </a:lnTo>
                <a:lnTo>
                  <a:pt x="69850" y="29463"/>
                </a:lnTo>
                <a:lnTo>
                  <a:pt x="65658" y="25018"/>
                </a:lnTo>
                <a:lnTo>
                  <a:pt x="61340" y="20574"/>
                </a:lnTo>
                <a:lnTo>
                  <a:pt x="56133" y="18414"/>
                </a:lnTo>
                <a:lnTo>
                  <a:pt x="50037" y="18414"/>
                </a:lnTo>
                <a:lnTo>
                  <a:pt x="41020" y="18414"/>
                </a:lnTo>
                <a:lnTo>
                  <a:pt x="19345" y="56284"/>
                </a:lnTo>
                <a:lnTo>
                  <a:pt x="18795" y="68452"/>
                </a:lnTo>
                <a:lnTo>
                  <a:pt x="19321" y="81029"/>
                </a:lnTo>
                <a:lnTo>
                  <a:pt x="40258" y="119633"/>
                </a:lnTo>
                <a:lnTo>
                  <a:pt x="49021" y="119633"/>
                </a:lnTo>
                <a:lnTo>
                  <a:pt x="56006" y="119633"/>
                </a:lnTo>
                <a:lnTo>
                  <a:pt x="76326" y="86613"/>
                </a:lnTo>
                <a:lnTo>
                  <a:pt x="94360" y="89534"/>
                </a:lnTo>
                <a:lnTo>
                  <a:pt x="78739" y="125602"/>
                </a:lnTo>
                <a:lnTo>
                  <a:pt x="48640" y="137922"/>
                </a:lnTo>
                <a:lnTo>
                  <a:pt x="38522" y="136846"/>
                </a:lnTo>
                <a:lnTo>
                  <a:pt x="7715" y="110732"/>
                </a:lnTo>
                <a:lnTo>
                  <a:pt x="0" y="68833"/>
                </a:lnTo>
                <a:lnTo>
                  <a:pt x="859" y="52740"/>
                </a:lnTo>
                <a:lnTo>
                  <a:pt x="21274" y="9697"/>
                </a:lnTo>
                <a:lnTo>
                  <a:pt x="39042" y="1073"/>
                </a:lnTo>
                <a:lnTo>
                  <a:pt x="49402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799326" y="167767"/>
            <a:ext cx="88265" cy="135255"/>
          </a:xfrm>
          <a:custGeom>
            <a:avLst/>
            <a:gdLst/>
            <a:ahLst/>
            <a:cxnLst/>
            <a:rect l="l" t="t" r="r" b="b"/>
            <a:pathLst>
              <a:path w="88265" h="135254">
                <a:moveTo>
                  <a:pt x="50926" y="0"/>
                </a:moveTo>
                <a:lnTo>
                  <a:pt x="56642" y="0"/>
                </a:lnTo>
                <a:lnTo>
                  <a:pt x="61975" y="1142"/>
                </a:lnTo>
                <a:lnTo>
                  <a:pt x="66928" y="3428"/>
                </a:lnTo>
                <a:lnTo>
                  <a:pt x="71881" y="5714"/>
                </a:lnTo>
                <a:lnTo>
                  <a:pt x="75819" y="8762"/>
                </a:lnTo>
                <a:lnTo>
                  <a:pt x="78867" y="12446"/>
                </a:lnTo>
                <a:lnTo>
                  <a:pt x="81915" y="16128"/>
                </a:lnTo>
                <a:lnTo>
                  <a:pt x="87883" y="53848"/>
                </a:lnTo>
                <a:lnTo>
                  <a:pt x="87883" y="135000"/>
                </a:lnTo>
                <a:lnTo>
                  <a:pt x="69596" y="135000"/>
                </a:lnTo>
                <a:lnTo>
                  <a:pt x="69596" y="54609"/>
                </a:lnTo>
                <a:lnTo>
                  <a:pt x="69596" y="44957"/>
                </a:lnTo>
                <a:lnTo>
                  <a:pt x="68706" y="37846"/>
                </a:lnTo>
                <a:lnTo>
                  <a:pt x="67055" y="33400"/>
                </a:lnTo>
                <a:lnTo>
                  <a:pt x="65404" y="28828"/>
                </a:lnTo>
                <a:lnTo>
                  <a:pt x="62865" y="25400"/>
                </a:lnTo>
                <a:lnTo>
                  <a:pt x="59308" y="22986"/>
                </a:lnTo>
                <a:lnTo>
                  <a:pt x="55752" y="20574"/>
                </a:lnTo>
                <a:lnTo>
                  <a:pt x="51689" y="19303"/>
                </a:lnTo>
                <a:lnTo>
                  <a:pt x="47117" y="19303"/>
                </a:lnTo>
                <a:lnTo>
                  <a:pt x="38353" y="19303"/>
                </a:lnTo>
                <a:lnTo>
                  <a:pt x="18288" y="62864"/>
                </a:lnTo>
                <a:lnTo>
                  <a:pt x="18288" y="135000"/>
                </a:lnTo>
                <a:lnTo>
                  <a:pt x="0" y="135000"/>
                </a:lnTo>
                <a:lnTo>
                  <a:pt x="0" y="3048"/>
                </a:lnTo>
                <a:lnTo>
                  <a:pt x="16509" y="3048"/>
                </a:lnTo>
                <a:lnTo>
                  <a:pt x="16509" y="21589"/>
                </a:lnTo>
                <a:lnTo>
                  <a:pt x="20447" y="14350"/>
                </a:lnTo>
                <a:lnTo>
                  <a:pt x="25400" y="9016"/>
                </a:lnTo>
                <a:lnTo>
                  <a:pt x="31115" y="5460"/>
                </a:lnTo>
                <a:lnTo>
                  <a:pt x="36829" y="1777"/>
                </a:lnTo>
                <a:lnTo>
                  <a:pt x="43433" y="0"/>
                </a:lnTo>
                <a:lnTo>
                  <a:pt x="50926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708643" y="124713"/>
            <a:ext cx="52705" cy="180340"/>
          </a:xfrm>
          <a:custGeom>
            <a:avLst/>
            <a:gdLst/>
            <a:ahLst/>
            <a:cxnLst/>
            <a:rect l="l" t="t" r="r" b="b"/>
            <a:pathLst>
              <a:path w="52704" h="180340">
                <a:moveTo>
                  <a:pt x="31623" y="0"/>
                </a:moveTo>
                <a:lnTo>
                  <a:pt x="31623" y="46100"/>
                </a:lnTo>
                <a:lnTo>
                  <a:pt x="50164" y="46100"/>
                </a:lnTo>
                <a:lnTo>
                  <a:pt x="50164" y="63500"/>
                </a:lnTo>
                <a:lnTo>
                  <a:pt x="31623" y="63500"/>
                </a:lnTo>
                <a:lnTo>
                  <a:pt x="31623" y="140588"/>
                </a:lnTo>
                <a:lnTo>
                  <a:pt x="31623" y="147700"/>
                </a:lnTo>
                <a:lnTo>
                  <a:pt x="32130" y="152400"/>
                </a:lnTo>
                <a:lnTo>
                  <a:pt x="33274" y="154431"/>
                </a:lnTo>
                <a:lnTo>
                  <a:pt x="34798" y="157352"/>
                </a:lnTo>
                <a:lnTo>
                  <a:pt x="37719" y="158876"/>
                </a:lnTo>
                <a:lnTo>
                  <a:pt x="42036" y="158876"/>
                </a:lnTo>
                <a:lnTo>
                  <a:pt x="44196" y="158876"/>
                </a:lnTo>
                <a:lnTo>
                  <a:pt x="46862" y="158622"/>
                </a:lnTo>
                <a:lnTo>
                  <a:pt x="50164" y="157987"/>
                </a:lnTo>
                <a:lnTo>
                  <a:pt x="52577" y="177800"/>
                </a:lnTo>
                <a:lnTo>
                  <a:pt x="47625" y="179069"/>
                </a:lnTo>
                <a:lnTo>
                  <a:pt x="43052" y="179831"/>
                </a:lnTo>
                <a:lnTo>
                  <a:pt x="38988" y="179831"/>
                </a:lnTo>
                <a:lnTo>
                  <a:pt x="32638" y="179831"/>
                </a:lnTo>
                <a:lnTo>
                  <a:pt x="27431" y="178561"/>
                </a:lnTo>
                <a:lnTo>
                  <a:pt x="23622" y="176021"/>
                </a:lnTo>
                <a:lnTo>
                  <a:pt x="19684" y="173481"/>
                </a:lnTo>
                <a:lnTo>
                  <a:pt x="13334" y="139445"/>
                </a:lnTo>
                <a:lnTo>
                  <a:pt x="13334" y="63500"/>
                </a:lnTo>
                <a:lnTo>
                  <a:pt x="0" y="63500"/>
                </a:lnTo>
                <a:lnTo>
                  <a:pt x="0" y="46100"/>
                </a:lnTo>
                <a:lnTo>
                  <a:pt x="13334" y="46100"/>
                </a:lnTo>
                <a:lnTo>
                  <a:pt x="13334" y="13334"/>
                </a:lnTo>
                <a:lnTo>
                  <a:pt x="3162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737856" y="124713"/>
            <a:ext cx="52705" cy="180340"/>
          </a:xfrm>
          <a:custGeom>
            <a:avLst/>
            <a:gdLst/>
            <a:ahLst/>
            <a:cxnLst/>
            <a:rect l="l" t="t" r="r" b="b"/>
            <a:pathLst>
              <a:path w="52704" h="180340">
                <a:moveTo>
                  <a:pt x="31623" y="0"/>
                </a:moveTo>
                <a:lnTo>
                  <a:pt x="31623" y="46100"/>
                </a:lnTo>
                <a:lnTo>
                  <a:pt x="50165" y="46100"/>
                </a:lnTo>
                <a:lnTo>
                  <a:pt x="50165" y="63500"/>
                </a:lnTo>
                <a:lnTo>
                  <a:pt x="31623" y="63500"/>
                </a:lnTo>
                <a:lnTo>
                  <a:pt x="31623" y="140588"/>
                </a:lnTo>
                <a:lnTo>
                  <a:pt x="31623" y="147700"/>
                </a:lnTo>
                <a:lnTo>
                  <a:pt x="32130" y="152400"/>
                </a:lnTo>
                <a:lnTo>
                  <a:pt x="33274" y="154431"/>
                </a:lnTo>
                <a:lnTo>
                  <a:pt x="34798" y="157352"/>
                </a:lnTo>
                <a:lnTo>
                  <a:pt x="37719" y="158876"/>
                </a:lnTo>
                <a:lnTo>
                  <a:pt x="42037" y="158876"/>
                </a:lnTo>
                <a:lnTo>
                  <a:pt x="44196" y="158876"/>
                </a:lnTo>
                <a:lnTo>
                  <a:pt x="46863" y="158622"/>
                </a:lnTo>
                <a:lnTo>
                  <a:pt x="50165" y="157987"/>
                </a:lnTo>
                <a:lnTo>
                  <a:pt x="52577" y="177800"/>
                </a:lnTo>
                <a:lnTo>
                  <a:pt x="47625" y="179069"/>
                </a:lnTo>
                <a:lnTo>
                  <a:pt x="43052" y="179831"/>
                </a:lnTo>
                <a:lnTo>
                  <a:pt x="38989" y="179831"/>
                </a:lnTo>
                <a:lnTo>
                  <a:pt x="32639" y="179831"/>
                </a:lnTo>
                <a:lnTo>
                  <a:pt x="27432" y="178561"/>
                </a:lnTo>
                <a:lnTo>
                  <a:pt x="23622" y="176021"/>
                </a:lnTo>
                <a:lnTo>
                  <a:pt x="19685" y="173481"/>
                </a:lnTo>
                <a:lnTo>
                  <a:pt x="13335" y="139445"/>
                </a:lnTo>
                <a:lnTo>
                  <a:pt x="13335" y="63500"/>
                </a:lnTo>
                <a:lnTo>
                  <a:pt x="0" y="63500"/>
                </a:lnTo>
                <a:lnTo>
                  <a:pt x="0" y="46100"/>
                </a:lnTo>
                <a:lnTo>
                  <a:pt x="13335" y="46100"/>
                </a:lnTo>
                <a:lnTo>
                  <a:pt x="13335" y="13334"/>
                </a:lnTo>
                <a:lnTo>
                  <a:pt x="3162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009383" y="124713"/>
            <a:ext cx="52705" cy="180340"/>
          </a:xfrm>
          <a:custGeom>
            <a:avLst/>
            <a:gdLst/>
            <a:ahLst/>
            <a:cxnLst/>
            <a:rect l="l" t="t" r="r" b="b"/>
            <a:pathLst>
              <a:path w="52704" h="180340">
                <a:moveTo>
                  <a:pt x="31623" y="0"/>
                </a:moveTo>
                <a:lnTo>
                  <a:pt x="31623" y="46100"/>
                </a:lnTo>
                <a:lnTo>
                  <a:pt x="50165" y="46100"/>
                </a:lnTo>
                <a:lnTo>
                  <a:pt x="50165" y="63500"/>
                </a:lnTo>
                <a:lnTo>
                  <a:pt x="31623" y="63500"/>
                </a:lnTo>
                <a:lnTo>
                  <a:pt x="31623" y="140588"/>
                </a:lnTo>
                <a:lnTo>
                  <a:pt x="31623" y="147700"/>
                </a:lnTo>
                <a:lnTo>
                  <a:pt x="32131" y="152400"/>
                </a:lnTo>
                <a:lnTo>
                  <a:pt x="33274" y="154431"/>
                </a:lnTo>
                <a:lnTo>
                  <a:pt x="34798" y="157352"/>
                </a:lnTo>
                <a:lnTo>
                  <a:pt x="37719" y="158876"/>
                </a:lnTo>
                <a:lnTo>
                  <a:pt x="42037" y="158876"/>
                </a:lnTo>
                <a:lnTo>
                  <a:pt x="44196" y="158876"/>
                </a:lnTo>
                <a:lnTo>
                  <a:pt x="46863" y="158622"/>
                </a:lnTo>
                <a:lnTo>
                  <a:pt x="50165" y="157987"/>
                </a:lnTo>
                <a:lnTo>
                  <a:pt x="52577" y="177800"/>
                </a:lnTo>
                <a:lnTo>
                  <a:pt x="47625" y="179069"/>
                </a:lnTo>
                <a:lnTo>
                  <a:pt x="43052" y="179831"/>
                </a:lnTo>
                <a:lnTo>
                  <a:pt x="38989" y="179831"/>
                </a:lnTo>
                <a:lnTo>
                  <a:pt x="32639" y="179831"/>
                </a:lnTo>
                <a:lnTo>
                  <a:pt x="27432" y="178561"/>
                </a:lnTo>
                <a:lnTo>
                  <a:pt x="23622" y="176021"/>
                </a:lnTo>
                <a:lnTo>
                  <a:pt x="19685" y="173481"/>
                </a:lnTo>
                <a:lnTo>
                  <a:pt x="13335" y="139445"/>
                </a:lnTo>
                <a:lnTo>
                  <a:pt x="13335" y="63500"/>
                </a:lnTo>
                <a:lnTo>
                  <a:pt x="0" y="63500"/>
                </a:lnTo>
                <a:lnTo>
                  <a:pt x="0" y="46100"/>
                </a:lnTo>
                <a:lnTo>
                  <a:pt x="13335" y="46100"/>
                </a:lnTo>
                <a:lnTo>
                  <a:pt x="13335" y="13334"/>
                </a:lnTo>
                <a:lnTo>
                  <a:pt x="3162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389619" y="133413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 h="0">
                <a:moveTo>
                  <a:pt x="0" y="0"/>
                </a:moveTo>
                <a:lnTo>
                  <a:pt x="28955" y="0"/>
                </a:lnTo>
              </a:path>
            </a:pathLst>
          </a:custGeom>
          <a:ln w="3644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092947" y="120522"/>
            <a:ext cx="93980" cy="185420"/>
          </a:xfrm>
          <a:custGeom>
            <a:avLst/>
            <a:gdLst/>
            <a:ahLst/>
            <a:cxnLst/>
            <a:rect l="l" t="t" r="r" b="b"/>
            <a:pathLst>
              <a:path w="93979" h="185420">
                <a:moveTo>
                  <a:pt x="0" y="0"/>
                </a:moveTo>
                <a:lnTo>
                  <a:pt x="18415" y="0"/>
                </a:lnTo>
                <a:lnTo>
                  <a:pt x="18415" y="65024"/>
                </a:lnTo>
                <a:lnTo>
                  <a:pt x="22225" y="59054"/>
                </a:lnTo>
                <a:lnTo>
                  <a:pt x="26670" y="54609"/>
                </a:lnTo>
                <a:lnTo>
                  <a:pt x="31623" y="51688"/>
                </a:lnTo>
                <a:lnTo>
                  <a:pt x="36575" y="48768"/>
                </a:lnTo>
                <a:lnTo>
                  <a:pt x="42036" y="47244"/>
                </a:lnTo>
                <a:lnTo>
                  <a:pt x="48132" y="47244"/>
                </a:lnTo>
                <a:lnTo>
                  <a:pt x="56515" y="47244"/>
                </a:lnTo>
                <a:lnTo>
                  <a:pt x="87756" y="77850"/>
                </a:lnTo>
                <a:lnTo>
                  <a:pt x="93979" y="115188"/>
                </a:lnTo>
                <a:lnTo>
                  <a:pt x="93098" y="131054"/>
                </a:lnTo>
                <a:lnTo>
                  <a:pt x="79882" y="167004"/>
                </a:lnTo>
                <a:lnTo>
                  <a:pt x="46990" y="185166"/>
                </a:lnTo>
                <a:lnTo>
                  <a:pt x="40767" y="185166"/>
                </a:lnTo>
                <a:lnTo>
                  <a:pt x="17018" y="165734"/>
                </a:lnTo>
                <a:lnTo>
                  <a:pt x="17018" y="182245"/>
                </a:lnTo>
                <a:lnTo>
                  <a:pt x="0" y="182245"/>
                </a:lnTo>
                <a:lnTo>
                  <a:pt x="0" y="0"/>
                </a:lnTo>
                <a:close/>
              </a:path>
            </a:pathLst>
          </a:custGeom>
          <a:ln w="10667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805166" y="120522"/>
            <a:ext cx="88265" cy="182245"/>
          </a:xfrm>
          <a:custGeom>
            <a:avLst/>
            <a:gdLst/>
            <a:ahLst/>
            <a:cxnLst/>
            <a:rect l="l" t="t" r="r" b="b"/>
            <a:pathLst>
              <a:path w="88265" h="182245">
                <a:moveTo>
                  <a:pt x="0" y="0"/>
                </a:moveTo>
                <a:lnTo>
                  <a:pt x="18287" y="0"/>
                </a:lnTo>
                <a:lnTo>
                  <a:pt x="18287" y="65404"/>
                </a:lnTo>
                <a:lnTo>
                  <a:pt x="22605" y="59308"/>
                </a:lnTo>
                <a:lnTo>
                  <a:pt x="27431" y="54863"/>
                </a:lnTo>
                <a:lnTo>
                  <a:pt x="32892" y="51816"/>
                </a:lnTo>
                <a:lnTo>
                  <a:pt x="38353" y="48768"/>
                </a:lnTo>
                <a:lnTo>
                  <a:pt x="44323" y="47244"/>
                </a:lnTo>
                <a:lnTo>
                  <a:pt x="50800" y="47244"/>
                </a:lnTo>
                <a:lnTo>
                  <a:pt x="85598" y="73850"/>
                </a:lnTo>
                <a:lnTo>
                  <a:pt x="88137" y="98551"/>
                </a:lnTo>
                <a:lnTo>
                  <a:pt x="88137" y="182245"/>
                </a:lnTo>
                <a:lnTo>
                  <a:pt x="69850" y="182245"/>
                </a:lnTo>
                <a:lnTo>
                  <a:pt x="69850" y="98551"/>
                </a:lnTo>
                <a:lnTo>
                  <a:pt x="69850" y="87122"/>
                </a:lnTo>
                <a:lnTo>
                  <a:pt x="67817" y="78994"/>
                </a:lnTo>
                <a:lnTo>
                  <a:pt x="63753" y="74041"/>
                </a:lnTo>
                <a:lnTo>
                  <a:pt x="59689" y="68960"/>
                </a:lnTo>
                <a:lnTo>
                  <a:pt x="54101" y="66548"/>
                </a:lnTo>
                <a:lnTo>
                  <a:pt x="46989" y="66548"/>
                </a:lnTo>
                <a:lnTo>
                  <a:pt x="38988" y="66548"/>
                </a:lnTo>
                <a:lnTo>
                  <a:pt x="18287" y="109981"/>
                </a:lnTo>
                <a:lnTo>
                  <a:pt x="18287" y="182245"/>
                </a:lnTo>
                <a:lnTo>
                  <a:pt x="0" y="182245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071359" y="133413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 h="0">
                <a:moveTo>
                  <a:pt x="0" y="0"/>
                </a:moveTo>
                <a:lnTo>
                  <a:pt x="28955" y="0"/>
                </a:lnTo>
              </a:path>
            </a:pathLst>
          </a:custGeom>
          <a:ln w="3644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559422" y="120522"/>
            <a:ext cx="100965" cy="182245"/>
          </a:xfrm>
          <a:custGeom>
            <a:avLst/>
            <a:gdLst/>
            <a:ahLst/>
            <a:cxnLst/>
            <a:rect l="l" t="t" r="r" b="b"/>
            <a:pathLst>
              <a:path w="100965" h="182245">
                <a:moveTo>
                  <a:pt x="0" y="0"/>
                </a:moveTo>
                <a:lnTo>
                  <a:pt x="100837" y="0"/>
                </a:lnTo>
                <a:lnTo>
                  <a:pt x="100837" y="21590"/>
                </a:lnTo>
                <a:lnTo>
                  <a:pt x="19811" y="21590"/>
                </a:lnTo>
                <a:lnTo>
                  <a:pt x="19811" y="77977"/>
                </a:lnTo>
                <a:lnTo>
                  <a:pt x="89916" y="77977"/>
                </a:lnTo>
                <a:lnTo>
                  <a:pt x="89916" y="99441"/>
                </a:lnTo>
                <a:lnTo>
                  <a:pt x="19811" y="99441"/>
                </a:lnTo>
                <a:lnTo>
                  <a:pt x="19811" y="182245"/>
                </a:lnTo>
                <a:lnTo>
                  <a:pt x="0" y="182245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621778" y="117475"/>
            <a:ext cx="63500" cy="185420"/>
          </a:xfrm>
          <a:custGeom>
            <a:avLst/>
            <a:gdLst/>
            <a:ahLst/>
            <a:cxnLst/>
            <a:rect l="l" t="t" r="r" b="b"/>
            <a:pathLst>
              <a:path w="63500" h="185420">
                <a:moveTo>
                  <a:pt x="46227" y="0"/>
                </a:moveTo>
                <a:lnTo>
                  <a:pt x="51435" y="0"/>
                </a:lnTo>
                <a:lnTo>
                  <a:pt x="57150" y="761"/>
                </a:lnTo>
                <a:lnTo>
                  <a:pt x="63373" y="2285"/>
                </a:lnTo>
                <a:lnTo>
                  <a:pt x="60578" y="21717"/>
                </a:lnTo>
                <a:lnTo>
                  <a:pt x="56769" y="20954"/>
                </a:lnTo>
                <a:lnTo>
                  <a:pt x="53213" y="20447"/>
                </a:lnTo>
                <a:lnTo>
                  <a:pt x="49783" y="20447"/>
                </a:lnTo>
                <a:lnTo>
                  <a:pt x="44323" y="20447"/>
                </a:lnTo>
                <a:lnTo>
                  <a:pt x="40386" y="21971"/>
                </a:lnTo>
                <a:lnTo>
                  <a:pt x="38100" y="24765"/>
                </a:lnTo>
                <a:lnTo>
                  <a:pt x="35687" y="27685"/>
                </a:lnTo>
                <a:lnTo>
                  <a:pt x="34544" y="33147"/>
                </a:lnTo>
                <a:lnTo>
                  <a:pt x="34544" y="41148"/>
                </a:lnTo>
                <a:lnTo>
                  <a:pt x="34544" y="53340"/>
                </a:lnTo>
                <a:lnTo>
                  <a:pt x="55625" y="53340"/>
                </a:lnTo>
                <a:lnTo>
                  <a:pt x="55625" y="70739"/>
                </a:lnTo>
                <a:lnTo>
                  <a:pt x="34544" y="70739"/>
                </a:lnTo>
                <a:lnTo>
                  <a:pt x="34544" y="185293"/>
                </a:lnTo>
                <a:lnTo>
                  <a:pt x="16255" y="185293"/>
                </a:lnTo>
                <a:lnTo>
                  <a:pt x="16255" y="70739"/>
                </a:lnTo>
                <a:lnTo>
                  <a:pt x="0" y="70739"/>
                </a:lnTo>
                <a:lnTo>
                  <a:pt x="0" y="53340"/>
                </a:lnTo>
                <a:lnTo>
                  <a:pt x="16255" y="53340"/>
                </a:lnTo>
                <a:lnTo>
                  <a:pt x="16255" y="39243"/>
                </a:lnTo>
                <a:lnTo>
                  <a:pt x="16255" y="28955"/>
                </a:lnTo>
                <a:lnTo>
                  <a:pt x="17399" y="21081"/>
                </a:lnTo>
                <a:lnTo>
                  <a:pt x="19557" y="16001"/>
                </a:lnTo>
                <a:lnTo>
                  <a:pt x="21717" y="10795"/>
                </a:lnTo>
                <a:lnTo>
                  <a:pt x="25019" y="6857"/>
                </a:lnTo>
                <a:lnTo>
                  <a:pt x="29464" y="4064"/>
                </a:lnTo>
                <a:lnTo>
                  <a:pt x="33908" y="1397"/>
                </a:lnTo>
                <a:lnTo>
                  <a:pt x="39497" y="0"/>
                </a:lnTo>
                <a:lnTo>
                  <a:pt x="46227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156833" y="74422"/>
            <a:ext cx="2987166" cy="45102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131165" y="689228"/>
            <a:ext cx="8618220" cy="5511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08940" marR="2585720" indent="-356870">
              <a:lnSpc>
                <a:spcPct val="100000"/>
              </a:lnSpc>
              <a:buFont typeface="Wingdings"/>
              <a:buChar char=""/>
              <a:tabLst>
                <a:tab pos="408940" algn="l"/>
                <a:tab pos="409575" algn="l"/>
                <a:tab pos="2134870" algn="l"/>
                <a:tab pos="2552065" algn="l"/>
                <a:tab pos="3843020" algn="l"/>
                <a:tab pos="4210685" algn="l"/>
              </a:tabLst>
            </a:pPr>
            <a:r>
              <a:rPr dirty="0" sz="3100" spc="-5">
                <a:solidFill>
                  <a:srgbClr val="0C0500"/>
                </a:solidFill>
                <a:latin typeface="Garamond"/>
                <a:cs typeface="Garamond"/>
              </a:rPr>
              <a:t>Corticospinal tract (UMN): </a:t>
            </a:r>
            <a:r>
              <a:rPr dirty="0" sz="3100" spc="20">
                <a:solidFill>
                  <a:srgbClr val="0C0500"/>
                </a:solidFill>
                <a:latin typeface="Garamond"/>
                <a:cs typeface="Garamond"/>
              </a:rPr>
              <a:t>runs  </a:t>
            </a:r>
            <a:r>
              <a:rPr dirty="0" sz="3100" spc="-5">
                <a:solidFill>
                  <a:srgbClr val="0C0500"/>
                </a:solidFill>
                <a:latin typeface="Garamond"/>
                <a:cs typeface="Garamond"/>
              </a:rPr>
              <a:t>through </a:t>
            </a:r>
            <a:r>
              <a:rPr dirty="0" sz="3100" spc="15">
                <a:solidFill>
                  <a:srgbClr val="0C0500"/>
                </a:solidFill>
                <a:latin typeface="Garamond"/>
                <a:cs typeface="Garamond"/>
              </a:rPr>
              <a:t>crus </a:t>
            </a:r>
            <a:r>
              <a:rPr dirty="0" sz="3100" spc="-10">
                <a:solidFill>
                  <a:srgbClr val="0C0500"/>
                </a:solidFill>
                <a:latin typeface="Garamond"/>
                <a:cs typeface="Garamond"/>
              </a:rPr>
              <a:t>cerebri </a:t>
            </a:r>
            <a:r>
              <a:rPr dirty="0" sz="3100" spc="-5">
                <a:solidFill>
                  <a:srgbClr val="0C0500"/>
                </a:solidFill>
                <a:latin typeface="Garamond"/>
                <a:cs typeface="Garamond"/>
              </a:rPr>
              <a:t>(the </a:t>
            </a:r>
            <a:r>
              <a:rPr dirty="0" sz="3100" spc="-10">
                <a:solidFill>
                  <a:srgbClr val="0C0500"/>
                </a:solidFill>
                <a:latin typeface="Garamond"/>
                <a:cs typeface="Garamond"/>
              </a:rPr>
              <a:t>anterior  </a:t>
            </a:r>
            <a:r>
              <a:rPr dirty="0" sz="3100" spc="5">
                <a:solidFill>
                  <a:srgbClr val="0C0500"/>
                </a:solidFill>
                <a:latin typeface="Garamond"/>
                <a:cs typeface="Garamond"/>
              </a:rPr>
              <a:t>portion</a:t>
            </a:r>
            <a:r>
              <a:rPr dirty="0" sz="3100" spc="2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100" spc="-5">
                <a:solidFill>
                  <a:srgbClr val="0C0500"/>
                </a:solidFill>
                <a:latin typeface="Garamond"/>
                <a:cs typeface="Garamond"/>
              </a:rPr>
              <a:t>of	the</a:t>
            </a:r>
            <a:r>
              <a:rPr dirty="0" sz="3100" spc="-2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100" spc="-10">
                <a:solidFill>
                  <a:srgbClr val="0C0500"/>
                </a:solidFill>
                <a:latin typeface="Garamond"/>
                <a:cs typeface="Garamond"/>
              </a:rPr>
              <a:t>cerebral</a:t>
            </a:r>
            <a:r>
              <a:rPr dirty="0" sz="3100" spc="1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100" spc="-10">
                <a:solidFill>
                  <a:srgbClr val="0C0500"/>
                </a:solidFill>
                <a:latin typeface="Garamond"/>
                <a:cs typeface="Garamond"/>
              </a:rPr>
              <a:t>peduncle), </a:t>
            </a:r>
            <a:r>
              <a:rPr dirty="0" sz="3100" spc="-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100" spc="-5">
                <a:solidFill>
                  <a:srgbClr val="0C0500"/>
                </a:solidFill>
                <a:latin typeface="Garamond"/>
                <a:cs typeface="Garamond"/>
              </a:rPr>
              <a:t>basal</a:t>
            </a:r>
            <a:r>
              <a:rPr dirty="0" sz="310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100" spc="10">
                <a:solidFill>
                  <a:srgbClr val="0C0500"/>
                </a:solidFill>
                <a:latin typeface="Garamond"/>
                <a:cs typeface="Garamond"/>
              </a:rPr>
              <a:t>part </a:t>
            </a:r>
            <a:r>
              <a:rPr dirty="0" sz="3100" spc="-5">
                <a:solidFill>
                  <a:srgbClr val="0C0500"/>
                </a:solidFill>
                <a:latin typeface="Garamond"/>
                <a:cs typeface="Garamond"/>
              </a:rPr>
              <a:t>of	pons</a:t>
            </a:r>
            <a:r>
              <a:rPr dirty="0" sz="3100" spc="-4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100" spc="-5">
                <a:solidFill>
                  <a:srgbClr val="0C0500"/>
                </a:solidFill>
                <a:latin typeface="Garamond"/>
                <a:cs typeface="Garamond"/>
              </a:rPr>
              <a:t>and</a:t>
            </a:r>
            <a:r>
              <a:rPr dirty="0" sz="3100" spc="-3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100" spc="5">
                <a:solidFill>
                  <a:srgbClr val="0C0500"/>
                </a:solidFill>
                <a:latin typeface="Garamond"/>
                <a:cs typeface="Garamond"/>
              </a:rPr>
              <a:t>medullary </a:t>
            </a:r>
            <a:r>
              <a:rPr dirty="0" sz="3100" spc="-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100" spc="-10">
                <a:solidFill>
                  <a:srgbClr val="0C0500"/>
                </a:solidFill>
                <a:latin typeface="Garamond"/>
                <a:cs typeface="Garamond"/>
              </a:rPr>
              <a:t>pyramids; </a:t>
            </a:r>
            <a:r>
              <a:rPr dirty="0" sz="3100" spc="-5">
                <a:solidFill>
                  <a:srgbClr val="0C0500"/>
                </a:solidFill>
                <a:latin typeface="Garamond"/>
                <a:cs typeface="Garamond"/>
              </a:rPr>
              <a:t>70-90</a:t>
            </a:r>
            <a:r>
              <a:rPr dirty="0" sz="3100" spc="7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100" spc="-5">
                <a:solidFill>
                  <a:srgbClr val="0C0500"/>
                </a:solidFill>
                <a:latin typeface="Garamond"/>
                <a:cs typeface="Garamond"/>
              </a:rPr>
              <a:t>%</a:t>
            </a:r>
            <a:r>
              <a:rPr dirty="0" sz="3100" spc="1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100" spc="-5">
                <a:solidFill>
                  <a:srgbClr val="0C0500"/>
                </a:solidFill>
                <a:latin typeface="Garamond"/>
                <a:cs typeface="Garamond"/>
              </a:rPr>
              <a:t>of	fibers</a:t>
            </a:r>
            <a:r>
              <a:rPr dirty="0" sz="3100" spc="-3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100" spc="-5">
                <a:solidFill>
                  <a:srgbClr val="0C0500"/>
                </a:solidFill>
                <a:latin typeface="Garamond"/>
                <a:cs typeface="Garamond"/>
              </a:rPr>
              <a:t>cross</a:t>
            </a:r>
            <a:r>
              <a:rPr dirty="0" sz="3100" spc="-4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100" spc="-5">
                <a:solidFill>
                  <a:srgbClr val="0C0500"/>
                </a:solidFill>
                <a:latin typeface="Garamond"/>
                <a:cs typeface="Garamond"/>
              </a:rPr>
              <a:t>in </a:t>
            </a:r>
            <a:r>
              <a:rPr dirty="0" sz="3100" spc="-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100" spc="-10">
                <a:solidFill>
                  <a:srgbClr val="0C0500"/>
                </a:solidFill>
                <a:latin typeface="Garamond"/>
                <a:cs typeface="Garamond"/>
              </a:rPr>
              <a:t>pyramidal decussation </a:t>
            </a:r>
            <a:r>
              <a:rPr dirty="0" sz="3100" spc="-5">
                <a:solidFill>
                  <a:srgbClr val="0C0500"/>
                </a:solidFill>
                <a:latin typeface="Garamond"/>
                <a:cs typeface="Garamond"/>
              </a:rPr>
              <a:t>to </a:t>
            </a:r>
            <a:r>
              <a:rPr dirty="0" sz="3100" spc="25">
                <a:solidFill>
                  <a:srgbClr val="0C0500"/>
                </a:solidFill>
                <a:latin typeface="Garamond"/>
                <a:cs typeface="Garamond"/>
              </a:rPr>
              <a:t>form </a:t>
            </a:r>
            <a:r>
              <a:rPr dirty="0" sz="3100" spc="-5">
                <a:solidFill>
                  <a:srgbClr val="0C0500"/>
                </a:solidFill>
                <a:latin typeface="Garamond"/>
                <a:cs typeface="Garamond"/>
              </a:rPr>
              <a:t>the  lateral </a:t>
            </a:r>
            <a:r>
              <a:rPr dirty="0" sz="3100">
                <a:solidFill>
                  <a:srgbClr val="0C0500"/>
                </a:solidFill>
                <a:latin typeface="Garamond"/>
                <a:cs typeface="Garamond"/>
              </a:rPr>
              <a:t>corticospinal </a:t>
            </a:r>
            <a:r>
              <a:rPr dirty="0" sz="3100" spc="-5">
                <a:solidFill>
                  <a:srgbClr val="0C0500"/>
                </a:solidFill>
                <a:latin typeface="Garamond"/>
                <a:cs typeface="Garamond"/>
              </a:rPr>
              <a:t>tract, synapse </a:t>
            </a:r>
            <a:r>
              <a:rPr dirty="0" sz="3100" spc="-10">
                <a:solidFill>
                  <a:srgbClr val="0C0500"/>
                </a:solidFill>
                <a:latin typeface="Garamond"/>
                <a:cs typeface="Garamond"/>
              </a:rPr>
              <a:t>on  </a:t>
            </a:r>
            <a:r>
              <a:rPr dirty="0" sz="3100" spc="-5">
                <a:solidFill>
                  <a:srgbClr val="0C0500"/>
                </a:solidFill>
                <a:latin typeface="Garamond"/>
                <a:cs typeface="Garamond"/>
              </a:rPr>
              <a:t>LMN in </a:t>
            </a:r>
            <a:r>
              <a:rPr dirty="0" sz="3100" spc="-10">
                <a:solidFill>
                  <a:srgbClr val="0C0500"/>
                </a:solidFill>
                <a:latin typeface="Garamond"/>
                <a:cs typeface="Garamond"/>
              </a:rPr>
              <a:t>ventral</a:t>
            </a:r>
            <a:r>
              <a:rPr dirty="0" sz="3100" spc="1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100" spc="10">
                <a:solidFill>
                  <a:srgbClr val="0C0500"/>
                </a:solidFill>
                <a:latin typeface="Garamond"/>
                <a:cs typeface="Garamond"/>
              </a:rPr>
              <a:t>horn</a:t>
            </a:r>
            <a:r>
              <a:rPr dirty="0" sz="3100" spc="2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100" spc="-5">
                <a:solidFill>
                  <a:srgbClr val="0C0500"/>
                </a:solidFill>
                <a:latin typeface="Garamond"/>
                <a:cs typeface="Garamond"/>
              </a:rPr>
              <a:t>of	spinal</a:t>
            </a:r>
            <a:r>
              <a:rPr dirty="0" sz="3100" spc="-7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100" spc="-5">
                <a:solidFill>
                  <a:srgbClr val="0C0500"/>
                </a:solidFill>
                <a:latin typeface="Garamond"/>
                <a:cs typeface="Garamond"/>
              </a:rPr>
              <a:t>cord.</a:t>
            </a:r>
            <a:endParaRPr sz="3100">
              <a:latin typeface="Garamond"/>
              <a:cs typeface="Garamond"/>
            </a:endParaRPr>
          </a:p>
          <a:p>
            <a:pPr marL="279400" marR="5080" indent="-266700">
              <a:lnSpc>
                <a:spcPct val="100000"/>
              </a:lnSpc>
              <a:spcBef>
                <a:spcPts val="2470"/>
              </a:spcBef>
              <a:buFont typeface="Wingdings"/>
              <a:buChar char=""/>
              <a:tabLst>
                <a:tab pos="280035" algn="l"/>
              </a:tabLst>
            </a:pPr>
            <a:r>
              <a:rPr dirty="0" sz="3100" spc="-5">
                <a:solidFill>
                  <a:srgbClr val="0C0500"/>
                </a:solidFill>
                <a:latin typeface="Garamond"/>
                <a:cs typeface="Garamond"/>
              </a:rPr>
              <a:t>Upper motor neurons that originate in brain stem's  </a:t>
            </a:r>
            <a:r>
              <a:rPr dirty="0" sz="3100" spc="-15">
                <a:solidFill>
                  <a:srgbClr val="0C0500"/>
                </a:solidFill>
                <a:latin typeface="Garamond"/>
                <a:cs typeface="Garamond"/>
              </a:rPr>
              <a:t>vestibular, </a:t>
            </a:r>
            <a:r>
              <a:rPr dirty="0" sz="3100" spc="-10">
                <a:solidFill>
                  <a:srgbClr val="0C0500"/>
                </a:solidFill>
                <a:latin typeface="Garamond"/>
                <a:cs typeface="Garamond"/>
              </a:rPr>
              <a:t>red, </a:t>
            </a:r>
            <a:r>
              <a:rPr dirty="0" sz="3100" spc="-5">
                <a:solidFill>
                  <a:srgbClr val="0C0500"/>
                </a:solidFill>
                <a:latin typeface="Garamond"/>
                <a:cs typeface="Garamond"/>
              </a:rPr>
              <a:t>and reticular </a:t>
            </a:r>
            <a:r>
              <a:rPr dirty="0" sz="3100" spc="-10">
                <a:solidFill>
                  <a:srgbClr val="0C0500"/>
                </a:solidFill>
                <a:latin typeface="Garamond"/>
                <a:cs typeface="Garamond"/>
              </a:rPr>
              <a:t>nuclei, which also </a:t>
            </a:r>
            <a:r>
              <a:rPr dirty="0" sz="3100" spc="-5">
                <a:solidFill>
                  <a:srgbClr val="0C0500"/>
                </a:solidFill>
                <a:latin typeface="Garamond"/>
                <a:cs typeface="Garamond"/>
              </a:rPr>
              <a:t>descend  and synapse in the spinal</a:t>
            </a:r>
            <a:r>
              <a:rPr dirty="0" sz="3100" spc="3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100" spc="-5">
                <a:solidFill>
                  <a:srgbClr val="0C0500"/>
                </a:solidFill>
                <a:latin typeface="Garamond"/>
                <a:cs typeface="Garamond"/>
              </a:rPr>
              <a:t>cord.</a:t>
            </a:r>
            <a:endParaRPr sz="31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4988" y="672083"/>
            <a:ext cx="766572" cy="9631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9872" y="672083"/>
            <a:ext cx="670560" cy="963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33044" y="672083"/>
            <a:ext cx="8410956" cy="9631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84988" y="1220724"/>
            <a:ext cx="8260080" cy="9631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84988" y="1769364"/>
            <a:ext cx="7289292" cy="9631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022592" y="1769364"/>
            <a:ext cx="704088" cy="9631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174992" y="1769364"/>
            <a:ext cx="1508759" cy="9631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132064" y="1769364"/>
            <a:ext cx="665987" cy="9631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48131" y="774191"/>
            <a:ext cx="8284845" cy="39795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3600" b="1">
                <a:solidFill>
                  <a:srgbClr val="FF0000"/>
                </a:solidFill>
                <a:latin typeface="Garamond"/>
                <a:cs typeface="Garamond"/>
              </a:rPr>
              <a:t>2. </a:t>
            </a:r>
            <a:r>
              <a:rPr dirty="0" sz="3600" spc="5" b="1">
                <a:solidFill>
                  <a:srgbClr val="FF0000"/>
                </a:solidFill>
                <a:latin typeface="Garamond"/>
                <a:cs typeface="Garamond"/>
              </a:rPr>
              <a:t>The </a:t>
            </a:r>
            <a:r>
              <a:rPr dirty="0" sz="3600" spc="-5" b="1">
                <a:solidFill>
                  <a:srgbClr val="FF0000"/>
                </a:solidFill>
                <a:latin typeface="Garamond"/>
                <a:cs typeface="Garamond"/>
              </a:rPr>
              <a:t>brain </a:t>
            </a:r>
            <a:r>
              <a:rPr dirty="0" sz="3600" b="1">
                <a:solidFill>
                  <a:srgbClr val="FF0000"/>
                </a:solidFill>
                <a:latin typeface="Garamond"/>
                <a:cs typeface="Garamond"/>
              </a:rPr>
              <a:t>stem </a:t>
            </a:r>
            <a:r>
              <a:rPr dirty="0" sz="3600" spc="-10" b="1">
                <a:solidFill>
                  <a:srgbClr val="FF0000"/>
                </a:solidFill>
                <a:latin typeface="Garamond"/>
                <a:cs typeface="Garamond"/>
              </a:rPr>
              <a:t>provides </a:t>
            </a:r>
            <a:r>
              <a:rPr dirty="0" sz="3600" b="1">
                <a:solidFill>
                  <a:srgbClr val="FF0000"/>
                </a:solidFill>
                <a:latin typeface="Garamond"/>
                <a:cs typeface="Garamond"/>
              </a:rPr>
              <a:t>the main motor  and </a:t>
            </a:r>
            <a:r>
              <a:rPr dirty="0" sz="3600" spc="20" b="1">
                <a:solidFill>
                  <a:srgbClr val="FF0000"/>
                </a:solidFill>
                <a:latin typeface="Garamond"/>
                <a:cs typeface="Garamond"/>
              </a:rPr>
              <a:t>sensory </a:t>
            </a:r>
            <a:r>
              <a:rPr dirty="0" sz="3600" b="1">
                <a:solidFill>
                  <a:srgbClr val="FF0000"/>
                </a:solidFill>
                <a:latin typeface="Garamond"/>
                <a:cs typeface="Garamond"/>
              </a:rPr>
              <a:t>innervation to the </a:t>
            </a:r>
            <a:r>
              <a:rPr dirty="0" sz="3600" spc="5" b="1">
                <a:solidFill>
                  <a:srgbClr val="FF0000"/>
                </a:solidFill>
                <a:latin typeface="Garamond"/>
                <a:cs typeface="Garamond"/>
              </a:rPr>
              <a:t>face </a:t>
            </a:r>
            <a:r>
              <a:rPr dirty="0" sz="3600" b="1">
                <a:solidFill>
                  <a:srgbClr val="FF0000"/>
                </a:solidFill>
                <a:latin typeface="Garamond"/>
                <a:cs typeface="Garamond"/>
              </a:rPr>
              <a:t>and  </a:t>
            </a:r>
            <a:r>
              <a:rPr dirty="0" sz="3600" spc="-5" b="1">
                <a:solidFill>
                  <a:srgbClr val="FF0000"/>
                </a:solidFill>
                <a:latin typeface="Garamond"/>
                <a:cs typeface="Garamond"/>
              </a:rPr>
              <a:t>neck via </a:t>
            </a:r>
            <a:r>
              <a:rPr dirty="0" sz="3600" b="1">
                <a:solidFill>
                  <a:srgbClr val="FF0000"/>
                </a:solidFill>
                <a:latin typeface="Garamond"/>
                <a:cs typeface="Garamond"/>
              </a:rPr>
              <a:t>the cranial </a:t>
            </a:r>
            <a:r>
              <a:rPr dirty="0" sz="3600" spc="10" b="1">
                <a:solidFill>
                  <a:srgbClr val="FF0000"/>
                </a:solidFill>
                <a:latin typeface="Garamond"/>
                <a:cs typeface="Garamond"/>
              </a:rPr>
              <a:t>nerves </a:t>
            </a:r>
            <a:r>
              <a:rPr dirty="0" sz="3600" b="1">
                <a:solidFill>
                  <a:srgbClr val="FF0000"/>
                </a:solidFill>
                <a:latin typeface="Garamond"/>
                <a:cs typeface="Garamond"/>
              </a:rPr>
              <a:t>(CN</a:t>
            </a:r>
            <a:r>
              <a:rPr dirty="0" sz="3600" spc="-75" b="1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dirty="0" sz="3600" b="1">
                <a:solidFill>
                  <a:srgbClr val="FF0000"/>
                </a:solidFill>
                <a:latin typeface="Garamond"/>
                <a:cs typeface="Garamond"/>
              </a:rPr>
              <a:t>III-XII).</a:t>
            </a:r>
            <a:endParaRPr sz="3600">
              <a:latin typeface="Garamond"/>
              <a:cs typeface="Garamond"/>
            </a:endParaRPr>
          </a:p>
          <a:p>
            <a:pPr marL="12700" marR="454025">
              <a:lnSpc>
                <a:spcPct val="100000"/>
              </a:lnSpc>
              <a:spcBef>
                <a:spcPts val="860"/>
              </a:spcBef>
              <a:tabLst>
                <a:tab pos="2501900" algn="l"/>
              </a:tabLst>
            </a:pPr>
            <a:r>
              <a:rPr dirty="0" sz="3600" spc="15">
                <a:solidFill>
                  <a:srgbClr val="0C0500"/>
                </a:solidFill>
                <a:latin typeface="Garamond"/>
                <a:cs typeface="Garamond"/>
              </a:rPr>
              <a:t>The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 fibers</a:t>
            </a:r>
            <a:r>
              <a:rPr dirty="0" sz="3600" spc="-1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of	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cranial </a:t>
            </a:r>
            <a:r>
              <a:rPr dirty="0" sz="3600" spc="10">
                <a:solidFill>
                  <a:srgbClr val="0C0500"/>
                </a:solidFill>
                <a:latin typeface="Garamond"/>
                <a:cs typeface="Garamond"/>
              </a:rPr>
              <a:t>nerve </a:t>
            </a:r>
            <a:r>
              <a:rPr dirty="0" sz="3600" spc="-10">
                <a:solidFill>
                  <a:srgbClr val="0C0500"/>
                </a:solidFill>
                <a:latin typeface="Garamond"/>
                <a:cs typeface="Garamond"/>
              </a:rPr>
              <a:t>nuclei</a:t>
            </a:r>
            <a:r>
              <a:rPr dirty="0" sz="3600" spc="-8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600" spc="-10">
                <a:solidFill>
                  <a:srgbClr val="0C0500"/>
                </a:solidFill>
                <a:latin typeface="Garamond"/>
                <a:cs typeface="Garamond"/>
              </a:rPr>
              <a:t>except</a:t>
            </a:r>
            <a:r>
              <a:rPr dirty="0" sz="3600" spc="-4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for  </a:t>
            </a:r>
            <a:r>
              <a:rPr dirty="0" sz="3600" spc="20" b="1">
                <a:solidFill>
                  <a:srgbClr val="FF00FF"/>
                </a:solidFill>
                <a:latin typeface="Garamond"/>
                <a:cs typeface="Garamond"/>
              </a:rPr>
              <a:t>olfactory </a:t>
            </a:r>
            <a:r>
              <a:rPr dirty="0" sz="3600" b="1">
                <a:solidFill>
                  <a:srgbClr val="FF00FF"/>
                </a:solidFill>
                <a:latin typeface="Garamond"/>
                <a:cs typeface="Garamond"/>
              </a:rPr>
              <a:t>&amp; optic </a:t>
            </a:r>
            <a:r>
              <a:rPr dirty="0" sz="3600" spc="15" b="1">
                <a:solidFill>
                  <a:srgbClr val="FF00FF"/>
                </a:solidFill>
                <a:latin typeface="Garamond"/>
                <a:cs typeface="Garamond"/>
              </a:rPr>
              <a:t>nerve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either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originating 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from,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or </a:t>
            </a:r>
            <a:r>
              <a:rPr dirty="0" sz="3600" spc="10">
                <a:solidFill>
                  <a:srgbClr val="0C0500"/>
                </a:solidFill>
                <a:latin typeface="Garamond"/>
                <a:cs typeface="Garamond"/>
              </a:rPr>
              <a:t>terminating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in the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cranial </a:t>
            </a:r>
            <a:r>
              <a:rPr dirty="0" sz="3600" spc="10">
                <a:solidFill>
                  <a:srgbClr val="0C0500"/>
                </a:solidFill>
                <a:latin typeface="Garamond"/>
                <a:cs typeface="Garamond"/>
              </a:rPr>
              <a:t>nerve  </a:t>
            </a:r>
            <a:r>
              <a:rPr dirty="0" sz="3600" spc="-10">
                <a:solidFill>
                  <a:srgbClr val="0C0500"/>
                </a:solidFill>
                <a:latin typeface="Garamond"/>
                <a:cs typeface="Garamond"/>
              </a:rPr>
              <a:t>nuclei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in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brain</a:t>
            </a:r>
            <a:r>
              <a:rPr dirty="0" sz="3600" spc="-7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stem.</a:t>
            </a:r>
            <a:endParaRPr sz="3600">
              <a:latin typeface="Garamond"/>
              <a:cs typeface="Garamond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559422" y="117475"/>
            <a:ext cx="2479294" cy="18821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292338" y="236474"/>
            <a:ext cx="55880" cy="52069"/>
          </a:xfrm>
          <a:custGeom>
            <a:avLst/>
            <a:gdLst/>
            <a:ahLst/>
            <a:cxnLst/>
            <a:rect l="l" t="t" r="r" b="b"/>
            <a:pathLst>
              <a:path w="55879" h="52070">
                <a:moveTo>
                  <a:pt x="55752" y="0"/>
                </a:moveTo>
                <a:lnTo>
                  <a:pt x="18160" y="9778"/>
                </a:lnTo>
                <a:lnTo>
                  <a:pt x="12700" y="11302"/>
                </a:lnTo>
                <a:lnTo>
                  <a:pt x="9651" y="13080"/>
                </a:lnTo>
                <a:lnTo>
                  <a:pt x="6603" y="14731"/>
                </a:lnTo>
                <a:lnTo>
                  <a:pt x="4190" y="17145"/>
                </a:lnTo>
                <a:lnTo>
                  <a:pt x="2539" y="20193"/>
                </a:lnTo>
                <a:lnTo>
                  <a:pt x="761" y="23368"/>
                </a:lnTo>
                <a:lnTo>
                  <a:pt x="0" y="26924"/>
                </a:lnTo>
                <a:lnTo>
                  <a:pt x="0" y="30987"/>
                </a:lnTo>
                <a:lnTo>
                  <a:pt x="0" y="37337"/>
                </a:lnTo>
                <a:lnTo>
                  <a:pt x="1904" y="42291"/>
                </a:lnTo>
                <a:lnTo>
                  <a:pt x="5841" y="46100"/>
                </a:lnTo>
                <a:lnTo>
                  <a:pt x="9651" y="49910"/>
                </a:lnTo>
                <a:lnTo>
                  <a:pt x="15112" y="51689"/>
                </a:lnTo>
                <a:lnTo>
                  <a:pt x="21970" y="51689"/>
                </a:lnTo>
                <a:lnTo>
                  <a:pt x="28447" y="51689"/>
                </a:lnTo>
                <a:lnTo>
                  <a:pt x="34416" y="50037"/>
                </a:lnTo>
                <a:lnTo>
                  <a:pt x="39750" y="46608"/>
                </a:lnTo>
                <a:lnTo>
                  <a:pt x="45084" y="43306"/>
                </a:lnTo>
                <a:lnTo>
                  <a:pt x="49148" y="38734"/>
                </a:lnTo>
                <a:lnTo>
                  <a:pt x="51815" y="33020"/>
                </a:lnTo>
                <a:lnTo>
                  <a:pt x="54482" y="27304"/>
                </a:lnTo>
                <a:lnTo>
                  <a:pt x="55752" y="19050"/>
                </a:lnTo>
                <a:lnTo>
                  <a:pt x="55752" y="8254"/>
                </a:lnTo>
                <a:lnTo>
                  <a:pt x="55752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789669" y="186181"/>
            <a:ext cx="60325" cy="38100"/>
          </a:xfrm>
          <a:custGeom>
            <a:avLst/>
            <a:gdLst/>
            <a:ahLst/>
            <a:cxnLst/>
            <a:rect l="l" t="t" r="r" b="b"/>
            <a:pathLst>
              <a:path w="60325" h="38100">
                <a:moveTo>
                  <a:pt x="30479" y="0"/>
                </a:moveTo>
                <a:lnTo>
                  <a:pt x="22351" y="0"/>
                </a:lnTo>
                <a:lnTo>
                  <a:pt x="15366" y="3428"/>
                </a:lnTo>
                <a:lnTo>
                  <a:pt x="0" y="37846"/>
                </a:lnTo>
                <a:lnTo>
                  <a:pt x="60325" y="37846"/>
                </a:lnTo>
                <a:lnTo>
                  <a:pt x="42957" y="3063"/>
                </a:lnTo>
                <a:lnTo>
                  <a:pt x="30479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109711" y="186181"/>
            <a:ext cx="58419" cy="101600"/>
          </a:xfrm>
          <a:custGeom>
            <a:avLst/>
            <a:gdLst/>
            <a:ahLst/>
            <a:cxnLst/>
            <a:rect l="l" t="t" r="r" b="b"/>
            <a:pathLst>
              <a:path w="58420" h="101600">
                <a:moveTo>
                  <a:pt x="29083" y="0"/>
                </a:moveTo>
                <a:lnTo>
                  <a:pt x="21590" y="0"/>
                </a:lnTo>
                <a:lnTo>
                  <a:pt x="14859" y="4191"/>
                </a:lnTo>
                <a:lnTo>
                  <a:pt x="0" y="49529"/>
                </a:lnTo>
                <a:lnTo>
                  <a:pt x="236" y="59172"/>
                </a:lnTo>
                <a:lnTo>
                  <a:pt x="14351" y="95758"/>
                </a:lnTo>
                <a:lnTo>
                  <a:pt x="18923" y="99441"/>
                </a:lnTo>
                <a:lnTo>
                  <a:pt x="24003" y="101219"/>
                </a:lnTo>
                <a:lnTo>
                  <a:pt x="29464" y="101219"/>
                </a:lnTo>
                <a:lnTo>
                  <a:pt x="37084" y="101219"/>
                </a:lnTo>
                <a:lnTo>
                  <a:pt x="57872" y="62174"/>
                </a:lnTo>
                <a:lnTo>
                  <a:pt x="58420" y="50292"/>
                </a:lnTo>
                <a:lnTo>
                  <a:pt x="57894" y="38195"/>
                </a:lnTo>
                <a:lnTo>
                  <a:pt x="37338" y="0"/>
                </a:lnTo>
                <a:lnTo>
                  <a:pt x="2908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934706" y="186181"/>
            <a:ext cx="60325" cy="38100"/>
          </a:xfrm>
          <a:custGeom>
            <a:avLst/>
            <a:gdLst/>
            <a:ahLst/>
            <a:cxnLst/>
            <a:rect l="l" t="t" r="r" b="b"/>
            <a:pathLst>
              <a:path w="60325" h="38100">
                <a:moveTo>
                  <a:pt x="30479" y="0"/>
                </a:moveTo>
                <a:lnTo>
                  <a:pt x="22351" y="0"/>
                </a:lnTo>
                <a:lnTo>
                  <a:pt x="15367" y="3428"/>
                </a:lnTo>
                <a:lnTo>
                  <a:pt x="0" y="37846"/>
                </a:lnTo>
                <a:lnTo>
                  <a:pt x="60325" y="37846"/>
                </a:lnTo>
                <a:lnTo>
                  <a:pt x="42957" y="3063"/>
                </a:lnTo>
                <a:lnTo>
                  <a:pt x="30479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528941" y="186181"/>
            <a:ext cx="64135" cy="101600"/>
          </a:xfrm>
          <a:custGeom>
            <a:avLst/>
            <a:gdLst/>
            <a:ahLst/>
            <a:cxnLst/>
            <a:rect l="l" t="t" r="r" b="b"/>
            <a:pathLst>
              <a:path w="64134" h="101600">
                <a:moveTo>
                  <a:pt x="31368" y="0"/>
                </a:moveTo>
                <a:lnTo>
                  <a:pt x="2285" y="28368"/>
                </a:lnTo>
                <a:lnTo>
                  <a:pt x="0" y="50546"/>
                </a:lnTo>
                <a:lnTo>
                  <a:pt x="573" y="62499"/>
                </a:lnTo>
                <a:lnTo>
                  <a:pt x="19732" y="98075"/>
                </a:lnTo>
                <a:lnTo>
                  <a:pt x="32384" y="101219"/>
                </a:lnTo>
                <a:lnTo>
                  <a:pt x="38625" y="100413"/>
                </a:lnTo>
                <a:lnTo>
                  <a:pt x="63307" y="62426"/>
                </a:lnTo>
                <a:lnTo>
                  <a:pt x="63880" y="50546"/>
                </a:lnTo>
                <a:lnTo>
                  <a:pt x="63287" y="38592"/>
                </a:lnTo>
                <a:lnTo>
                  <a:pt x="44116" y="3127"/>
                </a:lnTo>
                <a:lnTo>
                  <a:pt x="31368" y="0"/>
                </a:lnTo>
                <a:close/>
              </a:path>
            </a:pathLst>
          </a:custGeom>
          <a:ln w="10667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134225" y="186181"/>
            <a:ext cx="64135" cy="101600"/>
          </a:xfrm>
          <a:custGeom>
            <a:avLst/>
            <a:gdLst/>
            <a:ahLst/>
            <a:cxnLst/>
            <a:rect l="l" t="t" r="r" b="b"/>
            <a:pathLst>
              <a:path w="64134" h="101600">
                <a:moveTo>
                  <a:pt x="31369" y="0"/>
                </a:moveTo>
                <a:lnTo>
                  <a:pt x="2285" y="28368"/>
                </a:lnTo>
                <a:lnTo>
                  <a:pt x="0" y="50546"/>
                </a:lnTo>
                <a:lnTo>
                  <a:pt x="573" y="62499"/>
                </a:lnTo>
                <a:lnTo>
                  <a:pt x="19732" y="98075"/>
                </a:lnTo>
                <a:lnTo>
                  <a:pt x="32384" y="101219"/>
                </a:lnTo>
                <a:lnTo>
                  <a:pt x="38625" y="100413"/>
                </a:lnTo>
                <a:lnTo>
                  <a:pt x="63307" y="62426"/>
                </a:lnTo>
                <a:lnTo>
                  <a:pt x="63880" y="50546"/>
                </a:lnTo>
                <a:lnTo>
                  <a:pt x="63287" y="38592"/>
                </a:lnTo>
                <a:lnTo>
                  <a:pt x="44116" y="3127"/>
                </a:lnTo>
                <a:lnTo>
                  <a:pt x="31369" y="0"/>
                </a:lnTo>
                <a:close/>
              </a:path>
            </a:pathLst>
          </a:custGeom>
          <a:ln w="10667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404097" y="165480"/>
            <a:ext cx="0" cy="142875"/>
          </a:xfrm>
          <a:custGeom>
            <a:avLst/>
            <a:gdLst/>
            <a:ahLst/>
            <a:cxnLst/>
            <a:rect l="l" t="t" r="r" b="b"/>
            <a:pathLst>
              <a:path w="0" h="142875">
                <a:moveTo>
                  <a:pt x="0" y="0"/>
                </a:moveTo>
                <a:lnTo>
                  <a:pt x="0" y="142620"/>
                </a:lnTo>
              </a:path>
            </a:pathLst>
          </a:custGeom>
          <a:ln w="28955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085838" y="165480"/>
            <a:ext cx="0" cy="142875"/>
          </a:xfrm>
          <a:custGeom>
            <a:avLst/>
            <a:gdLst/>
            <a:ahLst/>
            <a:cxnLst/>
            <a:rect l="l" t="t" r="r" b="b"/>
            <a:pathLst>
              <a:path w="0" h="142875">
                <a:moveTo>
                  <a:pt x="0" y="0"/>
                </a:moveTo>
                <a:lnTo>
                  <a:pt x="0" y="142620"/>
                </a:lnTo>
              </a:path>
            </a:pathLst>
          </a:custGeom>
          <a:ln w="28955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682993" y="170814"/>
            <a:ext cx="88265" cy="135255"/>
          </a:xfrm>
          <a:custGeom>
            <a:avLst/>
            <a:gdLst/>
            <a:ahLst/>
            <a:cxnLst/>
            <a:rect l="l" t="t" r="r" b="b"/>
            <a:pathLst>
              <a:path w="88265" h="135254">
                <a:moveTo>
                  <a:pt x="0" y="0"/>
                </a:moveTo>
                <a:lnTo>
                  <a:pt x="18287" y="0"/>
                </a:lnTo>
                <a:lnTo>
                  <a:pt x="18287" y="73151"/>
                </a:lnTo>
                <a:lnTo>
                  <a:pt x="18409" y="82508"/>
                </a:lnTo>
                <a:lnTo>
                  <a:pt x="35813" y="115696"/>
                </a:lnTo>
                <a:lnTo>
                  <a:pt x="40512" y="115696"/>
                </a:lnTo>
                <a:lnTo>
                  <a:pt x="49275" y="115696"/>
                </a:lnTo>
                <a:lnTo>
                  <a:pt x="68889" y="82113"/>
                </a:lnTo>
                <a:lnTo>
                  <a:pt x="69341" y="70611"/>
                </a:lnTo>
                <a:lnTo>
                  <a:pt x="69341" y="0"/>
                </a:lnTo>
                <a:lnTo>
                  <a:pt x="87756" y="0"/>
                </a:lnTo>
                <a:lnTo>
                  <a:pt x="87756" y="131952"/>
                </a:lnTo>
                <a:lnTo>
                  <a:pt x="71374" y="131952"/>
                </a:lnTo>
                <a:lnTo>
                  <a:pt x="71374" y="112521"/>
                </a:lnTo>
                <a:lnTo>
                  <a:pt x="67055" y="120014"/>
                </a:lnTo>
                <a:lnTo>
                  <a:pt x="62102" y="125602"/>
                </a:lnTo>
                <a:lnTo>
                  <a:pt x="56387" y="129285"/>
                </a:lnTo>
                <a:lnTo>
                  <a:pt x="50673" y="133095"/>
                </a:lnTo>
                <a:lnTo>
                  <a:pt x="44196" y="134874"/>
                </a:lnTo>
                <a:lnTo>
                  <a:pt x="37083" y="134874"/>
                </a:lnTo>
                <a:lnTo>
                  <a:pt x="28448" y="134874"/>
                </a:lnTo>
                <a:lnTo>
                  <a:pt x="1714" y="104808"/>
                </a:lnTo>
                <a:lnTo>
                  <a:pt x="0" y="81787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891905" y="167767"/>
            <a:ext cx="147320" cy="135255"/>
          </a:xfrm>
          <a:custGeom>
            <a:avLst/>
            <a:gdLst/>
            <a:ahLst/>
            <a:cxnLst/>
            <a:rect l="l" t="t" r="r" b="b"/>
            <a:pathLst>
              <a:path w="147320" h="135254">
                <a:moveTo>
                  <a:pt x="49149" y="0"/>
                </a:moveTo>
                <a:lnTo>
                  <a:pt x="56769" y="0"/>
                </a:lnTo>
                <a:lnTo>
                  <a:pt x="63246" y="2031"/>
                </a:lnTo>
                <a:lnTo>
                  <a:pt x="68452" y="5841"/>
                </a:lnTo>
                <a:lnTo>
                  <a:pt x="73660" y="9778"/>
                </a:lnTo>
                <a:lnTo>
                  <a:pt x="77470" y="15493"/>
                </a:lnTo>
                <a:lnTo>
                  <a:pt x="79628" y="22986"/>
                </a:lnTo>
                <a:lnTo>
                  <a:pt x="83947" y="15366"/>
                </a:lnTo>
                <a:lnTo>
                  <a:pt x="88900" y="9651"/>
                </a:lnTo>
                <a:lnTo>
                  <a:pt x="94615" y="5714"/>
                </a:lnTo>
                <a:lnTo>
                  <a:pt x="100202" y="1904"/>
                </a:lnTo>
                <a:lnTo>
                  <a:pt x="106425" y="0"/>
                </a:lnTo>
                <a:lnTo>
                  <a:pt x="113156" y="0"/>
                </a:lnTo>
                <a:lnTo>
                  <a:pt x="144541" y="24352"/>
                </a:lnTo>
                <a:lnTo>
                  <a:pt x="146812" y="44450"/>
                </a:lnTo>
                <a:lnTo>
                  <a:pt x="146812" y="135000"/>
                </a:lnTo>
                <a:lnTo>
                  <a:pt x="128524" y="135000"/>
                </a:lnTo>
                <a:lnTo>
                  <a:pt x="128524" y="51815"/>
                </a:lnTo>
                <a:lnTo>
                  <a:pt x="128524" y="42290"/>
                </a:lnTo>
                <a:lnTo>
                  <a:pt x="127762" y="35559"/>
                </a:lnTo>
                <a:lnTo>
                  <a:pt x="126365" y="31623"/>
                </a:lnTo>
                <a:lnTo>
                  <a:pt x="125095" y="27685"/>
                </a:lnTo>
                <a:lnTo>
                  <a:pt x="122809" y="24637"/>
                </a:lnTo>
                <a:lnTo>
                  <a:pt x="119761" y="22478"/>
                </a:lnTo>
                <a:lnTo>
                  <a:pt x="116713" y="20319"/>
                </a:lnTo>
                <a:lnTo>
                  <a:pt x="113156" y="19303"/>
                </a:lnTo>
                <a:lnTo>
                  <a:pt x="109347" y="19303"/>
                </a:lnTo>
                <a:lnTo>
                  <a:pt x="101473" y="19303"/>
                </a:lnTo>
                <a:lnTo>
                  <a:pt x="82550" y="58165"/>
                </a:lnTo>
                <a:lnTo>
                  <a:pt x="82550" y="135000"/>
                </a:lnTo>
                <a:lnTo>
                  <a:pt x="64262" y="135000"/>
                </a:lnTo>
                <a:lnTo>
                  <a:pt x="64262" y="49149"/>
                </a:lnTo>
                <a:lnTo>
                  <a:pt x="64262" y="38226"/>
                </a:lnTo>
                <a:lnTo>
                  <a:pt x="62611" y="30479"/>
                </a:lnTo>
                <a:lnTo>
                  <a:pt x="59181" y="26034"/>
                </a:lnTo>
                <a:lnTo>
                  <a:pt x="55879" y="21589"/>
                </a:lnTo>
                <a:lnTo>
                  <a:pt x="51180" y="19303"/>
                </a:lnTo>
                <a:lnTo>
                  <a:pt x="45339" y="19303"/>
                </a:lnTo>
                <a:lnTo>
                  <a:pt x="36956" y="19303"/>
                </a:lnTo>
                <a:lnTo>
                  <a:pt x="30352" y="22605"/>
                </a:lnTo>
                <a:lnTo>
                  <a:pt x="18288" y="66421"/>
                </a:lnTo>
                <a:lnTo>
                  <a:pt x="18288" y="135000"/>
                </a:lnTo>
                <a:lnTo>
                  <a:pt x="0" y="135000"/>
                </a:lnTo>
                <a:lnTo>
                  <a:pt x="0" y="3048"/>
                </a:lnTo>
                <a:lnTo>
                  <a:pt x="16383" y="3048"/>
                </a:lnTo>
                <a:lnTo>
                  <a:pt x="16383" y="21462"/>
                </a:lnTo>
                <a:lnTo>
                  <a:pt x="20066" y="14604"/>
                </a:lnTo>
                <a:lnTo>
                  <a:pt x="24765" y="9271"/>
                </a:lnTo>
                <a:lnTo>
                  <a:pt x="30352" y="5587"/>
                </a:lnTo>
                <a:lnTo>
                  <a:pt x="36068" y="1904"/>
                </a:lnTo>
                <a:lnTo>
                  <a:pt x="42418" y="0"/>
                </a:lnTo>
                <a:lnTo>
                  <a:pt x="49149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769604" y="167767"/>
            <a:ext cx="100330" cy="138430"/>
          </a:xfrm>
          <a:custGeom>
            <a:avLst/>
            <a:gdLst/>
            <a:ahLst/>
            <a:cxnLst/>
            <a:rect l="l" t="t" r="r" b="b"/>
            <a:pathLst>
              <a:path w="100329" h="138429">
                <a:moveTo>
                  <a:pt x="50673" y="0"/>
                </a:moveTo>
                <a:lnTo>
                  <a:pt x="85725" y="17652"/>
                </a:lnTo>
                <a:lnTo>
                  <a:pt x="99822" y="68706"/>
                </a:lnTo>
                <a:lnTo>
                  <a:pt x="99695" y="74675"/>
                </a:lnTo>
                <a:lnTo>
                  <a:pt x="18923" y="74675"/>
                </a:lnTo>
                <a:lnTo>
                  <a:pt x="19994" y="85129"/>
                </a:lnTo>
                <a:lnTo>
                  <a:pt x="42799" y="119633"/>
                </a:lnTo>
                <a:lnTo>
                  <a:pt x="51562" y="119633"/>
                </a:lnTo>
                <a:lnTo>
                  <a:pt x="61083" y="117923"/>
                </a:lnTo>
                <a:lnTo>
                  <a:pt x="69056" y="112807"/>
                </a:lnTo>
                <a:lnTo>
                  <a:pt x="75457" y="104310"/>
                </a:lnTo>
                <a:lnTo>
                  <a:pt x="80264" y="92455"/>
                </a:lnTo>
                <a:lnTo>
                  <a:pt x="99187" y="95376"/>
                </a:lnTo>
                <a:lnTo>
                  <a:pt x="75491" y="131921"/>
                </a:lnTo>
                <a:lnTo>
                  <a:pt x="51435" y="137922"/>
                </a:lnTo>
                <a:lnTo>
                  <a:pt x="40477" y="136846"/>
                </a:lnTo>
                <a:lnTo>
                  <a:pt x="7983" y="110805"/>
                </a:lnTo>
                <a:lnTo>
                  <a:pt x="0" y="70103"/>
                </a:lnTo>
                <a:lnTo>
                  <a:pt x="902" y="54056"/>
                </a:lnTo>
                <a:lnTo>
                  <a:pt x="14350" y="18033"/>
                </a:lnTo>
                <a:lnTo>
                  <a:pt x="40175" y="1121"/>
                </a:lnTo>
                <a:lnTo>
                  <a:pt x="5067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607297" y="167767"/>
            <a:ext cx="90170" cy="138430"/>
          </a:xfrm>
          <a:custGeom>
            <a:avLst/>
            <a:gdLst/>
            <a:ahLst/>
            <a:cxnLst/>
            <a:rect l="l" t="t" r="r" b="b"/>
            <a:pathLst>
              <a:path w="90170" h="138429">
                <a:moveTo>
                  <a:pt x="43942" y="0"/>
                </a:moveTo>
                <a:lnTo>
                  <a:pt x="51943" y="0"/>
                </a:lnTo>
                <a:lnTo>
                  <a:pt x="58927" y="1524"/>
                </a:lnTo>
                <a:lnTo>
                  <a:pt x="85725" y="37083"/>
                </a:lnTo>
                <a:lnTo>
                  <a:pt x="67818" y="40004"/>
                </a:lnTo>
                <a:lnTo>
                  <a:pt x="65434" y="30577"/>
                </a:lnTo>
                <a:lnTo>
                  <a:pt x="60753" y="23828"/>
                </a:lnTo>
                <a:lnTo>
                  <a:pt x="53762" y="19770"/>
                </a:lnTo>
                <a:lnTo>
                  <a:pt x="44450" y="18414"/>
                </a:lnTo>
                <a:lnTo>
                  <a:pt x="36449" y="18414"/>
                </a:lnTo>
                <a:lnTo>
                  <a:pt x="30479" y="20065"/>
                </a:lnTo>
                <a:lnTo>
                  <a:pt x="26670" y="23240"/>
                </a:lnTo>
                <a:lnTo>
                  <a:pt x="22732" y="26415"/>
                </a:lnTo>
                <a:lnTo>
                  <a:pt x="20827" y="30479"/>
                </a:lnTo>
                <a:lnTo>
                  <a:pt x="20827" y="35432"/>
                </a:lnTo>
                <a:lnTo>
                  <a:pt x="20827" y="40258"/>
                </a:lnTo>
                <a:lnTo>
                  <a:pt x="22605" y="44068"/>
                </a:lnTo>
                <a:lnTo>
                  <a:pt x="26416" y="46862"/>
                </a:lnTo>
                <a:lnTo>
                  <a:pt x="28575" y="48513"/>
                </a:lnTo>
                <a:lnTo>
                  <a:pt x="35305" y="51180"/>
                </a:lnTo>
                <a:lnTo>
                  <a:pt x="46354" y="54863"/>
                </a:lnTo>
                <a:lnTo>
                  <a:pt x="56691" y="58239"/>
                </a:lnTo>
                <a:lnTo>
                  <a:pt x="65039" y="61293"/>
                </a:lnTo>
                <a:lnTo>
                  <a:pt x="86105" y="77977"/>
                </a:lnTo>
                <a:lnTo>
                  <a:pt x="88646" y="82930"/>
                </a:lnTo>
                <a:lnTo>
                  <a:pt x="89916" y="88773"/>
                </a:lnTo>
                <a:lnTo>
                  <a:pt x="89916" y="95630"/>
                </a:lnTo>
                <a:lnTo>
                  <a:pt x="71302" y="131385"/>
                </a:lnTo>
                <a:lnTo>
                  <a:pt x="45084" y="137922"/>
                </a:lnTo>
                <a:lnTo>
                  <a:pt x="27699" y="135276"/>
                </a:lnTo>
                <a:lnTo>
                  <a:pt x="14398" y="127333"/>
                </a:lnTo>
                <a:lnTo>
                  <a:pt x="5169" y="114079"/>
                </a:lnTo>
                <a:lnTo>
                  <a:pt x="0" y="95503"/>
                </a:lnTo>
                <a:lnTo>
                  <a:pt x="18287" y="91948"/>
                </a:lnTo>
                <a:lnTo>
                  <a:pt x="19303" y="101346"/>
                </a:lnTo>
                <a:lnTo>
                  <a:pt x="22351" y="108203"/>
                </a:lnTo>
                <a:lnTo>
                  <a:pt x="27050" y="112775"/>
                </a:lnTo>
                <a:lnTo>
                  <a:pt x="31876" y="117348"/>
                </a:lnTo>
                <a:lnTo>
                  <a:pt x="38226" y="119633"/>
                </a:lnTo>
                <a:lnTo>
                  <a:pt x="46227" y="119633"/>
                </a:lnTo>
                <a:lnTo>
                  <a:pt x="54101" y="119633"/>
                </a:lnTo>
                <a:lnTo>
                  <a:pt x="60198" y="117601"/>
                </a:lnTo>
                <a:lnTo>
                  <a:pt x="64643" y="113664"/>
                </a:lnTo>
                <a:lnTo>
                  <a:pt x="68960" y="109727"/>
                </a:lnTo>
                <a:lnTo>
                  <a:pt x="71120" y="104775"/>
                </a:lnTo>
                <a:lnTo>
                  <a:pt x="71120" y="98678"/>
                </a:lnTo>
                <a:lnTo>
                  <a:pt x="71120" y="93472"/>
                </a:lnTo>
                <a:lnTo>
                  <a:pt x="46862" y="79121"/>
                </a:lnTo>
                <a:lnTo>
                  <a:pt x="37076" y="75926"/>
                </a:lnTo>
                <a:lnTo>
                  <a:pt x="4445" y="50418"/>
                </a:lnTo>
                <a:lnTo>
                  <a:pt x="3175" y="44576"/>
                </a:lnTo>
                <a:lnTo>
                  <a:pt x="3175" y="38100"/>
                </a:lnTo>
                <a:lnTo>
                  <a:pt x="26860" y="2651"/>
                </a:lnTo>
                <a:lnTo>
                  <a:pt x="34865" y="664"/>
                </a:lnTo>
                <a:lnTo>
                  <a:pt x="43942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440673" y="167767"/>
            <a:ext cx="88265" cy="135255"/>
          </a:xfrm>
          <a:custGeom>
            <a:avLst/>
            <a:gdLst/>
            <a:ahLst/>
            <a:cxnLst/>
            <a:rect l="l" t="t" r="r" b="b"/>
            <a:pathLst>
              <a:path w="88265" h="135254">
                <a:moveTo>
                  <a:pt x="50926" y="0"/>
                </a:moveTo>
                <a:lnTo>
                  <a:pt x="56642" y="0"/>
                </a:lnTo>
                <a:lnTo>
                  <a:pt x="61975" y="1142"/>
                </a:lnTo>
                <a:lnTo>
                  <a:pt x="66928" y="3428"/>
                </a:lnTo>
                <a:lnTo>
                  <a:pt x="71881" y="5714"/>
                </a:lnTo>
                <a:lnTo>
                  <a:pt x="75819" y="8762"/>
                </a:lnTo>
                <a:lnTo>
                  <a:pt x="78867" y="12446"/>
                </a:lnTo>
                <a:lnTo>
                  <a:pt x="81915" y="16128"/>
                </a:lnTo>
                <a:lnTo>
                  <a:pt x="87883" y="53848"/>
                </a:lnTo>
                <a:lnTo>
                  <a:pt x="87883" y="135000"/>
                </a:lnTo>
                <a:lnTo>
                  <a:pt x="69596" y="135000"/>
                </a:lnTo>
                <a:lnTo>
                  <a:pt x="69596" y="54609"/>
                </a:lnTo>
                <a:lnTo>
                  <a:pt x="69596" y="44957"/>
                </a:lnTo>
                <a:lnTo>
                  <a:pt x="68706" y="37846"/>
                </a:lnTo>
                <a:lnTo>
                  <a:pt x="67055" y="33400"/>
                </a:lnTo>
                <a:lnTo>
                  <a:pt x="65404" y="28828"/>
                </a:lnTo>
                <a:lnTo>
                  <a:pt x="62865" y="25400"/>
                </a:lnTo>
                <a:lnTo>
                  <a:pt x="59308" y="22986"/>
                </a:lnTo>
                <a:lnTo>
                  <a:pt x="55752" y="20574"/>
                </a:lnTo>
                <a:lnTo>
                  <a:pt x="51689" y="19303"/>
                </a:lnTo>
                <a:lnTo>
                  <a:pt x="47117" y="19303"/>
                </a:lnTo>
                <a:lnTo>
                  <a:pt x="38353" y="19303"/>
                </a:lnTo>
                <a:lnTo>
                  <a:pt x="18287" y="62864"/>
                </a:lnTo>
                <a:lnTo>
                  <a:pt x="18287" y="135000"/>
                </a:lnTo>
                <a:lnTo>
                  <a:pt x="0" y="135000"/>
                </a:lnTo>
                <a:lnTo>
                  <a:pt x="0" y="3048"/>
                </a:lnTo>
                <a:lnTo>
                  <a:pt x="16509" y="3048"/>
                </a:lnTo>
                <a:lnTo>
                  <a:pt x="16509" y="21589"/>
                </a:lnTo>
                <a:lnTo>
                  <a:pt x="20447" y="14350"/>
                </a:lnTo>
                <a:lnTo>
                  <a:pt x="25400" y="9016"/>
                </a:lnTo>
                <a:lnTo>
                  <a:pt x="31115" y="5460"/>
                </a:lnTo>
                <a:lnTo>
                  <a:pt x="36829" y="1777"/>
                </a:lnTo>
                <a:lnTo>
                  <a:pt x="43433" y="0"/>
                </a:lnTo>
                <a:lnTo>
                  <a:pt x="50926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272780" y="167767"/>
            <a:ext cx="99695" cy="138430"/>
          </a:xfrm>
          <a:custGeom>
            <a:avLst/>
            <a:gdLst/>
            <a:ahLst/>
            <a:cxnLst/>
            <a:rect l="l" t="t" r="r" b="b"/>
            <a:pathLst>
              <a:path w="99695" h="138429">
                <a:moveTo>
                  <a:pt x="52324" y="0"/>
                </a:moveTo>
                <a:lnTo>
                  <a:pt x="89535" y="16001"/>
                </a:lnTo>
                <a:lnTo>
                  <a:pt x="93852" y="49910"/>
                </a:lnTo>
                <a:lnTo>
                  <a:pt x="93852" y="79628"/>
                </a:lnTo>
                <a:lnTo>
                  <a:pt x="93924" y="93872"/>
                </a:lnTo>
                <a:lnTo>
                  <a:pt x="99695" y="135000"/>
                </a:lnTo>
                <a:lnTo>
                  <a:pt x="80518" y="135000"/>
                </a:lnTo>
                <a:lnTo>
                  <a:pt x="78613" y="130428"/>
                </a:lnTo>
                <a:lnTo>
                  <a:pt x="77343" y="124967"/>
                </a:lnTo>
                <a:lnTo>
                  <a:pt x="76835" y="118744"/>
                </a:lnTo>
                <a:lnTo>
                  <a:pt x="70739" y="125094"/>
                </a:lnTo>
                <a:lnTo>
                  <a:pt x="64262" y="129921"/>
                </a:lnTo>
                <a:lnTo>
                  <a:pt x="57658" y="133096"/>
                </a:lnTo>
                <a:lnTo>
                  <a:pt x="51053" y="136398"/>
                </a:lnTo>
                <a:lnTo>
                  <a:pt x="44196" y="137922"/>
                </a:lnTo>
                <a:lnTo>
                  <a:pt x="37084" y="137922"/>
                </a:lnTo>
                <a:lnTo>
                  <a:pt x="2492" y="115855"/>
                </a:lnTo>
                <a:lnTo>
                  <a:pt x="0" y="100329"/>
                </a:lnTo>
                <a:lnTo>
                  <a:pt x="0" y="92709"/>
                </a:lnTo>
                <a:lnTo>
                  <a:pt x="27955" y="61944"/>
                </a:lnTo>
                <a:lnTo>
                  <a:pt x="52951" y="57215"/>
                </a:lnTo>
                <a:lnTo>
                  <a:pt x="61880" y="55324"/>
                </a:lnTo>
                <a:lnTo>
                  <a:pt x="69334" y="53266"/>
                </a:lnTo>
                <a:lnTo>
                  <a:pt x="75311" y="51053"/>
                </a:lnTo>
                <a:lnTo>
                  <a:pt x="75438" y="45338"/>
                </a:lnTo>
                <a:lnTo>
                  <a:pt x="75438" y="36322"/>
                </a:lnTo>
                <a:lnTo>
                  <a:pt x="73787" y="29972"/>
                </a:lnTo>
                <a:lnTo>
                  <a:pt x="70612" y="26415"/>
                </a:lnTo>
                <a:lnTo>
                  <a:pt x="66040" y="21081"/>
                </a:lnTo>
                <a:lnTo>
                  <a:pt x="59054" y="18414"/>
                </a:lnTo>
                <a:lnTo>
                  <a:pt x="49529" y="18414"/>
                </a:lnTo>
                <a:lnTo>
                  <a:pt x="41021" y="18414"/>
                </a:lnTo>
                <a:lnTo>
                  <a:pt x="34671" y="20192"/>
                </a:lnTo>
                <a:lnTo>
                  <a:pt x="30479" y="23749"/>
                </a:lnTo>
                <a:lnTo>
                  <a:pt x="26289" y="27304"/>
                </a:lnTo>
                <a:lnTo>
                  <a:pt x="23114" y="33908"/>
                </a:lnTo>
                <a:lnTo>
                  <a:pt x="21081" y="43687"/>
                </a:lnTo>
                <a:lnTo>
                  <a:pt x="3175" y="40639"/>
                </a:lnTo>
                <a:lnTo>
                  <a:pt x="25195" y="5518"/>
                </a:lnTo>
                <a:lnTo>
                  <a:pt x="42011" y="617"/>
                </a:lnTo>
                <a:lnTo>
                  <a:pt x="52324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209026" y="167767"/>
            <a:ext cx="59055" cy="135255"/>
          </a:xfrm>
          <a:custGeom>
            <a:avLst/>
            <a:gdLst/>
            <a:ahLst/>
            <a:cxnLst/>
            <a:rect l="l" t="t" r="r" b="b"/>
            <a:pathLst>
              <a:path w="59054" h="135254">
                <a:moveTo>
                  <a:pt x="40004" y="0"/>
                </a:moveTo>
                <a:lnTo>
                  <a:pt x="46100" y="0"/>
                </a:lnTo>
                <a:lnTo>
                  <a:pt x="52450" y="2412"/>
                </a:lnTo>
                <a:lnTo>
                  <a:pt x="58800" y="7238"/>
                </a:lnTo>
                <a:lnTo>
                  <a:pt x="52577" y="27939"/>
                </a:lnTo>
                <a:lnTo>
                  <a:pt x="48005" y="24764"/>
                </a:lnTo>
                <a:lnTo>
                  <a:pt x="43560" y="23113"/>
                </a:lnTo>
                <a:lnTo>
                  <a:pt x="39243" y="23113"/>
                </a:lnTo>
                <a:lnTo>
                  <a:pt x="35432" y="23113"/>
                </a:lnTo>
                <a:lnTo>
                  <a:pt x="31750" y="24510"/>
                </a:lnTo>
                <a:lnTo>
                  <a:pt x="18288" y="65912"/>
                </a:lnTo>
                <a:lnTo>
                  <a:pt x="18288" y="135000"/>
                </a:lnTo>
                <a:lnTo>
                  <a:pt x="0" y="135000"/>
                </a:lnTo>
                <a:lnTo>
                  <a:pt x="0" y="3048"/>
                </a:lnTo>
                <a:lnTo>
                  <a:pt x="16509" y="3048"/>
                </a:lnTo>
                <a:lnTo>
                  <a:pt x="16509" y="22986"/>
                </a:lnTo>
                <a:lnTo>
                  <a:pt x="20700" y="13715"/>
                </a:lnTo>
                <a:lnTo>
                  <a:pt x="24638" y="7619"/>
                </a:lnTo>
                <a:lnTo>
                  <a:pt x="28194" y="4572"/>
                </a:lnTo>
                <a:lnTo>
                  <a:pt x="31623" y="1524"/>
                </a:lnTo>
                <a:lnTo>
                  <a:pt x="35559" y="0"/>
                </a:lnTo>
                <a:lnTo>
                  <a:pt x="40004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914640" y="167767"/>
            <a:ext cx="100330" cy="138430"/>
          </a:xfrm>
          <a:custGeom>
            <a:avLst/>
            <a:gdLst/>
            <a:ahLst/>
            <a:cxnLst/>
            <a:rect l="l" t="t" r="r" b="b"/>
            <a:pathLst>
              <a:path w="100329" h="138429">
                <a:moveTo>
                  <a:pt x="50673" y="0"/>
                </a:moveTo>
                <a:lnTo>
                  <a:pt x="85725" y="17652"/>
                </a:lnTo>
                <a:lnTo>
                  <a:pt x="99821" y="68706"/>
                </a:lnTo>
                <a:lnTo>
                  <a:pt x="99694" y="74675"/>
                </a:lnTo>
                <a:lnTo>
                  <a:pt x="18923" y="74675"/>
                </a:lnTo>
                <a:lnTo>
                  <a:pt x="19994" y="85129"/>
                </a:lnTo>
                <a:lnTo>
                  <a:pt x="42799" y="119633"/>
                </a:lnTo>
                <a:lnTo>
                  <a:pt x="51561" y="119633"/>
                </a:lnTo>
                <a:lnTo>
                  <a:pt x="61083" y="117923"/>
                </a:lnTo>
                <a:lnTo>
                  <a:pt x="69056" y="112807"/>
                </a:lnTo>
                <a:lnTo>
                  <a:pt x="75457" y="104310"/>
                </a:lnTo>
                <a:lnTo>
                  <a:pt x="80263" y="92455"/>
                </a:lnTo>
                <a:lnTo>
                  <a:pt x="99186" y="95376"/>
                </a:lnTo>
                <a:lnTo>
                  <a:pt x="75491" y="131921"/>
                </a:lnTo>
                <a:lnTo>
                  <a:pt x="51434" y="137922"/>
                </a:lnTo>
                <a:lnTo>
                  <a:pt x="40477" y="136846"/>
                </a:lnTo>
                <a:lnTo>
                  <a:pt x="7983" y="110805"/>
                </a:lnTo>
                <a:lnTo>
                  <a:pt x="0" y="70103"/>
                </a:lnTo>
                <a:lnTo>
                  <a:pt x="902" y="54056"/>
                </a:lnTo>
                <a:lnTo>
                  <a:pt x="14350" y="18033"/>
                </a:lnTo>
                <a:lnTo>
                  <a:pt x="40175" y="1121"/>
                </a:lnTo>
                <a:lnTo>
                  <a:pt x="5067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510144" y="167767"/>
            <a:ext cx="101600" cy="138430"/>
          </a:xfrm>
          <a:custGeom>
            <a:avLst/>
            <a:gdLst/>
            <a:ahLst/>
            <a:cxnLst/>
            <a:rect l="l" t="t" r="r" b="b"/>
            <a:pathLst>
              <a:path w="101600" h="138429">
                <a:moveTo>
                  <a:pt x="50673" y="0"/>
                </a:moveTo>
                <a:lnTo>
                  <a:pt x="86868" y="17399"/>
                </a:lnTo>
                <a:lnTo>
                  <a:pt x="101473" y="67690"/>
                </a:lnTo>
                <a:lnTo>
                  <a:pt x="100570" y="84286"/>
                </a:lnTo>
                <a:lnTo>
                  <a:pt x="87122" y="120523"/>
                </a:lnTo>
                <a:lnTo>
                  <a:pt x="50673" y="137922"/>
                </a:lnTo>
                <a:lnTo>
                  <a:pt x="40266" y="136846"/>
                </a:lnTo>
                <a:lnTo>
                  <a:pt x="8143" y="110734"/>
                </a:lnTo>
                <a:lnTo>
                  <a:pt x="0" y="68960"/>
                </a:lnTo>
                <a:lnTo>
                  <a:pt x="902" y="52957"/>
                </a:lnTo>
                <a:lnTo>
                  <a:pt x="22044" y="9804"/>
                </a:lnTo>
                <a:lnTo>
                  <a:pt x="5067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346950" y="167767"/>
            <a:ext cx="90170" cy="138430"/>
          </a:xfrm>
          <a:custGeom>
            <a:avLst/>
            <a:gdLst/>
            <a:ahLst/>
            <a:cxnLst/>
            <a:rect l="l" t="t" r="r" b="b"/>
            <a:pathLst>
              <a:path w="90170" h="138429">
                <a:moveTo>
                  <a:pt x="43942" y="0"/>
                </a:moveTo>
                <a:lnTo>
                  <a:pt x="51943" y="0"/>
                </a:lnTo>
                <a:lnTo>
                  <a:pt x="58927" y="1524"/>
                </a:lnTo>
                <a:lnTo>
                  <a:pt x="85725" y="37083"/>
                </a:lnTo>
                <a:lnTo>
                  <a:pt x="67818" y="40004"/>
                </a:lnTo>
                <a:lnTo>
                  <a:pt x="65434" y="30577"/>
                </a:lnTo>
                <a:lnTo>
                  <a:pt x="60753" y="23828"/>
                </a:lnTo>
                <a:lnTo>
                  <a:pt x="53762" y="19770"/>
                </a:lnTo>
                <a:lnTo>
                  <a:pt x="44450" y="18414"/>
                </a:lnTo>
                <a:lnTo>
                  <a:pt x="36449" y="18414"/>
                </a:lnTo>
                <a:lnTo>
                  <a:pt x="30479" y="20065"/>
                </a:lnTo>
                <a:lnTo>
                  <a:pt x="26670" y="23240"/>
                </a:lnTo>
                <a:lnTo>
                  <a:pt x="22732" y="26415"/>
                </a:lnTo>
                <a:lnTo>
                  <a:pt x="20827" y="30479"/>
                </a:lnTo>
                <a:lnTo>
                  <a:pt x="20827" y="35432"/>
                </a:lnTo>
                <a:lnTo>
                  <a:pt x="20827" y="40258"/>
                </a:lnTo>
                <a:lnTo>
                  <a:pt x="22605" y="44068"/>
                </a:lnTo>
                <a:lnTo>
                  <a:pt x="26416" y="46862"/>
                </a:lnTo>
                <a:lnTo>
                  <a:pt x="28575" y="48513"/>
                </a:lnTo>
                <a:lnTo>
                  <a:pt x="35305" y="51180"/>
                </a:lnTo>
                <a:lnTo>
                  <a:pt x="46354" y="54863"/>
                </a:lnTo>
                <a:lnTo>
                  <a:pt x="56691" y="58239"/>
                </a:lnTo>
                <a:lnTo>
                  <a:pt x="65039" y="61293"/>
                </a:lnTo>
                <a:lnTo>
                  <a:pt x="86105" y="77977"/>
                </a:lnTo>
                <a:lnTo>
                  <a:pt x="88646" y="82930"/>
                </a:lnTo>
                <a:lnTo>
                  <a:pt x="89916" y="88773"/>
                </a:lnTo>
                <a:lnTo>
                  <a:pt x="89916" y="95630"/>
                </a:lnTo>
                <a:lnTo>
                  <a:pt x="71302" y="131385"/>
                </a:lnTo>
                <a:lnTo>
                  <a:pt x="45084" y="137922"/>
                </a:lnTo>
                <a:lnTo>
                  <a:pt x="27699" y="135276"/>
                </a:lnTo>
                <a:lnTo>
                  <a:pt x="14398" y="127333"/>
                </a:lnTo>
                <a:lnTo>
                  <a:pt x="5169" y="114079"/>
                </a:lnTo>
                <a:lnTo>
                  <a:pt x="0" y="95503"/>
                </a:lnTo>
                <a:lnTo>
                  <a:pt x="18288" y="91948"/>
                </a:lnTo>
                <a:lnTo>
                  <a:pt x="19303" y="101346"/>
                </a:lnTo>
                <a:lnTo>
                  <a:pt x="22351" y="108203"/>
                </a:lnTo>
                <a:lnTo>
                  <a:pt x="27050" y="112775"/>
                </a:lnTo>
                <a:lnTo>
                  <a:pt x="31876" y="117348"/>
                </a:lnTo>
                <a:lnTo>
                  <a:pt x="38226" y="119633"/>
                </a:lnTo>
                <a:lnTo>
                  <a:pt x="46227" y="119633"/>
                </a:lnTo>
                <a:lnTo>
                  <a:pt x="54101" y="119633"/>
                </a:lnTo>
                <a:lnTo>
                  <a:pt x="60198" y="117601"/>
                </a:lnTo>
                <a:lnTo>
                  <a:pt x="64643" y="113664"/>
                </a:lnTo>
                <a:lnTo>
                  <a:pt x="68960" y="109727"/>
                </a:lnTo>
                <a:lnTo>
                  <a:pt x="71120" y="104775"/>
                </a:lnTo>
                <a:lnTo>
                  <a:pt x="71120" y="98678"/>
                </a:lnTo>
                <a:lnTo>
                  <a:pt x="71120" y="93472"/>
                </a:lnTo>
                <a:lnTo>
                  <a:pt x="46863" y="79121"/>
                </a:lnTo>
                <a:lnTo>
                  <a:pt x="37076" y="75926"/>
                </a:lnTo>
                <a:lnTo>
                  <a:pt x="4445" y="50418"/>
                </a:lnTo>
                <a:lnTo>
                  <a:pt x="3175" y="44576"/>
                </a:lnTo>
                <a:lnTo>
                  <a:pt x="3175" y="38100"/>
                </a:lnTo>
                <a:lnTo>
                  <a:pt x="26860" y="2651"/>
                </a:lnTo>
                <a:lnTo>
                  <a:pt x="34865" y="664"/>
                </a:lnTo>
                <a:lnTo>
                  <a:pt x="43942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238238" y="167767"/>
            <a:ext cx="88265" cy="135255"/>
          </a:xfrm>
          <a:custGeom>
            <a:avLst/>
            <a:gdLst/>
            <a:ahLst/>
            <a:cxnLst/>
            <a:rect l="l" t="t" r="r" b="b"/>
            <a:pathLst>
              <a:path w="88265" h="135254">
                <a:moveTo>
                  <a:pt x="50926" y="0"/>
                </a:moveTo>
                <a:lnTo>
                  <a:pt x="56641" y="0"/>
                </a:lnTo>
                <a:lnTo>
                  <a:pt x="61975" y="1142"/>
                </a:lnTo>
                <a:lnTo>
                  <a:pt x="66928" y="3428"/>
                </a:lnTo>
                <a:lnTo>
                  <a:pt x="71881" y="5714"/>
                </a:lnTo>
                <a:lnTo>
                  <a:pt x="75818" y="8762"/>
                </a:lnTo>
                <a:lnTo>
                  <a:pt x="78866" y="12446"/>
                </a:lnTo>
                <a:lnTo>
                  <a:pt x="81914" y="16128"/>
                </a:lnTo>
                <a:lnTo>
                  <a:pt x="87883" y="53848"/>
                </a:lnTo>
                <a:lnTo>
                  <a:pt x="87883" y="135000"/>
                </a:lnTo>
                <a:lnTo>
                  <a:pt x="69595" y="135000"/>
                </a:lnTo>
                <a:lnTo>
                  <a:pt x="69595" y="54609"/>
                </a:lnTo>
                <a:lnTo>
                  <a:pt x="69595" y="44957"/>
                </a:lnTo>
                <a:lnTo>
                  <a:pt x="68706" y="37846"/>
                </a:lnTo>
                <a:lnTo>
                  <a:pt x="67055" y="33400"/>
                </a:lnTo>
                <a:lnTo>
                  <a:pt x="65404" y="28828"/>
                </a:lnTo>
                <a:lnTo>
                  <a:pt x="62864" y="25400"/>
                </a:lnTo>
                <a:lnTo>
                  <a:pt x="59308" y="22986"/>
                </a:lnTo>
                <a:lnTo>
                  <a:pt x="55752" y="20574"/>
                </a:lnTo>
                <a:lnTo>
                  <a:pt x="51688" y="19303"/>
                </a:lnTo>
                <a:lnTo>
                  <a:pt x="47116" y="19303"/>
                </a:lnTo>
                <a:lnTo>
                  <a:pt x="38353" y="19303"/>
                </a:lnTo>
                <a:lnTo>
                  <a:pt x="18287" y="62864"/>
                </a:lnTo>
                <a:lnTo>
                  <a:pt x="18287" y="135000"/>
                </a:lnTo>
                <a:lnTo>
                  <a:pt x="0" y="135000"/>
                </a:lnTo>
                <a:lnTo>
                  <a:pt x="0" y="3048"/>
                </a:lnTo>
                <a:lnTo>
                  <a:pt x="16509" y="3048"/>
                </a:lnTo>
                <a:lnTo>
                  <a:pt x="16509" y="21589"/>
                </a:lnTo>
                <a:lnTo>
                  <a:pt x="20446" y="14350"/>
                </a:lnTo>
                <a:lnTo>
                  <a:pt x="25400" y="9016"/>
                </a:lnTo>
                <a:lnTo>
                  <a:pt x="31114" y="5460"/>
                </a:lnTo>
                <a:lnTo>
                  <a:pt x="36829" y="1777"/>
                </a:lnTo>
                <a:lnTo>
                  <a:pt x="43433" y="0"/>
                </a:lnTo>
                <a:lnTo>
                  <a:pt x="50926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115429" y="167767"/>
            <a:ext cx="101600" cy="138430"/>
          </a:xfrm>
          <a:custGeom>
            <a:avLst/>
            <a:gdLst/>
            <a:ahLst/>
            <a:cxnLst/>
            <a:rect l="l" t="t" r="r" b="b"/>
            <a:pathLst>
              <a:path w="101600" h="138429">
                <a:moveTo>
                  <a:pt x="50673" y="0"/>
                </a:moveTo>
                <a:lnTo>
                  <a:pt x="86868" y="17399"/>
                </a:lnTo>
                <a:lnTo>
                  <a:pt x="101473" y="67690"/>
                </a:lnTo>
                <a:lnTo>
                  <a:pt x="100570" y="84286"/>
                </a:lnTo>
                <a:lnTo>
                  <a:pt x="87122" y="120523"/>
                </a:lnTo>
                <a:lnTo>
                  <a:pt x="50673" y="137922"/>
                </a:lnTo>
                <a:lnTo>
                  <a:pt x="40266" y="136846"/>
                </a:lnTo>
                <a:lnTo>
                  <a:pt x="8143" y="110734"/>
                </a:lnTo>
                <a:lnTo>
                  <a:pt x="0" y="68960"/>
                </a:lnTo>
                <a:lnTo>
                  <a:pt x="902" y="52957"/>
                </a:lnTo>
                <a:lnTo>
                  <a:pt x="22044" y="9804"/>
                </a:lnTo>
                <a:lnTo>
                  <a:pt x="5067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909689" y="167767"/>
            <a:ext cx="94615" cy="138430"/>
          </a:xfrm>
          <a:custGeom>
            <a:avLst/>
            <a:gdLst/>
            <a:ahLst/>
            <a:cxnLst/>
            <a:rect l="l" t="t" r="r" b="b"/>
            <a:pathLst>
              <a:path w="94615" h="138429">
                <a:moveTo>
                  <a:pt x="49402" y="0"/>
                </a:moveTo>
                <a:lnTo>
                  <a:pt x="87137" y="23479"/>
                </a:lnTo>
                <a:lnTo>
                  <a:pt x="92455" y="41782"/>
                </a:lnTo>
                <a:lnTo>
                  <a:pt x="74675" y="44957"/>
                </a:lnTo>
                <a:lnTo>
                  <a:pt x="72897" y="36067"/>
                </a:lnTo>
                <a:lnTo>
                  <a:pt x="69850" y="29463"/>
                </a:lnTo>
                <a:lnTo>
                  <a:pt x="65658" y="25018"/>
                </a:lnTo>
                <a:lnTo>
                  <a:pt x="61340" y="20574"/>
                </a:lnTo>
                <a:lnTo>
                  <a:pt x="56133" y="18414"/>
                </a:lnTo>
                <a:lnTo>
                  <a:pt x="50037" y="18414"/>
                </a:lnTo>
                <a:lnTo>
                  <a:pt x="41020" y="18414"/>
                </a:lnTo>
                <a:lnTo>
                  <a:pt x="19345" y="56284"/>
                </a:lnTo>
                <a:lnTo>
                  <a:pt x="18795" y="68452"/>
                </a:lnTo>
                <a:lnTo>
                  <a:pt x="19321" y="81029"/>
                </a:lnTo>
                <a:lnTo>
                  <a:pt x="40258" y="119633"/>
                </a:lnTo>
                <a:lnTo>
                  <a:pt x="49021" y="119633"/>
                </a:lnTo>
                <a:lnTo>
                  <a:pt x="56006" y="119633"/>
                </a:lnTo>
                <a:lnTo>
                  <a:pt x="76326" y="86613"/>
                </a:lnTo>
                <a:lnTo>
                  <a:pt x="94360" y="89534"/>
                </a:lnTo>
                <a:lnTo>
                  <a:pt x="78739" y="125602"/>
                </a:lnTo>
                <a:lnTo>
                  <a:pt x="48640" y="137922"/>
                </a:lnTo>
                <a:lnTo>
                  <a:pt x="38522" y="136846"/>
                </a:lnTo>
                <a:lnTo>
                  <a:pt x="7715" y="110732"/>
                </a:lnTo>
                <a:lnTo>
                  <a:pt x="0" y="68833"/>
                </a:lnTo>
                <a:lnTo>
                  <a:pt x="859" y="52740"/>
                </a:lnTo>
                <a:lnTo>
                  <a:pt x="21274" y="9697"/>
                </a:lnTo>
                <a:lnTo>
                  <a:pt x="39042" y="1073"/>
                </a:lnTo>
                <a:lnTo>
                  <a:pt x="49402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799326" y="167767"/>
            <a:ext cx="88265" cy="135255"/>
          </a:xfrm>
          <a:custGeom>
            <a:avLst/>
            <a:gdLst/>
            <a:ahLst/>
            <a:cxnLst/>
            <a:rect l="l" t="t" r="r" b="b"/>
            <a:pathLst>
              <a:path w="88265" h="135254">
                <a:moveTo>
                  <a:pt x="50926" y="0"/>
                </a:moveTo>
                <a:lnTo>
                  <a:pt x="56642" y="0"/>
                </a:lnTo>
                <a:lnTo>
                  <a:pt x="61975" y="1142"/>
                </a:lnTo>
                <a:lnTo>
                  <a:pt x="66928" y="3428"/>
                </a:lnTo>
                <a:lnTo>
                  <a:pt x="71881" y="5714"/>
                </a:lnTo>
                <a:lnTo>
                  <a:pt x="75819" y="8762"/>
                </a:lnTo>
                <a:lnTo>
                  <a:pt x="78867" y="12446"/>
                </a:lnTo>
                <a:lnTo>
                  <a:pt x="81915" y="16128"/>
                </a:lnTo>
                <a:lnTo>
                  <a:pt x="87883" y="53848"/>
                </a:lnTo>
                <a:lnTo>
                  <a:pt x="87883" y="135000"/>
                </a:lnTo>
                <a:lnTo>
                  <a:pt x="69596" y="135000"/>
                </a:lnTo>
                <a:lnTo>
                  <a:pt x="69596" y="54609"/>
                </a:lnTo>
                <a:lnTo>
                  <a:pt x="69596" y="44957"/>
                </a:lnTo>
                <a:lnTo>
                  <a:pt x="68706" y="37846"/>
                </a:lnTo>
                <a:lnTo>
                  <a:pt x="67055" y="33400"/>
                </a:lnTo>
                <a:lnTo>
                  <a:pt x="65404" y="28828"/>
                </a:lnTo>
                <a:lnTo>
                  <a:pt x="62865" y="25400"/>
                </a:lnTo>
                <a:lnTo>
                  <a:pt x="59308" y="22986"/>
                </a:lnTo>
                <a:lnTo>
                  <a:pt x="55752" y="20574"/>
                </a:lnTo>
                <a:lnTo>
                  <a:pt x="51689" y="19303"/>
                </a:lnTo>
                <a:lnTo>
                  <a:pt x="47117" y="19303"/>
                </a:lnTo>
                <a:lnTo>
                  <a:pt x="38353" y="19303"/>
                </a:lnTo>
                <a:lnTo>
                  <a:pt x="18288" y="62864"/>
                </a:lnTo>
                <a:lnTo>
                  <a:pt x="18288" y="135000"/>
                </a:lnTo>
                <a:lnTo>
                  <a:pt x="0" y="135000"/>
                </a:lnTo>
                <a:lnTo>
                  <a:pt x="0" y="3048"/>
                </a:lnTo>
                <a:lnTo>
                  <a:pt x="16509" y="3048"/>
                </a:lnTo>
                <a:lnTo>
                  <a:pt x="16509" y="21589"/>
                </a:lnTo>
                <a:lnTo>
                  <a:pt x="20447" y="14350"/>
                </a:lnTo>
                <a:lnTo>
                  <a:pt x="25400" y="9016"/>
                </a:lnTo>
                <a:lnTo>
                  <a:pt x="31115" y="5460"/>
                </a:lnTo>
                <a:lnTo>
                  <a:pt x="36829" y="1777"/>
                </a:lnTo>
                <a:lnTo>
                  <a:pt x="43433" y="0"/>
                </a:lnTo>
                <a:lnTo>
                  <a:pt x="50926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8708643" y="124713"/>
            <a:ext cx="52705" cy="180340"/>
          </a:xfrm>
          <a:custGeom>
            <a:avLst/>
            <a:gdLst/>
            <a:ahLst/>
            <a:cxnLst/>
            <a:rect l="l" t="t" r="r" b="b"/>
            <a:pathLst>
              <a:path w="52704" h="180340">
                <a:moveTo>
                  <a:pt x="31623" y="0"/>
                </a:moveTo>
                <a:lnTo>
                  <a:pt x="31623" y="46100"/>
                </a:lnTo>
                <a:lnTo>
                  <a:pt x="50164" y="46100"/>
                </a:lnTo>
                <a:lnTo>
                  <a:pt x="50164" y="63500"/>
                </a:lnTo>
                <a:lnTo>
                  <a:pt x="31623" y="63500"/>
                </a:lnTo>
                <a:lnTo>
                  <a:pt x="31623" y="140588"/>
                </a:lnTo>
                <a:lnTo>
                  <a:pt x="31623" y="147700"/>
                </a:lnTo>
                <a:lnTo>
                  <a:pt x="32130" y="152400"/>
                </a:lnTo>
                <a:lnTo>
                  <a:pt x="33274" y="154431"/>
                </a:lnTo>
                <a:lnTo>
                  <a:pt x="34798" y="157352"/>
                </a:lnTo>
                <a:lnTo>
                  <a:pt x="37719" y="158876"/>
                </a:lnTo>
                <a:lnTo>
                  <a:pt x="42036" y="158876"/>
                </a:lnTo>
                <a:lnTo>
                  <a:pt x="44196" y="158876"/>
                </a:lnTo>
                <a:lnTo>
                  <a:pt x="46862" y="158622"/>
                </a:lnTo>
                <a:lnTo>
                  <a:pt x="50164" y="157987"/>
                </a:lnTo>
                <a:lnTo>
                  <a:pt x="52577" y="177800"/>
                </a:lnTo>
                <a:lnTo>
                  <a:pt x="47625" y="179069"/>
                </a:lnTo>
                <a:lnTo>
                  <a:pt x="43052" y="179831"/>
                </a:lnTo>
                <a:lnTo>
                  <a:pt x="38988" y="179831"/>
                </a:lnTo>
                <a:lnTo>
                  <a:pt x="32638" y="179831"/>
                </a:lnTo>
                <a:lnTo>
                  <a:pt x="27431" y="178561"/>
                </a:lnTo>
                <a:lnTo>
                  <a:pt x="23622" y="176021"/>
                </a:lnTo>
                <a:lnTo>
                  <a:pt x="19684" y="173481"/>
                </a:lnTo>
                <a:lnTo>
                  <a:pt x="13334" y="139445"/>
                </a:lnTo>
                <a:lnTo>
                  <a:pt x="13334" y="63500"/>
                </a:lnTo>
                <a:lnTo>
                  <a:pt x="0" y="63500"/>
                </a:lnTo>
                <a:lnTo>
                  <a:pt x="0" y="46100"/>
                </a:lnTo>
                <a:lnTo>
                  <a:pt x="13334" y="46100"/>
                </a:lnTo>
                <a:lnTo>
                  <a:pt x="13334" y="13334"/>
                </a:lnTo>
                <a:lnTo>
                  <a:pt x="3162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737856" y="124713"/>
            <a:ext cx="52705" cy="180340"/>
          </a:xfrm>
          <a:custGeom>
            <a:avLst/>
            <a:gdLst/>
            <a:ahLst/>
            <a:cxnLst/>
            <a:rect l="l" t="t" r="r" b="b"/>
            <a:pathLst>
              <a:path w="52704" h="180340">
                <a:moveTo>
                  <a:pt x="31623" y="0"/>
                </a:moveTo>
                <a:lnTo>
                  <a:pt x="31623" y="46100"/>
                </a:lnTo>
                <a:lnTo>
                  <a:pt x="50165" y="46100"/>
                </a:lnTo>
                <a:lnTo>
                  <a:pt x="50165" y="63500"/>
                </a:lnTo>
                <a:lnTo>
                  <a:pt x="31623" y="63500"/>
                </a:lnTo>
                <a:lnTo>
                  <a:pt x="31623" y="140588"/>
                </a:lnTo>
                <a:lnTo>
                  <a:pt x="31623" y="147700"/>
                </a:lnTo>
                <a:lnTo>
                  <a:pt x="32130" y="152400"/>
                </a:lnTo>
                <a:lnTo>
                  <a:pt x="33274" y="154431"/>
                </a:lnTo>
                <a:lnTo>
                  <a:pt x="34798" y="157352"/>
                </a:lnTo>
                <a:lnTo>
                  <a:pt x="37719" y="158876"/>
                </a:lnTo>
                <a:lnTo>
                  <a:pt x="42037" y="158876"/>
                </a:lnTo>
                <a:lnTo>
                  <a:pt x="44196" y="158876"/>
                </a:lnTo>
                <a:lnTo>
                  <a:pt x="46863" y="158622"/>
                </a:lnTo>
                <a:lnTo>
                  <a:pt x="50165" y="157987"/>
                </a:lnTo>
                <a:lnTo>
                  <a:pt x="52577" y="177800"/>
                </a:lnTo>
                <a:lnTo>
                  <a:pt x="47625" y="179069"/>
                </a:lnTo>
                <a:lnTo>
                  <a:pt x="43052" y="179831"/>
                </a:lnTo>
                <a:lnTo>
                  <a:pt x="38989" y="179831"/>
                </a:lnTo>
                <a:lnTo>
                  <a:pt x="32639" y="179831"/>
                </a:lnTo>
                <a:lnTo>
                  <a:pt x="27432" y="178561"/>
                </a:lnTo>
                <a:lnTo>
                  <a:pt x="23622" y="176021"/>
                </a:lnTo>
                <a:lnTo>
                  <a:pt x="19685" y="173481"/>
                </a:lnTo>
                <a:lnTo>
                  <a:pt x="13335" y="139445"/>
                </a:lnTo>
                <a:lnTo>
                  <a:pt x="13335" y="63500"/>
                </a:lnTo>
                <a:lnTo>
                  <a:pt x="0" y="63500"/>
                </a:lnTo>
                <a:lnTo>
                  <a:pt x="0" y="46100"/>
                </a:lnTo>
                <a:lnTo>
                  <a:pt x="13335" y="46100"/>
                </a:lnTo>
                <a:lnTo>
                  <a:pt x="13335" y="13334"/>
                </a:lnTo>
                <a:lnTo>
                  <a:pt x="3162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009383" y="124713"/>
            <a:ext cx="52705" cy="180340"/>
          </a:xfrm>
          <a:custGeom>
            <a:avLst/>
            <a:gdLst/>
            <a:ahLst/>
            <a:cxnLst/>
            <a:rect l="l" t="t" r="r" b="b"/>
            <a:pathLst>
              <a:path w="52704" h="180340">
                <a:moveTo>
                  <a:pt x="31623" y="0"/>
                </a:moveTo>
                <a:lnTo>
                  <a:pt x="31623" y="46100"/>
                </a:lnTo>
                <a:lnTo>
                  <a:pt x="50165" y="46100"/>
                </a:lnTo>
                <a:lnTo>
                  <a:pt x="50165" y="63500"/>
                </a:lnTo>
                <a:lnTo>
                  <a:pt x="31623" y="63500"/>
                </a:lnTo>
                <a:lnTo>
                  <a:pt x="31623" y="140588"/>
                </a:lnTo>
                <a:lnTo>
                  <a:pt x="31623" y="147700"/>
                </a:lnTo>
                <a:lnTo>
                  <a:pt x="32131" y="152400"/>
                </a:lnTo>
                <a:lnTo>
                  <a:pt x="33274" y="154431"/>
                </a:lnTo>
                <a:lnTo>
                  <a:pt x="34798" y="157352"/>
                </a:lnTo>
                <a:lnTo>
                  <a:pt x="37719" y="158876"/>
                </a:lnTo>
                <a:lnTo>
                  <a:pt x="42037" y="158876"/>
                </a:lnTo>
                <a:lnTo>
                  <a:pt x="44196" y="158876"/>
                </a:lnTo>
                <a:lnTo>
                  <a:pt x="46863" y="158622"/>
                </a:lnTo>
                <a:lnTo>
                  <a:pt x="50165" y="157987"/>
                </a:lnTo>
                <a:lnTo>
                  <a:pt x="52577" y="177800"/>
                </a:lnTo>
                <a:lnTo>
                  <a:pt x="47625" y="179069"/>
                </a:lnTo>
                <a:lnTo>
                  <a:pt x="43052" y="179831"/>
                </a:lnTo>
                <a:lnTo>
                  <a:pt x="38989" y="179831"/>
                </a:lnTo>
                <a:lnTo>
                  <a:pt x="32639" y="179831"/>
                </a:lnTo>
                <a:lnTo>
                  <a:pt x="27432" y="178561"/>
                </a:lnTo>
                <a:lnTo>
                  <a:pt x="23622" y="176021"/>
                </a:lnTo>
                <a:lnTo>
                  <a:pt x="19685" y="173481"/>
                </a:lnTo>
                <a:lnTo>
                  <a:pt x="13335" y="139445"/>
                </a:lnTo>
                <a:lnTo>
                  <a:pt x="13335" y="63500"/>
                </a:lnTo>
                <a:lnTo>
                  <a:pt x="0" y="63500"/>
                </a:lnTo>
                <a:lnTo>
                  <a:pt x="0" y="46100"/>
                </a:lnTo>
                <a:lnTo>
                  <a:pt x="13335" y="46100"/>
                </a:lnTo>
                <a:lnTo>
                  <a:pt x="13335" y="13334"/>
                </a:lnTo>
                <a:lnTo>
                  <a:pt x="3162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8389619" y="133413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 h="0">
                <a:moveTo>
                  <a:pt x="0" y="0"/>
                </a:moveTo>
                <a:lnTo>
                  <a:pt x="28955" y="0"/>
                </a:lnTo>
              </a:path>
            </a:pathLst>
          </a:custGeom>
          <a:ln w="3644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8092947" y="120522"/>
            <a:ext cx="93980" cy="185420"/>
          </a:xfrm>
          <a:custGeom>
            <a:avLst/>
            <a:gdLst/>
            <a:ahLst/>
            <a:cxnLst/>
            <a:rect l="l" t="t" r="r" b="b"/>
            <a:pathLst>
              <a:path w="93979" h="185420">
                <a:moveTo>
                  <a:pt x="0" y="0"/>
                </a:moveTo>
                <a:lnTo>
                  <a:pt x="18415" y="0"/>
                </a:lnTo>
                <a:lnTo>
                  <a:pt x="18415" y="65024"/>
                </a:lnTo>
                <a:lnTo>
                  <a:pt x="22225" y="59054"/>
                </a:lnTo>
                <a:lnTo>
                  <a:pt x="26670" y="54609"/>
                </a:lnTo>
                <a:lnTo>
                  <a:pt x="31623" y="51688"/>
                </a:lnTo>
                <a:lnTo>
                  <a:pt x="36575" y="48768"/>
                </a:lnTo>
                <a:lnTo>
                  <a:pt x="42036" y="47244"/>
                </a:lnTo>
                <a:lnTo>
                  <a:pt x="48132" y="47244"/>
                </a:lnTo>
                <a:lnTo>
                  <a:pt x="56515" y="47244"/>
                </a:lnTo>
                <a:lnTo>
                  <a:pt x="87756" y="77850"/>
                </a:lnTo>
                <a:lnTo>
                  <a:pt x="93979" y="115188"/>
                </a:lnTo>
                <a:lnTo>
                  <a:pt x="93098" y="131054"/>
                </a:lnTo>
                <a:lnTo>
                  <a:pt x="79882" y="167004"/>
                </a:lnTo>
                <a:lnTo>
                  <a:pt x="46990" y="185166"/>
                </a:lnTo>
                <a:lnTo>
                  <a:pt x="40767" y="185166"/>
                </a:lnTo>
                <a:lnTo>
                  <a:pt x="17018" y="165734"/>
                </a:lnTo>
                <a:lnTo>
                  <a:pt x="17018" y="182245"/>
                </a:lnTo>
                <a:lnTo>
                  <a:pt x="0" y="182245"/>
                </a:lnTo>
                <a:lnTo>
                  <a:pt x="0" y="0"/>
                </a:lnTo>
                <a:close/>
              </a:path>
            </a:pathLst>
          </a:custGeom>
          <a:ln w="10667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7805166" y="120522"/>
            <a:ext cx="88265" cy="182245"/>
          </a:xfrm>
          <a:custGeom>
            <a:avLst/>
            <a:gdLst/>
            <a:ahLst/>
            <a:cxnLst/>
            <a:rect l="l" t="t" r="r" b="b"/>
            <a:pathLst>
              <a:path w="88265" h="182245">
                <a:moveTo>
                  <a:pt x="0" y="0"/>
                </a:moveTo>
                <a:lnTo>
                  <a:pt x="18287" y="0"/>
                </a:lnTo>
                <a:lnTo>
                  <a:pt x="18287" y="65404"/>
                </a:lnTo>
                <a:lnTo>
                  <a:pt x="22605" y="59308"/>
                </a:lnTo>
                <a:lnTo>
                  <a:pt x="27431" y="54863"/>
                </a:lnTo>
                <a:lnTo>
                  <a:pt x="32892" y="51816"/>
                </a:lnTo>
                <a:lnTo>
                  <a:pt x="38353" y="48768"/>
                </a:lnTo>
                <a:lnTo>
                  <a:pt x="44323" y="47244"/>
                </a:lnTo>
                <a:lnTo>
                  <a:pt x="50800" y="47244"/>
                </a:lnTo>
                <a:lnTo>
                  <a:pt x="85598" y="73850"/>
                </a:lnTo>
                <a:lnTo>
                  <a:pt x="88137" y="98551"/>
                </a:lnTo>
                <a:lnTo>
                  <a:pt x="88137" y="182245"/>
                </a:lnTo>
                <a:lnTo>
                  <a:pt x="69850" y="182245"/>
                </a:lnTo>
                <a:lnTo>
                  <a:pt x="69850" y="98551"/>
                </a:lnTo>
                <a:lnTo>
                  <a:pt x="69850" y="87122"/>
                </a:lnTo>
                <a:lnTo>
                  <a:pt x="67817" y="78994"/>
                </a:lnTo>
                <a:lnTo>
                  <a:pt x="63753" y="74041"/>
                </a:lnTo>
                <a:lnTo>
                  <a:pt x="59689" y="68960"/>
                </a:lnTo>
                <a:lnTo>
                  <a:pt x="54101" y="66548"/>
                </a:lnTo>
                <a:lnTo>
                  <a:pt x="46989" y="66548"/>
                </a:lnTo>
                <a:lnTo>
                  <a:pt x="38988" y="66548"/>
                </a:lnTo>
                <a:lnTo>
                  <a:pt x="18287" y="109981"/>
                </a:lnTo>
                <a:lnTo>
                  <a:pt x="18287" y="182245"/>
                </a:lnTo>
                <a:lnTo>
                  <a:pt x="0" y="182245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7071359" y="133413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 h="0">
                <a:moveTo>
                  <a:pt x="0" y="0"/>
                </a:moveTo>
                <a:lnTo>
                  <a:pt x="28955" y="0"/>
                </a:lnTo>
              </a:path>
            </a:pathLst>
          </a:custGeom>
          <a:ln w="3644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559422" y="120522"/>
            <a:ext cx="100965" cy="182245"/>
          </a:xfrm>
          <a:custGeom>
            <a:avLst/>
            <a:gdLst/>
            <a:ahLst/>
            <a:cxnLst/>
            <a:rect l="l" t="t" r="r" b="b"/>
            <a:pathLst>
              <a:path w="100965" h="182245">
                <a:moveTo>
                  <a:pt x="0" y="0"/>
                </a:moveTo>
                <a:lnTo>
                  <a:pt x="100837" y="0"/>
                </a:lnTo>
                <a:lnTo>
                  <a:pt x="100837" y="21590"/>
                </a:lnTo>
                <a:lnTo>
                  <a:pt x="19811" y="21590"/>
                </a:lnTo>
                <a:lnTo>
                  <a:pt x="19811" y="77977"/>
                </a:lnTo>
                <a:lnTo>
                  <a:pt x="89916" y="77977"/>
                </a:lnTo>
                <a:lnTo>
                  <a:pt x="89916" y="99441"/>
                </a:lnTo>
                <a:lnTo>
                  <a:pt x="19811" y="99441"/>
                </a:lnTo>
                <a:lnTo>
                  <a:pt x="19811" y="182245"/>
                </a:lnTo>
                <a:lnTo>
                  <a:pt x="0" y="182245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7621778" y="117475"/>
            <a:ext cx="63500" cy="185420"/>
          </a:xfrm>
          <a:custGeom>
            <a:avLst/>
            <a:gdLst/>
            <a:ahLst/>
            <a:cxnLst/>
            <a:rect l="l" t="t" r="r" b="b"/>
            <a:pathLst>
              <a:path w="63500" h="185420">
                <a:moveTo>
                  <a:pt x="46227" y="0"/>
                </a:moveTo>
                <a:lnTo>
                  <a:pt x="51435" y="0"/>
                </a:lnTo>
                <a:lnTo>
                  <a:pt x="57150" y="761"/>
                </a:lnTo>
                <a:lnTo>
                  <a:pt x="63373" y="2285"/>
                </a:lnTo>
                <a:lnTo>
                  <a:pt x="60578" y="21717"/>
                </a:lnTo>
                <a:lnTo>
                  <a:pt x="56769" y="20954"/>
                </a:lnTo>
                <a:lnTo>
                  <a:pt x="53213" y="20447"/>
                </a:lnTo>
                <a:lnTo>
                  <a:pt x="49783" y="20447"/>
                </a:lnTo>
                <a:lnTo>
                  <a:pt x="44323" y="20447"/>
                </a:lnTo>
                <a:lnTo>
                  <a:pt x="40386" y="21971"/>
                </a:lnTo>
                <a:lnTo>
                  <a:pt x="38100" y="24765"/>
                </a:lnTo>
                <a:lnTo>
                  <a:pt x="35687" y="27685"/>
                </a:lnTo>
                <a:lnTo>
                  <a:pt x="34544" y="33147"/>
                </a:lnTo>
                <a:lnTo>
                  <a:pt x="34544" y="41148"/>
                </a:lnTo>
                <a:lnTo>
                  <a:pt x="34544" y="53340"/>
                </a:lnTo>
                <a:lnTo>
                  <a:pt x="55625" y="53340"/>
                </a:lnTo>
                <a:lnTo>
                  <a:pt x="55625" y="70739"/>
                </a:lnTo>
                <a:lnTo>
                  <a:pt x="34544" y="70739"/>
                </a:lnTo>
                <a:lnTo>
                  <a:pt x="34544" y="185293"/>
                </a:lnTo>
                <a:lnTo>
                  <a:pt x="16255" y="185293"/>
                </a:lnTo>
                <a:lnTo>
                  <a:pt x="16255" y="70739"/>
                </a:lnTo>
                <a:lnTo>
                  <a:pt x="0" y="70739"/>
                </a:lnTo>
                <a:lnTo>
                  <a:pt x="0" y="53340"/>
                </a:lnTo>
                <a:lnTo>
                  <a:pt x="16255" y="53340"/>
                </a:lnTo>
                <a:lnTo>
                  <a:pt x="16255" y="39243"/>
                </a:lnTo>
                <a:lnTo>
                  <a:pt x="16255" y="28955"/>
                </a:lnTo>
                <a:lnTo>
                  <a:pt x="17399" y="21081"/>
                </a:lnTo>
                <a:lnTo>
                  <a:pt x="19557" y="16001"/>
                </a:lnTo>
                <a:lnTo>
                  <a:pt x="21717" y="10795"/>
                </a:lnTo>
                <a:lnTo>
                  <a:pt x="25019" y="6857"/>
                </a:lnTo>
                <a:lnTo>
                  <a:pt x="29464" y="4064"/>
                </a:lnTo>
                <a:lnTo>
                  <a:pt x="33908" y="1397"/>
                </a:lnTo>
                <a:lnTo>
                  <a:pt x="39497" y="0"/>
                </a:lnTo>
                <a:lnTo>
                  <a:pt x="46227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04772"/>
            <a:ext cx="3435096" cy="993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852927" y="1604772"/>
            <a:ext cx="696468" cy="9936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5422" y="1859152"/>
            <a:ext cx="2947352" cy="3216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47548" y="2410967"/>
            <a:ext cx="7225030" cy="2528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8605" indent="-255904">
              <a:lnSpc>
                <a:spcPct val="100000"/>
              </a:lnSpc>
              <a:buFont typeface="Arial"/>
              <a:buChar char="•"/>
              <a:tabLst>
                <a:tab pos="269240" algn="l"/>
              </a:tabLst>
            </a:pP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CN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III</a:t>
            </a:r>
            <a:r>
              <a:rPr dirty="0" sz="3600" spc="-7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(oculomotor)</a:t>
            </a:r>
            <a:endParaRPr sz="3600">
              <a:latin typeface="Garamond"/>
              <a:cs typeface="Garamond"/>
            </a:endParaRPr>
          </a:p>
          <a:p>
            <a:pPr marL="268605" indent="-255904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69240" algn="l"/>
              </a:tabLst>
            </a:pP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CN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IV</a:t>
            </a:r>
            <a:r>
              <a:rPr dirty="0" sz="3600" spc="-8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600" spc="-10">
                <a:solidFill>
                  <a:srgbClr val="0C0500"/>
                </a:solidFill>
                <a:latin typeface="Garamond"/>
                <a:cs typeface="Garamond"/>
              </a:rPr>
              <a:t>(trochlear)</a:t>
            </a:r>
            <a:endParaRPr sz="3600">
              <a:latin typeface="Garamond"/>
              <a:cs typeface="Garamond"/>
            </a:endParaRPr>
          </a:p>
          <a:p>
            <a:pPr marL="273050">
              <a:lnSpc>
                <a:spcPct val="100000"/>
              </a:lnSpc>
              <a:spcBef>
                <a:spcPts val="1200"/>
              </a:spcBef>
            </a:pP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Both </a:t>
            </a:r>
            <a:r>
              <a:rPr dirty="0" sz="3600" spc="-25">
                <a:solidFill>
                  <a:srgbClr val="0C0500"/>
                </a:solidFill>
                <a:latin typeface="Garamond"/>
                <a:cs typeface="Garamond"/>
              </a:rPr>
              <a:t>moves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eyes; CN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III </a:t>
            </a:r>
            <a:r>
              <a:rPr dirty="0" sz="3600" spc="-10">
                <a:solidFill>
                  <a:srgbClr val="0C0500"/>
                </a:solidFill>
                <a:latin typeface="Garamond"/>
                <a:cs typeface="Garamond"/>
              </a:rPr>
              <a:t>constricts</a:t>
            </a:r>
            <a:r>
              <a:rPr dirty="0" sz="3600" spc="4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the</a:t>
            </a:r>
            <a:endParaRPr sz="3600">
              <a:latin typeface="Garamond"/>
              <a:cs typeface="Garamond"/>
            </a:endParaRPr>
          </a:p>
          <a:p>
            <a:pPr marL="273050">
              <a:lnSpc>
                <a:spcPct val="100000"/>
              </a:lnSpc>
            </a:pPr>
            <a:r>
              <a:rPr dirty="0" sz="3600" spc="-20">
                <a:solidFill>
                  <a:srgbClr val="0C0500"/>
                </a:solidFill>
                <a:latin typeface="Garamond"/>
                <a:cs typeface="Garamond"/>
              </a:rPr>
              <a:t>pupils,</a:t>
            </a:r>
            <a:r>
              <a:rPr dirty="0" sz="3600" spc="-7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600" spc="-15">
                <a:solidFill>
                  <a:srgbClr val="0C0500"/>
                </a:solidFill>
                <a:latin typeface="Garamond"/>
                <a:cs typeface="Garamond"/>
              </a:rPr>
              <a:t>accommodates.</a:t>
            </a:r>
            <a:endParaRPr sz="3600">
              <a:latin typeface="Garamond"/>
              <a:cs typeface="Garamon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559422" y="117475"/>
            <a:ext cx="2479294" cy="1882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292338" y="236474"/>
            <a:ext cx="55880" cy="52069"/>
          </a:xfrm>
          <a:custGeom>
            <a:avLst/>
            <a:gdLst/>
            <a:ahLst/>
            <a:cxnLst/>
            <a:rect l="l" t="t" r="r" b="b"/>
            <a:pathLst>
              <a:path w="55879" h="52070">
                <a:moveTo>
                  <a:pt x="55752" y="0"/>
                </a:moveTo>
                <a:lnTo>
                  <a:pt x="18160" y="9778"/>
                </a:lnTo>
                <a:lnTo>
                  <a:pt x="12700" y="11302"/>
                </a:lnTo>
                <a:lnTo>
                  <a:pt x="9651" y="13080"/>
                </a:lnTo>
                <a:lnTo>
                  <a:pt x="6603" y="14731"/>
                </a:lnTo>
                <a:lnTo>
                  <a:pt x="4190" y="17145"/>
                </a:lnTo>
                <a:lnTo>
                  <a:pt x="2539" y="20193"/>
                </a:lnTo>
                <a:lnTo>
                  <a:pt x="761" y="23368"/>
                </a:lnTo>
                <a:lnTo>
                  <a:pt x="0" y="26924"/>
                </a:lnTo>
                <a:lnTo>
                  <a:pt x="0" y="30987"/>
                </a:lnTo>
                <a:lnTo>
                  <a:pt x="0" y="37337"/>
                </a:lnTo>
                <a:lnTo>
                  <a:pt x="1904" y="42291"/>
                </a:lnTo>
                <a:lnTo>
                  <a:pt x="5841" y="46100"/>
                </a:lnTo>
                <a:lnTo>
                  <a:pt x="9651" y="49910"/>
                </a:lnTo>
                <a:lnTo>
                  <a:pt x="15112" y="51689"/>
                </a:lnTo>
                <a:lnTo>
                  <a:pt x="21970" y="51689"/>
                </a:lnTo>
                <a:lnTo>
                  <a:pt x="28447" y="51689"/>
                </a:lnTo>
                <a:lnTo>
                  <a:pt x="34416" y="50037"/>
                </a:lnTo>
                <a:lnTo>
                  <a:pt x="39750" y="46608"/>
                </a:lnTo>
                <a:lnTo>
                  <a:pt x="45084" y="43306"/>
                </a:lnTo>
                <a:lnTo>
                  <a:pt x="49148" y="38734"/>
                </a:lnTo>
                <a:lnTo>
                  <a:pt x="51815" y="33020"/>
                </a:lnTo>
                <a:lnTo>
                  <a:pt x="54482" y="27304"/>
                </a:lnTo>
                <a:lnTo>
                  <a:pt x="55752" y="19050"/>
                </a:lnTo>
                <a:lnTo>
                  <a:pt x="55752" y="8254"/>
                </a:lnTo>
                <a:lnTo>
                  <a:pt x="55752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789669" y="186181"/>
            <a:ext cx="60325" cy="38100"/>
          </a:xfrm>
          <a:custGeom>
            <a:avLst/>
            <a:gdLst/>
            <a:ahLst/>
            <a:cxnLst/>
            <a:rect l="l" t="t" r="r" b="b"/>
            <a:pathLst>
              <a:path w="60325" h="38100">
                <a:moveTo>
                  <a:pt x="30479" y="0"/>
                </a:moveTo>
                <a:lnTo>
                  <a:pt x="22351" y="0"/>
                </a:lnTo>
                <a:lnTo>
                  <a:pt x="15366" y="3428"/>
                </a:lnTo>
                <a:lnTo>
                  <a:pt x="0" y="37846"/>
                </a:lnTo>
                <a:lnTo>
                  <a:pt x="60325" y="37846"/>
                </a:lnTo>
                <a:lnTo>
                  <a:pt x="42957" y="3063"/>
                </a:lnTo>
                <a:lnTo>
                  <a:pt x="30479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109711" y="186181"/>
            <a:ext cx="58419" cy="101600"/>
          </a:xfrm>
          <a:custGeom>
            <a:avLst/>
            <a:gdLst/>
            <a:ahLst/>
            <a:cxnLst/>
            <a:rect l="l" t="t" r="r" b="b"/>
            <a:pathLst>
              <a:path w="58420" h="101600">
                <a:moveTo>
                  <a:pt x="29083" y="0"/>
                </a:moveTo>
                <a:lnTo>
                  <a:pt x="21590" y="0"/>
                </a:lnTo>
                <a:lnTo>
                  <a:pt x="14859" y="4191"/>
                </a:lnTo>
                <a:lnTo>
                  <a:pt x="0" y="49529"/>
                </a:lnTo>
                <a:lnTo>
                  <a:pt x="236" y="59172"/>
                </a:lnTo>
                <a:lnTo>
                  <a:pt x="14351" y="95758"/>
                </a:lnTo>
                <a:lnTo>
                  <a:pt x="18923" y="99441"/>
                </a:lnTo>
                <a:lnTo>
                  <a:pt x="24003" y="101219"/>
                </a:lnTo>
                <a:lnTo>
                  <a:pt x="29464" y="101219"/>
                </a:lnTo>
                <a:lnTo>
                  <a:pt x="37084" y="101219"/>
                </a:lnTo>
                <a:lnTo>
                  <a:pt x="57872" y="62174"/>
                </a:lnTo>
                <a:lnTo>
                  <a:pt x="58420" y="50292"/>
                </a:lnTo>
                <a:lnTo>
                  <a:pt x="57894" y="38195"/>
                </a:lnTo>
                <a:lnTo>
                  <a:pt x="37338" y="0"/>
                </a:lnTo>
                <a:lnTo>
                  <a:pt x="2908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934706" y="186181"/>
            <a:ext cx="60325" cy="38100"/>
          </a:xfrm>
          <a:custGeom>
            <a:avLst/>
            <a:gdLst/>
            <a:ahLst/>
            <a:cxnLst/>
            <a:rect l="l" t="t" r="r" b="b"/>
            <a:pathLst>
              <a:path w="60325" h="38100">
                <a:moveTo>
                  <a:pt x="30479" y="0"/>
                </a:moveTo>
                <a:lnTo>
                  <a:pt x="22351" y="0"/>
                </a:lnTo>
                <a:lnTo>
                  <a:pt x="15367" y="3428"/>
                </a:lnTo>
                <a:lnTo>
                  <a:pt x="0" y="37846"/>
                </a:lnTo>
                <a:lnTo>
                  <a:pt x="60325" y="37846"/>
                </a:lnTo>
                <a:lnTo>
                  <a:pt x="42957" y="3063"/>
                </a:lnTo>
                <a:lnTo>
                  <a:pt x="30479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28941" y="186181"/>
            <a:ext cx="64135" cy="101600"/>
          </a:xfrm>
          <a:custGeom>
            <a:avLst/>
            <a:gdLst/>
            <a:ahLst/>
            <a:cxnLst/>
            <a:rect l="l" t="t" r="r" b="b"/>
            <a:pathLst>
              <a:path w="64134" h="101600">
                <a:moveTo>
                  <a:pt x="31368" y="0"/>
                </a:moveTo>
                <a:lnTo>
                  <a:pt x="2285" y="28368"/>
                </a:lnTo>
                <a:lnTo>
                  <a:pt x="0" y="50546"/>
                </a:lnTo>
                <a:lnTo>
                  <a:pt x="573" y="62499"/>
                </a:lnTo>
                <a:lnTo>
                  <a:pt x="19732" y="98075"/>
                </a:lnTo>
                <a:lnTo>
                  <a:pt x="32384" y="101219"/>
                </a:lnTo>
                <a:lnTo>
                  <a:pt x="38625" y="100413"/>
                </a:lnTo>
                <a:lnTo>
                  <a:pt x="63307" y="62426"/>
                </a:lnTo>
                <a:lnTo>
                  <a:pt x="63880" y="50546"/>
                </a:lnTo>
                <a:lnTo>
                  <a:pt x="63287" y="38592"/>
                </a:lnTo>
                <a:lnTo>
                  <a:pt x="44116" y="3127"/>
                </a:lnTo>
                <a:lnTo>
                  <a:pt x="31368" y="0"/>
                </a:lnTo>
                <a:close/>
              </a:path>
            </a:pathLst>
          </a:custGeom>
          <a:ln w="10667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134225" y="186181"/>
            <a:ext cx="64135" cy="101600"/>
          </a:xfrm>
          <a:custGeom>
            <a:avLst/>
            <a:gdLst/>
            <a:ahLst/>
            <a:cxnLst/>
            <a:rect l="l" t="t" r="r" b="b"/>
            <a:pathLst>
              <a:path w="64134" h="101600">
                <a:moveTo>
                  <a:pt x="31369" y="0"/>
                </a:moveTo>
                <a:lnTo>
                  <a:pt x="2285" y="28368"/>
                </a:lnTo>
                <a:lnTo>
                  <a:pt x="0" y="50546"/>
                </a:lnTo>
                <a:lnTo>
                  <a:pt x="573" y="62499"/>
                </a:lnTo>
                <a:lnTo>
                  <a:pt x="19732" y="98075"/>
                </a:lnTo>
                <a:lnTo>
                  <a:pt x="32384" y="101219"/>
                </a:lnTo>
                <a:lnTo>
                  <a:pt x="38625" y="100413"/>
                </a:lnTo>
                <a:lnTo>
                  <a:pt x="63307" y="62426"/>
                </a:lnTo>
                <a:lnTo>
                  <a:pt x="63880" y="50546"/>
                </a:lnTo>
                <a:lnTo>
                  <a:pt x="63287" y="38592"/>
                </a:lnTo>
                <a:lnTo>
                  <a:pt x="44116" y="3127"/>
                </a:lnTo>
                <a:lnTo>
                  <a:pt x="31369" y="0"/>
                </a:lnTo>
                <a:close/>
              </a:path>
            </a:pathLst>
          </a:custGeom>
          <a:ln w="10667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404097" y="165480"/>
            <a:ext cx="0" cy="142875"/>
          </a:xfrm>
          <a:custGeom>
            <a:avLst/>
            <a:gdLst/>
            <a:ahLst/>
            <a:cxnLst/>
            <a:rect l="l" t="t" r="r" b="b"/>
            <a:pathLst>
              <a:path w="0" h="142875">
                <a:moveTo>
                  <a:pt x="0" y="0"/>
                </a:moveTo>
                <a:lnTo>
                  <a:pt x="0" y="142620"/>
                </a:lnTo>
              </a:path>
            </a:pathLst>
          </a:custGeom>
          <a:ln w="28955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085838" y="165480"/>
            <a:ext cx="0" cy="142875"/>
          </a:xfrm>
          <a:custGeom>
            <a:avLst/>
            <a:gdLst/>
            <a:ahLst/>
            <a:cxnLst/>
            <a:rect l="l" t="t" r="r" b="b"/>
            <a:pathLst>
              <a:path w="0" h="142875">
                <a:moveTo>
                  <a:pt x="0" y="0"/>
                </a:moveTo>
                <a:lnTo>
                  <a:pt x="0" y="142620"/>
                </a:lnTo>
              </a:path>
            </a:pathLst>
          </a:custGeom>
          <a:ln w="28955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682993" y="170814"/>
            <a:ext cx="88265" cy="135255"/>
          </a:xfrm>
          <a:custGeom>
            <a:avLst/>
            <a:gdLst/>
            <a:ahLst/>
            <a:cxnLst/>
            <a:rect l="l" t="t" r="r" b="b"/>
            <a:pathLst>
              <a:path w="88265" h="135254">
                <a:moveTo>
                  <a:pt x="0" y="0"/>
                </a:moveTo>
                <a:lnTo>
                  <a:pt x="18287" y="0"/>
                </a:lnTo>
                <a:lnTo>
                  <a:pt x="18287" y="73151"/>
                </a:lnTo>
                <a:lnTo>
                  <a:pt x="18409" y="82508"/>
                </a:lnTo>
                <a:lnTo>
                  <a:pt x="35813" y="115696"/>
                </a:lnTo>
                <a:lnTo>
                  <a:pt x="40512" y="115696"/>
                </a:lnTo>
                <a:lnTo>
                  <a:pt x="49275" y="115696"/>
                </a:lnTo>
                <a:lnTo>
                  <a:pt x="68889" y="82113"/>
                </a:lnTo>
                <a:lnTo>
                  <a:pt x="69341" y="70611"/>
                </a:lnTo>
                <a:lnTo>
                  <a:pt x="69341" y="0"/>
                </a:lnTo>
                <a:lnTo>
                  <a:pt x="87756" y="0"/>
                </a:lnTo>
                <a:lnTo>
                  <a:pt x="87756" y="131952"/>
                </a:lnTo>
                <a:lnTo>
                  <a:pt x="71374" y="131952"/>
                </a:lnTo>
                <a:lnTo>
                  <a:pt x="71374" y="112521"/>
                </a:lnTo>
                <a:lnTo>
                  <a:pt x="67055" y="120014"/>
                </a:lnTo>
                <a:lnTo>
                  <a:pt x="62102" y="125602"/>
                </a:lnTo>
                <a:lnTo>
                  <a:pt x="56387" y="129285"/>
                </a:lnTo>
                <a:lnTo>
                  <a:pt x="50673" y="133095"/>
                </a:lnTo>
                <a:lnTo>
                  <a:pt x="44196" y="134874"/>
                </a:lnTo>
                <a:lnTo>
                  <a:pt x="37083" y="134874"/>
                </a:lnTo>
                <a:lnTo>
                  <a:pt x="28448" y="134874"/>
                </a:lnTo>
                <a:lnTo>
                  <a:pt x="1714" y="104808"/>
                </a:lnTo>
                <a:lnTo>
                  <a:pt x="0" y="81787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891905" y="167767"/>
            <a:ext cx="147320" cy="135255"/>
          </a:xfrm>
          <a:custGeom>
            <a:avLst/>
            <a:gdLst/>
            <a:ahLst/>
            <a:cxnLst/>
            <a:rect l="l" t="t" r="r" b="b"/>
            <a:pathLst>
              <a:path w="147320" h="135254">
                <a:moveTo>
                  <a:pt x="49149" y="0"/>
                </a:moveTo>
                <a:lnTo>
                  <a:pt x="56769" y="0"/>
                </a:lnTo>
                <a:lnTo>
                  <a:pt x="63246" y="2031"/>
                </a:lnTo>
                <a:lnTo>
                  <a:pt x="68452" y="5841"/>
                </a:lnTo>
                <a:lnTo>
                  <a:pt x="73660" y="9778"/>
                </a:lnTo>
                <a:lnTo>
                  <a:pt x="77470" y="15493"/>
                </a:lnTo>
                <a:lnTo>
                  <a:pt x="79628" y="22986"/>
                </a:lnTo>
                <a:lnTo>
                  <a:pt x="83947" y="15366"/>
                </a:lnTo>
                <a:lnTo>
                  <a:pt x="88900" y="9651"/>
                </a:lnTo>
                <a:lnTo>
                  <a:pt x="94615" y="5714"/>
                </a:lnTo>
                <a:lnTo>
                  <a:pt x="100202" y="1904"/>
                </a:lnTo>
                <a:lnTo>
                  <a:pt x="106425" y="0"/>
                </a:lnTo>
                <a:lnTo>
                  <a:pt x="113156" y="0"/>
                </a:lnTo>
                <a:lnTo>
                  <a:pt x="144541" y="24352"/>
                </a:lnTo>
                <a:lnTo>
                  <a:pt x="146812" y="44450"/>
                </a:lnTo>
                <a:lnTo>
                  <a:pt x="146812" y="135000"/>
                </a:lnTo>
                <a:lnTo>
                  <a:pt x="128524" y="135000"/>
                </a:lnTo>
                <a:lnTo>
                  <a:pt x="128524" y="51815"/>
                </a:lnTo>
                <a:lnTo>
                  <a:pt x="128524" y="42290"/>
                </a:lnTo>
                <a:lnTo>
                  <a:pt x="127762" y="35559"/>
                </a:lnTo>
                <a:lnTo>
                  <a:pt x="126365" y="31623"/>
                </a:lnTo>
                <a:lnTo>
                  <a:pt x="125095" y="27685"/>
                </a:lnTo>
                <a:lnTo>
                  <a:pt x="122809" y="24637"/>
                </a:lnTo>
                <a:lnTo>
                  <a:pt x="119761" y="22478"/>
                </a:lnTo>
                <a:lnTo>
                  <a:pt x="116713" y="20319"/>
                </a:lnTo>
                <a:lnTo>
                  <a:pt x="113156" y="19303"/>
                </a:lnTo>
                <a:lnTo>
                  <a:pt x="109347" y="19303"/>
                </a:lnTo>
                <a:lnTo>
                  <a:pt x="101473" y="19303"/>
                </a:lnTo>
                <a:lnTo>
                  <a:pt x="82550" y="58165"/>
                </a:lnTo>
                <a:lnTo>
                  <a:pt x="82550" y="135000"/>
                </a:lnTo>
                <a:lnTo>
                  <a:pt x="64262" y="135000"/>
                </a:lnTo>
                <a:lnTo>
                  <a:pt x="64262" y="49149"/>
                </a:lnTo>
                <a:lnTo>
                  <a:pt x="64262" y="38226"/>
                </a:lnTo>
                <a:lnTo>
                  <a:pt x="62611" y="30479"/>
                </a:lnTo>
                <a:lnTo>
                  <a:pt x="59181" y="26034"/>
                </a:lnTo>
                <a:lnTo>
                  <a:pt x="55879" y="21589"/>
                </a:lnTo>
                <a:lnTo>
                  <a:pt x="51180" y="19303"/>
                </a:lnTo>
                <a:lnTo>
                  <a:pt x="45339" y="19303"/>
                </a:lnTo>
                <a:lnTo>
                  <a:pt x="36956" y="19303"/>
                </a:lnTo>
                <a:lnTo>
                  <a:pt x="30352" y="22605"/>
                </a:lnTo>
                <a:lnTo>
                  <a:pt x="18288" y="66421"/>
                </a:lnTo>
                <a:lnTo>
                  <a:pt x="18288" y="135000"/>
                </a:lnTo>
                <a:lnTo>
                  <a:pt x="0" y="135000"/>
                </a:lnTo>
                <a:lnTo>
                  <a:pt x="0" y="3048"/>
                </a:lnTo>
                <a:lnTo>
                  <a:pt x="16383" y="3048"/>
                </a:lnTo>
                <a:lnTo>
                  <a:pt x="16383" y="21462"/>
                </a:lnTo>
                <a:lnTo>
                  <a:pt x="20066" y="14604"/>
                </a:lnTo>
                <a:lnTo>
                  <a:pt x="24765" y="9271"/>
                </a:lnTo>
                <a:lnTo>
                  <a:pt x="30352" y="5587"/>
                </a:lnTo>
                <a:lnTo>
                  <a:pt x="36068" y="1904"/>
                </a:lnTo>
                <a:lnTo>
                  <a:pt x="42418" y="0"/>
                </a:lnTo>
                <a:lnTo>
                  <a:pt x="49149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769604" y="167767"/>
            <a:ext cx="100330" cy="138430"/>
          </a:xfrm>
          <a:custGeom>
            <a:avLst/>
            <a:gdLst/>
            <a:ahLst/>
            <a:cxnLst/>
            <a:rect l="l" t="t" r="r" b="b"/>
            <a:pathLst>
              <a:path w="100329" h="138429">
                <a:moveTo>
                  <a:pt x="50673" y="0"/>
                </a:moveTo>
                <a:lnTo>
                  <a:pt x="85725" y="17652"/>
                </a:lnTo>
                <a:lnTo>
                  <a:pt x="99822" y="68706"/>
                </a:lnTo>
                <a:lnTo>
                  <a:pt x="99695" y="74675"/>
                </a:lnTo>
                <a:lnTo>
                  <a:pt x="18923" y="74675"/>
                </a:lnTo>
                <a:lnTo>
                  <a:pt x="19994" y="85129"/>
                </a:lnTo>
                <a:lnTo>
                  <a:pt x="42799" y="119633"/>
                </a:lnTo>
                <a:lnTo>
                  <a:pt x="51562" y="119633"/>
                </a:lnTo>
                <a:lnTo>
                  <a:pt x="61083" y="117923"/>
                </a:lnTo>
                <a:lnTo>
                  <a:pt x="69056" y="112807"/>
                </a:lnTo>
                <a:lnTo>
                  <a:pt x="75457" y="104310"/>
                </a:lnTo>
                <a:lnTo>
                  <a:pt x="80264" y="92455"/>
                </a:lnTo>
                <a:lnTo>
                  <a:pt x="99187" y="95376"/>
                </a:lnTo>
                <a:lnTo>
                  <a:pt x="75491" y="131921"/>
                </a:lnTo>
                <a:lnTo>
                  <a:pt x="51435" y="137922"/>
                </a:lnTo>
                <a:lnTo>
                  <a:pt x="40477" y="136846"/>
                </a:lnTo>
                <a:lnTo>
                  <a:pt x="7983" y="110805"/>
                </a:lnTo>
                <a:lnTo>
                  <a:pt x="0" y="70103"/>
                </a:lnTo>
                <a:lnTo>
                  <a:pt x="902" y="54056"/>
                </a:lnTo>
                <a:lnTo>
                  <a:pt x="14350" y="18033"/>
                </a:lnTo>
                <a:lnTo>
                  <a:pt x="40175" y="1121"/>
                </a:lnTo>
                <a:lnTo>
                  <a:pt x="5067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607297" y="167767"/>
            <a:ext cx="90170" cy="138430"/>
          </a:xfrm>
          <a:custGeom>
            <a:avLst/>
            <a:gdLst/>
            <a:ahLst/>
            <a:cxnLst/>
            <a:rect l="l" t="t" r="r" b="b"/>
            <a:pathLst>
              <a:path w="90170" h="138429">
                <a:moveTo>
                  <a:pt x="43942" y="0"/>
                </a:moveTo>
                <a:lnTo>
                  <a:pt x="51943" y="0"/>
                </a:lnTo>
                <a:lnTo>
                  <a:pt x="58927" y="1524"/>
                </a:lnTo>
                <a:lnTo>
                  <a:pt x="85725" y="37083"/>
                </a:lnTo>
                <a:lnTo>
                  <a:pt x="67818" y="40004"/>
                </a:lnTo>
                <a:lnTo>
                  <a:pt x="65434" y="30577"/>
                </a:lnTo>
                <a:lnTo>
                  <a:pt x="60753" y="23828"/>
                </a:lnTo>
                <a:lnTo>
                  <a:pt x="53762" y="19770"/>
                </a:lnTo>
                <a:lnTo>
                  <a:pt x="44450" y="18414"/>
                </a:lnTo>
                <a:lnTo>
                  <a:pt x="36449" y="18414"/>
                </a:lnTo>
                <a:lnTo>
                  <a:pt x="30479" y="20065"/>
                </a:lnTo>
                <a:lnTo>
                  <a:pt x="26670" y="23240"/>
                </a:lnTo>
                <a:lnTo>
                  <a:pt x="22732" y="26415"/>
                </a:lnTo>
                <a:lnTo>
                  <a:pt x="20827" y="30479"/>
                </a:lnTo>
                <a:lnTo>
                  <a:pt x="20827" y="35432"/>
                </a:lnTo>
                <a:lnTo>
                  <a:pt x="20827" y="40258"/>
                </a:lnTo>
                <a:lnTo>
                  <a:pt x="22605" y="44068"/>
                </a:lnTo>
                <a:lnTo>
                  <a:pt x="26416" y="46862"/>
                </a:lnTo>
                <a:lnTo>
                  <a:pt x="28575" y="48513"/>
                </a:lnTo>
                <a:lnTo>
                  <a:pt x="35305" y="51180"/>
                </a:lnTo>
                <a:lnTo>
                  <a:pt x="46354" y="54863"/>
                </a:lnTo>
                <a:lnTo>
                  <a:pt x="56691" y="58239"/>
                </a:lnTo>
                <a:lnTo>
                  <a:pt x="65039" y="61293"/>
                </a:lnTo>
                <a:lnTo>
                  <a:pt x="86105" y="77977"/>
                </a:lnTo>
                <a:lnTo>
                  <a:pt x="88646" y="82930"/>
                </a:lnTo>
                <a:lnTo>
                  <a:pt x="89916" y="88773"/>
                </a:lnTo>
                <a:lnTo>
                  <a:pt x="89916" y="95630"/>
                </a:lnTo>
                <a:lnTo>
                  <a:pt x="71302" y="131385"/>
                </a:lnTo>
                <a:lnTo>
                  <a:pt x="45084" y="137922"/>
                </a:lnTo>
                <a:lnTo>
                  <a:pt x="27699" y="135276"/>
                </a:lnTo>
                <a:lnTo>
                  <a:pt x="14398" y="127333"/>
                </a:lnTo>
                <a:lnTo>
                  <a:pt x="5169" y="114079"/>
                </a:lnTo>
                <a:lnTo>
                  <a:pt x="0" y="95503"/>
                </a:lnTo>
                <a:lnTo>
                  <a:pt x="18287" y="91948"/>
                </a:lnTo>
                <a:lnTo>
                  <a:pt x="19303" y="101346"/>
                </a:lnTo>
                <a:lnTo>
                  <a:pt x="22351" y="108203"/>
                </a:lnTo>
                <a:lnTo>
                  <a:pt x="27050" y="112775"/>
                </a:lnTo>
                <a:lnTo>
                  <a:pt x="31876" y="117348"/>
                </a:lnTo>
                <a:lnTo>
                  <a:pt x="38226" y="119633"/>
                </a:lnTo>
                <a:lnTo>
                  <a:pt x="46227" y="119633"/>
                </a:lnTo>
                <a:lnTo>
                  <a:pt x="54101" y="119633"/>
                </a:lnTo>
                <a:lnTo>
                  <a:pt x="60198" y="117601"/>
                </a:lnTo>
                <a:lnTo>
                  <a:pt x="64643" y="113664"/>
                </a:lnTo>
                <a:lnTo>
                  <a:pt x="68960" y="109727"/>
                </a:lnTo>
                <a:lnTo>
                  <a:pt x="71120" y="104775"/>
                </a:lnTo>
                <a:lnTo>
                  <a:pt x="71120" y="98678"/>
                </a:lnTo>
                <a:lnTo>
                  <a:pt x="71120" y="93472"/>
                </a:lnTo>
                <a:lnTo>
                  <a:pt x="46862" y="79121"/>
                </a:lnTo>
                <a:lnTo>
                  <a:pt x="37076" y="75926"/>
                </a:lnTo>
                <a:lnTo>
                  <a:pt x="4445" y="50418"/>
                </a:lnTo>
                <a:lnTo>
                  <a:pt x="3175" y="44576"/>
                </a:lnTo>
                <a:lnTo>
                  <a:pt x="3175" y="38100"/>
                </a:lnTo>
                <a:lnTo>
                  <a:pt x="26860" y="2651"/>
                </a:lnTo>
                <a:lnTo>
                  <a:pt x="34865" y="664"/>
                </a:lnTo>
                <a:lnTo>
                  <a:pt x="43942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440673" y="167767"/>
            <a:ext cx="88265" cy="135255"/>
          </a:xfrm>
          <a:custGeom>
            <a:avLst/>
            <a:gdLst/>
            <a:ahLst/>
            <a:cxnLst/>
            <a:rect l="l" t="t" r="r" b="b"/>
            <a:pathLst>
              <a:path w="88265" h="135254">
                <a:moveTo>
                  <a:pt x="50926" y="0"/>
                </a:moveTo>
                <a:lnTo>
                  <a:pt x="56642" y="0"/>
                </a:lnTo>
                <a:lnTo>
                  <a:pt x="61975" y="1142"/>
                </a:lnTo>
                <a:lnTo>
                  <a:pt x="66928" y="3428"/>
                </a:lnTo>
                <a:lnTo>
                  <a:pt x="71881" y="5714"/>
                </a:lnTo>
                <a:lnTo>
                  <a:pt x="75819" y="8762"/>
                </a:lnTo>
                <a:lnTo>
                  <a:pt x="78867" y="12446"/>
                </a:lnTo>
                <a:lnTo>
                  <a:pt x="81915" y="16128"/>
                </a:lnTo>
                <a:lnTo>
                  <a:pt x="87883" y="53848"/>
                </a:lnTo>
                <a:lnTo>
                  <a:pt x="87883" y="135000"/>
                </a:lnTo>
                <a:lnTo>
                  <a:pt x="69596" y="135000"/>
                </a:lnTo>
                <a:lnTo>
                  <a:pt x="69596" y="54609"/>
                </a:lnTo>
                <a:lnTo>
                  <a:pt x="69596" y="44957"/>
                </a:lnTo>
                <a:lnTo>
                  <a:pt x="68706" y="37846"/>
                </a:lnTo>
                <a:lnTo>
                  <a:pt x="67055" y="33400"/>
                </a:lnTo>
                <a:lnTo>
                  <a:pt x="65404" y="28828"/>
                </a:lnTo>
                <a:lnTo>
                  <a:pt x="62865" y="25400"/>
                </a:lnTo>
                <a:lnTo>
                  <a:pt x="59308" y="22986"/>
                </a:lnTo>
                <a:lnTo>
                  <a:pt x="55752" y="20574"/>
                </a:lnTo>
                <a:lnTo>
                  <a:pt x="51689" y="19303"/>
                </a:lnTo>
                <a:lnTo>
                  <a:pt x="47117" y="19303"/>
                </a:lnTo>
                <a:lnTo>
                  <a:pt x="38353" y="19303"/>
                </a:lnTo>
                <a:lnTo>
                  <a:pt x="18287" y="62864"/>
                </a:lnTo>
                <a:lnTo>
                  <a:pt x="18287" y="135000"/>
                </a:lnTo>
                <a:lnTo>
                  <a:pt x="0" y="135000"/>
                </a:lnTo>
                <a:lnTo>
                  <a:pt x="0" y="3048"/>
                </a:lnTo>
                <a:lnTo>
                  <a:pt x="16509" y="3048"/>
                </a:lnTo>
                <a:lnTo>
                  <a:pt x="16509" y="21589"/>
                </a:lnTo>
                <a:lnTo>
                  <a:pt x="20447" y="14350"/>
                </a:lnTo>
                <a:lnTo>
                  <a:pt x="25400" y="9016"/>
                </a:lnTo>
                <a:lnTo>
                  <a:pt x="31115" y="5460"/>
                </a:lnTo>
                <a:lnTo>
                  <a:pt x="36829" y="1777"/>
                </a:lnTo>
                <a:lnTo>
                  <a:pt x="43433" y="0"/>
                </a:lnTo>
                <a:lnTo>
                  <a:pt x="50926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272780" y="167767"/>
            <a:ext cx="99695" cy="138430"/>
          </a:xfrm>
          <a:custGeom>
            <a:avLst/>
            <a:gdLst/>
            <a:ahLst/>
            <a:cxnLst/>
            <a:rect l="l" t="t" r="r" b="b"/>
            <a:pathLst>
              <a:path w="99695" h="138429">
                <a:moveTo>
                  <a:pt x="52324" y="0"/>
                </a:moveTo>
                <a:lnTo>
                  <a:pt x="89535" y="16001"/>
                </a:lnTo>
                <a:lnTo>
                  <a:pt x="93852" y="49910"/>
                </a:lnTo>
                <a:lnTo>
                  <a:pt x="93852" y="79628"/>
                </a:lnTo>
                <a:lnTo>
                  <a:pt x="93924" y="93872"/>
                </a:lnTo>
                <a:lnTo>
                  <a:pt x="99695" y="135000"/>
                </a:lnTo>
                <a:lnTo>
                  <a:pt x="80518" y="135000"/>
                </a:lnTo>
                <a:lnTo>
                  <a:pt x="78613" y="130428"/>
                </a:lnTo>
                <a:lnTo>
                  <a:pt x="77343" y="124967"/>
                </a:lnTo>
                <a:lnTo>
                  <a:pt x="76835" y="118744"/>
                </a:lnTo>
                <a:lnTo>
                  <a:pt x="70739" y="125094"/>
                </a:lnTo>
                <a:lnTo>
                  <a:pt x="64262" y="129921"/>
                </a:lnTo>
                <a:lnTo>
                  <a:pt x="57658" y="133096"/>
                </a:lnTo>
                <a:lnTo>
                  <a:pt x="51053" y="136398"/>
                </a:lnTo>
                <a:lnTo>
                  <a:pt x="44196" y="137922"/>
                </a:lnTo>
                <a:lnTo>
                  <a:pt x="37084" y="137922"/>
                </a:lnTo>
                <a:lnTo>
                  <a:pt x="2492" y="115855"/>
                </a:lnTo>
                <a:lnTo>
                  <a:pt x="0" y="100329"/>
                </a:lnTo>
                <a:lnTo>
                  <a:pt x="0" y="92709"/>
                </a:lnTo>
                <a:lnTo>
                  <a:pt x="27955" y="61944"/>
                </a:lnTo>
                <a:lnTo>
                  <a:pt x="52951" y="57215"/>
                </a:lnTo>
                <a:lnTo>
                  <a:pt x="61880" y="55324"/>
                </a:lnTo>
                <a:lnTo>
                  <a:pt x="69334" y="53266"/>
                </a:lnTo>
                <a:lnTo>
                  <a:pt x="75311" y="51053"/>
                </a:lnTo>
                <a:lnTo>
                  <a:pt x="75438" y="45338"/>
                </a:lnTo>
                <a:lnTo>
                  <a:pt x="75438" y="36322"/>
                </a:lnTo>
                <a:lnTo>
                  <a:pt x="73787" y="29972"/>
                </a:lnTo>
                <a:lnTo>
                  <a:pt x="70612" y="26415"/>
                </a:lnTo>
                <a:lnTo>
                  <a:pt x="66040" y="21081"/>
                </a:lnTo>
                <a:lnTo>
                  <a:pt x="59054" y="18414"/>
                </a:lnTo>
                <a:lnTo>
                  <a:pt x="49529" y="18414"/>
                </a:lnTo>
                <a:lnTo>
                  <a:pt x="41021" y="18414"/>
                </a:lnTo>
                <a:lnTo>
                  <a:pt x="34671" y="20192"/>
                </a:lnTo>
                <a:lnTo>
                  <a:pt x="30479" y="23749"/>
                </a:lnTo>
                <a:lnTo>
                  <a:pt x="26289" y="27304"/>
                </a:lnTo>
                <a:lnTo>
                  <a:pt x="23114" y="33908"/>
                </a:lnTo>
                <a:lnTo>
                  <a:pt x="21081" y="43687"/>
                </a:lnTo>
                <a:lnTo>
                  <a:pt x="3175" y="40639"/>
                </a:lnTo>
                <a:lnTo>
                  <a:pt x="25195" y="5518"/>
                </a:lnTo>
                <a:lnTo>
                  <a:pt x="42011" y="617"/>
                </a:lnTo>
                <a:lnTo>
                  <a:pt x="52324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209026" y="167767"/>
            <a:ext cx="59055" cy="135255"/>
          </a:xfrm>
          <a:custGeom>
            <a:avLst/>
            <a:gdLst/>
            <a:ahLst/>
            <a:cxnLst/>
            <a:rect l="l" t="t" r="r" b="b"/>
            <a:pathLst>
              <a:path w="59054" h="135254">
                <a:moveTo>
                  <a:pt x="40004" y="0"/>
                </a:moveTo>
                <a:lnTo>
                  <a:pt x="46100" y="0"/>
                </a:lnTo>
                <a:lnTo>
                  <a:pt x="52450" y="2412"/>
                </a:lnTo>
                <a:lnTo>
                  <a:pt x="58800" y="7238"/>
                </a:lnTo>
                <a:lnTo>
                  <a:pt x="52577" y="27939"/>
                </a:lnTo>
                <a:lnTo>
                  <a:pt x="48005" y="24764"/>
                </a:lnTo>
                <a:lnTo>
                  <a:pt x="43560" y="23113"/>
                </a:lnTo>
                <a:lnTo>
                  <a:pt x="39243" y="23113"/>
                </a:lnTo>
                <a:lnTo>
                  <a:pt x="35432" y="23113"/>
                </a:lnTo>
                <a:lnTo>
                  <a:pt x="31750" y="24510"/>
                </a:lnTo>
                <a:lnTo>
                  <a:pt x="18288" y="65912"/>
                </a:lnTo>
                <a:lnTo>
                  <a:pt x="18288" y="135000"/>
                </a:lnTo>
                <a:lnTo>
                  <a:pt x="0" y="135000"/>
                </a:lnTo>
                <a:lnTo>
                  <a:pt x="0" y="3048"/>
                </a:lnTo>
                <a:lnTo>
                  <a:pt x="16509" y="3048"/>
                </a:lnTo>
                <a:lnTo>
                  <a:pt x="16509" y="22986"/>
                </a:lnTo>
                <a:lnTo>
                  <a:pt x="20700" y="13715"/>
                </a:lnTo>
                <a:lnTo>
                  <a:pt x="24638" y="7619"/>
                </a:lnTo>
                <a:lnTo>
                  <a:pt x="28194" y="4572"/>
                </a:lnTo>
                <a:lnTo>
                  <a:pt x="31623" y="1524"/>
                </a:lnTo>
                <a:lnTo>
                  <a:pt x="35559" y="0"/>
                </a:lnTo>
                <a:lnTo>
                  <a:pt x="40004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914640" y="167767"/>
            <a:ext cx="100330" cy="138430"/>
          </a:xfrm>
          <a:custGeom>
            <a:avLst/>
            <a:gdLst/>
            <a:ahLst/>
            <a:cxnLst/>
            <a:rect l="l" t="t" r="r" b="b"/>
            <a:pathLst>
              <a:path w="100329" h="138429">
                <a:moveTo>
                  <a:pt x="50673" y="0"/>
                </a:moveTo>
                <a:lnTo>
                  <a:pt x="85725" y="17652"/>
                </a:lnTo>
                <a:lnTo>
                  <a:pt x="99821" y="68706"/>
                </a:lnTo>
                <a:lnTo>
                  <a:pt x="99694" y="74675"/>
                </a:lnTo>
                <a:lnTo>
                  <a:pt x="18923" y="74675"/>
                </a:lnTo>
                <a:lnTo>
                  <a:pt x="19994" y="85129"/>
                </a:lnTo>
                <a:lnTo>
                  <a:pt x="42799" y="119633"/>
                </a:lnTo>
                <a:lnTo>
                  <a:pt x="51561" y="119633"/>
                </a:lnTo>
                <a:lnTo>
                  <a:pt x="61083" y="117923"/>
                </a:lnTo>
                <a:lnTo>
                  <a:pt x="69056" y="112807"/>
                </a:lnTo>
                <a:lnTo>
                  <a:pt x="75457" y="104310"/>
                </a:lnTo>
                <a:lnTo>
                  <a:pt x="80263" y="92455"/>
                </a:lnTo>
                <a:lnTo>
                  <a:pt x="99186" y="95376"/>
                </a:lnTo>
                <a:lnTo>
                  <a:pt x="75491" y="131921"/>
                </a:lnTo>
                <a:lnTo>
                  <a:pt x="51434" y="137922"/>
                </a:lnTo>
                <a:lnTo>
                  <a:pt x="40477" y="136846"/>
                </a:lnTo>
                <a:lnTo>
                  <a:pt x="7983" y="110805"/>
                </a:lnTo>
                <a:lnTo>
                  <a:pt x="0" y="70103"/>
                </a:lnTo>
                <a:lnTo>
                  <a:pt x="902" y="54056"/>
                </a:lnTo>
                <a:lnTo>
                  <a:pt x="14350" y="18033"/>
                </a:lnTo>
                <a:lnTo>
                  <a:pt x="40175" y="1121"/>
                </a:lnTo>
                <a:lnTo>
                  <a:pt x="5067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510144" y="167767"/>
            <a:ext cx="101600" cy="138430"/>
          </a:xfrm>
          <a:custGeom>
            <a:avLst/>
            <a:gdLst/>
            <a:ahLst/>
            <a:cxnLst/>
            <a:rect l="l" t="t" r="r" b="b"/>
            <a:pathLst>
              <a:path w="101600" h="138429">
                <a:moveTo>
                  <a:pt x="50673" y="0"/>
                </a:moveTo>
                <a:lnTo>
                  <a:pt x="86868" y="17399"/>
                </a:lnTo>
                <a:lnTo>
                  <a:pt x="101473" y="67690"/>
                </a:lnTo>
                <a:lnTo>
                  <a:pt x="100570" y="84286"/>
                </a:lnTo>
                <a:lnTo>
                  <a:pt x="87122" y="120523"/>
                </a:lnTo>
                <a:lnTo>
                  <a:pt x="50673" y="137922"/>
                </a:lnTo>
                <a:lnTo>
                  <a:pt x="40266" y="136846"/>
                </a:lnTo>
                <a:lnTo>
                  <a:pt x="8143" y="110734"/>
                </a:lnTo>
                <a:lnTo>
                  <a:pt x="0" y="68960"/>
                </a:lnTo>
                <a:lnTo>
                  <a:pt x="902" y="52957"/>
                </a:lnTo>
                <a:lnTo>
                  <a:pt x="22044" y="9804"/>
                </a:lnTo>
                <a:lnTo>
                  <a:pt x="5067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346950" y="167767"/>
            <a:ext cx="90170" cy="138430"/>
          </a:xfrm>
          <a:custGeom>
            <a:avLst/>
            <a:gdLst/>
            <a:ahLst/>
            <a:cxnLst/>
            <a:rect l="l" t="t" r="r" b="b"/>
            <a:pathLst>
              <a:path w="90170" h="138429">
                <a:moveTo>
                  <a:pt x="43942" y="0"/>
                </a:moveTo>
                <a:lnTo>
                  <a:pt x="51943" y="0"/>
                </a:lnTo>
                <a:lnTo>
                  <a:pt x="58927" y="1524"/>
                </a:lnTo>
                <a:lnTo>
                  <a:pt x="85725" y="37083"/>
                </a:lnTo>
                <a:lnTo>
                  <a:pt x="67818" y="40004"/>
                </a:lnTo>
                <a:lnTo>
                  <a:pt x="65434" y="30577"/>
                </a:lnTo>
                <a:lnTo>
                  <a:pt x="60753" y="23828"/>
                </a:lnTo>
                <a:lnTo>
                  <a:pt x="53762" y="19770"/>
                </a:lnTo>
                <a:lnTo>
                  <a:pt x="44450" y="18414"/>
                </a:lnTo>
                <a:lnTo>
                  <a:pt x="36449" y="18414"/>
                </a:lnTo>
                <a:lnTo>
                  <a:pt x="30479" y="20065"/>
                </a:lnTo>
                <a:lnTo>
                  <a:pt x="26670" y="23240"/>
                </a:lnTo>
                <a:lnTo>
                  <a:pt x="22732" y="26415"/>
                </a:lnTo>
                <a:lnTo>
                  <a:pt x="20827" y="30479"/>
                </a:lnTo>
                <a:lnTo>
                  <a:pt x="20827" y="35432"/>
                </a:lnTo>
                <a:lnTo>
                  <a:pt x="20827" y="40258"/>
                </a:lnTo>
                <a:lnTo>
                  <a:pt x="22605" y="44068"/>
                </a:lnTo>
                <a:lnTo>
                  <a:pt x="26416" y="46862"/>
                </a:lnTo>
                <a:lnTo>
                  <a:pt x="28575" y="48513"/>
                </a:lnTo>
                <a:lnTo>
                  <a:pt x="35305" y="51180"/>
                </a:lnTo>
                <a:lnTo>
                  <a:pt x="46354" y="54863"/>
                </a:lnTo>
                <a:lnTo>
                  <a:pt x="56691" y="58239"/>
                </a:lnTo>
                <a:lnTo>
                  <a:pt x="65039" y="61293"/>
                </a:lnTo>
                <a:lnTo>
                  <a:pt x="86105" y="77977"/>
                </a:lnTo>
                <a:lnTo>
                  <a:pt x="88646" y="82930"/>
                </a:lnTo>
                <a:lnTo>
                  <a:pt x="89916" y="88773"/>
                </a:lnTo>
                <a:lnTo>
                  <a:pt x="89916" y="95630"/>
                </a:lnTo>
                <a:lnTo>
                  <a:pt x="71302" y="131385"/>
                </a:lnTo>
                <a:lnTo>
                  <a:pt x="45084" y="137922"/>
                </a:lnTo>
                <a:lnTo>
                  <a:pt x="27699" y="135276"/>
                </a:lnTo>
                <a:lnTo>
                  <a:pt x="14398" y="127333"/>
                </a:lnTo>
                <a:lnTo>
                  <a:pt x="5169" y="114079"/>
                </a:lnTo>
                <a:lnTo>
                  <a:pt x="0" y="95503"/>
                </a:lnTo>
                <a:lnTo>
                  <a:pt x="18288" y="91948"/>
                </a:lnTo>
                <a:lnTo>
                  <a:pt x="19303" y="101346"/>
                </a:lnTo>
                <a:lnTo>
                  <a:pt x="22351" y="108203"/>
                </a:lnTo>
                <a:lnTo>
                  <a:pt x="27050" y="112775"/>
                </a:lnTo>
                <a:lnTo>
                  <a:pt x="31876" y="117348"/>
                </a:lnTo>
                <a:lnTo>
                  <a:pt x="38226" y="119633"/>
                </a:lnTo>
                <a:lnTo>
                  <a:pt x="46227" y="119633"/>
                </a:lnTo>
                <a:lnTo>
                  <a:pt x="54101" y="119633"/>
                </a:lnTo>
                <a:lnTo>
                  <a:pt x="60198" y="117601"/>
                </a:lnTo>
                <a:lnTo>
                  <a:pt x="64643" y="113664"/>
                </a:lnTo>
                <a:lnTo>
                  <a:pt x="68960" y="109727"/>
                </a:lnTo>
                <a:lnTo>
                  <a:pt x="71120" y="104775"/>
                </a:lnTo>
                <a:lnTo>
                  <a:pt x="71120" y="98678"/>
                </a:lnTo>
                <a:lnTo>
                  <a:pt x="71120" y="93472"/>
                </a:lnTo>
                <a:lnTo>
                  <a:pt x="46863" y="79121"/>
                </a:lnTo>
                <a:lnTo>
                  <a:pt x="37076" y="75926"/>
                </a:lnTo>
                <a:lnTo>
                  <a:pt x="4445" y="50418"/>
                </a:lnTo>
                <a:lnTo>
                  <a:pt x="3175" y="44576"/>
                </a:lnTo>
                <a:lnTo>
                  <a:pt x="3175" y="38100"/>
                </a:lnTo>
                <a:lnTo>
                  <a:pt x="26860" y="2651"/>
                </a:lnTo>
                <a:lnTo>
                  <a:pt x="34865" y="664"/>
                </a:lnTo>
                <a:lnTo>
                  <a:pt x="43942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238238" y="167767"/>
            <a:ext cx="88265" cy="135255"/>
          </a:xfrm>
          <a:custGeom>
            <a:avLst/>
            <a:gdLst/>
            <a:ahLst/>
            <a:cxnLst/>
            <a:rect l="l" t="t" r="r" b="b"/>
            <a:pathLst>
              <a:path w="88265" h="135254">
                <a:moveTo>
                  <a:pt x="50926" y="0"/>
                </a:moveTo>
                <a:lnTo>
                  <a:pt x="56641" y="0"/>
                </a:lnTo>
                <a:lnTo>
                  <a:pt x="61975" y="1142"/>
                </a:lnTo>
                <a:lnTo>
                  <a:pt x="66928" y="3428"/>
                </a:lnTo>
                <a:lnTo>
                  <a:pt x="71881" y="5714"/>
                </a:lnTo>
                <a:lnTo>
                  <a:pt x="75818" y="8762"/>
                </a:lnTo>
                <a:lnTo>
                  <a:pt x="78866" y="12446"/>
                </a:lnTo>
                <a:lnTo>
                  <a:pt x="81914" y="16128"/>
                </a:lnTo>
                <a:lnTo>
                  <a:pt x="87883" y="53848"/>
                </a:lnTo>
                <a:lnTo>
                  <a:pt x="87883" y="135000"/>
                </a:lnTo>
                <a:lnTo>
                  <a:pt x="69595" y="135000"/>
                </a:lnTo>
                <a:lnTo>
                  <a:pt x="69595" y="54609"/>
                </a:lnTo>
                <a:lnTo>
                  <a:pt x="69595" y="44957"/>
                </a:lnTo>
                <a:lnTo>
                  <a:pt x="68706" y="37846"/>
                </a:lnTo>
                <a:lnTo>
                  <a:pt x="67055" y="33400"/>
                </a:lnTo>
                <a:lnTo>
                  <a:pt x="65404" y="28828"/>
                </a:lnTo>
                <a:lnTo>
                  <a:pt x="62864" y="25400"/>
                </a:lnTo>
                <a:lnTo>
                  <a:pt x="59308" y="22986"/>
                </a:lnTo>
                <a:lnTo>
                  <a:pt x="55752" y="20574"/>
                </a:lnTo>
                <a:lnTo>
                  <a:pt x="51688" y="19303"/>
                </a:lnTo>
                <a:lnTo>
                  <a:pt x="47116" y="19303"/>
                </a:lnTo>
                <a:lnTo>
                  <a:pt x="38353" y="19303"/>
                </a:lnTo>
                <a:lnTo>
                  <a:pt x="18287" y="62864"/>
                </a:lnTo>
                <a:lnTo>
                  <a:pt x="18287" y="135000"/>
                </a:lnTo>
                <a:lnTo>
                  <a:pt x="0" y="135000"/>
                </a:lnTo>
                <a:lnTo>
                  <a:pt x="0" y="3048"/>
                </a:lnTo>
                <a:lnTo>
                  <a:pt x="16509" y="3048"/>
                </a:lnTo>
                <a:lnTo>
                  <a:pt x="16509" y="21589"/>
                </a:lnTo>
                <a:lnTo>
                  <a:pt x="20446" y="14350"/>
                </a:lnTo>
                <a:lnTo>
                  <a:pt x="25400" y="9016"/>
                </a:lnTo>
                <a:lnTo>
                  <a:pt x="31114" y="5460"/>
                </a:lnTo>
                <a:lnTo>
                  <a:pt x="36829" y="1777"/>
                </a:lnTo>
                <a:lnTo>
                  <a:pt x="43433" y="0"/>
                </a:lnTo>
                <a:lnTo>
                  <a:pt x="50926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115429" y="167767"/>
            <a:ext cx="101600" cy="138430"/>
          </a:xfrm>
          <a:custGeom>
            <a:avLst/>
            <a:gdLst/>
            <a:ahLst/>
            <a:cxnLst/>
            <a:rect l="l" t="t" r="r" b="b"/>
            <a:pathLst>
              <a:path w="101600" h="138429">
                <a:moveTo>
                  <a:pt x="50673" y="0"/>
                </a:moveTo>
                <a:lnTo>
                  <a:pt x="86868" y="17399"/>
                </a:lnTo>
                <a:lnTo>
                  <a:pt x="101473" y="67690"/>
                </a:lnTo>
                <a:lnTo>
                  <a:pt x="100570" y="84286"/>
                </a:lnTo>
                <a:lnTo>
                  <a:pt x="87122" y="120523"/>
                </a:lnTo>
                <a:lnTo>
                  <a:pt x="50673" y="137922"/>
                </a:lnTo>
                <a:lnTo>
                  <a:pt x="40266" y="136846"/>
                </a:lnTo>
                <a:lnTo>
                  <a:pt x="8143" y="110734"/>
                </a:lnTo>
                <a:lnTo>
                  <a:pt x="0" y="68960"/>
                </a:lnTo>
                <a:lnTo>
                  <a:pt x="902" y="52957"/>
                </a:lnTo>
                <a:lnTo>
                  <a:pt x="22044" y="9804"/>
                </a:lnTo>
                <a:lnTo>
                  <a:pt x="5067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909689" y="167767"/>
            <a:ext cx="94615" cy="138430"/>
          </a:xfrm>
          <a:custGeom>
            <a:avLst/>
            <a:gdLst/>
            <a:ahLst/>
            <a:cxnLst/>
            <a:rect l="l" t="t" r="r" b="b"/>
            <a:pathLst>
              <a:path w="94615" h="138429">
                <a:moveTo>
                  <a:pt x="49402" y="0"/>
                </a:moveTo>
                <a:lnTo>
                  <a:pt x="87137" y="23479"/>
                </a:lnTo>
                <a:lnTo>
                  <a:pt x="92455" y="41782"/>
                </a:lnTo>
                <a:lnTo>
                  <a:pt x="74675" y="44957"/>
                </a:lnTo>
                <a:lnTo>
                  <a:pt x="72897" y="36067"/>
                </a:lnTo>
                <a:lnTo>
                  <a:pt x="69850" y="29463"/>
                </a:lnTo>
                <a:lnTo>
                  <a:pt x="65658" y="25018"/>
                </a:lnTo>
                <a:lnTo>
                  <a:pt x="61340" y="20574"/>
                </a:lnTo>
                <a:lnTo>
                  <a:pt x="56133" y="18414"/>
                </a:lnTo>
                <a:lnTo>
                  <a:pt x="50037" y="18414"/>
                </a:lnTo>
                <a:lnTo>
                  <a:pt x="41020" y="18414"/>
                </a:lnTo>
                <a:lnTo>
                  <a:pt x="19345" y="56284"/>
                </a:lnTo>
                <a:lnTo>
                  <a:pt x="18795" y="68452"/>
                </a:lnTo>
                <a:lnTo>
                  <a:pt x="19321" y="81029"/>
                </a:lnTo>
                <a:lnTo>
                  <a:pt x="40258" y="119633"/>
                </a:lnTo>
                <a:lnTo>
                  <a:pt x="49021" y="119633"/>
                </a:lnTo>
                <a:lnTo>
                  <a:pt x="56006" y="119633"/>
                </a:lnTo>
                <a:lnTo>
                  <a:pt x="76326" y="86613"/>
                </a:lnTo>
                <a:lnTo>
                  <a:pt x="94360" y="89534"/>
                </a:lnTo>
                <a:lnTo>
                  <a:pt x="78739" y="125602"/>
                </a:lnTo>
                <a:lnTo>
                  <a:pt x="48640" y="137922"/>
                </a:lnTo>
                <a:lnTo>
                  <a:pt x="38522" y="136846"/>
                </a:lnTo>
                <a:lnTo>
                  <a:pt x="7715" y="110732"/>
                </a:lnTo>
                <a:lnTo>
                  <a:pt x="0" y="68833"/>
                </a:lnTo>
                <a:lnTo>
                  <a:pt x="859" y="52740"/>
                </a:lnTo>
                <a:lnTo>
                  <a:pt x="21274" y="9697"/>
                </a:lnTo>
                <a:lnTo>
                  <a:pt x="39042" y="1073"/>
                </a:lnTo>
                <a:lnTo>
                  <a:pt x="49402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799326" y="167767"/>
            <a:ext cx="88265" cy="135255"/>
          </a:xfrm>
          <a:custGeom>
            <a:avLst/>
            <a:gdLst/>
            <a:ahLst/>
            <a:cxnLst/>
            <a:rect l="l" t="t" r="r" b="b"/>
            <a:pathLst>
              <a:path w="88265" h="135254">
                <a:moveTo>
                  <a:pt x="50926" y="0"/>
                </a:moveTo>
                <a:lnTo>
                  <a:pt x="56642" y="0"/>
                </a:lnTo>
                <a:lnTo>
                  <a:pt x="61975" y="1142"/>
                </a:lnTo>
                <a:lnTo>
                  <a:pt x="66928" y="3428"/>
                </a:lnTo>
                <a:lnTo>
                  <a:pt x="71881" y="5714"/>
                </a:lnTo>
                <a:lnTo>
                  <a:pt x="75819" y="8762"/>
                </a:lnTo>
                <a:lnTo>
                  <a:pt x="78867" y="12446"/>
                </a:lnTo>
                <a:lnTo>
                  <a:pt x="81915" y="16128"/>
                </a:lnTo>
                <a:lnTo>
                  <a:pt x="87883" y="53848"/>
                </a:lnTo>
                <a:lnTo>
                  <a:pt x="87883" y="135000"/>
                </a:lnTo>
                <a:lnTo>
                  <a:pt x="69596" y="135000"/>
                </a:lnTo>
                <a:lnTo>
                  <a:pt x="69596" y="54609"/>
                </a:lnTo>
                <a:lnTo>
                  <a:pt x="69596" y="44957"/>
                </a:lnTo>
                <a:lnTo>
                  <a:pt x="68706" y="37846"/>
                </a:lnTo>
                <a:lnTo>
                  <a:pt x="67055" y="33400"/>
                </a:lnTo>
                <a:lnTo>
                  <a:pt x="65404" y="28828"/>
                </a:lnTo>
                <a:lnTo>
                  <a:pt x="62865" y="25400"/>
                </a:lnTo>
                <a:lnTo>
                  <a:pt x="59308" y="22986"/>
                </a:lnTo>
                <a:lnTo>
                  <a:pt x="55752" y="20574"/>
                </a:lnTo>
                <a:lnTo>
                  <a:pt x="51689" y="19303"/>
                </a:lnTo>
                <a:lnTo>
                  <a:pt x="47117" y="19303"/>
                </a:lnTo>
                <a:lnTo>
                  <a:pt x="38353" y="19303"/>
                </a:lnTo>
                <a:lnTo>
                  <a:pt x="18288" y="62864"/>
                </a:lnTo>
                <a:lnTo>
                  <a:pt x="18288" y="135000"/>
                </a:lnTo>
                <a:lnTo>
                  <a:pt x="0" y="135000"/>
                </a:lnTo>
                <a:lnTo>
                  <a:pt x="0" y="3048"/>
                </a:lnTo>
                <a:lnTo>
                  <a:pt x="16509" y="3048"/>
                </a:lnTo>
                <a:lnTo>
                  <a:pt x="16509" y="21589"/>
                </a:lnTo>
                <a:lnTo>
                  <a:pt x="20447" y="14350"/>
                </a:lnTo>
                <a:lnTo>
                  <a:pt x="25400" y="9016"/>
                </a:lnTo>
                <a:lnTo>
                  <a:pt x="31115" y="5460"/>
                </a:lnTo>
                <a:lnTo>
                  <a:pt x="36829" y="1777"/>
                </a:lnTo>
                <a:lnTo>
                  <a:pt x="43433" y="0"/>
                </a:lnTo>
                <a:lnTo>
                  <a:pt x="50926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708643" y="124713"/>
            <a:ext cx="52705" cy="180340"/>
          </a:xfrm>
          <a:custGeom>
            <a:avLst/>
            <a:gdLst/>
            <a:ahLst/>
            <a:cxnLst/>
            <a:rect l="l" t="t" r="r" b="b"/>
            <a:pathLst>
              <a:path w="52704" h="180340">
                <a:moveTo>
                  <a:pt x="31623" y="0"/>
                </a:moveTo>
                <a:lnTo>
                  <a:pt x="31623" y="46100"/>
                </a:lnTo>
                <a:lnTo>
                  <a:pt x="50164" y="46100"/>
                </a:lnTo>
                <a:lnTo>
                  <a:pt x="50164" y="63500"/>
                </a:lnTo>
                <a:lnTo>
                  <a:pt x="31623" y="63500"/>
                </a:lnTo>
                <a:lnTo>
                  <a:pt x="31623" y="140588"/>
                </a:lnTo>
                <a:lnTo>
                  <a:pt x="31623" y="147700"/>
                </a:lnTo>
                <a:lnTo>
                  <a:pt x="32130" y="152400"/>
                </a:lnTo>
                <a:lnTo>
                  <a:pt x="33274" y="154431"/>
                </a:lnTo>
                <a:lnTo>
                  <a:pt x="34798" y="157352"/>
                </a:lnTo>
                <a:lnTo>
                  <a:pt x="37719" y="158876"/>
                </a:lnTo>
                <a:lnTo>
                  <a:pt x="42036" y="158876"/>
                </a:lnTo>
                <a:lnTo>
                  <a:pt x="44196" y="158876"/>
                </a:lnTo>
                <a:lnTo>
                  <a:pt x="46862" y="158622"/>
                </a:lnTo>
                <a:lnTo>
                  <a:pt x="50164" y="157987"/>
                </a:lnTo>
                <a:lnTo>
                  <a:pt x="52577" y="177800"/>
                </a:lnTo>
                <a:lnTo>
                  <a:pt x="47625" y="179069"/>
                </a:lnTo>
                <a:lnTo>
                  <a:pt x="43052" y="179831"/>
                </a:lnTo>
                <a:lnTo>
                  <a:pt x="38988" y="179831"/>
                </a:lnTo>
                <a:lnTo>
                  <a:pt x="32638" y="179831"/>
                </a:lnTo>
                <a:lnTo>
                  <a:pt x="27431" y="178561"/>
                </a:lnTo>
                <a:lnTo>
                  <a:pt x="23622" y="176021"/>
                </a:lnTo>
                <a:lnTo>
                  <a:pt x="19684" y="173481"/>
                </a:lnTo>
                <a:lnTo>
                  <a:pt x="13334" y="139445"/>
                </a:lnTo>
                <a:lnTo>
                  <a:pt x="13334" y="63500"/>
                </a:lnTo>
                <a:lnTo>
                  <a:pt x="0" y="63500"/>
                </a:lnTo>
                <a:lnTo>
                  <a:pt x="0" y="46100"/>
                </a:lnTo>
                <a:lnTo>
                  <a:pt x="13334" y="46100"/>
                </a:lnTo>
                <a:lnTo>
                  <a:pt x="13334" y="13334"/>
                </a:lnTo>
                <a:lnTo>
                  <a:pt x="3162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737856" y="124713"/>
            <a:ext cx="52705" cy="180340"/>
          </a:xfrm>
          <a:custGeom>
            <a:avLst/>
            <a:gdLst/>
            <a:ahLst/>
            <a:cxnLst/>
            <a:rect l="l" t="t" r="r" b="b"/>
            <a:pathLst>
              <a:path w="52704" h="180340">
                <a:moveTo>
                  <a:pt x="31623" y="0"/>
                </a:moveTo>
                <a:lnTo>
                  <a:pt x="31623" y="46100"/>
                </a:lnTo>
                <a:lnTo>
                  <a:pt x="50165" y="46100"/>
                </a:lnTo>
                <a:lnTo>
                  <a:pt x="50165" y="63500"/>
                </a:lnTo>
                <a:lnTo>
                  <a:pt x="31623" y="63500"/>
                </a:lnTo>
                <a:lnTo>
                  <a:pt x="31623" y="140588"/>
                </a:lnTo>
                <a:lnTo>
                  <a:pt x="31623" y="147700"/>
                </a:lnTo>
                <a:lnTo>
                  <a:pt x="32130" y="152400"/>
                </a:lnTo>
                <a:lnTo>
                  <a:pt x="33274" y="154431"/>
                </a:lnTo>
                <a:lnTo>
                  <a:pt x="34798" y="157352"/>
                </a:lnTo>
                <a:lnTo>
                  <a:pt x="37719" y="158876"/>
                </a:lnTo>
                <a:lnTo>
                  <a:pt x="42037" y="158876"/>
                </a:lnTo>
                <a:lnTo>
                  <a:pt x="44196" y="158876"/>
                </a:lnTo>
                <a:lnTo>
                  <a:pt x="46863" y="158622"/>
                </a:lnTo>
                <a:lnTo>
                  <a:pt x="50165" y="157987"/>
                </a:lnTo>
                <a:lnTo>
                  <a:pt x="52577" y="177800"/>
                </a:lnTo>
                <a:lnTo>
                  <a:pt x="47625" y="179069"/>
                </a:lnTo>
                <a:lnTo>
                  <a:pt x="43052" y="179831"/>
                </a:lnTo>
                <a:lnTo>
                  <a:pt x="38989" y="179831"/>
                </a:lnTo>
                <a:lnTo>
                  <a:pt x="32639" y="179831"/>
                </a:lnTo>
                <a:lnTo>
                  <a:pt x="27432" y="178561"/>
                </a:lnTo>
                <a:lnTo>
                  <a:pt x="23622" y="176021"/>
                </a:lnTo>
                <a:lnTo>
                  <a:pt x="19685" y="173481"/>
                </a:lnTo>
                <a:lnTo>
                  <a:pt x="13335" y="139445"/>
                </a:lnTo>
                <a:lnTo>
                  <a:pt x="13335" y="63500"/>
                </a:lnTo>
                <a:lnTo>
                  <a:pt x="0" y="63500"/>
                </a:lnTo>
                <a:lnTo>
                  <a:pt x="0" y="46100"/>
                </a:lnTo>
                <a:lnTo>
                  <a:pt x="13335" y="46100"/>
                </a:lnTo>
                <a:lnTo>
                  <a:pt x="13335" y="13334"/>
                </a:lnTo>
                <a:lnTo>
                  <a:pt x="3162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009383" y="124713"/>
            <a:ext cx="52705" cy="180340"/>
          </a:xfrm>
          <a:custGeom>
            <a:avLst/>
            <a:gdLst/>
            <a:ahLst/>
            <a:cxnLst/>
            <a:rect l="l" t="t" r="r" b="b"/>
            <a:pathLst>
              <a:path w="52704" h="180340">
                <a:moveTo>
                  <a:pt x="31623" y="0"/>
                </a:moveTo>
                <a:lnTo>
                  <a:pt x="31623" y="46100"/>
                </a:lnTo>
                <a:lnTo>
                  <a:pt x="50165" y="46100"/>
                </a:lnTo>
                <a:lnTo>
                  <a:pt x="50165" y="63500"/>
                </a:lnTo>
                <a:lnTo>
                  <a:pt x="31623" y="63500"/>
                </a:lnTo>
                <a:lnTo>
                  <a:pt x="31623" y="140588"/>
                </a:lnTo>
                <a:lnTo>
                  <a:pt x="31623" y="147700"/>
                </a:lnTo>
                <a:lnTo>
                  <a:pt x="32131" y="152400"/>
                </a:lnTo>
                <a:lnTo>
                  <a:pt x="33274" y="154431"/>
                </a:lnTo>
                <a:lnTo>
                  <a:pt x="34798" y="157352"/>
                </a:lnTo>
                <a:lnTo>
                  <a:pt x="37719" y="158876"/>
                </a:lnTo>
                <a:lnTo>
                  <a:pt x="42037" y="158876"/>
                </a:lnTo>
                <a:lnTo>
                  <a:pt x="44196" y="158876"/>
                </a:lnTo>
                <a:lnTo>
                  <a:pt x="46863" y="158622"/>
                </a:lnTo>
                <a:lnTo>
                  <a:pt x="50165" y="157987"/>
                </a:lnTo>
                <a:lnTo>
                  <a:pt x="52577" y="177800"/>
                </a:lnTo>
                <a:lnTo>
                  <a:pt x="47625" y="179069"/>
                </a:lnTo>
                <a:lnTo>
                  <a:pt x="43052" y="179831"/>
                </a:lnTo>
                <a:lnTo>
                  <a:pt x="38989" y="179831"/>
                </a:lnTo>
                <a:lnTo>
                  <a:pt x="32639" y="179831"/>
                </a:lnTo>
                <a:lnTo>
                  <a:pt x="27432" y="178561"/>
                </a:lnTo>
                <a:lnTo>
                  <a:pt x="23622" y="176021"/>
                </a:lnTo>
                <a:lnTo>
                  <a:pt x="19685" y="173481"/>
                </a:lnTo>
                <a:lnTo>
                  <a:pt x="13335" y="139445"/>
                </a:lnTo>
                <a:lnTo>
                  <a:pt x="13335" y="63500"/>
                </a:lnTo>
                <a:lnTo>
                  <a:pt x="0" y="63500"/>
                </a:lnTo>
                <a:lnTo>
                  <a:pt x="0" y="46100"/>
                </a:lnTo>
                <a:lnTo>
                  <a:pt x="13335" y="46100"/>
                </a:lnTo>
                <a:lnTo>
                  <a:pt x="13335" y="13334"/>
                </a:lnTo>
                <a:lnTo>
                  <a:pt x="3162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389619" y="133413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 h="0">
                <a:moveTo>
                  <a:pt x="0" y="0"/>
                </a:moveTo>
                <a:lnTo>
                  <a:pt x="28955" y="0"/>
                </a:lnTo>
              </a:path>
            </a:pathLst>
          </a:custGeom>
          <a:ln w="3644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8092947" y="120522"/>
            <a:ext cx="93980" cy="185420"/>
          </a:xfrm>
          <a:custGeom>
            <a:avLst/>
            <a:gdLst/>
            <a:ahLst/>
            <a:cxnLst/>
            <a:rect l="l" t="t" r="r" b="b"/>
            <a:pathLst>
              <a:path w="93979" h="185420">
                <a:moveTo>
                  <a:pt x="0" y="0"/>
                </a:moveTo>
                <a:lnTo>
                  <a:pt x="18415" y="0"/>
                </a:lnTo>
                <a:lnTo>
                  <a:pt x="18415" y="65024"/>
                </a:lnTo>
                <a:lnTo>
                  <a:pt x="22225" y="59054"/>
                </a:lnTo>
                <a:lnTo>
                  <a:pt x="26670" y="54609"/>
                </a:lnTo>
                <a:lnTo>
                  <a:pt x="31623" y="51688"/>
                </a:lnTo>
                <a:lnTo>
                  <a:pt x="36575" y="48768"/>
                </a:lnTo>
                <a:lnTo>
                  <a:pt x="42036" y="47244"/>
                </a:lnTo>
                <a:lnTo>
                  <a:pt x="48132" y="47244"/>
                </a:lnTo>
                <a:lnTo>
                  <a:pt x="56515" y="47244"/>
                </a:lnTo>
                <a:lnTo>
                  <a:pt x="87756" y="77850"/>
                </a:lnTo>
                <a:lnTo>
                  <a:pt x="93979" y="115188"/>
                </a:lnTo>
                <a:lnTo>
                  <a:pt x="93098" y="131054"/>
                </a:lnTo>
                <a:lnTo>
                  <a:pt x="79882" y="167004"/>
                </a:lnTo>
                <a:lnTo>
                  <a:pt x="46990" y="185166"/>
                </a:lnTo>
                <a:lnTo>
                  <a:pt x="40767" y="185166"/>
                </a:lnTo>
                <a:lnTo>
                  <a:pt x="17018" y="165734"/>
                </a:lnTo>
                <a:lnTo>
                  <a:pt x="17018" y="182245"/>
                </a:lnTo>
                <a:lnTo>
                  <a:pt x="0" y="182245"/>
                </a:lnTo>
                <a:lnTo>
                  <a:pt x="0" y="0"/>
                </a:lnTo>
                <a:close/>
              </a:path>
            </a:pathLst>
          </a:custGeom>
          <a:ln w="10667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805166" y="120522"/>
            <a:ext cx="88265" cy="182245"/>
          </a:xfrm>
          <a:custGeom>
            <a:avLst/>
            <a:gdLst/>
            <a:ahLst/>
            <a:cxnLst/>
            <a:rect l="l" t="t" r="r" b="b"/>
            <a:pathLst>
              <a:path w="88265" h="182245">
                <a:moveTo>
                  <a:pt x="0" y="0"/>
                </a:moveTo>
                <a:lnTo>
                  <a:pt x="18287" y="0"/>
                </a:lnTo>
                <a:lnTo>
                  <a:pt x="18287" y="65404"/>
                </a:lnTo>
                <a:lnTo>
                  <a:pt x="22605" y="59308"/>
                </a:lnTo>
                <a:lnTo>
                  <a:pt x="27431" y="54863"/>
                </a:lnTo>
                <a:lnTo>
                  <a:pt x="32892" y="51816"/>
                </a:lnTo>
                <a:lnTo>
                  <a:pt x="38353" y="48768"/>
                </a:lnTo>
                <a:lnTo>
                  <a:pt x="44323" y="47244"/>
                </a:lnTo>
                <a:lnTo>
                  <a:pt x="50800" y="47244"/>
                </a:lnTo>
                <a:lnTo>
                  <a:pt x="85598" y="73850"/>
                </a:lnTo>
                <a:lnTo>
                  <a:pt x="88137" y="98551"/>
                </a:lnTo>
                <a:lnTo>
                  <a:pt x="88137" y="182245"/>
                </a:lnTo>
                <a:lnTo>
                  <a:pt x="69850" y="182245"/>
                </a:lnTo>
                <a:lnTo>
                  <a:pt x="69850" y="98551"/>
                </a:lnTo>
                <a:lnTo>
                  <a:pt x="69850" y="87122"/>
                </a:lnTo>
                <a:lnTo>
                  <a:pt x="67817" y="78994"/>
                </a:lnTo>
                <a:lnTo>
                  <a:pt x="63753" y="74041"/>
                </a:lnTo>
                <a:lnTo>
                  <a:pt x="59689" y="68960"/>
                </a:lnTo>
                <a:lnTo>
                  <a:pt x="54101" y="66548"/>
                </a:lnTo>
                <a:lnTo>
                  <a:pt x="46989" y="66548"/>
                </a:lnTo>
                <a:lnTo>
                  <a:pt x="38988" y="66548"/>
                </a:lnTo>
                <a:lnTo>
                  <a:pt x="18287" y="109981"/>
                </a:lnTo>
                <a:lnTo>
                  <a:pt x="18287" y="182245"/>
                </a:lnTo>
                <a:lnTo>
                  <a:pt x="0" y="182245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071359" y="133413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 h="0">
                <a:moveTo>
                  <a:pt x="0" y="0"/>
                </a:moveTo>
                <a:lnTo>
                  <a:pt x="28955" y="0"/>
                </a:lnTo>
              </a:path>
            </a:pathLst>
          </a:custGeom>
          <a:ln w="3644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559422" y="120522"/>
            <a:ext cx="100965" cy="182245"/>
          </a:xfrm>
          <a:custGeom>
            <a:avLst/>
            <a:gdLst/>
            <a:ahLst/>
            <a:cxnLst/>
            <a:rect l="l" t="t" r="r" b="b"/>
            <a:pathLst>
              <a:path w="100965" h="182245">
                <a:moveTo>
                  <a:pt x="0" y="0"/>
                </a:moveTo>
                <a:lnTo>
                  <a:pt x="100837" y="0"/>
                </a:lnTo>
                <a:lnTo>
                  <a:pt x="100837" y="21590"/>
                </a:lnTo>
                <a:lnTo>
                  <a:pt x="19811" y="21590"/>
                </a:lnTo>
                <a:lnTo>
                  <a:pt x="19811" y="77977"/>
                </a:lnTo>
                <a:lnTo>
                  <a:pt x="89916" y="77977"/>
                </a:lnTo>
                <a:lnTo>
                  <a:pt x="89916" y="99441"/>
                </a:lnTo>
                <a:lnTo>
                  <a:pt x="19811" y="99441"/>
                </a:lnTo>
                <a:lnTo>
                  <a:pt x="19811" y="182245"/>
                </a:lnTo>
                <a:lnTo>
                  <a:pt x="0" y="182245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621778" y="117475"/>
            <a:ext cx="63500" cy="185420"/>
          </a:xfrm>
          <a:custGeom>
            <a:avLst/>
            <a:gdLst/>
            <a:ahLst/>
            <a:cxnLst/>
            <a:rect l="l" t="t" r="r" b="b"/>
            <a:pathLst>
              <a:path w="63500" h="185420">
                <a:moveTo>
                  <a:pt x="46227" y="0"/>
                </a:moveTo>
                <a:lnTo>
                  <a:pt x="51435" y="0"/>
                </a:lnTo>
                <a:lnTo>
                  <a:pt x="57150" y="761"/>
                </a:lnTo>
                <a:lnTo>
                  <a:pt x="63373" y="2285"/>
                </a:lnTo>
                <a:lnTo>
                  <a:pt x="60578" y="21717"/>
                </a:lnTo>
                <a:lnTo>
                  <a:pt x="56769" y="20954"/>
                </a:lnTo>
                <a:lnTo>
                  <a:pt x="53213" y="20447"/>
                </a:lnTo>
                <a:lnTo>
                  <a:pt x="49783" y="20447"/>
                </a:lnTo>
                <a:lnTo>
                  <a:pt x="44323" y="20447"/>
                </a:lnTo>
                <a:lnTo>
                  <a:pt x="40386" y="21971"/>
                </a:lnTo>
                <a:lnTo>
                  <a:pt x="38100" y="24765"/>
                </a:lnTo>
                <a:lnTo>
                  <a:pt x="35687" y="27685"/>
                </a:lnTo>
                <a:lnTo>
                  <a:pt x="34544" y="33147"/>
                </a:lnTo>
                <a:lnTo>
                  <a:pt x="34544" y="41148"/>
                </a:lnTo>
                <a:lnTo>
                  <a:pt x="34544" y="53340"/>
                </a:lnTo>
                <a:lnTo>
                  <a:pt x="55625" y="53340"/>
                </a:lnTo>
                <a:lnTo>
                  <a:pt x="55625" y="70739"/>
                </a:lnTo>
                <a:lnTo>
                  <a:pt x="34544" y="70739"/>
                </a:lnTo>
                <a:lnTo>
                  <a:pt x="34544" y="185293"/>
                </a:lnTo>
                <a:lnTo>
                  <a:pt x="16255" y="185293"/>
                </a:lnTo>
                <a:lnTo>
                  <a:pt x="16255" y="70739"/>
                </a:lnTo>
                <a:lnTo>
                  <a:pt x="0" y="70739"/>
                </a:lnTo>
                <a:lnTo>
                  <a:pt x="0" y="53340"/>
                </a:lnTo>
                <a:lnTo>
                  <a:pt x="16255" y="53340"/>
                </a:lnTo>
                <a:lnTo>
                  <a:pt x="16255" y="39243"/>
                </a:lnTo>
                <a:lnTo>
                  <a:pt x="16255" y="28955"/>
                </a:lnTo>
                <a:lnTo>
                  <a:pt x="17399" y="21081"/>
                </a:lnTo>
                <a:lnTo>
                  <a:pt x="19557" y="16001"/>
                </a:lnTo>
                <a:lnTo>
                  <a:pt x="21717" y="10795"/>
                </a:lnTo>
                <a:lnTo>
                  <a:pt x="25019" y="6857"/>
                </a:lnTo>
                <a:lnTo>
                  <a:pt x="29464" y="4064"/>
                </a:lnTo>
                <a:lnTo>
                  <a:pt x="33908" y="1397"/>
                </a:lnTo>
                <a:lnTo>
                  <a:pt x="39497" y="0"/>
                </a:lnTo>
                <a:lnTo>
                  <a:pt x="46227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001801" y="1028700"/>
            <a:ext cx="7246086" cy="5693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2459"/>
            <a:ext cx="2567940" cy="993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985772" y="632459"/>
            <a:ext cx="696468" cy="9936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81038" y="894080"/>
            <a:ext cx="2091753" cy="4225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59740" y="1439290"/>
            <a:ext cx="7595234" cy="4326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8605" indent="-255904">
              <a:lnSpc>
                <a:spcPct val="100000"/>
              </a:lnSpc>
              <a:buFont typeface="Arial"/>
              <a:buChar char="•"/>
              <a:tabLst>
                <a:tab pos="269240" algn="l"/>
              </a:tabLst>
            </a:pP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CN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V (trigeminal):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Chews and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feels</a:t>
            </a:r>
            <a:r>
              <a:rPr dirty="0" sz="3600" spc="-5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front</a:t>
            </a:r>
            <a:endParaRPr sz="3600">
              <a:latin typeface="Garamond"/>
              <a:cs typeface="Garamond"/>
            </a:endParaRPr>
          </a:p>
          <a:p>
            <a:pPr marL="268605">
              <a:lnSpc>
                <a:spcPct val="100000"/>
              </a:lnSpc>
              <a:tabLst>
                <a:tab pos="822960" algn="l"/>
              </a:tabLst>
            </a:pP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of	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the</a:t>
            </a:r>
            <a:r>
              <a:rPr dirty="0" sz="3600" spc="-10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head.</a:t>
            </a:r>
            <a:endParaRPr sz="3600">
              <a:latin typeface="Garamond"/>
              <a:cs typeface="Garamond"/>
            </a:endParaRPr>
          </a:p>
          <a:p>
            <a:pPr marL="268605" indent="-255904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69240" algn="l"/>
              </a:tabLst>
            </a:pP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CN VI (abducens): </a:t>
            </a:r>
            <a:r>
              <a:rPr dirty="0" sz="3600" spc="-25">
                <a:solidFill>
                  <a:srgbClr val="0C0500"/>
                </a:solidFill>
                <a:latin typeface="Garamond"/>
                <a:cs typeface="Garamond"/>
              </a:rPr>
              <a:t>Moves</a:t>
            </a:r>
            <a:r>
              <a:rPr dirty="0" sz="3600" spc="-5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600" spc="-30">
                <a:solidFill>
                  <a:srgbClr val="0C0500"/>
                </a:solidFill>
                <a:latin typeface="Garamond"/>
                <a:cs typeface="Garamond"/>
              </a:rPr>
              <a:t>eyes.</a:t>
            </a:r>
            <a:endParaRPr sz="3600">
              <a:latin typeface="Garamond"/>
              <a:cs typeface="Garamond"/>
            </a:endParaRPr>
          </a:p>
          <a:p>
            <a:pPr marL="268605" indent="-255904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69240" algn="l"/>
              </a:tabLst>
            </a:pP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CN VII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(facial): </a:t>
            </a:r>
            <a:r>
              <a:rPr dirty="0" sz="3600" spc="-30">
                <a:solidFill>
                  <a:srgbClr val="0C0500"/>
                </a:solidFill>
                <a:latin typeface="Garamond"/>
                <a:cs typeface="Garamond"/>
              </a:rPr>
              <a:t>Moves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the </a:t>
            </a:r>
            <a:r>
              <a:rPr dirty="0" sz="3600" spc="-15">
                <a:solidFill>
                  <a:srgbClr val="0C0500"/>
                </a:solidFill>
                <a:latin typeface="Garamond"/>
                <a:cs typeface="Garamond"/>
              </a:rPr>
              <a:t>face,</a:t>
            </a:r>
            <a:r>
              <a:rPr dirty="0" sz="3600" spc="-4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600" spc="-20">
                <a:solidFill>
                  <a:srgbClr val="0C0500"/>
                </a:solidFill>
                <a:latin typeface="Garamond"/>
                <a:cs typeface="Garamond"/>
              </a:rPr>
              <a:t>tastes,</a:t>
            </a:r>
            <a:endParaRPr sz="3600">
              <a:latin typeface="Garamond"/>
              <a:cs typeface="Garamond"/>
            </a:endParaRPr>
          </a:p>
          <a:p>
            <a:pPr marL="268605">
              <a:lnSpc>
                <a:spcPct val="100000"/>
              </a:lnSpc>
            </a:pPr>
            <a:r>
              <a:rPr dirty="0" sz="3600" spc="-25">
                <a:solidFill>
                  <a:srgbClr val="0C0500"/>
                </a:solidFill>
                <a:latin typeface="Garamond"/>
                <a:cs typeface="Garamond"/>
              </a:rPr>
              <a:t>salivates,</a:t>
            </a:r>
            <a:r>
              <a:rPr dirty="0" sz="3600" spc="-9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600" spc="-25">
                <a:solidFill>
                  <a:srgbClr val="0C0500"/>
                </a:solidFill>
                <a:latin typeface="Garamond"/>
                <a:cs typeface="Garamond"/>
              </a:rPr>
              <a:t>cries.</a:t>
            </a:r>
            <a:endParaRPr sz="3600">
              <a:latin typeface="Garamond"/>
              <a:cs typeface="Garamond"/>
            </a:endParaRPr>
          </a:p>
          <a:p>
            <a:pPr marL="268605" indent="-255904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69240" algn="l"/>
              </a:tabLst>
            </a:pP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CN VIII (acoustic): </a:t>
            </a:r>
            <a:r>
              <a:rPr dirty="0" sz="3600" spc="-20">
                <a:solidFill>
                  <a:srgbClr val="0C0500"/>
                </a:solidFill>
                <a:latin typeface="Garamond"/>
                <a:cs typeface="Garamond"/>
              </a:rPr>
              <a:t>Hears,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 regulates</a:t>
            </a:r>
            <a:endParaRPr sz="3600">
              <a:latin typeface="Garamond"/>
              <a:cs typeface="Garamond"/>
            </a:endParaRPr>
          </a:p>
          <a:p>
            <a:pPr marL="268605">
              <a:lnSpc>
                <a:spcPct val="100000"/>
              </a:lnSpc>
            </a:pPr>
            <a:r>
              <a:rPr dirty="0" sz="3600" spc="-15">
                <a:solidFill>
                  <a:srgbClr val="0C0500"/>
                </a:solidFill>
                <a:latin typeface="Garamond"/>
                <a:cs typeface="Garamond"/>
              </a:rPr>
              <a:t>balance.</a:t>
            </a:r>
            <a:endParaRPr sz="3600">
              <a:latin typeface="Garamond"/>
              <a:cs typeface="Garamon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559422" y="117475"/>
            <a:ext cx="2479294" cy="1882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292338" y="236474"/>
            <a:ext cx="55880" cy="52069"/>
          </a:xfrm>
          <a:custGeom>
            <a:avLst/>
            <a:gdLst/>
            <a:ahLst/>
            <a:cxnLst/>
            <a:rect l="l" t="t" r="r" b="b"/>
            <a:pathLst>
              <a:path w="55879" h="52070">
                <a:moveTo>
                  <a:pt x="55752" y="0"/>
                </a:moveTo>
                <a:lnTo>
                  <a:pt x="18160" y="9778"/>
                </a:lnTo>
                <a:lnTo>
                  <a:pt x="12700" y="11302"/>
                </a:lnTo>
                <a:lnTo>
                  <a:pt x="9651" y="13080"/>
                </a:lnTo>
                <a:lnTo>
                  <a:pt x="6603" y="14731"/>
                </a:lnTo>
                <a:lnTo>
                  <a:pt x="4190" y="17145"/>
                </a:lnTo>
                <a:lnTo>
                  <a:pt x="2539" y="20193"/>
                </a:lnTo>
                <a:lnTo>
                  <a:pt x="761" y="23368"/>
                </a:lnTo>
                <a:lnTo>
                  <a:pt x="0" y="26924"/>
                </a:lnTo>
                <a:lnTo>
                  <a:pt x="0" y="30987"/>
                </a:lnTo>
                <a:lnTo>
                  <a:pt x="0" y="37337"/>
                </a:lnTo>
                <a:lnTo>
                  <a:pt x="1904" y="42291"/>
                </a:lnTo>
                <a:lnTo>
                  <a:pt x="5841" y="46100"/>
                </a:lnTo>
                <a:lnTo>
                  <a:pt x="9651" y="49910"/>
                </a:lnTo>
                <a:lnTo>
                  <a:pt x="15112" y="51689"/>
                </a:lnTo>
                <a:lnTo>
                  <a:pt x="21970" y="51689"/>
                </a:lnTo>
                <a:lnTo>
                  <a:pt x="28447" y="51689"/>
                </a:lnTo>
                <a:lnTo>
                  <a:pt x="34416" y="50037"/>
                </a:lnTo>
                <a:lnTo>
                  <a:pt x="39750" y="46608"/>
                </a:lnTo>
                <a:lnTo>
                  <a:pt x="45084" y="43306"/>
                </a:lnTo>
                <a:lnTo>
                  <a:pt x="49148" y="38734"/>
                </a:lnTo>
                <a:lnTo>
                  <a:pt x="51815" y="33020"/>
                </a:lnTo>
                <a:lnTo>
                  <a:pt x="54482" y="27304"/>
                </a:lnTo>
                <a:lnTo>
                  <a:pt x="55752" y="19050"/>
                </a:lnTo>
                <a:lnTo>
                  <a:pt x="55752" y="8254"/>
                </a:lnTo>
                <a:lnTo>
                  <a:pt x="55752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789669" y="186181"/>
            <a:ext cx="60325" cy="38100"/>
          </a:xfrm>
          <a:custGeom>
            <a:avLst/>
            <a:gdLst/>
            <a:ahLst/>
            <a:cxnLst/>
            <a:rect l="l" t="t" r="r" b="b"/>
            <a:pathLst>
              <a:path w="60325" h="38100">
                <a:moveTo>
                  <a:pt x="30479" y="0"/>
                </a:moveTo>
                <a:lnTo>
                  <a:pt x="22351" y="0"/>
                </a:lnTo>
                <a:lnTo>
                  <a:pt x="15366" y="3428"/>
                </a:lnTo>
                <a:lnTo>
                  <a:pt x="0" y="37846"/>
                </a:lnTo>
                <a:lnTo>
                  <a:pt x="60325" y="37846"/>
                </a:lnTo>
                <a:lnTo>
                  <a:pt x="42957" y="3063"/>
                </a:lnTo>
                <a:lnTo>
                  <a:pt x="30479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109711" y="186181"/>
            <a:ext cx="58419" cy="101600"/>
          </a:xfrm>
          <a:custGeom>
            <a:avLst/>
            <a:gdLst/>
            <a:ahLst/>
            <a:cxnLst/>
            <a:rect l="l" t="t" r="r" b="b"/>
            <a:pathLst>
              <a:path w="58420" h="101600">
                <a:moveTo>
                  <a:pt x="29083" y="0"/>
                </a:moveTo>
                <a:lnTo>
                  <a:pt x="21590" y="0"/>
                </a:lnTo>
                <a:lnTo>
                  <a:pt x="14859" y="4191"/>
                </a:lnTo>
                <a:lnTo>
                  <a:pt x="0" y="49529"/>
                </a:lnTo>
                <a:lnTo>
                  <a:pt x="236" y="59172"/>
                </a:lnTo>
                <a:lnTo>
                  <a:pt x="14351" y="95758"/>
                </a:lnTo>
                <a:lnTo>
                  <a:pt x="18923" y="99441"/>
                </a:lnTo>
                <a:lnTo>
                  <a:pt x="24003" y="101219"/>
                </a:lnTo>
                <a:lnTo>
                  <a:pt x="29464" y="101219"/>
                </a:lnTo>
                <a:lnTo>
                  <a:pt x="37084" y="101219"/>
                </a:lnTo>
                <a:lnTo>
                  <a:pt x="57872" y="62174"/>
                </a:lnTo>
                <a:lnTo>
                  <a:pt x="58420" y="50292"/>
                </a:lnTo>
                <a:lnTo>
                  <a:pt x="57894" y="38195"/>
                </a:lnTo>
                <a:lnTo>
                  <a:pt x="37338" y="0"/>
                </a:lnTo>
                <a:lnTo>
                  <a:pt x="2908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934706" y="186181"/>
            <a:ext cx="60325" cy="38100"/>
          </a:xfrm>
          <a:custGeom>
            <a:avLst/>
            <a:gdLst/>
            <a:ahLst/>
            <a:cxnLst/>
            <a:rect l="l" t="t" r="r" b="b"/>
            <a:pathLst>
              <a:path w="60325" h="38100">
                <a:moveTo>
                  <a:pt x="30479" y="0"/>
                </a:moveTo>
                <a:lnTo>
                  <a:pt x="22351" y="0"/>
                </a:lnTo>
                <a:lnTo>
                  <a:pt x="15367" y="3428"/>
                </a:lnTo>
                <a:lnTo>
                  <a:pt x="0" y="37846"/>
                </a:lnTo>
                <a:lnTo>
                  <a:pt x="60325" y="37846"/>
                </a:lnTo>
                <a:lnTo>
                  <a:pt x="42957" y="3063"/>
                </a:lnTo>
                <a:lnTo>
                  <a:pt x="30479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28941" y="186181"/>
            <a:ext cx="64135" cy="101600"/>
          </a:xfrm>
          <a:custGeom>
            <a:avLst/>
            <a:gdLst/>
            <a:ahLst/>
            <a:cxnLst/>
            <a:rect l="l" t="t" r="r" b="b"/>
            <a:pathLst>
              <a:path w="64134" h="101600">
                <a:moveTo>
                  <a:pt x="31368" y="0"/>
                </a:moveTo>
                <a:lnTo>
                  <a:pt x="2285" y="28368"/>
                </a:lnTo>
                <a:lnTo>
                  <a:pt x="0" y="50546"/>
                </a:lnTo>
                <a:lnTo>
                  <a:pt x="573" y="62499"/>
                </a:lnTo>
                <a:lnTo>
                  <a:pt x="19732" y="98075"/>
                </a:lnTo>
                <a:lnTo>
                  <a:pt x="32384" y="101219"/>
                </a:lnTo>
                <a:lnTo>
                  <a:pt x="38625" y="100413"/>
                </a:lnTo>
                <a:lnTo>
                  <a:pt x="63307" y="62426"/>
                </a:lnTo>
                <a:lnTo>
                  <a:pt x="63880" y="50546"/>
                </a:lnTo>
                <a:lnTo>
                  <a:pt x="63287" y="38592"/>
                </a:lnTo>
                <a:lnTo>
                  <a:pt x="44116" y="3127"/>
                </a:lnTo>
                <a:lnTo>
                  <a:pt x="31368" y="0"/>
                </a:lnTo>
                <a:close/>
              </a:path>
            </a:pathLst>
          </a:custGeom>
          <a:ln w="10667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134225" y="186181"/>
            <a:ext cx="64135" cy="101600"/>
          </a:xfrm>
          <a:custGeom>
            <a:avLst/>
            <a:gdLst/>
            <a:ahLst/>
            <a:cxnLst/>
            <a:rect l="l" t="t" r="r" b="b"/>
            <a:pathLst>
              <a:path w="64134" h="101600">
                <a:moveTo>
                  <a:pt x="31369" y="0"/>
                </a:moveTo>
                <a:lnTo>
                  <a:pt x="2285" y="28368"/>
                </a:lnTo>
                <a:lnTo>
                  <a:pt x="0" y="50546"/>
                </a:lnTo>
                <a:lnTo>
                  <a:pt x="573" y="62499"/>
                </a:lnTo>
                <a:lnTo>
                  <a:pt x="19732" y="98075"/>
                </a:lnTo>
                <a:lnTo>
                  <a:pt x="32384" y="101219"/>
                </a:lnTo>
                <a:lnTo>
                  <a:pt x="38625" y="100413"/>
                </a:lnTo>
                <a:lnTo>
                  <a:pt x="63307" y="62426"/>
                </a:lnTo>
                <a:lnTo>
                  <a:pt x="63880" y="50546"/>
                </a:lnTo>
                <a:lnTo>
                  <a:pt x="63287" y="38592"/>
                </a:lnTo>
                <a:lnTo>
                  <a:pt x="44116" y="3127"/>
                </a:lnTo>
                <a:lnTo>
                  <a:pt x="31369" y="0"/>
                </a:lnTo>
                <a:close/>
              </a:path>
            </a:pathLst>
          </a:custGeom>
          <a:ln w="10667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404097" y="165480"/>
            <a:ext cx="0" cy="142875"/>
          </a:xfrm>
          <a:custGeom>
            <a:avLst/>
            <a:gdLst/>
            <a:ahLst/>
            <a:cxnLst/>
            <a:rect l="l" t="t" r="r" b="b"/>
            <a:pathLst>
              <a:path w="0" h="142875">
                <a:moveTo>
                  <a:pt x="0" y="0"/>
                </a:moveTo>
                <a:lnTo>
                  <a:pt x="0" y="142620"/>
                </a:lnTo>
              </a:path>
            </a:pathLst>
          </a:custGeom>
          <a:ln w="28955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085838" y="165480"/>
            <a:ext cx="0" cy="142875"/>
          </a:xfrm>
          <a:custGeom>
            <a:avLst/>
            <a:gdLst/>
            <a:ahLst/>
            <a:cxnLst/>
            <a:rect l="l" t="t" r="r" b="b"/>
            <a:pathLst>
              <a:path w="0" h="142875">
                <a:moveTo>
                  <a:pt x="0" y="0"/>
                </a:moveTo>
                <a:lnTo>
                  <a:pt x="0" y="142620"/>
                </a:lnTo>
              </a:path>
            </a:pathLst>
          </a:custGeom>
          <a:ln w="28955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682993" y="170814"/>
            <a:ext cx="88265" cy="135255"/>
          </a:xfrm>
          <a:custGeom>
            <a:avLst/>
            <a:gdLst/>
            <a:ahLst/>
            <a:cxnLst/>
            <a:rect l="l" t="t" r="r" b="b"/>
            <a:pathLst>
              <a:path w="88265" h="135254">
                <a:moveTo>
                  <a:pt x="0" y="0"/>
                </a:moveTo>
                <a:lnTo>
                  <a:pt x="18287" y="0"/>
                </a:lnTo>
                <a:lnTo>
                  <a:pt x="18287" y="73151"/>
                </a:lnTo>
                <a:lnTo>
                  <a:pt x="18409" y="82508"/>
                </a:lnTo>
                <a:lnTo>
                  <a:pt x="35813" y="115696"/>
                </a:lnTo>
                <a:lnTo>
                  <a:pt x="40512" y="115696"/>
                </a:lnTo>
                <a:lnTo>
                  <a:pt x="49275" y="115696"/>
                </a:lnTo>
                <a:lnTo>
                  <a:pt x="68889" y="82113"/>
                </a:lnTo>
                <a:lnTo>
                  <a:pt x="69341" y="70611"/>
                </a:lnTo>
                <a:lnTo>
                  <a:pt x="69341" y="0"/>
                </a:lnTo>
                <a:lnTo>
                  <a:pt x="87756" y="0"/>
                </a:lnTo>
                <a:lnTo>
                  <a:pt x="87756" y="131952"/>
                </a:lnTo>
                <a:lnTo>
                  <a:pt x="71374" y="131952"/>
                </a:lnTo>
                <a:lnTo>
                  <a:pt x="71374" y="112521"/>
                </a:lnTo>
                <a:lnTo>
                  <a:pt x="67055" y="120014"/>
                </a:lnTo>
                <a:lnTo>
                  <a:pt x="62102" y="125602"/>
                </a:lnTo>
                <a:lnTo>
                  <a:pt x="56387" y="129285"/>
                </a:lnTo>
                <a:lnTo>
                  <a:pt x="50673" y="133095"/>
                </a:lnTo>
                <a:lnTo>
                  <a:pt x="44196" y="134874"/>
                </a:lnTo>
                <a:lnTo>
                  <a:pt x="37083" y="134874"/>
                </a:lnTo>
                <a:lnTo>
                  <a:pt x="28448" y="134874"/>
                </a:lnTo>
                <a:lnTo>
                  <a:pt x="1714" y="104808"/>
                </a:lnTo>
                <a:lnTo>
                  <a:pt x="0" y="81787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891905" y="167767"/>
            <a:ext cx="147320" cy="135255"/>
          </a:xfrm>
          <a:custGeom>
            <a:avLst/>
            <a:gdLst/>
            <a:ahLst/>
            <a:cxnLst/>
            <a:rect l="l" t="t" r="r" b="b"/>
            <a:pathLst>
              <a:path w="147320" h="135254">
                <a:moveTo>
                  <a:pt x="49149" y="0"/>
                </a:moveTo>
                <a:lnTo>
                  <a:pt x="56769" y="0"/>
                </a:lnTo>
                <a:lnTo>
                  <a:pt x="63246" y="2031"/>
                </a:lnTo>
                <a:lnTo>
                  <a:pt x="68452" y="5841"/>
                </a:lnTo>
                <a:lnTo>
                  <a:pt x="73660" y="9778"/>
                </a:lnTo>
                <a:lnTo>
                  <a:pt x="77470" y="15493"/>
                </a:lnTo>
                <a:lnTo>
                  <a:pt x="79628" y="22986"/>
                </a:lnTo>
                <a:lnTo>
                  <a:pt x="83947" y="15366"/>
                </a:lnTo>
                <a:lnTo>
                  <a:pt x="88900" y="9651"/>
                </a:lnTo>
                <a:lnTo>
                  <a:pt x="94615" y="5714"/>
                </a:lnTo>
                <a:lnTo>
                  <a:pt x="100202" y="1904"/>
                </a:lnTo>
                <a:lnTo>
                  <a:pt x="106425" y="0"/>
                </a:lnTo>
                <a:lnTo>
                  <a:pt x="113156" y="0"/>
                </a:lnTo>
                <a:lnTo>
                  <a:pt x="144541" y="24352"/>
                </a:lnTo>
                <a:lnTo>
                  <a:pt x="146812" y="44450"/>
                </a:lnTo>
                <a:lnTo>
                  <a:pt x="146812" y="135000"/>
                </a:lnTo>
                <a:lnTo>
                  <a:pt x="128524" y="135000"/>
                </a:lnTo>
                <a:lnTo>
                  <a:pt x="128524" y="51815"/>
                </a:lnTo>
                <a:lnTo>
                  <a:pt x="128524" y="42290"/>
                </a:lnTo>
                <a:lnTo>
                  <a:pt x="127762" y="35559"/>
                </a:lnTo>
                <a:lnTo>
                  <a:pt x="126365" y="31623"/>
                </a:lnTo>
                <a:lnTo>
                  <a:pt x="125095" y="27685"/>
                </a:lnTo>
                <a:lnTo>
                  <a:pt x="122809" y="24637"/>
                </a:lnTo>
                <a:lnTo>
                  <a:pt x="119761" y="22478"/>
                </a:lnTo>
                <a:lnTo>
                  <a:pt x="116713" y="20319"/>
                </a:lnTo>
                <a:lnTo>
                  <a:pt x="113156" y="19303"/>
                </a:lnTo>
                <a:lnTo>
                  <a:pt x="109347" y="19303"/>
                </a:lnTo>
                <a:lnTo>
                  <a:pt x="101473" y="19303"/>
                </a:lnTo>
                <a:lnTo>
                  <a:pt x="82550" y="58165"/>
                </a:lnTo>
                <a:lnTo>
                  <a:pt x="82550" y="135000"/>
                </a:lnTo>
                <a:lnTo>
                  <a:pt x="64262" y="135000"/>
                </a:lnTo>
                <a:lnTo>
                  <a:pt x="64262" y="49149"/>
                </a:lnTo>
                <a:lnTo>
                  <a:pt x="64262" y="38226"/>
                </a:lnTo>
                <a:lnTo>
                  <a:pt x="62611" y="30479"/>
                </a:lnTo>
                <a:lnTo>
                  <a:pt x="59181" y="26034"/>
                </a:lnTo>
                <a:lnTo>
                  <a:pt x="55879" y="21589"/>
                </a:lnTo>
                <a:lnTo>
                  <a:pt x="51180" y="19303"/>
                </a:lnTo>
                <a:lnTo>
                  <a:pt x="45339" y="19303"/>
                </a:lnTo>
                <a:lnTo>
                  <a:pt x="36956" y="19303"/>
                </a:lnTo>
                <a:lnTo>
                  <a:pt x="30352" y="22605"/>
                </a:lnTo>
                <a:lnTo>
                  <a:pt x="18288" y="66421"/>
                </a:lnTo>
                <a:lnTo>
                  <a:pt x="18288" y="135000"/>
                </a:lnTo>
                <a:lnTo>
                  <a:pt x="0" y="135000"/>
                </a:lnTo>
                <a:lnTo>
                  <a:pt x="0" y="3048"/>
                </a:lnTo>
                <a:lnTo>
                  <a:pt x="16383" y="3048"/>
                </a:lnTo>
                <a:lnTo>
                  <a:pt x="16383" y="21462"/>
                </a:lnTo>
                <a:lnTo>
                  <a:pt x="20066" y="14604"/>
                </a:lnTo>
                <a:lnTo>
                  <a:pt x="24765" y="9271"/>
                </a:lnTo>
                <a:lnTo>
                  <a:pt x="30352" y="5587"/>
                </a:lnTo>
                <a:lnTo>
                  <a:pt x="36068" y="1904"/>
                </a:lnTo>
                <a:lnTo>
                  <a:pt x="42418" y="0"/>
                </a:lnTo>
                <a:lnTo>
                  <a:pt x="49149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769604" y="167767"/>
            <a:ext cx="100330" cy="138430"/>
          </a:xfrm>
          <a:custGeom>
            <a:avLst/>
            <a:gdLst/>
            <a:ahLst/>
            <a:cxnLst/>
            <a:rect l="l" t="t" r="r" b="b"/>
            <a:pathLst>
              <a:path w="100329" h="138429">
                <a:moveTo>
                  <a:pt x="50673" y="0"/>
                </a:moveTo>
                <a:lnTo>
                  <a:pt x="85725" y="17652"/>
                </a:lnTo>
                <a:lnTo>
                  <a:pt x="99822" y="68706"/>
                </a:lnTo>
                <a:lnTo>
                  <a:pt x="99695" y="74675"/>
                </a:lnTo>
                <a:lnTo>
                  <a:pt x="18923" y="74675"/>
                </a:lnTo>
                <a:lnTo>
                  <a:pt x="19994" y="85129"/>
                </a:lnTo>
                <a:lnTo>
                  <a:pt x="42799" y="119633"/>
                </a:lnTo>
                <a:lnTo>
                  <a:pt x="51562" y="119633"/>
                </a:lnTo>
                <a:lnTo>
                  <a:pt x="61083" y="117923"/>
                </a:lnTo>
                <a:lnTo>
                  <a:pt x="69056" y="112807"/>
                </a:lnTo>
                <a:lnTo>
                  <a:pt x="75457" y="104310"/>
                </a:lnTo>
                <a:lnTo>
                  <a:pt x="80264" y="92455"/>
                </a:lnTo>
                <a:lnTo>
                  <a:pt x="99187" y="95376"/>
                </a:lnTo>
                <a:lnTo>
                  <a:pt x="75491" y="131921"/>
                </a:lnTo>
                <a:lnTo>
                  <a:pt x="51435" y="137922"/>
                </a:lnTo>
                <a:lnTo>
                  <a:pt x="40477" y="136846"/>
                </a:lnTo>
                <a:lnTo>
                  <a:pt x="7983" y="110805"/>
                </a:lnTo>
                <a:lnTo>
                  <a:pt x="0" y="70103"/>
                </a:lnTo>
                <a:lnTo>
                  <a:pt x="902" y="54056"/>
                </a:lnTo>
                <a:lnTo>
                  <a:pt x="14350" y="18033"/>
                </a:lnTo>
                <a:lnTo>
                  <a:pt x="40175" y="1121"/>
                </a:lnTo>
                <a:lnTo>
                  <a:pt x="5067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607297" y="167767"/>
            <a:ext cx="90170" cy="138430"/>
          </a:xfrm>
          <a:custGeom>
            <a:avLst/>
            <a:gdLst/>
            <a:ahLst/>
            <a:cxnLst/>
            <a:rect l="l" t="t" r="r" b="b"/>
            <a:pathLst>
              <a:path w="90170" h="138429">
                <a:moveTo>
                  <a:pt x="43942" y="0"/>
                </a:moveTo>
                <a:lnTo>
                  <a:pt x="51943" y="0"/>
                </a:lnTo>
                <a:lnTo>
                  <a:pt x="58927" y="1524"/>
                </a:lnTo>
                <a:lnTo>
                  <a:pt x="85725" y="37083"/>
                </a:lnTo>
                <a:lnTo>
                  <a:pt x="67818" y="40004"/>
                </a:lnTo>
                <a:lnTo>
                  <a:pt x="65434" y="30577"/>
                </a:lnTo>
                <a:lnTo>
                  <a:pt x="60753" y="23828"/>
                </a:lnTo>
                <a:lnTo>
                  <a:pt x="53762" y="19770"/>
                </a:lnTo>
                <a:lnTo>
                  <a:pt x="44450" y="18414"/>
                </a:lnTo>
                <a:lnTo>
                  <a:pt x="36449" y="18414"/>
                </a:lnTo>
                <a:lnTo>
                  <a:pt x="30479" y="20065"/>
                </a:lnTo>
                <a:lnTo>
                  <a:pt x="26670" y="23240"/>
                </a:lnTo>
                <a:lnTo>
                  <a:pt x="22732" y="26415"/>
                </a:lnTo>
                <a:lnTo>
                  <a:pt x="20827" y="30479"/>
                </a:lnTo>
                <a:lnTo>
                  <a:pt x="20827" y="35432"/>
                </a:lnTo>
                <a:lnTo>
                  <a:pt x="20827" y="40258"/>
                </a:lnTo>
                <a:lnTo>
                  <a:pt x="22605" y="44068"/>
                </a:lnTo>
                <a:lnTo>
                  <a:pt x="26416" y="46862"/>
                </a:lnTo>
                <a:lnTo>
                  <a:pt x="28575" y="48513"/>
                </a:lnTo>
                <a:lnTo>
                  <a:pt x="35305" y="51180"/>
                </a:lnTo>
                <a:lnTo>
                  <a:pt x="46354" y="54863"/>
                </a:lnTo>
                <a:lnTo>
                  <a:pt x="56691" y="58239"/>
                </a:lnTo>
                <a:lnTo>
                  <a:pt x="65039" y="61293"/>
                </a:lnTo>
                <a:lnTo>
                  <a:pt x="86105" y="77977"/>
                </a:lnTo>
                <a:lnTo>
                  <a:pt x="88646" y="82930"/>
                </a:lnTo>
                <a:lnTo>
                  <a:pt x="89916" y="88773"/>
                </a:lnTo>
                <a:lnTo>
                  <a:pt x="89916" y="95630"/>
                </a:lnTo>
                <a:lnTo>
                  <a:pt x="71302" y="131385"/>
                </a:lnTo>
                <a:lnTo>
                  <a:pt x="45084" y="137922"/>
                </a:lnTo>
                <a:lnTo>
                  <a:pt x="27699" y="135276"/>
                </a:lnTo>
                <a:lnTo>
                  <a:pt x="14398" y="127333"/>
                </a:lnTo>
                <a:lnTo>
                  <a:pt x="5169" y="114079"/>
                </a:lnTo>
                <a:lnTo>
                  <a:pt x="0" y="95503"/>
                </a:lnTo>
                <a:lnTo>
                  <a:pt x="18287" y="91948"/>
                </a:lnTo>
                <a:lnTo>
                  <a:pt x="19303" y="101346"/>
                </a:lnTo>
                <a:lnTo>
                  <a:pt x="22351" y="108203"/>
                </a:lnTo>
                <a:lnTo>
                  <a:pt x="27050" y="112775"/>
                </a:lnTo>
                <a:lnTo>
                  <a:pt x="31876" y="117348"/>
                </a:lnTo>
                <a:lnTo>
                  <a:pt x="38226" y="119633"/>
                </a:lnTo>
                <a:lnTo>
                  <a:pt x="46227" y="119633"/>
                </a:lnTo>
                <a:lnTo>
                  <a:pt x="54101" y="119633"/>
                </a:lnTo>
                <a:lnTo>
                  <a:pt x="60198" y="117601"/>
                </a:lnTo>
                <a:lnTo>
                  <a:pt x="64643" y="113664"/>
                </a:lnTo>
                <a:lnTo>
                  <a:pt x="68960" y="109727"/>
                </a:lnTo>
                <a:lnTo>
                  <a:pt x="71120" y="104775"/>
                </a:lnTo>
                <a:lnTo>
                  <a:pt x="71120" y="98678"/>
                </a:lnTo>
                <a:lnTo>
                  <a:pt x="71120" y="93472"/>
                </a:lnTo>
                <a:lnTo>
                  <a:pt x="46862" y="79121"/>
                </a:lnTo>
                <a:lnTo>
                  <a:pt x="37076" y="75926"/>
                </a:lnTo>
                <a:lnTo>
                  <a:pt x="4445" y="50418"/>
                </a:lnTo>
                <a:lnTo>
                  <a:pt x="3175" y="44576"/>
                </a:lnTo>
                <a:lnTo>
                  <a:pt x="3175" y="38100"/>
                </a:lnTo>
                <a:lnTo>
                  <a:pt x="26860" y="2651"/>
                </a:lnTo>
                <a:lnTo>
                  <a:pt x="34865" y="664"/>
                </a:lnTo>
                <a:lnTo>
                  <a:pt x="43942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440673" y="167767"/>
            <a:ext cx="88265" cy="135255"/>
          </a:xfrm>
          <a:custGeom>
            <a:avLst/>
            <a:gdLst/>
            <a:ahLst/>
            <a:cxnLst/>
            <a:rect l="l" t="t" r="r" b="b"/>
            <a:pathLst>
              <a:path w="88265" h="135254">
                <a:moveTo>
                  <a:pt x="50926" y="0"/>
                </a:moveTo>
                <a:lnTo>
                  <a:pt x="56642" y="0"/>
                </a:lnTo>
                <a:lnTo>
                  <a:pt x="61975" y="1142"/>
                </a:lnTo>
                <a:lnTo>
                  <a:pt x="66928" y="3428"/>
                </a:lnTo>
                <a:lnTo>
                  <a:pt x="71881" y="5714"/>
                </a:lnTo>
                <a:lnTo>
                  <a:pt x="75819" y="8762"/>
                </a:lnTo>
                <a:lnTo>
                  <a:pt x="78867" y="12446"/>
                </a:lnTo>
                <a:lnTo>
                  <a:pt x="81915" y="16128"/>
                </a:lnTo>
                <a:lnTo>
                  <a:pt x="87883" y="53848"/>
                </a:lnTo>
                <a:lnTo>
                  <a:pt x="87883" y="135000"/>
                </a:lnTo>
                <a:lnTo>
                  <a:pt x="69596" y="135000"/>
                </a:lnTo>
                <a:lnTo>
                  <a:pt x="69596" y="54609"/>
                </a:lnTo>
                <a:lnTo>
                  <a:pt x="69596" y="44957"/>
                </a:lnTo>
                <a:lnTo>
                  <a:pt x="68706" y="37846"/>
                </a:lnTo>
                <a:lnTo>
                  <a:pt x="67055" y="33400"/>
                </a:lnTo>
                <a:lnTo>
                  <a:pt x="65404" y="28828"/>
                </a:lnTo>
                <a:lnTo>
                  <a:pt x="62865" y="25400"/>
                </a:lnTo>
                <a:lnTo>
                  <a:pt x="59308" y="22986"/>
                </a:lnTo>
                <a:lnTo>
                  <a:pt x="55752" y="20574"/>
                </a:lnTo>
                <a:lnTo>
                  <a:pt x="51689" y="19303"/>
                </a:lnTo>
                <a:lnTo>
                  <a:pt x="47117" y="19303"/>
                </a:lnTo>
                <a:lnTo>
                  <a:pt x="38353" y="19303"/>
                </a:lnTo>
                <a:lnTo>
                  <a:pt x="18287" y="62864"/>
                </a:lnTo>
                <a:lnTo>
                  <a:pt x="18287" y="135000"/>
                </a:lnTo>
                <a:lnTo>
                  <a:pt x="0" y="135000"/>
                </a:lnTo>
                <a:lnTo>
                  <a:pt x="0" y="3048"/>
                </a:lnTo>
                <a:lnTo>
                  <a:pt x="16509" y="3048"/>
                </a:lnTo>
                <a:lnTo>
                  <a:pt x="16509" y="21589"/>
                </a:lnTo>
                <a:lnTo>
                  <a:pt x="20447" y="14350"/>
                </a:lnTo>
                <a:lnTo>
                  <a:pt x="25400" y="9016"/>
                </a:lnTo>
                <a:lnTo>
                  <a:pt x="31115" y="5460"/>
                </a:lnTo>
                <a:lnTo>
                  <a:pt x="36829" y="1777"/>
                </a:lnTo>
                <a:lnTo>
                  <a:pt x="43433" y="0"/>
                </a:lnTo>
                <a:lnTo>
                  <a:pt x="50926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272780" y="167767"/>
            <a:ext cx="99695" cy="138430"/>
          </a:xfrm>
          <a:custGeom>
            <a:avLst/>
            <a:gdLst/>
            <a:ahLst/>
            <a:cxnLst/>
            <a:rect l="l" t="t" r="r" b="b"/>
            <a:pathLst>
              <a:path w="99695" h="138429">
                <a:moveTo>
                  <a:pt x="52324" y="0"/>
                </a:moveTo>
                <a:lnTo>
                  <a:pt x="89535" y="16001"/>
                </a:lnTo>
                <a:lnTo>
                  <a:pt x="93852" y="49910"/>
                </a:lnTo>
                <a:lnTo>
                  <a:pt x="93852" y="79628"/>
                </a:lnTo>
                <a:lnTo>
                  <a:pt x="93924" y="93872"/>
                </a:lnTo>
                <a:lnTo>
                  <a:pt x="99695" y="135000"/>
                </a:lnTo>
                <a:lnTo>
                  <a:pt x="80518" y="135000"/>
                </a:lnTo>
                <a:lnTo>
                  <a:pt x="78613" y="130428"/>
                </a:lnTo>
                <a:lnTo>
                  <a:pt x="77343" y="124967"/>
                </a:lnTo>
                <a:lnTo>
                  <a:pt x="76835" y="118744"/>
                </a:lnTo>
                <a:lnTo>
                  <a:pt x="70739" y="125094"/>
                </a:lnTo>
                <a:lnTo>
                  <a:pt x="64262" y="129921"/>
                </a:lnTo>
                <a:lnTo>
                  <a:pt x="57658" y="133096"/>
                </a:lnTo>
                <a:lnTo>
                  <a:pt x="51053" y="136398"/>
                </a:lnTo>
                <a:lnTo>
                  <a:pt x="44196" y="137922"/>
                </a:lnTo>
                <a:lnTo>
                  <a:pt x="37084" y="137922"/>
                </a:lnTo>
                <a:lnTo>
                  <a:pt x="2492" y="115855"/>
                </a:lnTo>
                <a:lnTo>
                  <a:pt x="0" y="100329"/>
                </a:lnTo>
                <a:lnTo>
                  <a:pt x="0" y="92709"/>
                </a:lnTo>
                <a:lnTo>
                  <a:pt x="27955" y="61944"/>
                </a:lnTo>
                <a:lnTo>
                  <a:pt x="52951" y="57215"/>
                </a:lnTo>
                <a:lnTo>
                  <a:pt x="61880" y="55324"/>
                </a:lnTo>
                <a:lnTo>
                  <a:pt x="69334" y="53266"/>
                </a:lnTo>
                <a:lnTo>
                  <a:pt x="75311" y="51053"/>
                </a:lnTo>
                <a:lnTo>
                  <a:pt x="75438" y="45338"/>
                </a:lnTo>
                <a:lnTo>
                  <a:pt x="75438" y="36322"/>
                </a:lnTo>
                <a:lnTo>
                  <a:pt x="73787" y="29972"/>
                </a:lnTo>
                <a:lnTo>
                  <a:pt x="70612" y="26415"/>
                </a:lnTo>
                <a:lnTo>
                  <a:pt x="66040" y="21081"/>
                </a:lnTo>
                <a:lnTo>
                  <a:pt x="59054" y="18414"/>
                </a:lnTo>
                <a:lnTo>
                  <a:pt x="49529" y="18414"/>
                </a:lnTo>
                <a:lnTo>
                  <a:pt x="41021" y="18414"/>
                </a:lnTo>
                <a:lnTo>
                  <a:pt x="34671" y="20192"/>
                </a:lnTo>
                <a:lnTo>
                  <a:pt x="30479" y="23749"/>
                </a:lnTo>
                <a:lnTo>
                  <a:pt x="26289" y="27304"/>
                </a:lnTo>
                <a:lnTo>
                  <a:pt x="23114" y="33908"/>
                </a:lnTo>
                <a:lnTo>
                  <a:pt x="21081" y="43687"/>
                </a:lnTo>
                <a:lnTo>
                  <a:pt x="3175" y="40639"/>
                </a:lnTo>
                <a:lnTo>
                  <a:pt x="25195" y="5518"/>
                </a:lnTo>
                <a:lnTo>
                  <a:pt x="42011" y="617"/>
                </a:lnTo>
                <a:lnTo>
                  <a:pt x="52324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209026" y="167767"/>
            <a:ext cx="59055" cy="135255"/>
          </a:xfrm>
          <a:custGeom>
            <a:avLst/>
            <a:gdLst/>
            <a:ahLst/>
            <a:cxnLst/>
            <a:rect l="l" t="t" r="r" b="b"/>
            <a:pathLst>
              <a:path w="59054" h="135254">
                <a:moveTo>
                  <a:pt x="40004" y="0"/>
                </a:moveTo>
                <a:lnTo>
                  <a:pt x="46100" y="0"/>
                </a:lnTo>
                <a:lnTo>
                  <a:pt x="52450" y="2412"/>
                </a:lnTo>
                <a:lnTo>
                  <a:pt x="58800" y="7238"/>
                </a:lnTo>
                <a:lnTo>
                  <a:pt x="52577" y="27939"/>
                </a:lnTo>
                <a:lnTo>
                  <a:pt x="48005" y="24764"/>
                </a:lnTo>
                <a:lnTo>
                  <a:pt x="43560" y="23113"/>
                </a:lnTo>
                <a:lnTo>
                  <a:pt x="39243" y="23113"/>
                </a:lnTo>
                <a:lnTo>
                  <a:pt x="35432" y="23113"/>
                </a:lnTo>
                <a:lnTo>
                  <a:pt x="31750" y="24510"/>
                </a:lnTo>
                <a:lnTo>
                  <a:pt x="18288" y="65912"/>
                </a:lnTo>
                <a:lnTo>
                  <a:pt x="18288" y="135000"/>
                </a:lnTo>
                <a:lnTo>
                  <a:pt x="0" y="135000"/>
                </a:lnTo>
                <a:lnTo>
                  <a:pt x="0" y="3048"/>
                </a:lnTo>
                <a:lnTo>
                  <a:pt x="16509" y="3048"/>
                </a:lnTo>
                <a:lnTo>
                  <a:pt x="16509" y="22986"/>
                </a:lnTo>
                <a:lnTo>
                  <a:pt x="20700" y="13715"/>
                </a:lnTo>
                <a:lnTo>
                  <a:pt x="24638" y="7619"/>
                </a:lnTo>
                <a:lnTo>
                  <a:pt x="28194" y="4572"/>
                </a:lnTo>
                <a:lnTo>
                  <a:pt x="31623" y="1524"/>
                </a:lnTo>
                <a:lnTo>
                  <a:pt x="35559" y="0"/>
                </a:lnTo>
                <a:lnTo>
                  <a:pt x="40004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914640" y="167767"/>
            <a:ext cx="100330" cy="138430"/>
          </a:xfrm>
          <a:custGeom>
            <a:avLst/>
            <a:gdLst/>
            <a:ahLst/>
            <a:cxnLst/>
            <a:rect l="l" t="t" r="r" b="b"/>
            <a:pathLst>
              <a:path w="100329" h="138429">
                <a:moveTo>
                  <a:pt x="50673" y="0"/>
                </a:moveTo>
                <a:lnTo>
                  <a:pt x="85725" y="17652"/>
                </a:lnTo>
                <a:lnTo>
                  <a:pt x="99821" y="68706"/>
                </a:lnTo>
                <a:lnTo>
                  <a:pt x="99694" y="74675"/>
                </a:lnTo>
                <a:lnTo>
                  <a:pt x="18923" y="74675"/>
                </a:lnTo>
                <a:lnTo>
                  <a:pt x="19994" y="85129"/>
                </a:lnTo>
                <a:lnTo>
                  <a:pt x="42799" y="119633"/>
                </a:lnTo>
                <a:lnTo>
                  <a:pt x="51561" y="119633"/>
                </a:lnTo>
                <a:lnTo>
                  <a:pt x="61083" y="117923"/>
                </a:lnTo>
                <a:lnTo>
                  <a:pt x="69056" y="112807"/>
                </a:lnTo>
                <a:lnTo>
                  <a:pt x="75457" y="104310"/>
                </a:lnTo>
                <a:lnTo>
                  <a:pt x="80263" y="92455"/>
                </a:lnTo>
                <a:lnTo>
                  <a:pt x="99186" y="95376"/>
                </a:lnTo>
                <a:lnTo>
                  <a:pt x="75491" y="131921"/>
                </a:lnTo>
                <a:lnTo>
                  <a:pt x="51434" y="137922"/>
                </a:lnTo>
                <a:lnTo>
                  <a:pt x="40477" y="136846"/>
                </a:lnTo>
                <a:lnTo>
                  <a:pt x="7983" y="110805"/>
                </a:lnTo>
                <a:lnTo>
                  <a:pt x="0" y="70103"/>
                </a:lnTo>
                <a:lnTo>
                  <a:pt x="902" y="54056"/>
                </a:lnTo>
                <a:lnTo>
                  <a:pt x="14350" y="18033"/>
                </a:lnTo>
                <a:lnTo>
                  <a:pt x="40175" y="1121"/>
                </a:lnTo>
                <a:lnTo>
                  <a:pt x="5067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510144" y="167767"/>
            <a:ext cx="101600" cy="138430"/>
          </a:xfrm>
          <a:custGeom>
            <a:avLst/>
            <a:gdLst/>
            <a:ahLst/>
            <a:cxnLst/>
            <a:rect l="l" t="t" r="r" b="b"/>
            <a:pathLst>
              <a:path w="101600" h="138429">
                <a:moveTo>
                  <a:pt x="50673" y="0"/>
                </a:moveTo>
                <a:lnTo>
                  <a:pt x="86868" y="17399"/>
                </a:lnTo>
                <a:lnTo>
                  <a:pt x="101473" y="67690"/>
                </a:lnTo>
                <a:lnTo>
                  <a:pt x="100570" y="84286"/>
                </a:lnTo>
                <a:lnTo>
                  <a:pt x="87122" y="120523"/>
                </a:lnTo>
                <a:lnTo>
                  <a:pt x="50673" y="137922"/>
                </a:lnTo>
                <a:lnTo>
                  <a:pt x="40266" y="136846"/>
                </a:lnTo>
                <a:lnTo>
                  <a:pt x="8143" y="110734"/>
                </a:lnTo>
                <a:lnTo>
                  <a:pt x="0" y="68960"/>
                </a:lnTo>
                <a:lnTo>
                  <a:pt x="902" y="52957"/>
                </a:lnTo>
                <a:lnTo>
                  <a:pt x="22044" y="9804"/>
                </a:lnTo>
                <a:lnTo>
                  <a:pt x="5067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346950" y="167767"/>
            <a:ext cx="90170" cy="138430"/>
          </a:xfrm>
          <a:custGeom>
            <a:avLst/>
            <a:gdLst/>
            <a:ahLst/>
            <a:cxnLst/>
            <a:rect l="l" t="t" r="r" b="b"/>
            <a:pathLst>
              <a:path w="90170" h="138429">
                <a:moveTo>
                  <a:pt x="43942" y="0"/>
                </a:moveTo>
                <a:lnTo>
                  <a:pt x="51943" y="0"/>
                </a:lnTo>
                <a:lnTo>
                  <a:pt x="58927" y="1524"/>
                </a:lnTo>
                <a:lnTo>
                  <a:pt x="85725" y="37083"/>
                </a:lnTo>
                <a:lnTo>
                  <a:pt x="67818" y="40004"/>
                </a:lnTo>
                <a:lnTo>
                  <a:pt x="65434" y="30577"/>
                </a:lnTo>
                <a:lnTo>
                  <a:pt x="60753" y="23828"/>
                </a:lnTo>
                <a:lnTo>
                  <a:pt x="53762" y="19770"/>
                </a:lnTo>
                <a:lnTo>
                  <a:pt x="44450" y="18414"/>
                </a:lnTo>
                <a:lnTo>
                  <a:pt x="36449" y="18414"/>
                </a:lnTo>
                <a:lnTo>
                  <a:pt x="30479" y="20065"/>
                </a:lnTo>
                <a:lnTo>
                  <a:pt x="26670" y="23240"/>
                </a:lnTo>
                <a:lnTo>
                  <a:pt x="22732" y="26415"/>
                </a:lnTo>
                <a:lnTo>
                  <a:pt x="20827" y="30479"/>
                </a:lnTo>
                <a:lnTo>
                  <a:pt x="20827" y="35432"/>
                </a:lnTo>
                <a:lnTo>
                  <a:pt x="20827" y="40258"/>
                </a:lnTo>
                <a:lnTo>
                  <a:pt x="22605" y="44068"/>
                </a:lnTo>
                <a:lnTo>
                  <a:pt x="26416" y="46862"/>
                </a:lnTo>
                <a:lnTo>
                  <a:pt x="28575" y="48513"/>
                </a:lnTo>
                <a:lnTo>
                  <a:pt x="35305" y="51180"/>
                </a:lnTo>
                <a:lnTo>
                  <a:pt x="46354" y="54863"/>
                </a:lnTo>
                <a:lnTo>
                  <a:pt x="56691" y="58239"/>
                </a:lnTo>
                <a:lnTo>
                  <a:pt x="65039" y="61293"/>
                </a:lnTo>
                <a:lnTo>
                  <a:pt x="86105" y="77977"/>
                </a:lnTo>
                <a:lnTo>
                  <a:pt x="88646" y="82930"/>
                </a:lnTo>
                <a:lnTo>
                  <a:pt x="89916" y="88773"/>
                </a:lnTo>
                <a:lnTo>
                  <a:pt x="89916" y="95630"/>
                </a:lnTo>
                <a:lnTo>
                  <a:pt x="71302" y="131385"/>
                </a:lnTo>
                <a:lnTo>
                  <a:pt x="45084" y="137922"/>
                </a:lnTo>
                <a:lnTo>
                  <a:pt x="27699" y="135276"/>
                </a:lnTo>
                <a:lnTo>
                  <a:pt x="14398" y="127333"/>
                </a:lnTo>
                <a:lnTo>
                  <a:pt x="5169" y="114079"/>
                </a:lnTo>
                <a:lnTo>
                  <a:pt x="0" y="95503"/>
                </a:lnTo>
                <a:lnTo>
                  <a:pt x="18288" y="91948"/>
                </a:lnTo>
                <a:lnTo>
                  <a:pt x="19303" y="101346"/>
                </a:lnTo>
                <a:lnTo>
                  <a:pt x="22351" y="108203"/>
                </a:lnTo>
                <a:lnTo>
                  <a:pt x="27050" y="112775"/>
                </a:lnTo>
                <a:lnTo>
                  <a:pt x="31876" y="117348"/>
                </a:lnTo>
                <a:lnTo>
                  <a:pt x="38226" y="119633"/>
                </a:lnTo>
                <a:lnTo>
                  <a:pt x="46227" y="119633"/>
                </a:lnTo>
                <a:lnTo>
                  <a:pt x="54101" y="119633"/>
                </a:lnTo>
                <a:lnTo>
                  <a:pt x="60198" y="117601"/>
                </a:lnTo>
                <a:lnTo>
                  <a:pt x="64643" y="113664"/>
                </a:lnTo>
                <a:lnTo>
                  <a:pt x="68960" y="109727"/>
                </a:lnTo>
                <a:lnTo>
                  <a:pt x="71120" y="104775"/>
                </a:lnTo>
                <a:lnTo>
                  <a:pt x="71120" y="98678"/>
                </a:lnTo>
                <a:lnTo>
                  <a:pt x="71120" y="93472"/>
                </a:lnTo>
                <a:lnTo>
                  <a:pt x="46863" y="79121"/>
                </a:lnTo>
                <a:lnTo>
                  <a:pt x="37076" y="75926"/>
                </a:lnTo>
                <a:lnTo>
                  <a:pt x="4445" y="50418"/>
                </a:lnTo>
                <a:lnTo>
                  <a:pt x="3175" y="44576"/>
                </a:lnTo>
                <a:lnTo>
                  <a:pt x="3175" y="38100"/>
                </a:lnTo>
                <a:lnTo>
                  <a:pt x="26860" y="2651"/>
                </a:lnTo>
                <a:lnTo>
                  <a:pt x="34865" y="664"/>
                </a:lnTo>
                <a:lnTo>
                  <a:pt x="43942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238238" y="167767"/>
            <a:ext cx="88265" cy="135255"/>
          </a:xfrm>
          <a:custGeom>
            <a:avLst/>
            <a:gdLst/>
            <a:ahLst/>
            <a:cxnLst/>
            <a:rect l="l" t="t" r="r" b="b"/>
            <a:pathLst>
              <a:path w="88265" h="135254">
                <a:moveTo>
                  <a:pt x="50926" y="0"/>
                </a:moveTo>
                <a:lnTo>
                  <a:pt x="56641" y="0"/>
                </a:lnTo>
                <a:lnTo>
                  <a:pt x="61975" y="1142"/>
                </a:lnTo>
                <a:lnTo>
                  <a:pt x="66928" y="3428"/>
                </a:lnTo>
                <a:lnTo>
                  <a:pt x="71881" y="5714"/>
                </a:lnTo>
                <a:lnTo>
                  <a:pt x="75818" y="8762"/>
                </a:lnTo>
                <a:lnTo>
                  <a:pt x="78866" y="12446"/>
                </a:lnTo>
                <a:lnTo>
                  <a:pt x="81914" y="16128"/>
                </a:lnTo>
                <a:lnTo>
                  <a:pt x="87883" y="53848"/>
                </a:lnTo>
                <a:lnTo>
                  <a:pt x="87883" y="135000"/>
                </a:lnTo>
                <a:lnTo>
                  <a:pt x="69595" y="135000"/>
                </a:lnTo>
                <a:lnTo>
                  <a:pt x="69595" y="54609"/>
                </a:lnTo>
                <a:lnTo>
                  <a:pt x="69595" y="44957"/>
                </a:lnTo>
                <a:lnTo>
                  <a:pt x="68706" y="37846"/>
                </a:lnTo>
                <a:lnTo>
                  <a:pt x="67055" y="33400"/>
                </a:lnTo>
                <a:lnTo>
                  <a:pt x="65404" y="28828"/>
                </a:lnTo>
                <a:lnTo>
                  <a:pt x="62864" y="25400"/>
                </a:lnTo>
                <a:lnTo>
                  <a:pt x="59308" y="22986"/>
                </a:lnTo>
                <a:lnTo>
                  <a:pt x="55752" y="20574"/>
                </a:lnTo>
                <a:lnTo>
                  <a:pt x="51688" y="19303"/>
                </a:lnTo>
                <a:lnTo>
                  <a:pt x="47116" y="19303"/>
                </a:lnTo>
                <a:lnTo>
                  <a:pt x="38353" y="19303"/>
                </a:lnTo>
                <a:lnTo>
                  <a:pt x="18287" y="62864"/>
                </a:lnTo>
                <a:lnTo>
                  <a:pt x="18287" y="135000"/>
                </a:lnTo>
                <a:lnTo>
                  <a:pt x="0" y="135000"/>
                </a:lnTo>
                <a:lnTo>
                  <a:pt x="0" y="3048"/>
                </a:lnTo>
                <a:lnTo>
                  <a:pt x="16509" y="3048"/>
                </a:lnTo>
                <a:lnTo>
                  <a:pt x="16509" y="21589"/>
                </a:lnTo>
                <a:lnTo>
                  <a:pt x="20446" y="14350"/>
                </a:lnTo>
                <a:lnTo>
                  <a:pt x="25400" y="9016"/>
                </a:lnTo>
                <a:lnTo>
                  <a:pt x="31114" y="5460"/>
                </a:lnTo>
                <a:lnTo>
                  <a:pt x="36829" y="1777"/>
                </a:lnTo>
                <a:lnTo>
                  <a:pt x="43433" y="0"/>
                </a:lnTo>
                <a:lnTo>
                  <a:pt x="50926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115429" y="167767"/>
            <a:ext cx="101600" cy="138430"/>
          </a:xfrm>
          <a:custGeom>
            <a:avLst/>
            <a:gdLst/>
            <a:ahLst/>
            <a:cxnLst/>
            <a:rect l="l" t="t" r="r" b="b"/>
            <a:pathLst>
              <a:path w="101600" h="138429">
                <a:moveTo>
                  <a:pt x="50673" y="0"/>
                </a:moveTo>
                <a:lnTo>
                  <a:pt x="86868" y="17399"/>
                </a:lnTo>
                <a:lnTo>
                  <a:pt x="101473" y="67690"/>
                </a:lnTo>
                <a:lnTo>
                  <a:pt x="100570" y="84286"/>
                </a:lnTo>
                <a:lnTo>
                  <a:pt x="87122" y="120523"/>
                </a:lnTo>
                <a:lnTo>
                  <a:pt x="50673" y="137922"/>
                </a:lnTo>
                <a:lnTo>
                  <a:pt x="40266" y="136846"/>
                </a:lnTo>
                <a:lnTo>
                  <a:pt x="8143" y="110734"/>
                </a:lnTo>
                <a:lnTo>
                  <a:pt x="0" y="68960"/>
                </a:lnTo>
                <a:lnTo>
                  <a:pt x="902" y="52957"/>
                </a:lnTo>
                <a:lnTo>
                  <a:pt x="22044" y="9804"/>
                </a:lnTo>
                <a:lnTo>
                  <a:pt x="5067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909689" y="167767"/>
            <a:ext cx="94615" cy="138430"/>
          </a:xfrm>
          <a:custGeom>
            <a:avLst/>
            <a:gdLst/>
            <a:ahLst/>
            <a:cxnLst/>
            <a:rect l="l" t="t" r="r" b="b"/>
            <a:pathLst>
              <a:path w="94615" h="138429">
                <a:moveTo>
                  <a:pt x="49402" y="0"/>
                </a:moveTo>
                <a:lnTo>
                  <a:pt x="87137" y="23479"/>
                </a:lnTo>
                <a:lnTo>
                  <a:pt x="92455" y="41782"/>
                </a:lnTo>
                <a:lnTo>
                  <a:pt x="74675" y="44957"/>
                </a:lnTo>
                <a:lnTo>
                  <a:pt x="72897" y="36067"/>
                </a:lnTo>
                <a:lnTo>
                  <a:pt x="69850" y="29463"/>
                </a:lnTo>
                <a:lnTo>
                  <a:pt x="65658" y="25018"/>
                </a:lnTo>
                <a:lnTo>
                  <a:pt x="61340" y="20574"/>
                </a:lnTo>
                <a:lnTo>
                  <a:pt x="56133" y="18414"/>
                </a:lnTo>
                <a:lnTo>
                  <a:pt x="50037" y="18414"/>
                </a:lnTo>
                <a:lnTo>
                  <a:pt x="41020" y="18414"/>
                </a:lnTo>
                <a:lnTo>
                  <a:pt x="19345" y="56284"/>
                </a:lnTo>
                <a:lnTo>
                  <a:pt x="18795" y="68452"/>
                </a:lnTo>
                <a:lnTo>
                  <a:pt x="19321" y="81029"/>
                </a:lnTo>
                <a:lnTo>
                  <a:pt x="40258" y="119633"/>
                </a:lnTo>
                <a:lnTo>
                  <a:pt x="49021" y="119633"/>
                </a:lnTo>
                <a:lnTo>
                  <a:pt x="56006" y="119633"/>
                </a:lnTo>
                <a:lnTo>
                  <a:pt x="76326" y="86613"/>
                </a:lnTo>
                <a:lnTo>
                  <a:pt x="94360" y="89534"/>
                </a:lnTo>
                <a:lnTo>
                  <a:pt x="78739" y="125602"/>
                </a:lnTo>
                <a:lnTo>
                  <a:pt x="48640" y="137922"/>
                </a:lnTo>
                <a:lnTo>
                  <a:pt x="38522" y="136846"/>
                </a:lnTo>
                <a:lnTo>
                  <a:pt x="7715" y="110732"/>
                </a:lnTo>
                <a:lnTo>
                  <a:pt x="0" y="68833"/>
                </a:lnTo>
                <a:lnTo>
                  <a:pt x="859" y="52740"/>
                </a:lnTo>
                <a:lnTo>
                  <a:pt x="21274" y="9697"/>
                </a:lnTo>
                <a:lnTo>
                  <a:pt x="39042" y="1073"/>
                </a:lnTo>
                <a:lnTo>
                  <a:pt x="49402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799326" y="167767"/>
            <a:ext cx="88265" cy="135255"/>
          </a:xfrm>
          <a:custGeom>
            <a:avLst/>
            <a:gdLst/>
            <a:ahLst/>
            <a:cxnLst/>
            <a:rect l="l" t="t" r="r" b="b"/>
            <a:pathLst>
              <a:path w="88265" h="135254">
                <a:moveTo>
                  <a:pt x="50926" y="0"/>
                </a:moveTo>
                <a:lnTo>
                  <a:pt x="56642" y="0"/>
                </a:lnTo>
                <a:lnTo>
                  <a:pt x="61975" y="1142"/>
                </a:lnTo>
                <a:lnTo>
                  <a:pt x="66928" y="3428"/>
                </a:lnTo>
                <a:lnTo>
                  <a:pt x="71881" y="5714"/>
                </a:lnTo>
                <a:lnTo>
                  <a:pt x="75819" y="8762"/>
                </a:lnTo>
                <a:lnTo>
                  <a:pt x="78867" y="12446"/>
                </a:lnTo>
                <a:lnTo>
                  <a:pt x="81915" y="16128"/>
                </a:lnTo>
                <a:lnTo>
                  <a:pt x="87883" y="53848"/>
                </a:lnTo>
                <a:lnTo>
                  <a:pt x="87883" y="135000"/>
                </a:lnTo>
                <a:lnTo>
                  <a:pt x="69596" y="135000"/>
                </a:lnTo>
                <a:lnTo>
                  <a:pt x="69596" y="54609"/>
                </a:lnTo>
                <a:lnTo>
                  <a:pt x="69596" y="44957"/>
                </a:lnTo>
                <a:lnTo>
                  <a:pt x="68706" y="37846"/>
                </a:lnTo>
                <a:lnTo>
                  <a:pt x="67055" y="33400"/>
                </a:lnTo>
                <a:lnTo>
                  <a:pt x="65404" y="28828"/>
                </a:lnTo>
                <a:lnTo>
                  <a:pt x="62865" y="25400"/>
                </a:lnTo>
                <a:lnTo>
                  <a:pt x="59308" y="22986"/>
                </a:lnTo>
                <a:lnTo>
                  <a:pt x="55752" y="20574"/>
                </a:lnTo>
                <a:lnTo>
                  <a:pt x="51689" y="19303"/>
                </a:lnTo>
                <a:lnTo>
                  <a:pt x="47117" y="19303"/>
                </a:lnTo>
                <a:lnTo>
                  <a:pt x="38353" y="19303"/>
                </a:lnTo>
                <a:lnTo>
                  <a:pt x="18288" y="62864"/>
                </a:lnTo>
                <a:lnTo>
                  <a:pt x="18288" y="135000"/>
                </a:lnTo>
                <a:lnTo>
                  <a:pt x="0" y="135000"/>
                </a:lnTo>
                <a:lnTo>
                  <a:pt x="0" y="3048"/>
                </a:lnTo>
                <a:lnTo>
                  <a:pt x="16509" y="3048"/>
                </a:lnTo>
                <a:lnTo>
                  <a:pt x="16509" y="21589"/>
                </a:lnTo>
                <a:lnTo>
                  <a:pt x="20447" y="14350"/>
                </a:lnTo>
                <a:lnTo>
                  <a:pt x="25400" y="9016"/>
                </a:lnTo>
                <a:lnTo>
                  <a:pt x="31115" y="5460"/>
                </a:lnTo>
                <a:lnTo>
                  <a:pt x="36829" y="1777"/>
                </a:lnTo>
                <a:lnTo>
                  <a:pt x="43433" y="0"/>
                </a:lnTo>
                <a:lnTo>
                  <a:pt x="50926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708643" y="124713"/>
            <a:ext cx="52705" cy="180340"/>
          </a:xfrm>
          <a:custGeom>
            <a:avLst/>
            <a:gdLst/>
            <a:ahLst/>
            <a:cxnLst/>
            <a:rect l="l" t="t" r="r" b="b"/>
            <a:pathLst>
              <a:path w="52704" h="180340">
                <a:moveTo>
                  <a:pt x="31623" y="0"/>
                </a:moveTo>
                <a:lnTo>
                  <a:pt x="31623" y="46100"/>
                </a:lnTo>
                <a:lnTo>
                  <a:pt x="50164" y="46100"/>
                </a:lnTo>
                <a:lnTo>
                  <a:pt x="50164" y="63500"/>
                </a:lnTo>
                <a:lnTo>
                  <a:pt x="31623" y="63500"/>
                </a:lnTo>
                <a:lnTo>
                  <a:pt x="31623" y="140588"/>
                </a:lnTo>
                <a:lnTo>
                  <a:pt x="31623" y="147700"/>
                </a:lnTo>
                <a:lnTo>
                  <a:pt x="32130" y="152400"/>
                </a:lnTo>
                <a:lnTo>
                  <a:pt x="33274" y="154431"/>
                </a:lnTo>
                <a:lnTo>
                  <a:pt x="34798" y="157352"/>
                </a:lnTo>
                <a:lnTo>
                  <a:pt x="37719" y="158876"/>
                </a:lnTo>
                <a:lnTo>
                  <a:pt x="42036" y="158876"/>
                </a:lnTo>
                <a:lnTo>
                  <a:pt x="44196" y="158876"/>
                </a:lnTo>
                <a:lnTo>
                  <a:pt x="46862" y="158622"/>
                </a:lnTo>
                <a:lnTo>
                  <a:pt x="50164" y="157987"/>
                </a:lnTo>
                <a:lnTo>
                  <a:pt x="52577" y="177800"/>
                </a:lnTo>
                <a:lnTo>
                  <a:pt x="47625" y="179069"/>
                </a:lnTo>
                <a:lnTo>
                  <a:pt x="43052" y="179831"/>
                </a:lnTo>
                <a:lnTo>
                  <a:pt x="38988" y="179831"/>
                </a:lnTo>
                <a:lnTo>
                  <a:pt x="32638" y="179831"/>
                </a:lnTo>
                <a:lnTo>
                  <a:pt x="27431" y="178561"/>
                </a:lnTo>
                <a:lnTo>
                  <a:pt x="23622" y="176021"/>
                </a:lnTo>
                <a:lnTo>
                  <a:pt x="19684" y="173481"/>
                </a:lnTo>
                <a:lnTo>
                  <a:pt x="13334" y="139445"/>
                </a:lnTo>
                <a:lnTo>
                  <a:pt x="13334" y="63500"/>
                </a:lnTo>
                <a:lnTo>
                  <a:pt x="0" y="63500"/>
                </a:lnTo>
                <a:lnTo>
                  <a:pt x="0" y="46100"/>
                </a:lnTo>
                <a:lnTo>
                  <a:pt x="13334" y="46100"/>
                </a:lnTo>
                <a:lnTo>
                  <a:pt x="13334" y="13334"/>
                </a:lnTo>
                <a:lnTo>
                  <a:pt x="3162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737856" y="124713"/>
            <a:ext cx="52705" cy="180340"/>
          </a:xfrm>
          <a:custGeom>
            <a:avLst/>
            <a:gdLst/>
            <a:ahLst/>
            <a:cxnLst/>
            <a:rect l="l" t="t" r="r" b="b"/>
            <a:pathLst>
              <a:path w="52704" h="180340">
                <a:moveTo>
                  <a:pt x="31623" y="0"/>
                </a:moveTo>
                <a:lnTo>
                  <a:pt x="31623" y="46100"/>
                </a:lnTo>
                <a:lnTo>
                  <a:pt x="50165" y="46100"/>
                </a:lnTo>
                <a:lnTo>
                  <a:pt x="50165" y="63500"/>
                </a:lnTo>
                <a:lnTo>
                  <a:pt x="31623" y="63500"/>
                </a:lnTo>
                <a:lnTo>
                  <a:pt x="31623" y="140588"/>
                </a:lnTo>
                <a:lnTo>
                  <a:pt x="31623" y="147700"/>
                </a:lnTo>
                <a:lnTo>
                  <a:pt x="32130" y="152400"/>
                </a:lnTo>
                <a:lnTo>
                  <a:pt x="33274" y="154431"/>
                </a:lnTo>
                <a:lnTo>
                  <a:pt x="34798" y="157352"/>
                </a:lnTo>
                <a:lnTo>
                  <a:pt x="37719" y="158876"/>
                </a:lnTo>
                <a:lnTo>
                  <a:pt x="42037" y="158876"/>
                </a:lnTo>
                <a:lnTo>
                  <a:pt x="44196" y="158876"/>
                </a:lnTo>
                <a:lnTo>
                  <a:pt x="46863" y="158622"/>
                </a:lnTo>
                <a:lnTo>
                  <a:pt x="50165" y="157987"/>
                </a:lnTo>
                <a:lnTo>
                  <a:pt x="52577" y="177800"/>
                </a:lnTo>
                <a:lnTo>
                  <a:pt x="47625" y="179069"/>
                </a:lnTo>
                <a:lnTo>
                  <a:pt x="43052" y="179831"/>
                </a:lnTo>
                <a:lnTo>
                  <a:pt x="38989" y="179831"/>
                </a:lnTo>
                <a:lnTo>
                  <a:pt x="32639" y="179831"/>
                </a:lnTo>
                <a:lnTo>
                  <a:pt x="27432" y="178561"/>
                </a:lnTo>
                <a:lnTo>
                  <a:pt x="23622" y="176021"/>
                </a:lnTo>
                <a:lnTo>
                  <a:pt x="19685" y="173481"/>
                </a:lnTo>
                <a:lnTo>
                  <a:pt x="13335" y="139445"/>
                </a:lnTo>
                <a:lnTo>
                  <a:pt x="13335" y="63500"/>
                </a:lnTo>
                <a:lnTo>
                  <a:pt x="0" y="63500"/>
                </a:lnTo>
                <a:lnTo>
                  <a:pt x="0" y="46100"/>
                </a:lnTo>
                <a:lnTo>
                  <a:pt x="13335" y="46100"/>
                </a:lnTo>
                <a:lnTo>
                  <a:pt x="13335" y="13334"/>
                </a:lnTo>
                <a:lnTo>
                  <a:pt x="3162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009383" y="124713"/>
            <a:ext cx="52705" cy="180340"/>
          </a:xfrm>
          <a:custGeom>
            <a:avLst/>
            <a:gdLst/>
            <a:ahLst/>
            <a:cxnLst/>
            <a:rect l="l" t="t" r="r" b="b"/>
            <a:pathLst>
              <a:path w="52704" h="180340">
                <a:moveTo>
                  <a:pt x="31623" y="0"/>
                </a:moveTo>
                <a:lnTo>
                  <a:pt x="31623" y="46100"/>
                </a:lnTo>
                <a:lnTo>
                  <a:pt x="50165" y="46100"/>
                </a:lnTo>
                <a:lnTo>
                  <a:pt x="50165" y="63500"/>
                </a:lnTo>
                <a:lnTo>
                  <a:pt x="31623" y="63500"/>
                </a:lnTo>
                <a:lnTo>
                  <a:pt x="31623" y="140588"/>
                </a:lnTo>
                <a:lnTo>
                  <a:pt x="31623" y="147700"/>
                </a:lnTo>
                <a:lnTo>
                  <a:pt x="32131" y="152400"/>
                </a:lnTo>
                <a:lnTo>
                  <a:pt x="33274" y="154431"/>
                </a:lnTo>
                <a:lnTo>
                  <a:pt x="34798" y="157352"/>
                </a:lnTo>
                <a:lnTo>
                  <a:pt x="37719" y="158876"/>
                </a:lnTo>
                <a:lnTo>
                  <a:pt x="42037" y="158876"/>
                </a:lnTo>
                <a:lnTo>
                  <a:pt x="44196" y="158876"/>
                </a:lnTo>
                <a:lnTo>
                  <a:pt x="46863" y="158622"/>
                </a:lnTo>
                <a:lnTo>
                  <a:pt x="50165" y="157987"/>
                </a:lnTo>
                <a:lnTo>
                  <a:pt x="52577" y="177800"/>
                </a:lnTo>
                <a:lnTo>
                  <a:pt x="47625" y="179069"/>
                </a:lnTo>
                <a:lnTo>
                  <a:pt x="43052" y="179831"/>
                </a:lnTo>
                <a:lnTo>
                  <a:pt x="38989" y="179831"/>
                </a:lnTo>
                <a:lnTo>
                  <a:pt x="32639" y="179831"/>
                </a:lnTo>
                <a:lnTo>
                  <a:pt x="27432" y="178561"/>
                </a:lnTo>
                <a:lnTo>
                  <a:pt x="23622" y="176021"/>
                </a:lnTo>
                <a:lnTo>
                  <a:pt x="19685" y="173481"/>
                </a:lnTo>
                <a:lnTo>
                  <a:pt x="13335" y="139445"/>
                </a:lnTo>
                <a:lnTo>
                  <a:pt x="13335" y="63500"/>
                </a:lnTo>
                <a:lnTo>
                  <a:pt x="0" y="63500"/>
                </a:lnTo>
                <a:lnTo>
                  <a:pt x="0" y="46100"/>
                </a:lnTo>
                <a:lnTo>
                  <a:pt x="13335" y="46100"/>
                </a:lnTo>
                <a:lnTo>
                  <a:pt x="13335" y="13334"/>
                </a:lnTo>
                <a:lnTo>
                  <a:pt x="3162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389619" y="133413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 h="0">
                <a:moveTo>
                  <a:pt x="0" y="0"/>
                </a:moveTo>
                <a:lnTo>
                  <a:pt x="28955" y="0"/>
                </a:lnTo>
              </a:path>
            </a:pathLst>
          </a:custGeom>
          <a:ln w="3644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8092947" y="120522"/>
            <a:ext cx="93980" cy="185420"/>
          </a:xfrm>
          <a:custGeom>
            <a:avLst/>
            <a:gdLst/>
            <a:ahLst/>
            <a:cxnLst/>
            <a:rect l="l" t="t" r="r" b="b"/>
            <a:pathLst>
              <a:path w="93979" h="185420">
                <a:moveTo>
                  <a:pt x="0" y="0"/>
                </a:moveTo>
                <a:lnTo>
                  <a:pt x="18415" y="0"/>
                </a:lnTo>
                <a:lnTo>
                  <a:pt x="18415" y="65024"/>
                </a:lnTo>
                <a:lnTo>
                  <a:pt x="22225" y="59054"/>
                </a:lnTo>
                <a:lnTo>
                  <a:pt x="26670" y="54609"/>
                </a:lnTo>
                <a:lnTo>
                  <a:pt x="31623" y="51688"/>
                </a:lnTo>
                <a:lnTo>
                  <a:pt x="36575" y="48768"/>
                </a:lnTo>
                <a:lnTo>
                  <a:pt x="42036" y="47244"/>
                </a:lnTo>
                <a:lnTo>
                  <a:pt x="48132" y="47244"/>
                </a:lnTo>
                <a:lnTo>
                  <a:pt x="56515" y="47244"/>
                </a:lnTo>
                <a:lnTo>
                  <a:pt x="87756" y="77850"/>
                </a:lnTo>
                <a:lnTo>
                  <a:pt x="93979" y="115188"/>
                </a:lnTo>
                <a:lnTo>
                  <a:pt x="93098" y="131054"/>
                </a:lnTo>
                <a:lnTo>
                  <a:pt x="79882" y="167004"/>
                </a:lnTo>
                <a:lnTo>
                  <a:pt x="46990" y="185166"/>
                </a:lnTo>
                <a:lnTo>
                  <a:pt x="40767" y="185166"/>
                </a:lnTo>
                <a:lnTo>
                  <a:pt x="17018" y="165734"/>
                </a:lnTo>
                <a:lnTo>
                  <a:pt x="17018" y="182245"/>
                </a:lnTo>
                <a:lnTo>
                  <a:pt x="0" y="182245"/>
                </a:lnTo>
                <a:lnTo>
                  <a:pt x="0" y="0"/>
                </a:lnTo>
                <a:close/>
              </a:path>
            </a:pathLst>
          </a:custGeom>
          <a:ln w="10667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805166" y="120522"/>
            <a:ext cx="88265" cy="182245"/>
          </a:xfrm>
          <a:custGeom>
            <a:avLst/>
            <a:gdLst/>
            <a:ahLst/>
            <a:cxnLst/>
            <a:rect l="l" t="t" r="r" b="b"/>
            <a:pathLst>
              <a:path w="88265" h="182245">
                <a:moveTo>
                  <a:pt x="0" y="0"/>
                </a:moveTo>
                <a:lnTo>
                  <a:pt x="18287" y="0"/>
                </a:lnTo>
                <a:lnTo>
                  <a:pt x="18287" y="65404"/>
                </a:lnTo>
                <a:lnTo>
                  <a:pt x="22605" y="59308"/>
                </a:lnTo>
                <a:lnTo>
                  <a:pt x="27431" y="54863"/>
                </a:lnTo>
                <a:lnTo>
                  <a:pt x="32892" y="51816"/>
                </a:lnTo>
                <a:lnTo>
                  <a:pt x="38353" y="48768"/>
                </a:lnTo>
                <a:lnTo>
                  <a:pt x="44323" y="47244"/>
                </a:lnTo>
                <a:lnTo>
                  <a:pt x="50800" y="47244"/>
                </a:lnTo>
                <a:lnTo>
                  <a:pt x="85598" y="73850"/>
                </a:lnTo>
                <a:lnTo>
                  <a:pt x="88137" y="98551"/>
                </a:lnTo>
                <a:lnTo>
                  <a:pt x="88137" y="182245"/>
                </a:lnTo>
                <a:lnTo>
                  <a:pt x="69850" y="182245"/>
                </a:lnTo>
                <a:lnTo>
                  <a:pt x="69850" y="98551"/>
                </a:lnTo>
                <a:lnTo>
                  <a:pt x="69850" y="87122"/>
                </a:lnTo>
                <a:lnTo>
                  <a:pt x="67817" y="78994"/>
                </a:lnTo>
                <a:lnTo>
                  <a:pt x="63753" y="74041"/>
                </a:lnTo>
                <a:lnTo>
                  <a:pt x="59689" y="68960"/>
                </a:lnTo>
                <a:lnTo>
                  <a:pt x="54101" y="66548"/>
                </a:lnTo>
                <a:lnTo>
                  <a:pt x="46989" y="66548"/>
                </a:lnTo>
                <a:lnTo>
                  <a:pt x="38988" y="66548"/>
                </a:lnTo>
                <a:lnTo>
                  <a:pt x="18287" y="109981"/>
                </a:lnTo>
                <a:lnTo>
                  <a:pt x="18287" y="182245"/>
                </a:lnTo>
                <a:lnTo>
                  <a:pt x="0" y="182245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071359" y="133413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 h="0">
                <a:moveTo>
                  <a:pt x="0" y="0"/>
                </a:moveTo>
                <a:lnTo>
                  <a:pt x="28955" y="0"/>
                </a:lnTo>
              </a:path>
            </a:pathLst>
          </a:custGeom>
          <a:ln w="3644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559422" y="120522"/>
            <a:ext cx="100965" cy="182245"/>
          </a:xfrm>
          <a:custGeom>
            <a:avLst/>
            <a:gdLst/>
            <a:ahLst/>
            <a:cxnLst/>
            <a:rect l="l" t="t" r="r" b="b"/>
            <a:pathLst>
              <a:path w="100965" h="182245">
                <a:moveTo>
                  <a:pt x="0" y="0"/>
                </a:moveTo>
                <a:lnTo>
                  <a:pt x="100837" y="0"/>
                </a:lnTo>
                <a:lnTo>
                  <a:pt x="100837" y="21590"/>
                </a:lnTo>
                <a:lnTo>
                  <a:pt x="19811" y="21590"/>
                </a:lnTo>
                <a:lnTo>
                  <a:pt x="19811" y="77977"/>
                </a:lnTo>
                <a:lnTo>
                  <a:pt x="89916" y="77977"/>
                </a:lnTo>
                <a:lnTo>
                  <a:pt x="89916" y="99441"/>
                </a:lnTo>
                <a:lnTo>
                  <a:pt x="19811" y="99441"/>
                </a:lnTo>
                <a:lnTo>
                  <a:pt x="19811" y="182245"/>
                </a:lnTo>
                <a:lnTo>
                  <a:pt x="0" y="182245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621778" y="117475"/>
            <a:ext cx="63500" cy="185420"/>
          </a:xfrm>
          <a:custGeom>
            <a:avLst/>
            <a:gdLst/>
            <a:ahLst/>
            <a:cxnLst/>
            <a:rect l="l" t="t" r="r" b="b"/>
            <a:pathLst>
              <a:path w="63500" h="185420">
                <a:moveTo>
                  <a:pt x="46227" y="0"/>
                </a:moveTo>
                <a:lnTo>
                  <a:pt x="51435" y="0"/>
                </a:lnTo>
                <a:lnTo>
                  <a:pt x="57150" y="761"/>
                </a:lnTo>
                <a:lnTo>
                  <a:pt x="63373" y="2285"/>
                </a:lnTo>
                <a:lnTo>
                  <a:pt x="60578" y="21717"/>
                </a:lnTo>
                <a:lnTo>
                  <a:pt x="56769" y="20954"/>
                </a:lnTo>
                <a:lnTo>
                  <a:pt x="53213" y="20447"/>
                </a:lnTo>
                <a:lnTo>
                  <a:pt x="49783" y="20447"/>
                </a:lnTo>
                <a:lnTo>
                  <a:pt x="44323" y="20447"/>
                </a:lnTo>
                <a:lnTo>
                  <a:pt x="40386" y="21971"/>
                </a:lnTo>
                <a:lnTo>
                  <a:pt x="38100" y="24765"/>
                </a:lnTo>
                <a:lnTo>
                  <a:pt x="35687" y="27685"/>
                </a:lnTo>
                <a:lnTo>
                  <a:pt x="34544" y="33147"/>
                </a:lnTo>
                <a:lnTo>
                  <a:pt x="34544" y="41148"/>
                </a:lnTo>
                <a:lnTo>
                  <a:pt x="34544" y="53340"/>
                </a:lnTo>
                <a:lnTo>
                  <a:pt x="55625" y="53340"/>
                </a:lnTo>
                <a:lnTo>
                  <a:pt x="55625" y="70739"/>
                </a:lnTo>
                <a:lnTo>
                  <a:pt x="34544" y="70739"/>
                </a:lnTo>
                <a:lnTo>
                  <a:pt x="34544" y="185293"/>
                </a:lnTo>
                <a:lnTo>
                  <a:pt x="16255" y="185293"/>
                </a:lnTo>
                <a:lnTo>
                  <a:pt x="16255" y="70739"/>
                </a:lnTo>
                <a:lnTo>
                  <a:pt x="0" y="70739"/>
                </a:lnTo>
                <a:lnTo>
                  <a:pt x="0" y="53340"/>
                </a:lnTo>
                <a:lnTo>
                  <a:pt x="16255" y="53340"/>
                </a:lnTo>
                <a:lnTo>
                  <a:pt x="16255" y="39243"/>
                </a:lnTo>
                <a:lnTo>
                  <a:pt x="16255" y="28955"/>
                </a:lnTo>
                <a:lnTo>
                  <a:pt x="17399" y="21081"/>
                </a:lnTo>
                <a:lnTo>
                  <a:pt x="19557" y="16001"/>
                </a:lnTo>
                <a:lnTo>
                  <a:pt x="21717" y="10795"/>
                </a:lnTo>
                <a:lnTo>
                  <a:pt x="25019" y="6857"/>
                </a:lnTo>
                <a:lnTo>
                  <a:pt x="29464" y="4064"/>
                </a:lnTo>
                <a:lnTo>
                  <a:pt x="33908" y="1397"/>
                </a:lnTo>
                <a:lnTo>
                  <a:pt x="39497" y="0"/>
                </a:lnTo>
                <a:lnTo>
                  <a:pt x="46227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8015"/>
            <a:ext cx="3112008" cy="9936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529839" y="128015"/>
            <a:ext cx="696468" cy="9936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5690" y="383031"/>
            <a:ext cx="2735393" cy="3216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59740" y="934465"/>
            <a:ext cx="7985759" cy="4876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8605" indent="-255904">
              <a:lnSpc>
                <a:spcPct val="100000"/>
              </a:lnSpc>
              <a:buFont typeface="Arial"/>
              <a:buChar char="•"/>
              <a:tabLst>
                <a:tab pos="269240" algn="l"/>
              </a:tabLst>
            </a:pP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CN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IX </a:t>
            </a:r>
            <a:r>
              <a:rPr dirty="0" sz="3600" spc="5">
                <a:solidFill>
                  <a:srgbClr val="0C0500"/>
                </a:solidFill>
                <a:latin typeface="Garamond"/>
                <a:cs typeface="Garamond"/>
              </a:rPr>
              <a:t>(glossopharyngeal): </a:t>
            </a:r>
            <a:r>
              <a:rPr dirty="0" sz="3600" spc="-45">
                <a:solidFill>
                  <a:srgbClr val="0C0500"/>
                </a:solidFill>
                <a:latin typeface="Garamond"/>
                <a:cs typeface="Garamond"/>
              </a:rPr>
              <a:t>Tastes,</a:t>
            </a:r>
            <a:r>
              <a:rPr dirty="0" sz="3600" spc="-6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600" spc="-25">
                <a:solidFill>
                  <a:srgbClr val="0C0500"/>
                </a:solidFill>
                <a:latin typeface="Garamond"/>
                <a:cs typeface="Garamond"/>
              </a:rPr>
              <a:t>salivates,</a:t>
            </a:r>
            <a:endParaRPr sz="3600">
              <a:latin typeface="Garamond"/>
              <a:cs typeface="Garamond"/>
            </a:endParaRPr>
          </a:p>
          <a:p>
            <a:pPr marL="268605">
              <a:lnSpc>
                <a:spcPct val="100000"/>
              </a:lnSpc>
            </a:pPr>
            <a:r>
              <a:rPr dirty="0" sz="3600" spc="-30">
                <a:solidFill>
                  <a:srgbClr val="0C0500"/>
                </a:solidFill>
                <a:latin typeface="Garamond"/>
                <a:cs typeface="Garamond"/>
              </a:rPr>
              <a:t>swallows,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monitors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carotid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body and</a:t>
            </a:r>
            <a:r>
              <a:rPr dirty="0" sz="3600" spc="2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600" spc="-35">
                <a:solidFill>
                  <a:srgbClr val="0C0500"/>
                </a:solidFill>
                <a:latin typeface="Garamond"/>
                <a:cs typeface="Garamond"/>
              </a:rPr>
              <a:t>sinus.</a:t>
            </a:r>
            <a:endParaRPr sz="3600">
              <a:latin typeface="Garamond"/>
              <a:cs typeface="Garamond"/>
            </a:endParaRPr>
          </a:p>
          <a:p>
            <a:pPr algn="just" marL="268605" marR="74930" indent="-255904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69240" algn="l"/>
              </a:tabLst>
            </a:pP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CN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X </a:t>
            </a:r>
            <a:r>
              <a:rPr dirty="0" sz="3600" spc="-15">
                <a:solidFill>
                  <a:srgbClr val="0C0500"/>
                </a:solidFill>
                <a:latin typeface="Garamond"/>
                <a:cs typeface="Garamond"/>
              </a:rPr>
              <a:t>(vagus): </a:t>
            </a:r>
            <a:r>
              <a:rPr dirty="0" sz="3600" spc="-45">
                <a:solidFill>
                  <a:srgbClr val="0C0500"/>
                </a:solidFill>
                <a:latin typeface="Garamond"/>
                <a:cs typeface="Garamond"/>
              </a:rPr>
              <a:t>Tastes, </a:t>
            </a:r>
            <a:r>
              <a:rPr dirty="0" sz="3600" spc="-30">
                <a:solidFill>
                  <a:srgbClr val="0C0500"/>
                </a:solidFill>
                <a:latin typeface="Garamond"/>
                <a:cs typeface="Garamond"/>
              </a:rPr>
              <a:t>swallows,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lifts </a:t>
            </a:r>
            <a:r>
              <a:rPr dirty="0" sz="3600" spc="-10">
                <a:solidFill>
                  <a:srgbClr val="0C0500"/>
                </a:solidFill>
                <a:latin typeface="Garamond"/>
                <a:cs typeface="Garamond"/>
              </a:rPr>
              <a:t>palate,  </a:t>
            </a:r>
            <a:r>
              <a:rPr dirty="0" sz="3600" spc="-20">
                <a:solidFill>
                  <a:srgbClr val="0C0500"/>
                </a:solidFill>
                <a:latin typeface="Garamond"/>
                <a:cs typeface="Garamond"/>
              </a:rPr>
              <a:t>talks,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communication </a:t>
            </a:r>
            <a:r>
              <a:rPr dirty="0" sz="3600" spc="-10">
                <a:solidFill>
                  <a:srgbClr val="0C0500"/>
                </a:solidFill>
                <a:latin typeface="Garamond"/>
                <a:cs typeface="Garamond"/>
              </a:rPr>
              <a:t>to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and from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thoraco-  abdominal</a:t>
            </a:r>
            <a:r>
              <a:rPr dirty="0" sz="3600" spc="-8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viscera.</a:t>
            </a:r>
            <a:endParaRPr sz="3600">
              <a:latin typeface="Garamond"/>
              <a:cs typeface="Garamond"/>
            </a:endParaRPr>
          </a:p>
          <a:p>
            <a:pPr marL="268605" indent="-255904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69240" algn="l"/>
              </a:tabLst>
            </a:pP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CN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XI </a:t>
            </a:r>
            <a:r>
              <a:rPr dirty="0" sz="3600" spc="5">
                <a:solidFill>
                  <a:srgbClr val="0C0500"/>
                </a:solidFill>
                <a:latin typeface="Garamond"/>
                <a:cs typeface="Garamond"/>
              </a:rPr>
              <a:t>(accessory): </a:t>
            </a:r>
            <a:r>
              <a:rPr dirty="0" sz="3600" spc="-20">
                <a:solidFill>
                  <a:srgbClr val="0C0500"/>
                </a:solidFill>
                <a:latin typeface="Garamond"/>
                <a:cs typeface="Garamond"/>
              </a:rPr>
              <a:t>Turns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head,</a:t>
            </a:r>
            <a:r>
              <a:rPr dirty="0" sz="3600" spc="-5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lifts</a:t>
            </a:r>
            <a:endParaRPr sz="3600">
              <a:latin typeface="Garamond"/>
              <a:cs typeface="Garamond"/>
            </a:endParaRPr>
          </a:p>
          <a:p>
            <a:pPr marL="268605">
              <a:lnSpc>
                <a:spcPct val="100000"/>
              </a:lnSpc>
            </a:pPr>
            <a:r>
              <a:rPr dirty="0" sz="3600" spc="-20">
                <a:solidFill>
                  <a:srgbClr val="0C0500"/>
                </a:solidFill>
                <a:latin typeface="Garamond"/>
                <a:cs typeface="Garamond"/>
              </a:rPr>
              <a:t>shoulder.</a:t>
            </a:r>
            <a:endParaRPr sz="3600">
              <a:latin typeface="Garamond"/>
              <a:cs typeface="Garamond"/>
            </a:endParaRPr>
          </a:p>
          <a:p>
            <a:pPr marL="268605" indent="-255904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69240" algn="l"/>
              </a:tabLst>
            </a:pP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CN XII </a:t>
            </a:r>
            <a:r>
              <a:rPr dirty="0" sz="3600" spc="-10">
                <a:solidFill>
                  <a:srgbClr val="0C0500"/>
                </a:solidFill>
                <a:latin typeface="Garamond"/>
                <a:cs typeface="Garamond"/>
              </a:rPr>
              <a:t>(hypoglossal): </a:t>
            </a:r>
            <a:r>
              <a:rPr dirty="0" sz="3600" spc="-25">
                <a:solidFill>
                  <a:srgbClr val="0C0500"/>
                </a:solidFill>
                <a:latin typeface="Garamond"/>
                <a:cs typeface="Garamond"/>
              </a:rPr>
              <a:t>Moves</a:t>
            </a:r>
            <a:r>
              <a:rPr dirty="0" sz="3600" spc="1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600" spc="-20">
                <a:solidFill>
                  <a:srgbClr val="0C0500"/>
                </a:solidFill>
                <a:latin typeface="Garamond"/>
                <a:cs typeface="Garamond"/>
              </a:rPr>
              <a:t>tongue.</a:t>
            </a:r>
            <a:endParaRPr sz="3600">
              <a:latin typeface="Garamond"/>
              <a:cs typeface="Garamon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559422" y="117475"/>
            <a:ext cx="2479294" cy="1882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292338" y="236474"/>
            <a:ext cx="55880" cy="52069"/>
          </a:xfrm>
          <a:custGeom>
            <a:avLst/>
            <a:gdLst/>
            <a:ahLst/>
            <a:cxnLst/>
            <a:rect l="l" t="t" r="r" b="b"/>
            <a:pathLst>
              <a:path w="55879" h="52070">
                <a:moveTo>
                  <a:pt x="55752" y="0"/>
                </a:moveTo>
                <a:lnTo>
                  <a:pt x="18160" y="9778"/>
                </a:lnTo>
                <a:lnTo>
                  <a:pt x="12700" y="11302"/>
                </a:lnTo>
                <a:lnTo>
                  <a:pt x="9651" y="13080"/>
                </a:lnTo>
                <a:lnTo>
                  <a:pt x="6603" y="14731"/>
                </a:lnTo>
                <a:lnTo>
                  <a:pt x="4190" y="17145"/>
                </a:lnTo>
                <a:lnTo>
                  <a:pt x="2539" y="20193"/>
                </a:lnTo>
                <a:lnTo>
                  <a:pt x="761" y="23368"/>
                </a:lnTo>
                <a:lnTo>
                  <a:pt x="0" y="26924"/>
                </a:lnTo>
                <a:lnTo>
                  <a:pt x="0" y="30987"/>
                </a:lnTo>
                <a:lnTo>
                  <a:pt x="0" y="37337"/>
                </a:lnTo>
                <a:lnTo>
                  <a:pt x="1904" y="42291"/>
                </a:lnTo>
                <a:lnTo>
                  <a:pt x="5841" y="46100"/>
                </a:lnTo>
                <a:lnTo>
                  <a:pt x="9651" y="49910"/>
                </a:lnTo>
                <a:lnTo>
                  <a:pt x="15112" y="51689"/>
                </a:lnTo>
                <a:lnTo>
                  <a:pt x="21970" y="51689"/>
                </a:lnTo>
                <a:lnTo>
                  <a:pt x="28447" y="51689"/>
                </a:lnTo>
                <a:lnTo>
                  <a:pt x="34416" y="50037"/>
                </a:lnTo>
                <a:lnTo>
                  <a:pt x="39750" y="46608"/>
                </a:lnTo>
                <a:lnTo>
                  <a:pt x="45084" y="43306"/>
                </a:lnTo>
                <a:lnTo>
                  <a:pt x="49148" y="38734"/>
                </a:lnTo>
                <a:lnTo>
                  <a:pt x="51815" y="33020"/>
                </a:lnTo>
                <a:lnTo>
                  <a:pt x="54482" y="27304"/>
                </a:lnTo>
                <a:lnTo>
                  <a:pt x="55752" y="19050"/>
                </a:lnTo>
                <a:lnTo>
                  <a:pt x="55752" y="8254"/>
                </a:lnTo>
                <a:lnTo>
                  <a:pt x="55752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789669" y="186181"/>
            <a:ext cx="60325" cy="38100"/>
          </a:xfrm>
          <a:custGeom>
            <a:avLst/>
            <a:gdLst/>
            <a:ahLst/>
            <a:cxnLst/>
            <a:rect l="l" t="t" r="r" b="b"/>
            <a:pathLst>
              <a:path w="60325" h="38100">
                <a:moveTo>
                  <a:pt x="30479" y="0"/>
                </a:moveTo>
                <a:lnTo>
                  <a:pt x="22351" y="0"/>
                </a:lnTo>
                <a:lnTo>
                  <a:pt x="15366" y="3428"/>
                </a:lnTo>
                <a:lnTo>
                  <a:pt x="0" y="37846"/>
                </a:lnTo>
                <a:lnTo>
                  <a:pt x="60325" y="37846"/>
                </a:lnTo>
                <a:lnTo>
                  <a:pt x="42957" y="3063"/>
                </a:lnTo>
                <a:lnTo>
                  <a:pt x="30479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109711" y="186181"/>
            <a:ext cx="58419" cy="101600"/>
          </a:xfrm>
          <a:custGeom>
            <a:avLst/>
            <a:gdLst/>
            <a:ahLst/>
            <a:cxnLst/>
            <a:rect l="l" t="t" r="r" b="b"/>
            <a:pathLst>
              <a:path w="58420" h="101600">
                <a:moveTo>
                  <a:pt x="29083" y="0"/>
                </a:moveTo>
                <a:lnTo>
                  <a:pt x="21590" y="0"/>
                </a:lnTo>
                <a:lnTo>
                  <a:pt x="14859" y="4191"/>
                </a:lnTo>
                <a:lnTo>
                  <a:pt x="0" y="49529"/>
                </a:lnTo>
                <a:lnTo>
                  <a:pt x="236" y="59172"/>
                </a:lnTo>
                <a:lnTo>
                  <a:pt x="14351" y="95758"/>
                </a:lnTo>
                <a:lnTo>
                  <a:pt x="18923" y="99441"/>
                </a:lnTo>
                <a:lnTo>
                  <a:pt x="24003" y="101219"/>
                </a:lnTo>
                <a:lnTo>
                  <a:pt x="29464" y="101219"/>
                </a:lnTo>
                <a:lnTo>
                  <a:pt x="37084" y="101219"/>
                </a:lnTo>
                <a:lnTo>
                  <a:pt x="57872" y="62174"/>
                </a:lnTo>
                <a:lnTo>
                  <a:pt x="58420" y="50292"/>
                </a:lnTo>
                <a:lnTo>
                  <a:pt x="57894" y="38195"/>
                </a:lnTo>
                <a:lnTo>
                  <a:pt x="37338" y="0"/>
                </a:lnTo>
                <a:lnTo>
                  <a:pt x="2908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934706" y="186181"/>
            <a:ext cx="60325" cy="38100"/>
          </a:xfrm>
          <a:custGeom>
            <a:avLst/>
            <a:gdLst/>
            <a:ahLst/>
            <a:cxnLst/>
            <a:rect l="l" t="t" r="r" b="b"/>
            <a:pathLst>
              <a:path w="60325" h="38100">
                <a:moveTo>
                  <a:pt x="30479" y="0"/>
                </a:moveTo>
                <a:lnTo>
                  <a:pt x="22351" y="0"/>
                </a:lnTo>
                <a:lnTo>
                  <a:pt x="15367" y="3428"/>
                </a:lnTo>
                <a:lnTo>
                  <a:pt x="0" y="37846"/>
                </a:lnTo>
                <a:lnTo>
                  <a:pt x="60325" y="37846"/>
                </a:lnTo>
                <a:lnTo>
                  <a:pt x="42957" y="3063"/>
                </a:lnTo>
                <a:lnTo>
                  <a:pt x="30479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28941" y="186181"/>
            <a:ext cx="64135" cy="101600"/>
          </a:xfrm>
          <a:custGeom>
            <a:avLst/>
            <a:gdLst/>
            <a:ahLst/>
            <a:cxnLst/>
            <a:rect l="l" t="t" r="r" b="b"/>
            <a:pathLst>
              <a:path w="64134" h="101600">
                <a:moveTo>
                  <a:pt x="31368" y="0"/>
                </a:moveTo>
                <a:lnTo>
                  <a:pt x="2285" y="28368"/>
                </a:lnTo>
                <a:lnTo>
                  <a:pt x="0" y="50546"/>
                </a:lnTo>
                <a:lnTo>
                  <a:pt x="573" y="62499"/>
                </a:lnTo>
                <a:lnTo>
                  <a:pt x="19732" y="98075"/>
                </a:lnTo>
                <a:lnTo>
                  <a:pt x="32384" y="101219"/>
                </a:lnTo>
                <a:lnTo>
                  <a:pt x="38625" y="100413"/>
                </a:lnTo>
                <a:lnTo>
                  <a:pt x="63307" y="62426"/>
                </a:lnTo>
                <a:lnTo>
                  <a:pt x="63880" y="50546"/>
                </a:lnTo>
                <a:lnTo>
                  <a:pt x="63287" y="38592"/>
                </a:lnTo>
                <a:lnTo>
                  <a:pt x="44116" y="3127"/>
                </a:lnTo>
                <a:lnTo>
                  <a:pt x="31368" y="0"/>
                </a:lnTo>
                <a:close/>
              </a:path>
            </a:pathLst>
          </a:custGeom>
          <a:ln w="10667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134225" y="186181"/>
            <a:ext cx="64135" cy="101600"/>
          </a:xfrm>
          <a:custGeom>
            <a:avLst/>
            <a:gdLst/>
            <a:ahLst/>
            <a:cxnLst/>
            <a:rect l="l" t="t" r="r" b="b"/>
            <a:pathLst>
              <a:path w="64134" h="101600">
                <a:moveTo>
                  <a:pt x="31369" y="0"/>
                </a:moveTo>
                <a:lnTo>
                  <a:pt x="2285" y="28368"/>
                </a:lnTo>
                <a:lnTo>
                  <a:pt x="0" y="50546"/>
                </a:lnTo>
                <a:lnTo>
                  <a:pt x="573" y="62499"/>
                </a:lnTo>
                <a:lnTo>
                  <a:pt x="19732" y="98075"/>
                </a:lnTo>
                <a:lnTo>
                  <a:pt x="32384" y="101219"/>
                </a:lnTo>
                <a:lnTo>
                  <a:pt x="38625" y="100413"/>
                </a:lnTo>
                <a:lnTo>
                  <a:pt x="63307" y="62426"/>
                </a:lnTo>
                <a:lnTo>
                  <a:pt x="63880" y="50546"/>
                </a:lnTo>
                <a:lnTo>
                  <a:pt x="63287" y="38592"/>
                </a:lnTo>
                <a:lnTo>
                  <a:pt x="44116" y="3127"/>
                </a:lnTo>
                <a:lnTo>
                  <a:pt x="31369" y="0"/>
                </a:lnTo>
                <a:close/>
              </a:path>
            </a:pathLst>
          </a:custGeom>
          <a:ln w="10667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404097" y="165480"/>
            <a:ext cx="0" cy="142875"/>
          </a:xfrm>
          <a:custGeom>
            <a:avLst/>
            <a:gdLst/>
            <a:ahLst/>
            <a:cxnLst/>
            <a:rect l="l" t="t" r="r" b="b"/>
            <a:pathLst>
              <a:path w="0" h="142875">
                <a:moveTo>
                  <a:pt x="0" y="0"/>
                </a:moveTo>
                <a:lnTo>
                  <a:pt x="0" y="142620"/>
                </a:lnTo>
              </a:path>
            </a:pathLst>
          </a:custGeom>
          <a:ln w="28955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085838" y="165480"/>
            <a:ext cx="0" cy="142875"/>
          </a:xfrm>
          <a:custGeom>
            <a:avLst/>
            <a:gdLst/>
            <a:ahLst/>
            <a:cxnLst/>
            <a:rect l="l" t="t" r="r" b="b"/>
            <a:pathLst>
              <a:path w="0" h="142875">
                <a:moveTo>
                  <a:pt x="0" y="0"/>
                </a:moveTo>
                <a:lnTo>
                  <a:pt x="0" y="142620"/>
                </a:lnTo>
              </a:path>
            </a:pathLst>
          </a:custGeom>
          <a:ln w="28955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682993" y="170814"/>
            <a:ext cx="88265" cy="135255"/>
          </a:xfrm>
          <a:custGeom>
            <a:avLst/>
            <a:gdLst/>
            <a:ahLst/>
            <a:cxnLst/>
            <a:rect l="l" t="t" r="r" b="b"/>
            <a:pathLst>
              <a:path w="88265" h="135254">
                <a:moveTo>
                  <a:pt x="0" y="0"/>
                </a:moveTo>
                <a:lnTo>
                  <a:pt x="18287" y="0"/>
                </a:lnTo>
                <a:lnTo>
                  <a:pt x="18287" y="73151"/>
                </a:lnTo>
                <a:lnTo>
                  <a:pt x="18409" y="82508"/>
                </a:lnTo>
                <a:lnTo>
                  <a:pt x="35813" y="115696"/>
                </a:lnTo>
                <a:lnTo>
                  <a:pt x="40512" y="115696"/>
                </a:lnTo>
                <a:lnTo>
                  <a:pt x="49275" y="115696"/>
                </a:lnTo>
                <a:lnTo>
                  <a:pt x="68889" y="82113"/>
                </a:lnTo>
                <a:lnTo>
                  <a:pt x="69341" y="70611"/>
                </a:lnTo>
                <a:lnTo>
                  <a:pt x="69341" y="0"/>
                </a:lnTo>
                <a:lnTo>
                  <a:pt x="87756" y="0"/>
                </a:lnTo>
                <a:lnTo>
                  <a:pt x="87756" y="131952"/>
                </a:lnTo>
                <a:lnTo>
                  <a:pt x="71374" y="131952"/>
                </a:lnTo>
                <a:lnTo>
                  <a:pt x="71374" y="112521"/>
                </a:lnTo>
                <a:lnTo>
                  <a:pt x="67055" y="120014"/>
                </a:lnTo>
                <a:lnTo>
                  <a:pt x="62102" y="125602"/>
                </a:lnTo>
                <a:lnTo>
                  <a:pt x="56387" y="129285"/>
                </a:lnTo>
                <a:lnTo>
                  <a:pt x="50673" y="133095"/>
                </a:lnTo>
                <a:lnTo>
                  <a:pt x="44196" y="134874"/>
                </a:lnTo>
                <a:lnTo>
                  <a:pt x="37083" y="134874"/>
                </a:lnTo>
                <a:lnTo>
                  <a:pt x="28448" y="134874"/>
                </a:lnTo>
                <a:lnTo>
                  <a:pt x="1714" y="104808"/>
                </a:lnTo>
                <a:lnTo>
                  <a:pt x="0" y="81787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891905" y="167767"/>
            <a:ext cx="147320" cy="135255"/>
          </a:xfrm>
          <a:custGeom>
            <a:avLst/>
            <a:gdLst/>
            <a:ahLst/>
            <a:cxnLst/>
            <a:rect l="l" t="t" r="r" b="b"/>
            <a:pathLst>
              <a:path w="147320" h="135254">
                <a:moveTo>
                  <a:pt x="49149" y="0"/>
                </a:moveTo>
                <a:lnTo>
                  <a:pt x="56769" y="0"/>
                </a:lnTo>
                <a:lnTo>
                  <a:pt x="63246" y="2031"/>
                </a:lnTo>
                <a:lnTo>
                  <a:pt x="68452" y="5841"/>
                </a:lnTo>
                <a:lnTo>
                  <a:pt x="73660" y="9778"/>
                </a:lnTo>
                <a:lnTo>
                  <a:pt x="77470" y="15493"/>
                </a:lnTo>
                <a:lnTo>
                  <a:pt x="79628" y="22986"/>
                </a:lnTo>
                <a:lnTo>
                  <a:pt x="83947" y="15366"/>
                </a:lnTo>
                <a:lnTo>
                  <a:pt x="88900" y="9651"/>
                </a:lnTo>
                <a:lnTo>
                  <a:pt x="94615" y="5714"/>
                </a:lnTo>
                <a:lnTo>
                  <a:pt x="100202" y="1904"/>
                </a:lnTo>
                <a:lnTo>
                  <a:pt x="106425" y="0"/>
                </a:lnTo>
                <a:lnTo>
                  <a:pt x="113156" y="0"/>
                </a:lnTo>
                <a:lnTo>
                  <a:pt x="144541" y="24352"/>
                </a:lnTo>
                <a:lnTo>
                  <a:pt x="146812" y="44450"/>
                </a:lnTo>
                <a:lnTo>
                  <a:pt x="146812" y="135000"/>
                </a:lnTo>
                <a:lnTo>
                  <a:pt x="128524" y="135000"/>
                </a:lnTo>
                <a:lnTo>
                  <a:pt x="128524" y="51815"/>
                </a:lnTo>
                <a:lnTo>
                  <a:pt x="128524" y="42290"/>
                </a:lnTo>
                <a:lnTo>
                  <a:pt x="127762" y="35559"/>
                </a:lnTo>
                <a:lnTo>
                  <a:pt x="126365" y="31623"/>
                </a:lnTo>
                <a:lnTo>
                  <a:pt x="125095" y="27685"/>
                </a:lnTo>
                <a:lnTo>
                  <a:pt x="122809" y="24637"/>
                </a:lnTo>
                <a:lnTo>
                  <a:pt x="119761" y="22478"/>
                </a:lnTo>
                <a:lnTo>
                  <a:pt x="116713" y="20319"/>
                </a:lnTo>
                <a:lnTo>
                  <a:pt x="113156" y="19303"/>
                </a:lnTo>
                <a:lnTo>
                  <a:pt x="109347" y="19303"/>
                </a:lnTo>
                <a:lnTo>
                  <a:pt x="101473" y="19303"/>
                </a:lnTo>
                <a:lnTo>
                  <a:pt x="82550" y="58165"/>
                </a:lnTo>
                <a:lnTo>
                  <a:pt x="82550" y="135000"/>
                </a:lnTo>
                <a:lnTo>
                  <a:pt x="64262" y="135000"/>
                </a:lnTo>
                <a:lnTo>
                  <a:pt x="64262" y="49149"/>
                </a:lnTo>
                <a:lnTo>
                  <a:pt x="64262" y="38226"/>
                </a:lnTo>
                <a:lnTo>
                  <a:pt x="62611" y="30479"/>
                </a:lnTo>
                <a:lnTo>
                  <a:pt x="59181" y="26034"/>
                </a:lnTo>
                <a:lnTo>
                  <a:pt x="55879" y="21589"/>
                </a:lnTo>
                <a:lnTo>
                  <a:pt x="51180" y="19303"/>
                </a:lnTo>
                <a:lnTo>
                  <a:pt x="45339" y="19303"/>
                </a:lnTo>
                <a:lnTo>
                  <a:pt x="36956" y="19303"/>
                </a:lnTo>
                <a:lnTo>
                  <a:pt x="30352" y="22605"/>
                </a:lnTo>
                <a:lnTo>
                  <a:pt x="18288" y="66421"/>
                </a:lnTo>
                <a:lnTo>
                  <a:pt x="18288" y="135000"/>
                </a:lnTo>
                <a:lnTo>
                  <a:pt x="0" y="135000"/>
                </a:lnTo>
                <a:lnTo>
                  <a:pt x="0" y="3048"/>
                </a:lnTo>
                <a:lnTo>
                  <a:pt x="16383" y="3048"/>
                </a:lnTo>
                <a:lnTo>
                  <a:pt x="16383" y="21462"/>
                </a:lnTo>
                <a:lnTo>
                  <a:pt x="20066" y="14604"/>
                </a:lnTo>
                <a:lnTo>
                  <a:pt x="24765" y="9271"/>
                </a:lnTo>
                <a:lnTo>
                  <a:pt x="30352" y="5587"/>
                </a:lnTo>
                <a:lnTo>
                  <a:pt x="36068" y="1904"/>
                </a:lnTo>
                <a:lnTo>
                  <a:pt x="42418" y="0"/>
                </a:lnTo>
                <a:lnTo>
                  <a:pt x="49149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769604" y="167767"/>
            <a:ext cx="100330" cy="138430"/>
          </a:xfrm>
          <a:custGeom>
            <a:avLst/>
            <a:gdLst/>
            <a:ahLst/>
            <a:cxnLst/>
            <a:rect l="l" t="t" r="r" b="b"/>
            <a:pathLst>
              <a:path w="100329" h="138429">
                <a:moveTo>
                  <a:pt x="50673" y="0"/>
                </a:moveTo>
                <a:lnTo>
                  <a:pt x="85725" y="17652"/>
                </a:lnTo>
                <a:lnTo>
                  <a:pt x="99822" y="68706"/>
                </a:lnTo>
                <a:lnTo>
                  <a:pt x="99695" y="74675"/>
                </a:lnTo>
                <a:lnTo>
                  <a:pt x="18923" y="74675"/>
                </a:lnTo>
                <a:lnTo>
                  <a:pt x="19994" y="85129"/>
                </a:lnTo>
                <a:lnTo>
                  <a:pt x="42799" y="119633"/>
                </a:lnTo>
                <a:lnTo>
                  <a:pt x="51562" y="119633"/>
                </a:lnTo>
                <a:lnTo>
                  <a:pt x="61083" y="117923"/>
                </a:lnTo>
                <a:lnTo>
                  <a:pt x="69056" y="112807"/>
                </a:lnTo>
                <a:lnTo>
                  <a:pt x="75457" y="104310"/>
                </a:lnTo>
                <a:lnTo>
                  <a:pt x="80264" y="92455"/>
                </a:lnTo>
                <a:lnTo>
                  <a:pt x="99187" y="95376"/>
                </a:lnTo>
                <a:lnTo>
                  <a:pt x="75491" y="131921"/>
                </a:lnTo>
                <a:lnTo>
                  <a:pt x="51435" y="137922"/>
                </a:lnTo>
                <a:lnTo>
                  <a:pt x="40477" y="136846"/>
                </a:lnTo>
                <a:lnTo>
                  <a:pt x="7983" y="110805"/>
                </a:lnTo>
                <a:lnTo>
                  <a:pt x="0" y="70103"/>
                </a:lnTo>
                <a:lnTo>
                  <a:pt x="902" y="54056"/>
                </a:lnTo>
                <a:lnTo>
                  <a:pt x="14350" y="18033"/>
                </a:lnTo>
                <a:lnTo>
                  <a:pt x="40175" y="1121"/>
                </a:lnTo>
                <a:lnTo>
                  <a:pt x="5067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607297" y="167767"/>
            <a:ext cx="90170" cy="138430"/>
          </a:xfrm>
          <a:custGeom>
            <a:avLst/>
            <a:gdLst/>
            <a:ahLst/>
            <a:cxnLst/>
            <a:rect l="l" t="t" r="r" b="b"/>
            <a:pathLst>
              <a:path w="90170" h="138429">
                <a:moveTo>
                  <a:pt x="43942" y="0"/>
                </a:moveTo>
                <a:lnTo>
                  <a:pt x="51943" y="0"/>
                </a:lnTo>
                <a:lnTo>
                  <a:pt x="58927" y="1524"/>
                </a:lnTo>
                <a:lnTo>
                  <a:pt x="85725" y="37083"/>
                </a:lnTo>
                <a:lnTo>
                  <a:pt x="67818" y="40004"/>
                </a:lnTo>
                <a:lnTo>
                  <a:pt x="65434" y="30577"/>
                </a:lnTo>
                <a:lnTo>
                  <a:pt x="60753" y="23828"/>
                </a:lnTo>
                <a:lnTo>
                  <a:pt x="53762" y="19770"/>
                </a:lnTo>
                <a:lnTo>
                  <a:pt x="44450" y="18414"/>
                </a:lnTo>
                <a:lnTo>
                  <a:pt x="36449" y="18414"/>
                </a:lnTo>
                <a:lnTo>
                  <a:pt x="30479" y="20065"/>
                </a:lnTo>
                <a:lnTo>
                  <a:pt x="26670" y="23240"/>
                </a:lnTo>
                <a:lnTo>
                  <a:pt x="22732" y="26415"/>
                </a:lnTo>
                <a:lnTo>
                  <a:pt x="20827" y="30479"/>
                </a:lnTo>
                <a:lnTo>
                  <a:pt x="20827" y="35432"/>
                </a:lnTo>
                <a:lnTo>
                  <a:pt x="20827" y="40258"/>
                </a:lnTo>
                <a:lnTo>
                  <a:pt x="22605" y="44068"/>
                </a:lnTo>
                <a:lnTo>
                  <a:pt x="26416" y="46862"/>
                </a:lnTo>
                <a:lnTo>
                  <a:pt x="28575" y="48513"/>
                </a:lnTo>
                <a:lnTo>
                  <a:pt x="35305" y="51180"/>
                </a:lnTo>
                <a:lnTo>
                  <a:pt x="46354" y="54863"/>
                </a:lnTo>
                <a:lnTo>
                  <a:pt x="56691" y="58239"/>
                </a:lnTo>
                <a:lnTo>
                  <a:pt x="65039" y="61293"/>
                </a:lnTo>
                <a:lnTo>
                  <a:pt x="86105" y="77977"/>
                </a:lnTo>
                <a:lnTo>
                  <a:pt x="88646" y="82930"/>
                </a:lnTo>
                <a:lnTo>
                  <a:pt x="89916" y="88773"/>
                </a:lnTo>
                <a:lnTo>
                  <a:pt x="89916" y="95630"/>
                </a:lnTo>
                <a:lnTo>
                  <a:pt x="71302" y="131385"/>
                </a:lnTo>
                <a:lnTo>
                  <a:pt x="45084" y="137922"/>
                </a:lnTo>
                <a:lnTo>
                  <a:pt x="27699" y="135276"/>
                </a:lnTo>
                <a:lnTo>
                  <a:pt x="14398" y="127333"/>
                </a:lnTo>
                <a:lnTo>
                  <a:pt x="5169" y="114079"/>
                </a:lnTo>
                <a:lnTo>
                  <a:pt x="0" y="95503"/>
                </a:lnTo>
                <a:lnTo>
                  <a:pt x="18287" y="91948"/>
                </a:lnTo>
                <a:lnTo>
                  <a:pt x="19303" y="101346"/>
                </a:lnTo>
                <a:lnTo>
                  <a:pt x="22351" y="108203"/>
                </a:lnTo>
                <a:lnTo>
                  <a:pt x="27050" y="112775"/>
                </a:lnTo>
                <a:lnTo>
                  <a:pt x="31876" y="117348"/>
                </a:lnTo>
                <a:lnTo>
                  <a:pt x="38226" y="119633"/>
                </a:lnTo>
                <a:lnTo>
                  <a:pt x="46227" y="119633"/>
                </a:lnTo>
                <a:lnTo>
                  <a:pt x="54101" y="119633"/>
                </a:lnTo>
                <a:lnTo>
                  <a:pt x="60198" y="117601"/>
                </a:lnTo>
                <a:lnTo>
                  <a:pt x="64643" y="113664"/>
                </a:lnTo>
                <a:lnTo>
                  <a:pt x="68960" y="109727"/>
                </a:lnTo>
                <a:lnTo>
                  <a:pt x="71120" y="104775"/>
                </a:lnTo>
                <a:lnTo>
                  <a:pt x="71120" y="98678"/>
                </a:lnTo>
                <a:lnTo>
                  <a:pt x="71120" y="93472"/>
                </a:lnTo>
                <a:lnTo>
                  <a:pt x="46862" y="79121"/>
                </a:lnTo>
                <a:lnTo>
                  <a:pt x="37076" y="75926"/>
                </a:lnTo>
                <a:lnTo>
                  <a:pt x="4445" y="50418"/>
                </a:lnTo>
                <a:lnTo>
                  <a:pt x="3175" y="44576"/>
                </a:lnTo>
                <a:lnTo>
                  <a:pt x="3175" y="38100"/>
                </a:lnTo>
                <a:lnTo>
                  <a:pt x="26860" y="2651"/>
                </a:lnTo>
                <a:lnTo>
                  <a:pt x="34865" y="664"/>
                </a:lnTo>
                <a:lnTo>
                  <a:pt x="43942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440673" y="167767"/>
            <a:ext cx="88265" cy="135255"/>
          </a:xfrm>
          <a:custGeom>
            <a:avLst/>
            <a:gdLst/>
            <a:ahLst/>
            <a:cxnLst/>
            <a:rect l="l" t="t" r="r" b="b"/>
            <a:pathLst>
              <a:path w="88265" h="135254">
                <a:moveTo>
                  <a:pt x="50926" y="0"/>
                </a:moveTo>
                <a:lnTo>
                  <a:pt x="56642" y="0"/>
                </a:lnTo>
                <a:lnTo>
                  <a:pt x="61975" y="1142"/>
                </a:lnTo>
                <a:lnTo>
                  <a:pt x="66928" y="3428"/>
                </a:lnTo>
                <a:lnTo>
                  <a:pt x="71881" y="5714"/>
                </a:lnTo>
                <a:lnTo>
                  <a:pt x="75819" y="8762"/>
                </a:lnTo>
                <a:lnTo>
                  <a:pt x="78867" y="12446"/>
                </a:lnTo>
                <a:lnTo>
                  <a:pt x="81915" y="16128"/>
                </a:lnTo>
                <a:lnTo>
                  <a:pt x="87883" y="53848"/>
                </a:lnTo>
                <a:lnTo>
                  <a:pt x="87883" y="135000"/>
                </a:lnTo>
                <a:lnTo>
                  <a:pt x="69596" y="135000"/>
                </a:lnTo>
                <a:lnTo>
                  <a:pt x="69596" y="54609"/>
                </a:lnTo>
                <a:lnTo>
                  <a:pt x="69596" y="44957"/>
                </a:lnTo>
                <a:lnTo>
                  <a:pt x="68706" y="37846"/>
                </a:lnTo>
                <a:lnTo>
                  <a:pt x="67055" y="33400"/>
                </a:lnTo>
                <a:lnTo>
                  <a:pt x="65404" y="28828"/>
                </a:lnTo>
                <a:lnTo>
                  <a:pt x="62865" y="25400"/>
                </a:lnTo>
                <a:lnTo>
                  <a:pt x="59308" y="22986"/>
                </a:lnTo>
                <a:lnTo>
                  <a:pt x="55752" y="20574"/>
                </a:lnTo>
                <a:lnTo>
                  <a:pt x="51689" y="19303"/>
                </a:lnTo>
                <a:lnTo>
                  <a:pt x="47117" y="19303"/>
                </a:lnTo>
                <a:lnTo>
                  <a:pt x="38353" y="19303"/>
                </a:lnTo>
                <a:lnTo>
                  <a:pt x="18287" y="62864"/>
                </a:lnTo>
                <a:lnTo>
                  <a:pt x="18287" y="135000"/>
                </a:lnTo>
                <a:lnTo>
                  <a:pt x="0" y="135000"/>
                </a:lnTo>
                <a:lnTo>
                  <a:pt x="0" y="3048"/>
                </a:lnTo>
                <a:lnTo>
                  <a:pt x="16509" y="3048"/>
                </a:lnTo>
                <a:lnTo>
                  <a:pt x="16509" y="21589"/>
                </a:lnTo>
                <a:lnTo>
                  <a:pt x="20447" y="14350"/>
                </a:lnTo>
                <a:lnTo>
                  <a:pt x="25400" y="9016"/>
                </a:lnTo>
                <a:lnTo>
                  <a:pt x="31115" y="5460"/>
                </a:lnTo>
                <a:lnTo>
                  <a:pt x="36829" y="1777"/>
                </a:lnTo>
                <a:lnTo>
                  <a:pt x="43433" y="0"/>
                </a:lnTo>
                <a:lnTo>
                  <a:pt x="50926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272780" y="167767"/>
            <a:ext cx="99695" cy="138430"/>
          </a:xfrm>
          <a:custGeom>
            <a:avLst/>
            <a:gdLst/>
            <a:ahLst/>
            <a:cxnLst/>
            <a:rect l="l" t="t" r="r" b="b"/>
            <a:pathLst>
              <a:path w="99695" h="138429">
                <a:moveTo>
                  <a:pt x="52324" y="0"/>
                </a:moveTo>
                <a:lnTo>
                  <a:pt x="89535" y="16001"/>
                </a:lnTo>
                <a:lnTo>
                  <a:pt x="93852" y="49910"/>
                </a:lnTo>
                <a:lnTo>
                  <a:pt x="93852" y="79628"/>
                </a:lnTo>
                <a:lnTo>
                  <a:pt x="93924" y="93872"/>
                </a:lnTo>
                <a:lnTo>
                  <a:pt x="99695" y="135000"/>
                </a:lnTo>
                <a:lnTo>
                  <a:pt x="80518" y="135000"/>
                </a:lnTo>
                <a:lnTo>
                  <a:pt x="78613" y="130428"/>
                </a:lnTo>
                <a:lnTo>
                  <a:pt x="77343" y="124967"/>
                </a:lnTo>
                <a:lnTo>
                  <a:pt x="76835" y="118744"/>
                </a:lnTo>
                <a:lnTo>
                  <a:pt x="70739" y="125094"/>
                </a:lnTo>
                <a:lnTo>
                  <a:pt x="64262" y="129921"/>
                </a:lnTo>
                <a:lnTo>
                  <a:pt x="57658" y="133096"/>
                </a:lnTo>
                <a:lnTo>
                  <a:pt x="51053" y="136398"/>
                </a:lnTo>
                <a:lnTo>
                  <a:pt x="44196" y="137922"/>
                </a:lnTo>
                <a:lnTo>
                  <a:pt x="37084" y="137922"/>
                </a:lnTo>
                <a:lnTo>
                  <a:pt x="2492" y="115855"/>
                </a:lnTo>
                <a:lnTo>
                  <a:pt x="0" y="100329"/>
                </a:lnTo>
                <a:lnTo>
                  <a:pt x="0" y="92709"/>
                </a:lnTo>
                <a:lnTo>
                  <a:pt x="27955" y="61944"/>
                </a:lnTo>
                <a:lnTo>
                  <a:pt x="52951" y="57215"/>
                </a:lnTo>
                <a:lnTo>
                  <a:pt x="61880" y="55324"/>
                </a:lnTo>
                <a:lnTo>
                  <a:pt x="69334" y="53266"/>
                </a:lnTo>
                <a:lnTo>
                  <a:pt x="75311" y="51053"/>
                </a:lnTo>
                <a:lnTo>
                  <a:pt x="75438" y="45338"/>
                </a:lnTo>
                <a:lnTo>
                  <a:pt x="75438" y="36322"/>
                </a:lnTo>
                <a:lnTo>
                  <a:pt x="73787" y="29972"/>
                </a:lnTo>
                <a:lnTo>
                  <a:pt x="70612" y="26415"/>
                </a:lnTo>
                <a:lnTo>
                  <a:pt x="66040" y="21081"/>
                </a:lnTo>
                <a:lnTo>
                  <a:pt x="59054" y="18414"/>
                </a:lnTo>
                <a:lnTo>
                  <a:pt x="49529" y="18414"/>
                </a:lnTo>
                <a:lnTo>
                  <a:pt x="41021" y="18414"/>
                </a:lnTo>
                <a:lnTo>
                  <a:pt x="34671" y="20192"/>
                </a:lnTo>
                <a:lnTo>
                  <a:pt x="30479" y="23749"/>
                </a:lnTo>
                <a:lnTo>
                  <a:pt x="26289" y="27304"/>
                </a:lnTo>
                <a:lnTo>
                  <a:pt x="23114" y="33908"/>
                </a:lnTo>
                <a:lnTo>
                  <a:pt x="21081" y="43687"/>
                </a:lnTo>
                <a:lnTo>
                  <a:pt x="3175" y="40639"/>
                </a:lnTo>
                <a:lnTo>
                  <a:pt x="25195" y="5518"/>
                </a:lnTo>
                <a:lnTo>
                  <a:pt x="42011" y="617"/>
                </a:lnTo>
                <a:lnTo>
                  <a:pt x="52324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209026" y="167767"/>
            <a:ext cx="59055" cy="135255"/>
          </a:xfrm>
          <a:custGeom>
            <a:avLst/>
            <a:gdLst/>
            <a:ahLst/>
            <a:cxnLst/>
            <a:rect l="l" t="t" r="r" b="b"/>
            <a:pathLst>
              <a:path w="59054" h="135254">
                <a:moveTo>
                  <a:pt x="40004" y="0"/>
                </a:moveTo>
                <a:lnTo>
                  <a:pt x="46100" y="0"/>
                </a:lnTo>
                <a:lnTo>
                  <a:pt x="52450" y="2412"/>
                </a:lnTo>
                <a:lnTo>
                  <a:pt x="58800" y="7238"/>
                </a:lnTo>
                <a:lnTo>
                  <a:pt x="52577" y="27939"/>
                </a:lnTo>
                <a:lnTo>
                  <a:pt x="48005" y="24764"/>
                </a:lnTo>
                <a:lnTo>
                  <a:pt x="43560" y="23113"/>
                </a:lnTo>
                <a:lnTo>
                  <a:pt x="39243" y="23113"/>
                </a:lnTo>
                <a:lnTo>
                  <a:pt x="35432" y="23113"/>
                </a:lnTo>
                <a:lnTo>
                  <a:pt x="31750" y="24510"/>
                </a:lnTo>
                <a:lnTo>
                  <a:pt x="18288" y="65912"/>
                </a:lnTo>
                <a:lnTo>
                  <a:pt x="18288" y="135000"/>
                </a:lnTo>
                <a:lnTo>
                  <a:pt x="0" y="135000"/>
                </a:lnTo>
                <a:lnTo>
                  <a:pt x="0" y="3048"/>
                </a:lnTo>
                <a:lnTo>
                  <a:pt x="16509" y="3048"/>
                </a:lnTo>
                <a:lnTo>
                  <a:pt x="16509" y="22986"/>
                </a:lnTo>
                <a:lnTo>
                  <a:pt x="20700" y="13715"/>
                </a:lnTo>
                <a:lnTo>
                  <a:pt x="24638" y="7619"/>
                </a:lnTo>
                <a:lnTo>
                  <a:pt x="28194" y="4572"/>
                </a:lnTo>
                <a:lnTo>
                  <a:pt x="31623" y="1524"/>
                </a:lnTo>
                <a:lnTo>
                  <a:pt x="35559" y="0"/>
                </a:lnTo>
                <a:lnTo>
                  <a:pt x="40004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914640" y="167767"/>
            <a:ext cx="100330" cy="138430"/>
          </a:xfrm>
          <a:custGeom>
            <a:avLst/>
            <a:gdLst/>
            <a:ahLst/>
            <a:cxnLst/>
            <a:rect l="l" t="t" r="r" b="b"/>
            <a:pathLst>
              <a:path w="100329" h="138429">
                <a:moveTo>
                  <a:pt x="50673" y="0"/>
                </a:moveTo>
                <a:lnTo>
                  <a:pt x="85725" y="17652"/>
                </a:lnTo>
                <a:lnTo>
                  <a:pt x="99821" y="68706"/>
                </a:lnTo>
                <a:lnTo>
                  <a:pt x="99694" y="74675"/>
                </a:lnTo>
                <a:lnTo>
                  <a:pt x="18923" y="74675"/>
                </a:lnTo>
                <a:lnTo>
                  <a:pt x="19994" y="85129"/>
                </a:lnTo>
                <a:lnTo>
                  <a:pt x="42799" y="119633"/>
                </a:lnTo>
                <a:lnTo>
                  <a:pt x="51561" y="119633"/>
                </a:lnTo>
                <a:lnTo>
                  <a:pt x="61083" y="117923"/>
                </a:lnTo>
                <a:lnTo>
                  <a:pt x="69056" y="112807"/>
                </a:lnTo>
                <a:lnTo>
                  <a:pt x="75457" y="104310"/>
                </a:lnTo>
                <a:lnTo>
                  <a:pt x="80263" y="92455"/>
                </a:lnTo>
                <a:lnTo>
                  <a:pt x="99186" y="95376"/>
                </a:lnTo>
                <a:lnTo>
                  <a:pt x="75491" y="131921"/>
                </a:lnTo>
                <a:lnTo>
                  <a:pt x="51434" y="137922"/>
                </a:lnTo>
                <a:lnTo>
                  <a:pt x="40477" y="136846"/>
                </a:lnTo>
                <a:lnTo>
                  <a:pt x="7983" y="110805"/>
                </a:lnTo>
                <a:lnTo>
                  <a:pt x="0" y="70103"/>
                </a:lnTo>
                <a:lnTo>
                  <a:pt x="902" y="54056"/>
                </a:lnTo>
                <a:lnTo>
                  <a:pt x="14350" y="18033"/>
                </a:lnTo>
                <a:lnTo>
                  <a:pt x="40175" y="1121"/>
                </a:lnTo>
                <a:lnTo>
                  <a:pt x="5067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510144" y="167767"/>
            <a:ext cx="101600" cy="138430"/>
          </a:xfrm>
          <a:custGeom>
            <a:avLst/>
            <a:gdLst/>
            <a:ahLst/>
            <a:cxnLst/>
            <a:rect l="l" t="t" r="r" b="b"/>
            <a:pathLst>
              <a:path w="101600" h="138429">
                <a:moveTo>
                  <a:pt x="50673" y="0"/>
                </a:moveTo>
                <a:lnTo>
                  <a:pt x="86868" y="17399"/>
                </a:lnTo>
                <a:lnTo>
                  <a:pt x="101473" y="67690"/>
                </a:lnTo>
                <a:lnTo>
                  <a:pt x="100570" y="84286"/>
                </a:lnTo>
                <a:lnTo>
                  <a:pt x="87122" y="120523"/>
                </a:lnTo>
                <a:lnTo>
                  <a:pt x="50673" y="137922"/>
                </a:lnTo>
                <a:lnTo>
                  <a:pt x="40266" y="136846"/>
                </a:lnTo>
                <a:lnTo>
                  <a:pt x="8143" y="110734"/>
                </a:lnTo>
                <a:lnTo>
                  <a:pt x="0" y="68960"/>
                </a:lnTo>
                <a:lnTo>
                  <a:pt x="902" y="52957"/>
                </a:lnTo>
                <a:lnTo>
                  <a:pt x="22044" y="9804"/>
                </a:lnTo>
                <a:lnTo>
                  <a:pt x="5067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346950" y="167767"/>
            <a:ext cx="90170" cy="138430"/>
          </a:xfrm>
          <a:custGeom>
            <a:avLst/>
            <a:gdLst/>
            <a:ahLst/>
            <a:cxnLst/>
            <a:rect l="l" t="t" r="r" b="b"/>
            <a:pathLst>
              <a:path w="90170" h="138429">
                <a:moveTo>
                  <a:pt x="43942" y="0"/>
                </a:moveTo>
                <a:lnTo>
                  <a:pt x="51943" y="0"/>
                </a:lnTo>
                <a:lnTo>
                  <a:pt x="58927" y="1524"/>
                </a:lnTo>
                <a:lnTo>
                  <a:pt x="85725" y="37083"/>
                </a:lnTo>
                <a:lnTo>
                  <a:pt x="67818" y="40004"/>
                </a:lnTo>
                <a:lnTo>
                  <a:pt x="65434" y="30577"/>
                </a:lnTo>
                <a:lnTo>
                  <a:pt x="60753" y="23828"/>
                </a:lnTo>
                <a:lnTo>
                  <a:pt x="53762" y="19770"/>
                </a:lnTo>
                <a:lnTo>
                  <a:pt x="44450" y="18414"/>
                </a:lnTo>
                <a:lnTo>
                  <a:pt x="36449" y="18414"/>
                </a:lnTo>
                <a:lnTo>
                  <a:pt x="30479" y="20065"/>
                </a:lnTo>
                <a:lnTo>
                  <a:pt x="26670" y="23240"/>
                </a:lnTo>
                <a:lnTo>
                  <a:pt x="22732" y="26415"/>
                </a:lnTo>
                <a:lnTo>
                  <a:pt x="20827" y="30479"/>
                </a:lnTo>
                <a:lnTo>
                  <a:pt x="20827" y="35432"/>
                </a:lnTo>
                <a:lnTo>
                  <a:pt x="20827" y="40258"/>
                </a:lnTo>
                <a:lnTo>
                  <a:pt x="22605" y="44068"/>
                </a:lnTo>
                <a:lnTo>
                  <a:pt x="26416" y="46862"/>
                </a:lnTo>
                <a:lnTo>
                  <a:pt x="28575" y="48513"/>
                </a:lnTo>
                <a:lnTo>
                  <a:pt x="35305" y="51180"/>
                </a:lnTo>
                <a:lnTo>
                  <a:pt x="46354" y="54863"/>
                </a:lnTo>
                <a:lnTo>
                  <a:pt x="56691" y="58239"/>
                </a:lnTo>
                <a:lnTo>
                  <a:pt x="65039" y="61293"/>
                </a:lnTo>
                <a:lnTo>
                  <a:pt x="86105" y="77977"/>
                </a:lnTo>
                <a:lnTo>
                  <a:pt x="88646" y="82930"/>
                </a:lnTo>
                <a:lnTo>
                  <a:pt x="89916" y="88773"/>
                </a:lnTo>
                <a:lnTo>
                  <a:pt x="89916" y="95630"/>
                </a:lnTo>
                <a:lnTo>
                  <a:pt x="71302" y="131385"/>
                </a:lnTo>
                <a:lnTo>
                  <a:pt x="45084" y="137922"/>
                </a:lnTo>
                <a:lnTo>
                  <a:pt x="27699" y="135276"/>
                </a:lnTo>
                <a:lnTo>
                  <a:pt x="14398" y="127333"/>
                </a:lnTo>
                <a:lnTo>
                  <a:pt x="5169" y="114079"/>
                </a:lnTo>
                <a:lnTo>
                  <a:pt x="0" y="95503"/>
                </a:lnTo>
                <a:lnTo>
                  <a:pt x="18288" y="91948"/>
                </a:lnTo>
                <a:lnTo>
                  <a:pt x="19303" y="101346"/>
                </a:lnTo>
                <a:lnTo>
                  <a:pt x="22351" y="108203"/>
                </a:lnTo>
                <a:lnTo>
                  <a:pt x="27050" y="112775"/>
                </a:lnTo>
                <a:lnTo>
                  <a:pt x="31876" y="117348"/>
                </a:lnTo>
                <a:lnTo>
                  <a:pt x="38226" y="119633"/>
                </a:lnTo>
                <a:lnTo>
                  <a:pt x="46227" y="119633"/>
                </a:lnTo>
                <a:lnTo>
                  <a:pt x="54101" y="119633"/>
                </a:lnTo>
                <a:lnTo>
                  <a:pt x="60198" y="117601"/>
                </a:lnTo>
                <a:lnTo>
                  <a:pt x="64643" y="113664"/>
                </a:lnTo>
                <a:lnTo>
                  <a:pt x="68960" y="109727"/>
                </a:lnTo>
                <a:lnTo>
                  <a:pt x="71120" y="104775"/>
                </a:lnTo>
                <a:lnTo>
                  <a:pt x="71120" y="98678"/>
                </a:lnTo>
                <a:lnTo>
                  <a:pt x="71120" y="93472"/>
                </a:lnTo>
                <a:lnTo>
                  <a:pt x="46863" y="79121"/>
                </a:lnTo>
                <a:lnTo>
                  <a:pt x="37076" y="75926"/>
                </a:lnTo>
                <a:lnTo>
                  <a:pt x="4445" y="50418"/>
                </a:lnTo>
                <a:lnTo>
                  <a:pt x="3175" y="44576"/>
                </a:lnTo>
                <a:lnTo>
                  <a:pt x="3175" y="38100"/>
                </a:lnTo>
                <a:lnTo>
                  <a:pt x="26860" y="2651"/>
                </a:lnTo>
                <a:lnTo>
                  <a:pt x="34865" y="664"/>
                </a:lnTo>
                <a:lnTo>
                  <a:pt x="43942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238238" y="167767"/>
            <a:ext cx="88265" cy="135255"/>
          </a:xfrm>
          <a:custGeom>
            <a:avLst/>
            <a:gdLst/>
            <a:ahLst/>
            <a:cxnLst/>
            <a:rect l="l" t="t" r="r" b="b"/>
            <a:pathLst>
              <a:path w="88265" h="135254">
                <a:moveTo>
                  <a:pt x="50926" y="0"/>
                </a:moveTo>
                <a:lnTo>
                  <a:pt x="56641" y="0"/>
                </a:lnTo>
                <a:lnTo>
                  <a:pt x="61975" y="1142"/>
                </a:lnTo>
                <a:lnTo>
                  <a:pt x="66928" y="3428"/>
                </a:lnTo>
                <a:lnTo>
                  <a:pt x="71881" y="5714"/>
                </a:lnTo>
                <a:lnTo>
                  <a:pt x="75818" y="8762"/>
                </a:lnTo>
                <a:lnTo>
                  <a:pt x="78866" y="12446"/>
                </a:lnTo>
                <a:lnTo>
                  <a:pt x="81914" y="16128"/>
                </a:lnTo>
                <a:lnTo>
                  <a:pt x="87883" y="53848"/>
                </a:lnTo>
                <a:lnTo>
                  <a:pt x="87883" y="135000"/>
                </a:lnTo>
                <a:lnTo>
                  <a:pt x="69595" y="135000"/>
                </a:lnTo>
                <a:lnTo>
                  <a:pt x="69595" y="54609"/>
                </a:lnTo>
                <a:lnTo>
                  <a:pt x="69595" y="44957"/>
                </a:lnTo>
                <a:lnTo>
                  <a:pt x="68706" y="37846"/>
                </a:lnTo>
                <a:lnTo>
                  <a:pt x="67055" y="33400"/>
                </a:lnTo>
                <a:lnTo>
                  <a:pt x="65404" y="28828"/>
                </a:lnTo>
                <a:lnTo>
                  <a:pt x="62864" y="25400"/>
                </a:lnTo>
                <a:lnTo>
                  <a:pt x="59308" y="22986"/>
                </a:lnTo>
                <a:lnTo>
                  <a:pt x="55752" y="20574"/>
                </a:lnTo>
                <a:lnTo>
                  <a:pt x="51688" y="19303"/>
                </a:lnTo>
                <a:lnTo>
                  <a:pt x="47116" y="19303"/>
                </a:lnTo>
                <a:lnTo>
                  <a:pt x="38353" y="19303"/>
                </a:lnTo>
                <a:lnTo>
                  <a:pt x="18287" y="62864"/>
                </a:lnTo>
                <a:lnTo>
                  <a:pt x="18287" y="135000"/>
                </a:lnTo>
                <a:lnTo>
                  <a:pt x="0" y="135000"/>
                </a:lnTo>
                <a:lnTo>
                  <a:pt x="0" y="3048"/>
                </a:lnTo>
                <a:lnTo>
                  <a:pt x="16509" y="3048"/>
                </a:lnTo>
                <a:lnTo>
                  <a:pt x="16509" y="21589"/>
                </a:lnTo>
                <a:lnTo>
                  <a:pt x="20446" y="14350"/>
                </a:lnTo>
                <a:lnTo>
                  <a:pt x="25400" y="9016"/>
                </a:lnTo>
                <a:lnTo>
                  <a:pt x="31114" y="5460"/>
                </a:lnTo>
                <a:lnTo>
                  <a:pt x="36829" y="1777"/>
                </a:lnTo>
                <a:lnTo>
                  <a:pt x="43433" y="0"/>
                </a:lnTo>
                <a:lnTo>
                  <a:pt x="50926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115429" y="167767"/>
            <a:ext cx="101600" cy="138430"/>
          </a:xfrm>
          <a:custGeom>
            <a:avLst/>
            <a:gdLst/>
            <a:ahLst/>
            <a:cxnLst/>
            <a:rect l="l" t="t" r="r" b="b"/>
            <a:pathLst>
              <a:path w="101600" h="138429">
                <a:moveTo>
                  <a:pt x="50673" y="0"/>
                </a:moveTo>
                <a:lnTo>
                  <a:pt x="86868" y="17399"/>
                </a:lnTo>
                <a:lnTo>
                  <a:pt x="101473" y="67690"/>
                </a:lnTo>
                <a:lnTo>
                  <a:pt x="100570" y="84286"/>
                </a:lnTo>
                <a:lnTo>
                  <a:pt x="87122" y="120523"/>
                </a:lnTo>
                <a:lnTo>
                  <a:pt x="50673" y="137922"/>
                </a:lnTo>
                <a:lnTo>
                  <a:pt x="40266" y="136846"/>
                </a:lnTo>
                <a:lnTo>
                  <a:pt x="8143" y="110734"/>
                </a:lnTo>
                <a:lnTo>
                  <a:pt x="0" y="68960"/>
                </a:lnTo>
                <a:lnTo>
                  <a:pt x="902" y="52957"/>
                </a:lnTo>
                <a:lnTo>
                  <a:pt x="22044" y="9804"/>
                </a:lnTo>
                <a:lnTo>
                  <a:pt x="5067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909689" y="167767"/>
            <a:ext cx="94615" cy="138430"/>
          </a:xfrm>
          <a:custGeom>
            <a:avLst/>
            <a:gdLst/>
            <a:ahLst/>
            <a:cxnLst/>
            <a:rect l="l" t="t" r="r" b="b"/>
            <a:pathLst>
              <a:path w="94615" h="138429">
                <a:moveTo>
                  <a:pt x="49402" y="0"/>
                </a:moveTo>
                <a:lnTo>
                  <a:pt x="87137" y="23479"/>
                </a:lnTo>
                <a:lnTo>
                  <a:pt x="92455" y="41782"/>
                </a:lnTo>
                <a:lnTo>
                  <a:pt x="74675" y="44957"/>
                </a:lnTo>
                <a:lnTo>
                  <a:pt x="72897" y="36067"/>
                </a:lnTo>
                <a:lnTo>
                  <a:pt x="69850" y="29463"/>
                </a:lnTo>
                <a:lnTo>
                  <a:pt x="65658" y="25018"/>
                </a:lnTo>
                <a:lnTo>
                  <a:pt x="61340" y="20574"/>
                </a:lnTo>
                <a:lnTo>
                  <a:pt x="56133" y="18414"/>
                </a:lnTo>
                <a:lnTo>
                  <a:pt x="50037" y="18414"/>
                </a:lnTo>
                <a:lnTo>
                  <a:pt x="41020" y="18414"/>
                </a:lnTo>
                <a:lnTo>
                  <a:pt x="19345" y="56284"/>
                </a:lnTo>
                <a:lnTo>
                  <a:pt x="18795" y="68452"/>
                </a:lnTo>
                <a:lnTo>
                  <a:pt x="19321" y="81029"/>
                </a:lnTo>
                <a:lnTo>
                  <a:pt x="40258" y="119633"/>
                </a:lnTo>
                <a:lnTo>
                  <a:pt x="49021" y="119633"/>
                </a:lnTo>
                <a:lnTo>
                  <a:pt x="56006" y="119633"/>
                </a:lnTo>
                <a:lnTo>
                  <a:pt x="76326" y="86613"/>
                </a:lnTo>
                <a:lnTo>
                  <a:pt x="94360" y="89534"/>
                </a:lnTo>
                <a:lnTo>
                  <a:pt x="78739" y="125602"/>
                </a:lnTo>
                <a:lnTo>
                  <a:pt x="48640" y="137922"/>
                </a:lnTo>
                <a:lnTo>
                  <a:pt x="38522" y="136846"/>
                </a:lnTo>
                <a:lnTo>
                  <a:pt x="7715" y="110732"/>
                </a:lnTo>
                <a:lnTo>
                  <a:pt x="0" y="68833"/>
                </a:lnTo>
                <a:lnTo>
                  <a:pt x="859" y="52740"/>
                </a:lnTo>
                <a:lnTo>
                  <a:pt x="21274" y="9697"/>
                </a:lnTo>
                <a:lnTo>
                  <a:pt x="39042" y="1073"/>
                </a:lnTo>
                <a:lnTo>
                  <a:pt x="49402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799326" y="167767"/>
            <a:ext cx="88265" cy="135255"/>
          </a:xfrm>
          <a:custGeom>
            <a:avLst/>
            <a:gdLst/>
            <a:ahLst/>
            <a:cxnLst/>
            <a:rect l="l" t="t" r="r" b="b"/>
            <a:pathLst>
              <a:path w="88265" h="135254">
                <a:moveTo>
                  <a:pt x="50926" y="0"/>
                </a:moveTo>
                <a:lnTo>
                  <a:pt x="56642" y="0"/>
                </a:lnTo>
                <a:lnTo>
                  <a:pt x="61975" y="1142"/>
                </a:lnTo>
                <a:lnTo>
                  <a:pt x="66928" y="3428"/>
                </a:lnTo>
                <a:lnTo>
                  <a:pt x="71881" y="5714"/>
                </a:lnTo>
                <a:lnTo>
                  <a:pt x="75819" y="8762"/>
                </a:lnTo>
                <a:lnTo>
                  <a:pt x="78867" y="12446"/>
                </a:lnTo>
                <a:lnTo>
                  <a:pt x="81915" y="16128"/>
                </a:lnTo>
                <a:lnTo>
                  <a:pt x="87883" y="53848"/>
                </a:lnTo>
                <a:lnTo>
                  <a:pt x="87883" y="135000"/>
                </a:lnTo>
                <a:lnTo>
                  <a:pt x="69596" y="135000"/>
                </a:lnTo>
                <a:lnTo>
                  <a:pt x="69596" y="54609"/>
                </a:lnTo>
                <a:lnTo>
                  <a:pt x="69596" y="44957"/>
                </a:lnTo>
                <a:lnTo>
                  <a:pt x="68706" y="37846"/>
                </a:lnTo>
                <a:lnTo>
                  <a:pt x="67055" y="33400"/>
                </a:lnTo>
                <a:lnTo>
                  <a:pt x="65404" y="28828"/>
                </a:lnTo>
                <a:lnTo>
                  <a:pt x="62865" y="25400"/>
                </a:lnTo>
                <a:lnTo>
                  <a:pt x="59308" y="22986"/>
                </a:lnTo>
                <a:lnTo>
                  <a:pt x="55752" y="20574"/>
                </a:lnTo>
                <a:lnTo>
                  <a:pt x="51689" y="19303"/>
                </a:lnTo>
                <a:lnTo>
                  <a:pt x="47117" y="19303"/>
                </a:lnTo>
                <a:lnTo>
                  <a:pt x="38353" y="19303"/>
                </a:lnTo>
                <a:lnTo>
                  <a:pt x="18288" y="62864"/>
                </a:lnTo>
                <a:lnTo>
                  <a:pt x="18288" y="135000"/>
                </a:lnTo>
                <a:lnTo>
                  <a:pt x="0" y="135000"/>
                </a:lnTo>
                <a:lnTo>
                  <a:pt x="0" y="3048"/>
                </a:lnTo>
                <a:lnTo>
                  <a:pt x="16509" y="3048"/>
                </a:lnTo>
                <a:lnTo>
                  <a:pt x="16509" y="21589"/>
                </a:lnTo>
                <a:lnTo>
                  <a:pt x="20447" y="14350"/>
                </a:lnTo>
                <a:lnTo>
                  <a:pt x="25400" y="9016"/>
                </a:lnTo>
                <a:lnTo>
                  <a:pt x="31115" y="5460"/>
                </a:lnTo>
                <a:lnTo>
                  <a:pt x="36829" y="1777"/>
                </a:lnTo>
                <a:lnTo>
                  <a:pt x="43433" y="0"/>
                </a:lnTo>
                <a:lnTo>
                  <a:pt x="50926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708643" y="124713"/>
            <a:ext cx="52705" cy="180340"/>
          </a:xfrm>
          <a:custGeom>
            <a:avLst/>
            <a:gdLst/>
            <a:ahLst/>
            <a:cxnLst/>
            <a:rect l="l" t="t" r="r" b="b"/>
            <a:pathLst>
              <a:path w="52704" h="180340">
                <a:moveTo>
                  <a:pt x="31623" y="0"/>
                </a:moveTo>
                <a:lnTo>
                  <a:pt x="31623" y="46100"/>
                </a:lnTo>
                <a:lnTo>
                  <a:pt x="50164" y="46100"/>
                </a:lnTo>
                <a:lnTo>
                  <a:pt x="50164" y="63500"/>
                </a:lnTo>
                <a:lnTo>
                  <a:pt x="31623" y="63500"/>
                </a:lnTo>
                <a:lnTo>
                  <a:pt x="31623" y="140588"/>
                </a:lnTo>
                <a:lnTo>
                  <a:pt x="31623" y="147700"/>
                </a:lnTo>
                <a:lnTo>
                  <a:pt x="32130" y="152400"/>
                </a:lnTo>
                <a:lnTo>
                  <a:pt x="33274" y="154431"/>
                </a:lnTo>
                <a:lnTo>
                  <a:pt x="34798" y="157352"/>
                </a:lnTo>
                <a:lnTo>
                  <a:pt x="37719" y="158876"/>
                </a:lnTo>
                <a:lnTo>
                  <a:pt x="42036" y="158876"/>
                </a:lnTo>
                <a:lnTo>
                  <a:pt x="44196" y="158876"/>
                </a:lnTo>
                <a:lnTo>
                  <a:pt x="46862" y="158622"/>
                </a:lnTo>
                <a:lnTo>
                  <a:pt x="50164" y="157987"/>
                </a:lnTo>
                <a:lnTo>
                  <a:pt x="52577" y="177800"/>
                </a:lnTo>
                <a:lnTo>
                  <a:pt x="47625" y="179069"/>
                </a:lnTo>
                <a:lnTo>
                  <a:pt x="43052" y="179831"/>
                </a:lnTo>
                <a:lnTo>
                  <a:pt x="38988" y="179831"/>
                </a:lnTo>
                <a:lnTo>
                  <a:pt x="32638" y="179831"/>
                </a:lnTo>
                <a:lnTo>
                  <a:pt x="27431" y="178561"/>
                </a:lnTo>
                <a:lnTo>
                  <a:pt x="23622" y="176021"/>
                </a:lnTo>
                <a:lnTo>
                  <a:pt x="19684" y="173481"/>
                </a:lnTo>
                <a:lnTo>
                  <a:pt x="13334" y="139445"/>
                </a:lnTo>
                <a:lnTo>
                  <a:pt x="13334" y="63500"/>
                </a:lnTo>
                <a:lnTo>
                  <a:pt x="0" y="63500"/>
                </a:lnTo>
                <a:lnTo>
                  <a:pt x="0" y="46100"/>
                </a:lnTo>
                <a:lnTo>
                  <a:pt x="13334" y="46100"/>
                </a:lnTo>
                <a:lnTo>
                  <a:pt x="13334" y="13334"/>
                </a:lnTo>
                <a:lnTo>
                  <a:pt x="3162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737856" y="124713"/>
            <a:ext cx="52705" cy="180340"/>
          </a:xfrm>
          <a:custGeom>
            <a:avLst/>
            <a:gdLst/>
            <a:ahLst/>
            <a:cxnLst/>
            <a:rect l="l" t="t" r="r" b="b"/>
            <a:pathLst>
              <a:path w="52704" h="180340">
                <a:moveTo>
                  <a:pt x="31623" y="0"/>
                </a:moveTo>
                <a:lnTo>
                  <a:pt x="31623" y="46100"/>
                </a:lnTo>
                <a:lnTo>
                  <a:pt x="50165" y="46100"/>
                </a:lnTo>
                <a:lnTo>
                  <a:pt x="50165" y="63500"/>
                </a:lnTo>
                <a:lnTo>
                  <a:pt x="31623" y="63500"/>
                </a:lnTo>
                <a:lnTo>
                  <a:pt x="31623" y="140588"/>
                </a:lnTo>
                <a:lnTo>
                  <a:pt x="31623" y="147700"/>
                </a:lnTo>
                <a:lnTo>
                  <a:pt x="32130" y="152400"/>
                </a:lnTo>
                <a:lnTo>
                  <a:pt x="33274" y="154431"/>
                </a:lnTo>
                <a:lnTo>
                  <a:pt x="34798" y="157352"/>
                </a:lnTo>
                <a:lnTo>
                  <a:pt x="37719" y="158876"/>
                </a:lnTo>
                <a:lnTo>
                  <a:pt x="42037" y="158876"/>
                </a:lnTo>
                <a:lnTo>
                  <a:pt x="44196" y="158876"/>
                </a:lnTo>
                <a:lnTo>
                  <a:pt x="46863" y="158622"/>
                </a:lnTo>
                <a:lnTo>
                  <a:pt x="50165" y="157987"/>
                </a:lnTo>
                <a:lnTo>
                  <a:pt x="52577" y="177800"/>
                </a:lnTo>
                <a:lnTo>
                  <a:pt x="47625" y="179069"/>
                </a:lnTo>
                <a:lnTo>
                  <a:pt x="43052" y="179831"/>
                </a:lnTo>
                <a:lnTo>
                  <a:pt x="38989" y="179831"/>
                </a:lnTo>
                <a:lnTo>
                  <a:pt x="32639" y="179831"/>
                </a:lnTo>
                <a:lnTo>
                  <a:pt x="27432" y="178561"/>
                </a:lnTo>
                <a:lnTo>
                  <a:pt x="23622" y="176021"/>
                </a:lnTo>
                <a:lnTo>
                  <a:pt x="19685" y="173481"/>
                </a:lnTo>
                <a:lnTo>
                  <a:pt x="13335" y="139445"/>
                </a:lnTo>
                <a:lnTo>
                  <a:pt x="13335" y="63500"/>
                </a:lnTo>
                <a:lnTo>
                  <a:pt x="0" y="63500"/>
                </a:lnTo>
                <a:lnTo>
                  <a:pt x="0" y="46100"/>
                </a:lnTo>
                <a:lnTo>
                  <a:pt x="13335" y="46100"/>
                </a:lnTo>
                <a:lnTo>
                  <a:pt x="13335" y="13334"/>
                </a:lnTo>
                <a:lnTo>
                  <a:pt x="3162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009383" y="124713"/>
            <a:ext cx="52705" cy="180340"/>
          </a:xfrm>
          <a:custGeom>
            <a:avLst/>
            <a:gdLst/>
            <a:ahLst/>
            <a:cxnLst/>
            <a:rect l="l" t="t" r="r" b="b"/>
            <a:pathLst>
              <a:path w="52704" h="180340">
                <a:moveTo>
                  <a:pt x="31623" y="0"/>
                </a:moveTo>
                <a:lnTo>
                  <a:pt x="31623" y="46100"/>
                </a:lnTo>
                <a:lnTo>
                  <a:pt x="50165" y="46100"/>
                </a:lnTo>
                <a:lnTo>
                  <a:pt x="50165" y="63500"/>
                </a:lnTo>
                <a:lnTo>
                  <a:pt x="31623" y="63500"/>
                </a:lnTo>
                <a:lnTo>
                  <a:pt x="31623" y="140588"/>
                </a:lnTo>
                <a:lnTo>
                  <a:pt x="31623" y="147700"/>
                </a:lnTo>
                <a:lnTo>
                  <a:pt x="32131" y="152400"/>
                </a:lnTo>
                <a:lnTo>
                  <a:pt x="33274" y="154431"/>
                </a:lnTo>
                <a:lnTo>
                  <a:pt x="34798" y="157352"/>
                </a:lnTo>
                <a:lnTo>
                  <a:pt x="37719" y="158876"/>
                </a:lnTo>
                <a:lnTo>
                  <a:pt x="42037" y="158876"/>
                </a:lnTo>
                <a:lnTo>
                  <a:pt x="44196" y="158876"/>
                </a:lnTo>
                <a:lnTo>
                  <a:pt x="46863" y="158622"/>
                </a:lnTo>
                <a:lnTo>
                  <a:pt x="50165" y="157987"/>
                </a:lnTo>
                <a:lnTo>
                  <a:pt x="52577" y="177800"/>
                </a:lnTo>
                <a:lnTo>
                  <a:pt x="47625" y="179069"/>
                </a:lnTo>
                <a:lnTo>
                  <a:pt x="43052" y="179831"/>
                </a:lnTo>
                <a:lnTo>
                  <a:pt x="38989" y="179831"/>
                </a:lnTo>
                <a:lnTo>
                  <a:pt x="32639" y="179831"/>
                </a:lnTo>
                <a:lnTo>
                  <a:pt x="27432" y="178561"/>
                </a:lnTo>
                <a:lnTo>
                  <a:pt x="23622" y="176021"/>
                </a:lnTo>
                <a:lnTo>
                  <a:pt x="19685" y="173481"/>
                </a:lnTo>
                <a:lnTo>
                  <a:pt x="13335" y="139445"/>
                </a:lnTo>
                <a:lnTo>
                  <a:pt x="13335" y="63500"/>
                </a:lnTo>
                <a:lnTo>
                  <a:pt x="0" y="63500"/>
                </a:lnTo>
                <a:lnTo>
                  <a:pt x="0" y="46100"/>
                </a:lnTo>
                <a:lnTo>
                  <a:pt x="13335" y="46100"/>
                </a:lnTo>
                <a:lnTo>
                  <a:pt x="13335" y="13334"/>
                </a:lnTo>
                <a:lnTo>
                  <a:pt x="3162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389619" y="133413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 h="0">
                <a:moveTo>
                  <a:pt x="0" y="0"/>
                </a:moveTo>
                <a:lnTo>
                  <a:pt x="28955" y="0"/>
                </a:lnTo>
              </a:path>
            </a:pathLst>
          </a:custGeom>
          <a:ln w="3644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8092947" y="120522"/>
            <a:ext cx="93980" cy="185420"/>
          </a:xfrm>
          <a:custGeom>
            <a:avLst/>
            <a:gdLst/>
            <a:ahLst/>
            <a:cxnLst/>
            <a:rect l="l" t="t" r="r" b="b"/>
            <a:pathLst>
              <a:path w="93979" h="185420">
                <a:moveTo>
                  <a:pt x="0" y="0"/>
                </a:moveTo>
                <a:lnTo>
                  <a:pt x="18415" y="0"/>
                </a:lnTo>
                <a:lnTo>
                  <a:pt x="18415" y="65024"/>
                </a:lnTo>
                <a:lnTo>
                  <a:pt x="22225" y="59054"/>
                </a:lnTo>
                <a:lnTo>
                  <a:pt x="26670" y="54609"/>
                </a:lnTo>
                <a:lnTo>
                  <a:pt x="31623" y="51688"/>
                </a:lnTo>
                <a:lnTo>
                  <a:pt x="36575" y="48768"/>
                </a:lnTo>
                <a:lnTo>
                  <a:pt x="42036" y="47244"/>
                </a:lnTo>
                <a:lnTo>
                  <a:pt x="48132" y="47244"/>
                </a:lnTo>
                <a:lnTo>
                  <a:pt x="56515" y="47244"/>
                </a:lnTo>
                <a:lnTo>
                  <a:pt x="87756" y="77850"/>
                </a:lnTo>
                <a:lnTo>
                  <a:pt x="93979" y="115188"/>
                </a:lnTo>
                <a:lnTo>
                  <a:pt x="93098" y="131054"/>
                </a:lnTo>
                <a:lnTo>
                  <a:pt x="79882" y="167004"/>
                </a:lnTo>
                <a:lnTo>
                  <a:pt x="46990" y="185166"/>
                </a:lnTo>
                <a:lnTo>
                  <a:pt x="40767" y="185166"/>
                </a:lnTo>
                <a:lnTo>
                  <a:pt x="17018" y="165734"/>
                </a:lnTo>
                <a:lnTo>
                  <a:pt x="17018" y="182245"/>
                </a:lnTo>
                <a:lnTo>
                  <a:pt x="0" y="182245"/>
                </a:lnTo>
                <a:lnTo>
                  <a:pt x="0" y="0"/>
                </a:lnTo>
                <a:close/>
              </a:path>
            </a:pathLst>
          </a:custGeom>
          <a:ln w="10667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805166" y="120522"/>
            <a:ext cx="88265" cy="182245"/>
          </a:xfrm>
          <a:custGeom>
            <a:avLst/>
            <a:gdLst/>
            <a:ahLst/>
            <a:cxnLst/>
            <a:rect l="l" t="t" r="r" b="b"/>
            <a:pathLst>
              <a:path w="88265" h="182245">
                <a:moveTo>
                  <a:pt x="0" y="0"/>
                </a:moveTo>
                <a:lnTo>
                  <a:pt x="18287" y="0"/>
                </a:lnTo>
                <a:lnTo>
                  <a:pt x="18287" y="65404"/>
                </a:lnTo>
                <a:lnTo>
                  <a:pt x="22605" y="59308"/>
                </a:lnTo>
                <a:lnTo>
                  <a:pt x="27431" y="54863"/>
                </a:lnTo>
                <a:lnTo>
                  <a:pt x="32892" y="51816"/>
                </a:lnTo>
                <a:lnTo>
                  <a:pt x="38353" y="48768"/>
                </a:lnTo>
                <a:lnTo>
                  <a:pt x="44323" y="47244"/>
                </a:lnTo>
                <a:lnTo>
                  <a:pt x="50800" y="47244"/>
                </a:lnTo>
                <a:lnTo>
                  <a:pt x="85598" y="73850"/>
                </a:lnTo>
                <a:lnTo>
                  <a:pt x="88137" y="98551"/>
                </a:lnTo>
                <a:lnTo>
                  <a:pt x="88137" y="182245"/>
                </a:lnTo>
                <a:lnTo>
                  <a:pt x="69850" y="182245"/>
                </a:lnTo>
                <a:lnTo>
                  <a:pt x="69850" y="98551"/>
                </a:lnTo>
                <a:lnTo>
                  <a:pt x="69850" y="87122"/>
                </a:lnTo>
                <a:lnTo>
                  <a:pt x="67817" y="78994"/>
                </a:lnTo>
                <a:lnTo>
                  <a:pt x="63753" y="74041"/>
                </a:lnTo>
                <a:lnTo>
                  <a:pt x="59689" y="68960"/>
                </a:lnTo>
                <a:lnTo>
                  <a:pt x="54101" y="66548"/>
                </a:lnTo>
                <a:lnTo>
                  <a:pt x="46989" y="66548"/>
                </a:lnTo>
                <a:lnTo>
                  <a:pt x="38988" y="66548"/>
                </a:lnTo>
                <a:lnTo>
                  <a:pt x="18287" y="109981"/>
                </a:lnTo>
                <a:lnTo>
                  <a:pt x="18287" y="182245"/>
                </a:lnTo>
                <a:lnTo>
                  <a:pt x="0" y="182245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071359" y="133413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 h="0">
                <a:moveTo>
                  <a:pt x="0" y="0"/>
                </a:moveTo>
                <a:lnTo>
                  <a:pt x="28955" y="0"/>
                </a:lnTo>
              </a:path>
            </a:pathLst>
          </a:custGeom>
          <a:ln w="3644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559422" y="120522"/>
            <a:ext cx="100965" cy="182245"/>
          </a:xfrm>
          <a:custGeom>
            <a:avLst/>
            <a:gdLst/>
            <a:ahLst/>
            <a:cxnLst/>
            <a:rect l="l" t="t" r="r" b="b"/>
            <a:pathLst>
              <a:path w="100965" h="182245">
                <a:moveTo>
                  <a:pt x="0" y="0"/>
                </a:moveTo>
                <a:lnTo>
                  <a:pt x="100837" y="0"/>
                </a:lnTo>
                <a:lnTo>
                  <a:pt x="100837" y="21590"/>
                </a:lnTo>
                <a:lnTo>
                  <a:pt x="19811" y="21590"/>
                </a:lnTo>
                <a:lnTo>
                  <a:pt x="19811" y="77977"/>
                </a:lnTo>
                <a:lnTo>
                  <a:pt x="89916" y="77977"/>
                </a:lnTo>
                <a:lnTo>
                  <a:pt x="89916" y="99441"/>
                </a:lnTo>
                <a:lnTo>
                  <a:pt x="19811" y="99441"/>
                </a:lnTo>
                <a:lnTo>
                  <a:pt x="19811" y="182245"/>
                </a:lnTo>
                <a:lnTo>
                  <a:pt x="0" y="182245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621778" y="117475"/>
            <a:ext cx="63500" cy="185420"/>
          </a:xfrm>
          <a:custGeom>
            <a:avLst/>
            <a:gdLst/>
            <a:ahLst/>
            <a:cxnLst/>
            <a:rect l="l" t="t" r="r" b="b"/>
            <a:pathLst>
              <a:path w="63500" h="185420">
                <a:moveTo>
                  <a:pt x="46227" y="0"/>
                </a:moveTo>
                <a:lnTo>
                  <a:pt x="51435" y="0"/>
                </a:lnTo>
                <a:lnTo>
                  <a:pt x="57150" y="761"/>
                </a:lnTo>
                <a:lnTo>
                  <a:pt x="63373" y="2285"/>
                </a:lnTo>
                <a:lnTo>
                  <a:pt x="60578" y="21717"/>
                </a:lnTo>
                <a:lnTo>
                  <a:pt x="56769" y="20954"/>
                </a:lnTo>
                <a:lnTo>
                  <a:pt x="53213" y="20447"/>
                </a:lnTo>
                <a:lnTo>
                  <a:pt x="49783" y="20447"/>
                </a:lnTo>
                <a:lnTo>
                  <a:pt x="44323" y="20447"/>
                </a:lnTo>
                <a:lnTo>
                  <a:pt x="40386" y="21971"/>
                </a:lnTo>
                <a:lnTo>
                  <a:pt x="38100" y="24765"/>
                </a:lnTo>
                <a:lnTo>
                  <a:pt x="35687" y="27685"/>
                </a:lnTo>
                <a:lnTo>
                  <a:pt x="34544" y="33147"/>
                </a:lnTo>
                <a:lnTo>
                  <a:pt x="34544" y="41148"/>
                </a:lnTo>
                <a:lnTo>
                  <a:pt x="34544" y="53340"/>
                </a:lnTo>
                <a:lnTo>
                  <a:pt x="55625" y="53340"/>
                </a:lnTo>
                <a:lnTo>
                  <a:pt x="55625" y="70739"/>
                </a:lnTo>
                <a:lnTo>
                  <a:pt x="34544" y="70739"/>
                </a:lnTo>
                <a:lnTo>
                  <a:pt x="34544" y="185293"/>
                </a:lnTo>
                <a:lnTo>
                  <a:pt x="16255" y="185293"/>
                </a:lnTo>
                <a:lnTo>
                  <a:pt x="16255" y="70739"/>
                </a:lnTo>
                <a:lnTo>
                  <a:pt x="0" y="70739"/>
                </a:lnTo>
                <a:lnTo>
                  <a:pt x="0" y="53340"/>
                </a:lnTo>
                <a:lnTo>
                  <a:pt x="16255" y="53340"/>
                </a:lnTo>
                <a:lnTo>
                  <a:pt x="16255" y="39243"/>
                </a:lnTo>
                <a:lnTo>
                  <a:pt x="16255" y="28955"/>
                </a:lnTo>
                <a:lnTo>
                  <a:pt x="17399" y="21081"/>
                </a:lnTo>
                <a:lnTo>
                  <a:pt x="19557" y="16001"/>
                </a:lnTo>
                <a:lnTo>
                  <a:pt x="21717" y="10795"/>
                </a:lnTo>
                <a:lnTo>
                  <a:pt x="25019" y="6857"/>
                </a:lnTo>
                <a:lnTo>
                  <a:pt x="29464" y="4064"/>
                </a:lnTo>
                <a:lnTo>
                  <a:pt x="33908" y="1397"/>
                </a:lnTo>
                <a:lnTo>
                  <a:pt x="39497" y="0"/>
                </a:lnTo>
                <a:lnTo>
                  <a:pt x="46227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540" y="1746503"/>
            <a:ext cx="7874000" cy="4107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3600" spc="15" b="1">
                <a:solidFill>
                  <a:srgbClr val="FF00FF"/>
                </a:solidFill>
                <a:latin typeface="Garamond"/>
                <a:cs typeface="Garamond"/>
              </a:rPr>
              <a:t>Sensory</a:t>
            </a:r>
            <a:endParaRPr sz="3600">
              <a:latin typeface="Garamond"/>
              <a:cs typeface="Garamond"/>
            </a:endParaRPr>
          </a:p>
          <a:p>
            <a:pPr marL="727075">
              <a:lnSpc>
                <a:spcPct val="100000"/>
              </a:lnSpc>
              <a:spcBef>
                <a:spcPts val="865"/>
              </a:spcBef>
            </a:pP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CN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I,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CN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II,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CN</a:t>
            </a:r>
            <a:r>
              <a:rPr dirty="0" sz="3600" spc="-7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VIII</a:t>
            </a:r>
            <a:endParaRPr sz="3600">
              <a:latin typeface="Garamond"/>
              <a:cs typeface="Garamond"/>
            </a:endParaRPr>
          </a:p>
          <a:p>
            <a:pPr marL="355600" indent="-34290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600" b="1">
                <a:solidFill>
                  <a:srgbClr val="9999FF"/>
                </a:solidFill>
                <a:latin typeface="Garamond"/>
                <a:cs typeface="Garamond"/>
              </a:rPr>
              <a:t>Motor</a:t>
            </a:r>
            <a:endParaRPr sz="3600">
              <a:latin typeface="Garamond"/>
              <a:cs typeface="Garamond"/>
            </a:endParaRPr>
          </a:p>
          <a:p>
            <a:pPr marL="727075">
              <a:lnSpc>
                <a:spcPct val="100000"/>
              </a:lnSpc>
              <a:spcBef>
                <a:spcPts val="865"/>
              </a:spcBef>
            </a:pP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CN III, CN </a:t>
            </a:r>
            <a:r>
              <a:rPr dirty="0" sz="3600" spc="-170">
                <a:solidFill>
                  <a:srgbClr val="0C0500"/>
                </a:solidFill>
                <a:latin typeface="Garamond"/>
                <a:cs typeface="Garamond"/>
              </a:rPr>
              <a:t>IV,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CN VI, CN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XI,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CN</a:t>
            </a:r>
            <a:r>
              <a:rPr dirty="0" sz="3600" spc="15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XII</a:t>
            </a:r>
            <a:endParaRPr sz="3600">
              <a:latin typeface="Garamond"/>
              <a:cs typeface="Garamond"/>
            </a:endParaRPr>
          </a:p>
          <a:p>
            <a:pPr marL="355600" indent="-34290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600" spc="-15" b="1">
                <a:solidFill>
                  <a:srgbClr val="66FF33"/>
                </a:solidFill>
                <a:latin typeface="Garamond"/>
                <a:cs typeface="Garamond"/>
              </a:rPr>
              <a:t>Mixed</a:t>
            </a:r>
            <a:endParaRPr sz="3600">
              <a:latin typeface="Garamond"/>
              <a:cs typeface="Garamond"/>
            </a:endParaRPr>
          </a:p>
          <a:p>
            <a:pPr marL="727075">
              <a:lnSpc>
                <a:spcPct val="100000"/>
              </a:lnSpc>
              <a:spcBef>
                <a:spcPts val="865"/>
              </a:spcBef>
            </a:pP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CN </a:t>
            </a:r>
            <a:r>
              <a:rPr dirty="0" sz="3600" spc="-250">
                <a:solidFill>
                  <a:srgbClr val="0C0500"/>
                </a:solidFill>
                <a:latin typeface="Garamond"/>
                <a:cs typeface="Garamond"/>
              </a:rPr>
              <a:t>V,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CN VII, CN IX, CN</a:t>
            </a:r>
            <a:r>
              <a:rPr dirty="0" sz="3600" spc="21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X</a:t>
            </a:r>
            <a:endParaRPr sz="3600">
              <a:latin typeface="Garamond"/>
              <a:cs typeface="Garam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59422" y="117475"/>
            <a:ext cx="2479294" cy="1882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292338" y="236474"/>
            <a:ext cx="55880" cy="52069"/>
          </a:xfrm>
          <a:custGeom>
            <a:avLst/>
            <a:gdLst/>
            <a:ahLst/>
            <a:cxnLst/>
            <a:rect l="l" t="t" r="r" b="b"/>
            <a:pathLst>
              <a:path w="55879" h="52070">
                <a:moveTo>
                  <a:pt x="55752" y="0"/>
                </a:moveTo>
                <a:lnTo>
                  <a:pt x="18160" y="9778"/>
                </a:lnTo>
                <a:lnTo>
                  <a:pt x="12700" y="11302"/>
                </a:lnTo>
                <a:lnTo>
                  <a:pt x="9651" y="13080"/>
                </a:lnTo>
                <a:lnTo>
                  <a:pt x="6603" y="14731"/>
                </a:lnTo>
                <a:lnTo>
                  <a:pt x="4190" y="17145"/>
                </a:lnTo>
                <a:lnTo>
                  <a:pt x="2539" y="20193"/>
                </a:lnTo>
                <a:lnTo>
                  <a:pt x="761" y="23368"/>
                </a:lnTo>
                <a:lnTo>
                  <a:pt x="0" y="26924"/>
                </a:lnTo>
                <a:lnTo>
                  <a:pt x="0" y="30987"/>
                </a:lnTo>
                <a:lnTo>
                  <a:pt x="0" y="37337"/>
                </a:lnTo>
                <a:lnTo>
                  <a:pt x="1904" y="42291"/>
                </a:lnTo>
                <a:lnTo>
                  <a:pt x="5841" y="46100"/>
                </a:lnTo>
                <a:lnTo>
                  <a:pt x="9651" y="49910"/>
                </a:lnTo>
                <a:lnTo>
                  <a:pt x="15112" y="51689"/>
                </a:lnTo>
                <a:lnTo>
                  <a:pt x="21970" y="51689"/>
                </a:lnTo>
                <a:lnTo>
                  <a:pt x="28447" y="51689"/>
                </a:lnTo>
                <a:lnTo>
                  <a:pt x="34416" y="50037"/>
                </a:lnTo>
                <a:lnTo>
                  <a:pt x="39750" y="46608"/>
                </a:lnTo>
                <a:lnTo>
                  <a:pt x="45084" y="43306"/>
                </a:lnTo>
                <a:lnTo>
                  <a:pt x="49148" y="38734"/>
                </a:lnTo>
                <a:lnTo>
                  <a:pt x="51815" y="33020"/>
                </a:lnTo>
                <a:lnTo>
                  <a:pt x="54482" y="27304"/>
                </a:lnTo>
                <a:lnTo>
                  <a:pt x="55752" y="19050"/>
                </a:lnTo>
                <a:lnTo>
                  <a:pt x="55752" y="8254"/>
                </a:lnTo>
                <a:lnTo>
                  <a:pt x="55752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89669" y="186181"/>
            <a:ext cx="60325" cy="38100"/>
          </a:xfrm>
          <a:custGeom>
            <a:avLst/>
            <a:gdLst/>
            <a:ahLst/>
            <a:cxnLst/>
            <a:rect l="l" t="t" r="r" b="b"/>
            <a:pathLst>
              <a:path w="60325" h="38100">
                <a:moveTo>
                  <a:pt x="30479" y="0"/>
                </a:moveTo>
                <a:lnTo>
                  <a:pt x="22351" y="0"/>
                </a:lnTo>
                <a:lnTo>
                  <a:pt x="15366" y="3428"/>
                </a:lnTo>
                <a:lnTo>
                  <a:pt x="0" y="37846"/>
                </a:lnTo>
                <a:lnTo>
                  <a:pt x="60325" y="37846"/>
                </a:lnTo>
                <a:lnTo>
                  <a:pt x="42957" y="3063"/>
                </a:lnTo>
                <a:lnTo>
                  <a:pt x="30479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109711" y="186181"/>
            <a:ext cx="58419" cy="101600"/>
          </a:xfrm>
          <a:custGeom>
            <a:avLst/>
            <a:gdLst/>
            <a:ahLst/>
            <a:cxnLst/>
            <a:rect l="l" t="t" r="r" b="b"/>
            <a:pathLst>
              <a:path w="58420" h="101600">
                <a:moveTo>
                  <a:pt x="29083" y="0"/>
                </a:moveTo>
                <a:lnTo>
                  <a:pt x="21590" y="0"/>
                </a:lnTo>
                <a:lnTo>
                  <a:pt x="14859" y="4191"/>
                </a:lnTo>
                <a:lnTo>
                  <a:pt x="0" y="49529"/>
                </a:lnTo>
                <a:lnTo>
                  <a:pt x="236" y="59172"/>
                </a:lnTo>
                <a:lnTo>
                  <a:pt x="14351" y="95758"/>
                </a:lnTo>
                <a:lnTo>
                  <a:pt x="18923" y="99441"/>
                </a:lnTo>
                <a:lnTo>
                  <a:pt x="24003" y="101219"/>
                </a:lnTo>
                <a:lnTo>
                  <a:pt x="29464" y="101219"/>
                </a:lnTo>
                <a:lnTo>
                  <a:pt x="37084" y="101219"/>
                </a:lnTo>
                <a:lnTo>
                  <a:pt x="57872" y="62174"/>
                </a:lnTo>
                <a:lnTo>
                  <a:pt x="58420" y="50292"/>
                </a:lnTo>
                <a:lnTo>
                  <a:pt x="57894" y="38195"/>
                </a:lnTo>
                <a:lnTo>
                  <a:pt x="37338" y="0"/>
                </a:lnTo>
                <a:lnTo>
                  <a:pt x="2908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934706" y="186181"/>
            <a:ext cx="60325" cy="38100"/>
          </a:xfrm>
          <a:custGeom>
            <a:avLst/>
            <a:gdLst/>
            <a:ahLst/>
            <a:cxnLst/>
            <a:rect l="l" t="t" r="r" b="b"/>
            <a:pathLst>
              <a:path w="60325" h="38100">
                <a:moveTo>
                  <a:pt x="30479" y="0"/>
                </a:moveTo>
                <a:lnTo>
                  <a:pt x="22351" y="0"/>
                </a:lnTo>
                <a:lnTo>
                  <a:pt x="15367" y="3428"/>
                </a:lnTo>
                <a:lnTo>
                  <a:pt x="0" y="37846"/>
                </a:lnTo>
                <a:lnTo>
                  <a:pt x="60325" y="37846"/>
                </a:lnTo>
                <a:lnTo>
                  <a:pt x="42957" y="3063"/>
                </a:lnTo>
                <a:lnTo>
                  <a:pt x="30479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528941" y="186181"/>
            <a:ext cx="64135" cy="101600"/>
          </a:xfrm>
          <a:custGeom>
            <a:avLst/>
            <a:gdLst/>
            <a:ahLst/>
            <a:cxnLst/>
            <a:rect l="l" t="t" r="r" b="b"/>
            <a:pathLst>
              <a:path w="64134" h="101600">
                <a:moveTo>
                  <a:pt x="31368" y="0"/>
                </a:moveTo>
                <a:lnTo>
                  <a:pt x="2285" y="28368"/>
                </a:lnTo>
                <a:lnTo>
                  <a:pt x="0" y="50546"/>
                </a:lnTo>
                <a:lnTo>
                  <a:pt x="573" y="62499"/>
                </a:lnTo>
                <a:lnTo>
                  <a:pt x="19732" y="98075"/>
                </a:lnTo>
                <a:lnTo>
                  <a:pt x="32384" y="101219"/>
                </a:lnTo>
                <a:lnTo>
                  <a:pt x="38625" y="100413"/>
                </a:lnTo>
                <a:lnTo>
                  <a:pt x="63307" y="62426"/>
                </a:lnTo>
                <a:lnTo>
                  <a:pt x="63880" y="50546"/>
                </a:lnTo>
                <a:lnTo>
                  <a:pt x="63287" y="38592"/>
                </a:lnTo>
                <a:lnTo>
                  <a:pt x="44116" y="3127"/>
                </a:lnTo>
                <a:lnTo>
                  <a:pt x="31368" y="0"/>
                </a:lnTo>
                <a:close/>
              </a:path>
            </a:pathLst>
          </a:custGeom>
          <a:ln w="10667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134225" y="186181"/>
            <a:ext cx="64135" cy="101600"/>
          </a:xfrm>
          <a:custGeom>
            <a:avLst/>
            <a:gdLst/>
            <a:ahLst/>
            <a:cxnLst/>
            <a:rect l="l" t="t" r="r" b="b"/>
            <a:pathLst>
              <a:path w="64134" h="101600">
                <a:moveTo>
                  <a:pt x="31369" y="0"/>
                </a:moveTo>
                <a:lnTo>
                  <a:pt x="2285" y="28368"/>
                </a:lnTo>
                <a:lnTo>
                  <a:pt x="0" y="50546"/>
                </a:lnTo>
                <a:lnTo>
                  <a:pt x="573" y="62499"/>
                </a:lnTo>
                <a:lnTo>
                  <a:pt x="19732" y="98075"/>
                </a:lnTo>
                <a:lnTo>
                  <a:pt x="32384" y="101219"/>
                </a:lnTo>
                <a:lnTo>
                  <a:pt x="38625" y="100413"/>
                </a:lnTo>
                <a:lnTo>
                  <a:pt x="63307" y="62426"/>
                </a:lnTo>
                <a:lnTo>
                  <a:pt x="63880" y="50546"/>
                </a:lnTo>
                <a:lnTo>
                  <a:pt x="63287" y="38592"/>
                </a:lnTo>
                <a:lnTo>
                  <a:pt x="44116" y="3127"/>
                </a:lnTo>
                <a:lnTo>
                  <a:pt x="31369" y="0"/>
                </a:lnTo>
                <a:close/>
              </a:path>
            </a:pathLst>
          </a:custGeom>
          <a:ln w="10667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404097" y="165480"/>
            <a:ext cx="0" cy="142875"/>
          </a:xfrm>
          <a:custGeom>
            <a:avLst/>
            <a:gdLst/>
            <a:ahLst/>
            <a:cxnLst/>
            <a:rect l="l" t="t" r="r" b="b"/>
            <a:pathLst>
              <a:path w="0" h="142875">
                <a:moveTo>
                  <a:pt x="0" y="0"/>
                </a:moveTo>
                <a:lnTo>
                  <a:pt x="0" y="142620"/>
                </a:lnTo>
              </a:path>
            </a:pathLst>
          </a:custGeom>
          <a:ln w="28955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085838" y="165480"/>
            <a:ext cx="0" cy="142875"/>
          </a:xfrm>
          <a:custGeom>
            <a:avLst/>
            <a:gdLst/>
            <a:ahLst/>
            <a:cxnLst/>
            <a:rect l="l" t="t" r="r" b="b"/>
            <a:pathLst>
              <a:path w="0" h="142875">
                <a:moveTo>
                  <a:pt x="0" y="0"/>
                </a:moveTo>
                <a:lnTo>
                  <a:pt x="0" y="142620"/>
                </a:lnTo>
              </a:path>
            </a:pathLst>
          </a:custGeom>
          <a:ln w="28955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682993" y="170814"/>
            <a:ext cx="88265" cy="135255"/>
          </a:xfrm>
          <a:custGeom>
            <a:avLst/>
            <a:gdLst/>
            <a:ahLst/>
            <a:cxnLst/>
            <a:rect l="l" t="t" r="r" b="b"/>
            <a:pathLst>
              <a:path w="88265" h="135254">
                <a:moveTo>
                  <a:pt x="0" y="0"/>
                </a:moveTo>
                <a:lnTo>
                  <a:pt x="18287" y="0"/>
                </a:lnTo>
                <a:lnTo>
                  <a:pt x="18287" y="73151"/>
                </a:lnTo>
                <a:lnTo>
                  <a:pt x="18409" y="82508"/>
                </a:lnTo>
                <a:lnTo>
                  <a:pt x="35813" y="115696"/>
                </a:lnTo>
                <a:lnTo>
                  <a:pt x="40512" y="115696"/>
                </a:lnTo>
                <a:lnTo>
                  <a:pt x="49275" y="115696"/>
                </a:lnTo>
                <a:lnTo>
                  <a:pt x="68889" y="82113"/>
                </a:lnTo>
                <a:lnTo>
                  <a:pt x="69341" y="70611"/>
                </a:lnTo>
                <a:lnTo>
                  <a:pt x="69341" y="0"/>
                </a:lnTo>
                <a:lnTo>
                  <a:pt x="87756" y="0"/>
                </a:lnTo>
                <a:lnTo>
                  <a:pt x="87756" y="131952"/>
                </a:lnTo>
                <a:lnTo>
                  <a:pt x="71374" y="131952"/>
                </a:lnTo>
                <a:lnTo>
                  <a:pt x="71374" y="112521"/>
                </a:lnTo>
                <a:lnTo>
                  <a:pt x="67055" y="120014"/>
                </a:lnTo>
                <a:lnTo>
                  <a:pt x="62102" y="125602"/>
                </a:lnTo>
                <a:lnTo>
                  <a:pt x="56387" y="129285"/>
                </a:lnTo>
                <a:lnTo>
                  <a:pt x="50673" y="133095"/>
                </a:lnTo>
                <a:lnTo>
                  <a:pt x="44196" y="134874"/>
                </a:lnTo>
                <a:lnTo>
                  <a:pt x="37083" y="134874"/>
                </a:lnTo>
                <a:lnTo>
                  <a:pt x="28448" y="134874"/>
                </a:lnTo>
                <a:lnTo>
                  <a:pt x="1714" y="104808"/>
                </a:lnTo>
                <a:lnTo>
                  <a:pt x="0" y="81787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891905" y="167767"/>
            <a:ext cx="147320" cy="135255"/>
          </a:xfrm>
          <a:custGeom>
            <a:avLst/>
            <a:gdLst/>
            <a:ahLst/>
            <a:cxnLst/>
            <a:rect l="l" t="t" r="r" b="b"/>
            <a:pathLst>
              <a:path w="147320" h="135254">
                <a:moveTo>
                  <a:pt x="49149" y="0"/>
                </a:moveTo>
                <a:lnTo>
                  <a:pt x="56769" y="0"/>
                </a:lnTo>
                <a:lnTo>
                  <a:pt x="63246" y="2031"/>
                </a:lnTo>
                <a:lnTo>
                  <a:pt x="68452" y="5841"/>
                </a:lnTo>
                <a:lnTo>
                  <a:pt x="73660" y="9778"/>
                </a:lnTo>
                <a:lnTo>
                  <a:pt x="77470" y="15493"/>
                </a:lnTo>
                <a:lnTo>
                  <a:pt x="79628" y="22986"/>
                </a:lnTo>
                <a:lnTo>
                  <a:pt x="83947" y="15366"/>
                </a:lnTo>
                <a:lnTo>
                  <a:pt x="88900" y="9651"/>
                </a:lnTo>
                <a:lnTo>
                  <a:pt x="94615" y="5714"/>
                </a:lnTo>
                <a:lnTo>
                  <a:pt x="100202" y="1904"/>
                </a:lnTo>
                <a:lnTo>
                  <a:pt x="106425" y="0"/>
                </a:lnTo>
                <a:lnTo>
                  <a:pt x="113156" y="0"/>
                </a:lnTo>
                <a:lnTo>
                  <a:pt x="144541" y="24352"/>
                </a:lnTo>
                <a:lnTo>
                  <a:pt x="146812" y="44450"/>
                </a:lnTo>
                <a:lnTo>
                  <a:pt x="146812" y="135000"/>
                </a:lnTo>
                <a:lnTo>
                  <a:pt x="128524" y="135000"/>
                </a:lnTo>
                <a:lnTo>
                  <a:pt x="128524" y="51815"/>
                </a:lnTo>
                <a:lnTo>
                  <a:pt x="128524" y="42290"/>
                </a:lnTo>
                <a:lnTo>
                  <a:pt x="127762" y="35559"/>
                </a:lnTo>
                <a:lnTo>
                  <a:pt x="126365" y="31623"/>
                </a:lnTo>
                <a:lnTo>
                  <a:pt x="125095" y="27685"/>
                </a:lnTo>
                <a:lnTo>
                  <a:pt x="122809" y="24637"/>
                </a:lnTo>
                <a:lnTo>
                  <a:pt x="119761" y="22478"/>
                </a:lnTo>
                <a:lnTo>
                  <a:pt x="116713" y="20319"/>
                </a:lnTo>
                <a:lnTo>
                  <a:pt x="113156" y="19303"/>
                </a:lnTo>
                <a:lnTo>
                  <a:pt x="109347" y="19303"/>
                </a:lnTo>
                <a:lnTo>
                  <a:pt x="101473" y="19303"/>
                </a:lnTo>
                <a:lnTo>
                  <a:pt x="82550" y="58165"/>
                </a:lnTo>
                <a:lnTo>
                  <a:pt x="82550" y="135000"/>
                </a:lnTo>
                <a:lnTo>
                  <a:pt x="64262" y="135000"/>
                </a:lnTo>
                <a:lnTo>
                  <a:pt x="64262" y="49149"/>
                </a:lnTo>
                <a:lnTo>
                  <a:pt x="64262" y="38226"/>
                </a:lnTo>
                <a:lnTo>
                  <a:pt x="62611" y="30479"/>
                </a:lnTo>
                <a:lnTo>
                  <a:pt x="59181" y="26034"/>
                </a:lnTo>
                <a:lnTo>
                  <a:pt x="55879" y="21589"/>
                </a:lnTo>
                <a:lnTo>
                  <a:pt x="51180" y="19303"/>
                </a:lnTo>
                <a:lnTo>
                  <a:pt x="45339" y="19303"/>
                </a:lnTo>
                <a:lnTo>
                  <a:pt x="36956" y="19303"/>
                </a:lnTo>
                <a:lnTo>
                  <a:pt x="30352" y="22605"/>
                </a:lnTo>
                <a:lnTo>
                  <a:pt x="18288" y="66421"/>
                </a:lnTo>
                <a:lnTo>
                  <a:pt x="18288" y="135000"/>
                </a:lnTo>
                <a:lnTo>
                  <a:pt x="0" y="135000"/>
                </a:lnTo>
                <a:lnTo>
                  <a:pt x="0" y="3048"/>
                </a:lnTo>
                <a:lnTo>
                  <a:pt x="16383" y="3048"/>
                </a:lnTo>
                <a:lnTo>
                  <a:pt x="16383" y="21462"/>
                </a:lnTo>
                <a:lnTo>
                  <a:pt x="20066" y="14604"/>
                </a:lnTo>
                <a:lnTo>
                  <a:pt x="24765" y="9271"/>
                </a:lnTo>
                <a:lnTo>
                  <a:pt x="30352" y="5587"/>
                </a:lnTo>
                <a:lnTo>
                  <a:pt x="36068" y="1904"/>
                </a:lnTo>
                <a:lnTo>
                  <a:pt x="42418" y="0"/>
                </a:lnTo>
                <a:lnTo>
                  <a:pt x="49149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769604" y="167767"/>
            <a:ext cx="100330" cy="138430"/>
          </a:xfrm>
          <a:custGeom>
            <a:avLst/>
            <a:gdLst/>
            <a:ahLst/>
            <a:cxnLst/>
            <a:rect l="l" t="t" r="r" b="b"/>
            <a:pathLst>
              <a:path w="100329" h="138429">
                <a:moveTo>
                  <a:pt x="50673" y="0"/>
                </a:moveTo>
                <a:lnTo>
                  <a:pt x="85725" y="17652"/>
                </a:lnTo>
                <a:lnTo>
                  <a:pt x="99822" y="68706"/>
                </a:lnTo>
                <a:lnTo>
                  <a:pt x="99695" y="74675"/>
                </a:lnTo>
                <a:lnTo>
                  <a:pt x="18923" y="74675"/>
                </a:lnTo>
                <a:lnTo>
                  <a:pt x="19994" y="85129"/>
                </a:lnTo>
                <a:lnTo>
                  <a:pt x="42799" y="119633"/>
                </a:lnTo>
                <a:lnTo>
                  <a:pt x="51562" y="119633"/>
                </a:lnTo>
                <a:lnTo>
                  <a:pt x="61083" y="117923"/>
                </a:lnTo>
                <a:lnTo>
                  <a:pt x="69056" y="112807"/>
                </a:lnTo>
                <a:lnTo>
                  <a:pt x="75457" y="104310"/>
                </a:lnTo>
                <a:lnTo>
                  <a:pt x="80264" y="92455"/>
                </a:lnTo>
                <a:lnTo>
                  <a:pt x="99187" y="95376"/>
                </a:lnTo>
                <a:lnTo>
                  <a:pt x="75491" y="131921"/>
                </a:lnTo>
                <a:lnTo>
                  <a:pt x="51435" y="137922"/>
                </a:lnTo>
                <a:lnTo>
                  <a:pt x="40477" y="136846"/>
                </a:lnTo>
                <a:lnTo>
                  <a:pt x="7983" y="110805"/>
                </a:lnTo>
                <a:lnTo>
                  <a:pt x="0" y="70103"/>
                </a:lnTo>
                <a:lnTo>
                  <a:pt x="902" y="54056"/>
                </a:lnTo>
                <a:lnTo>
                  <a:pt x="14350" y="18033"/>
                </a:lnTo>
                <a:lnTo>
                  <a:pt x="40175" y="1121"/>
                </a:lnTo>
                <a:lnTo>
                  <a:pt x="5067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607297" y="167767"/>
            <a:ext cx="90170" cy="138430"/>
          </a:xfrm>
          <a:custGeom>
            <a:avLst/>
            <a:gdLst/>
            <a:ahLst/>
            <a:cxnLst/>
            <a:rect l="l" t="t" r="r" b="b"/>
            <a:pathLst>
              <a:path w="90170" h="138429">
                <a:moveTo>
                  <a:pt x="43942" y="0"/>
                </a:moveTo>
                <a:lnTo>
                  <a:pt x="51943" y="0"/>
                </a:lnTo>
                <a:lnTo>
                  <a:pt x="58927" y="1524"/>
                </a:lnTo>
                <a:lnTo>
                  <a:pt x="85725" y="37083"/>
                </a:lnTo>
                <a:lnTo>
                  <a:pt x="67818" y="40004"/>
                </a:lnTo>
                <a:lnTo>
                  <a:pt x="65434" y="30577"/>
                </a:lnTo>
                <a:lnTo>
                  <a:pt x="60753" y="23828"/>
                </a:lnTo>
                <a:lnTo>
                  <a:pt x="53762" y="19770"/>
                </a:lnTo>
                <a:lnTo>
                  <a:pt x="44450" y="18414"/>
                </a:lnTo>
                <a:lnTo>
                  <a:pt x="36449" y="18414"/>
                </a:lnTo>
                <a:lnTo>
                  <a:pt x="30479" y="20065"/>
                </a:lnTo>
                <a:lnTo>
                  <a:pt x="26670" y="23240"/>
                </a:lnTo>
                <a:lnTo>
                  <a:pt x="22732" y="26415"/>
                </a:lnTo>
                <a:lnTo>
                  <a:pt x="20827" y="30479"/>
                </a:lnTo>
                <a:lnTo>
                  <a:pt x="20827" y="35432"/>
                </a:lnTo>
                <a:lnTo>
                  <a:pt x="20827" y="40258"/>
                </a:lnTo>
                <a:lnTo>
                  <a:pt x="22605" y="44068"/>
                </a:lnTo>
                <a:lnTo>
                  <a:pt x="26416" y="46862"/>
                </a:lnTo>
                <a:lnTo>
                  <a:pt x="28575" y="48513"/>
                </a:lnTo>
                <a:lnTo>
                  <a:pt x="35305" y="51180"/>
                </a:lnTo>
                <a:lnTo>
                  <a:pt x="46354" y="54863"/>
                </a:lnTo>
                <a:lnTo>
                  <a:pt x="56691" y="58239"/>
                </a:lnTo>
                <a:lnTo>
                  <a:pt x="65039" y="61293"/>
                </a:lnTo>
                <a:lnTo>
                  <a:pt x="86105" y="77977"/>
                </a:lnTo>
                <a:lnTo>
                  <a:pt x="88646" y="82930"/>
                </a:lnTo>
                <a:lnTo>
                  <a:pt x="89916" y="88773"/>
                </a:lnTo>
                <a:lnTo>
                  <a:pt x="89916" y="95630"/>
                </a:lnTo>
                <a:lnTo>
                  <a:pt x="71302" y="131385"/>
                </a:lnTo>
                <a:lnTo>
                  <a:pt x="45084" y="137922"/>
                </a:lnTo>
                <a:lnTo>
                  <a:pt x="27699" y="135276"/>
                </a:lnTo>
                <a:lnTo>
                  <a:pt x="14398" y="127333"/>
                </a:lnTo>
                <a:lnTo>
                  <a:pt x="5169" y="114079"/>
                </a:lnTo>
                <a:lnTo>
                  <a:pt x="0" y="95503"/>
                </a:lnTo>
                <a:lnTo>
                  <a:pt x="18287" y="91948"/>
                </a:lnTo>
                <a:lnTo>
                  <a:pt x="19303" y="101346"/>
                </a:lnTo>
                <a:lnTo>
                  <a:pt x="22351" y="108203"/>
                </a:lnTo>
                <a:lnTo>
                  <a:pt x="27050" y="112775"/>
                </a:lnTo>
                <a:lnTo>
                  <a:pt x="31876" y="117348"/>
                </a:lnTo>
                <a:lnTo>
                  <a:pt x="38226" y="119633"/>
                </a:lnTo>
                <a:lnTo>
                  <a:pt x="46227" y="119633"/>
                </a:lnTo>
                <a:lnTo>
                  <a:pt x="54101" y="119633"/>
                </a:lnTo>
                <a:lnTo>
                  <a:pt x="60198" y="117601"/>
                </a:lnTo>
                <a:lnTo>
                  <a:pt x="64643" y="113664"/>
                </a:lnTo>
                <a:lnTo>
                  <a:pt x="68960" y="109727"/>
                </a:lnTo>
                <a:lnTo>
                  <a:pt x="71120" y="104775"/>
                </a:lnTo>
                <a:lnTo>
                  <a:pt x="71120" y="98678"/>
                </a:lnTo>
                <a:lnTo>
                  <a:pt x="71120" y="93472"/>
                </a:lnTo>
                <a:lnTo>
                  <a:pt x="46862" y="79121"/>
                </a:lnTo>
                <a:lnTo>
                  <a:pt x="37076" y="75926"/>
                </a:lnTo>
                <a:lnTo>
                  <a:pt x="4445" y="50418"/>
                </a:lnTo>
                <a:lnTo>
                  <a:pt x="3175" y="44576"/>
                </a:lnTo>
                <a:lnTo>
                  <a:pt x="3175" y="38100"/>
                </a:lnTo>
                <a:lnTo>
                  <a:pt x="26860" y="2651"/>
                </a:lnTo>
                <a:lnTo>
                  <a:pt x="34865" y="664"/>
                </a:lnTo>
                <a:lnTo>
                  <a:pt x="43942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440673" y="167767"/>
            <a:ext cx="88265" cy="135255"/>
          </a:xfrm>
          <a:custGeom>
            <a:avLst/>
            <a:gdLst/>
            <a:ahLst/>
            <a:cxnLst/>
            <a:rect l="l" t="t" r="r" b="b"/>
            <a:pathLst>
              <a:path w="88265" h="135254">
                <a:moveTo>
                  <a:pt x="50926" y="0"/>
                </a:moveTo>
                <a:lnTo>
                  <a:pt x="56642" y="0"/>
                </a:lnTo>
                <a:lnTo>
                  <a:pt x="61975" y="1142"/>
                </a:lnTo>
                <a:lnTo>
                  <a:pt x="66928" y="3428"/>
                </a:lnTo>
                <a:lnTo>
                  <a:pt x="71881" y="5714"/>
                </a:lnTo>
                <a:lnTo>
                  <a:pt x="75819" y="8762"/>
                </a:lnTo>
                <a:lnTo>
                  <a:pt x="78867" y="12446"/>
                </a:lnTo>
                <a:lnTo>
                  <a:pt x="81915" y="16128"/>
                </a:lnTo>
                <a:lnTo>
                  <a:pt x="87883" y="53848"/>
                </a:lnTo>
                <a:lnTo>
                  <a:pt x="87883" y="135000"/>
                </a:lnTo>
                <a:lnTo>
                  <a:pt x="69596" y="135000"/>
                </a:lnTo>
                <a:lnTo>
                  <a:pt x="69596" y="54609"/>
                </a:lnTo>
                <a:lnTo>
                  <a:pt x="69596" y="44957"/>
                </a:lnTo>
                <a:lnTo>
                  <a:pt x="68706" y="37846"/>
                </a:lnTo>
                <a:lnTo>
                  <a:pt x="67055" y="33400"/>
                </a:lnTo>
                <a:lnTo>
                  <a:pt x="65404" y="28828"/>
                </a:lnTo>
                <a:lnTo>
                  <a:pt x="62865" y="25400"/>
                </a:lnTo>
                <a:lnTo>
                  <a:pt x="59308" y="22986"/>
                </a:lnTo>
                <a:lnTo>
                  <a:pt x="55752" y="20574"/>
                </a:lnTo>
                <a:lnTo>
                  <a:pt x="51689" y="19303"/>
                </a:lnTo>
                <a:lnTo>
                  <a:pt x="47117" y="19303"/>
                </a:lnTo>
                <a:lnTo>
                  <a:pt x="38353" y="19303"/>
                </a:lnTo>
                <a:lnTo>
                  <a:pt x="18287" y="62864"/>
                </a:lnTo>
                <a:lnTo>
                  <a:pt x="18287" y="135000"/>
                </a:lnTo>
                <a:lnTo>
                  <a:pt x="0" y="135000"/>
                </a:lnTo>
                <a:lnTo>
                  <a:pt x="0" y="3048"/>
                </a:lnTo>
                <a:lnTo>
                  <a:pt x="16509" y="3048"/>
                </a:lnTo>
                <a:lnTo>
                  <a:pt x="16509" y="21589"/>
                </a:lnTo>
                <a:lnTo>
                  <a:pt x="20447" y="14350"/>
                </a:lnTo>
                <a:lnTo>
                  <a:pt x="25400" y="9016"/>
                </a:lnTo>
                <a:lnTo>
                  <a:pt x="31115" y="5460"/>
                </a:lnTo>
                <a:lnTo>
                  <a:pt x="36829" y="1777"/>
                </a:lnTo>
                <a:lnTo>
                  <a:pt x="43433" y="0"/>
                </a:lnTo>
                <a:lnTo>
                  <a:pt x="50926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272780" y="167767"/>
            <a:ext cx="99695" cy="138430"/>
          </a:xfrm>
          <a:custGeom>
            <a:avLst/>
            <a:gdLst/>
            <a:ahLst/>
            <a:cxnLst/>
            <a:rect l="l" t="t" r="r" b="b"/>
            <a:pathLst>
              <a:path w="99695" h="138429">
                <a:moveTo>
                  <a:pt x="52324" y="0"/>
                </a:moveTo>
                <a:lnTo>
                  <a:pt x="89535" y="16001"/>
                </a:lnTo>
                <a:lnTo>
                  <a:pt x="93852" y="49910"/>
                </a:lnTo>
                <a:lnTo>
                  <a:pt x="93852" y="79628"/>
                </a:lnTo>
                <a:lnTo>
                  <a:pt x="93924" y="93872"/>
                </a:lnTo>
                <a:lnTo>
                  <a:pt x="99695" y="135000"/>
                </a:lnTo>
                <a:lnTo>
                  <a:pt x="80518" y="135000"/>
                </a:lnTo>
                <a:lnTo>
                  <a:pt x="78613" y="130428"/>
                </a:lnTo>
                <a:lnTo>
                  <a:pt x="77343" y="124967"/>
                </a:lnTo>
                <a:lnTo>
                  <a:pt x="76835" y="118744"/>
                </a:lnTo>
                <a:lnTo>
                  <a:pt x="70739" y="125094"/>
                </a:lnTo>
                <a:lnTo>
                  <a:pt x="64262" y="129921"/>
                </a:lnTo>
                <a:lnTo>
                  <a:pt x="57658" y="133096"/>
                </a:lnTo>
                <a:lnTo>
                  <a:pt x="51053" y="136398"/>
                </a:lnTo>
                <a:lnTo>
                  <a:pt x="44196" y="137922"/>
                </a:lnTo>
                <a:lnTo>
                  <a:pt x="37084" y="137922"/>
                </a:lnTo>
                <a:lnTo>
                  <a:pt x="2492" y="115855"/>
                </a:lnTo>
                <a:lnTo>
                  <a:pt x="0" y="100329"/>
                </a:lnTo>
                <a:lnTo>
                  <a:pt x="0" y="92709"/>
                </a:lnTo>
                <a:lnTo>
                  <a:pt x="27955" y="61944"/>
                </a:lnTo>
                <a:lnTo>
                  <a:pt x="52951" y="57215"/>
                </a:lnTo>
                <a:lnTo>
                  <a:pt x="61880" y="55324"/>
                </a:lnTo>
                <a:lnTo>
                  <a:pt x="69334" y="53266"/>
                </a:lnTo>
                <a:lnTo>
                  <a:pt x="75311" y="51053"/>
                </a:lnTo>
                <a:lnTo>
                  <a:pt x="75438" y="45338"/>
                </a:lnTo>
                <a:lnTo>
                  <a:pt x="75438" y="36322"/>
                </a:lnTo>
                <a:lnTo>
                  <a:pt x="73787" y="29972"/>
                </a:lnTo>
                <a:lnTo>
                  <a:pt x="70612" y="26415"/>
                </a:lnTo>
                <a:lnTo>
                  <a:pt x="66040" y="21081"/>
                </a:lnTo>
                <a:lnTo>
                  <a:pt x="59054" y="18414"/>
                </a:lnTo>
                <a:lnTo>
                  <a:pt x="49529" y="18414"/>
                </a:lnTo>
                <a:lnTo>
                  <a:pt x="41021" y="18414"/>
                </a:lnTo>
                <a:lnTo>
                  <a:pt x="34671" y="20192"/>
                </a:lnTo>
                <a:lnTo>
                  <a:pt x="30479" y="23749"/>
                </a:lnTo>
                <a:lnTo>
                  <a:pt x="26289" y="27304"/>
                </a:lnTo>
                <a:lnTo>
                  <a:pt x="23114" y="33908"/>
                </a:lnTo>
                <a:lnTo>
                  <a:pt x="21081" y="43687"/>
                </a:lnTo>
                <a:lnTo>
                  <a:pt x="3175" y="40639"/>
                </a:lnTo>
                <a:lnTo>
                  <a:pt x="25195" y="5518"/>
                </a:lnTo>
                <a:lnTo>
                  <a:pt x="42011" y="617"/>
                </a:lnTo>
                <a:lnTo>
                  <a:pt x="52324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209026" y="167767"/>
            <a:ext cx="59055" cy="135255"/>
          </a:xfrm>
          <a:custGeom>
            <a:avLst/>
            <a:gdLst/>
            <a:ahLst/>
            <a:cxnLst/>
            <a:rect l="l" t="t" r="r" b="b"/>
            <a:pathLst>
              <a:path w="59054" h="135254">
                <a:moveTo>
                  <a:pt x="40004" y="0"/>
                </a:moveTo>
                <a:lnTo>
                  <a:pt x="46100" y="0"/>
                </a:lnTo>
                <a:lnTo>
                  <a:pt x="52450" y="2412"/>
                </a:lnTo>
                <a:lnTo>
                  <a:pt x="58800" y="7238"/>
                </a:lnTo>
                <a:lnTo>
                  <a:pt x="52577" y="27939"/>
                </a:lnTo>
                <a:lnTo>
                  <a:pt x="48005" y="24764"/>
                </a:lnTo>
                <a:lnTo>
                  <a:pt x="43560" y="23113"/>
                </a:lnTo>
                <a:lnTo>
                  <a:pt x="39243" y="23113"/>
                </a:lnTo>
                <a:lnTo>
                  <a:pt x="35432" y="23113"/>
                </a:lnTo>
                <a:lnTo>
                  <a:pt x="31750" y="24510"/>
                </a:lnTo>
                <a:lnTo>
                  <a:pt x="18288" y="65912"/>
                </a:lnTo>
                <a:lnTo>
                  <a:pt x="18288" y="135000"/>
                </a:lnTo>
                <a:lnTo>
                  <a:pt x="0" y="135000"/>
                </a:lnTo>
                <a:lnTo>
                  <a:pt x="0" y="3048"/>
                </a:lnTo>
                <a:lnTo>
                  <a:pt x="16509" y="3048"/>
                </a:lnTo>
                <a:lnTo>
                  <a:pt x="16509" y="22986"/>
                </a:lnTo>
                <a:lnTo>
                  <a:pt x="20700" y="13715"/>
                </a:lnTo>
                <a:lnTo>
                  <a:pt x="24638" y="7619"/>
                </a:lnTo>
                <a:lnTo>
                  <a:pt x="28194" y="4572"/>
                </a:lnTo>
                <a:lnTo>
                  <a:pt x="31623" y="1524"/>
                </a:lnTo>
                <a:lnTo>
                  <a:pt x="35559" y="0"/>
                </a:lnTo>
                <a:lnTo>
                  <a:pt x="40004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914640" y="167767"/>
            <a:ext cx="100330" cy="138430"/>
          </a:xfrm>
          <a:custGeom>
            <a:avLst/>
            <a:gdLst/>
            <a:ahLst/>
            <a:cxnLst/>
            <a:rect l="l" t="t" r="r" b="b"/>
            <a:pathLst>
              <a:path w="100329" h="138429">
                <a:moveTo>
                  <a:pt x="50673" y="0"/>
                </a:moveTo>
                <a:lnTo>
                  <a:pt x="85725" y="17652"/>
                </a:lnTo>
                <a:lnTo>
                  <a:pt x="99821" y="68706"/>
                </a:lnTo>
                <a:lnTo>
                  <a:pt x="99694" y="74675"/>
                </a:lnTo>
                <a:lnTo>
                  <a:pt x="18923" y="74675"/>
                </a:lnTo>
                <a:lnTo>
                  <a:pt x="19994" y="85129"/>
                </a:lnTo>
                <a:lnTo>
                  <a:pt x="42799" y="119633"/>
                </a:lnTo>
                <a:lnTo>
                  <a:pt x="51561" y="119633"/>
                </a:lnTo>
                <a:lnTo>
                  <a:pt x="61083" y="117923"/>
                </a:lnTo>
                <a:lnTo>
                  <a:pt x="69056" y="112807"/>
                </a:lnTo>
                <a:lnTo>
                  <a:pt x="75457" y="104310"/>
                </a:lnTo>
                <a:lnTo>
                  <a:pt x="80263" y="92455"/>
                </a:lnTo>
                <a:lnTo>
                  <a:pt x="99186" y="95376"/>
                </a:lnTo>
                <a:lnTo>
                  <a:pt x="75491" y="131921"/>
                </a:lnTo>
                <a:lnTo>
                  <a:pt x="51434" y="137922"/>
                </a:lnTo>
                <a:lnTo>
                  <a:pt x="40477" y="136846"/>
                </a:lnTo>
                <a:lnTo>
                  <a:pt x="7983" y="110805"/>
                </a:lnTo>
                <a:lnTo>
                  <a:pt x="0" y="70103"/>
                </a:lnTo>
                <a:lnTo>
                  <a:pt x="902" y="54056"/>
                </a:lnTo>
                <a:lnTo>
                  <a:pt x="14350" y="18033"/>
                </a:lnTo>
                <a:lnTo>
                  <a:pt x="40175" y="1121"/>
                </a:lnTo>
                <a:lnTo>
                  <a:pt x="5067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510144" y="167767"/>
            <a:ext cx="101600" cy="138430"/>
          </a:xfrm>
          <a:custGeom>
            <a:avLst/>
            <a:gdLst/>
            <a:ahLst/>
            <a:cxnLst/>
            <a:rect l="l" t="t" r="r" b="b"/>
            <a:pathLst>
              <a:path w="101600" h="138429">
                <a:moveTo>
                  <a:pt x="50673" y="0"/>
                </a:moveTo>
                <a:lnTo>
                  <a:pt x="86868" y="17399"/>
                </a:lnTo>
                <a:lnTo>
                  <a:pt x="101473" y="67690"/>
                </a:lnTo>
                <a:lnTo>
                  <a:pt x="100570" y="84286"/>
                </a:lnTo>
                <a:lnTo>
                  <a:pt x="87122" y="120523"/>
                </a:lnTo>
                <a:lnTo>
                  <a:pt x="50673" y="137922"/>
                </a:lnTo>
                <a:lnTo>
                  <a:pt x="40266" y="136846"/>
                </a:lnTo>
                <a:lnTo>
                  <a:pt x="8143" y="110734"/>
                </a:lnTo>
                <a:lnTo>
                  <a:pt x="0" y="68960"/>
                </a:lnTo>
                <a:lnTo>
                  <a:pt x="902" y="52957"/>
                </a:lnTo>
                <a:lnTo>
                  <a:pt x="22044" y="9804"/>
                </a:lnTo>
                <a:lnTo>
                  <a:pt x="5067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346950" y="167767"/>
            <a:ext cx="90170" cy="138430"/>
          </a:xfrm>
          <a:custGeom>
            <a:avLst/>
            <a:gdLst/>
            <a:ahLst/>
            <a:cxnLst/>
            <a:rect l="l" t="t" r="r" b="b"/>
            <a:pathLst>
              <a:path w="90170" h="138429">
                <a:moveTo>
                  <a:pt x="43942" y="0"/>
                </a:moveTo>
                <a:lnTo>
                  <a:pt x="51943" y="0"/>
                </a:lnTo>
                <a:lnTo>
                  <a:pt x="58927" y="1524"/>
                </a:lnTo>
                <a:lnTo>
                  <a:pt x="85725" y="37083"/>
                </a:lnTo>
                <a:lnTo>
                  <a:pt x="67818" y="40004"/>
                </a:lnTo>
                <a:lnTo>
                  <a:pt x="65434" y="30577"/>
                </a:lnTo>
                <a:lnTo>
                  <a:pt x="60753" y="23828"/>
                </a:lnTo>
                <a:lnTo>
                  <a:pt x="53762" y="19770"/>
                </a:lnTo>
                <a:lnTo>
                  <a:pt x="44450" y="18414"/>
                </a:lnTo>
                <a:lnTo>
                  <a:pt x="36449" y="18414"/>
                </a:lnTo>
                <a:lnTo>
                  <a:pt x="30479" y="20065"/>
                </a:lnTo>
                <a:lnTo>
                  <a:pt x="26670" y="23240"/>
                </a:lnTo>
                <a:lnTo>
                  <a:pt x="22732" y="26415"/>
                </a:lnTo>
                <a:lnTo>
                  <a:pt x="20827" y="30479"/>
                </a:lnTo>
                <a:lnTo>
                  <a:pt x="20827" y="35432"/>
                </a:lnTo>
                <a:lnTo>
                  <a:pt x="20827" y="40258"/>
                </a:lnTo>
                <a:lnTo>
                  <a:pt x="22605" y="44068"/>
                </a:lnTo>
                <a:lnTo>
                  <a:pt x="26416" y="46862"/>
                </a:lnTo>
                <a:lnTo>
                  <a:pt x="28575" y="48513"/>
                </a:lnTo>
                <a:lnTo>
                  <a:pt x="35305" y="51180"/>
                </a:lnTo>
                <a:lnTo>
                  <a:pt x="46354" y="54863"/>
                </a:lnTo>
                <a:lnTo>
                  <a:pt x="56691" y="58239"/>
                </a:lnTo>
                <a:lnTo>
                  <a:pt x="65039" y="61293"/>
                </a:lnTo>
                <a:lnTo>
                  <a:pt x="86105" y="77977"/>
                </a:lnTo>
                <a:lnTo>
                  <a:pt x="88646" y="82930"/>
                </a:lnTo>
                <a:lnTo>
                  <a:pt x="89916" y="88773"/>
                </a:lnTo>
                <a:lnTo>
                  <a:pt x="89916" y="95630"/>
                </a:lnTo>
                <a:lnTo>
                  <a:pt x="71302" y="131385"/>
                </a:lnTo>
                <a:lnTo>
                  <a:pt x="45084" y="137922"/>
                </a:lnTo>
                <a:lnTo>
                  <a:pt x="27699" y="135276"/>
                </a:lnTo>
                <a:lnTo>
                  <a:pt x="14398" y="127333"/>
                </a:lnTo>
                <a:lnTo>
                  <a:pt x="5169" y="114079"/>
                </a:lnTo>
                <a:lnTo>
                  <a:pt x="0" y="95503"/>
                </a:lnTo>
                <a:lnTo>
                  <a:pt x="18288" y="91948"/>
                </a:lnTo>
                <a:lnTo>
                  <a:pt x="19303" y="101346"/>
                </a:lnTo>
                <a:lnTo>
                  <a:pt x="22351" y="108203"/>
                </a:lnTo>
                <a:lnTo>
                  <a:pt x="27050" y="112775"/>
                </a:lnTo>
                <a:lnTo>
                  <a:pt x="31876" y="117348"/>
                </a:lnTo>
                <a:lnTo>
                  <a:pt x="38226" y="119633"/>
                </a:lnTo>
                <a:lnTo>
                  <a:pt x="46227" y="119633"/>
                </a:lnTo>
                <a:lnTo>
                  <a:pt x="54101" y="119633"/>
                </a:lnTo>
                <a:lnTo>
                  <a:pt x="60198" y="117601"/>
                </a:lnTo>
                <a:lnTo>
                  <a:pt x="64643" y="113664"/>
                </a:lnTo>
                <a:lnTo>
                  <a:pt x="68960" y="109727"/>
                </a:lnTo>
                <a:lnTo>
                  <a:pt x="71120" y="104775"/>
                </a:lnTo>
                <a:lnTo>
                  <a:pt x="71120" y="98678"/>
                </a:lnTo>
                <a:lnTo>
                  <a:pt x="71120" y="93472"/>
                </a:lnTo>
                <a:lnTo>
                  <a:pt x="46863" y="79121"/>
                </a:lnTo>
                <a:lnTo>
                  <a:pt x="37076" y="75926"/>
                </a:lnTo>
                <a:lnTo>
                  <a:pt x="4445" y="50418"/>
                </a:lnTo>
                <a:lnTo>
                  <a:pt x="3175" y="44576"/>
                </a:lnTo>
                <a:lnTo>
                  <a:pt x="3175" y="38100"/>
                </a:lnTo>
                <a:lnTo>
                  <a:pt x="26860" y="2651"/>
                </a:lnTo>
                <a:lnTo>
                  <a:pt x="34865" y="664"/>
                </a:lnTo>
                <a:lnTo>
                  <a:pt x="43942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238238" y="167767"/>
            <a:ext cx="88265" cy="135255"/>
          </a:xfrm>
          <a:custGeom>
            <a:avLst/>
            <a:gdLst/>
            <a:ahLst/>
            <a:cxnLst/>
            <a:rect l="l" t="t" r="r" b="b"/>
            <a:pathLst>
              <a:path w="88265" h="135254">
                <a:moveTo>
                  <a:pt x="50926" y="0"/>
                </a:moveTo>
                <a:lnTo>
                  <a:pt x="56641" y="0"/>
                </a:lnTo>
                <a:lnTo>
                  <a:pt x="61975" y="1142"/>
                </a:lnTo>
                <a:lnTo>
                  <a:pt x="66928" y="3428"/>
                </a:lnTo>
                <a:lnTo>
                  <a:pt x="71881" y="5714"/>
                </a:lnTo>
                <a:lnTo>
                  <a:pt x="75818" y="8762"/>
                </a:lnTo>
                <a:lnTo>
                  <a:pt x="78866" y="12446"/>
                </a:lnTo>
                <a:lnTo>
                  <a:pt x="81914" y="16128"/>
                </a:lnTo>
                <a:lnTo>
                  <a:pt x="87883" y="53848"/>
                </a:lnTo>
                <a:lnTo>
                  <a:pt x="87883" y="135000"/>
                </a:lnTo>
                <a:lnTo>
                  <a:pt x="69595" y="135000"/>
                </a:lnTo>
                <a:lnTo>
                  <a:pt x="69595" y="54609"/>
                </a:lnTo>
                <a:lnTo>
                  <a:pt x="69595" y="44957"/>
                </a:lnTo>
                <a:lnTo>
                  <a:pt x="68706" y="37846"/>
                </a:lnTo>
                <a:lnTo>
                  <a:pt x="67055" y="33400"/>
                </a:lnTo>
                <a:lnTo>
                  <a:pt x="65404" y="28828"/>
                </a:lnTo>
                <a:lnTo>
                  <a:pt x="62864" y="25400"/>
                </a:lnTo>
                <a:lnTo>
                  <a:pt x="59308" y="22986"/>
                </a:lnTo>
                <a:lnTo>
                  <a:pt x="55752" y="20574"/>
                </a:lnTo>
                <a:lnTo>
                  <a:pt x="51688" y="19303"/>
                </a:lnTo>
                <a:lnTo>
                  <a:pt x="47116" y="19303"/>
                </a:lnTo>
                <a:lnTo>
                  <a:pt x="38353" y="19303"/>
                </a:lnTo>
                <a:lnTo>
                  <a:pt x="18287" y="62864"/>
                </a:lnTo>
                <a:lnTo>
                  <a:pt x="18287" y="135000"/>
                </a:lnTo>
                <a:lnTo>
                  <a:pt x="0" y="135000"/>
                </a:lnTo>
                <a:lnTo>
                  <a:pt x="0" y="3048"/>
                </a:lnTo>
                <a:lnTo>
                  <a:pt x="16509" y="3048"/>
                </a:lnTo>
                <a:lnTo>
                  <a:pt x="16509" y="21589"/>
                </a:lnTo>
                <a:lnTo>
                  <a:pt x="20446" y="14350"/>
                </a:lnTo>
                <a:lnTo>
                  <a:pt x="25400" y="9016"/>
                </a:lnTo>
                <a:lnTo>
                  <a:pt x="31114" y="5460"/>
                </a:lnTo>
                <a:lnTo>
                  <a:pt x="36829" y="1777"/>
                </a:lnTo>
                <a:lnTo>
                  <a:pt x="43433" y="0"/>
                </a:lnTo>
                <a:lnTo>
                  <a:pt x="50926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115429" y="167767"/>
            <a:ext cx="101600" cy="138430"/>
          </a:xfrm>
          <a:custGeom>
            <a:avLst/>
            <a:gdLst/>
            <a:ahLst/>
            <a:cxnLst/>
            <a:rect l="l" t="t" r="r" b="b"/>
            <a:pathLst>
              <a:path w="101600" h="138429">
                <a:moveTo>
                  <a:pt x="50673" y="0"/>
                </a:moveTo>
                <a:lnTo>
                  <a:pt x="86868" y="17399"/>
                </a:lnTo>
                <a:lnTo>
                  <a:pt x="101473" y="67690"/>
                </a:lnTo>
                <a:lnTo>
                  <a:pt x="100570" y="84286"/>
                </a:lnTo>
                <a:lnTo>
                  <a:pt x="87122" y="120523"/>
                </a:lnTo>
                <a:lnTo>
                  <a:pt x="50673" y="137922"/>
                </a:lnTo>
                <a:lnTo>
                  <a:pt x="40266" y="136846"/>
                </a:lnTo>
                <a:lnTo>
                  <a:pt x="8143" y="110734"/>
                </a:lnTo>
                <a:lnTo>
                  <a:pt x="0" y="68960"/>
                </a:lnTo>
                <a:lnTo>
                  <a:pt x="902" y="52957"/>
                </a:lnTo>
                <a:lnTo>
                  <a:pt x="22044" y="9804"/>
                </a:lnTo>
                <a:lnTo>
                  <a:pt x="5067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909689" y="167767"/>
            <a:ext cx="94615" cy="138430"/>
          </a:xfrm>
          <a:custGeom>
            <a:avLst/>
            <a:gdLst/>
            <a:ahLst/>
            <a:cxnLst/>
            <a:rect l="l" t="t" r="r" b="b"/>
            <a:pathLst>
              <a:path w="94615" h="138429">
                <a:moveTo>
                  <a:pt x="49402" y="0"/>
                </a:moveTo>
                <a:lnTo>
                  <a:pt x="87137" y="23479"/>
                </a:lnTo>
                <a:lnTo>
                  <a:pt x="92455" y="41782"/>
                </a:lnTo>
                <a:lnTo>
                  <a:pt x="74675" y="44957"/>
                </a:lnTo>
                <a:lnTo>
                  <a:pt x="72897" y="36067"/>
                </a:lnTo>
                <a:lnTo>
                  <a:pt x="69850" y="29463"/>
                </a:lnTo>
                <a:lnTo>
                  <a:pt x="65658" y="25018"/>
                </a:lnTo>
                <a:lnTo>
                  <a:pt x="61340" y="20574"/>
                </a:lnTo>
                <a:lnTo>
                  <a:pt x="56133" y="18414"/>
                </a:lnTo>
                <a:lnTo>
                  <a:pt x="50037" y="18414"/>
                </a:lnTo>
                <a:lnTo>
                  <a:pt x="41020" y="18414"/>
                </a:lnTo>
                <a:lnTo>
                  <a:pt x="19345" y="56284"/>
                </a:lnTo>
                <a:lnTo>
                  <a:pt x="18795" y="68452"/>
                </a:lnTo>
                <a:lnTo>
                  <a:pt x="19321" y="81029"/>
                </a:lnTo>
                <a:lnTo>
                  <a:pt x="40258" y="119633"/>
                </a:lnTo>
                <a:lnTo>
                  <a:pt x="49021" y="119633"/>
                </a:lnTo>
                <a:lnTo>
                  <a:pt x="56006" y="119633"/>
                </a:lnTo>
                <a:lnTo>
                  <a:pt x="76326" y="86613"/>
                </a:lnTo>
                <a:lnTo>
                  <a:pt x="94360" y="89534"/>
                </a:lnTo>
                <a:lnTo>
                  <a:pt x="78739" y="125602"/>
                </a:lnTo>
                <a:lnTo>
                  <a:pt x="48640" y="137922"/>
                </a:lnTo>
                <a:lnTo>
                  <a:pt x="38522" y="136846"/>
                </a:lnTo>
                <a:lnTo>
                  <a:pt x="7715" y="110732"/>
                </a:lnTo>
                <a:lnTo>
                  <a:pt x="0" y="68833"/>
                </a:lnTo>
                <a:lnTo>
                  <a:pt x="859" y="52740"/>
                </a:lnTo>
                <a:lnTo>
                  <a:pt x="21274" y="9697"/>
                </a:lnTo>
                <a:lnTo>
                  <a:pt x="39042" y="1073"/>
                </a:lnTo>
                <a:lnTo>
                  <a:pt x="49402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799326" y="167767"/>
            <a:ext cx="88265" cy="135255"/>
          </a:xfrm>
          <a:custGeom>
            <a:avLst/>
            <a:gdLst/>
            <a:ahLst/>
            <a:cxnLst/>
            <a:rect l="l" t="t" r="r" b="b"/>
            <a:pathLst>
              <a:path w="88265" h="135254">
                <a:moveTo>
                  <a:pt x="50926" y="0"/>
                </a:moveTo>
                <a:lnTo>
                  <a:pt x="56642" y="0"/>
                </a:lnTo>
                <a:lnTo>
                  <a:pt x="61975" y="1142"/>
                </a:lnTo>
                <a:lnTo>
                  <a:pt x="66928" y="3428"/>
                </a:lnTo>
                <a:lnTo>
                  <a:pt x="71881" y="5714"/>
                </a:lnTo>
                <a:lnTo>
                  <a:pt x="75819" y="8762"/>
                </a:lnTo>
                <a:lnTo>
                  <a:pt x="78867" y="12446"/>
                </a:lnTo>
                <a:lnTo>
                  <a:pt x="81915" y="16128"/>
                </a:lnTo>
                <a:lnTo>
                  <a:pt x="87883" y="53848"/>
                </a:lnTo>
                <a:lnTo>
                  <a:pt x="87883" y="135000"/>
                </a:lnTo>
                <a:lnTo>
                  <a:pt x="69596" y="135000"/>
                </a:lnTo>
                <a:lnTo>
                  <a:pt x="69596" y="54609"/>
                </a:lnTo>
                <a:lnTo>
                  <a:pt x="69596" y="44957"/>
                </a:lnTo>
                <a:lnTo>
                  <a:pt x="68706" y="37846"/>
                </a:lnTo>
                <a:lnTo>
                  <a:pt x="67055" y="33400"/>
                </a:lnTo>
                <a:lnTo>
                  <a:pt x="65404" y="28828"/>
                </a:lnTo>
                <a:lnTo>
                  <a:pt x="62865" y="25400"/>
                </a:lnTo>
                <a:lnTo>
                  <a:pt x="59308" y="22986"/>
                </a:lnTo>
                <a:lnTo>
                  <a:pt x="55752" y="20574"/>
                </a:lnTo>
                <a:lnTo>
                  <a:pt x="51689" y="19303"/>
                </a:lnTo>
                <a:lnTo>
                  <a:pt x="47117" y="19303"/>
                </a:lnTo>
                <a:lnTo>
                  <a:pt x="38353" y="19303"/>
                </a:lnTo>
                <a:lnTo>
                  <a:pt x="18288" y="62864"/>
                </a:lnTo>
                <a:lnTo>
                  <a:pt x="18288" y="135000"/>
                </a:lnTo>
                <a:lnTo>
                  <a:pt x="0" y="135000"/>
                </a:lnTo>
                <a:lnTo>
                  <a:pt x="0" y="3048"/>
                </a:lnTo>
                <a:lnTo>
                  <a:pt x="16509" y="3048"/>
                </a:lnTo>
                <a:lnTo>
                  <a:pt x="16509" y="21589"/>
                </a:lnTo>
                <a:lnTo>
                  <a:pt x="20447" y="14350"/>
                </a:lnTo>
                <a:lnTo>
                  <a:pt x="25400" y="9016"/>
                </a:lnTo>
                <a:lnTo>
                  <a:pt x="31115" y="5460"/>
                </a:lnTo>
                <a:lnTo>
                  <a:pt x="36829" y="1777"/>
                </a:lnTo>
                <a:lnTo>
                  <a:pt x="43433" y="0"/>
                </a:lnTo>
                <a:lnTo>
                  <a:pt x="50926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708643" y="124713"/>
            <a:ext cx="52705" cy="180340"/>
          </a:xfrm>
          <a:custGeom>
            <a:avLst/>
            <a:gdLst/>
            <a:ahLst/>
            <a:cxnLst/>
            <a:rect l="l" t="t" r="r" b="b"/>
            <a:pathLst>
              <a:path w="52704" h="180340">
                <a:moveTo>
                  <a:pt x="31623" y="0"/>
                </a:moveTo>
                <a:lnTo>
                  <a:pt x="31623" y="46100"/>
                </a:lnTo>
                <a:lnTo>
                  <a:pt x="50164" y="46100"/>
                </a:lnTo>
                <a:lnTo>
                  <a:pt x="50164" y="63500"/>
                </a:lnTo>
                <a:lnTo>
                  <a:pt x="31623" y="63500"/>
                </a:lnTo>
                <a:lnTo>
                  <a:pt x="31623" y="140588"/>
                </a:lnTo>
                <a:lnTo>
                  <a:pt x="31623" y="147700"/>
                </a:lnTo>
                <a:lnTo>
                  <a:pt x="32130" y="152400"/>
                </a:lnTo>
                <a:lnTo>
                  <a:pt x="33274" y="154431"/>
                </a:lnTo>
                <a:lnTo>
                  <a:pt x="34798" y="157352"/>
                </a:lnTo>
                <a:lnTo>
                  <a:pt x="37719" y="158876"/>
                </a:lnTo>
                <a:lnTo>
                  <a:pt x="42036" y="158876"/>
                </a:lnTo>
                <a:lnTo>
                  <a:pt x="44196" y="158876"/>
                </a:lnTo>
                <a:lnTo>
                  <a:pt x="46862" y="158622"/>
                </a:lnTo>
                <a:lnTo>
                  <a:pt x="50164" y="157987"/>
                </a:lnTo>
                <a:lnTo>
                  <a:pt x="52577" y="177800"/>
                </a:lnTo>
                <a:lnTo>
                  <a:pt x="47625" y="179069"/>
                </a:lnTo>
                <a:lnTo>
                  <a:pt x="43052" y="179831"/>
                </a:lnTo>
                <a:lnTo>
                  <a:pt x="38988" y="179831"/>
                </a:lnTo>
                <a:lnTo>
                  <a:pt x="32638" y="179831"/>
                </a:lnTo>
                <a:lnTo>
                  <a:pt x="27431" y="178561"/>
                </a:lnTo>
                <a:lnTo>
                  <a:pt x="23622" y="176021"/>
                </a:lnTo>
                <a:lnTo>
                  <a:pt x="19684" y="173481"/>
                </a:lnTo>
                <a:lnTo>
                  <a:pt x="13334" y="139445"/>
                </a:lnTo>
                <a:lnTo>
                  <a:pt x="13334" y="63500"/>
                </a:lnTo>
                <a:lnTo>
                  <a:pt x="0" y="63500"/>
                </a:lnTo>
                <a:lnTo>
                  <a:pt x="0" y="46100"/>
                </a:lnTo>
                <a:lnTo>
                  <a:pt x="13334" y="46100"/>
                </a:lnTo>
                <a:lnTo>
                  <a:pt x="13334" y="13334"/>
                </a:lnTo>
                <a:lnTo>
                  <a:pt x="3162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737856" y="124713"/>
            <a:ext cx="52705" cy="180340"/>
          </a:xfrm>
          <a:custGeom>
            <a:avLst/>
            <a:gdLst/>
            <a:ahLst/>
            <a:cxnLst/>
            <a:rect l="l" t="t" r="r" b="b"/>
            <a:pathLst>
              <a:path w="52704" h="180340">
                <a:moveTo>
                  <a:pt x="31623" y="0"/>
                </a:moveTo>
                <a:lnTo>
                  <a:pt x="31623" y="46100"/>
                </a:lnTo>
                <a:lnTo>
                  <a:pt x="50165" y="46100"/>
                </a:lnTo>
                <a:lnTo>
                  <a:pt x="50165" y="63500"/>
                </a:lnTo>
                <a:lnTo>
                  <a:pt x="31623" y="63500"/>
                </a:lnTo>
                <a:lnTo>
                  <a:pt x="31623" y="140588"/>
                </a:lnTo>
                <a:lnTo>
                  <a:pt x="31623" y="147700"/>
                </a:lnTo>
                <a:lnTo>
                  <a:pt x="32130" y="152400"/>
                </a:lnTo>
                <a:lnTo>
                  <a:pt x="33274" y="154431"/>
                </a:lnTo>
                <a:lnTo>
                  <a:pt x="34798" y="157352"/>
                </a:lnTo>
                <a:lnTo>
                  <a:pt x="37719" y="158876"/>
                </a:lnTo>
                <a:lnTo>
                  <a:pt x="42037" y="158876"/>
                </a:lnTo>
                <a:lnTo>
                  <a:pt x="44196" y="158876"/>
                </a:lnTo>
                <a:lnTo>
                  <a:pt x="46863" y="158622"/>
                </a:lnTo>
                <a:lnTo>
                  <a:pt x="50165" y="157987"/>
                </a:lnTo>
                <a:lnTo>
                  <a:pt x="52577" y="177800"/>
                </a:lnTo>
                <a:lnTo>
                  <a:pt x="47625" y="179069"/>
                </a:lnTo>
                <a:lnTo>
                  <a:pt x="43052" y="179831"/>
                </a:lnTo>
                <a:lnTo>
                  <a:pt x="38989" y="179831"/>
                </a:lnTo>
                <a:lnTo>
                  <a:pt x="32639" y="179831"/>
                </a:lnTo>
                <a:lnTo>
                  <a:pt x="27432" y="178561"/>
                </a:lnTo>
                <a:lnTo>
                  <a:pt x="23622" y="176021"/>
                </a:lnTo>
                <a:lnTo>
                  <a:pt x="19685" y="173481"/>
                </a:lnTo>
                <a:lnTo>
                  <a:pt x="13335" y="139445"/>
                </a:lnTo>
                <a:lnTo>
                  <a:pt x="13335" y="63500"/>
                </a:lnTo>
                <a:lnTo>
                  <a:pt x="0" y="63500"/>
                </a:lnTo>
                <a:lnTo>
                  <a:pt x="0" y="46100"/>
                </a:lnTo>
                <a:lnTo>
                  <a:pt x="13335" y="46100"/>
                </a:lnTo>
                <a:lnTo>
                  <a:pt x="13335" y="13334"/>
                </a:lnTo>
                <a:lnTo>
                  <a:pt x="3162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009383" y="124713"/>
            <a:ext cx="52705" cy="180340"/>
          </a:xfrm>
          <a:custGeom>
            <a:avLst/>
            <a:gdLst/>
            <a:ahLst/>
            <a:cxnLst/>
            <a:rect l="l" t="t" r="r" b="b"/>
            <a:pathLst>
              <a:path w="52704" h="180340">
                <a:moveTo>
                  <a:pt x="31623" y="0"/>
                </a:moveTo>
                <a:lnTo>
                  <a:pt x="31623" y="46100"/>
                </a:lnTo>
                <a:lnTo>
                  <a:pt x="50165" y="46100"/>
                </a:lnTo>
                <a:lnTo>
                  <a:pt x="50165" y="63500"/>
                </a:lnTo>
                <a:lnTo>
                  <a:pt x="31623" y="63500"/>
                </a:lnTo>
                <a:lnTo>
                  <a:pt x="31623" y="140588"/>
                </a:lnTo>
                <a:lnTo>
                  <a:pt x="31623" y="147700"/>
                </a:lnTo>
                <a:lnTo>
                  <a:pt x="32131" y="152400"/>
                </a:lnTo>
                <a:lnTo>
                  <a:pt x="33274" y="154431"/>
                </a:lnTo>
                <a:lnTo>
                  <a:pt x="34798" y="157352"/>
                </a:lnTo>
                <a:lnTo>
                  <a:pt x="37719" y="158876"/>
                </a:lnTo>
                <a:lnTo>
                  <a:pt x="42037" y="158876"/>
                </a:lnTo>
                <a:lnTo>
                  <a:pt x="44196" y="158876"/>
                </a:lnTo>
                <a:lnTo>
                  <a:pt x="46863" y="158622"/>
                </a:lnTo>
                <a:lnTo>
                  <a:pt x="50165" y="157987"/>
                </a:lnTo>
                <a:lnTo>
                  <a:pt x="52577" y="177800"/>
                </a:lnTo>
                <a:lnTo>
                  <a:pt x="47625" y="179069"/>
                </a:lnTo>
                <a:lnTo>
                  <a:pt x="43052" y="179831"/>
                </a:lnTo>
                <a:lnTo>
                  <a:pt x="38989" y="179831"/>
                </a:lnTo>
                <a:lnTo>
                  <a:pt x="32639" y="179831"/>
                </a:lnTo>
                <a:lnTo>
                  <a:pt x="27432" y="178561"/>
                </a:lnTo>
                <a:lnTo>
                  <a:pt x="23622" y="176021"/>
                </a:lnTo>
                <a:lnTo>
                  <a:pt x="19685" y="173481"/>
                </a:lnTo>
                <a:lnTo>
                  <a:pt x="13335" y="139445"/>
                </a:lnTo>
                <a:lnTo>
                  <a:pt x="13335" y="63500"/>
                </a:lnTo>
                <a:lnTo>
                  <a:pt x="0" y="63500"/>
                </a:lnTo>
                <a:lnTo>
                  <a:pt x="0" y="46100"/>
                </a:lnTo>
                <a:lnTo>
                  <a:pt x="13335" y="46100"/>
                </a:lnTo>
                <a:lnTo>
                  <a:pt x="13335" y="13334"/>
                </a:lnTo>
                <a:lnTo>
                  <a:pt x="3162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389619" y="133413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 h="0">
                <a:moveTo>
                  <a:pt x="0" y="0"/>
                </a:moveTo>
                <a:lnTo>
                  <a:pt x="28955" y="0"/>
                </a:lnTo>
              </a:path>
            </a:pathLst>
          </a:custGeom>
          <a:ln w="3644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092947" y="120522"/>
            <a:ext cx="93980" cy="185420"/>
          </a:xfrm>
          <a:custGeom>
            <a:avLst/>
            <a:gdLst/>
            <a:ahLst/>
            <a:cxnLst/>
            <a:rect l="l" t="t" r="r" b="b"/>
            <a:pathLst>
              <a:path w="93979" h="185420">
                <a:moveTo>
                  <a:pt x="0" y="0"/>
                </a:moveTo>
                <a:lnTo>
                  <a:pt x="18415" y="0"/>
                </a:lnTo>
                <a:lnTo>
                  <a:pt x="18415" y="65024"/>
                </a:lnTo>
                <a:lnTo>
                  <a:pt x="22225" y="59054"/>
                </a:lnTo>
                <a:lnTo>
                  <a:pt x="26670" y="54609"/>
                </a:lnTo>
                <a:lnTo>
                  <a:pt x="31623" y="51688"/>
                </a:lnTo>
                <a:lnTo>
                  <a:pt x="36575" y="48768"/>
                </a:lnTo>
                <a:lnTo>
                  <a:pt x="42036" y="47244"/>
                </a:lnTo>
                <a:lnTo>
                  <a:pt x="48132" y="47244"/>
                </a:lnTo>
                <a:lnTo>
                  <a:pt x="56515" y="47244"/>
                </a:lnTo>
                <a:lnTo>
                  <a:pt x="87756" y="77850"/>
                </a:lnTo>
                <a:lnTo>
                  <a:pt x="93979" y="115188"/>
                </a:lnTo>
                <a:lnTo>
                  <a:pt x="93098" y="131054"/>
                </a:lnTo>
                <a:lnTo>
                  <a:pt x="79882" y="167004"/>
                </a:lnTo>
                <a:lnTo>
                  <a:pt x="46990" y="185166"/>
                </a:lnTo>
                <a:lnTo>
                  <a:pt x="40767" y="185166"/>
                </a:lnTo>
                <a:lnTo>
                  <a:pt x="17018" y="165734"/>
                </a:lnTo>
                <a:lnTo>
                  <a:pt x="17018" y="182245"/>
                </a:lnTo>
                <a:lnTo>
                  <a:pt x="0" y="182245"/>
                </a:lnTo>
                <a:lnTo>
                  <a:pt x="0" y="0"/>
                </a:lnTo>
                <a:close/>
              </a:path>
            </a:pathLst>
          </a:custGeom>
          <a:ln w="10667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805166" y="120522"/>
            <a:ext cx="88265" cy="182245"/>
          </a:xfrm>
          <a:custGeom>
            <a:avLst/>
            <a:gdLst/>
            <a:ahLst/>
            <a:cxnLst/>
            <a:rect l="l" t="t" r="r" b="b"/>
            <a:pathLst>
              <a:path w="88265" h="182245">
                <a:moveTo>
                  <a:pt x="0" y="0"/>
                </a:moveTo>
                <a:lnTo>
                  <a:pt x="18287" y="0"/>
                </a:lnTo>
                <a:lnTo>
                  <a:pt x="18287" y="65404"/>
                </a:lnTo>
                <a:lnTo>
                  <a:pt x="22605" y="59308"/>
                </a:lnTo>
                <a:lnTo>
                  <a:pt x="27431" y="54863"/>
                </a:lnTo>
                <a:lnTo>
                  <a:pt x="32892" y="51816"/>
                </a:lnTo>
                <a:lnTo>
                  <a:pt x="38353" y="48768"/>
                </a:lnTo>
                <a:lnTo>
                  <a:pt x="44323" y="47244"/>
                </a:lnTo>
                <a:lnTo>
                  <a:pt x="50800" y="47244"/>
                </a:lnTo>
                <a:lnTo>
                  <a:pt x="85598" y="73850"/>
                </a:lnTo>
                <a:lnTo>
                  <a:pt x="88137" y="98551"/>
                </a:lnTo>
                <a:lnTo>
                  <a:pt x="88137" y="182245"/>
                </a:lnTo>
                <a:lnTo>
                  <a:pt x="69850" y="182245"/>
                </a:lnTo>
                <a:lnTo>
                  <a:pt x="69850" y="98551"/>
                </a:lnTo>
                <a:lnTo>
                  <a:pt x="69850" y="87122"/>
                </a:lnTo>
                <a:lnTo>
                  <a:pt x="67817" y="78994"/>
                </a:lnTo>
                <a:lnTo>
                  <a:pt x="63753" y="74041"/>
                </a:lnTo>
                <a:lnTo>
                  <a:pt x="59689" y="68960"/>
                </a:lnTo>
                <a:lnTo>
                  <a:pt x="54101" y="66548"/>
                </a:lnTo>
                <a:lnTo>
                  <a:pt x="46989" y="66548"/>
                </a:lnTo>
                <a:lnTo>
                  <a:pt x="38988" y="66548"/>
                </a:lnTo>
                <a:lnTo>
                  <a:pt x="18287" y="109981"/>
                </a:lnTo>
                <a:lnTo>
                  <a:pt x="18287" y="182245"/>
                </a:lnTo>
                <a:lnTo>
                  <a:pt x="0" y="182245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071359" y="133413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 h="0">
                <a:moveTo>
                  <a:pt x="0" y="0"/>
                </a:moveTo>
                <a:lnTo>
                  <a:pt x="28955" y="0"/>
                </a:lnTo>
              </a:path>
            </a:pathLst>
          </a:custGeom>
          <a:ln w="3644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559422" y="120522"/>
            <a:ext cx="100965" cy="182245"/>
          </a:xfrm>
          <a:custGeom>
            <a:avLst/>
            <a:gdLst/>
            <a:ahLst/>
            <a:cxnLst/>
            <a:rect l="l" t="t" r="r" b="b"/>
            <a:pathLst>
              <a:path w="100965" h="182245">
                <a:moveTo>
                  <a:pt x="0" y="0"/>
                </a:moveTo>
                <a:lnTo>
                  <a:pt x="100837" y="0"/>
                </a:lnTo>
                <a:lnTo>
                  <a:pt x="100837" y="21590"/>
                </a:lnTo>
                <a:lnTo>
                  <a:pt x="19811" y="21590"/>
                </a:lnTo>
                <a:lnTo>
                  <a:pt x="19811" y="77977"/>
                </a:lnTo>
                <a:lnTo>
                  <a:pt x="89916" y="77977"/>
                </a:lnTo>
                <a:lnTo>
                  <a:pt x="89916" y="99441"/>
                </a:lnTo>
                <a:lnTo>
                  <a:pt x="19811" y="99441"/>
                </a:lnTo>
                <a:lnTo>
                  <a:pt x="19811" y="182245"/>
                </a:lnTo>
                <a:lnTo>
                  <a:pt x="0" y="182245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621778" y="117475"/>
            <a:ext cx="63500" cy="185420"/>
          </a:xfrm>
          <a:custGeom>
            <a:avLst/>
            <a:gdLst/>
            <a:ahLst/>
            <a:cxnLst/>
            <a:rect l="l" t="t" r="r" b="b"/>
            <a:pathLst>
              <a:path w="63500" h="185420">
                <a:moveTo>
                  <a:pt x="46227" y="0"/>
                </a:moveTo>
                <a:lnTo>
                  <a:pt x="51435" y="0"/>
                </a:lnTo>
                <a:lnTo>
                  <a:pt x="57150" y="761"/>
                </a:lnTo>
                <a:lnTo>
                  <a:pt x="63373" y="2285"/>
                </a:lnTo>
                <a:lnTo>
                  <a:pt x="60578" y="21717"/>
                </a:lnTo>
                <a:lnTo>
                  <a:pt x="56769" y="20954"/>
                </a:lnTo>
                <a:lnTo>
                  <a:pt x="53213" y="20447"/>
                </a:lnTo>
                <a:lnTo>
                  <a:pt x="49783" y="20447"/>
                </a:lnTo>
                <a:lnTo>
                  <a:pt x="44323" y="20447"/>
                </a:lnTo>
                <a:lnTo>
                  <a:pt x="40386" y="21971"/>
                </a:lnTo>
                <a:lnTo>
                  <a:pt x="38100" y="24765"/>
                </a:lnTo>
                <a:lnTo>
                  <a:pt x="35687" y="27685"/>
                </a:lnTo>
                <a:lnTo>
                  <a:pt x="34544" y="33147"/>
                </a:lnTo>
                <a:lnTo>
                  <a:pt x="34544" y="41148"/>
                </a:lnTo>
                <a:lnTo>
                  <a:pt x="34544" y="53340"/>
                </a:lnTo>
                <a:lnTo>
                  <a:pt x="55625" y="53340"/>
                </a:lnTo>
                <a:lnTo>
                  <a:pt x="55625" y="70739"/>
                </a:lnTo>
                <a:lnTo>
                  <a:pt x="34544" y="70739"/>
                </a:lnTo>
                <a:lnTo>
                  <a:pt x="34544" y="185293"/>
                </a:lnTo>
                <a:lnTo>
                  <a:pt x="16255" y="185293"/>
                </a:lnTo>
                <a:lnTo>
                  <a:pt x="16255" y="70739"/>
                </a:lnTo>
                <a:lnTo>
                  <a:pt x="0" y="70739"/>
                </a:lnTo>
                <a:lnTo>
                  <a:pt x="0" y="53340"/>
                </a:lnTo>
                <a:lnTo>
                  <a:pt x="16255" y="53340"/>
                </a:lnTo>
                <a:lnTo>
                  <a:pt x="16255" y="39243"/>
                </a:lnTo>
                <a:lnTo>
                  <a:pt x="16255" y="28955"/>
                </a:lnTo>
                <a:lnTo>
                  <a:pt x="17399" y="21081"/>
                </a:lnTo>
                <a:lnTo>
                  <a:pt x="19557" y="16001"/>
                </a:lnTo>
                <a:lnTo>
                  <a:pt x="21717" y="10795"/>
                </a:lnTo>
                <a:lnTo>
                  <a:pt x="25019" y="6857"/>
                </a:lnTo>
                <a:lnTo>
                  <a:pt x="29464" y="4064"/>
                </a:lnTo>
                <a:lnTo>
                  <a:pt x="33908" y="1397"/>
                </a:lnTo>
                <a:lnTo>
                  <a:pt x="39497" y="0"/>
                </a:lnTo>
                <a:lnTo>
                  <a:pt x="46227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03198" y="1017397"/>
            <a:ext cx="7828026" cy="4297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8404" y="1973453"/>
            <a:ext cx="7651115" cy="3148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ts val="5015"/>
              </a:lnSpc>
              <a:buFont typeface="Wingdings"/>
              <a:buChar char=""/>
              <a:tabLst>
                <a:tab pos="355600" algn="l"/>
              </a:tabLst>
            </a:pPr>
            <a:r>
              <a:rPr dirty="0" sz="4400" spc="-434" i="1">
                <a:solidFill>
                  <a:srgbClr val="0C0500"/>
                </a:solidFill>
                <a:latin typeface="Times New Roman"/>
                <a:cs typeface="Times New Roman"/>
              </a:rPr>
              <a:t>Components </a:t>
            </a:r>
            <a:r>
              <a:rPr dirty="0" sz="4400" spc="-340" i="1">
                <a:solidFill>
                  <a:srgbClr val="0C0500"/>
                </a:solidFill>
                <a:latin typeface="Times New Roman"/>
                <a:cs typeface="Times New Roman"/>
              </a:rPr>
              <a:t>of </a:t>
            </a:r>
            <a:r>
              <a:rPr dirty="0" sz="4400" spc="-390" i="1">
                <a:solidFill>
                  <a:srgbClr val="0C0500"/>
                </a:solidFill>
                <a:latin typeface="Times New Roman"/>
                <a:cs typeface="Times New Roman"/>
              </a:rPr>
              <a:t>Brain</a:t>
            </a:r>
            <a:r>
              <a:rPr dirty="0" sz="4400" spc="120" i="1">
                <a:solidFill>
                  <a:srgbClr val="0C0500"/>
                </a:solidFill>
                <a:latin typeface="Times New Roman"/>
                <a:cs typeface="Times New Roman"/>
              </a:rPr>
              <a:t> </a:t>
            </a:r>
            <a:r>
              <a:rPr dirty="0" sz="4400" spc="-420" i="1">
                <a:solidFill>
                  <a:srgbClr val="0C0500"/>
                </a:solidFill>
                <a:latin typeface="Times New Roman"/>
                <a:cs typeface="Times New Roman"/>
              </a:rPr>
              <a:t>Stem</a:t>
            </a:r>
            <a:endParaRPr sz="4400">
              <a:latin typeface="Times New Roman"/>
              <a:cs typeface="Times New Roman"/>
            </a:endParaRPr>
          </a:p>
          <a:p>
            <a:pPr marL="355600" indent="-342900">
              <a:lnSpc>
                <a:spcPts val="4755"/>
              </a:lnSpc>
              <a:buFont typeface="Wingdings"/>
              <a:buChar char=""/>
              <a:tabLst>
                <a:tab pos="355600" algn="l"/>
              </a:tabLst>
            </a:pPr>
            <a:r>
              <a:rPr dirty="0" sz="4400" spc="-385" i="1">
                <a:solidFill>
                  <a:srgbClr val="0C0500"/>
                </a:solidFill>
                <a:latin typeface="Times New Roman"/>
                <a:cs typeface="Times New Roman"/>
              </a:rPr>
              <a:t>Important </a:t>
            </a:r>
            <a:r>
              <a:rPr dirty="0" sz="4400" spc="-345" i="1">
                <a:solidFill>
                  <a:srgbClr val="0C0500"/>
                </a:solidFill>
                <a:latin typeface="Times New Roman"/>
                <a:cs typeface="Times New Roman"/>
              </a:rPr>
              <a:t>structures </a:t>
            </a:r>
            <a:r>
              <a:rPr dirty="0" sz="4400" spc="-335" i="1">
                <a:solidFill>
                  <a:srgbClr val="0C0500"/>
                </a:solidFill>
                <a:latin typeface="Times New Roman"/>
                <a:cs typeface="Times New Roman"/>
              </a:rPr>
              <a:t>in </a:t>
            </a:r>
            <a:r>
              <a:rPr dirty="0" sz="4400" spc="-390" i="1">
                <a:solidFill>
                  <a:srgbClr val="0C0500"/>
                </a:solidFill>
                <a:latin typeface="Times New Roman"/>
                <a:cs typeface="Times New Roman"/>
              </a:rPr>
              <a:t>Brain</a:t>
            </a:r>
            <a:r>
              <a:rPr dirty="0" sz="4400" spc="150" i="1">
                <a:solidFill>
                  <a:srgbClr val="0C0500"/>
                </a:solidFill>
                <a:latin typeface="Times New Roman"/>
                <a:cs typeface="Times New Roman"/>
              </a:rPr>
              <a:t> </a:t>
            </a:r>
            <a:r>
              <a:rPr dirty="0" sz="4400" spc="-425" i="1">
                <a:solidFill>
                  <a:srgbClr val="0C0500"/>
                </a:solidFill>
                <a:latin typeface="Times New Roman"/>
                <a:cs typeface="Times New Roman"/>
              </a:rPr>
              <a:t>Stem</a:t>
            </a:r>
            <a:endParaRPr sz="4400">
              <a:latin typeface="Times New Roman"/>
              <a:cs typeface="Times New Roman"/>
            </a:endParaRPr>
          </a:p>
          <a:p>
            <a:pPr marL="355600" indent="-342900">
              <a:lnSpc>
                <a:spcPts val="4755"/>
              </a:lnSpc>
              <a:buFont typeface="Wingdings"/>
              <a:buChar char=""/>
              <a:tabLst>
                <a:tab pos="355600" algn="l"/>
              </a:tabLst>
            </a:pPr>
            <a:r>
              <a:rPr dirty="0" sz="4400" spc="-380" i="1">
                <a:solidFill>
                  <a:srgbClr val="0C0500"/>
                </a:solidFill>
                <a:latin typeface="Times New Roman"/>
                <a:cs typeface="Times New Roman"/>
              </a:rPr>
              <a:t>Functions </a:t>
            </a:r>
            <a:r>
              <a:rPr dirty="0" sz="4400" spc="-340" i="1">
                <a:solidFill>
                  <a:srgbClr val="0C0500"/>
                </a:solidFill>
                <a:latin typeface="Times New Roman"/>
                <a:cs typeface="Times New Roman"/>
              </a:rPr>
              <a:t>of </a:t>
            </a:r>
            <a:r>
              <a:rPr dirty="0" sz="4400" spc="-350" i="1">
                <a:solidFill>
                  <a:srgbClr val="0C0500"/>
                </a:solidFill>
                <a:latin typeface="Times New Roman"/>
                <a:cs typeface="Times New Roman"/>
              </a:rPr>
              <a:t>the </a:t>
            </a:r>
            <a:r>
              <a:rPr dirty="0" sz="4400" spc="-390" i="1">
                <a:solidFill>
                  <a:srgbClr val="0C0500"/>
                </a:solidFill>
                <a:latin typeface="Times New Roman"/>
                <a:cs typeface="Times New Roman"/>
              </a:rPr>
              <a:t>Brain</a:t>
            </a:r>
            <a:r>
              <a:rPr dirty="0" sz="4400" spc="140" i="1">
                <a:solidFill>
                  <a:srgbClr val="0C0500"/>
                </a:solidFill>
                <a:latin typeface="Times New Roman"/>
                <a:cs typeface="Times New Roman"/>
              </a:rPr>
              <a:t> </a:t>
            </a:r>
            <a:r>
              <a:rPr dirty="0" sz="4400" spc="-425" i="1">
                <a:solidFill>
                  <a:srgbClr val="0C0500"/>
                </a:solidFill>
                <a:latin typeface="Times New Roman"/>
                <a:cs typeface="Times New Roman"/>
              </a:rPr>
              <a:t>Stem</a:t>
            </a:r>
            <a:endParaRPr sz="4400">
              <a:latin typeface="Times New Roman"/>
              <a:cs typeface="Times New Roman"/>
            </a:endParaRPr>
          </a:p>
          <a:p>
            <a:pPr marL="355600" indent="-342900">
              <a:lnSpc>
                <a:spcPts val="4755"/>
              </a:lnSpc>
              <a:buFont typeface="Wingdings"/>
              <a:buChar char=""/>
              <a:tabLst>
                <a:tab pos="355600" algn="l"/>
              </a:tabLst>
            </a:pPr>
            <a:r>
              <a:rPr dirty="0" sz="4400" spc="-375" i="1">
                <a:solidFill>
                  <a:srgbClr val="0C0500"/>
                </a:solidFill>
                <a:latin typeface="Times New Roman"/>
                <a:cs typeface="Times New Roman"/>
              </a:rPr>
              <a:t>Signs </a:t>
            </a:r>
            <a:r>
              <a:rPr dirty="0" sz="4400" spc="-670" i="1">
                <a:solidFill>
                  <a:srgbClr val="0C0500"/>
                </a:solidFill>
                <a:latin typeface="Times New Roman"/>
                <a:cs typeface="Times New Roman"/>
              </a:rPr>
              <a:t>&amp;  </a:t>
            </a:r>
            <a:r>
              <a:rPr dirty="0" sz="4400" spc="-440" i="1">
                <a:solidFill>
                  <a:srgbClr val="0C0500"/>
                </a:solidFill>
                <a:latin typeface="Times New Roman"/>
                <a:cs typeface="Times New Roman"/>
              </a:rPr>
              <a:t>Symptoms </a:t>
            </a:r>
            <a:r>
              <a:rPr dirty="0" sz="4400" spc="-340" i="1">
                <a:solidFill>
                  <a:srgbClr val="0C0500"/>
                </a:solidFill>
                <a:latin typeface="Times New Roman"/>
                <a:cs typeface="Times New Roman"/>
              </a:rPr>
              <a:t>of </a:t>
            </a:r>
            <a:r>
              <a:rPr dirty="0" sz="4400" spc="-395" i="1">
                <a:solidFill>
                  <a:srgbClr val="0C0500"/>
                </a:solidFill>
                <a:latin typeface="Times New Roman"/>
                <a:cs typeface="Times New Roman"/>
              </a:rPr>
              <a:t>Brain </a:t>
            </a:r>
            <a:r>
              <a:rPr dirty="0" sz="4400" spc="-420" i="1">
                <a:solidFill>
                  <a:srgbClr val="0C0500"/>
                </a:solidFill>
                <a:latin typeface="Times New Roman"/>
                <a:cs typeface="Times New Roman"/>
              </a:rPr>
              <a:t>Stem </a:t>
            </a:r>
            <a:r>
              <a:rPr dirty="0" sz="4400" spc="-145" i="1">
                <a:solidFill>
                  <a:srgbClr val="0C0500"/>
                </a:solidFill>
                <a:latin typeface="Times New Roman"/>
                <a:cs typeface="Times New Roman"/>
              </a:rPr>
              <a:t> </a:t>
            </a:r>
            <a:r>
              <a:rPr dirty="0" sz="4400" spc="-385" i="1">
                <a:solidFill>
                  <a:srgbClr val="0C0500"/>
                </a:solidFill>
                <a:latin typeface="Times New Roman"/>
                <a:cs typeface="Times New Roman"/>
              </a:rPr>
              <a:t>Lesion</a:t>
            </a:r>
            <a:endParaRPr sz="4400">
              <a:latin typeface="Times New Roman"/>
              <a:cs typeface="Times New Roman"/>
            </a:endParaRPr>
          </a:p>
          <a:p>
            <a:pPr marL="355600" indent="-342900">
              <a:lnSpc>
                <a:spcPts val="5015"/>
              </a:lnSpc>
              <a:buFont typeface="Wingdings"/>
              <a:buChar char=""/>
              <a:tabLst>
                <a:tab pos="355600" algn="l"/>
              </a:tabLst>
            </a:pPr>
            <a:r>
              <a:rPr dirty="0" sz="4400" spc="-390" i="1">
                <a:solidFill>
                  <a:srgbClr val="0C0500"/>
                </a:solidFill>
                <a:latin typeface="Times New Roman"/>
                <a:cs typeface="Times New Roman"/>
              </a:rPr>
              <a:t>Brain </a:t>
            </a:r>
            <a:r>
              <a:rPr dirty="0" sz="4400" spc="-420" i="1">
                <a:solidFill>
                  <a:srgbClr val="0C0500"/>
                </a:solidFill>
                <a:latin typeface="Times New Roman"/>
                <a:cs typeface="Times New Roman"/>
              </a:rPr>
              <a:t>Stem </a:t>
            </a:r>
            <a:r>
              <a:rPr dirty="0" sz="4400" spc="-395" i="1">
                <a:solidFill>
                  <a:srgbClr val="0C0500"/>
                </a:solidFill>
                <a:latin typeface="Times New Roman"/>
                <a:cs typeface="Times New Roman"/>
              </a:rPr>
              <a:t>Function</a:t>
            </a:r>
            <a:r>
              <a:rPr dirty="0" sz="4400" spc="155" i="1">
                <a:solidFill>
                  <a:srgbClr val="0C0500"/>
                </a:solidFill>
                <a:latin typeface="Times New Roman"/>
                <a:cs typeface="Times New Roman"/>
              </a:rPr>
              <a:t> </a:t>
            </a:r>
            <a:r>
              <a:rPr dirty="0" sz="4400" spc="-355" i="1">
                <a:solidFill>
                  <a:srgbClr val="0C0500"/>
                </a:solidFill>
                <a:latin typeface="Times New Roman"/>
                <a:cs typeface="Times New Roman"/>
              </a:rPr>
              <a:t>Tests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0851" y="618744"/>
            <a:ext cx="7982711" cy="17404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19300" y="819148"/>
            <a:ext cx="5620131" cy="6038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9" y="0"/>
            <a:ext cx="6266688" cy="1577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6303" y="1088135"/>
            <a:ext cx="8016875" cy="74295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 b="0">
                <a:solidFill>
                  <a:srgbClr val="0C0500"/>
                </a:solidFill>
                <a:latin typeface="Times New Roman"/>
                <a:cs typeface="Times New Roman"/>
              </a:rPr>
              <a:t>It refers to </a:t>
            </a:r>
            <a:r>
              <a:rPr dirty="0" sz="2400" spc="-5" b="0">
                <a:solidFill>
                  <a:srgbClr val="0C0500"/>
                </a:solidFill>
                <a:latin typeface="Times New Roman"/>
                <a:cs typeface="Times New Roman"/>
              </a:rPr>
              <a:t>motor </a:t>
            </a:r>
            <a:r>
              <a:rPr dirty="0" sz="2400" b="0">
                <a:solidFill>
                  <a:srgbClr val="0C0500"/>
                </a:solidFill>
                <a:latin typeface="Times New Roman"/>
                <a:cs typeface="Times New Roman"/>
              </a:rPr>
              <a:t>coordination of the eyes that allows for</a:t>
            </a:r>
            <a:r>
              <a:rPr dirty="0" sz="2400" spc="-130" b="0">
                <a:solidFill>
                  <a:srgbClr val="0C0500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0">
                <a:solidFill>
                  <a:srgbClr val="0C0500"/>
                </a:solidFill>
                <a:latin typeface="Times New Roman"/>
                <a:cs typeface="Times New Roman"/>
              </a:rPr>
              <a:t>bilateral  </a:t>
            </a:r>
            <a:r>
              <a:rPr dirty="0" sz="2400" b="0">
                <a:solidFill>
                  <a:srgbClr val="0C0500"/>
                </a:solidFill>
                <a:latin typeface="Times New Roman"/>
                <a:cs typeface="Times New Roman"/>
              </a:rPr>
              <a:t>fixation on a single</a:t>
            </a:r>
            <a:r>
              <a:rPr dirty="0" sz="2400" spc="-140" b="0">
                <a:solidFill>
                  <a:srgbClr val="0C0500"/>
                </a:solidFill>
                <a:latin typeface="Times New Roman"/>
                <a:cs typeface="Times New Roman"/>
              </a:rPr>
              <a:t> </a:t>
            </a:r>
            <a:r>
              <a:rPr dirty="0" sz="2400" b="0">
                <a:solidFill>
                  <a:srgbClr val="0C0500"/>
                </a:solidFill>
                <a:latin typeface="Times New Roman"/>
                <a:cs typeface="Times New Roman"/>
              </a:rPr>
              <a:t>object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886839"/>
            <a:ext cx="8736965" cy="33446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8739" y="5196585"/>
            <a:ext cx="8702040" cy="13836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 b="1" u="heavy">
                <a:solidFill>
                  <a:srgbClr val="FF00FF"/>
                </a:solidFill>
                <a:latin typeface="Times New Roman"/>
                <a:cs typeface="Times New Roman"/>
              </a:rPr>
              <a:t>The frontal </a:t>
            </a:r>
            <a:r>
              <a:rPr dirty="0" sz="1800" b="1" u="heavy">
                <a:solidFill>
                  <a:srgbClr val="FF00FF"/>
                </a:solidFill>
                <a:latin typeface="Times New Roman"/>
                <a:cs typeface="Times New Roman"/>
              </a:rPr>
              <a:t>eye field (FEF) </a:t>
            </a:r>
            <a:r>
              <a:rPr dirty="0" sz="1800">
                <a:solidFill>
                  <a:srgbClr val="001F5F"/>
                </a:solidFill>
                <a:latin typeface="Times New Roman"/>
                <a:cs typeface="Times New Roman"/>
              </a:rPr>
              <a:t>projects to the opposite side at the midbrain-pontine junction,</a:t>
            </a:r>
            <a:r>
              <a:rPr dirty="0" sz="1800" spc="-14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1F5F"/>
                </a:solidFill>
                <a:latin typeface="Times New Roman"/>
                <a:cs typeface="Times New Roman"/>
              </a:rPr>
              <a:t>and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001F5F"/>
                </a:solidFill>
                <a:latin typeface="Times New Roman"/>
                <a:cs typeface="Times New Roman"/>
              </a:rPr>
              <a:t>then innervates </a:t>
            </a:r>
            <a:r>
              <a:rPr dirty="0" sz="1800" spc="-5" b="1">
                <a:solidFill>
                  <a:srgbClr val="FF00FF"/>
                </a:solidFill>
                <a:latin typeface="Times New Roman"/>
                <a:cs typeface="Times New Roman"/>
              </a:rPr>
              <a:t>the </a:t>
            </a:r>
            <a:r>
              <a:rPr dirty="0" sz="1800" b="1">
                <a:solidFill>
                  <a:srgbClr val="FF00FF"/>
                </a:solidFill>
                <a:latin typeface="Times New Roman"/>
                <a:cs typeface="Times New Roman"/>
              </a:rPr>
              <a:t>paramedian </a:t>
            </a:r>
            <a:r>
              <a:rPr dirty="0" sz="1800" spc="-5" b="1">
                <a:solidFill>
                  <a:srgbClr val="FF00FF"/>
                </a:solidFill>
                <a:latin typeface="Times New Roman"/>
                <a:cs typeface="Times New Roman"/>
              </a:rPr>
              <a:t>pontine reticular </a:t>
            </a:r>
            <a:r>
              <a:rPr dirty="0" sz="1800" b="1">
                <a:solidFill>
                  <a:srgbClr val="FF00FF"/>
                </a:solidFill>
                <a:latin typeface="Times New Roman"/>
                <a:cs typeface="Times New Roman"/>
              </a:rPr>
              <a:t>formation</a:t>
            </a:r>
            <a:r>
              <a:rPr dirty="0" sz="1800" spc="-70" b="1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00FF"/>
                </a:solidFill>
                <a:latin typeface="Times New Roman"/>
                <a:cs typeface="Times New Roman"/>
              </a:rPr>
              <a:t>(PPRF)</a:t>
            </a:r>
            <a:r>
              <a:rPr dirty="0" sz="180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001F5F"/>
                </a:solidFill>
                <a:latin typeface="Times New Roman"/>
                <a:cs typeface="Times New Roman"/>
              </a:rPr>
              <a:t>From there, projections directly innervate </a:t>
            </a:r>
            <a:r>
              <a:rPr dirty="0" sz="1800" b="1">
                <a:solidFill>
                  <a:srgbClr val="FF00FF"/>
                </a:solidFill>
                <a:latin typeface="Times New Roman"/>
                <a:cs typeface="Times New Roman"/>
              </a:rPr>
              <a:t>the lateral </a:t>
            </a:r>
            <a:r>
              <a:rPr dirty="0" sz="1800" spc="-10" b="1">
                <a:solidFill>
                  <a:srgbClr val="FF00FF"/>
                </a:solidFill>
                <a:latin typeface="Times New Roman"/>
                <a:cs typeface="Times New Roman"/>
              </a:rPr>
              <a:t>rectus </a:t>
            </a:r>
            <a:r>
              <a:rPr dirty="0" sz="1800">
                <a:solidFill>
                  <a:srgbClr val="001F5F"/>
                </a:solidFill>
                <a:latin typeface="Times New Roman"/>
                <a:cs typeface="Times New Roman"/>
              </a:rPr>
              <a:t>(contralateral to </a:t>
            </a:r>
            <a:r>
              <a:rPr dirty="0" sz="1800" spc="-5">
                <a:solidFill>
                  <a:srgbClr val="001F5F"/>
                </a:solidFill>
                <a:latin typeface="Times New Roman"/>
                <a:cs typeface="Times New Roman"/>
              </a:rPr>
              <a:t>FEF) </a:t>
            </a:r>
            <a:r>
              <a:rPr dirty="0" sz="1800">
                <a:solidFill>
                  <a:srgbClr val="001F5F"/>
                </a:solidFill>
                <a:latin typeface="Times New Roman"/>
                <a:cs typeface="Times New Roman"/>
              </a:rPr>
              <a:t>and</a:t>
            </a:r>
            <a:r>
              <a:rPr dirty="0" sz="1800" spc="-9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1F5F"/>
                </a:solidFill>
                <a:latin typeface="Times New Roman"/>
                <a:cs typeface="Times New Roman"/>
              </a:rPr>
              <a:t>the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FF00FF"/>
                </a:solidFill>
                <a:latin typeface="Times New Roman"/>
                <a:cs typeface="Times New Roman"/>
              </a:rPr>
              <a:t>medial </a:t>
            </a:r>
            <a:r>
              <a:rPr dirty="0" sz="1800" spc="-10" b="1">
                <a:solidFill>
                  <a:srgbClr val="FF00FF"/>
                </a:solidFill>
                <a:latin typeface="Times New Roman"/>
                <a:cs typeface="Times New Roman"/>
              </a:rPr>
              <a:t>rectus </a:t>
            </a:r>
            <a:r>
              <a:rPr dirty="0" sz="1800" spc="-5">
                <a:solidFill>
                  <a:srgbClr val="001F5F"/>
                </a:solidFill>
                <a:latin typeface="Times New Roman"/>
                <a:cs typeface="Times New Roman"/>
              </a:rPr>
              <a:t>muscle </a:t>
            </a:r>
            <a:r>
              <a:rPr dirty="0" sz="1800">
                <a:solidFill>
                  <a:srgbClr val="001F5F"/>
                </a:solidFill>
                <a:latin typeface="Times New Roman"/>
                <a:cs typeface="Times New Roman"/>
              </a:rPr>
              <a:t>(ipsilateral to</a:t>
            </a:r>
            <a:r>
              <a:rPr dirty="0" sz="1800" spc="-2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001F5F"/>
                </a:solidFill>
                <a:latin typeface="Times New Roman"/>
                <a:cs typeface="Times New Roman"/>
              </a:rPr>
              <a:t>FEF).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5" b="1" u="heavy">
                <a:solidFill>
                  <a:srgbClr val="FF00FF"/>
                </a:solidFill>
                <a:latin typeface="Times New Roman"/>
                <a:cs typeface="Times New Roman"/>
              </a:rPr>
              <a:t>The </a:t>
            </a:r>
            <a:r>
              <a:rPr dirty="0" sz="1800" b="1" u="heavy">
                <a:solidFill>
                  <a:srgbClr val="FF00FF"/>
                </a:solidFill>
                <a:latin typeface="Times New Roman"/>
                <a:cs typeface="Times New Roman"/>
              </a:rPr>
              <a:t>left FEF </a:t>
            </a:r>
            <a:r>
              <a:rPr dirty="0" sz="1800" spc="-5">
                <a:solidFill>
                  <a:srgbClr val="001F5F"/>
                </a:solidFill>
                <a:latin typeface="Times New Roman"/>
                <a:cs typeface="Times New Roman"/>
              </a:rPr>
              <a:t>command </a:t>
            </a:r>
            <a:r>
              <a:rPr dirty="0" sz="1800">
                <a:solidFill>
                  <a:srgbClr val="001F5F"/>
                </a:solidFill>
                <a:latin typeface="Times New Roman"/>
                <a:cs typeface="Times New Roman"/>
              </a:rPr>
              <a:t>to trigger conjugate </a:t>
            </a:r>
            <a:r>
              <a:rPr dirty="0" sz="1800" spc="5">
                <a:solidFill>
                  <a:srgbClr val="001F5F"/>
                </a:solidFill>
                <a:latin typeface="Times New Roman"/>
                <a:cs typeface="Times New Roman"/>
              </a:rPr>
              <a:t>eye </a:t>
            </a:r>
            <a:r>
              <a:rPr dirty="0" sz="1800" spc="-5">
                <a:solidFill>
                  <a:srgbClr val="001F5F"/>
                </a:solidFill>
                <a:latin typeface="Times New Roman"/>
                <a:cs typeface="Times New Roman"/>
              </a:rPr>
              <a:t>movements </a:t>
            </a:r>
            <a:r>
              <a:rPr dirty="0" sz="1800">
                <a:solidFill>
                  <a:srgbClr val="001F5F"/>
                </a:solidFill>
                <a:latin typeface="Times New Roman"/>
                <a:cs typeface="Times New Roman"/>
              </a:rPr>
              <a:t>to the</a:t>
            </a:r>
            <a:r>
              <a:rPr dirty="0" sz="1800" spc="-1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1F5F"/>
                </a:solidFill>
                <a:latin typeface="Times New Roman"/>
                <a:cs typeface="Times New Roman"/>
              </a:rPr>
              <a:t>right.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631" y="550163"/>
            <a:ext cx="665988" cy="963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17931" y="550163"/>
            <a:ext cx="766572" cy="9631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32816" y="550163"/>
            <a:ext cx="4812792" cy="9631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693920" y="550163"/>
            <a:ext cx="665988" cy="9631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80771" y="652017"/>
            <a:ext cx="8230870" cy="536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0375" indent="-447675">
              <a:lnSpc>
                <a:spcPct val="100000"/>
              </a:lnSpc>
              <a:buAutoNum type="arabicPeriod" startAt="4"/>
              <a:tabLst>
                <a:tab pos="461009" algn="l"/>
              </a:tabLst>
            </a:pPr>
            <a:r>
              <a:rPr dirty="0" sz="3600" spc="-10" b="1">
                <a:solidFill>
                  <a:srgbClr val="FF0000"/>
                </a:solidFill>
                <a:latin typeface="Garamond"/>
                <a:cs typeface="Garamond"/>
              </a:rPr>
              <a:t>Integrative</a:t>
            </a:r>
            <a:r>
              <a:rPr dirty="0" sz="3600" spc="-75" b="1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dirty="0" sz="3600" b="1">
                <a:solidFill>
                  <a:srgbClr val="FF0000"/>
                </a:solidFill>
                <a:latin typeface="Garamond"/>
                <a:cs typeface="Garamond"/>
              </a:rPr>
              <a:t>functions</a:t>
            </a:r>
            <a:endParaRPr sz="3600">
              <a:latin typeface="Garamond"/>
              <a:cs typeface="Garamond"/>
            </a:endParaRPr>
          </a:p>
          <a:p>
            <a:pPr algn="just" lvl="1" marL="763905" marR="452755" indent="-571500">
              <a:lnSpc>
                <a:spcPct val="90000"/>
              </a:lnSpc>
              <a:spcBef>
                <a:spcPts val="860"/>
              </a:spcBef>
              <a:buFont typeface="Wingdings"/>
              <a:buChar char=""/>
              <a:tabLst>
                <a:tab pos="764540" algn="l"/>
              </a:tabLst>
            </a:pP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It controls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consciousness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&amp; </a:t>
            </a:r>
            <a:r>
              <a:rPr dirty="0" sz="3600" spc="10">
                <a:solidFill>
                  <a:srgbClr val="0C0500"/>
                </a:solidFill>
                <a:latin typeface="Garamond"/>
                <a:cs typeface="Garamond"/>
              </a:rPr>
              <a:t>sleep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cycle  (alertness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and arousal) through reticular  </a:t>
            </a:r>
            <a:r>
              <a:rPr dirty="0" sz="3600" spc="10">
                <a:solidFill>
                  <a:srgbClr val="0C0500"/>
                </a:solidFill>
                <a:latin typeface="Garamond"/>
                <a:cs typeface="Garamond"/>
              </a:rPr>
              <a:t>formation.</a:t>
            </a:r>
            <a:endParaRPr sz="3600">
              <a:latin typeface="Garamond"/>
              <a:cs typeface="Garamond"/>
            </a:endParaRPr>
          </a:p>
          <a:p>
            <a:pPr lvl="1" marL="763905" indent="-571500">
              <a:lnSpc>
                <a:spcPts val="4105"/>
              </a:lnSpc>
              <a:spcBef>
                <a:spcPts val="430"/>
              </a:spcBef>
              <a:buFont typeface="Wingdings"/>
              <a:buChar char=""/>
              <a:tabLst>
                <a:tab pos="763905" algn="l"/>
                <a:tab pos="764540" algn="l"/>
              </a:tabLst>
            </a:pP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It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has </a:t>
            </a:r>
            <a:r>
              <a:rPr dirty="0" sz="3600" spc="20">
                <a:solidFill>
                  <a:srgbClr val="0C0500"/>
                </a:solidFill>
                <a:latin typeface="Garamond"/>
                <a:cs typeface="Garamond"/>
              </a:rPr>
              <a:t>got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center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for</a:t>
            </a:r>
            <a:r>
              <a:rPr dirty="0" sz="3600" spc="-1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600" spc="-20">
                <a:solidFill>
                  <a:srgbClr val="0C0500"/>
                </a:solidFill>
                <a:latin typeface="Garamond"/>
                <a:cs typeface="Garamond"/>
              </a:rPr>
              <a:t>cardiovascular,</a:t>
            </a:r>
            <a:endParaRPr sz="3600">
              <a:latin typeface="Garamond"/>
              <a:cs typeface="Garamond"/>
            </a:endParaRPr>
          </a:p>
          <a:p>
            <a:pPr marL="763905">
              <a:lnSpc>
                <a:spcPts val="4105"/>
              </a:lnSpc>
            </a:pPr>
            <a:r>
              <a:rPr dirty="0" sz="3600" spc="5">
                <a:solidFill>
                  <a:srgbClr val="0C0500"/>
                </a:solidFill>
                <a:latin typeface="Garamond"/>
                <a:cs typeface="Garamond"/>
              </a:rPr>
              <a:t>respiratory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&amp;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autonomic </a:t>
            </a:r>
            <a:r>
              <a:rPr dirty="0" sz="3600" spc="5">
                <a:solidFill>
                  <a:srgbClr val="0C0500"/>
                </a:solidFill>
                <a:latin typeface="Garamond"/>
                <a:cs typeface="Garamond"/>
              </a:rPr>
              <a:t>nervous</a:t>
            </a:r>
            <a:r>
              <a:rPr dirty="0" sz="3600" spc="-4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system.</a:t>
            </a:r>
            <a:endParaRPr sz="3600">
              <a:latin typeface="Garamond"/>
              <a:cs typeface="Garamond"/>
            </a:endParaRPr>
          </a:p>
          <a:p>
            <a:pPr lvl="1" marL="763905" indent="-571500">
              <a:lnSpc>
                <a:spcPts val="4105"/>
              </a:lnSpc>
              <a:spcBef>
                <a:spcPts val="430"/>
              </a:spcBef>
              <a:buFont typeface="Wingdings"/>
              <a:buChar char=""/>
              <a:tabLst>
                <a:tab pos="763905" algn="l"/>
                <a:tab pos="764540" algn="l"/>
              </a:tabLst>
            </a:pP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It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has centers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for cough, </a:t>
            </a:r>
            <a:r>
              <a:rPr dirty="0" sz="3600" spc="15">
                <a:solidFill>
                  <a:srgbClr val="0C0500"/>
                </a:solidFill>
                <a:latin typeface="Garamond"/>
                <a:cs typeface="Garamond"/>
              </a:rPr>
              <a:t>gag, </a:t>
            </a:r>
            <a:r>
              <a:rPr dirty="0" sz="3600" spc="-65">
                <a:solidFill>
                  <a:srgbClr val="0C0500"/>
                </a:solidFill>
                <a:latin typeface="Garamond"/>
                <a:cs typeface="Garamond"/>
              </a:rPr>
              <a:t>swallow,</a:t>
            </a:r>
            <a:r>
              <a:rPr dirty="0" sz="3600" spc="-7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and</a:t>
            </a:r>
            <a:endParaRPr sz="3600">
              <a:latin typeface="Garamond"/>
              <a:cs typeface="Garamond"/>
            </a:endParaRPr>
          </a:p>
          <a:p>
            <a:pPr marL="763905">
              <a:lnSpc>
                <a:spcPts val="4105"/>
              </a:lnSpc>
            </a:pPr>
            <a:r>
              <a:rPr dirty="0" sz="3600" spc="-15">
                <a:solidFill>
                  <a:srgbClr val="0C0500"/>
                </a:solidFill>
                <a:latin typeface="Garamond"/>
                <a:cs typeface="Garamond"/>
              </a:rPr>
              <a:t>vomit.</a:t>
            </a:r>
            <a:endParaRPr sz="3600">
              <a:latin typeface="Garamond"/>
              <a:cs typeface="Garamond"/>
            </a:endParaRPr>
          </a:p>
          <a:p>
            <a:pPr lvl="1" marL="763905" indent="-571500">
              <a:lnSpc>
                <a:spcPts val="3890"/>
              </a:lnSpc>
              <a:spcBef>
                <a:spcPts val="105"/>
              </a:spcBef>
              <a:buFont typeface="Wingdings"/>
              <a:buChar char=""/>
              <a:tabLst>
                <a:tab pos="763905" algn="l"/>
                <a:tab pos="764540" algn="l"/>
                <a:tab pos="2432685" algn="l"/>
              </a:tabLst>
            </a:pP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Sense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of	body balance</a:t>
            </a:r>
            <a:r>
              <a:rPr dirty="0" sz="3600" spc="-4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600" spc="-30">
                <a:solidFill>
                  <a:srgbClr val="0C0500"/>
                </a:solidFill>
                <a:latin typeface="Garamond"/>
                <a:cs typeface="Garamond"/>
              </a:rPr>
              <a:t>(Vestibular</a:t>
            </a:r>
            <a:endParaRPr sz="3600">
              <a:latin typeface="Garamond"/>
              <a:cs typeface="Garamond"/>
            </a:endParaRPr>
          </a:p>
          <a:p>
            <a:pPr marL="763905">
              <a:lnSpc>
                <a:spcPts val="3890"/>
              </a:lnSpc>
            </a:pP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functions)</a:t>
            </a:r>
            <a:endParaRPr sz="3600">
              <a:latin typeface="Garamond"/>
              <a:cs typeface="Garamon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559422" y="117475"/>
            <a:ext cx="2479294" cy="1882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292338" y="236474"/>
            <a:ext cx="55880" cy="52069"/>
          </a:xfrm>
          <a:custGeom>
            <a:avLst/>
            <a:gdLst/>
            <a:ahLst/>
            <a:cxnLst/>
            <a:rect l="l" t="t" r="r" b="b"/>
            <a:pathLst>
              <a:path w="55879" h="52070">
                <a:moveTo>
                  <a:pt x="55752" y="0"/>
                </a:moveTo>
                <a:lnTo>
                  <a:pt x="18160" y="9778"/>
                </a:lnTo>
                <a:lnTo>
                  <a:pt x="12700" y="11302"/>
                </a:lnTo>
                <a:lnTo>
                  <a:pt x="9651" y="13080"/>
                </a:lnTo>
                <a:lnTo>
                  <a:pt x="6603" y="14731"/>
                </a:lnTo>
                <a:lnTo>
                  <a:pt x="4190" y="17145"/>
                </a:lnTo>
                <a:lnTo>
                  <a:pt x="2539" y="20193"/>
                </a:lnTo>
                <a:lnTo>
                  <a:pt x="761" y="23368"/>
                </a:lnTo>
                <a:lnTo>
                  <a:pt x="0" y="26924"/>
                </a:lnTo>
                <a:lnTo>
                  <a:pt x="0" y="30987"/>
                </a:lnTo>
                <a:lnTo>
                  <a:pt x="0" y="37337"/>
                </a:lnTo>
                <a:lnTo>
                  <a:pt x="1904" y="42291"/>
                </a:lnTo>
                <a:lnTo>
                  <a:pt x="5841" y="46100"/>
                </a:lnTo>
                <a:lnTo>
                  <a:pt x="9651" y="49910"/>
                </a:lnTo>
                <a:lnTo>
                  <a:pt x="15112" y="51689"/>
                </a:lnTo>
                <a:lnTo>
                  <a:pt x="21970" y="51689"/>
                </a:lnTo>
                <a:lnTo>
                  <a:pt x="28447" y="51689"/>
                </a:lnTo>
                <a:lnTo>
                  <a:pt x="34416" y="50037"/>
                </a:lnTo>
                <a:lnTo>
                  <a:pt x="39750" y="46608"/>
                </a:lnTo>
                <a:lnTo>
                  <a:pt x="45084" y="43306"/>
                </a:lnTo>
                <a:lnTo>
                  <a:pt x="49148" y="38734"/>
                </a:lnTo>
                <a:lnTo>
                  <a:pt x="51815" y="33020"/>
                </a:lnTo>
                <a:lnTo>
                  <a:pt x="54482" y="27304"/>
                </a:lnTo>
                <a:lnTo>
                  <a:pt x="55752" y="19050"/>
                </a:lnTo>
                <a:lnTo>
                  <a:pt x="55752" y="8254"/>
                </a:lnTo>
                <a:lnTo>
                  <a:pt x="55752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789669" y="186181"/>
            <a:ext cx="60325" cy="38100"/>
          </a:xfrm>
          <a:custGeom>
            <a:avLst/>
            <a:gdLst/>
            <a:ahLst/>
            <a:cxnLst/>
            <a:rect l="l" t="t" r="r" b="b"/>
            <a:pathLst>
              <a:path w="60325" h="38100">
                <a:moveTo>
                  <a:pt x="30479" y="0"/>
                </a:moveTo>
                <a:lnTo>
                  <a:pt x="22351" y="0"/>
                </a:lnTo>
                <a:lnTo>
                  <a:pt x="15366" y="3428"/>
                </a:lnTo>
                <a:lnTo>
                  <a:pt x="0" y="37846"/>
                </a:lnTo>
                <a:lnTo>
                  <a:pt x="60325" y="37846"/>
                </a:lnTo>
                <a:lnTo>
                  <a:pt x="42957" y="3063"/>
                </a:lnTo>
                <a:lnTo>
                  <a:pt x="30479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109711" y="186181"/>
            <a:ext cx="58419" cy="101600"/>
          </a:xfrm>
          <a:custGeom>
            <a:avLst/>
            <a:gdLst/>
            <a:ahLst/>
            <a:cxnLst/>
            <a:rect l="l" t="t" r="r" b="b"/>
            <a:pathLst>
              <a:path w="58420" h="101600">
                <a:moveTo>
                  <a:pt x="29083" y="0"/>
                </a:moveTo>
                <a:lnTo>
                  <a:pt x="21590" y="0"/>
                </a:lnTo>
                <a:lnTo>
                  <a:pt x="14859" y="4191"/>
                </a:lnTo>
                <a:lnTo>
                  <a:pt x="0" y="49529"/>
                </a:lnTo>
                <a:lnTo>
                  <a:pt x="236" y="59172"/>
                </a:lnTo>
                <a:lnTo>
                  <a:pt x="14351" y="95758"/>
                </a:lnTo>
                <a:lnTo>
                  <a:pt x="18923" y="99441"/>
                </a:lnTo>
                <a:lnTo>
                  <a:pt x="24003" y="101219"/>
                </a:lnTo>
                <a:lnTo>
                  <a:pt x="29464" y="101219"/>
                </a:lnTo>
                <a:lnTo>
                  <a:pt x="37084" y="101219"/>
                </a:lnTo>
                <a:lnTo>
                  <a:pt x="57872" y="62174"/>
                </a:lnTo>
                <a:lnTo>
                  <a:pt x="58420" y="50292"/>
                </a:lnTo>
                <a:lnTo>
                  <a:pt x="57894" y="38195"/>
                </a:lnTo>
                <a:lnTo>
                  <a:pt x="37338" y="0"/>
                </a:lnTo>
                <a:lnTo>
                  <a:pt x="2908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934706" y="186181"/>
            <a:ext cx="60325" cy="38100"/>
          </a:xfrm>
          <a:custGeom>
            <a:avLst/>
            <a:gdLst/>
            <a:ahLst/>
            <a:cxnLst/>
            <a:rect l="l" t="t" r="r" b="b"/>
            <a:pathLst>
              <a:path w="60325" h="38100">
                <a:moveTo>
                  <a:pt x="30479" y="0"/>
                </a:moveTo>
                <a:lnTo>
                  <a:pt x="22351" y="0"/>
                </a:lnTo>
                <a:lnTo>
                  <a:pt x="15367" y="3428"/>
                </a:lnTo>
                <a:lnTo>
                  <a:pt x="0" y="37846"/>
                </a:lnTo>
                <a:lnTo>
                  <a:pt x="60325" y="37846"/>
                </a:lnTo>
                <a:lnTo>
                  <a:pt x="42957" y="3063"/>
                </a:lnTo>
                <a:lnTo>
                  <a:pt x="30479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28941" y="186181"/>
            <a:ext cx="64135" cy="101600"/>
          </a:xfrm>
          <a:custGeom>
            <a:avLst/>
            <a:gdLst/>
            <a:ahLst/>
            <a:cxnLst/>
            <a:rect l="l" t="t" r="r" b="b"/>
            <a:pathLst>
              <a:path w="64134" h="101600">
                <a:moveTo>
                  <a:pt x="31368" y="0"/>
                </a:moveTo>
                <a:lnTo>
                  <a:pt x="2285" y="28368"/>
                </a:lnTo>
                <a:lnTo>
                  <a:pt x="0" y="50546"/>
                </a:lnTo>
                <a:lnTo>
                  <a:pt x="573" y="62499"/>
                </a:lnTo>
                <a:lnTo>
                  <a:pt x="19732" y="98075"/>
                </a:lnTo>
                <a:lnTo>
                  <a:pt x="32384" y="101219"/>
                </a:lnTo>
                <a:lnTo>
                  <a:pt x="38625" y="100413"/>
                </a:lnTo>
                <a:lnTo>
                  <a:pt x="63307" y="62426"/>
                </a:lnTo>
                <a:lnTo>
                  <a:pt x="63880" y="50546"/>
                </a:lnTo>
                <a:lnTo>
                  <a:pt x="63287" y="38592"/>
                </a:lnTo>
                <a:lnTo>
                  <a:pt x="44116" y="3127"/>
                </a:lnTo>
                <a:lnTo>
                  <a:pt x="31368" y="0"/>
                </a:lnTo>
                <a:close/>
              </a:path>
            </a:pathLst>
          </a:custGeom>
          <a:ln w="10667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134225" y="186181"/>
            <a:ext cx="64135" cy="101600"/>
          </a:xfrm>
          <a:custGeom>
            <a:avLst/>
            <a:gdLst/>
            <a:ahLst/>
            <a:cxnLst/>
            <a:rect l="l" t="t" r="r" b="b"/>
            <a:pathLst>
              <a:path w="64134" h="101600">
                <a:moveTo>
                  <a:pt x="31369" y="0"/>
                </a:moveTo>
                <a:lnTo>
                  <a:pt x="2285" y="28368"/>
                </a:lnTo>
                <a:lnTo>
                  <a:pt x="0" y="50546"/>
                </a:lnTo>
                <a:lnTo>
                  <a:pt x="573" y="62499"/>
                </a:lnTo>
                <a:lnTo>
                  <a:pt x="19732" y="98075"/>
                </a:lnTo>
                <a:lnTo>
                  <a:pt x="32384" y="101219"/>
                </a:lnTo>
                <a:lnTo>
                  <a:pt x="38625" y="100413"/>
                </a:lnTo>
                <a:lnTo>
                  <a:pt x="63307" y="62426"/>
                </a:lnTo>
                <a:lnTo>
                  <a:pt x="63880" y="50546"/>
                </a:lnTo>
                <a:lnTo>
                  <a:pt x="63287" y="38592"/>
                </a:lnTo>
                <a:lnTo>
                  <a:pt x="44116" y="3127"/>
                </a:lnTo>
                <a:lnTo>
                  <a:pt x="31369" y="0"/>
                </a:lnTo>
                <a:close/>
              </a:path>
            </a:pathLst>
          </a:custGeom>
          <a:ln w="10667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404097" y="165480"/>
            <a:ext cx="0" cy="142875"/>
          </a:xfrm>
          <a:custGeom>
            <a:avLst/>
            <a:gdLst/>
            <a:ahLst/>
            <a:cxnLst/>
            <a:rect l="l" t="t" r="r" b="b"/>
            <a:pathLst>
              <a:path w="0" h="142875">
                <a:moveTo>
                  <a:pt x="0" y="0"/>
                </a:moveTo>
                <a:lnTo>
                  <a:pt x="0" y="142620"/>
                </a:lnTo>
              </a:path>
            </a:pathLst>
          </a:custGeom>
          <a:ln w="28955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085838" y="165480"/>
            <a:ext cx="0" cy="142875"/>
          </a:xfrm>
          <a:custGeom>
            <a:avLst/>
            <a:gdLst/>
            <a:ahLst/>
            <a:cxnLst/>
            <a:rect l="l" t="t" r="r" b="b"/>
            <a:pathLst>
              <a:path w="0" h="142875">
                <a:moveTo>
                  <a:pt x="0" y="0"/>
                </a:moveTo>
                <a:lnTo>
                  <a:pt x="0" y="142620"/>
                </a:lnTo>
              </a:path>
            </a:pathLst>
          </a:custGeom>
          <a:ln w="28955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682993" y="170814"/>
            <a:ext cx="88265" cy="135255"/>
          </a:xfrm>
          <a:custGeom>
            <a:avLst/>
            <a:gdLst/>
            <a:ahLst/>
            <a:cxnLst/>
            <a:rect l="l" t="t" r="r" b="b"/>
            <a:pathLst>
              <a:path w="88265" h="135254">
                <a:moveTo>
                  <a:pt x="0" y="0"/>
                </a:moveTo>
                <a:lnTo>
                  <a:pt x="18287" y="0"/>
                </a:lnTo>
                <a:lnTo>
                  <a:pt x="18287" y="73151"/>
                </a:lnTo>
                <a:lnTo>
                  <a:pt x="18409" y="82508"/>
                </a:lnTo>
                <a:lnTo>
                  <a:pt x="35813" y="115696"/>
                </a:lnTo>
                <a:lnTo>
                  <a:pt x="40512" y="115696"/>
                </a:lnTo>
                <a:lnTo>
                  <a:pt x="49275" y="115696"/>
                </a:lnTo>
                <a:lnTo>
                  <a:pt x="68889" y="82113"/>
                </a:lnTo>
                <a:lnTo>
                  <a:pt x="69341" y="70611"/>
                </a:lnTo>
                <a:lnTo>
                  <a:pt x="69341" y="0"/>
                </a:lnTo>
                <a:lnTo>
                  <a:pt x="87756" y="0"/>
                </a:lnTo>
                <a:lnTo>
                  <a:pt x="87756" y="131952"/>
                </a:lnTo>
                <a:lnTo>
                  <a:pt x="71374" y="131952"/>
                </a:lnTo>
                <a:lnTo>
                  <a:pt x="71374" y="112521"/>
                </a:lnTo>
                <a:lnTo>
                  <a:pt x="67055" y="120014"/>
                </a:lnTo>
                <a:lnTo>
                  <a:pt x="62102" y="125602"/>
                </a:lnTo>
                <a:lnTo>
                  <a:pt x="56387" y="129285"/>
                </a:lnTo>
                <a:lnTo>
                  <a:pt x="50673" y="133095"/>
                </a:lnTo>
                <a:lnTo>
                  <a:pt x="44196" y="134874"/>
                </a:lnTo>
                <a:lnTo>
                  <a:pt x="37083" y="134874"/>
                </a:lnTo>
                <a:lnTo>
                  <a:pt x="28448" y="134874"/>
                </a:lnTo>
                <a:lnTo>
                  <a:pt x="1714" y="104808"/>
                </a:lnTo>
                <a:lnTo>
                  <a:pt x="0" y="81787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891905" y="167767"/>
            <a:ext cx="147320" cy="135255"/>
          </a:xfrm>
          <a:custGeom>
            <a:avLst/>
            <a:gdLst/>
            <a:ahLst/>
            <a:cxnLst/>
            <a:rect l="l" t="t" r="r" b="b"/>
            <a:pathLst>
              <a:path w="147320" h="135254">
                <a:moveTo>
                  <a:pt x="49149" y="0"/>
                </a:moveTo>
                <a:lnTo>
                  <a:pt x="56769" y="0"/>
                </a:lnTo>
                <a:lnTo>
                  <a:pt x="63246" y="2031"/>
                </a:lnTo>
                <a:lnTo>
                  <a:pt x="68452" y="5841"/>
                </a:lnTo>
                <a:lnTo>
                  <a:pt x="73660" y="9778"/>
                </a:lnTo>
                <a:lnTo>
                  <a:pt x="77470" y="15493"/>
                </a:lnTo>
                <a:lnTo>
                  <a:pt x="79628" y="22986"/>
                </a:lnTo>
                <a:lnTo>
                  <a:pt x="83947" y="15366"/>
                </a:lnTo>
                <a:lnTo>
                  <a:pt x="88900" y="9651"/>
                </a:lnTo>
                <a:lnTo>
                  <a:pt x="94615" y="5714"/>
                </a:lnTo>
                <a:lnTo>
                  <a:pt x="100202" y="1904"/>
                </a:lnTo>
                <a:lnTo>
                  <a:pt x="106425" y="0"/>
                </a:lnTo>
                <a:lnTo>
                  <a:pt x="113156" y="0"/>
                </a:lnTo>
                <a:lnTo>
                  <a:pt x="144541" y="24352"/>
                </a:lnTo>
                <a:lnTo>
                  <a:pt x="146812" y="44450"/>
                </a:lnTo>
                <a:lnTo>
                  <a:pt x="146812" y="135000"/>
                </a:lnTo>
                <a:lnTo>
                  <a:pt x="128524" y="135000"/>
                </a:lnTo>
                <a:lnTo>
                  <a:pt x="128524" y="51815"/>
                </a:lnTo>
                <a:lnTo>
                  <a:pt x="128524" y="42290"/>
                </a:lnTo>
                <a:lnTo>
                  <a:pt x="127762" y="35559"/>
                </a:lnTo>
                <a:lnTo>
                  <a:pt x="126365" y="31623"/>
                </a:lnTo>
                <a:lnTo>
                  <a:pt x="125095" y="27685"/>
                </a:lnTo>
                <a:lnTo>
                  <a:pt x="122809" y="24637"/>
                </a:lnTo>
                <a:lnTo>
                  <a:pt x="119761" y="22478"/>
                </a:lnTo>
                <a:lnTo>
                  <a:pt x="116713" y="20319"/>
                </a:lnTo>
                <a:lnTo>
                  <a:pt x="113156" y="19303"/>
                </a:lnTo>
                <a:lnTo>
                  <a:pt x="109347" y="19303"/>
                </a:lnTo>
                <a:lnTo>
                  <a:pt x="101473" y="19303"/>
                </a:lnTo>
                <a:lnTo>
                  <a:pt x="82550" y="58165"/>
                </a:lnTo>
                <a:lnTo>
                  <a:pt x="82550" y="135000"/>
                </a:lnTo>
                <a:lnTo>
                  <a:pt x="64262" y="135000"/>
                </a:lnTo>
                <a:lnTo>
                  <a:pt x="64262" y="49149"/>
                </a:lnTo>
                <a:lnTo>
                  <a:pt x="64262" y="38226"/>
                </a:lnTo>
                <a:lnTo>
                  <a:pt x="62611" y="30479"/>
                </a:lnTo>
                <a:lnTo>
                  <a:pt x="59181" y="26034"/>
                </a:lnTo>
                <a:lnTo>
                  <a:pt x="55879" y="21589"/>
                </a:lnTo>
                <a:lnTo>
                  <a:pt x="51180" y="19303"/>
                </a:lnTo>
                <a:lnTo>
                  <a:pt x="45339" y="19303"/>
                </a:lnTo>
                <a:lnTo>
                  <a:pt x="36956" y="19303"/>
                </a:lnTo>
                <a:lnTo>
                  <a:pt x="30352" y="22605"/>
                </a:lnTo>
                <a:lnTo>
                  <a:pt x="18288" y="66421"/>
                </a:lnTo>
                <a:lnTo>
                  <a:pt x="18288" y="135000"/>
                </a:lnTo>
                <a:lnTo>
                  <a:pt x="0" y="135000"/>
                </a:lnTo>
                <a:lnTo>
                  <a:pt x="0" y="3048"/>
                </a:lnTo>
                <a:lnTo>
                  <a:pt x="16383" y="3048"/>
                </a:lnTo>
                <a:lnTo>
                  <a:pt x="16383" y="21462"/>
                </a:lnTo>
                <a:lnTo>
                  <a:pt x="20066" y="14604"/>
                </a:lnTo>
                <a:lnTo>
                  <a:pt x="24765" y="9271"/>
                </a:lnTo>
                <a:lnTo>
                  <a:pt x="30352" y="5587"/>
                </a:lnTo>
                <a:lnTo>
                  <a:pt x="36068" y="1904"/>
                </a:lnTo>
                <a:lnTo>
                  <a:pt x="42418" y="0"/>
                </a:lnTo>
                <a:lnTo>
                  <a:pt x="49149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769604" y="167767"/>
            <a:ext cx="100330" cy="138430"/>
          </a:xfrm>
          <a:custGeom>
            <a:avLst/>
            <a:gdLst/>
            <a:ahLst/>
            <a:cxnLst/>
            <a:rect l="l" t="t" r="r" b="b"/>
            <a:pathLst>
              <a:path w="100329" h="138429">
                <a:moveTo>
                  <a:pt x="50673" y="0"/>
                </a:moveTo>
                <a:lnTo>
                  <a:pt x="85725" y="17652"/>
                </a:lnTo>
                <a:lnTo>
                  <a:pt x="99822" y="68706"/>
                </a:lnTo>
                <a:lnTo>
                  <a:pt x="99695" y="74675"/>
                </a:lnTo>
                <a:lnTo>
                  <a:pt x="18923" y="74675"/>
                </a:lnTo>
                <a:lnTo>
                  <a:pt x="19994" y="85129"/>
                </a:lnTo>
                <a:lnTo>
                  <a:pt x="42799" y="119633"/>
                </a:lnTo>
                <a:lnTo>
                  <a:pt x="51562" y="119633"/>
                </a:lnTo>
                <a:lnTo>
                  <a:pt x="61083" y="117923"/>
                </a:lnTo>
                <a:lnTo>
                  <a:pt x="69056" y="112807"/>
                </a:lnTo>
                <a:lnTo>
                  <a:pt x="75457" y="104310"/>
                </a:lnTo>
                <a:lnTo>
                  <a:pt x="80264" y="92455"/>
                </a:lnTo>
                <a:lnTo>
                  <a:pt x="99187" y="95376"/>
                </a:lnTo>
                <a:lnTo>
                  <a:pt x="75491" y="131921"/>
                </a:lnTo>
                <a:lnTo>
                  <a:pt x="51435" y="137922"/>
                </a:lnTo>
                <a:lnTo>
                  <a:pt x="40477" y="136846"/>
                </a:lnTo>
                <a:lnTo>
                  <a:pt x="7983" y="110805"/>
                </a:lnTo>
                <a:lnTo>
                  <a:pt x="0" y="70103"/>
                </a:lnTo>
                <a:lnTo>
                  <a:pt x="902" y="54056"/>
                </a:lnTo>
                <a:lnTo>
                  <a:pt x="14350" y="18033"/>
                </a:lnTo>
                <a:lnTo>
                  <a:pt x="40175" y="1121"/>
                </a:lnTo>
                <a:lnTo>
                  <a:pt x="5067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607297" y="167767"/>
            <a:ext cx="90170" cy="138430"/>
          </a:xfrm>
          <a:custGeom>
            <a:avLst/>
            <a:gdLst/>
            <a:ahLst/>
            <a:cxnLst/>
            <a:rect l="l" t="t" r="r" b="b"/>
            <a:pathLst>
              <a:path w="90170" h="138429">
                <a:moveTo>
                  <a:pt x="43942" y="0"/>
                </a:moveTo>
                <a:lnTo>
                  <a:pt x="51943" y="0"/>
                </a:lnTo>
                <a:lnTo>
                  <a:pt x="58927" y="1524"/>
                </a:lnTo>
                <a:lnTo>
                  <a:pt x="85725" y="37083"/>
                </a:lnTo>
                <a:lnTo>
                  <a:pt x="67818" y="40004"/>
                </a:lnTo>
                <a:lnTo>
                  <a:pt x="65434" y="30577"/>
                </a:lnTo>
                <a:lnTo>
                  <a:pt x="60753" y="23828"/>
                </a:lnTo>
                <a:lnTo>
                  <a:pt x="53762" y="19770"/>
                </a:lnTo>
                <a:lnTo>
                  <a:pt x="44450" y="18414"/>
                </a:lnTo>
                <a:lnTo>
                  <a:pt x="36449" y="18414"/>
                </a:lnTo>
                <a:lnTo>
                  <a:pt x="30479" y="20065"/>
                </a:lnTo>
                <a:lnTo>
                  <a:pt x="26670" y="23240"/>
                </a:lnTo>
                <a:lnTo>
                  <a:pt x="22732" y="26415"/>
                </a:lnTo>
                <a:lnTo>
                  <a:pt x="20827" y="30479"/>
                </a:lnTo>
                <a:lnTo>
                  <a:pt x="20827" y="35432"/>
                </a:lnTo>
                <a:lnTo>
                  <a:pt x="20827" y="40258"/>
                </a:lnTo>
                <a:lnTo>
                  <a:pt x="22605" y="44068"/>
                </a:lnTo>
                <a:lnTo>
                  <a:pt x="26416" y="46862"/>
                </a:lnTo>
                <a:lnTo>
                  <a:pt x="28575" y="48513"/>
                </a:lnTo>
                <a:lnTo>
                  <a:pt x="35305" y="51180"/>
                </a:lnTo>
                <a:lnTo>
                  <a:pt x="46354" y="54863"/>
                </a:lnTo>
                <a:lnTo>
                  <a:pt x="56691" y="58239"/>
                </a:lnTo>
                <a:lnTo>
                  <a:pt x="65039" y="61293"/>
                </a:lnTo>
                <a:lnTo>
                  <a:pt x="86105" y="77977"/>
                </a:lnTo>
                <a:lnTo>
                  <a:pt x="88646" y="82930"/>
                </a:lnTo>
                <a:lnTo>
                  <a:pt x="89916" y="88773"/>
                </a:lnTo>
                <a:lnTo>
                  <a:pt x="89916" y="95630"/>
                </a:lnTo>
                <a:lnTo>
                  <a:pt x="71302" y="131385"/>
                </a:lnTo>
                <a:lnTo>
                  <a:pt x="45084" y="137922"/>
                </a:lnTo>
                <a:lnTo>
                  <a:pt x="27699" y="135276"/>
                </a:lnTo>
                <a:lnTo>
                  <a:pt x="14398" y="127333"/>
                </a:lnTo>
                <a:lnTo>
                  <a:pt x="5169" y="114079"/>
                </a:lnTo>
                <a:lnTo>
                  <a:pt x="0" y="95503"/>
                </a:lnTo>
                <a:lnTo>
                  <a:pt x="18287" y="91948"/>
                </a:lnTo>
                <a:lnTo>
                  <a:pt x="19303" y="101346"/>
                </a:lnTo>
                <a:lnTo>
                  <a:pt x="22351" y="108203"/>
                </a:lnTo>
                <a:lnTo>
                  <a:pt x="27050" y="112775"/>
                </a:lnTo>
                <a:lnTo>
                  <a:pt x="31876" y="117348"/>
                </a:lnTo>
                <a:lnTo>
                  <a:pt x="38226" y="119633"/>
                </a:lnTo>
                <a:lnTo>
                  <a:pt x="46227" y="119633"/>
                </a:lnTo>
                <a:lnTo>
                  <a:pt x="54101" y="119633"/>
                </a:lnTo>
                <a:lnTo>
                  <a:pt x="60198" y="117601"/>
                </a:lnTo>
                <a:lnTo>
                  <a:pt x="64643" y="113664"/>
                </a:lnTo>
                <a:lnTo>
                  <a:pt x="68960" y="109727"/>
                </a:lnTo>
                <a:lnTo>
                  <a:pt x="71120" y="104775"/>
                </a:lnTo>
                <a:lnTo>
                  <a:pt x="71120" y="98678"/>
                </a:lnTo>
                <a:lnTo>
                  <a:pt x="71120" y="93472"/>
                </a:lnTo>
                <a:lnTo>
                  <a:pt x="46862" y="79121"/>
                </a:lnTo>
                <a:lnTo>
                  <a:pt x="37076" y="75926"/>
                </a:lnTo>
                <a:lnTo>
                  <a:pt x="4445" y="50418"/>
                </a:lnTo>
                <a:lnTo>
                  <a:pt x="3175" y="44576"/>
                </a:lnTo>
                <a:lnTo>
                  <a:pt x="3175" y="38100"/>
                </a:lnTo>
                <a:lnTo>
                  <a:pt x="26860" y="2651"/>
                </a:lnTo>
                <a:lnTo>
                  <a:pt x="34865" y="664"/>
                </a:lnTo>
                <a:lnTo>
                  <a:pt x="43942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440673" y="167767"/>
            <a:ext cx="88265" cy="135255"/>
          </a:xfrm>
          <a:custGeom>
            <a:avLst/>
            <a:gdLst/>
            <a:ahLst/>
            <a:cxnLst/>
            <a:rect l="l" t="t" r="r" b="b"/>
            <a:pathLst>
              <a:path w="88265" h="135254">
                <a:moveTo>
                  <a:pt x="50926" y="0"/>
                </a:moveTo>
                <a:lnTo>
                  <a:pt x="56642" y="0"/>
                </a:lnTo>
                <a:lnTo>
                  <a:pt x="61975" y="1142"/>
                </a:lnTo>
                <a:lnTo>
                  <a:pt x="66928" y="3428"/>
                </a:lnTo>
                <a:lnTo>
                  <a:pt x="71881" y="5714"/>
                </a:lnTo>
                <a:lnTo>
                  <a:pt x="75819" y="8762"/>
                </a:lnTo>
                <a:lnTo>
                  <a:pt x="78867" y="12446"/>
                </a:lnTo>
                <a:lnTo>
                  <a:pt x="81915" y="16128"/>
                </a:lnTo>
                <a:lnTo>
                  <a:pt x="87883" y="53848"/>
                </a:lnTo>
                <a:lnTo>
                  <a:pt x="87883" y="135000"/>
                </a:lnTo>
                <a:lnTo>
                  <a:pt x="69596" y="135000"/>
                </a:lnTo>
                <a:lnTo>
                  <a:pt x="69596" y="54609"/>
                </a:lnTo>
                <a:lnTo>
                  <a:pt x="69596" y="44957"/>
                </a:lnTo>
                <a:lnTo>
                  <a:pt x="68706" y="37846"/>
                </a:lnTo>
                <a:lnTo>
                  <a:pt x="67055" y="33400"/>
                </a:lnTo>
                <a:lnTo>
                  <a:pt x="65404" y="28828"/>
                </a:lnTo>
                <a:lnTo>
                  <a:pt x="62865" y="25400"/>
                </a:lnTo>
                <a:lnTo>
                  <a:pt x="59308" y="22986"/>
                </a:lnTo>
                <a:lnTo>
                  <a:pt x="55752" y="20574"/>
                </a:lnTo>
                <a:lnTo>
                  <a:pt x="51689" y="19303"/>
                </a:lnTo>
                <a:lnTo>
                  <a:pt x="47117" y="19303"/>
                </a:lnTo>
                <a:lnTo>
                  <a:pt x="38353" y="19303"/>
                </a:lnTo>
                <a:lnTo>
                  <a:pt x="18287" y="62864"/>
                </a:lnTo>
                <a:lnTo>
                  <a:pt x="18287" y="135000"/>
                </a:lnTo>
                <a:lnTo>
                  <a:pt x="0" y="135000"/>
                </a:lnTo>
                <a:lnTo>
                  <a:pt x="0" y="3048"/>
                </a:lnTo>
                <a:lnTo>
                  <a:pt x="16509" y="3048"/>
                </a:lnTo>
                <a:lnTo>
                  <a:pt x="16509" y="21589"/>
                </a:lnTo>
                <a:lnTo>
                  <a:pt x="20447" y="14350"/>
                </a:lnTo>
                <a:lnTo>
                  <a:pt x="25400" y="9016"/>
                </a:lnTo>
                <a:lnTo>
                  <a:pt x="31115" y="5460"/>
                </a:lnTo>
                <a:lnTo>
                  <a:pt x="36829" y="1777"/>
                </a:lnTo>
                <a:lnTo>
                  <a:pt x="43433" y="0"/>
                </a:lnTo>
                <a:lnTo>
                  <a:pt x="50926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272780" y="167767"/>
            <a:ext cx="99695" cy="138430"/>
          </a:xfrm>
          <a:custGeom>
            <a:avLst/>
            <a:gdLst/>
            <a:ahLst/>
            <a:cxnLst/>
            <a:rect l="l" t="t" r="r" b="b"/>
            <a:pathLst>
              <a:path w="99695" h="138429">
                <a:moveTo>
                  <a:pt x="52324" y="0"/>
                </a:moveTo>
                <a:lnTo>
                  <a:pt x="89535" y="16001"/>
                </a:lnTo>
                <a:lnTo>
                  <a:pt x="93852" y="49910"/>
                </a:lnTo>
                <a:lnTo>
                  <a:pt x="93852" y="79628"/>
                </a:lnTo>
                <a:lnTo>
                  <a:pt x="93924" y="93872"/>
                </a:lnTo>
                <a:lnTo>
                  <a:pt x="99695" y="135000"/>
                </a:lnTo>
                <a:lnTo>
                  <a:pt x="80518" y="135000"/>
                </a:lnTo>
                <a:lnTo>
                  <a:pt x="78613" y="130428"/>
                </a:lnTo>
                <a:lnTo>
                  <a:pt x="77343" y="124967"/>
                </a:lnTo>
                <a:lnTo>
                  <a:pt x="76835" y="118744"/>
                </a:lnTo>
                <a:lnTo>
                  <a:pt x="70739" y="125094"/>
                </a:lnTo>
                <a:lnTo>
                  <a:pt x="64262" y="129921"/>
                </a:lnTo>
                <a:lnTo>
                  <a:pt x="57658" y="133096"/>
                </a:lnTo>
                <a:lnTo>
                  <a:pt x="51053" y="136398"/>
                </a:lnTo>
                <a:lnTo>
                  <a:pt x="44196" y="137922"/>
                </a:lnTo>
                <a:lnTo>
                  <a:pt x="37084" y="137922"/>
                </a:lnTo>
                <a:lnTo>
                  <a:pt x="2492" y="115855"/>
                </a:lnTo>
                <a:lnTo>
                  <a:pt x="0" y="100329"/>
                </a:lnTo>
                <a:lnTo>
                  <a:pt x="0" y="92709"/>
                </a:lnTo>
                <a:lnTo>
                  <a:pt x="27955" y="61944"/>
                </a:lnTo>
                <a:lnTo>
                  <a:pt x="52951" y="57215"/>
                </a:lnTo>
                <a:lnTo>
                  <a:pt x="61880" y="55324"/>
                </a:lnTo>
                <a:lnTo>
                  <a:pt x="69334" y="53266"/>
                </a:lnTo>
                <a:lnTo>
                  <a:pt x="75311" y="51053"/>
                </a:lnTo>
                <a:lnTo>
                  <a:pt x="75438" y="45338"/>
                </a:lnTo>
                <a:lnTo>
                  <a:pt x="75438" y="36322"/>
                </a:lnTo>
                <a:lnTo>
                  <a:pt x="73787" y="29972"/>
                </a:lnTo>
                <a:lnTo>
                  <a:pt x="70612" y="26415"/>
                </a:lnTo>
                <a:lnTo>
                  <a:pt x="66040" y="21081"/>
                </a:lnTo>
                <a:lnTo>
                  <a:pt x="59054" y="18414"/>
                </a:lnTo>
                <a:lnTo>
                  <a:pt x="49529" y="18414"/>
                </a:lnTo>
                <a:lnTo>
                  <a:pt x="41021" y="18414"/>
                </a:lnTo>
                <a:lnTo>
                  <a:pt x="34671" y="20192"/>
                </a:lnTo>
                <a:lnTo>
                  <a:pt x="30479" y="23749"/>
                </a:lnTo>
                <a:lnTo>
                  <a:pt x="26289" y="27304"/>
                </a:lnTo>
                <a:lnTo>
                  <a:pt x="23114" y="33908"/>
                </a:lnTo>
                <a:lnTo>
                  <a:pt x="21081" y="43687"/>
                </a:lnTo>
                <a:lnTo>
                  <a:pt x="3175" y="40639"/>
                </a:lnTo>
                <a:lnTo>
                  <a:pt x="25195" y="5518"/>
                </a:lnTo>
                <a:lnTo>
                  <a:pt x="42011" y="617"/>
                </a:lnTo>
                <a:lnTo>
                  <a:pt x="52324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209026" y="167767"/>
            <a:ext cx="59055" cy="135255"/>
          </a:xfrm>
          <a:custGeom>
            <a:avLst/>
            <a:gdLst/>
            <a:ahLst/>
            <a:cxnLst/>
            <a:rect l="l" t="t" r="r" b="b"/>
            <a:pathLst>
              <a:path w="59054" h="135254">
                <a:moveTo>
                  <a:pt x="40004" y="0"/>
                </a:moveTo>
                <a:lnTo>
                  <a:pt x="46100" y="0"/>
                </a:lnTo>
                <a:lnTo>
                  <a:pt x="52450" y="2412"/>
                </a:lnTo>
                <a:lnTo>
                  <a:pt x="58800" y="7238"/>
                </a:lnTo>
                <a:lnTo>
                  <a:pt x="52577" y="27939"/>
                </a:lnTo>
                <a:lnTo>
                  <a:pt x="48005" y="24764"/>
                </a:lnTo>
                <a:lnTo>
                  <a:pt x="43560" y="23113"/>
                </a:lnTo>
                <a:lnTo>
                  <a:pt x="39243" y="23113"/>
                </a:lnTo>
                <a:lnTo>
                  <a:pt x="35432" y="23113"/>
                </a:lnTo>
                <a:lnTo>
                  <a:pt x="31750" y="24510"/>
                </a:lnTo>
                <a:lnTo>
                  <a:pt x="18288" y="65912"/>
                </a:lnTo>
                <a:lnTo>
                  <a:pt x="18288" y="135000"/>
                </a:lnTo>
                <a:lnTo>
                  <a:pt x="0" y="135000"/>
                </a:lnTo>
                <a:lnTo>
                  <a:pt x="0" y="3048"/>
                </a:lnTo>
                <a:lnTo>
                  <a:pt x="16509" y="3048"/>
                </a:lnTo>
                <a:lnTo>
                  <a:pt x="16509" y="22986"/>
                </a:lnTo>
                <a:lnTo>
                  <a:pt x="20700" y="13715"/>
                </a:lnTo>
                <a:lnTo>
                  <a:pt x="24638" y="7619"/>
                </a:lnTo>
                <a:lnTo>
                  <a:pt x="28194" y="4572"/>
                </a:lnTo>
                <a:lnTo>
                  <a:pt x="31623" y="1524"/>
                </a:lnTo>
                <a:lnTo>
                  <a:pt x="35559" y="0"/>
                </a:lnTo>
                <a:lnTo>
                  <a:pt x="40004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914640" y="167767"/>
            <a:ext cx="100330" cy="138430"/>
          </a:xfrm>
          <a:custGeom>
            <a:avLst/>
            <a:gdLst/>
            <a:ahLst/>
            <a:cxnLst/>
            <a:rect l="l" t="t" r="r" b="b"/>
            <a:pathLst>
              <a:path w="100329" h="138429">
                <a:moveTo>
                  <a:pt x="50673" y="0"/>
                </a:moveTo>
                <a:lnTo>
                  <a:pt x="85725" y="17652"/>
                </a:lnTo>
                <a:lnTo>
                  <a:pt x="99821" y="68706"/>
                </a:lnTo>
                <a:lnTo>
                  <a:pt x="99694" y="74675"/>
                </a:lnTo>
                <a:lnTo>
                  <a:pt x="18923" y="74675"/>
                </a:lnTo>
                <a:lnTo>
                  <a:pt x="19994" y="85129"/>
                </a:lnTo>
                <a:lnTo>
                  <a:pt x="42799" y="119633"/>
                </a:lnTo>
                <a:lnTo>
                  <a:pt x="51561" y="119633"/>
                </a:lnTo>
                <a:lnTo>
                  <a:pt x="61083" y="117923"/>
                </a:lnTo>
                <a:lnTo>
                  <a:pt x="69056" y="112807"/>
                </a:lnTo>
                <a:lnTo>
                  <a:pt x="75457" y="104310"/>
                </a:lnTo>
                <a:lnTo>
                  <a:pt x="80263" y="92455"/>
                </a:lnTo>
                <a:lnTo>
                  <a:pt x="99186" y="95376"/>
                </a:lnTo>
                <a:lnTo>
                  <a:pt x="75491" y="131921"/>
                </a:lnTo>
                <a:lnTo>
                  <a:pt x="51434" y="137922"/>
                </a:lnTo>
                <a:lnTo>
                  <a:pt x="40477" y="136846"/>
                </a:lnTo>
                <a:lnTo>
                  <a:pt x="7983" y="110805"/>
                </a:lnTo>
                <a:lnTo>
                  <a:pt x="0" y="70103"/>
                </a:lnTo>
                <a:lnTo>
                  <a:pt x="902" y="54056"/>
                </a:lnTo>
                <a:lnTo>
                  <a:pt x="14350" y="18033"/>
                </a:lnTo>
                <a:lnTo>
                  <a:pt x="40175" y="1121"/>
                </a:lnTo>
                <a:lnTo>
                  <a:pt x="5067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510144" y="167767"/>
            <a:ext cx="101600" cy="138430"/>
          </a:xfrm>
          <a:custGeom>
            <a:avLst/>
            <a:gdLst/>
            <a:ahLst/>
            <a:cxnLst/>
            <a:rect l="l" t="t" r="r" b="b"/>
            <a:pathLst>
              <a:path w="101600" h="138429">
                <a:moveTo>
                  <a:pt x="50673" y="0"/>
                </a:moveTo>
                <a:lnTo>
                  <a:pt x="86868" y="17399"/>
                </a:lnTo>
                <a:lnTo>
                  <a:pt x="101473" y="67690"/>
                </a:lnTo>
                <a:lnTo>
                  <a:pt x="100570" y="84286"/>
                </a:lnTo>
                <a:lnTo>
                  <a:pt x="87122" y="120523"/>
                </a:lnTo>
                <a:lnTo>
                  <a:pt x="50673" y="137922"/>
                </a:lnTo>
                <a:lnTo>
                  <a:pt x="40266" y="136846"/>
                </a:lnTo>
                <a:lnTo>
                  <a:pt x="8143" y="110734"/>
                </a:lnTo>
                <a:lnTo>
                  <a:pt x="0" y="68960"/>
                </a:lnTo>
                <a:lnTo>
                  <a:pt x="902" y="52957"/>
                </a:lnTo>
                <a:lnTo>
                  <a:pt x="22044" y="9804"/>
                </a:lnTo>
                <a:lnTo>
                  <a:pt x="5067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346950" y="167767"/>
            <a:ext cx="90170" cy="138430"/>
          </a:xfrm>
          <a:custGeom>
            <a:avLst/>
            <a:gdLst/>
            <a:ahLst/>
            <a:cxnLst/>
            <a:rect l="l" t="t" r="r" b="b"/>
            <a:pathLst>
              <a:path w="90170" h="138429">
                <a:moveTo>
                  <a:pt x="43942" y="0"/>
                </a:moveTo>
                <a:lnTo>
                  <a:pt x="51943" y="0"/>
                </a:lnTo>
                <a:lnTo>
                  <a:pt x="58927" y="1524"/>
                </a:lnTo>
                <a:lnTo>
                  <a:pt x="85725" y="37083"/>
                </a:lnTo>
                <a:lnTo>
                  <a:pt x="67818" y="40004"/>
                </a:lnTo>
                <a:lnTo>
                  <a:pt x="65434" y="30577"/>
                </a:lnTo>
                <a:lnTo>
                  <a:pt x="60753" y="23828"/>
                </a:lnTo>
                <a:lnTo>
                  <a:pt x="53762" y="19770"/>
                </a:lnTo>
                <a:lnTo>
                  <a:pt x="44450" y="18414"/>
                </a:lnTo>
                <a:lnTo>
                  <a:pt x="36449" y="18414"/>
                </a:lnTo>
                <a:lnTo>
                  <a:pt x="30479" y="20065"/>
                </a:lnTo>
                <a:lnTo>
                  <a:pt x="26670" y="23240"/>
                </a:lnTo>
                <a:lnTo>
                  <a:pt x="22732" y="26415"/>
                </a:lnTo>
                <a:lnTo>
                  <a:pt x="20827" y="30479"/>
                </a:lnTo>
                <a:lnTo>
                  <a:pt x="20827" y="35432"/>
                </a:lnTo>
                <a:lnTo>
                  <a:pt x="20827" y="40258"/>
                </a:lnTo>
                <a:lnTo>
                  <a:pt x="22605" y="44068"/>
                </a:lnTo>
                <a:lnTo>
                  <a:pt x="26416" y="46862"/>
                </a:lnTo>
                <a:lnTo>
                  <a:pt x="28575" y="48513"/>
                </a:lnTo>
                <a:lnTo>
                  <a:pt x="35305" y="51180"/>
                </a:lnTo>
                <a:lnTo>
                  <a:pt x="46354" y="54863"/>
                </a:lnTo>
                <a:lnTo>
                  <a:pt x="56691" y="58239"/>
                </a:lnTo>
                <a:lnTo>
                  <a:pt x="65039" y="61293"/>
                </a:lnTo>
                <a:lnTo>
                  <a:pt x="86105" y="77977"/>
                </a:lnTo>
                <a:lnTo>
                  <a:pt x="88646" y="82930"/>
                </a:lnTo>
                <a:lnTo>
                  <a:pt x="89916" y="88773"/>
                </a:lnTo>
                <a:lnTo>
                  <a:pt x="89916" y="95630"/>
                </a:lnTo>
                <a:lnTo>
                  <a:pt x="71302" y="131385"/>
                </a:lnTo>
                <a:lnTo>
                  <a:pt x="45084" y="137922"/>
                </a:lnTo>
                <a:lnTo>
                  <a:pt x="27699" y="135276"/>
                </a:lnTo>
                <a:lnTo>
                  <a:pt x="14398" y="127333"/>
                </a:lnTo>
                <a:lnTo>
                  <a:pt x="5169" y="114079"/>
                </a:lnTo>
                <a:lnTo>
                  <a:pt x="0" y="95503"/>
                </a:lnTo>
                <a:lnTo>
                  <a:pt x="18288" y="91948"/>
                </a:lnTo>
                <a:lnTo>
                  <a:pt x="19303" y="101346"/>
                </a:lnTo>
                <a:lnTo>
                  <a:pt x="22351" y="108203"/>
                </a:lnTo>
                <a:lnTo>
                  <a:pt x="27050" y="112775"/>
                </a:lnTo>
                <a:lnTo>
                  <a:pt x="31876" y="117348"/>
                </a:lnTo>
                <a:lnTo>
                  <a:pt x="38226" y="119633"/>
                </a:lnTo>
                <a:lnTo>
                  <a:pt x="46227" y="119633"/>
                </a:lnTo>
                <a:lnTo>
                  <a:pt x="54101" y="119633"/>
                </a:lnTo>
                <a:lnTo>
                  <a:pt x="60198" y="117601"/>
                </a:lnTo>
                <a:lnTo>
                  <a:pt x="64643" y="113664"/>
                </a:lnTo>
                <a:lnTo>
                  <a:pt x="68960" y="109727"/>
                </a:lnTo>
                <a:lnTo>
                  <a:pt x="71120" y="104775"/>
                </a:lnTo>
                <a:lnTo>
                  <a:pt x="71120" y="98678"/>
                </a:lnTo>
                <a:lnTo>
                  <a:pt x="71120" y="93472"/>
                </a:lnTo>
                <a:lnTo>
                  <a:pt x="46863" y="79121"/>
                </a:lnTo>
                <a:lnTo>
                  <a:pt x="37076" y="75926"/>
                </a:lnTo>
                <a:lnTo>
                  <a:pt x="4445" y="50418"/>
                </a:lnTo>
                <a:lnTo>
                  <a:pt x="3175" y="44576"/>
                </a:lnTo>
                <a:lnTo>
                  <a:pt x="3175" y="38100"/>
                </a:lnTo>
                <a:lnTo>
                  <a:pt x="26860" y="2651"/>
                </a:lnTo>
                <a:lnTo>
                  <a:pt x="34865" y="664"/>
                </a:lnTo>
                <a:lnTo>
                  <a:pt x="43942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238238" y="167767"/>
            <a:ext cx="88265" cy="135255"/>
          </a:xfrm>
          <a:custGeom>
            <a:avLst/>
            <a:gdLst/>
            <a:ahLst/>
            <a:cxnLst/>
            <a:rect l="l" t="t" r="r" b="b"/>
            <a:pathLst>
              <a:path w="88265" h="135254">
                <a:moveTo>
                  <a:pt x="50926" y="0"/>
                </a:moveTo>
                <a:lnTo>
                  <a:pt x="56641" y="0"/>
                </a:lnTo>
                <a:lnTo>
                  <a:pt x="61975" y="1142"/>
                </a:lnTo>
                <a:lnTo>
                  <a:pt x="66928" y="3428"/>
                </a:lnTo>
                <a:lnTo>
                  <a:pt x="71881" y="5714"/>
                </a:lnTo>
                <a:lnTo>
                  <a:pt x="75818" y="8762"/>
                </a:lnTo>
                <a:lnTo>
                  <a:pt x="78866" y="12446"/>
                </a:lnTo>
                <a:lnTo>
                  <a:pt x="81914" y="16128"/>
                </a:lnTo>
                <a:lnTo>
                  <a:pt x="87883" y="53848"/>
                </a:lnTo>
                <a:lnTo>
                  <a:pt x="87883" y="135000"/>
                </a:lnTo>
                <a:lnTo>
                  <a:pt x="69595" y="135000"/>
                </a:lnTo>
                <a:lnTo>
                  <a:pt x="69595" y="54609"/>
                </a:lnTo>
                <a:lnTo>
                  <a:pt x="69595" y="44957"/>
                </a:lnTo>
                <a:lnTo>
                  <a:pt x="68706" y="37846"/>
                </a:lnTo>
                <a:lnTo>
                  <a:pt x="67055" y="33400"/>
                </a:lnTo>
                <a:lnTo>
                  <a:pt x="65404" y="28828"/>
                </a:lnTo>
                <a:lnTo>
                  <a:pt x="62864" y="25400"/>
                </a:lnTo>
                <a:lnTo>
                  <a:pt x="59308" y="22986"/>
                </a:lnTo>
                <a:lnTo>
                  <a:pt x="55752" y="20574"/>
                </a:lnTo>
                <a:lnTo>
                  <a:pt x="51688" y="19303"/>
                </a:lnTo>
                <a:lnTo>
                  <a:pt x="47116" y="19303"/>
                </a:lnTo>
                <a:lnTo>
                  <a:pt x="38353" y="19303"/>
                </a:lnTo>
                <a:lnTo>
                  <a:pt x="18287" y="62864"/>
                </a:lnTo>
                <a:lnTo>
                  <a:pt x="18287" y="135000"/>
                </a:lnTo>
                <a:lnTo>
                  <a:pt x="0" y="135000"/>
                </a:lnTo>
                <a:lnTo>
                  <a:pt x="0" y="3048"/>
                </a:lnTo>
                <a:lnTo>
                  <a:pt x="16509" y="3048"/>
                </a:lnTo>
                <a:lnTo>
                  <a:pt x="16509" y="21589"/>
                </a:lnTo>
                <a:lnTo>
                  <a:pt x="20446" y="14350"/>
                </a:lnTo>
                <a:lnTo>
                  <a:pt x="25400" y="9016"/>
                </a:lnTo>
                <a:lnTo>
                  <a:pt x="31114" y="5460"/>
                </a:lnTo>
                <a:lnTo>
                  <a:pt x="36829" y="1777"/>
                </a:lnTo>
                <a:lnTo>
                  <a:pt x="43433" y="0"/>
                </a:lnTo>
                <a:lnTo>
                  <a:pt x="50926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115429" y="167767"/>
            <a:ext cx="101600" cy="138430"/>
          </a:xfrm>
          <a:custGeom>
            <a:avLst/>
            <a:gdLst/>
            <a:ahLst/>
            <a:cxnLst/>
            <a:rect l="l" t="t" r="r" b="b"/>
            <a:pathLst>
              <a:path w="101600" h="138429">
                <a:moveTo>
                  <a:pt x="50673" y="0"/>
                </a:moveTo>
                <a:lnTo>
                  <a:pt x="86868" y="17399"/>
                </a:lnTo>
                <a:lnTo>
                  <a:pt x="101473" y="67690"/>
                </a:lnTo>
                <a:lnTo>
                  <a:pt x="100570" y="84286"/>
                </a:lnTo>
                <a:lnTo>
                  <a:pt x="87122" y="120523"/>
                </a:lnTo>
                <a:lnTo>
                  <a:pt x="50673" y="137922"/>
                </a:lnTo>
                <a:lnTo>
                  <a:pt x="40266" y="136846"/>
                </a:lnTo>
                <a:lnTo>
                  <a:pt x="8143" y="110734"/>
                </a:lnTo>
                <a:lnTo>
                  <a:pt x="0" y="68960"/>
                </a:lnTo>
                <a:lnTo>
                  <a:pt x="902" y="52957"/>
                </a:lnTo>
                <a:lnTo>
                  <a:pt x="22044" y="9804"/>
                </a:lnTo>
                <a:lnTo>
                  <a:pt x="5067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909689" y="167767"/>
            <a:ext cx="94615" cy="138430"/>
          </a:xfrm>
          <a:custGeom>
            <a:avLst/>
            <a:gdLst/>
            <a:ahLst/>
            <a:cxnLst/>
            <a:rect l="l" t="t" r="r" b="b"/>
            <a:pathLst>
              <a:path w="94615" h="138429">
                <a:moveTo>
                  <a:pt x="49402" y="0"/>
                </a:moveTo>
                <a:lnTo>
                  <a:pt x="87137" y="23479"/>
                </a:lnTo>
                <a:lnTo>
                  <a:pt x="92455" y="41782"/>
                </a:lnTo>
                <a:lnTo>
                  <a:pt x="74675" y="44957"/>
                </a:lnTo>
                <a:lnTo>
                  <a:pt x="72897" y="36067"/>
                </a:lnTo>
                <a:lnTo>
                  <a:pt x="69850" y="29463"/>
                </a:lnTo>
                <a:lnTo>
                  <a:pt x="65658" y="25018"/>
                </a:lnTo>
                <a:lnTo>
                  <a:pt x="61340" y="20574"/>
                </a:lnTo>
                <a:lnTo>
                  <a:pt x="56133" y="18414"/>
                </a:lnTo>
                <a:lnTo>
                  <a:pt x="50037" y="18414"/>
                </a:lnTo>
                <a:lnTo>
                  <a:pt x="41020" y="18414"/>
                </a:lnTo>
                <a:lnTo>
                  <a:pt x="19345" y="56284"/>
                </a:lnTo>
                <a:lnTo>
                  <a:pt x="18795" y="68452"/>
                </a:lnTo>
                <a:lnTo>
                  <a:pt x="19321" y="81029"/>
                </a:lnTo>
                <a:lnTo>
                  <a:pt x="40258" y="119633"/>
                </a:lnTo>
                <a:lnTo>
                  <a:pt x="49021" y="119633"/>
                </a:lnTo>
                <a:lnTo>
                  <a:pt x="56006" y="119633"/>
                </a:lnTo>
                <a:lnTo>
                  <a:pt x="76326" y="86613"/>
                </a:lnTo>
                <a:lnTo>
                  <a:pt x="94360" y="89534"/>
                </a:lnTo>
                <a:lnTo>
                  <a:pt x="78739" y="125602"/>
                </a:lnTo>
                <a:lnTo>
                  <a:pt x="48640" y="137922"/>
                </a:lnTo>
                <a:lnTo>
                  <a:pt x="38522" y="136846"/>
                </a:lnTo>
                <a:lnTo>
                  <a:pt x="7715" y="110732"/>
                </a:lnTo>
                <a:lnTo>
                  <a:pt x="0" y="68833"/>
                </a:lnTo>
                <a:lnTo>
                  <a:pt x="859" y="52740"/>
                </a:lnTo>
                <a:lnTo>
                  <a:pt x="21274" y="9697"/>
                </a:lnTo>
                <a:lnTo>
                  <a:pt x="39042" y="1073"/>
                </a:lnTo>
                <a:lnTo>
                  <a:pt x="49402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799326" y="167767"/>
            <a:ext cx="88265" cy="135255"/>
          </a:xfrm>
          <a:custGeom>
            <a:avLst/>
            <a:gdLst/>
            <a:ahLst/>
            <a:cxnLst/>
            <a:rect l="l" t="t" r="r" b="b"/>
            <a:pathLst>
              <a:path w="88265" h="135254">
                <a:moveTo>
                  <a:pt x="50926" y="0"/>
                </a:moveTo>
                <a:lnTo>
                  <a:pt x="56642" y="0"/>
                </a:lnTo>
                <a:lnTo>
                  <a:pt x="61975" y="1142"/>
                </a:lnTo>
                <a:lnTo>
                  <a:pt x="66928" y="3428"/>
                </a:lnTo>
                <a:lnTo>
                  <a:pt x="71881" y="5714"/>
                </a:lnTo>
                <a:lnTo>
                  <a:pt x="75819" y="8762"/>
                </a:lnTo>
                <a:lnTo>
                  <a:pt x="78867" y="12446"/>
                </a:lnTo>
                <a:lnTo>
                  <a:pt x="81915" y="16128"/>
                </a:lnTo>
                <a:lnTo>
                  <a:pt x="87883" y="53848"/>
                </a:lnTo>
                <a:lnTo>
                  <a:pt x="87883" y="135000"/>
                </a:lnTo>
                <a:lnTo>
                  <a:pt x="69596" y="135000"/>
                </a:lnTo>
                <a:lnTo>
                  <a:pt x="69596" y="54609"/>
                </a:lnTo>
                <a:lnTo>
                  <a:pt x="69596" y="44957"/>
                </a:lnTo>
                <a:lnTo>
                  <a:pt x="68706" y="37846"/>
                </a:lnTo>
                <a:lnTo>
                  <a:pt x="67055" y="33400"/>
                </a:lnTo>
                <a:lnTo>
                  <a:pt x="65404" y="28828"/>
                </a:lnTo>
                <a:lnTo>
                  <a:pt x="62865" y="25400"/>
                </a:lnTo>
                <a:lnTo>
                  <a:pt x="59308" y="22986"/>
                </a:lnTo>
                <a:lnTo>
                  <a:pt x="55752" y="20574"/>
                </a:lnTo>
                <a:lnTo>
                  <a:pt x="51689" y="19303"/>
                </a:lnTo>
                <a:lnTo>
                  <a:pt x="47117" y="19303"/>
                </a:lnTo>
                <a:lnTo>
                  <a:pt x="38353" y="19303"/>
                </a:lnTo>
                <a:lnTo>
                  <a:pt x="18288" y="62864"/>
                </a:lnTo>
                <a:lnTo>
                  <a:pt x="18288" y="135000"/>
                </a:lnTo>
                <a:lnTo>
                  <a:pt x="0" y="135000"/>
                </a:lnTo>
                <a:lnTo>
                  <a:pt x="0" y="3048"/>
                </a:lnTo>
                <a:lnTo>
                  <a:pt x="16509" y="3048"/>
                </a:lnTo>
                <a:lnTo>
                  <a:pt x="16509" y="21589"/>
                </a:lnTo>
                <a:lnTo>
                  <a:pt x="20447" y="14350"/>
                </a:lnTo>
                <a:lnTo>
                  <a:pt x="25400" y="9016"/>
                </a:lnTo>
                <a:lnTo>
                  <a:pt x="31115" y="5460"/>
                </a:lnTo>
                <a:lnTo>
                  <a:pt x="36829" y="1777"/>
                </a:lnTo>
                <a:lnTo>
                  <a:pt x="43433" y="0"/>
                </a:lnTo>
                <a:lnTo>
                  <a:pt x="50926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708643" y="124713"/>
            <a:ext cx="52705" cy="180340"/>
          </a:xfrm>
          <a:custGeom>
            <a:avLst/>
            <a:gdLst/>
            <a:ahLst/>
            <a:cxnLst/>
            <a:rect l="l" t="t" r="r" b="b"/>
            <a:pathLst>
              <a:path w="52704" h="180340">
                <a:moveTo>
                  <a:pt x="31623" y="0"/>
                </a:moveTo>
                <a:lnTo>
                  <a:pt x="31623" y="46100"/>
                </a:lnTo>
                <a:lnTo>
                  <a:pt x="50164" y="46100"/>
                </a:lnTo>
                <a:lnTo>
                  <a:pt x="50164" y="63500"/>
                </a:lnTo>
                <a:lnTo>
                  <a:pt x="31623" y="63500"/>
                </a:lnTo>
                <a:lnTo>
                  <a:pt x="31623" y="140588"/>
                </a:lnTo>
                <a:lnTo>
                  <a:pt x="31623" y="147700"/>
                </a:lnTo>
                <a:lnTo>
                  <a:pt x="32130" y="152400"/>
                </a:lnTo>
                <a:lnTo>
                  <a:pt x="33274" y="154431"/>
                </a:lnTo>
                <a:lnTo>
                  <a:pt x="34798" y="157352"/>
                </a:lnTo>
                <a:lnTo>
                  <a:pt x="37719" y="158876"/>
                </a:lnTo>
                <a:lnTo>
                  <a:pt x="42036" y="158876"/>
                </a:lnTo>
                <a:lnTo>
                  <a:pt x="44196" y="158876"/>
                </a:lnTo>
                <a:lnTo>
                  <a:pt x="46862" y="158622"/>
                </a:lnTo>
                <a:lnTo>
                  <a:pt x="50164" y="157987"/>
                </a:lnTo>
                <a:lnTo>
                  <a:pt x="52577" y="177800"/>
                </a:lnTo>
                <a:lnTo>
                  <a:pt x="47625" y="179069"/>
                </a:lnTo>
                <a:lnTo>
                  <a:pt x="43052" y="179831"/>
                </a:lnTo>
                <a:lnTo>
                  <a:pt x="38988" y="179831"/>
                </a:lnTo>
                <a:lnTo>
                  <a:pt x="32638" y="179831"/>
                </a:lnTo>
                <a:lnTo>
                  <a:pt x="27431" y="178561"/>
                </a:lnTo>
                <a:lnTo>
                  <a:pt x="23622" y="176021"/>
                </a:lnTo>
                <a:lnTo>
                  <a:pt x="19684" y="173481"/>
                </a:lnTo>
                <a:lnTo>
                  <a:pt x="13334" y="139445"/>
                </a:lnTo>
                <a:lnTo>
                  <a:pt x="13334" y="63500"/>
                </a:lnTo>
                <a:lnTo>
                  <a:pt x="0" y="63500"/>
                </a:lnTo>
                <a:lnTo>
                  <a:pt x="0" y="46100"/>
                </a:lnTo>
                <a:lnTo>
                  <a:pt x="13334" y="46100"/>
                </a:lnTo>
                <a:lnTo>
                  <a:pt x="13334" y="13334"/>
                </a:lnTo>
                <a:lnTo>
                  <a:pt x="3162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737856" y="124713"/>
            <a:ext cx="52705" cy="180340"/>
          </a:xfrm>
          <a:custGeom>
            <a:avLst/>
            <a:gdLst/>
            <a:ahLst/>
            <a:cxnLst/>
            <a:rect l="l" t="t" r="r" b="b"/>
            <a:pathLst>
              <a:path w="52704" h="180340">
                <a:moveTo>
                  <a:pt x="31623" y="0"/>
                </a:moveTo>
                <a:lnTo>
                  <a:pt x="31623" y="46100"/>
                </a:lnTo>
                <a:lnTo>
                  <a:pt x="50165" y="46100"/>
                </a:lnTo>
                <a:lnTo>
                  <a:pt x="50165" y="63500"/>
                </a:lnTo>
                <a:lnTo>
                  <a:pt x="31623" y="63500"/>
                </a:lnTo>
                <a:lnTo>
                  <a:pt x="31623" y="140588"/>
                </a:lnTo>
                <a:lnTo>
                  <a:pt x="31623" y="147700"/>
                </a:lnTo>
                <a:lnTo>
                  <a:pt x="32130" y="152400"/>
                </a:lnTo>
                <a:lnTo>
                  <a:pt x="33274" y="154431"/>
                </a:lnTo>
                <a:lnTo>
                  <a:pt x="34798" y="157352"/>
                </a:lnTo>
                <a:lnTo>
                  <a:pt x="37719" y="158876"/>
                </a:lnTo>
                <a:lnTo>
                  <a:pt x="42037" y="158876"/>
                </a:lnTo>
                <a:lnTo>
                  <a:pt x="44196" y="158876"/>
                </a:lnTo>
                <a:lnTo>
                  <a:pt x="46863" y="158622"/>
                </a:lnTo>
                <a:lnTo>
                  <a:pt x="50165" y="157987"/>
                </a:lnTo>
                <a:lnTo>
                  <a:pt x="52577" y="177800"/>
                </a:lnTo>
                <a:lnTo>
                  <a:pt x="47625" y="179069"/>
                </a:lnTo>
                <a:lnTo>
                  <a:pt x="43052" y="179831"/>
                </a:lnTo>
                <a:lnTo>
                  <a:pt x="38989" y="179831"/>
                </a:lnTo>
                <a:lnTo>
                  <a:pt x="32639" y="179831"/>
                </a:lnTo>
                <a:lnTo>
                  <a:pt x="27432" y="178561"/>
                </a:lnTo>
                <a:lnTo>
                  <a:pt x="23622" y="176021"/>
                </a:lnTo>
                <a:lnTo>
                  <a:pt x="19685" y="173481"/>
                </a:lnTo>
                <a:lnTo>
                  <a:pt x="13335" y="139445"/>
                </a:lnTo>
                <a:lnTo>
                  <a:pt x="13335" y="63500"/>
                </a:lnTo>
                <a:lnTo>
                  <a:pt x="0" y="63500"/>
                </a:lnTo>
                <a:lnTo>
                  <a:pt x="0" y="46100"/>
                </a:lnTo>
                <a:lnTo>
                  <a:pt x="13335" y="46100"/>
                </a:lnTo>
                <a:lnTo>
                  <a:pt x="13335" y="13334"/>
                </a:lnTo>
                <a:lnTo>
                  <a:pt x="3162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009383" y="124713"/>
            <a:ext cx="52705" cy="180340"/>
          </a:xfrm>
          <a:custGeom>
            <a:avLst/>
            <a:gdLst/>
            <a:ahLst/>
            <a:cxnLst/>
            <a:rect l="l" t="t" r="r" b="b"/>
            <a:pathLst>
              <a:path w="52704" h="180340">
                <a:moveTo>
                  <a:pt x="31623" y="0"/>
                </a:moveTo>
                <a:lnTo>
                  <a:pt x="31623" y="46100"/>
                </a:lnTo>
                <a:lnTo>
                  <a:pt x="50165" y="46100"/>
                </a:lnTo>
                <a:lnTo>
                  <a:pt x="50165" y="63500"/>
                </a:lnTo>
                <a:lnTo>
                  <a:pt x="31623" y="63500"/>
                </a:lnTo>
                <a:lnTo>
                  <a:pt x="31623" y="140588"/>
                </a:lnTo>
                <a:lnTo>
                  <a:pt x="31623" y="147700"/>
                </a:lnTo>
                <a:lnTo>
                  <a:pt x="32131" y="152400"/>
                </a:lnTo>
                <a:lnTo>
                  <a:pt x="33274" y="154431"/>
                </a:lnTo>
                <a:lnTo>
                  <a:pt x="34798" y="157352"/>
                </a:lnTo>
                <a:lnTo>
                  <a:pt x="37719" y="158876"/>
                </a:lnTo>
                <a:lnTo>
                  <a:pt x="42037" y="158876"/>
                </a:lnTo>
                <a:lnTo>
                  <a:pt x="44196" y="158876"/>
                </a:lnTo>
                <a:lnTo>
                  <a:pt x="46863" y="158622"/>
                </a:lnTo>
                <a:lnTo>
                  <a:pt x="50165" y="157987"/>
                </a:lnTo>
                <a:lnTo>
                  <a:pt x="52577" y="177800"/>
                </a:lnTo>
                <a:lnTo>
                  <a:pt x="47625" y="179069"/>
                </a:lnTo>
                <a:lnTo>
                  <a:pt x="43052" y="179831"/>
                </a:lnTo>
                <a:lnTo>
                  <a:pt x="38989" y="179831"/>
                </a:lnTo>
                <a:lnTo>
                  <a:pt x="32639" y="179831"/>
                </a:lnTo>
                <a:lnTo>
                  <a:pt x="27432" y="178561"/>
                </a:lnTo>
                <a:lnTo>
                  <a:pt x="23622" y="176021"/>
                </a:lnTo>
                <a:lnTo>
                  <a:pt x="19685" y="173481"/>
                </a:lnTo>
                <a:lnTo>
                  <a:pt x="13335" y="139445"/>
                </a:lnTo>
                <a:lnTo>
                  <a:pt x="13335" y="63500"/>
                </a:lnTo>
                <a:lnTo>
                  <a:pt x="0" y="63500"/>
                </a:lnTo>
                <a:lnTo>
                  <a:pt x="0" y="46100"/>
                </a:lnTo>
                <a:lnTo>
                  <a:pt x="13335" y="46100"/>
                </a:lnTo>
                <a:lnTo>
                  <a:pt x="13335" y="13334"/>
                </a:lnTo>
                <a:lnTo>
                  <a:pt x="3162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8389619" y="133413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 h="0">
                <a:moveTo>
                  <a:pt x="0" y="0"/>
                </a:moveTo>
                <a:lnTo>
                  <a:pt x="28955" y="0"/>
                </a:lnTo>
              </a:path>
            </a:pathLst>
          </a:custGeom>
          <a:ln w="3644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8092947" y="120522"/>
            <a:ext cx="93980" cy="185420"/>
          </a:xfrm>
          <a:custGeom>
            <a:avLst/>
            <a:gdLst/>
            <a:ahLst/>
            <a:cxnLst/>
            <a:rect l="l" t="t" r="r" b="b"/>
            <a:pathLst>
              <a:path w="93979" h="185420">
                <a:moveTo>
                  <a:pt x="0" y="0"/>
                </a:moveTo>
                <a:lnTo>
                  <a:pt x="18415" y="0"/>
                </a:lnTo>
                <a:lnTo>
                  <a:pt x="18415" y="65024"/>
                </a:lnTo>
                <a:lnTo>
                  <a:pt x="22225" y="59054"/>
                </a:lnTo>
                <a:lnTo>
                  <a:pt x="26670" y="54609"/>
                </a:lnTo>
                <a:lnTo>
                  <a:pt x="31623" y="51688"/>
                </a:lnTo>
                <a:lnTo>
                  <a:pt x="36575" y="48768"/>
                </a:lnTo>
                <a:lnTo>
                  <a:pt x="42036" y="47244"/>
                </a:lnTo>
                <a:lnTo>
                  <a:pt x="48132" y="47244"/>
                </a:lnTo>
                <a:lnTo>
                  <a:pt x="56515" y="47244"/>
                </a:lnTo>
                <a:lnTo>
                  <a:pt x="87756" y="77850"/>
                </a:lnTo>
                <a:lnTo>
                  <a:pt x="93979" y="115188"/>
                </a:lnTo>
                <a:lnTo>
                  <a:pt x="93098" y="131054"/>
                </a:lnTo>
                <a:lnTo>
                  <a:pt x="79882" y="167004"/>
                </a:lnTo>
                <a:lnTo>
                  <a:pt x="46990" y="185166"/>
                </a:lnTo>
                <a:lnTo>
                  <a:pt x="40767" y="185166"/>
                </a:lnTo>
                <a:lnTo>
                  <a:pt x="17018" y="165734"/>
                </a:lnTo>
                <a:lnTo>
                  <a:pt x="17018" y="182245"/>
                </a:lnTo>
                <a:lnTo>
                  <a:pt x="0" y="182245"/>
                </a:lnTo>
                <a:lnTo>
                  <a:pt x="0" y="0"/>
                </a:lnTo>
                <a:close/>
              </a:path>
            </a:pathLst>
          </a:custGeom>
          <a:ln w="10667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805166" y="120522"/>
            <a:ext cx="88265" cy="182245"/>
          </a:xfrm>
          <a:custGeom>
            <a:avLst/>
            <a:gdLst/>
            <a:ahLst/>
            <a:cxnLst/>
            <a:rect l="l" t="t" r="r" b="b"/>
            <a:pathLst>
              <a:path w="88265" h="182245">
                <a:moveTo>
                  <a:pt x="0" y="0"/>
                </a:moveTo>
                <a:lnTo>
                  <a:pt x="18287" y="0"/>
                </a:lnTo>
                <a:lnTo>
                  <a:pt x="18287" y="65404"/>
                </a:lnTo>
                <a:lnTo>
                  <a:pt x="22605" y="59308"/>
                </a:lnTo>
                <a:lnTo>
                  <a:pt x="27431" y="54863"/>
                </a:lnTo>
                <a:lnTo>
                  <a:pt x="32892" y="51816"/>
                </a:lnTo>
                <a:lnTo>
                  <a:pt x="38353" y="48768"/>
                </a:lnTo>
                <a:lnTo>
                  <a:pt x="44323" y="47244"/>
                </a:lnTo>
                <a:lnTo>
                  <a:pt x="50800" y="47244"/>
                </a:lnTo>
                <a:lnTo>
                  <a:pt x="85598" y="73850"/>
                </a:lnTo>
                <a:lnTo>
                  <a:pt x="88137" y="98551"/>
                </a:lnTo>
                <a:lnTo>
                  <a:pt x="88137" y="182245"/>
                </a:lnTo>
                <a:lnTo>
                  <a:pt x="69850" y="182245"/>
                </a:lnTo>
                <a:lnTo>
                  <a:pt x="69850" y="98551"/>
                </a:lnTo>
                <a:lnTo>
                  <a:pt x="69850" y="87122"/>
                </a:lnTo>
                <a:lnTo>
                  <a:pt x="67817" y="78994"/>
                </a:lnTo>
                <a:lnTo>
                  <a:pt x="63753" y="74041"/>
                </a:lnTo>
                <a:lnTo>
                  <a:pt x="59689" y="68960"/>
                </a:lnTo>
                <a:lnTo>
                  <a:pt x="54101" y="66548"/>
                </a:lnTo>
                <a:lnTo>
                  <a:pt x="46989" y="66548"/>
                </a:lnTo>
                <a:lnTo>
                  <a:pt x="38988" y="66548"/>
                </a:lnTo>
                <a:lnTo>
                  <a:pt x="18287" y="109981"/>
                </a:lnTo>
                <a:lnTo>
                  <a:pt x="18287" y="182245"/>
                </a:lnTo>
                <a:lnTo>
                  <a:pt x="0" y="182245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071359" y="133413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 h="0">
                <a:moveTo>
                  <a:pt x="0" y="0"/>
                </a:moveTo>
                <a:lnTo>
                  <a:pt x="28955" y="0"/>
                </a:lnTo>
              </a:path>
            </a:pathLst>
          </a:custGeom>
          <a:ln w="3644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559422" y="120522"/>
            <a:ext cx="100965" cy="182245"/>
          </a:xfrm>
          <a:custGeom>
            <a:avLst/>
            <a:gdLst/>
            <a:ahLst/>
            <a:cxnLst/>
            <a:rect l="l" t="t" r="r" b="b"/>
            <a:pathLst>
              <a:path w="100965" h="182245">
                <a:moveTo>
                  <a:pt x="0" y="0"/>
                </a:moveTo>
                <a:lnTo>
                  <a:pt x="100837" y="0"/>
                </a:lnTo>
                <a:lnTo>
                  <a:pt x="100837" y="21590"/>
                </a:lnTo>
                <a:lnTo>
                  <a:pt x="19811" y="21590"/>
                </a:lnTo>
                <a:lnTo>
                  <a:pt x="19811" y="77977"/>
                </a:lnTo>
                <a:lnTo>
                  <a:pt x="89916" y="77977"/>
                </a:lnTo>
                <a:lnTo>
                  <a:pt x="89916" y="99441"/>
                </a:lnTo>
                <a:lnTo>
                  <a:pt x="19811" y="99441"/>
                </a:lnTo>
                <a:lnTo>
                  <a:pt x="19811" y="182245"/>
                </a:lnTo>
                <a:lnTo>
                  <a:pt x="0" y="182245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621778" y="117475"/>
            <a:ext cx="63500" cy="185420"/>
          </a:xfrm>
          <a:custGeom>
            <a:avLst/>
            <a:gdLst/>
            <a:ahLst/>
            <a:cxnLst/>
            <a:rect l="l" t="t" r="r" b="b"/>
            <a:pathLst>
              <a:path w="63500" h="185420">
                <a:moveTo>
                  <a:pt x="46227" y="0"/>
                </a:moveTo>
                <a:lnTo>
                  <a:pt x="51435" y="0"/>
                </a:lnTo>
                <a:lnTo>
                  <a:pt x="57150" y="761"/>
                </a:lnTo>
                <a:lnTo>
                  <a:pt x="63373" y="2285"/>
                </a:lnTo>
                <a:lnTo>
                  <a:pt x="60578" y="21717"/>
                </a:lnTo>
                <a:lnTo>
                  <a:pt x="56769" y="20954"/>
                </a:lnTo>
                <a:lnTo>
                  <a:pt x="53213" y="20447"/>
                </a:lnTo>
                <a:lnTo>
                  <a:pt x="49783" y="20447"/>
                </a:lnTo>
                <a:lnTo>
                  <a:pt x="44323" y="20447"/>
                </a:lnTo>
                <a:lnTo>
                  <a:pt x="40386" y="21971"/>
                </a:lnTo>
                <a:lnTo>
                  <a:pt x="38100" y="24765"/>
                </a:lnTo>
                <a:lnTo>
                  <a:pt x="35687" y="27685"/>
                </a:lnTo>
                <a:lnTo>
                  <a:pt x="34544" y="33147"/>
                </a:lnTo>
                <a:lnTo>
                  <a:pt x="34544" y="41148"/>
                </a:lnTo>
                <a:lnTo>
                  <a:pt x="34544" y="53340"/>
                </a:lnTo>
                <a:lnTo>
                  <a:pt x="55625" y="53340"/>
                </a:lnTo>
                <a:lnTo>
                  <a:pt x="55625" y="70739"/>
                </a:lnTo>
                <a:lnTo>
                  <a:pt x="34544" y="70739"/>
                </a:lnTo>
                <a:lnTo>
                  <a:pt x="34544" y="185293"/>
                </a:lnTo>
                <a:lnTo>
                  <a:pt x="16255" y="185293"/>
                </a:lnTo>
                <a:lnTo>
                  <a:pt x="16255" y="70739"/>
                </a:lnTo>
                <a:lnTo>
                  <a:pt x="0" y="70739"/>
                </a:lnTo>
                <a:lnTo>
                  <a:pt x="0" y="53340"/>
                </a:lnTo>
                <a:lnTo>
                  <a:pt x="16255" y="53340"/>
                </a:lnTo>
                <a:lnTo>
                  <a:pt x="16255" y="39243"/>
                </a:lnTo>
                <a:lnTo>
                  <a:pt x="16255" y="28955"/>
                </a:lnTo>
                <a:lnTo>
                  <a:pt x="17399" y="21081"/>
                </a:lnTo>
                <a:lnTo>
                  <a:pt x="19557" y="16001"/>
                </a:lnTo>
                <a:lnTo>
                  <a:pt x="21717" y="10795"/>
                </a:lnTo>
                <a:lnTo>
                  <a:pt x="25019" y="6857"/>
                </a:lnTo>
                <a:lnTo>
                  <a:pt x="29464" y="4064"/>
                </a:lnTo>
                <a:lnTo>
                  <a:pt x="33908" y="1397"/>
                </a:lnTo>
                <a:lnTo>
                  <a:pt x="39497" y="0"/>
                </a:lnTo>
                <a:lnTo>
                  <a:pt x="46227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437" y="1021207"/>
            <a:ext cx="8320405" cy="39173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494030" indent="-342900">
              <a:lnSpc>
                <a:spcPct val="100000"/>
              </a:lnSpc>
              <a:tabLst>
                <a:tab pos="4810760" algn="l"/>
                <a:tab pos="6102350" algn="l"/>
              </a:tabLst>
            </a:pPr>
            <a:r>
              <a:rPr dirty="0" sz="4000" spc="25">
                <a:solidFill>
                  <a:srgbClr val="0C0500"/>
                </a:solidFill>
                <a:latin typeface="Courier New"/>
                <a:cs typeface="Courier New"/>
              </a:rPr>
              <a:t>o</a:t>
            </a:r>
            <a:r>
              <a:rPr dirty="0" sz="4000" spc="25">
                <a:solidFill>
                  <a:srgbClr val="006FC0"/>
                </a:solidFill>
                <a:latin typeface="Garamond"/>
                <a:cs typeface="Garamond"/>
              </a:rPr>
              <a:t>Substantia </a:t>
            </a:r>
            <a:r>
              <a:rPr dirty="0" sz="4000" spc="-15">
                <a:solidFill>
                  <a:srgbClr val="0C0500"/>
                </a:solidFill>
                <a:latin typeface="Garamond"/>
                <a:cs typeface="Garamond"/>
              </a:rPr>
              <a:t>which </a:t>
            </a:r>
            <a:r>
              <a:rPr dirty="0" sz="4000" spc="-5">
                <a:solidFill>
                  <a:srgbClr val="0C0500"/>
                </a:solidFill>
                <a:latin typeface="Garamond"/>
                <a:cs typeface="Garamond"/>
              </a:rPr>
              <a:t>is a </a:t>
            </a:r>
            <a:r>
              <a:rPr dirty="0" sz="4000" spc="15">
                <a:solidFill>
                  <a:srgbClr val="0C0500"/>
                </a:solidFill>
                <a:latin typeface="Garamond"/>
                <a:cs typeface="Garamond"/>
              </a:rPr>
              <a:t>part</a:t>
            </a:r>
            <a:r>
              <a:rPr dirty="0" sz="4000" spc="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4000" spc="-5">
                <a:solidFill>
                  <a:srgbClr val="0C0500"/>
                </a:solidFill>
                <a:latin typeface="Garamond"/>
                <a:cs typeface="Garamond"/>
              </a:rPr>
              <a:t>of	the</a:t>
            </a:r>
            <a:r>
              <a:rPr dirty="0" sz="4000" spc="-10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4000" spc="-10">
                <a:solidFill>
                  <a:srgbClr val="0C0500"/>
                </a:solidFill>
                <a:latin typeface="Garamond"/>
                <a:cs typeface="Garamond"/>
              </a:rPr>
              <a:t>basal </a:t>
            </a:r>
            <a:r>
              <a:rPr dirty="0" sz="4000" spc="-1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4000" spc="5">
                <a:solidFill>
                  <a:srgbClr val="0C0500"/>
                </a:solidFill>
                <a:latin typeface="Garamond"/>
                <a:cs typeface="Garamond"/>
              </a:rPr>
              <a:t>ganglia </a:t>
            </a:r>
            <a:r>
              <a:rPr dirty="0" sz="4000" spc="-5">
                <a:solidFill>
                  <a:srgbClr val="0C0500"/>
                </a:solidFill>
                <a:latin typeface="Garamond"/>
                <a:cs typeface="Garamond"/>
              </a:rPr>
              <a:t>is present </a:t>
            </a:r>
            <a:r>
              <a:rPr dirty="0" sz="4000" spc="-10">
                <a:solidFill>
                  <a:srgbClr val="0C0500"/>
                </a:solidFill>
                <a:latin typeface="Garamond"/>
                <a:cs typeface="Garamond"/>
              </a:rPr>
              <a:t>in </a:t>
            </a:r>
            <a:r>
              <a:rPr dirty="0" sz="4000" spc="-5">
                <a:solidFill>
                  <a:srgbClr val="0C0500"/>
                </a:solidFill>
                <a:latin typeface="Garamond"/>
                <a:cs typeface="Garamond"/>
              </a:rPr>
              <a:t>midbrain and is  </a:t>
            </a:r>
            <a:r>
              <a:rPr dirty="0" sz="4000" spc="-30">
                <a:solidFill>
                  <a:srgbClr val="0C0500"/>
                </a:solidFill>
                <a:latin typeface="Garamond"/>
                <a:cs typeface="Garamond"/>
              </a:rPr>
              <a:t>involved </a:t>
            </a:r>
            <a:r>
              <a:rPr dirty="0" sz="4000" spc="-5">
                <a:solidFill>
                  <a:srgbClr val="0C0500"/>
                </a:solidFill>
                <a:latin typeface="Garamond"/>
                <a:cs typeface="Garamond"/>
              </a:rPr>
              <a:t>in</a:t>
            </a:r>
            <a:r>
              <a:rPr dirty="0" sz="4000" spc="4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4000" spc="-5">
                <a:solidFill>
                  <a:srgbClr val="0C0500"/>
                </a:solidFill>
                <a:latin typeface="Garamond"/>
                <a:cs typeface="Garamond"/>
              </a:rPr>
              <a:t>control</a:t>
            </a:r>
            <a:r>
              <a:rPr dirty="0" sz="4000" spc="-4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4000" spc="-5">
                <a:solidFill>
                  <a:srgbClr val="0C0500"/>
                </a:solidFill>
                <a:latin typeface="Garamond"/>
                <a:cs typeface="Garamond"/>
              </a:rPr>
              <a:t>of	</a:t>
            </a:r>
            <a:r>
              <a:rPr dirty="0" sz="4000" spc="-20">
                <a:solidFill>
                  <a:srgbClr val="0C0500"/>
                </a:solidFill>
                <a:latin typeface="Garamond"/>
                <a:cs typeface="Garamond"/>
              </a:rPr>
              <a:t>movement.</a:t>
            </a:r>
            <a:endParaRPr sz="4000">
              <a:latin typeface="Garamond"/>
              <a:cs typeface="Garamond"/>
            </a:endParaRPr>
          </a:p>
          <a:p>
            <a:pPr marL="355600" marR="5080" indent="-342900">
              <a:lnSpc>
                <a:spcPct val="100000"/>
              </a:lnSpc>
              <a:spcBef>
                <a:spcPts val="1800"/>
              </a:spcBef>
            </a:pPr>
            <a:r>
              <a:rPr dirty="0" sz="4000" spc="25">
                <a:solidFill>
                  <a:srgbClr val="0C0500"/>
                </a:solidFill>
                <a:latin typeface="Courier New"/>
                <a:cs typeface="Courier New"/>
              </a:rPr>
              <a:t>o</a:t>
            </a:r>
            <a:r>
              <a:rPr dirty="0" sz="4000" spc="25">
                <a:solidFill>
                  <a:srgbClr val="0C0500"/>
                </a:solidFill>
                <a:latin typeface="Garamond"/>
                <a:cs typeface="Garamond"/>
              </a:rPr>
              <a:t>Midbrain </a:t>
            </a:r>
            <a:r>
              <a:rPr dirty="0" sz="4000" spc="-5">
                <a:solidFill>
                  <a:srgbClr val="0C0500"/>
                </a:solidFill>
                <a:latin typeface="Garamond"/>
                <a:cs typeface="Garamond"/>
              </a:rPr>
              <a:t>also contain </a:t>
            </a:r>
            <a:r>
              <a:rPr dirty="0" sz="4000" spc="-5">
                <a:solidFill>
                  <a:srgbClr val="006FC0"/>
                </a:solidFill>
                <a:latin typeface="Garamond"/>
                <a:cs typeface="Garamond"/>
              </a:rPr>
              <a:t>red </a:t>
            </a:r>
            <a:r>
              <a:rPr dirty="0" sz="4000" spc="-10">
                <a:solidFill>
                  <a:srgbClr val="006FC0"/>
                </a:solidFill>
                <a:latin typeface="Garamond"/>
                <a:cs typeface="Garamond"/>
              </a:rPr>
              <a:t>nucleus </a:t>
            </a:r>
            <a:r>
              <a:rPr dirty="0" sz="4000" spc="-15">
                <a:solidFill>
                  <a:srgbClr val="0C0500"/>
                </a:solidFill>
                <a:latin typeface="Garamond"/>
                <a:cs typeface="Garamond"/>
              </a:rPr>
              <a:t>which  </a:t>
            </a:r>
            <a:r>
              <a:rPr dirty="0" sz="4000" spc="-10">
                <a:solidFill>
                  <a:srgbClr val="0C0500"/>
                </a:solidFill>
                <a:latin typeface="Garamond"/>
                <a:cs typeface="Garamond"/>
              </a:rPr>
              <a:t>regulate </a:t>
            </a:r>
            <a:r>
              <a:rPr dirty="0" sz="4000" spc="-5">
                <a:solidFill>
                  <a:srgbClr val="0C0500"/>
                </a:solidFill>
                <a:latin typeface="Garamond"/>
                <a:cs typeface="Garamond"/>
              </a:rPr>
              <a:t>the motor </a:t>
            </a:r>
            <a:r>
              <a:rPr dirty="0" sz="4000" spc="-10">
                <a:solidFill>
                  <a:srgbClr val="0C0500"/>
                </a:solidFill>
                <a:latin typeface="Garamond"/>
                <a:cs typeface="Garamond"/>
              </a:rPr>
              <a:t>activity </a:t>
            </a:r>
            <a:r>
              <a:rPr dirty="0" sz="4000" spc="-5">
                <a:solidFill>
                  <a:srgbClr val="0C0500"/>
                </a:solidFill>
                <a:latin typeface="Garamond"/>
                <a:cs typeface="Garamond"/>
              </a:rPr>
              <a:t>through  cerebellum.</a:t>
            </a:r>
            <a:endParaRPr sz="4000">
              <a:latin typeface="Garamond"/>
              <a:cs typeface="Garam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59422" y="117475"/>
            <a:ext cx="2479294" cy="1882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292338" y="236474"/>
            <a:ext cx="55880" cy="52069"/>
          </a:xfrm>
          <a:custGeom>
            <a:avLst/>
            <a:gdLst/>
            <a:ahLst/>
            <a:cxnLst/>
            <a:rect l="l" t="t" r="r" b="b"/>
            <a:pathLst>
              <a:path w="55879" h="52070">
                <a:moveTo>
                  <a:pt x="55752" y="0"/>
                </a:moveTo>
                <a:lnTo>
                  <a:pt x="18160" y="9778"/>
                </a:lnTo>
                <a:lnTo>
                  <a:pt x="12700" y="11302"/>
                </a:lnTo>
                <a:lnTo>
                  <a:pt x="9651" y="13080"/>
                </a:lnTo>
                <a:lnTo>
                  <a:pt x="6603" y="14731"/>
                </a:lnTo>
                <a:lnTo>
                  <a:pt x="4190" y="17145"/>
                </a:lnTo>
                <a:lnTo>
                  <a:pt x="2539" y="20193"/>
                </a:lnTo>
                <a:lnTo>
                  <a:pt x="761" y="23368"/>
                </a:lnTo>
                <a:lnTo>
                  <a:pt x="0" y="26924"/>
                </a:lnTo>
                <a:lnTo>
                  <a:pt x="0" y="30987"/>
                </a:lnTo>
                <a:lnTo>
                  <a:pt x="0" y="37337"/>
                </a:lnTo>
                <a:lnTo>
                  <a:pt x="1904" y="42291"/>
                </a:lnTo>
                <a:lnTo>
                  <a:pt x="5841" y="46100"/>
                </a:lnTo>
                <a:lnTo>
                  <a:pt x="9651" y="49910"/>
                </a:lnTo>
                <a:lnTo>
                  <a:pt x="15112" y="51689"/>
                </a:lnTo>
                <a:lnTo>
                  <a:pt x="21970" y="51689"/>
                </a:lnTo>
                <a:lnTo>
                  <a:pt x="28447" y="51689"/>
                </a:lnTo>
                <a:lnTo>
                  <a:pt x="34416" y="50037"/>
                </a:lnTo>
                <a:lnTo>
                  <a:pt x="39750" y="46608"/>
                </a:lnTo>
                <a:lnTo>
                  <a:pt x="45084" y="43306"/>
                </a:lnTo>
                <a:lnTo>
                  <a:pt x="49148" y="38734"/>
                </a:lnTo>
                <a:lnTo>
                  <a:pt x="51815" y="33020"/>
                </a:lnTo>
                <a:lnTo>
                  <a:pt x="54482" y="27304"/>
                </a:lnTo>
                <a:lnTo>
                  <a:pt x="55752" y="19050"/>
                </a:lnTo>
                <a:lnTo>
                  <a:pt x="55752" y="8254"/>
                </a:lnTo>
                <a:lnTo>
                  <a:pt x="55752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89669" y="186181"/>
            <a:ext cx="60325" cy="38100"/>
          </a:xfrm>
          <a:custGeom>
            <a:avLst/>
            <a:gdLst/>
            <a:ahLst/>
            <a:cxnLst/>
            <a:rect l="l" t="t" r="r" b="b"/>
            <a:pathLst>
              <a:path w="60325" h="38100">
                <a:moveTo>
                  <a:pt x="30479" y="0"/>
                </a:moveTo>
                <a:lnTo>
                  <a:pt x="22351" y="0"/>
                </a:lnTo>
                <a:lnTo>
                  <a:pt x="15366" y="3428"/>
                </a:lnTo>
                <a:lnTo>
                  <a:pt x="0" y="37846"/>
                </a:lnTo>
                <a:lnTo>
                  <a:pt x="60325" y="37846"/>
                </a:lnTo>
                <a:lnTo>
                  <a:pt x="42957" y="3063"/>
                </a:lnTo>
                <a:lnTo>
                  <a:pt x="30479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109711" y="186181"/>
            <a:ext cx="58419" cy="101600"/>
          </a:xfrm>
          <a:custGeom>
            <a:avLst/>
            <a:gdLst/>
            <a:ahLst/>
            <a:cxnLst/>
            <a:rect l="l" t="t" r="r" b="b"/>
            <a:pathLst>
              <a:path w="58420" h="101600">
                <a:moveTo>
                  <a:pt x="29083" y="0"/>
                </a:moveTo>
                <a:lnTo>
                  <a:pt x="21590" y="0"/>
                </a:lnTo>
                <a:lnTo>
                  <a:pt x="14859" y="4191"/>
                </a:lnTo>
                <a:lnTo>
                  <a:pt x="0" y="49529"/>
                </a:lnTo>
                <a:lnTo>
                  <a:pt x="236" y="59172"/>
                </a:lnTo>
                <a:lnTo>
                  <a:pt x="14351" y="95758"/>
                </a:lnTo>
                <a:lnTo>
                  <a:pt x="18923" y="99441"/>
                </a:lnTo>
                <a:lnTo>
                  <a:pt x="24003" y="101219"/>
                </a:lnTo>
                <a:lnTo>
                  <a:pt x="29464" y="101219"/>
                </a:lnTo>
                <a:lnTo>
                  <a:pt x="37084" y="101219"/>
                </a:lnTo>
                <a:lnTo>
                  <a:pt x="57872" y="62174"/>
                </a:lnTo>
                <a:lnTo>
                  <a:pt x="58420" y="50292"/>
                </a:lnTo>
                <a:lnTo>
                  <a:pt x="57894" y="38195"/>
                </a:lnTo>
                <a:lnTo>
                  <a:pt x="37338" y="0"/>
                </a:lnTo>
                <a:lnTo>
                  <a:pt x="2908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934706" y="186181"/>
            <a:ext cx="60325" cy="38100"/>
          </a:xfrm>
          <a:custGeom>
            <a:avLst/>
            <a:gdLst/>
            <a:ahLst/>
            <a:cxnLst/>
            <a:rect l="l" t="t" r="r" b="b"/>
            <a:pathLst>
              <a:path w="60325" h="38100">
                <a:moveTo>
                  <a:pt x="30479" y="0"/>
                </a:moveTo>
                <a:lnTo>
                  <a:pt x="22351" y="0"/>
                </a:lnTo>
                <a:lnTo>
                  <a:pt x="15367" y="3428"/>
                </a:lnTo>
                <a:lnTo>
                  <a:pt x="0" y="37846"/>
                </a:lnTo>
                <a:lnTo>
                  <a:pt x="60325" y="37846"/>
                </a:lnTo>
                <a:lnTo>
                  <a:pt x="42957" y="3063"/>
                </a:lnTo>
                <a:lnTo>
                  <a:pt x="30479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528941" y="186181"/>
            <a:ext cx="64135" cy="101600"/>
          </a:xfrm>
          <a:custGeom>
            <a:avLst/>
            <a:gdLst/>
            <a:ahLst/>
            <a:cxnLst/>
            <a:rect l="l" t="t" r="r" b="b"/>
            <a:pathLst>
              <a:path w="64134" h="101600">
                <a:moveTo>
                  <a:pt x="31368" y="0"/>
                </a:moveTo>
                <a:lnTo>
                  <a:pt x="2285" y="28368"/>
                </a:lnTo>
                <a:lnTo>
                  <a:pt x="0" y="50546"/>
                </a:lnTo>
                <a:lnTo>
                  <a:pt x="573" y="62499"/>
                </a:lnTo>
                <a:lnTo>
                  <a:pt x="19732" y="98075"/>
                </a:lnTo>
                <a:lnTo>
                  <a:pt x="32384" y="101219"/>
                </a:lnTo>
                <a:lnTo>
                  <a:pt x="38625" y="100413"/>
                </a:lnTo>
                <a:lnTo>
                  <a:pt x="63307" y="62426"/>
                </a:lnTo>
                <a:lnTo>
                  <a:pt x="63880" y="50546"/>
                </a:lnTo>
                <a:lnTo>
                  <a:pt x="63287" y="38592"/>
                </a:lnTo>
                <a:lnTo>
                  <a:pt x="44116" y="3127"/>
                </a:lnTo>
                <a:lnTo>
                  <a:pt x="31368" y="0"/>
                </a:lnTo>
                <a:close/>
              </a:path>
            </a:pathLst>
          </a:custGeom>
          <a:ln w="10667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134225" y="186181"/>
            <a:ext cx="64135" cy="101600"/>
          </a:xfrm>
          <a:custGeom>
            <a:avLst/>
            <a:gdLst/>
            <a:ahLst/>
            <a:cxnLst/>
            <a:rect l="l" t="t" r="r" b="b"/>
            <a:pathLst>
              <a:path w="64134" h="101600">
                <a:moveTo>
                  <a:pt x="31369" y="0"/>
                </a:moveTo>
                <a:lnTo>
                  <a:pt x="2285" y="28368"/>
                </a:lnTo>
                <a:lnTo>
                  <a:pt x="0" y="50546"/>
                </a:lnTo>
                <a:lnTo>
                  <a:pt x="573" y="62499"/>
                </a:lnTo>
                <a:lnTo>
                  <a:pt x="19732" y="98075"/>
                </a:lnTo>
                <a:lnTo>
                  <a:pt x="32384" y="101219"/>
                </a:lnTo>
                <a:lnTo>
                  <a:pt x="38625" y="100413"/>
                </a:lnTo>
                <a:lnTo>
                  <a:pt x="63307" y="62426"/>
                </a:lnTo>
                <a:lnTo>
                  <a:pt x="63880" y="50546"/>
                </a:lnTo>
                <a:lnTo>
                  <a:pt x="63287" y="38592"/>
                </a:lnTo>
                <a:lnTo>
                  <a:pt x="44116" y="3127"/>
                </a:lnTo>
                <a:lnTo>
                  <a:pt x="31369" y="0"/>
                </a:lnTo>
                <a:close/>
              </a:path>
            </a:pathLst>
          </a:custGeom>
          <a:ln w="10667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404097" y="165480"/>
            <a:ext cx="0" cy="142875"/>
          </a:xfrm>
          <a:custGeom>
            <a:avLst/>
            <a:gdLst/>
            <a:ahLst/>
            <a:cxnLst/>
            <a:rect l="l" t="t" r="r" b="b"/>
            <a:pathLst>
              <a:path w="0" h="142875">
                <a:moveTo>
                  <a:pt x="0" y="0"/>
                </a:moveTo>
                <a:lnTo>
                  <a:pt x="0" y="142620"/>
                </a:lnTo>
              </a:path>
            </a:pathLst>
          </a:custGeom>
          <a:ln w="28955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085838" y="165480"/>
            <a:ext cx="0" cy="142875"/>
          </a:xfrm>
          <a:custGeom>
            <a:avLst/>
            <a:gdLst/>
            <a:ahLst/>
            <a:cxnLst/>
            <a:rect l="l" t="t" r="r" b="b"/>
            <a:pathLst>
              <a:path w="0" h="142875">
                <a:moveTo>
                  <a:pt x="0" y="0"/>
                </a:moveTo>
                <a:lnTo>
                  <a:pt x="0" y="142620"/>
                </a:lnTo>
              </a:path>
            </a:pathLst>
          </a:custGeom>
          <a:ln w="28955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682993" y="170814"/>
            <a:ext cx="88265" cy="135255"/>
          </a:xfrm>
          <a:custGeom>
            <a:avLst/>
            <a:gdLst/>
            <a:ahLst/>
            <a:cxnLst/>
            <a:rect l="l" t="t" r="r" b="b"/>
            <a:pathLst>
              <a:path w="88265" h="135254">
                <a:moveTo>
                  <a:pt x="0" y="0"/>
                </a:moveTo>
                <a:lnTo>
                  <a:pt x="18287" y="0"/>
                </a:lnTo>
                <a:lnTo>
                  <a:pt x="18287" y="73151"/>
                </a:lnTo>
                <a:lnTo>
                  <a:pt x="18409" y="82508"/>
                </a:lnTo>
                <a:lnTo>
                  <a:pt x="35813" y="115696"/>
                </a:lnTo>
                <a:lnTo>
                  <a:pt x="40512" y="115696"/>
                </a:lnTo>
                <a:lnTo>
                  <a:pt x="49275" y="115696"/>
                </a:lnTo>
                <a:lnTo>
                  <a:pt x="68889" y="82113"/>
                </a:lnTo>
                <a:lnTo>
                  <a:pt x="69341" y="70611"/>
                </a:lnTo>
                <a:lnTo>
                  <a:pt x="69341" y="0"/>
                </a:lnTo>
                <a:lnTo>
                  <a:pt x="87756" y="0"/>
                </a:lnTo>
                <a:lnTo>
                  <a:pt x="87756" y="131952"/>
                </a:lnTo>
                <a:lnTo>
                  <a:pt x="71374" y="131952"/>
                </a:lnTo>
                <a:lnTo>
                  <a:pt x="71374" y="112521"/>
                </a:lnTo>
                <a:lnTo>
                  <a:pt x="67055" y="120014"/>
                </a:lnTo>
                <a:lnTo>
                  <a:pt x="62102" y="125602"/>
                </a:lnTo>
                <a:lnTo>
                  <a:pt x="56387" y="129285"/>
                </a:lnTo>
                <a:lnTo>
                  <a:pt x="50673" y="133095"/>
                </a:lnTo>
                <a:lnTo>
                  <a:pt x="44196" y="134874"/>
                </a:lnTo>
                <a:lnTo>
                  <a:pt x="37083" y="134874"/>
                </a:lnTo>
                <a:lnTo>
                  <a:pt x="28448" y="134874"/>
                </a:lnTo>
                <a:lnTo>
                  <a:pt x="1714" y="104808"/>
                </a:lnTo>
                <a:lnTo>
                  <a:pt x="0" y="81787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891905" y="167767"/>
            <a:ext cx="147320" cy="135255"/>
          </a:xfrm>
          <a:custGeom>
            <a:avLst/>
            <a:gdLst/>
            <a:ahLst/>
            <a:cxnLst/>
            <a:rect l="l" t="t" r="r" b="b"/>
            <a:pathLst>
              <a:path w="147320" h="135254">
                <a:moveTo>
                  <a:pt x="49149" y="0"/>
                </a:moveTo>
                <a:lnTo>
                  <a:pt x="56769" y="0"/>
                </a:lnTo>
                <a:lnTo>
                  <a:pt x="63246" y="2031"/>
                </a:lnTo>
                <a:lnTo>
                  <a:pt x="68452" y="5841"/>
                </a:lnTo>
                <a:lnTo>
                  <a:pt x="73660" y="9778"/>
                </a:lnTo>
                <a:lnTo>
                  <a:pt x="77470" y="15493"/>
                </a:lnTo>
                <a:lnTo>
                  <a:pt x="79628" y="22986"/>
                </a:lnTo>
                <a:lnTo>
                  <a:pt x="83947" y="15366"/>
                </a:lnTo>
                <a:lnTo>
                  <a:pt x="88900" y="9651"/>
                </a:lnTo>
                <a:lnTo>
                  <a:pt x="94615" y="5714"/>
                </a:lnTo>
                <a:lnTo>
                  <a:pt x="100202" y="1904"/>
                </a:lnTo>
                <a:lnTo>
                  <a:pt x="106425" y="0"/>
                </a:lnTo>
                <a:lnTo>
                  <a:pt x="113156" y="0"/>
                </a:lnTo>
                <a:lnTo>
                  <a:pt x="144541" y="24352"/>
                </a:lnTo>
                <a:lnTo>
                  <a:pt x="146812" y="44450"/>
                </a:lnTo>
                <a:lnTo>
                  <a:pt x="146812" y="135000"/>
                </a:lnTo>
                <a:lnTo>
                  <a:pt x="128524" y="135000"/>
                </a:lnTo>
                <a:lnTo>
                  <a:pt x="128524" y="51815"/>
                </a:lnTo>
                <a:lnTo>
                  <a:pt x="128524" y="42290"/>
                </a:lnTo>
                <a:lnTo>
                  <a:pt x="127762" y="35559"/>
                </a:lnTo>
                <a:lnTo>
                  <a:pt x="126365" y="31623"/>
                </a:lnTo>
                <a:lnTo>
                  <a:pt x="125095" y="27685"/>
                </a:lnTo>
                <a:lnTo>
                  <a:pt x="122809" y="24637"/>
                </a:lnTo>
                <a:lnTo>
                  <a:pt x="119761" y="22478"/>
                </a:lnTo>
                <a:lnTo>
                  <a:pt x="116713" y="20319"/>
                </a:lnTo>
                <a:lnTo>
                  <a:pt x="113156" y="19303"/>
                </a:lnTo>
                <a:lnTo>
                  <a:pt x="109347" y="19303"/>
                </a:lnTo>
                <a:lnTo>
                  <a:pt x="101473" y="19303"/>
                </a:lnTo>
                <a:lnTo>
                  <a:pt x="82550" y="58165"/>
                </a:lnTo>
                <a:lnTo>
                  <a:pt x="82550" y="135000"/>
                </a:lnTo>
                <a:lnTo>
                  <a:pt x="64262" y="135000"/>
                </a:lnTo>
                <a:lnTo>
                  <a:pt x="64262" y="49149"/>
                </a:lnTo>
                <a:lnTo>
                  <a:pt x="64262" y="38226"/>
                </a:lnTo>
                <a:lnTo>
                  <a:pt x="62611" y="30479"/>
                </a:lnTo>
                <a:lnTo>
                  <a:pt x="59181" y="26034"/>
                </a:lnTo>
                <a:lnTo>
                  <a:pt x="55879" y="21589"/>
                </a:lnTo>
                <a:lnTo>
                  <a:pt x="51180" y="19303"/>
                </a:lnTo>
                <a:lnTo>
                  <a:pt x="45339" y="19303"/>
                </a:lnTo>
                <a:lnTo>
                  <a:pt x="36956" y="19303"/>
                </a:lnTo>
                <a:lnTo>
                  <a:pt x="30352" y="22605"/>
                </a:lnTo>
                <a:lnTo>
                  <a:pt x="18288" y="66421"/>
                </a:lnTo>
                <a:lnTo>
                  <a:pt x="18288" y="135000"/>
                </a:lnTo>
                <a:lnTo>
                  <a:pt x="0" y="135000"/>
                </a:lnTo>
                <a:lnTo>
                  <a:pt x="0" y="3048"/>
                </a:lnTo>
                <a:lnTo>
                  <a:pt x="16383" y="3048"/>
                </a:lnTo>
                <a:lnTo>
                  <a:pt x="16383" y="21462"/>
                </a:lnTo>
                <a:lnTo>
                  <a:pt x="20066" y="14604"/>
                </a:lnTo>
                <a:lnTo>
                  <a:pt x="24765" y="9271"/>
                </a:lnTo>
                <a:lnTo>
                  <a:pt x="30352" y="5587"/>
                </a:lnTo>
                <a:lnTo>
                  <a:pt x="36068" y="1904"/>
                </a:lnTo>
                <a:lnTo>
                  <a:pt x="42418" y="0"/>
                </a:lnTo>
                <a:lnTo>
                  <a:pt x="49149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769604" y="167767"/>
            <a:ext cx="100330" cy="138430"/>
          </a:xfrm>
          <a:custGeom>
            <a:avLst/>
            <a:gdLst/>
            <a:ahLst/>
            <a:cxnLst/>
            <a:rect l="l" t="t" r="r" b="b"/>
            <a:pathLst>
              <a:path w="100329" h="138429">
                <a:moveTo>
                  <a:pt x="50673" y="0"/>
                </a:moveTo>
                <a:lnTo>
                  <a:pt x="85725" y="17652"/>
                </a:lnTo>
                <a:lnTo>
                  <a:pt x="99822" y="68706"/>
                </a:lnTo>
                <a:lnTo>
                  <a:pt x="99695" y="74675"/>
                </a:lnTo>
                <a:lnTo>
                  <a:pt x="18923" y="74675"/>
                </a:lnTo>
                <a:lnTo>
                  <a:pt x="19994" y="85129"/>
                </a:lnTo>
                <a:lnTo>
                  <a:pt x="42799" y="119633"/>
                </a:lnTo>
                <a:lnTo>
                  <a:pt x="51562" y="119633"/>
                </a:lnTo>
                <a:lnTo>
                  <a:pt x="61083" y="117923"/>
                </a:lnTo>
                <a:lnTo>
                  <a:pt x="69056" y="112807"/>
                </a:lnTo>
                <a:lnTo>
                  <a:pt x="75457" y="104310"/>
                </a:lnTo>
                <a:lnTo>
                  <a:pt x="80264" y="92455"/>
                </a:lnTo>
                <a:lnTo>
                  <a:pt x="99187" y="95376"/>
                </a:lnTo>
                <a:lnTo>
                  <a:pt x="75491" y="131921"/>
                </a:lnTo>
                <a:lnTo>
                  <a:pt x="51435" y="137922"/>
                </a:lnTo>
                <a:lnTo>
                  <a:pt x="40477" y="136846"/>
                </a:lnTo>
                <a:lnTo>
                  <a:pt x="7983" y="110805"/>
                </a:lnTo>
                <a:lnTo>
                  <a:pt x="0" y="70103"/>
                </a:lnTo>
                <a:lnTo>
                  <a:pt x="902" y="54056"/>
                </a:lnTo>
                <a:lnTo>
                  <a:pt x="14350" y="18033"/>
                </a:lnTo>
                <a:lnTo>
                  <a:pt x="40175" y="1121"/>
                </a:lnTo>
                <a:lnTo>
                  <a:pt x="5067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607297" y="167767"/>
            <a:ext cx="90170" cy="138430"/>
          </a:xfrm>
          <a:custGeom>
            <a:avLst/>
            <a:gdLst/>
            <a:ahLst/>
            <a:cxnLst/>
            <a:rect l="l" t="t" r="r" b="b"/>
            <a:pathLst>
              <a:path w="90170" h="138429">
                <a:moveTo>
                  <a:pt x="43942" y="0"/>
                </a:moveTo>
                <a:lnTo>
                  <a:pt x="51943" y="0"/>
                </a:lnTo>
                <a:lnTo>
                  <a:pt x="58927" y="1524"/>
                </a:lnTo>
                <a:lnTo>
                  <a:pt x="85725" y="37083"/>
                </a:lnTo>
                <a:lnTo>
                  <a:pt x="67818" y="40004"/>
                </a:lnTo>
                <a:lnTo>
                  <a:pt x="65434" y="30577"/>
                </a:lnTo>
                <a:lnTo>
                  <a:pt x="60753" y="23828"/>
                </a:lnTo>
                <a:lnTo>
                  <a:pt x="53762" y="19770"/>
                </a:lnTo>
                <a:lnTo>
                  <a:pt x="44450" y="18414"/>
                </a:lnTo>
                <a:lnTo>
                  <a:pt x="36449" y="18414"/>
                </a:lnTo>
                <a:lnTo>
                  <a:pt x="30479" y="20065"/>
                </a:lnTo>
                <a:lnTo>
                  <a:pt x="26670" y="23240"/>
                </a:lnTo>
                <a:lnTo>
                  <a:pt x="22732" y="26415"/>
                </a:lnTo>
                <a:lnTo>
                  <a:pt x="20827" y="30479"/>
                </a:lnTo>
                <a:lnTo>
                  <a:pt x="20827" y="35432"/>
                </a:lnTo>
                <a:lnTo>
                  <a:pt x="20827" y="40258"/>
                </a:lnTo>
                <a:lnTo>
                  <a:pt x="22605" y="44068"/>
                </a:lnTo>
                <a:lnTo>
                  <a:pt x="26416" y="46862"/>
                </a:lnTo>
                <a:lnTo>
                  <a:pt x="28575" y="48513"/>
                </a:lnTo>
                <a:lnTo>
                  <a:pt x="35305" y="51180"/>
                </a:lnTo>
                <a:lnTo>
                  <a:pt x="46354" y="54863"/>
                </a:lnTo>
                <a:lnTo>
                  <a:pt x="56691" y="58239"/>
                </a:lnTo>
                <a:lnTo>
                  <a:pt x="65039" y="61293"/>
                </a:lnTo>
                <a:lnTo>
                  <a:pt x="86105" y="77977"/>
                </a:lnTo>
                <a:lnTo>
                  <a:pt x="88646" y="82930"/>
                </a:lnTo>
                <a:lnTo>
                  <a:pt x="89916" y="88773"/>
                </a:lnTo>
                <a:lnTo>
                  <a:pt x="89916" y="95630"/>
                </a:lnTo>
                <a:lnTo>
                  <a:pt x="71302" y="131385"/>
                </a:lnTo>
                <a:lnTo>
                  <a:pt x="45084" y="137922"/>
                </a:lnTo>
                <a:lnTo>
                  <a:pt x="27699" y="135276"/>
                </a:lnTo>
                <a:lnTo>
                  <a:pt x="14398" y="127333"/>
                </a:lnTo>
                <a:lnTo>
                  <a:pt x="5169" y="114079"/>
                </a:lnTo>
                <a:lnTo>
                  <a:pt x="0" y="95503"/>
                </a:lnTo>
                <a:lnTo>
                  <a:pt x="18287" y="91948"/>
                </a:lnTo>
                <a:lnTo>
                  <a:pt x="19303" y="101346"/>
                </a:lnTo>
                <a:lnTo>
                  <a:pt x="22351" y="108203"/>
                </a:lnTo>
                <a:lnTo>
                  <a:pt x="27050" y="112775"/>
                </a:lnTo>
                <a:lnTo>
                  <a:pt x="31876" y="117348"/>
                </a:lnTo>
                <a:lnTo>
                  <a:pt x="38226" y="119633"/>
                </a:lnTo>
                <a:lnTo>
                  <a:pt x="46227" y="119633"/>
                </a:lnTo>
                <a:lnTo>
                  <a:pt x="54101" y="119633"/>
                </a:lnTo>
                <a:lnTo>
                  <a:pt x="60198" y="117601"/>
                </a:lnTo>
                <a:lnTo>
                  <a:pt x="64643" y="113664"/>
                </a:lnTo>
                <a:lnTo>
                  <a:pt x="68960" y="109727"/>
                </a:lnTo>
                <a:lnTo>
                  <a:pt x="71120" y="104775"/>
                </a:lnTo>
                <a:lnTo>
                  <a:pt x="71120" y="98678"/>
                </a:lnTo>
                <a:lnTo>
                  <a:pt x="71120" y="93472"/>
                </a:lnTo>
                <a:lnTo>
                  <a:pt x="46862" y="79121"/>
                </a:lnTo>
                <a:lnTo>
                  <a:pt x="37076" y="75926"/>
                </a:lnTo>
                <a:lnTo>
                  <a:pt x="4445" y="50418"/>
                </a:lnTo>
                <a:lnTo>
                  <a:pt x="3175" y="44576"/>
                </a:lnTo>
                <a:lnTo>
                  <a:pt x="3175" y="38100"/>
                </a:lnTo>
                <a:lnTo>
                  <a:pt x="26860" y="2651"/>
                </a:lnTo>
                <a:lnTo>
                  <a:pt x="34865" y="664"/>
                </a:lnTo>
                <a:lnTo>
                  <a:pt x="43942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440673" y="167767"/>
            <a:ext cx="88265" cy="135255"/>
          </a:xfrm>
          <a:custGeom>
            <a:avLst/>
            <a:gdLst/>
            <a:ahLst/>
            <a:cxnLst/>
            <a:rect l="l" t="t" r="r" b="b"/>
            <a:pathLst>
              <a:path w="88265" h="135254">
                <a:moveTo>
                  <a:pt x="50926" y="0"/>
                </a:moveTo>
                <a:lnTo>
                  <a:pt x="56642" y="0"/>
                </a:lnTo>
                <a:lnTo>
                  <a:pt x="61975" y="1142"/>
                </a:lnTo>
                <a:lnTo>
                  <a:pt x="66928" y="3428"/>
                </a:lnTo>
                <a:lnTo>
                  <a:pt x="71881" y="5714"/>
                </a:lnTo>
                <a:lnTo>
                  <a:pt x="75819" y="8762"/>
                </a:lnTo>
                <a:lnTo>
                  <a:pt x="78867" y="12446"/>
                </a:lnTo>
                <a:lnTo>
                  <a:pt x="81915" y="16128"/>
                </a:lnTo>
                <a:lnTo>
                  <a:pt x="87883" y="53848"/>
                </a:lnTo>
                <a:lnTo>
                  <a:pt x="87883" y="135000"/>
                </a:lnTo>
                <a:lnTo>
                  <a:pt x="69596" y="135000"/>
                </a:lnTo>
                <a:lnTo>
                  <a:pt x="69596" y="54609"/>
                </a:lnTo>
                <a:lnTo>
                  <a:pt x="69596" y="44957"/>
                </a:lnTo>
                <a:lnTo>
                  <a:pt x="68706" y="37846"/>
                </a:lnTo>
                <a:lnTo>
                  <a:pt x="67055" y="33400"/>
                </a:lnTo>
                <a:lnTo>
                  <a:pt x="65404" y="28828"/>
                </a:lnTo>
                <a:lnTo>
                  <a:pt x="62865" y="25400"/>
                </a:lnTo>
                <a:lnTo>
                  <a:pt x="59308" y="22986"/>
                </a:lnTo>
                <a:lnTo>
                  <a:pt x="55752" y="20574"/>
                </a:lnTo>
                <a:lnTo>
                  <a:pt x="51689" y="19303"/>
                </a:lnTo>
                <a:lnTo>
                  <a:pt x="47117" y="19303"/>
                </a:lnTo>
                <a:lnTo>
                  <a:pt x="38353" y="19303"/>
                </a:lnTo>
                <a:lnTo>
                  <a:pt x="18287" y="62864"/>
                </a:lnTo>
                <a:lnTo>
                  <a:pt x="18287" y="135000"/>
                </a:lnTo>
                <a:lnTo>
                  <a:pt x="0" y="135000"/>
                </a:lnTo>
                <a:lnTo>
                  <a:pt x="0" y="3048"/>
                </a:lnTo>
                <a:lnTo>
                  <a:pt x="16509" y="3048"/>
                </a:lnTo>
                <a:lnTo>
                  <a:pt x="16509" y="21589"/>
                </a:lnTo>
                <a:lnTo>
                  <a:pt x="20447" y="14350"/>
                </a:lnTo>
                <a:lnTo>
                  <a:pt x="25400" y="9016"/>
                </a:lnTo>
                <a:lnTo>
                  <a:pt x="31115" y="5460"/>
                </a:lnTo>
                <a:lnTo>
                  <a:pt x="36829" y="1777"/>
                </a:lnTo>
                <a:lnTo>
                  <a:pt x="43433" y="0"/>
                </a:lnTo>
                <a:lnTo>
                  <a:pt x="50926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272780" y="167767"/>
            <a:ext cx="99695" cy="138430"/>
          </a:xfrm>
          <a:custGeom>
            <a:avLst/>
            <a:gdLst/>
            <a:ahLst/>
            <a:cxnLst/>
            <a:rect l="l" t="t" r="r" b="b"/>
            <a:pathLst>
              <a:path w="99695" h="138429">
                <a:moveTo>
                  <a:pt x="52324" y="0"/>
                </a:moveTo>
                <a:lnTo>
                  <a:pt x="89535" y="16001"/>
                </a:lnTo>
                <a:lnTo>
                  <a:pt x="93852" y="49910"/>
                </a:lnTo>
                <a:lnTo>
                  <a:pt x="93852" y="79628"/>
                </a:lnTo>
                <a:lnTo>
                  <a:pt x="93924" y="93872"/>
                </a:lnTo>
                <a:lnTo>
                  <a:pt x="99695" y="135000"/>
                </a:lnTo>
                <a:lnTo>
                  <a:pt x="80518" y="135000"/>
                </a:lnTo>
                <a:lnTo>
                  <a:pt x="78613" y="130428"/>
                </a:lnTo>
                <a:lnTo>
                  <a:pt x="77343" y="124967"/>
                </a:lnTo>
                <a:lnTo>
                  <a:pt x="76835" y="118744"/>
                </a:lnTo>
                <a:lnTo>
                  <a:pt x="70739" y="125094"/>
                </a:lnTo>
                <a:lnTo>
                  <a:pt x="64262" y="129921"/>
                </a:lnTo>
                <a:lnTo>
                  <a:pt x="57658" y="133096"/>
                </a:lnTo>
                <a:lnTo>
                  <a:pt x="51053" y="136398"/>
                </a:lnTo>
                <a:lnTo>
                  <a:pt x="44196" y="137922"/>
                </a:lnTo>
                <a:lnTo>
                  <a:pt x="37084" y="137922"/>
                </a:lnTo>
                <a:lnTo>
                  <a:pt x="2492" y="115855"/>
                </a:lnTo>
                <a:lnTo>
                  <a:pt x="0" y="100329"/>
                </a:lnTo>
                <a:lnTo>
                  <a:pt x="0" y="92709"/>
                </a:lnTo>
                <a:lnTo>
                  <a:pt x="27955" y="61944"/>
                </a:lnTo>
                <a:lnTo>
                  <a:pt x="52951" y="57215"/>
                </a:lnTo>
                <a:lnTo>
                  <a:pt x="61880" y="55324"/>
                </a:lnTo>
                <a:lnTo>
                  <a:pt x="69334" y="53266"/>
                </a:lnTo>
                <a:lnTo>
                  <a:pt x="75311" y="51053"/>
                </a:lnTo>
                <a:lnTo>
                  <a:pt x="75438" y="45338"/>
                </a:lnTo>
                <a:lnTo>
                  <a:pt x="75438" y="36322"/>
                </a:lnTo>
                <a:lnTo>
                  <a:pt x="73787" y="29972"/>
                </a:lnTo>
                <a:lnTo>
                  <a:pt x="70612" y="26415"/>
                </a:lnTo>
                <a:lnTo>
                  <a:pt x="66040" y="21081"/>
                </a:lnTo>
                <a:lnTo>
                  <a:pt x="59054" y="18414"/>
                </a:lnTo>
                <a:lnTo>
                  <a:pt x="49529" y="18414"/>
                </a:lnTo>
                <a:lnTo>
                  <a:pt x="41021" y="18414"/>
                </a:lnTo>
                <a:lnTo>
                  <a:pt x="34671" y="20192"/>
                </a:lnTo>
                <a:lnTo>
                  <a:pt x="30479" y="23749"/>
                </a:lnTo>
                <a:lnTo>
                  <a:pt x="26289" y="27304"/>
                </a:lnTo>
                <a:lnTo>
                  <a:pt x="23114" y="33908"/>
                </a:lnTo>
                <a:lnTo>
                  <a:pt x="21081" y="43687"/>
                </a:lnTo>
                <a:lnTo>
                  <a:pt x="3175" y="40639"/>
                </a:lnTo>
                <a:lnTo>
                  <a:pt x="25195" y="5518"/>
                </a:lnTo>
                <a:lnTo>
                  <a:pt x="42011" y="617"/>
                </a:lnTo>
                <a:lnTo>
                  <a:pt x="52324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209026" y="167767"/>
            <a:ext cx="59055" cy="135255"/>
          </a:xfrm>
          <a:custGeom>
            <a:avLst/>
            <a:gdLst/>
            <a:ahLst/>
            <a:cxnLst/>
            <a:rect l="l" t="t" r="r" b="b"/>
            <a:pathLst>
              <a:path w="59054" h="135254">
                <a:moveTo>
                  <a:pt x="40004" y="0"/>
                </a:moveTo>
                <a:lnTo>
                  <a:pt x="46100" y="0"/>
                </a:lnTo>
                <a:lnTo>
                  <a:pt x="52450" y="2412"/>
                </a:lnTo>
                <a:lnTo>
                  <a:pt x="58800" y="7238"/>
                </a:lnTo>
                <a:lnTo>
                  <a:pt x="52577" y="27939"/>
                </a:lnTo>
                <a:lnTo>
                  <a:pt x="48005" y="24764"/>
                </a:lnTo>
                <a:lnTo>
                  <a:pt x="43560" y="23113"/>
                </a:lnTo>
                <a:lnTo>
                  <a:pt x="39243" y="23113"/>
                </a:lnTo>
                <a:lnTo>
                  <a:pt x="35432" y="23113"/>
                </a:lnTo>
                <a:lnTo>
                  <a:pt x="31750" y="24510"/>
                </a:lnTo>
                <a:lnTo>
                  <a:pt x="18288" y="65912"/>
                </a:lnTo>
                <a:lnTo>
                  <a:pt x="18288" y="135000"/>
                </a:lnTo>
                <a:lnTo>
                  <a:pt x="0" y="135000"/>
                </a:lnTo>
                <a:lnTo>
                  <a:pt x="0" y="3048"/>
                </a:lnTo>
                <a:lnTo>
                  <a:pt x="16509" y="3048"/>
                </a:lnTo>
                <a:lnTo>
                  <a:pt x="16509" y="22986"/>
                </a:lnTo>
                <a:lnTo>
                  <a:pt x="20700" y="13715"/>
                </a:lnTo>
                <a:lnTo>
                  <a:pt x="24638" y="7619"/>
                </a:lnTo>
                <a:lnTo>
                  <a:pt x="28194" y="4572"/>
                </a:lnTo>
                <a:lnTo>
                  <a:pt x="31623" y="1524"/>
                </a:lnTo>
                <a:lnTo>
                  <a:pt x="35559" y="0"/>
                </a:lnTo>
                <a:lnTo>
                  <a:pt x="40004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914640" y="167767"/>
            <a:ext cx="100330" cy="138430"/>
          </a:xfrm>
          <a:custGeom>
            <a:avLst/>
            <a:gdLst/>
            <a:ahLst/>
            <a:cxnLst/>
            <a:rect l="l" t="t" r="r" b="b"/>
            <a:pathLst>
              <a:path w="100329" h="138429">
                <a:moveTo>
                  <a:pt x="50673" y="0"/>
                </a:moveTo>
                <a:lnTo>
                  <a:pt x="85725" y="17652"/>
                </a:lnTo>
                <a:lnTo>
                  <a:pt x="99821" y="68706"/>
                </a:lnTo>
                <a:lnTo>
                  <a:pt x="99694" y="74675"/>
                </a:lnTo>
                <a:lnTo>
                  <a:pt x="18923" y="74675"/>
                </a:lnTo>
                <a:lnTo>
                  <a:pt x="19994" y="85129"/>
                </a:lnTo>
                <a:lnTo>
                  <a:pt x="42799" y="119633"/>
                </a:lnTo>
                <a:lnTo>
                  <a:pt x="51561" y="119633"/>
                </a:lnTo>
                <a:lnTo>
                  <a:pt x="61083" y="117923"/>
                </a:lnTo>
                <a:lnTo>
                  <a:pt x="69056" y="112807"/>
                </a:lnTo>
                <a:lnTo>
                  <a:pt x="75457" y="104310"/>
                </a:lnTo>
                <a:lnTo>
                  <a:pt x="80263" y="92455"/>
                </a:lnTo>
                <a:lnTo>
                  <a:pt x="99186" y="95376"/>
                </a:lnTo>
                <a:lnTo>
                  <a:pt x="75491" y="131921"/>
                </a:lnTo>
                <a:lnTo>
                  <a:pt x="51434" y="137922"/>
                </a:lnTo>
                <a:lnTo>
                  <a:pt x="40477" y="136846"/>
                </a:lnTo>
                <a:lnTo>
                  <a:pt x="7983" y="110805"/>
                </a:lnTo>
                <a:lnTo>
                  <a:pt x="0" y="70103"/>
                </a:lnTo>
                <a:lnTo>
                  <a:pt x="902" y="54056"/>
                </a:lnTo>
                <a:lnTo>
                  <a:pt x="14350" y="18033"/>
                </a:lnTo>
                <a:lnTo>
                  <a:pt x="40175" y="1121"/>
                </a:lnTo>
                <a:lnTo>
                  <a:pt x="5067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510144" y="167767"/>
            <a:ext cx="101600" cy="138430"/>
          </a:xfrm>
          <a:custGeom>
            <a:avLst/>
            <a:gdLst/>
            <a:ahLst/>
            <a:cxnLst/>
            <a:rect l="l" t="t" r="r" b="b"/>
            <a:pathLst>
              <a:path w="101600" h="138429">
                <a:moveTo>
                  <a:pt x="50673" y="0"/>
                </a:moveTo>
                <a:lnTo>
                  <a:pt x="86868" y="17399"/>
                </a:lnTo>
                <a:lnTo>
                  <a:pt x="101473" y="67690"/>
                </a:lnTo>
                <a:lnTo>
                  <a:pt x="100570" y="84286"/>
                </a:lnTo>
                <a:lnTo>
                  <a:pt x="87122" y="120523"/>
                </a:lnTo>
                <a:lnTo>
                  <a:pt x="50673" y="137922"/>
                </a:lnTo>
                <a:lnTo>
                  <a:pt x="40266" y="136846"/>
                </a:lnTo>
                <a:lnTo>
                  <a:pt x="8143" y="110734"/>
                </a:lnTo>
                <a:lnTo>
                  <a:pt x="0" y="68960"/>
                </a:lnTo>
                <a:lnTo>
                  <a:pt x="902" y="52957"/>
                </a:lnTo>
                <a:lnTo>
                  <a:pt x="22044" y="9804"/>
                </a:lnTo>
                <a:lnTo>
                  <a:pt x="5067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346950" y="167767"/>
            <a:ext cx="90170" cy="138430"/>
          </a:xfrm>
          <a:custGeom>
            <a:avLst/>
            <a:gdLst/>
            <a:ahLst/>
            <a:cxnLst/>
            <a:rect l="l" t="t" r="r" b="b"/>
            <a:pathLst>
              <a:path w="90170" h="138429">
                <a:moveTo>
                  <a:pt x="43942" y="0"/>
                </a:moveTo>
                <a:lnTo>
                  <a:pt x="51943" y="0"/>
                </a:lnTo>
                <a:lnTo>
                  <a:pt x="58927" y="1524"/>
                </a:lnTo>
                <a:lnTo>
                  <a:pt x="85725" y="37083"/>
                </a:lnTo>
                <a:lnTo>
                  <a:pt x="67818" y="40004"/>
                </a:lnTo>
                <a:lnTo>
                  <a:pt x="65434" y="30577"/>
                </a:lnTo>
                <a:lnTo>
                  <a:pt x="60753" y="23828"/>
                </a:lnTo>
                <a:lnTo>
                  <a:pt x="53762" y="19770"/>
                </a:lnTo>
                <a:lnTo>
                  <a:pt x="44450" y="18414"/>
                </a:lnTo>
                <a:lnTo>
                  <a:pt x="36449" y="18414"/>
                </a:lnTo>
                <a:lnTo>
                  <a:pt x="30479" y="20065"/>
                </a:lnTo>
                <a:lnTo>
                  <a:pt x="26670" y="23240"/>
                </a:lnTo>
                <a:lnTo>
                  <a:pt x="22732" y="26415"/>
                </a:lnTo>
                <a:lnTo>
                  <a:pt x="20827" y="30479"/>
                </a:lnTo>
                <a:lnTo>
                  <a:pt x="20827" y="35432"/>
                </a:lnTo>
                <a:lnTo>
                  <a:pt x="20827" y="40258"/>
                </a:lnTo>
                <a:lnTo>
                  <a:pt x="22605" y="44068"/>
                </a:lnTo>
                <a:lnTo>
                  <a:pt x="26416" y="46862"/>
                </a:lnTo>
                <a:lnTo>
                  <a:pt x="28575" y="48513"/>
                </a:lnTo>
                <a:lnTo>
                  <a:pt x="35305" y="51180"/>
                </a:lnTo>
                <a:lnTo>
                  <a:pt x="46354" y="54863"/>
                </a:lnTo>
                <a:lnTo>
                  <a:pt x="56691" y="58239"/>
                </a:lnTo>
                <a:lnTo>
                  <a:pt x="65039" y="61293"/>
                </a:lnTo>
                <a:lnTo>
                  <a:pt x="86105" y="77977"/>
                </a:lnTo>
                <a:lnTo>
                  <a:pt x="88646" y="82930"/>
                </a:lnTo>
                <a:lnTo>
                  <a:pt x="89916" y="88773"/>
                </a:lnTo>
                <a:lnTo>
                  <a:pt x="89916" y="95630"/>
                </a:lnTo>
                <a:lnTo>
                  <a:pt x="71302" y="131385"/>
                </a:lnTo>
                <a:lnTo>
                  <a:pt x="45084" y="137922"/>
                </a:lnTo>
                <a:lnTo>
                  <a:pt x="27699" y="135276"/>
                </a:lnTo>
                <a:lnTo>
                  <a:pt x="14398" y="127333"/>
                </a:lnTo>
                <a:lnTo>
                  <a:pt x="5169" y="114079"/>
                </a:lnTo>
                <a:lnTo>
                  <a:pt x="0" y="95503"/>
                </a:lnTo>
                <a:lnTo>
                  <a:pt x="18288" y="91948"/>
                </a:lnTo>
                <a:lnTo>
                  <a:pt x="19303" y="101346"/>
                </a:lnTo>
                <a:lnTo>
                  <a:pt x="22351" y="108203"/>
                </a:lnTo>
                <a:lnTo>
                  <a:pt x="27050" y="112775"/>
                </a:lnTo>
                <a:lnTo>
                  <a:pt x="31876" y="117348"/>
                </a:lnTo>
                <a:lnTo>
                  <a:pt x="38226" y="119633"/>
                </a:lnTo>
                <a:lnTo>
                  <a:pt x="46227" y="119633"/>
                </a:lnTo>
                <a:lnTo>
                  <a:pt x="54101" y="119633"/>
                </a:lnTo>
                <a:lnTo>
                  <a:pt x="60198" y="117601"/>
                </a:lnTo>
                <a:lnTo>
                  <a:pt x="64643" y="113664"/>
                </a:lnTo>
                <a:lnTo>
                  <a:pt x="68960" y="109727"/>
                </a:lnTo>
                <a:lnTo>
                  <a:pt x="71120" y="104775"/>
                </a:lnTo>
                <a:lnTo>
                  <a:pt x="71120" y="98678"/>
                </a:lnTo>
                <a:lnTo>
                  <a:pt x="71120" y="93472"/>
                </a:lnTo>
                <a:lnTo>
                  <a:pt x="46863" y="79121"/>
                </a:lnTo>
                <a:lnTo>
                  <a:pt x="37076" y="75926"/>
                </a:lnTo>
                <a:lnTo>
                  <a:pt x="4445" y="50418"/>
                </a:lnTo>
                <a:lnTo>
                  <a:pt x="3175" y="44576"/>
                </a:lnTo>
                <a:lnTo>
                  <a:pt x="3175" y="38100"/>
                </a:lnTo>
                <a:lnTo>
                  <a:pt x="26860" y="2651"/>
                </a:lnTo>
                <a:lnTo>
                  <a:pt x="34865" y="664"/>
                </a:lnTo>
                <a:lnTo>
                  <a:pt x="43942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238238" y="167767"/>
            <a:ext cx="88265" cy="135255"/>
          </a:xfrm>
          <a:custGeom>
            <a:avLst/>
            <a:gdLst/>
            <a:ahLst/>
            <a:cxnLst/>
            <a:rect l="l" t="t" r="r" b="b"/>
            <a:pathLst>
              <a:path w="88265" h="135254">
                <a:moveTo>
                  <a:pt x="50926" y="0"/>
                </a:moveTo>
                <a:lnTo>
                  <a:pt x="56641" y="0"/>
                </a:lnTo>
                <a:lnTo>
                  <a:pt x="61975" y="1142"/>
                </a:lnTo>
                <a:lnTo>
                  <a:pt x="66928" y="3428"/>
                </a:lnTo>
                <a:lnTo>
                  <a:pt x="71881" y="5714"/>
                </a:lnTo>
                <a:lnTo>
                  <a:pt x="75818" y="8762"/>
                </a:lnTo>
                <a:lnTo>
                  <a:pt x="78866" y="12446"/>
                </a:lnTo>
                <a:lnTo>
                  <a:pt x="81914" y="16128"/>
                </a:lnTo>
                <a:lnTo>
                  <a:pt x="87883" y="53848"/>
                </a:lnTo>
                <a:lnTo>
                  <a:pt x="87883" y="135000"/>
                </a:lnTo>
                <a:lnTo>
                  <a:pt x="69595" y="135000"/>
                </a:lnTo>
                <a:lnTo>
                  <a:pt x="69595" y="54609"/>
                </a:lnTo>
                <a:lnTo>
                  <a:pt x="69595" y="44957"/>
                </a:lnTo>
                <a:lnTo>
                  <a:pt x="68706" y="37846"/>
                </a:lnTo>
                <a:lnTo>
                  <a:pt x="67055" y="33400"/>
                </a:lnTo>
                <a:lnTo>
                  <a:pt x="65404" y="28828"/>
                </a:lnTo>
                <a:lnTo>
                  <a:pt x="62864" y="25400"/>
                </a:lnTo>
                <a:lnTo>
                  <a:pt x="59308" y="22986"/>
                </a:lnTo>
                <a:lnTo>
                  <a:pt x="55752" y="20574"/>
                </a:lnTo>
                <a:lnTo>
                  <a:pt x="51688" y="19303"/>
                </a:lnTo>
                <a:lnTo>
                  <a:pt x="47116" y="19303"/>
                </a:lnTo>
                <a:lnTo>
                  <a:pt x="38353" y="19303"/>
                </a:lnTo>
                <a:lnTo>
                  <a:pt x="18287" y="62864"/>
                </a:lnTo>
                <a:lnTo>
                  <a:pt x="18287" y="135000"/>
                </a:lnTo>
                <a:lnTo>
                  <a:pt x="0" y="135000"/>
                </a:lnTo>
                <a:lnTo>
                  <a:pt x="0" y="3048"/>
                </a:lnTo>
                <a:lnTo>
                  <a:pt x="16509" y="3048"/>
                </a:lnTo>
                <a:lnTo>
                  <a:pt x="16509" y="21589"/>
                </a:lnTo>
                <a:lnTo>
                  <a:pt x="20446" y="14350"/>
                </a:lnTo>
                <a:lnTo>
                  <a:pt x="25400" y="9016"/>
                </a:lnTo>
                <a:lnTo>
                  <a:pt x="31114" y="5460"/>
                </a:lnTo>
                <a:lnTo>
                  <a:pt x="36829" y="1777"/>
                </a:lnTo>
                <a:lnTo>
                  <a:pt x="43433" y="0"/>
                </a:lnTo>
                <a:lnTo>
                  <a:pt x="50926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115429" y="167767"/>
            <a:ext cx="101600" cy="138430"/>
          </a:xfrm>
          <a:custGeom>
            <a:avLst/>
            <a:gdLst/>
            <a:ahLst/>
            <a:cxnLst/>
            <a:rect l="l" t="t" r="r" b="b"/>
            <a:pathLst>
              <a:path w="101600" h="138429">
                <a:moveTo>
                  <a:pt x="50673" y="0"/>
                </a:moveTo>
                <a:lnTo>
                  <a:pt x="86868" y="17399"/>
                </a:lnTo>
                <a:lnTo>
                  <a:pt x="101473" y="67690"/>
                </a:lnTo>
                <a:lnTo>
                  <a:pt x="100570" y="84286"/>
                </a:lnTo>
                <a:lnTo>
                  <a:pt x="87122" y="120523"/>
                </a:lnTo>
                <a:lnTo>
                  <a:pt x="50673" y="137922"/>
                </a:lnTo>
                <a:lnTo>
                  <a:pt x="40266" y="136846"/>
                </a:lnTo>
                <a:lnTo>
                  <a:pt x="8143" y="110734"/>
                </a:lnTo>
                <a:lnTo>
                  <a:pt x="0" y="68960"/>
                </a:lnTo>
                <a:lnTo>
                  <a:pt x="902" y="52957"/>
                </a:lnTo>
                <a:lnTo>
                  <a:pt x="22044" y="9804"/>
                </a:lnTo>
                <a:lnTo>
                  <a:pt x="5067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909689" y="167767"/>
            <a:ext cx="94615" cy="138430"/>
          </a:xfrm>
          <a:custGeom>
            <a:avLst/>
            <a:gdLst/>
            <a:ahLst/>
            <a:cxnLst/>
            <a:rect l="l" t="t" r="r" b="b"/>
            <a:pathLst>
              <a:path w="94615" h="138429">
                <a:moveTo>
                  <a:pt x="49402" y="0"/>
                </a:moveTo>
                <a:lnTo>
                  <a:pt x="87137" y="23479"/>
                </a:lnTo>
                <a:lnTo>
                  <a:pt x="92455" y="41782"/>
                </a:lnTo>
                <a:lnTo>
                  <a:pt x="74675" y="44957"/>
                </a:lnTo>
                <a:lnTo>
                  <a:pt x="72897" y="36067"/>
                </a:lnTo>
                <a:lnTo>
                  <a:pt x="69850" y="29463"/>
                </a:lnTo>
                <a:lnTo>
                  <a:pt x="65658" y="25018"/>
                </a:lnTo>
                <a:lnTo>
                  <a:pt x="61340" y="20574"/>
                </a:lnTo>
                <a:lnTo>
                  <a:pt x="56133" y="18414"/>
                </a:lnTo>
                <a:lnTo>
                  <a:pt x="50037" y="18414"/>
                </a:lnTo>
                <a:lnTo>
                  <a:pt x="41020" y="18414"/>
                </a:lnTo>
                <a:lnTo>
                  <a:pt x="19345" y="56284"/>
                </a:lnTo>
                <a:lnTo>
                  <a:pt x="18795" y="68452"/>
                </a:lnTo>
                <a:lnTo>
                  <a:pt x="19321" y="81029"/>
                </a:lnTo>
                <a:lnTo>
                  <a:pt x="40258" y="119633"/>
                </a:lnTo>
                <a:lnTo>
                  <a:pt x="49021" y="119633"/>
                </a:lnTo>
                <a:lnTo>
                  <a:pt x="56006" y="119633"/>
                </a:lnTo>
                <a:lnTo>
                  <a:pt x="76326" y="86613"/>
                </a:lnTo>
                <a:lnTo>
                  <a:pt x="94360" y="89534"/>
                </a:lnTo>
                <a:lnTo>
                  <a:pt x="78739" y="125602"/>
                </a:lnTo>
                <a:lnTo>
                  <a:pt x="48640" y="137922"/>
                </a:lnTo>
                <a:lnTo>
                  <a:pt x="38522" y="136846"/>
                </a:lnTo>
                <a:lnTo>
                  <a:pt x="7715" y="110732"/>
                </a:lnTo>
                <a:lnTo>
                  <a:pt x="0" y="68833"/>
                </a:lnTo>
                <a:lnTo>
                  <a:pt x="859" y="52740"/>
                </a:lnTo>
                <a:lnTo>
                  <a:pt x="21274" y="9697"/>
                </a:lnTo>
                <a:lnTo>
                  <a:pt x="39042" y="1073"/>
                </a:lnTo>
                <a:lnTo>
                  <a:pt x="49402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799326" y="167767"/>
            <a:ext cx="88265" cy="135255"/>
          </a:xfrm>
          <a:custGeom>
            <a:avLst/>
            <a:gdLst/>
            <a:ahLst/>
            <a:cxnLst/>
            <a:rect l="l" t="t" r="r" b="b"/>
            <a:pathLst>
              <a:path w="88265" h="135254">
                <a:moveTo>
                  <a:pt x="50926" y="0"/>
                </a:moveTo>
                <a:lnTo>
                  <a:pt x="56642" y="0"/>
                </a:lnTo>
                <a:lnTo>
                  <a:pt x="61975" y="1142"/>
                </a:lnTo>
                <a:lnTo>
                  <a:pt x="66928" y="3428"/>
                </a:lnTo>
                <a:lnTo>
                  <a:pt x="71881" y="5714"/>
                </a:lnTo>
                <a:lnTo>
                  <a:pt x="75819" y="8762"/>
                </a:lnTo>
                <a:lnTo>
                  <a:pt x="78867" y="12446"/>
                </a:lnTo>
                <a:lnTo>
                  <a:pt x="81915" y="16128"/>
                </a:lnTo>
                <a:lnTo>
                  <a:pt x="87883" y="53848"/>
                </a:lnTo>
                <a:lnTo>
                  <a:pt x="87883" y="135000"/>
                </a:lnTo>
                <a:lnTo>
                  <a:pt x="69596" y="135000"/>
                </a:lnTo>
                <a:lnTo>
                  <a:pt x="69596" y="54609"/>
                </a:lnTo>
                <a:lnTo>
                  <a:pt x="69596" y="44957"/>
                </a:lnTo>
                <a:lnTo>
                  <a:pt x="68706" y="37846"/>
                </a:lnTo>
                <a:lnTo>
                  <a:pt x="67055" y="33400"/>
                </a:lnTo>
                <a:lnTo>
                  <a:pt x="65404" y="28828"/>
                </a:lnTo>
                <a:lnTo>
                  <a:pt x="62865" y="25400"/>
                </a:lnTo>
                <a:lnTo>
                  <a:pt x="59308" y="22986"/>
                </a:lnTo>
                <a:lnTo>
                  <a:pt x="55752" y="20574"/>
                </a:lnTo>
                <a:lnTo>
                  <a:pt x="51689" y="19303"/>
                </a:lnTo>
                <a:lnTo>
                  <a:pt x="47117" y="19303"/>
                </a:lnTo>
                <a:lnTo>
                  <a:pt x="38353" y="19303"/>
                </a:lnTo>
                <a:lnTo>
                  <a:pt x="18288" y="62864"/>
                </a:lnTo>
                <a:lnTo>
                  <a:pt x="18288" y="135000"/>
                </a:lnTo>
                <a:lnTo>
                  <a:pt x="0" y="135000"/>
                </a:lnTo>
                <a:lnTo>
                  <a:pt x="0" y="3048"/>
                </a:lnTo>
                <a:lnTo>
                  <a:pt x="16509" y="3048"/>
                </a:lnTo>
                <a:lnTo>
                  <a:pt x="16509" y="21589"/>
                </a:lnTo>
                <a:lnTo>
                  <a:pt x="20447" y="14350"/>
                </a:lnTo>
                <a:lnTo>
                  <a:pt x="25400" y="9016"/>
                </a:lnTo>
                <a:lnTo>
                  <a:pt x="31115" y="5460"/>
                </a:lnTo>
                <a:lnTo>
                  <a:pt x="36829" y="1777"/>
                </a:lnTo>
                <a:lnTo>
                  <a:pt x="43433" y="0"/>
                </a:lnTo>
                <a:lnTo>
                  <a:pt x="50926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708643" y="124713"/>
            <a:ext cx="52705" cy="180340"/>
          </a:xfrm>
          <a:custGeom>
            <a:avLst/>
            <a:gdLst/>
            <a:ahLst/>
            <a:cxnLst/>
            <a:rect l="l" t="t" r="r" b="b"/>
            <a:pathLst>
              <a:path w="52704" h="180340">
                <a:moveTo>
                  <a:pt x="31623" y="0"/>
                </a:moveTo>
                <a:lnTo>
                  <a:pt x="31623" y="46100"/>
                </a:lnTo>
                <a:lnTo>
                  <a:pt x="50164" y="46100"/>
                </a:lnTo>
                <a:lnTo>
                  <a:pt x="50164" y="63500"/>
                </a:lnTo>
                <a:lnTo>
                  <a:pt x="31623" y="63500"/>
                </a:lnTo>
                <a:lnTo>
                  <a:pt x="31623" y="140588"/>
                </a:lnTo>
                <a:lnTo>
                  <a:pt x="31623" y="147700"/>
                </a:lnTo>
                <a:lnTo>
                  <a:pt x="32130" y="152400"/>
                </a:lnTo>
                <a:lnTo>
                  <a:pt x="33274" y="154431"/>
                </a:lnTo>
                <a:lnTo>
                  <a:pt x="34798" y="157352"/>
                </a:lnTo>
                <a:lnTo>
                  <a:pt x="37719" y="158876"/>
                </a:lnTo>
                <a:lnTo>
                  <a:pt x="42036" y="158876"/>
                </a:lnTo>
                <a:lnTo>
                  <a:pt x="44196" y="158876"/>
                </a:lnTo>
                <a:lnTo>
                  <a:pt x="46862" y="158622"/>
                </a:lnTo>
                <a:lnTo>
                  <a:pt x="50164" y="157987"/>
                </a:lnTo>
                <a:lnTo>
                  <a:pt x="52577" y="177800"/>
                </a:lnTo>
                <a:lnTo>
                  <a:pt x="47625" y="179069"/>
                </a:lnTo>
                <a:lnTo>
                  <a:pt x="43052" y="179831"/>
                </a:lnTo>
                <a:lnTo>
                  <a:pt x="38988" y="179831"/>
                </a:lnTo>
                <a:lnTo>
                  <a:pt x="32638" y="179831"/>
                </a:lnTo>
                <a:lnTo>
                  <a:pt x="27431" y="178561"/>
                </a:lnTo>
                <a:lnTo>
                  <a:pt x="23622" y="176021"/>
                </a:lnTo>
                <a:lnTo>
                  <a:pt x="19684" y="173481"/>
                </a:lnTo>
                <a:lnTo>
                  <a:pt x="13334" y="139445"/>
                </a:lnTo>
                <a:lnTo>
                  <a:pt x="13334" y="63500"/>
                </a:lnTo>
                <a:lnTo>
                  <a:pt x="0" y="63500"/>
                </a:lnTo>
                <a:lnTo>
                  <a:pt x="0" y="46100"/>
                </a:lnTo>
                <a:lnTo>
                  <a:pt x="13334" y="46100"/>
                </a:lnTo>
                <a:lnTo>
                  <a:pt x="13334" y="13334"/>
                </a:lnTo>
                <a:lnTo>
                  <a:pt x="3162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737856" y="124713"/>
            <a:ext cx="52705" cy="180340"/>
          </a:xfrm>
          <a:custGeom>
            <a:avLst/>
            <a:gdLst/>
            <a:ahLst/>
            <a:cxnLst/>
            <a:rect l="l" t="t" r="r" b="b"/>
            <a:pathLst>
              <a:path w="52704" h="180340">
                <a:moveTo>
                  <a:pt x="31623" y="0"/>
                </a:moveTo>
                <a:lnTo>
                  <a:pt x="31623" y="46100"/>
                </a:lnTo>
                <a:lnTo>
                  <a:pt x="50165" y="46100"/>
                </a:lnTo>
                <a:lnTo>
                  <a:pt x="50165" y="63500"/>
                </a:lnTo>
                <a:lnTo>
                  <a:pt x="31623" y="63500"/>
                </a:lnTo>
                <a:lnTo>
                  <a:pt x="31623" y="140588"/>
                </a:lnTo>
                <a:lnTo>
                  <a:pt x="31623" y="147700"/>
                </a:lnTo>
                <a:lnTo>
                  <a:pt x="32130" y="152400"/>
                </a:lnTo>
                <a:lnTo>
                  <a:pt x="33274" y="154431"/>
                </a:lnTo>
                <a:lnTo>
                  <a:pt x="34798" y="157352"/>
                </a:lnTo>
                <a:lnTo>
                  <a:pt x="37719" y="158876"/>
                </a:lnTo>
                <a:lnTo>
                  <a:pt x="42037" y="158876"/>
                </a:lnTo>
                <a:lnTo>
                  <a:pt x="44196" y="158876"/>
                </a:lnTo>
                <a:lnTo>
                  <a:pt x="46863" y="158622"/>
                </a:lnTo>
                <a:lnTo>
                  <a:pt x="50165" y="157987"/>
                </a:lnTo>
                <a:lnTo>
                  <a:pt x="52577" y="177800"/>
                </a:lnTo>
                <a:lnTo>
                  <a:pt x="47625" y="179069"/>
                </a:lnTo>
                <a:lnTo>
                  <a:pt x="43052" y="179831"/>
                </a:lnTo>
                <a:lnTo>
                  <a:pt x="38989" y="179831"/>
                </a:lnTo>
                <a:lnTo>
                  <a:pt x="32639" y="179831"/>
                </a:lnTo>
                <a:lnTo>
                  <a:pt x="27432" y="178561"/>
                </a:lnTo>
                <a:lnTo>
                  <a:pt x="23622" y="176021"/>
                </a:lnTo>
                <a:lnTo>
                  <a:pt x="19685" y="173481"/>
                </a:lnTo>
                <a:lnTo>
                  <a:pt x="13335" y="139445"/>
                </a:lnTo>
                <a:lnTo>
                  <a:pt x="13335" y="63500"/>
                </a:lnTo>
                <a:lnTo>
                  <a:pt x="0" y="63500"/>
                </a:lnTo>
                <a:lnTo>
                  <a:pt x="0" y="46100"/>
                </a:lnTo>
                <a:lnTo>
                  <a:pt x="13335" y="46100"/>
                </a:lnTo>
                <a:lnTo>
                  <a:pt x="13335" y="13334"/>
                </a:lnTo>
                <a:lnTo>
                  <a:pt x="3162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009383" y="124713"/>
            <a:ext cx="52705" cy="180340"/>
          </a:xfrm>
          <a:custGeom>
            <a:avLst/>
            <a:gdLst/>
            <a:ahLst/>
            <a:cxnLst/>
            <a:rect l="l" t="t" r="r" b="b"/>
            <a:pathLst>
              <a:path w="52704" h="180340">
                <a:moveTo>
                  <a:pt x="31623" y="0"/>
                </a:moveTo>
                <a:lnTo>
                  <a:pt x="31623" y="46100"/>
                </a:lnTo>
                <a:lnTo>
                  <a:pt x="50165" y="46100"/>
                </a:lnTo>
                <a:lnTo>
                  <a:pt x="50165" y="63500"/>
                </a:lnTo>
                <a:lnTo>
                  <a:pt x="31623" y="63500"/>
                </a:lnTo>
                <a:lnTo>
                  <a:pt x="31623" y="140588"/>
                </a:lnTo>
                <a:lnTo>
                  <a:pt x="31623" y="147700"/>
                </a:lnTo>
                <a:lnTo>
                  <a:pt x="32131" y="152400"/>
                </a:lnTo>
                <a:lnTo>
                  <a:pt x="33274" y="154431"/>
                </a:lnTo>
                <a:lnTo>
                  <a:pt x="34798" y="157352"/>
                </a:lnTo>
                <a:lnTo>
                  <a:pt x="37719" y="158876"/>
                </a:lnTo>
                <a:lnTo>
                  <a:pt x="42037" y="158876"/>
                </a:lnTo>
                <a:lnTo>
                  <a:pt x="44196" y="158876"/>
                </a:lnTo>
                <a:lnTo>
                  <a:pt x="46863" y="158622"/>
                </a:lnTo>
                <a:lnTo>
                  <a:pt x="50165" y="157987"/>
                </a:lnTo>
                <a:lnTo>
                  <a:pt x="52577" y="177800"/>
                </a:lnTo>
                <a:lnTo>
                  <a:pt x="47625" y="179069"/>
                </a:lnTo>
                <a:lnTo>
                  <a:pt x="43052" y="179831"/>
                </a:lnTo>
                <a:lnTo>
                  <a:pt x="38989" y="179831"/>
                </a:lnTo>
                <a:lnTo>
                  <a:pt x="32639" y="179831"/>
                </a:lnTo>
                <a:lnTo>
                  <a:pt x="27432" y="178561"/>
                </a:lnTo>
                <a:lnTo>
                  <a:pt x="23622" y="176021"/>
                </a:lnTo>
                <a:lnTo>
                  <a:pt x="19685" y="173481"/>
                </a:lnTo>
                <a:lnTo>
                  <a:pt x="13335" y="139445"/>
                </a:lnTo>
                <a:lnTo>
                  <a:pt x="13335" y="63500"/>
                </a:lnTo>
                <a:lnTo>
                  <a:pt x="0" y="63500"/>
                </a:lnTo>
                <a:lnTo>
                  <a:pt x="0" y="46100"/>
                </a:lnTo>
                <a:lnTo>
                  <a:pt x="13335" y="46100"/>
                </a:lnTo>
                <a:lnTo>
                  <a:pt x="13335" y="13334"/>
                </a:lnTo>
                <a:lnTo>
                  <a:pt x="3162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389619" y="133413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 h="0">
                <a:moveTo>
                  <a:pt x="0" y="0"/>
                </a:moveTo>
                <a:lnTo>
                  <a:pt x="28955" y="0"/>
                </a:lnTo>
              </a:path>
            </a:pathLst>
          </a:custGeom>
          <a:ln w="3644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092947" y="120522"/>
            <a:ext cx="93980" cy="185420"/>
          </a:xfrm>
          <a:custGeom>
            <a:avLst/>
            <a:gdLst/>
            <a:ahLst/>
            <a:cxnLst/>
            <a:rect l="l" t="t" r="r" b="b"/>
            <a:pathLst>
              <a:path w="93979" h="185420">
                <a:moveTo>
                  <a:pt x="0" y="0"/>
                </a:moveTo>
                <a:lnTo>
                  <a:pt x="18415" y="0"/>
                </a:lnTo>
                <a:lnTo>
                  <a:pt x="18415" y="65024"/>
                </a:lnTo>
                <a:lnTo>
                  <a:pt x="22225" y="59054"/>
                </a:lnTo>
                <a:lnTo>
                  <a:pt x="26670" y="54609"/>
                </a:lnTo>
                <a:lnTo>
                  <a:pt x="31623" y="51688"/>
                </a:lnTo>
                <a:lnTo>
                  <a:pt x="36575" y="48768"/>
                </a:lnTo>
                <a:lnTo>
                  <a:pt x="42036" y="47244"/>
                </a:lnTo>
                <a:lnTo>
                  <a:pt x="48132" y="47244"/>
                </a:lnTo>
                <a:lnTo>
                  <a:pt x="56515" y="47244"/>
                </a:lnTo>
                <a:lnTo>
                  <a:pt x="87756" y="77850"/>
                </a:lnTo>
                <a:lnTo>
                  <a:pt x="93979" y="115188"/>
                </a:lnTo>
                <a:lnTo>
                  <a:pt x="93098" y="131054"/>
                </a:lnTo>
                <a:lnTo>
                  <a:pt x="79882" y="167004"/>
                </a:lnTo>
                <a:lnTo>
                  <a:pt x="46990" y="185166"/>
                </a:lnTo>
                <a:lnTo>
                  <a:pt x="40767" y="185166"/>
                </a:lnTo>
                <a:lnTo>
                  <a:pt x="17018" y="165734"/>
                </a:lnTo>
                <a:lnTo>
                  <a:pt x="17018" y="182245"/>
                </a:lnTo>
                <a:lnTo>
                  <a:pt x="0" y="182245"/>
                </a:lnTo>
                <a:lnTo>
                  <a:pt x="0" y="0"/>
                </a:lnTo>
                <a:close/>
              </a:path>
            </a:pathLst>
          </a:custGeom>
          <a:ln w="10667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805166" y="120522"/>
            <a:ext cx="88265" cy="182245"/>
          </a:xfrm>
          <a:custGeom>
            <a:avLst/>
            <a:gdLst/>
            <a:ahLst/>
            <a:cxnLst/>
            <a:rect l="l" t="t" r="r" b="b"/>
            <a:pathLst>
              <a:path w="88265" h="182245">
                <a:moveTo>
                  <a:pt x="0" y="0"/>
                </a:moveTo>
                <a:lnTo>
                  <a:pt x="18287" y="0"/>
                </a:lnTo>
                <a:lnTo>
                  <a:pt x="18287" y="65404"/>
                </a:lnTo>
                <a:lnTo>
                  <a:pt x="22605" y="59308"/>
                </a:lnTo>
                <a:lnTo>
                  <a:pt x="27431" y="54863"/>
                </a:lnTo>
                <a:lnTo>
                  <a:pt x="32892" y="51816"/>
                </a:lnTo>
                <a:lnTo>
                  <a:pt x="38353" y="48768"/>
                </a:lnTo>
                <a:lnTo>
                  <a:pt x="44323" y="47244"/>
                </a:lnTo>
                <a:lnTo>
                  <a:pt x="50800" y="47244"/>
                </a:lnTo>
                <a:lnTo>
                  <a:pt x="85598" y="73850"/>
                </a:lnTo>
                <a:lnTo>
                  <a:pt x="88137" y="98551"/>
                </a:lnTo>
                <a:lnTo>
                  <a:pt x="88137" y="182245"/>
                </a:lnTo>
                <a:lnTo>
                  <a:pt x="69850" y="182245"/>
                </a:lnTo>
                <a:lnTo>
                  <a:pt x="69850" y="98551"/>
                </a:lnTo>
                <a:lnTo>
                  <a:pt x="69850" y="87122"/>
                </a:lnTo>
                <a:lnTo>
                  <a:pt x="67817" y="78994"/>
                </a:lnTo>
                <a:lnTo>
                  <a:pt x="63753" y="74041"/>
                </a:lnTo>
                <a:lnTo>
                  <a:pt x="59689" y="68960"/>
                </a:lnTo>
                <a:lnTo>
                  <a:pt x="54101" y="66548"/>
                </a:lnTo>
                <a:lnTo>
                  <a:pt x="46989" y="66548"/>
                </a:lnTo>
                <a:lnTo>
                  <a:pt x="38988" y="66548"/>
                </a:lnTo>
                <a:lnTo>
                  <a:pt x="18287" y="109981"/>
                </a:lnTo>
                <a:lnTo>
                  <a:pt x="18287" y="182245"/>
                </a:lnTo>
                <a:lnTo>
                  <a:pt x="0" y="182245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071359" y="133413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 h="0">
                <a:moveTo>
                  <a:pt x="0" y="0"/>
                </a:moveTo>
                <a:lnTo>
                  <a:pt x="28955" y="0"/>
                </a:lnTo>
              </a:path>
            </a:pathLst>
          </a:custGeom>
          <a:ln w="3644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559422" y="120522"/>
            <a:ext cx="100965" cy="182245"/>
          </a:xfrm>
          <a:custGeom>
            <a:avLst/>
            <a:gdLst/>
            <a:ahLst/>
            <a:cxnLst/>
            <a:rect l="l" t="t" r="r" b="b"/>
            <a:pathLst>
              <a:path w="100965" h="182245">
                <a:moveTo>
                  <a:pt x="0" y="0"/>
                </a:moveTo>
                <a:lnTo>
                  <a:pt x="100837" y="0"/>
                </a:lnTo>
                <a:lnTo>
                  <a:pt x="100837" y="21590"/>
                </a:lnTo>
                <a:lnTo>
                  <a:pt x="19811" y="21590"/>
                </a:lnTo>
                <a:lnTo>
                  <a:pt x="19811" y="77977"/>
                </a:lnTo>
                <a:lnTo>
                  <a:pt x="89916" y="77977"/>
                </a:lnTo>
                <a:lnTo>
                  <a:pt x="89916" y="99441"/>
                </a:lnTo>
                <a:lnTo>
                  <a:pt x="19811" y="99441"/>
                </a:lnTo>
                <a:lnTo>
                  <a:pt x="19811" y="182245"/>
                </a:lnTo>
                <a:lnTo>
                  <a:pt x="0" y="182245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621778" y="117475"/>
            <a:ext cx="63500" cy="185420"/>
          </a:xfrm>
          <a:custGeom>
            <a:avLst/>
            <a:gdLst/>
            <a:ahLst/>
            <a:cxnLst/>
            <a:rect l="l" t="t" r="r" b="b"/>
            <a:pathLst>
              <a:path w="63500" h="185420">
                <a:moveTo>
                  <a:pt x="46227" y="0"/>
                </a:moveTo>
                <a:lnTo>
                  <a:pt x="51435" y="0"/>
                </a:lnTo>
                <a:lnTo>
                  <a:pt x="57150" y="761"/>
                </a:lnTo>
                <a:lnTo>
                  <a:pt x="63373" y="2285"/>
                </a:lnTo>
                <a:lnTo>
                  <a:pt x="60578" y="21717"/>
                </a:lnTo>
                <a:lnTo>
                  <a:pt x="56769" y="20954"/>
                </a:lnTo>
                <a:lnTo>
                  <a:pt x="53213" y="20447"/>
                </a:lnTo>
                <a:lnTo>
                  <a:pt x="49783" y="20447"/>
                </a:lnTo>
                <a:lnTo>
                  <a:pt x="44323" y="20447"/>
                </a:lnTo>
                <a:lnTo>
                  <a:pt x="40386" y="21971"/>
                </a:lnTo>
                <a:lnTo>
                  <a:pt x="38100" y="24765"/>
                </a:lnTo>
                <a:lnTo>
                  <a:pt x="35687" y="27685"/>
                </a:lnTo>
                <a:lnTo>
                  <a:pt x="34544" y="33147"/>
                </a:lnTo>
                <a:lnTo>
                  <a:pt x="34544" y="41148"/>
                </a:lnTo>
                <a:lnTo>
                  <a:pt x="34544" y="53340"/>
                </a:lnTo>
                <a:lnTo>
                  <a:pt x="55625" y="53340"/>
                </a:lnTo>
                <a:lnTo>
                  <a:pt x="55625" y="70739"/>
                </a:lnTo>
                <a:lnTo>
                  <a:pt x="34544" y="70739"/>
                </a:lnTo>
                <a:lnTo>
                  <a:pt x="34544" y="185293"/>
                </a:lnTo>
                <a:lnTo>
                  <a:pt x="16255" y="185293"/>
                </a:lnTo>
                <a:lnTo>
                  <a:pt x="16255" y="70739"/>
                </a:lnTo>
                <a:lnTo>
                  <a:pt x="0" y="70739"/>
                </a:lnTo>
                <a:lnTo>
                  <a:pt x="0" y="53340"/>
                </a:lnTo>
                <a:lnTo>
                  <a:pt x="16255" y="53340"/>
                </a:lnTo>
                <a:lnTo>
                  <a:pt x="16255" y="39243"/>
                </a:lnTo>
                <a:lnTo>
                  <a:pt x="16255" y="28955"/>
                </a:lnTo>
                <a:lnTo>
                  <a:pt x="17399" y="21081"/>
                </a:lnTo>
                <a:lnTo>
                  <a:pt x="19557" y="16001"/>
                </a:lnTo>
                <a:lnTo>
                  <a:pt x="21717" y="10795"/>
                </a:lnTo>
                <a:lnTo>
                  <a:pt x="25019" y="6857"/>
                </a:lnTo>
                <a:lnTo>
                  <a:pt x="29464" y="4064"/>
                </a:lnTo>
                <a:lnTo>
                  <a:pt x="33908" y="1397"/>
                </a:lnTo>
                <a:lnTo>
                  <a:pt x="39497" y="0"/>
                </a:lnTo>
                <a:lnTo>
                  <a:pt x="46227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2300" y="882141"/>
            <a:ext cx="8493125" cy="4647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238125" indent="-342900">
              <a:lnSpc>
                <a:spcPct val="100000"/>
              </a:lnSpc>
              <a:buFont typeface="Courier New"/>
              <a:buChar char="o"/>
              <a:tabLst>
                <a:tab pos="355600" algn="l"/>
                <a:tab pos="4138929" algn="l"/>
              </a:tabLst>
            </a:pP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Inferior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and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superior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colliculi are situated on 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the dorsal</a:t>
            </a:r>
            <a:r>
              <a:rPr dirty="0" sz="3600" spc="1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surface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of	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the midbrain</a:t>
            </a:r>
            <a:r>
              <a:rPr dirty="0" sz="3600" spc="-6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and</a:t>
            </a:r>
            <a:r>
              <a:rPr dirty="0" sz="3600" spc="-3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is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600" spc="-25">
                <a:solidFill>
                  <a:srgbClr val="0C0500"/>
                </a:solidFill>
                <a:latin typeface="Garamond"/>
                <a:cs typeface="Garamond"/>
              </a:rPr>
              <a:t>involved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in </a:t>
            </a:r>
            <a:r>
              <a:rPr dirty="0" sz="3600" spc="10">
                <a:solidFill>
                  <a:srgbClr val="0C0500"/>
                </a:solidFill>
                <a:latin typeface="Garamond"/>
                <a:cs typeface="Garamond"/>
              </a:rPr>
              <a:t>auditory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&amp; visual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processing  required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for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head</a:t>
            </a:r>
            <a:r>
              <a:rPr dirty="0" sz="3600" spc="-4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600" spc="-30">
                <a:solidFill>
                  <a:srgbClr val="0C0500"/>
                </a:solidFill>
                <a:latin typeface="Garamond"/>
                <a:cs typeface="Garamond"/>
              </a:rPr>
              <a:t>movements.</a:t>
            </a:r>
            <a:endParaRPr sz="3600">
              <a:latin typeface="Garamond"/>
              <a:cs typeface="Garamond"/>
            </a:endParaRPr>
          </a:p>
          <a:p>
            <a:pPr algn="just" marL="355600" marR="5080" indent="-342900">
              <a:lnSpc>
                <a:spcPct val="100000"/>
              </a:lnSpc>
              <a:spcBef>
                <a:spcPts val="1800"/>
              </a:spcBef>
              <a:buFont typeface="Courier New"/>
              <a:buChar char="o"/>
              <a:tabLst>
                <a:tab pos="355600" algn="l"/>
              </a:tabLst>
            </a:pPr>
            <a:r>
              <a:rPr dirty="0" sz="3600" spc="-30">
                <a:solidFill>
                  <a:srgbClr val="0C0500"/>
                </a:solidFill>
                <a:latin typeface="Garamond"/>
                <a:cs typeface="Garamond"/>
              </a:rPr>
              <a:t>Pain </a:t>
            </a:r>
            <a:r>
              <a:rPr dirty="0" sz="3600" spc="-10">
                <a:solidFill>
                  <a:srgbClr val="0C0500"/>
                </a:solidFill>
                <a:latin typeface="Garamond"/>
                <a:cs typeface="Garamond"/>
              </a:rPr>
              <a:t>sensitivity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control: </a:t>
            </a:r>
            <a:r>
              <a:rPr dirty="0" sz="3600" spc="-10" b="1">
                <a:solidFill>
                  <a:srgbClr val="FF00FF"/>
                </a:solidFill>
                <a:latin typeface="Garamond"/>
                <a:cs typeface="Garamond"/>
              </a:rPr>
              <a:t>Periaqueductal </a:t>
            </a:r>
            <a:r>
              <a:rPr dirty="0" sz="3600" spc="15" b="1">
                <a:solidFill>
                  <a:srgbClr val="FF00FF"/>
                </a:solidFill>
                <a:latin typeface="Garamond"/>
                <a:cs typeface="Garamond"/>
              </a:rPr>
              <a:t>grey  </a:t>
            </a:r>
            <a:r>
              <a:rPr dirty="0" sz="3600" b="1">
                <a:solidFill>
                  <a:srgbClr val="FF00FF"/>
                </a:solidFill>
                <a:latin typeface="Garamond"/>
                <a:cs typeface="Garamond"/>
              </a:rPr>
              <a:t>matter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of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mesencephalon is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an area </a:t>
            </a:r>
            <a:r>
              <a:rPr dirty="0" sz="3600" spc="-15">
                <a:solidFill>
                  <a:srgbClr val="0C0500"/>
                </a:solidFill>
                <a:latin typeface="Garamond"/>
                <a:cs typeface="Garamond"/>
              </a:rPr>
              <a:t>which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is  </a:t>
            </a:r>
            <a:r>
              <a:rPr dirty="0" sz="3600" spc="-15">
                <a:solidFill>
                  <a:srgbClr val="0C0500"/>
                </a:solidFill>
                <a:latin typeface="Garamond"/>
                <a:cs typeface="Garamond"/>
              </a:rPr>
              <a:t>rich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in endogenous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opioid and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is </a:t>
            </a:r>
            <a:r>
              <a:rPr dirty="0" sz="3600" spc="5">
                <a:solidFill>
                  <a:srgbClr val="0C0500"/>
                </a:solidFill>
                <a:latin typeface="Garamond"/>
                <a:cs typeface="Garamond"/>
              </a:rPr>
              <a:t>important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in  modulation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of painful</a:t>
            </a:r>
            <a:r>
              <a:rPr dirty="0" sz="3600" spc="409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600" spc="-10">
                <a:solidFill>
                  <a:srgbClr val="0C0500"/>
                </a:solidFill>
                <a:latin typeface="Garamond"/>
                <a:cs typeface="Garamond"/>
              </a:rPr>
              <a:t>stimuli.</a:t>
            </a:r>
            <a:endParaRPr sz="3600">
              <a:latin typeface="Garamond"/>
              <a:cs typeface="Garam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59422" y="117475"/>
            <a:ext cx="2479294" cy="1882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292338" y="236474"/>
            <a:ext cx="55880" cy="52069"/>
          </a:xfrm>
          <a:custGeom>
            <a:avLst/>
            <a:gdLst/>
            <a:ahLst/>
            <a:cxnLst/>
            <a:rect l="l" t="t" r="r" b="b"/>
            <a:pathLst>
              <a:path w="55879" h="52070">
                <a:moveTo>
                  <a:pt x="55752" y="0"/>
                </a:moveTo>
                <a:lnTo>
                  <a:pt x="18160" y="9778"/>
                </a:lnTo>
                <a:lnTo>
                  <a:pt x="12700" y="11302"/>
                </a:lnTo>
                <a:lnTo>
                  <a:pt x="9651" y="13080"/>
                </a:lnTo>
                <a:lnTo>
                  <a:pt x="6603" y="14731"/>
                </a:lnTo>
                <a:lnTo>
                  <a:pt x="4190" y="17145"/>
                </a:lnTo>
                <a:lnTo>
                  <a:pt x="2539" y="20193"/>
                </a:lnTo>
                <a:lnTo>
                  <a:pt x="761" y="23368"/>
                </a:lnTo>
                <a:lnTo>
                  <a:pt x="0" y="26924"/>
                </a:lnTo>
                <a:lnTo>
                  <a:pt x="0" y="30987"/>
                </a:lnTo>
                <a:lnTo>
                  <a:pt x="0" y="37337"/>
                </a:lnTo>
                <a:lnTo>
                  <a:pt x="1904" y="42291"/>
                </a:lnTo>
                <a:lnTo>
                  <a:pt x="5841" y="46100"/>
                </a:lnTo>
                <a:lnTo>
                  <a:pt x="9651" y="49910"/>
                </a:lnTo>
                <a:lnTo>
                  <a:pt x="15112" y="51689"/>
                </a:lnTo>
                <a:lnTo>
                  <a:pt x="21970" y="51689"/>
                </a:lnTo>
                <a:lnTo>
                  <a:pt x="28447" y="51689"/>
                </a:lnTo>
                <a:lnTo>
                  <a:pt x="34416" y="50037"/>
                </a:lnTo>
                <a:lnTo>
                  <a:pt x="39750" y="46608"/>
                </a:lnTo>
                <a:lnTo>
                  <a:pt x="45084" y="43306"/>
                </a:lnTo>
                <a:lnTo>
                  <a:pt x="49148" y="38734"/>
                </a:lnTo>
                <a:lnTo>
                  <a:pt x="51815" y="33020"/>
                </a:lnTo>
                <a:lnTo>
                  <a:pt x="54482" y="27304"/>
                </a:lnTo>
                <a:lnTo>
                  <a:pt x="55752" y="19050"/>
                </a:lnTo>
                <a:lnTo>
                  <a:pt x="55752" y="8254"/>
                </a:lnTo>
                <a:lnTo>
                  <a:pt x="55752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89669" y="186181"/>
            <a:ext cx="60325" cy="38100"/>
          </a:xfrm>
          <a:custGeom>
            <a:avLst/>
            <a:gdLst/>
            <a:ahLst/>
            <a:cxnLst/>
            <a:rect l="l" t="t" r="r" b="b"/>
            <a:pathLst>
              <a:path w="60325" h="38100">
                <a:moveTo>
                  <a:pt x="30479" y="0"/>
                </a:moveTo>
                <a:lnTo>
                  <a:pt x="22351" y="0"/>
                </a:lnTo>
                <a:lnTo>
                  <a:pt x="15366" y="3428"/>
                </a:lnTo>
                <a:lnTo>
                  <a:pt x="0" y="37846"/>
                </a:lnTo>
                <a:lnTo>
                  <a:pt x="60325" y="37846"/>
                </a:lnTo>
                <a:lnTo>
                  <a:pt x="42957" y="3063"/>
                </a:lnTo>
                <a:lnTo>
                  <a:pt x="30479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109711" y="186181"/>
            <a:ext cx="58419" cy="101600"/>
          </a:xfrm>
          <a:custGeom>
            <a:avLst/>
            <a:gdLst/>
            <a:ahLst/>
            <a:cxnLst/>
            <a:rect l="l" t="t" r="r" b="b"/>
            <a:pathLst>
              <a:path w="58420" h="101600">
                <a:moveTo>
                  <a:pt x="29083" y="0"/>
                </a:moveTo>
                <a:lnTo>
                  <a:pt x="21590" y="0"/>
                </a:lnTo>
                <a:lnTo>
                  <a:pt x="14859" y="4191"/>
                </a:lnTo>
                <a:lnTo>
                  <a:pt x="0" y="49529"/>
                </a:lnTo>
                <a:lnTo>
                  <a:pt x="236" y="59172"/>
                </a:lnTo>
                <a:lnTo>
                  <a:pt x="14351" y="95758"/>
                </a:lnTo>
                <a:lnTo>
                  <a:pt x="18923" y="99441"/>
                </a:lnTo>
                <a:lnTo>
                  <a:pt x="24003" y="101219"/>
                </a:lnTo>
                <a:lnTo>
                  <a:pt x="29464" y="101219"/>
                </a:lnTo>
                <a:lnTo>
                  <a:pt x="37084" y="101219"/>
                </a:lnTo>
                <a:lnTo>
                  <a:pt x="57872" y="62174"/>
                </a:lnTo>
                <a:lnTo>
                  <a:pt x="58420" y="50292"/>
                </a:lnTo>
                <a:lnTo>
                  <a:pt x="57894" y="38195"/>
                </a:lnTo>
                <a:lnTo>
                  <a:pt x="37338" y="0"/>
                </a:lnTo>
                <a:lnTo>
                  <a:pt x="2908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934706" y="186181"/>
            <a:ext cx="60325" cy="38100"/>
          </a:xfrm>
          <a:custGeom>
            <a:avLst/>
            <a:gdLst/>
            <a:ahLst/>
            <a:cxnLst/>
            <a:rect l="l" t="t" r="r" b="b"/>
            <a:pathLst>
              <a:path w="60325" h="38100">
                <a:moveTo>
                  <a:pt x="30479" y="0"/>
                </a:moveTo>
                <a:lnTo>
                  <a:pt x="22351" y="0"/>
                </a:lnTo>
                <a:lnTo>
                  <a:pt x="15367" y="3428"/>
                </a:lnTo>
                <a:lnTo>
                  <a:pt x="0" y="37846"/>
                </a:lnTo>
                <a:lnTo>
                  <a:pt x="60325" y="37846"/>
                </a:lnTo>
                <a:lnTo>
                  <a:pt x="42957" y="3063"/>
                </a:lnTo>
                <a:lnTo>
                  <a:pt x="30479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528941" y="186181"/>
            <a:ext cx="64135" cy="101600"/>
          </a:xfrm>
          <a:custGeom>
            <a:avLst/>
            <a:gdLst/>
            <a:ahLst/>
            <a:cxnLst/>
            <a:rect l="l" t="t" r="r" b="b"/>
            <a:pathLst>
              <a:path w="64134" h="101600">
                <a:moveTo>
                  <a:pt x="31368" y="0"/>
                </a:moveTo>
                <a:lnTo>
                  <a:pt x="2285" y="28368"/>
                </a:lnTo>
                <a:lnTo>
                  <a:pt x="0" y="50546"/>
                </a:lnTo>
                <a:lnTo>
                  <a:pt x="573" y="62499"/>
                </a:lnTo>
                <a:lnTo>
                  <a:pt x="19732" y="98075"/>
                </a:lnTo>
                <a:lnTo>
                  <a:pt x="32384" y="101219"/>
                </a:lnTo>
                <a:lnTo>
                  <a:pt x="38625" y="100413"/>
                </a:lnTo>
                <a:lnTo>
                  <a:pt x="63307" y="62426"/>
                </a:lnTo>
                <a:lnTo>
                  <a:pt x="63880" y="50546"/>
                </a:lnTo>
                <a:lnTo>
                  <a:pt x="63287" y="38592"/>
                </a:lnTo>
                <a:lnTo>
                  <a:pt x="44116" y="3127"/>
                </a:lnTo>
                <a:lnTo>
                  <a:pt x="31368" y="0"/>
                </a:lnTo>
                <a:close/>
              </a:path>
            </a:pathLst>
          </a:custGeom>
          <a:ln w="10667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134225" y="186181"/>
            <a:ext cx="64135" cy="101600"/>
          </a:xfrm>
          <a:custGeom>
            <a:avLst/>
            <a:gdLst/>
            <a:ahLst/>
            <a:cxnLst/>
            <a:rect l="l" t="t" r="r" b="b"/>
            <a:pathLst>
              <a:path w="64134" h="101600">
                <a:moveTo>
                  <a:pt x="31369" y="0"/>
                </a:moveTo>
                <a:lnTo>
                  <a:pt x="2285" y="28368"/>
                </a:lnTo>
                <a:lnTo>
                  <a:pt x="0" y="50546"/>
                </a:lnTo>
                <a:lnTo>
                  <a:pt x="573" y="62499"/>
                </a:lnTo>
                <a:lnTo>
                  <a:pt x="19732" y="98075"/>
                </a:lnTo>
                <a:lnTo>
                  <a:pt x="32384" y="101219"/>
                </a:lnTo>
                <a:lnTo>
                  <a:pt x="38625" y="100413"/>
                </a:lnTo>
                <a:lnTo>
                  <a:pt x="63307" y="62426"/>
                </a:lnTo>
                <a:lnTo>
                  <a:pt x="63880" y="50546"/>
                </a:lnTo>
                <a:lnTo>
                  <a:pt x="63287" y="38592"/>
                </a:lnTo>
                <a:lnTo>
                  <a:pt x="44116" y="3127"/>
                </a:lnTo>
                <a:lnTo>
                  <a:pt x="31369" y="0"/>
                </a:lnTo>
                <a:close/>
              </a:path>
            </a:pathLst>
          </a:custGeom>
          <a:ln w="10667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404097" y="165480"/>
            <a:ext cx="0" cy="142875"/>
          </a:xfrm>
          <a:custGeom>
            <a:avLst/>
            <a:gdLst/>
            <a:ahLst/>
            <a:cxnLst/>
            <a:rect l="l" t="t" r="r" b="b"/>
            <a:pathLst>
              <a:path w="0" h="142875">
                <a:moveTo>
                  <a:pt x="0" y="0"/>
                </a:moveTo>
                <a:lnTo>
                  <a:pt x="0" y="142620"/>
                </a:lnTo>
              </a:path>
            </a:pathLst>
          </a:custGeom>
          <a:ln w="28955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085838" y="165480"/>
            <a:ext cx="0" cy="142875"/>
          </a:xfrm>
          <a:custGeom>
            <a:avLst/>
            <a:gdLst/>
            <a:ahLst/>
            <a:cxnLst/>
            <a:rect l="l" t="t" r="r" b="b"/>
            <a:pathLst>
              <a:path w="0" h="142875">
                <a:moveTo>
                  <a:pt x="0" y="0"/>
                </a:moveTo>
                <a:lnTo>
                  <a:pt x="0" y="142620"/>
                </a:lnTo>
              </a:path>
            </a:pathLst>
          </a:custGeom>
          <a:ln w="28955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682993" y="170814"/>
            <a:ext cx="88265" cy="135255"/>
          </a:xfrm>
          <a:custGeom>
            <a:avLst/>
            <a:gdLst/>
            <a:ahLst/>
            <a:cxnLst/>
            <a:rect l="l" t="t" r="r" b="b"/>
            <a:pathLst>
              <a:path w="88265" h="135254">
                <a:moveTo>
                  <a:pt x="0" y="0"/>
                </a:moveTo>
                <a:lnTo>
                  <a:pt x="18287" y="0"/>
                </a:lnTo>
                <a:lnTo>
                  <a:pt x="18287" y="73151"/>
                </a:lnTo>
                <a:lnTo>
                  <a:pt x="18409" y="82508"/>
                </a:lnTo>
                <a:lnTo>
                  <a:pt x="35813" y="115696"/>
                </a:lnTo>
                <a:lnTo>
                  <a:pt x="40512" y="115696"/>
                </a:lnTo>
                <a:lnTo>
                  <a:pt x="49275" y="115696"/>
                </a:lnTo>
                <a:lnTo>
                  <a:pt x="68889" y="82113"/>
                </a:lnTo>
                <a:lnTo>
                  <a:pt x="69341" y="70611"/>
                </a:lnTo>
                <a:lnTo>
                  <a:pt x="69341" y="0"/>
                </a:lnTo>
                <a:lnTo>
                  <a:pt x="87756" y="0"/>
                </a:lnTo>
                <a:lnTo>
                  <a:pt x="87756" y="131952"/>
                </a:lnTo>
                <a:lnTo>
                  <a:pt x="71374" y="131952"/>
                </a:lnTo>
                <a:lnTo>
                  <a:pt x="71374" y="112521"/>
                </a:lnTo>
                <a:lnTo>
                  <a:pt x="67055" y="120014"/>
                </a:lnTo>
                <a:lnTo>
                  <a:pt x="62102" y="125602"/>
                </a:lnTo>
                <a:lnTo>
                  <a:pt x="56387" y="129285"/>
                </a:lnTo>
                <a:lnTo>
                  <a:pt x="50673" y="133095"/>
                </a:lnTo>
                <a:lnTo>
                  <a:pt x="44196" y="134874"/>
                </a:lnTo>
                <a:lnTo>
                  <a:pt x="37083" y="134874"/>
                </a:lnTo>
                <a:lnTo>
                  <a:pt x="28448" y="134874"/>
                </a:lnTo>
                <a:lnTo>
                  <a:pt x="1714" y="104808"/>
                </a:lnTo>
                <a:lnTo>
                  <a:pt x="0" y="81787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891905" y="167767"/>
            <a:ext cx="147320" cy="135255"/>
          </a:xfrm>
          <a:custGeom>
            <a:avLst/>
            <a:gdLst/>
            <a:ahLst/>
            <a:cxnLst/>
            <a:rect l="l" t="t" r="r" b="b"/>
            <a:pathLst>
              <a:path w="147320" h="135254">
                <a:moveTo>
                  <a:pt x="49149" y="0"/>
                </a:moveTo>
                <a:lnTo>
                  <a:pt x="56769" y="0"/>
                </a:lnTo>
                <a:lnTo>
                  <a:pt x="63246" y="2031"/>
                </a:lnTo>
                <a:lnTo>
                  <a:pt x="68452" y="5841"/>
                </a:lnTo>
                <a:lnTo>
                  <a:pt x="73660" y="9778"/>
                </a:lnTo>
                <a:lnTo>
                  <a:pt x="77470" y="15493"/>
                </a:lnTo>
                <a:lnTo>
                  <a:pt x="79628" y="22986"/>
                </a:lnTo>
                <a:lnTo>
                  <a:pt x="83947" y="15366"/>
                </a:lnTo>
                <a:lnTo>
                  <a:pt x="88900" y="9651"/>
                </a:lnTo>
                <a:lnTo>
                  <a:pt x="94615" y="5714"/>
                </a:lnTo>
                <a:lnTo>
                  <a:pt x="100202" y="1904"/>
                </a:lnTo>
                <a:lnTo>
                  <a:pt x="106425" y="0"/>
                </a:lnTo>
                <a:lnTo>
                  <a:pt x="113156" y="0"/>
                </a:lnTo>
                <a:lnTo>
                  <a:pt x="144541" y="24352"/>
                </a:lnTo>
                <a:lnTo>
                  <a:pt x="146812" y="44450"/>
                </a:lnTo>
                <a:lnTo>
                  <a:pt x="146812" y="135000"/>
                </a:lnTo>
                <a:lnTo>
                  <a:pt x="128524" y="135000"/>
                </a:lnTo>
                <a:lnTo>
                  <a:pt x="128524" y="51815"/>
                </a:lnTo>
                <a:lnTo>
                  <a:pt x="128524" y="42290"/>
                </a:lnTo>
                <a:lnTo>
                  <a:pt x="127762" y="35559"/>
                </a:lnTo>
                <a:lnTo>
                  <a:pt x="126365" y="31623"/>
                </a:lnTo>
                <a:lnTo>
                  <a:pt x="125095" y="27685"/>
                </a:lnTo>
                <a:lnTo>
                  <a:pt x="122809" y="24637"/>
                </a:lnTo>
                <a:lnTo>
                  <a:pt x="119761" y="22478"/>
                </a:lnTo>
                <a:lnTo>
                  <a:pt x="116713" y="20319"/>
                </a:lnTo>
                <a:lnTo>
                  <a:pt x="113156" y="19303"/>
                </a:lnTo>
                <a:lnTo>
                  <a:pt x="109347" y="19303"/>
                </a:lnTo>
                <a:lnTo>
                  <a:pt x="101473" y="19303"/>
                </a:lnTo>
                <a:lnTo>
                  <a:pt x="82550" y="58165"/>
                </a:lnTo>
                <a:lnTo>
                  <a:pt x="82550" y="135000"/>
                </a:lnTo>
                <a:lnTo>
                  <a:pt x="64262" y="135000"/>
                </a:lnTo>
                <a:lnTo>
                  <a:pt x="64262" y="49149"/>
                </a:lnTo>
                <a:lnTo>
                  <a:pt x="64262" y="38226"/>
                </a:lnTo>
                <a:lnTo>
                  <a:pt x="62611" y="30479"/>
                </a:lnTo>
                <a:lnTo>
                  <a:pt x="59181" y="26034"/>
                </a:lnTo>
                <a:lnTo>
                  <a:pt x="55879" y="21589"/>
                </a:lnTo>
                <a:lnTo>
                  <a:pt x="51180" y="19303"/>
                </a:lnTo>
                <a:lnTo>
                  <a:pt x="45339" y="19303"/>
                </a:lnTo>
                <a:lnTo>
                  <a:pt x="36956" y="19303"/>
                </a:lnTo>
                <a:lnTo>
                  <a:pt x="30352" y="22605"/>
                </a:lnTo>
                <a:lnTo>
                  <a:pt x="18288" y="66421"/>
                </a:lnTo>
                <a:lnTo>
                  <a:pt x="18288" y="135000"/>
                </a:lnTo>
                <a:lnTo>
                  <a:pt x="0" y="135000"/>
                </a:lnTo>
                <a:lnTo>
                  <a:pt x="0" y="3048"/>
                </a:lnTo>
                <a:lnTo>
                  <a:pt x="16383" y="3048"/>
                </a:lnTo>
                <a:lnTo>
                  <a:pt x="16383" y="21462"/>
                </a:lnTo>
                <a:lnTo>
                  <a:pt x="20066" y="14604"/>
                </a:lnTo>
                <a:lnTo>
                  <a:pt x="24765" y="9271"/>
                </a:lnTo>
                <a:lnTo>
                  <a:pt x="30352" y="5587"/>
                </a:lnTo>
                <a:lnTo>
                  <a:pt x="36068" y="1904"/>
                </a:lnTo>
                <a:lnTo>
                  <a:pt x="42418" y="0"/>
                </a:lnTo>
                <a:lnTo>
                  <a:pt x="49149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769604" y="167767"/>
            <a:ext cx="100330" cy="138430"/>
          </a:xfrm>
          <a:custGeom>
            <a:avLst/>
            <a:gdLst/>
            <a:ahLst/>
            <a:cxnLst/>
            <a:rect l="l" t="t" r="r" b="b"/>
            <a:pathLst>
              <a:path w="100329" h="138429">
                <a:moveTo>
                  <a:pt x="50673" y="0"/>
                </a:moveTo>
                <a:lnTo>
                  <a:pt x="85725" y="17652"/>
                </a:lnTo>
                <a:lnTo>
                  <a:pt x="99822" y="68706"/>
                </a:lnTo>
                <a:lnTo>
                  <a:pt x="99695" y="74675"/>
                </a:lnTo>
                <a:lnTo>
                  <a:pt x="18923" y="74675"/>
                </a:lnTo>
                <a:lnTo>
                  <a:pt x="19994" y="85129"/>
                </a:lnTo>
                <a:lnTo>
                  <a:pt x="42799" y="119633"/>
                </a:lnTo>
                <a:lnTo>
                  <a:pt x="51562" y="119633"/>
                </a:lnTo>
                <a:lnTo>
                  <a:pt x="61083" y="117923"/>
                </a:lnTo>
                <a:lnTo>
                  <a:pt x="69056" y="112807"/>
                </a:lnTo>
                <a:lnTo>
                  <a:pt x="75457" y="104310"/>
                </a:lnTo>
                <a:lnTo>
                  <a:pt x="80264" y="92455"/>
                </a:lnTo>
                <a:lnTo>
                  <a:pt x="99187" y="95376"/>
                </a:lnTo>
                <a:lnTo>
                  <a:pt x="75491" y="131921"/>
                </a:lnTo>
                <a:lnTo>
                  <a:pt x="51435" y="137922"/>
                </a:lnTo>
                <a:lnTo>
                  <a:pt x="40477" y="136846"/>
                </a:lnTo>
                <a:lnTo>
                  <a:pt x="7983" y="110805"/>
                </a:lnTo>
                <a:lnTo>
                  <a:pt x="0" y="70103"/>
                </a:lnTo>
                <a:lnTo>
                  <a:pt x="902" y="54056"/>
                </a:lnTo>
                <a:lnTo>
                  <a:pt x="14350" y="18033"/>
                </a:lnTo>
                <a:lnTo>
                  <a:pt x="40175" y="1121"/>
                </a:lnTo>
                <a:lnTo>
                  <a:pt x="5067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607297" y="167767"/>
            <a:ext cx="90170" cy="138430"/>
          </a:xfrm>
          <a:custGeom>
            <a:avLst/>
            <a:gdLst/>
            <a:ahLst/>
            <a:cxnLst/>
            <a:rect l="l" t="t" r="r" b="b"/>
            <a:pathLst>
              <a:path w="90170" h="138429">
                <a:moveTo>
                  <a:pt x="43942" y="0"/>
                </a:moveTo>
                <a:lnTo>
                  <a:pt x="51943" y="0"/>
                </a:lnTo>
                <a:lnTo>
                  <a:pt x="58927" y="1524"/>
                </a:lnTo>
                <a:lnTo>
                  <a:pt x="85725" y="37083"/>
                </a:lnTo>
                <a:lnTo>
                  <a:pt x="67818" y="40004"/>
                </a:lnTo>
                <a:lnTo>
                  <a:pt x="65434" y="30577"/>
                </a:lnTo>
                <a:lnTo>
                  <a:pt x="60753" y="23828"/>
                </a:lnTo>
                <a:lnTo>
                  <a:pt x="53762" y="19770"/>
                </a:lnTo>
                <a:lnTo>
                  <a:pt x="44450" y="18414"/>
                </a:lnTo>
                <a:lnTo>
                  <a:pt x="36449" y="18414"/>
                </a:lnTo>
                <a:lnTo>
                  <a:pt x="30479" y="20065"/>
                </a:lnTo>
                <a:lnTo>
                  <a:pt x="26670" y="23240"/>
                </a:lnTo>
                <a:lnTo>
                  <a:pt x="22732" y="26415"/>
                </a:lnTo>
                <a:lnTo>
                  <a:pt x="20827" y="30479"/>
                </a:lnTo>
                <a:lnTo>
                  <a:pt x="20827" y="35432"/>
                </a:lnTo>
                <a:lnTo>
                  <a:pt x="20827" y="40258"/>
                </a:lnTo>
                <a:lnTo>
                  <a:pt x="22605" y="44068"/>
                </a:lnTo>
                <a:lnTo>
                  <a:pt x="26416" y="46862"/>
                </a:lnTo>
                <a:lnTo>
                  <a:pt x="28575" y="48513"/>
                </a:lnTo>
                <a:lnTo>
                  <a:pt x="35305" y="51180"/>
                </a:lnTo>
                <a:lnTo>
                  <a:pt x="46354" y="54863"/>
                </a:lnTo>
                <a:lnTo>
                  <a:pt x="56691" y="58239"/>
                </a:lnTo>
                <a:lnTo>
                  <a:pt x="65039" y="61293"/>
                </a:lnTo>
                <a:lnTo>
                  <a:pt x="86105" y="77977"/>
                </a:lnTo>
                <a:lnTo>
                  <a:pt x="88646" y="82930"/>
                </a:lnTo>
                <a:lnTo>
                  <a:pt x="89916" y="88773"/>
                </a:lnTo>
                <a:lnTo>
                  <a:pt x="89916" y="95630"/>
                </a:lnTo>
                <a:lnTo>
                  <a:pt x="71302" y="131385"/>
                </a:lnTo>
                <a:lnTo>
                  <a:pt x="45084" y="137922"/>
                </a:lnTo>
                <a:lnTo>
                  <a:pt x="27699" y="135276"/>
                </a:lnTo>
                <a:lnTo>
                  <a:pt x="14398" y="127333"/>
                </a:lnTo>
                <a:lnTo>
                  <a:pt x="5169" y="114079"/>
                </a:lnTo>
                <a:lnTo>
                  <a:pt x="0" y="95503"/>
                </a:lnTo>
                <a:lnTo>
                  <a:pt x="18287" y="91948"/>
                </a:lnTo>
                <a:lnTo>
                  <a:pt x="19303" y="101346"/>
                </a:lnTo>
                <a:lnTo>
                  <a:pt x="22351" y="108203"/>
                </a:lnTo>
                <a:lnTo>
                  <a:pt x="27050" y="112775"/>
                </a:lnTo>
                <a:lnTo>
                  <a:pt x="31876" y="117348"/>
                </a:lnTo>
                <a:lnTo>
                  <a:pt x="38226" y="119633"/>
                </a:lnTo>
                <a:lnTo>
                  <a:pt x="46227" y="119633"/>
                </a:lnTo>
                <a:lnTo>
                  <a:pt x="54101" y="119633"/>
                </a:lnTo>
                <a:lnTo>
                  <a:pt x="60198" y="117601"/>
                </a:lnTo>
                <a:lnTo>
                  <a:pt x="64643" y="113664"/>
                </a:lnTo>
                <a:lnTo>
                  <a:pt x="68960" y="109727"/>
                </a:lnTo>
                <a:lnTo>
                  <a:pt x="71120" y="104775"/>
                </a:lnTo>
                <a:lnTo>
                  <a:pt x="71120" y="98678"/>
                </a:lnTo>
                <a:lnTo>
                  <a:pt x="71120" y="93472"/>
                </a:lnTo>
                <a:lnTo>
                  <a:pt x="46862" y="79121"/>
                </a:lnTo>
                <a:lnTo>
                  <a:pt x="37076" y="75926"/>
                </a:lnTo>
                <a:lnTo>
                  <a:pt x="4445" y="50418"/>
                </a:lnTo>
                <a:lnTo>
                  <a:pt x="3175" y="44576"/>
                </a:lnTo>
                <a:lnTo>
                  <a:pt x="3175" y="38100"/>
                </a:lnTo>
                <a:lnTo>
                  <a:pt x="26860" y="2651"/>
                </a:lnTo>
                <a:lnTo>
                  <a:pt x="34865" y="664"/>
                </a:lnTo>
                <a:lnTo>
                  <a:pt x="43942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440673" y="167767"/>
            <a:ext cx="88265" cy="135255"/>
          </a:xfrm>
          <a:custGeom>
            <a:avLst/>
            <a:gdLst/>
            <a:ahLst/>
            <a:cxnLst/>
            <a:rect l="l" t="t" r="r" b="b"/>
            <a:pathLst>
              <a:path w="88265" h="135254">
                <a:moveTo>
                  <a:pt x="50926" y="0"/>
                </a:moveTo>
                <a:lnTo>
                  <a:pt x="56642" y="0"/>
                </a:lnTo>
                <a:lnTo>
                  <a:pt x="61975" y="1142"/>
                </a:lnTo>
                <a:lnTo>
                  <a:pt x="66928" y="3428"/>
                </a:lnTo>
                <a:lnTo>
                  <a:pt x="71881" y="5714"/>
                </a:lnTo>
                <a:lnTo>
                  <a:pt x="75819" y="8762"/>
                </a:lnTo>
                <a:lnTo>
                  <a:pt x="78867" y="12446"/>
                </a:lnTo>
                <a:lnTo>
                  <a:pt x="81915" y="16128"/>
                </a:lnTo>
                <a:lnTo>
                  <a:pt x="87883" y="53848"/>
                </a:lnTo>
                <a:lnTo>
                  <a:pt x="87883" y="135000"/>
                </a:lnTo>
                <a:lnTo>
                  <a:pt x="69596" y="135000"/>
                </a:lnTo>
                <a:lnTo>
                  <a:pt x="69596" y="54609"/>
                </a:lnTo>
                <a:lnTo>
                  <a:pt x="69596" y="44957"/>
                </a:lnTo>
                <a:lnTo>
                  <a:pt x="68706" y="37846"/>
                </a:lnTo>
                <a:lnTo>
                  <a:pt x="67055" y="33400"/>
                </a:lnTo>
                <a:lnTo>
                  <a:pt x="65404" y="28828"/>
                </a:lnTo>
                <a:lnTo>
                  <a:pt x="62865" y="25400"/>
                </a:lnTo>
                <a:lnTo>
                  <a:pt x="59308" y="22986"/>
                </a:lnTo>
                <a:lnTo>
                  <a:pt x="55752" y="20574"/>
                </a:lnTo>
                <a:lnTo>
                  <a:pt x="51689" y="19303"/>
                </a:lnTo>
                <a:lnTo>
                  <a:pt x="47117" y="19303"/>
                </a:lnTo>
                <a:lnTo>
                  <a:pt x="38353" y="19303"/>
                </a:lnTo>
                <a:lnTo>
                  <a:pt x="18287" y="62864"/>
                </a:lnTo>
                <a:lnTo>
                  <a:pt x="18287" y="135000"/>
                </a:lnTo>
                <a:lnTo>
                  <a:pt x="0" y="135000"/>
                </a:lnTo>
                <a:lnTo>
                  <a:pt x="0" y="3048"/>
                </a:lnTo>
                <a:lnTo>
                  <a:pt x="16509" y="3048"/>
                </a:lnTo>
                <a:lnTo>
                  <a:pt x="16509" y="21589"/>
                </a:lnTo>
                <a:lnTo>
                  <a:pt x="20447" y="14350"/>
                </a:lnTo>
                <a:lnTo>
                  <a:pt x="25400" y="9016"/>
                </a:lnTo>
                <a:lnTo>
                  <a:pt x="31115" y="5460"/>
                </a:lnTo>
                <a:lnTo>
                  <a:pt x="36829" y="1777"/>
                </a:lnTo>
                <a:lnTo>
                  <a:pt x="43433" y="0"/>
                </a:lnTo>
                <a:lnTo>
                  <a:pt x="50926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272780" y="167767"/>
            <a:ext cx="99695" cy="138430"/>
          </a:xfrm>
          <a:custGeom>
            <a:avLst/>
            <a:gdLst/>
            <a:ahLst/>
            <a:cxnLst/>
            <a:rect l="l" t="t" r="r" b="b"/>
            <a:pathLst>
              <a:path w="99695" h="138429">
                <a:moveTo>
                  <a:pt x="52324" y="0"/>
                </a:moveTo>
                <a:lnTo>
                  <a:pt x="89535" y="16001"/>
                </a:lnTo>
                <a:lnTo>
                  <a:pt x="93852" y="49910"/>
                </a:lnTo>
                <a:lnTo>
                  <a:pt x="93852" y="79628"/>
                </a:lnTo>
                <a:lnTo>
                  <a:pt x="93924" y="93872"/>
                </a:lnTo>
                <a:lnTo>
                  <a:pt x="99695" y="135000"/>
                </a:lnTo>
                <a:lnTo>
                  <a:pt x="80518" y="135000"/>
                </a:lnTo>
                <a:lnTo>
                  <a:pt x="78613" y="130428"/>
                </a:lnTo>
                <a:lnTo>
                  <a:pt x="77343" y="124967"/>
                </a:lnTo>
                <a:lnTo>
                  <a:pt x="76835" y="118744"/>
                </a:lnTo>
                <a:lnTo>
                  <a:pt x="70739" y="125094"/>
                </a:lnTo>
                <a:lnTo>
                  <a:pt x="64262" y="129921"/>
                </a:lnTo>
                <a:lnTo>
                  <a:pt x="57658" y="133096"/>
                </a:lnTo>
                <a:lnTo>
                  <a:pt x="51053" y="136398"/>
                </a:lnTo>
                <a:lnTo>
                  <a:pt x="44196" y="137922"/>
                </a:lnTo>
                <a:lnTo>
                  <a:pt x="37084" y="137922"/>
                </a:lnTo>
                <a:lnTo>
                  <a:pt x="2492" y="115855"/>
                </a:lnTo>
                <a:lnTo>
                  <a:pt x="0" y="100329"/>
                </a:lnTo>
                <a:lnTo>
                  <a:pt x="0" y="92709"/>
                </a:lnTo>
                <a:lnTo>
                  <a:pt x="27955" y="61944"/>
                </a:lnTo>
                <a:lnTo>
                  <a:pt x="52951" y="57215"/>
                </a:lnTo>
                <a:lnTo>
                  <a:pt x="61880" y="55324"/>
                </a:lnTo>
                <a:lnTo>
                  <a:pt x="69334" y="53266"/>
                </a:lnTo>
                <a:lnTo>
                  <a:pt x="75311" y="51053"/>
                </a:lnTo>
                <a:lnTo>
                  <a:pt x="75438" y="45338"/>
                </a:lnTo>
                <a:lnTo>
                  <a:pt x="75438" y="36322"/>
                </a:lnTo>
                <a:lnTo>
                  <a:pt x="73787" y="29972"/>
                </a:lnTo>
                <a:lnTo>
                  <a:pt x="70612" y="26415"/>
                </a:lnTo>
                <a:lnTo>
                  <a:pt x="66040" y="21081"/>
                </a:lnTo>
                <a:lnTo>
                  <a:pt x="59054" y="18414"/>
                </a:lnTo>
                <a:lnTo>
                  <a:pt x="49529" y="18414"/>
                </a:lnTo>
                <a:lnTo>
                  <a:pt x="41021" y="18414"/>
                </a:lnTo>
                <a:lnTo>
                  <a:pt x="34671" y="20192"/>
                </a:lnTo>
                <a:lnTo>
                  <a:pt x="30479" y="23749"/>
                </a:lnTo>
                <a:lnTo>
                  <a:pt x="26289" y="27304"/>
                </a:lnTo>
                <a:lnTo>
                  <a:pt x="23114" y="33908"/>
                </a:lnTo>
                <a:lnTo>
                  <a:pt x="21081" y="43687"/>
                </a:lnTo>
                <a:lnTo>
                  <a:pt x="3175" y="40639"/>
                </a:lnTo>
                <a:lnTo>
                  <a:pt x="25195" y="5518"/>
                </a:lnTo>
                <a:lnTo>
                  <a:pt x="42011" y="617"/>
                </a:lnTo>
                <a:lnTo>
                  <a:pt x="52324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209026" y="167767"/>
            <a:ext cx="59055" cy="135255"/>
          </a:xfrm>
          <a:custGeom>
            <a:avLst/>
            <a:gdLst/>
            <a:ahLst/>
            <a:cxnLst/>
            <a:rect l="l" t="t" r="r" b="b"/>
            <a:pathLst>
              <a:path w="59054" h="135254">
                <a:moveTo>
                  <a:pt x="40004" y="0"/>
                </a:moveTo>
                <a:lnTo>
                  <a:pt x="46100" y="0"/>
                </a:lnTo>
                <a:lnTo>
                  <a:pt x="52450" y="2412"/>
                </a:lnTo>
                <a:lnTo>
                  <a:pt x="58800" y="7238"/>
                </a:lnTo>
                <a:lnTo>
                  <a:pt x="52577" y="27939"/>
                </a:lnTo>
                <a:lnTo>
                  <a:pt x="48005" y="24764"/>
                </a:lnTo>
                <a:lnTo>
                  <a:pt x="43560" y="23113"/>
                </a:lnTo>
                <a:lnTo>
                  <a:pt x="39243" y="23113"/>
                </a:lnTo>
                <a:lnTo>
                  <a:pt x="35432" y="23113"/>
                </a:lnTo>
                <a:lnTo>
                  <a:pt x="31750" y="24510"/>
                </a:lnTo>
                <a:lnTo>
                  <a:pt x="18288" y="65912"/>
                </a:lnTo>
                <a:lnTo>
                  <a:pt x="18288" y="135000"/>
                </a:lnTo>
                <a:lnTo>
                  <a:pt x="0" y="135000"/>
                </a:lnTo>
                <a:lnTo>
                  <a:pt x="0" y="3048"/>
                </a:lnTo>
                <a:lnTo>
                  <a:pt x="16509" y="3048"/>
                </a:lnTo>
                <a:lnTo>
                  <a:pt x="16509" y="22986"/>
                </a:lnTo>
                <a:lnTo>
                  <a:pt x="20700" y="13715"/>
                </a:lnTo>
                <a:lnTo>
                  <a:pt x="24638" y="7619"/>
                </a:lnTo>
                <a:lnTo>
                  <a:pt x="28194" y="4572"/>
                </a:lnTo>
                <a:lnTo>
                  <a:pt x="31623" y="1524"/>
                </a:lnTo>
                <a:lnTo>
                  <a:pt x="35559" y="0"/>
                </a:lnTo>
                <a:lnTo>
                  <a:pt x="40004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914640" y="167767"/>
            <a:ext cx="100330" cy="138430"/>
          </a:xfrm>
          <a:custGeom>
            <a:avLst/>
            <a:gdLst/>
            <a:ahLst/>
            <a:cxnLst/>
            <a:rect l="l" t="t" r="r" b="b"/>
            <a:pathLst>
              <a:path w="100329" h="138429">
                <a:moveTo>
                  <a:pt x="50673" y="0"/>
                </a:moveTo>
                <a:lnTo>
                  <a:pt x="85725" y="17652"/>
                </a:lnTo>
                <a:lnTo>
                  <a:pt x="99821" y="68706"/>
                </a:lnTo>
                <a:lnTo>
                  <a:pt x="99694" y="74675"/>
                </a:lnTo>
                <a:lnTo>
                  <a:pt x="18923" y="74675"/>
                </a:lnTo>
                <a:lnTo>
                  <a:pt x="19994" y="85129"/>
                </a:lnTo>
                <a:lnTo>
                  <a:pt x="42799" y="119633"/>
                </a:lnTo>
                <a:lnTo>
                  <a:pt x="51561" y="119633"/>
                </a:lnTo>
                <a:lnTo>
                  <a:pt x="61083" y="117923"/>
                </a:lnTo>
                <a:lnTo>
                  <a:pt x="69056" y="112807"/>
                </a:lnTo>
                <a:lnTo>
                  <a:pt x="75457" y="104310"/>
                </a:lnTo>
                <a:lnTo>
                  <a:pt x="80263" y="92455"/>
                </a:lnTo>
                <a:lnTo>
                  <a:pt x="99186" y="95376"/>
                </a:lnTo>
                <a:lnTo>
                  <a:pt x="75491" y="131921"/>
                </a:lnTo>
                <a:lnTo>
                  <a:pt x="51434" y="137922"/>
                </a:lnTo>
                <a:lnTo>
                  <a:pt x="40477" y="136846"/>
                </a:lnTo>
                <a:lnTo>
                  <a:pt x="7983" y="110805"/>
                </a:lnTo>
                <a:lnTo>
                  <a:pt x="0" y="70103"/>
                </a:lnTo>
                <a:lnTo>
                  <a:pt x="902" y="54056"/>
                </a:lnTo>
                <a:lnTo>
                  <a:pt x="14350" y="18033"/>
                </a:lnTo>
                <a:lnTo>
                  <a:pt x="40175" y="1121"/>
                </a:lnTo>
                <a:lnTo>
                  <a:pt x="5067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510144" y="167767"/>
            <a:ext cx="101600" cy="138430"/>
          </a:xfrm>
          <a:custGeom>
            <a:avLst/>
            <a:gdLst/>
            <a:ahLst/>
            <a:cxnLst/>
            <a:rect l="l" t="t" r="r" b="b"/>
            <a:pathLst>
              <a:path w="101600" h="138429">
                <a:moveTo>
                  <a:pt x="50673" y="0"/>
                </a:moveTo>
                <a:lnTo>
                  <a:pt x="86868" y="17399"/>
                </a:lnTo>
                <a:lnTo>
                  <a:pt x="101473" y="67690"/>
                </a:lnTo>
                <a:lnTo>
                  <a:pt x="100570" y="84286"/>
                </a:lnTo>
                <a:lnTo>
                  <a:pt x="87122" y="120523"/>
                </a:lnTo>
                <a:lnTo>
                  <a:pt x="50673" y="137922"/>
                </a:lnTo>
                <a:lnTo>
                  <a:pt x="40266" y="136846"/>
                </a:lnTo>
                <a:lnTo>
                  <a:pt x="8143" y="110734"/>
                </a:lnTo>
                <a:lnTo>
                  <a:pt x="0" y="68960"/>
                </a:lnTo>
                <a:lnTo>
                  <a:pt x="902" y="52957"/>
                </a:lnTo>
                <a:lnTo>
                  <a:pt x="22044" y="9804"/>
                </a:lnTo>
                <a:lnTo>
                  <a:pt x="5067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346950" y="167767"/>
            <a:ext cx="90170" cy="138430"/>
          </a:xfrm>
          <a:custGeom>
            <a:avLst/>
            <a:gdLst/>
            <a:ahLst/>
            <a:cxnLst/>
            <a:rect l="l" t="t" r="r" b="b"/>
            <a:pathLst>
              <a:path w="90170" h="138429">
                <a:moveTo>
                  <a:pt x="43942" y="0"/>
                </a:moveTo>
                <a:lnTo>
                  <a:pt x="51943" y="0"/>
                </a:lnTo>
                <a:lnTo>
                  <a:pt x="58927" y="1524"/>
                </a:lnTo>
                <a:lnTo>
                  <a:pt x="85725" y="37083"/>
                </a:lnTo>
                <a:lnTo>
                  <a:pt x="67818" y="40004"/>
                </a:lnTo>
                <a:lnTo>
                  <a:pt x="65434" y="30577"/>
                </a:lnTo>
                <a:lnTo>
                  <a:pt x="60753" y="23828"/>
                </a:lnTo>
                <a:lnTo>
                  <a:pt x="53762" y="19770"/>
                </a:lnTo>
                <a:lnTo>
                  <a:pt x="44450" y="18414"/>
                </a:lnTo>
                <a:lnTo>
                  <a:pt x="36449" y="18414"/>
                </a:lnTo>
                <a:lnTo>
                  <a:pt x="30479" y="20065"/>
                </a:lnTo>
                <a:lnTo>
                  <a:pt x="26670" y="23240"/>
                </a:lnTo>
                <a:lnTo>
                  <a:pt x="22732" y="26415"/>
                </a:lnTo>
                <a:lnTo>
                  <a:pt x="20827" y="30479"/>
                </a:lnTo>
                <a:lnTo>
                  <a:pt x="20827" y="35432"/>
                </a:lnTo>
                <a:lnTo>
                  <a:pt x="20827" y="40258"/>
                </a:lnTo>
                <a:lnTo>
                  <a:pt x="22605" y="44068"/>
                </a:lnTo>
                <a:lnTo>
                  <a:pt x="26416" y="46862"/>
                </a:lnTo>
                <a:lnTo>
                  <a:pt x="28575" y="48513"/>
                </a:lnTo>
                <a:lnTo>
                  <a:pt x="35305" y="51180"/>
                </a:lnTo>
                <a:lnTo>
                  <a:pt x="46354" y="54863"/>
                </a:lnTo>
                <a:lnTo>
                  <a:pt x="56691" y="58239"/>
                </a:lnTo>
                <a:lnTo>
                  <a:pt x="65039" y="61293"/>
                </a:lnTo>
                <a:lnTo>
                  <a:pt x="86105" y="77977"/>
                </a:lnTo>
                <a:lnTo>
                  <a:pt x="88646" y="82930"/>
                </a:lnTo>
                <a:lnTo>
                  <a:pt x="89916" y="88773"/>
                </a:lnTo>
                <a:lnTo>
                  <a:pt x="89916" y="95630"/>
                </a:lnTo>
                <a:lnTo>
                  <a:pt x="71302" y="131385"/>
                </a:lnTo>
                <a:lnTo>
                  <a:pt x="45084" y="137922"/>
                </a:lnTo>
                <a:lnTo>
                  <a:pt x="27699" y="135276"/>
                </a:lnTo>
                <a:lnTo>
                  <a:pt x="14398" y="127333"/>
                </a:lnTo>
                <a:lnTo>
                  <a:pt x="5169" y="114079"/>
                </a:lnTo>
                <a:lnTo>
                  <a:pt x="0" y="95503"/>
                </a:lnTo>
                <a:lnTo>
                  <a:pt x="18288" y="91948"/>
                </a:lnTo>
                <a:lnTo>
                  <a:pt x="19303" y="101346"/>
                </a:lnTo>
                <a:lnTo>
                  <a:pt x="22351" y="108203"/>
                </a:lnTo>
                <a:lnTo>
                  <a:pt x="27050" y="112775"/>
                </a:lnTo>
                <a:lnTo>
                  <a:pt x="31876" y="117348"/>
                </a:lnTo>
                <a:lnTo>
                  <a:pt x="38226" y="119633"/>
                </a:lnTo>
                <a:lnTo>
                  <a:pt x="46227" y="119633"/>
                </a:lnTo>
                <a:lnTo>
                  <a:pt x="54101" y="119633"/>
                </a:lnTo>
                <a:lnTo>
                  <a:pt x="60198" y="117601"/>
                </a:lnTo>
                <a:lnTo>
                  <a:pt x="64643" y="113664"/>
                </a:lnTo>
                <a:lnTo>
                  <a:pt x="68960" y="109727"/>
                </a:lnTo>
                <a:lnTo>
                  <a:pt x="71120" y="104775"/>
                </a:lnTo>
                <a:lnTo>
                  <a:pt x="71120" y="98678"/>
                </a:lnTo>
                <a:lnTo>
                  <a:pt x="71120" y="93472"/>
                </a:lnTo>
                <a:lnTo>
                  <a:pt x="46863" y="79121"/>
                </a:lnTo>
                <a:lnTo>
                  <a:pt x="37076" y="75926"/>
                </a:lnTo>
                <a:lnTo>
                  <a:pt x="4445" y="50418"/>
                </a:lnTo>
                <a:lnTo>
                  <a:pt x="3175" y="44576"/>
                </a:lnTo>
                <a:lnTo>
                  <a:pt x="3175" y="38100"/>
                </a:lnTo>
                <a:lnTo>
                  <a:pt x="26860" y="2651"/>
                </a:lnTo>
                <a:lnTo>
                  <a:pt x="34865" y="664"/>
                </a:lnTo>
                <a:lnTo>
                  <a:pt x="43942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238238" y="167767"/>
            <a:ext cx="88265" cy="135255"/>
          </a:xfrm>
          <a:custGeom>
            <a:avLst/>
            <a:gdLst/>
            <a:ahLst/>
            <a:cxnLst/>
            <a:rect l="l" t="t" r="r" b="b"/>
            <a:pathLst>
              <a:path w="88265" h="135254">
                <a:moveTo>
                  <a:pt x="50926" y="0"/>
                </a:moveTo>
                <a:lnTo>
                  <a:pt x="56641" y="0"/>
                </a:lnTo>
                <a:lnTo>
                  <a:pt x="61975" y="1142"/>
                </a:lnTo>
                <a:lnTo>
                  <a:pt x="66928" y="3428"/>
                </a:lnTo>
                <a:lnTo>
                  <a:pt x="71881" y="5714"/>
                </a:lnTo>
                <a:lnTo>
                  <a:pt x="75818" y="8762"/>
                </a:lnTo>
                <a:lnTo>
                  <a:pt x="78866" y="12446"/>
                </a:lnTo>
                <a:lnTo>
                  <a:pt x="81914" y="16128"/>
                </a:lnTo>
                <a:lnTo>
                  <a:pt x="87883" y="53848"/>
                </a:lnTo>
                <a:lnTo>
                  <a:pt x="87883" y="135000"/>
                </a:lnTo>
                <a:lnTo>
                  <a:pt x="69595" y="135000"/>
                </a:lnTo>
                <a:lnTo>
                  <a:pt x="69595" y="54609"/>
                </a:lnTo>
                <a:lnTo>
                  <a:pt x="69595" y="44957"/>
                </a:lnTo>
                <a:lnTo>
                  <a:pt x="68706" y="37846"/>
                </a:lnTo>
                <a:lnTo>
                  <a:pt x="67055" y="33400"/>
                </a:lnTo>
                <a:lnTo>
                  <a:pt x="65404" y="28828"/>
                </a:lnTo>
                <a:lnTo>
                  <a:pt x="62864" y="25400"/>
                </a:lnTo>
                <a:lnTo>
                  <a:pt x="59308" y="22986"/>
                </a:lnTo>
                <a:lnTo>
                  <a:pt x="55752" y="20574"/>
                </a:lnTo>
                <a:lnTo>
                  <a:pt x="51688" y="19303"/>
                </a:lnTo>
                <a:lnTo>
                  <a:pt x="47116" y="19303"/>
                </a:lnTo>
                <a:lnTo>
                  <a:pt x="38353" y="19303"/>
                </a:lnTo>
                <a:lnTo>
                  <a:pt x="18287" y="62864"/>
                </a:lnTo>
                <a:lnTo>
                  <a:pt x="18287" y="135000"/>
                </a:lnTo>
                <a:lnTo>
                  <a:pt x="0" y="135000"/>
                </a:lnTo>
                <a:lnTo>
                  <a:pt x="0" y="3048"/>
                </a:lnTo>
                <a:lnTo>
                  <a:pt x="16509" y="3048"/>
                </a:lnTo>
                <a:lnTo>
                  <a:pt x="16509" y="21589"/>
                </a:lnTo>
                <a:lnTo>
                  <a:pt x="20446" y="14350"/>
                </a:lnTo>
                <a:lnTo>
                  <a:pt x="25400" y="9016"/>
                </a:lnTo>
                <a:lnTo>
                  <a:pt x="31114" y="5460"/>
                </a:lnTo>
                <a:lnTo>
                  <a:pt x="36829" y="1777"/>
                </a:lnTo>
                <a:lnTo>
                  <a:pt x="43433" y="0"/>
                </a:lnTo>
                <a:lnTo>
                  <a:pt x="50926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115429" y="167767"/>
            <a:ext cx="101600" cy="138430"/>
          </a:xfrm>
          <a:custGeom>
            <a:avLst/>
            <a:gdLst/>
            <a:ahLst/>
            <a:cxnLst/>
            <a:rect l="l" t="t" r="r" b="b"/>
            <a:pathLst>
              <a:path w="101600" h="138429">
                <a:moveTo>
                  <a:pt x="50673" y="0"/>
                </a:moveTo>
                <a:lnTo>
                  <a:pt x="86868" y="17399"/>
                </a:lnTo>
                <a:lnTo>
                  <a:pt x="101473" y="67690"/>
                </a:lnTo>
                <a:lnTo>
                  <a:pt x="100570" y="84286"/>
                </a:lnTo>
                <a:lnTo>
                  <a:pt x="87122" y="120523"/>
                </a:lnTo>
                <a:lnTo>
                  <a:pt x="50673" y="137922"/>
                </a:lnTo>
                <a:lnTo>
                  <a:pt x="40266" y="136846"/>
                </a:lnTo>
                <a:lnTo>
                  <a:pt x="8143" y="110734"/>
                </a:lnTo>
                <a:lnTo>
                  <a:pt x="0" y="68960"/>
                </a:lnTo>
                <a:lnTo>
                  <a:pt x="902" y="52957"/>
                </a:lnTo>
                <a:lnTo>
                  <a:pt x="22044" y="9804"/>
                </a:lnTo>
                <a:lnTo>
                  <a:pt x="5067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909689" y="167767"/>
            <a:ext cx="94615" cy="138430"/>
          </a:xfrm>
          <a:custGeom>
            <a:avLst/>
            <a:gdLst/>
            <a:ahLst/>
            <a:cxnLst/>
            <a:rect l="l" t="t" r="r" b="b"/>
            <a:pathLst>
              <a:path w="94615" h="138429">
                <a:moveTo>
                  <a:pt x="49402" y="0"/>
                </a:moveTo>
                <a:lnTo>
                  <a:pt x="87137" y="23479"/>
                </a:lnTo>
                <a:lnTo>
                  <a:pt x="92455" y="41782"/>
                </a:lnTo>
                <a:lnTo>
                  <a:pt x="74675" y="44957"/>
                </a:lnTo>
                <a:lnTo>
                  <a:pt x="72897" y="36067"/>
                </a:lnTo>
                <a:lnTo>
                  <a:pt x="69850" y="29463"/>
                </a:lnTo>
                <a:lnTo>
                  <a:pt x="65658" y="25018"/>
                </a:lnTo>
                <a:lnTo>
                  <a:pt x="61340" y="20574"/>
                </a:lnTo>
                <a:lnTo>
                  <a:pt x="56133" y="18414"/>
                </a:lnTo>
                <a:lnTo>
                  <a:pt x="50037" y="18414"/>
                </a:lnTo>
                <a:lnTo>
                  <a:pt x="41020" y="18414"/>
                </a:lnTo>
                <a:lnTo>
                  <a:pt x="19345" y="56284"/>
                </a:lnTo>
                <a:lnTo>
                  <a:pt x="18795" y="68452"/>
                </a:lnTo>
                <a:lnTo>
                  <a:pt x="19321" y="81029"/>
                </a:lnTo>
                <a:lnTo>
                  <a:pt x="40258" y="119633"/>
                </a:lnTo>
                <a:lnTo>
                  <a:pt x="49021" y="119633"/>
                </a:lnTo>
                <a:lnTo>
                  <a:pt x="56006" y="119633"/>
                </a:lnTo>
                <a:lnTo>
                  <a:pt x="76326" y="86613"/>
                </a:lnTo>
                <a:lnTo>
                  <a:pt x="94360" y="89534"/>
                </a:lnTo>
                <a:lnTo>
                  <a:pt x="78739" y="125602"/>
                </a:lnTo>
                <a:lnTo>
                  <a:pt x="48640" y="137922"/>
                </a:lnTo>
                <a:lnTo>
                  <a:pt x="38522" y="136846"/>
                </a:lnTo>
                <a:lnTo>
                  <a:pt x="7715" y="110732"/>
                </a:lnTo>
                <a:lnTo>
                  <a:pt x="0" y="68833"/>
                </a:lnTo>
                <a:lnTo>
                  <a:pt x="859" y="52740"/>
                </a:lnTo>
                <a:lnTo>
                  <a:pt x="21274" y="9697"/>
                </a:lnTo>
                <a:lnTo>
                  <a:pt x="39042" y="1073"/>
                </a:lnTo>
                <a:lnTo>
                  <a:pt x="49402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799326" y="167767"/>
            <a:ext cx="88265" cy="135255"/>
          </a:xfrm>
          <a:custGeom>
            <a:avLst/>
            <a:gdLst/>
            <a:ahLst/>
            <a:cxnLst/>
            <a:rect l="l" t="t" r="r" b="b"/>
            <a:pathLst>
              <a:path w="88265" h="135254">
                <a:moveTo>
                  <a:pt x="50926" y="0"/>
                </a:moveTo>
                <a:lnTo>
                  <a:pt x="56642" y="0"/>
                </a:lnTo>
                <a:lnTo>
                  <a:pt x="61975" y="1142"/>
                </a:lnTo>
                <a:lnTo>
                  <a:pt x="66928" y="3428"/>
                </a:lnTo>
                <a:lnTo>
                  <a:pt x="71881" y="5714"/>
                </a:lnTo>
                <a:lnTo>
                  <a:pt x="75819" y="8762"/>
                </a:lnTo>
                <a:lnTo>
                  <a:pt x="78867" y="12446"/>
                </a:lnTo>
                <a:lnTo>
                  <a:pt x="81915" y="16128"/>
                </a:lnTo>
                <a:lnTo>
                  <a:pt x="87883" y="53848"/>
                </a:lnTo>
                <a:lnTo>
                  <a:pt x="87883" y="135000"/>
                </a:lnTo>
                <a:lnTo>
                  <a:pt x="69596" y="135000"/>
                </a:lnTo>
                <a:lnTo>
                  <a:pt x="69596" y="54609"/>
                </a:lnTo>
                <a:lnTo>
                  <a:pt x="69596" y="44957"/>
                </a:lnTo>
                <a:lnTo>
                  <a:pt x="68706" y="37846"/>
                </a:lnTo>
                <a:lnTo>
                  <a:pt x="67055" y="33400"/>
                </a:lnTo>
                <a:lnTo>
                  <a:pt x="65404" y="28828"/>
                </a:lnTo>
                <a:lnTo>
                  <a:pt x="62865" y="25400"/>
                </a:lnTo>
                <a:lnTo>
                  <a:pt x="59308" y="22986"/>
                </a:lnTo>
                <a:lnTo>
                  <a:pt x="55752" y="20574"/>
                </a:lnTo>
                <a:lnTo>
                  <a:pt x="51689" y="19303"/>
                </a:lnTo>
                <a:lnTo>
                  <a:pt x="47117" y="19303"/>
                </a:lnTo>
                <a:lnTo>
                  <a:pt x="38353" y="19303"/>
                </a:lnTo>
                <a:lnTo>
                  <a:pt x="18288" y="62864"/>
                </a:lnTo>
                <a:lnTo>
                  <a:pt x="18288" y="135000"/>
                </a:lnTo>
                <a:lnTo>
                  <a:pt x="0" y="135000"/>
                </a:lnTo>
                <a:lnTo>
                  <a:pt x="0" y="3048"/>
                </a:lnTo>
                <a:lnTo>
                  <a:pt x="16509" y="3048"/>
                </a:lnTo>
                <a:lnTo>
                  <a:pt x="16509" y="21589"/>
                </a:lnTo>
                <a:lnTo>
                  <a:pt x="20447" y="14350"/>
                </a:lnTo>
                <a:lnTo>
                  <a:pt x="25400" y="9016"/>
                </a:lnTo>
                <a:lnTo>
                  <a:pt x="31115" y="5460"/>
                </a:lnTo>
                <a:lnTo>
                  <a:pt x="36829" y="1777"/>
                </a:lnTo>
                <a:lnTo>
                  <a:pt x="43433" y="0"/>
                </a:lnTo>
                <a:lnTo>
                  <a:pt x="50926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708643" y="124713"/>
            <a:ext cx="52705" cy="180340"/>
          </a:xfrm>
          <a:custGeom>
            <a:avLst/>
            <a:gdLst/>
            <a:ahLst/>
            <a:cxnLst/>
            <a:rect l="l" t="t" r="r" b="b"/>
            <a:pathLst>
              <a:path w="52704" h="180340">
                <a:moveTo>
                  <a:pt x="31623" y="0"/>
                </a:moveTo>
                <a:lnTo>
                  <a:pt x="31623" y="46100"/>
                </a:lnTo>
                <a:lnTo>
                  <a:pt x="50164" y="46100"/>
                </a:lnTo>
                <a:lnTo>
                  <a:pt x="50164" y="63500"/>
                </a:lnTo>
                <a:lnTo>
                  <a:pt x="31623" y="63500"/>
                </a:lnTo>
                <a:lnTo>
                  <a:pt x="31623" y="140588"/>
                </a:lnTo>
                <a:lnTo>
                  <a:pt x="31623" y="147700"/>
                </a:lnTo>
                <a:lnTo>
                  <a:pt x="32130" y="152400"/>
                </a:lnTo>
                <a:lnTo>
                  <a:pt x="33274" y="154431"/>
                </a:lnTo>
                <a:lnTo>
                  <a:pt x="34798" y="157352"/>
                </a:lnTo>
                <a:lnTo>
                  <a:pt x="37719" y="158876"/>
                </a:lnTo>
                <a:lnTo>
                  <a:pt x="42036" y="158876"/>
                </a:lnTo>
                <a:lnTo>
                  <a:pt x="44196" y="158876"/>
                </a:lnTo>
                <a:lnTo>
                  <a:pt x="46862" y="158622"/>
                </a:lnTo>
                <a:lnTo>
                  <a:pt x="50164" y="157987"/>
                </a:lnTo>
                <a:lnTo>
                  <a:pt x="52577" y="177800"/>
                </a:lnTo>
                <a:lnTo>
                  <a:pt x="47625" y="179069"/>
                </a:lnTo>
                <a:lnTo>
                  <a:pt x="43052" y="179831"/>
                </a:lnTo>
                <a:lnTo>
                  <a:pt x="38988" y="179831"/>
                </a:lnTo>
                <a:lnTo>
                  <a:pt x="32638" y="179831"/>
                </a:lnTo>
                <a:lnTo>
                  <a:pt x="27431" y="178561"/>
                </a:lnTo>
                <a:lnTo>
                  <a:pt x="23622" y="176021"/>
                </a:lnTo>
                <a:lnTo>
                  <a:pt x="19684" y="173481"/>
                </a:lnTo>
                <a:lnTo>
                  <a:pt x="13334" y="139445"/>
                </a:lnTo>
                <a:lnTo>
                  <a:pt x="13334" y="63500"/>
                </a:lnTo>
                <a:lnTo>
                  <a:pt x="0" y="63500"/>
                </a:lnTo>
                <a:lnTo>
                  <a:pt x="0" y="46100"/>
                </a:lnTo>
                <a:lnTo>
                  <a:pt x="13334" y="46100"/>
                </a:lnTo>
                <a:lnTo>
                  <a:pt x="13334" y="13334"/>
                </a:lnTo>
                <a:lnTo>
                  <a:pt x="3162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737856" y="124713"/>
            <a:ext cx="52705" cy="180340"/>
          </a:xfrm>
          <a:custGeom>
            <a:avLst/>
            <a:gdLst/>
            <a:ahLst/>
            <a:cxnLst/>
            <a:rect l="l" t="t" r="r" b="b"/>
            <a:pathLst>
              <a:path w="52704" h="180340">
                <a:moveTo>
                  <a:pt x="31623" y="0"/>
                </a:moveTo>
                <a:lnTo>
                  <a:pt x="31623" y="46100"/>
                </a:lnTo>
                <a:lnTo>
                  <a:pt x="50165" y="46100"/>
                </a:lnTo>
                <a:lnTo>
                  <a:pt x="50165" y="63500"/>
                </a:lnTo>
                <a:lnTo>
                  <a:pt x="31623" y="63500"/>
                </a:lnTo>
                <a:lnTo>
                  <a:pt x="31623" y="140588"/>
                </a:lnTo>
                <a:lnTo>
                  <a:pt x="31623" y="147700"/>
                </a:lnTo>
                <a:lnTo>
                  <a:pt x="32130" y="152400"/>
                </a:lnTo>
                <a:lnTo>
                  <a:pt x="33274" y="154431"/>
                </a:lnTo>
                <a:lnTo>
                  <a:pt x="34798" y="157352"/>
                </a:lnTo>
                <a:lnTo>
                  <a:pt x="37719" y="158876"/>
                </a:lnTo>
                <a:lnTo>
                  <a:pt x="42037" y="158876"/>
                </a:lnTo>
                <a:lnTo>
                  <a:pt x="44196" y="158876"/>
                </a:lnTo>
                <a:lnTo>
                  <a:pt x="46863" y="158622"/>
                </a:lnTo>
                <a:lnTo>
                  <a:pt x="50165" y="157987"/>
                </a:lnTo>
                <a:lnTo>
                  <a:pt x="52577" y="177800"/>
                </a:lnTo>
                <a:lnTo>
                  <a:pt x="47625" y="179069"/>
                </a:lnTo>
                <a:lnTo>
                  <a:pt x="43052" y="179831"/>
                </a:lnTo>
                <a:lnTo>
                  <a:pt x="38989" y="179831"/>
                </a:lnTo>
                <a:lnTo>
                  <a:pt x="32639" y="179831"/>
                </a:lnTo>
                <a:lnTo>
                  <a:pt x="27432" y="178561"/>
                </a:lnTo>
                <a:lnTo>
                  <a:pt x="23622" y="176021"/>
                </a:lnTo>
                <a:lnTo>
                  <a:pt x="19685" y="173481"/>
                </a:lnTo>
                <a:lnTo>
                  <a:pt x="13335" y="139445"/>
                </a:lnTo>
                <a:lnTo>
                  <a:pt x="13335" y="63500"/>
                </a:lnTo>
                <a:lnTo>
                  <a:pt x="0" y="63500"/>
                </a:lnTo>
                <a:lnTo>
                  <a:pt x="0" y="46100"/>
                </a:lnTo>
                <a:lnTo>
                  <a:pt x="13335" y="46100"/>
                </a:lnTo>
                <a:lnTo>
                  <a:pt x="13335" y="13334"/>
                </a:lnTo>
                <a:lnTo>
                  <a:pt x="3162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009383" y="124713"/>
            <a:ext cx="52705" cy="180340"/>
          </a:xfrm>
          <a:custGeom>
            <a:avLst/>
            <a:gdLst/>
            <a:ahLst/>
            <a:cxnLst/>
            <a:rect l="l" t="t" r="r" b="b"/>
            <a:pathLst>
              <a:path w="52704" h="180340">
                <a:moveTo>
                  <a:pt x="31623" y="0"/>
                </a:moveTo>
                <a:lnTo>
                  <a:pt x="31623" y="46100"/>
                </a:lnTo>
                <a:lnTo>
                  <a:pt x="50165" y="46100"/>
                </a:lnTo>
                <a:lnTo>
                  <a:pt x="50165" y="63500"/>
                </a:lnTo>
                <a:lnTo>
                  <a:pt x="31623" y="63500"/>
                </a:lnTo>
                <a:lnTo>
                  <a:pt x="31623" y="140588"/>
                </a:lnTo>
                <a:lnTo>
                  <a:pt x="31623" y="147700"/>
                </a:lnTo>
                <a:lnTo>
                  <a:pt x="32131" y="152400"/>
                </a:lnTo>
                <a:lnTo>
                  <a:pt x="33274" y="154431"/>
                </a:lnTo>
                <a:lnTo>
                  <a:pt x="34798" y="157352"/>
                </a:lnTo>
                <a:lnTo>
                  <a:pt x="37719" y="158876"/>
                </a:lnTo>
                <a:lnTo>
                  <a:pt x="42037" y="158876"/>
                </a:lnTo>
                <a:lnTo>
                  <a:pt x="44196" y="158876"/>
                </a:lnTo>
                <a:lnTo>
                  <a:pt x="46863" y="158622"/>
                </a:lnTo>
                <a:lnTo>
                  <a:pt x="50165" y="157987"/>
                </a:lnTo>
                <a:lnTo>
                  <a:pt x="52577" y="177800"/>
                </a:lnTo>
                <a:lnTo>
                  <a:pt x="47625" y="179069"/>
                </a:lnTo>
                <a:lnTo>
                  <a:pt x="43052" y="179831"/>
                </a:lnTo>
                <a:lnTo>
                  <a:pt x="38989" y="179831"/>
                </a:lnTo>
                <a:lnTo>
                  <a:pt x="32639" y="179831"/>
                </a:lnTo>
                <a:lnTo>
                  <a:pt x="27432" y="178561"/>
                </a:lnTo>
                <a:lnTo>
                  <a:pt x="23622" y="176021"/>
                </a:lnTo>
                <a:lnTo>
                  <a:pt x="19685" y="173481"/>
                </a:lnTo>
                <a:lnTo>
                  <a:pt x="13335" y="139445"/>
                </a:lnTo>
                <a:lnTo>
                  <a:pt x="13335" y="63500"/>
                </a:lnTo>
                <a:lnTo>
                  <a:pt x="0" y="63500"/>
                </a:lnTo>
                <a:lnTo>
                  <a:pt x="0" y="46100"/>
                </a:lnTo>
                <a:lnTo>
                  <a:pt x="13335" y="46100"/>
                </a:lnTo>
                <a:lnTo>
                  <a:pt x="13335" y="13334"/>
                </a:lnTo>
                <a:lnTo>
                  <a:pt x="3162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389619" y="133413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 h="0">
                <a:moveTo>
                  <a:pt x="0" y="0"/>
                </a:moveTo>
                <a:lnTo>
                  <a:pt x="28955" y="0"/>
                </a:lnTo>
              </a:path>
            </a:pathLst>
          </a:custGeom>
          <a:ln w="3644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092947" y="120522"/>
            <a:ext cx="93980" cy="185420"/>
          </a:xfrm>
          <a:custGeom>
            <a:avLst/>
            <a:gdLst/>
            <a:ahLst/>
            <a:cxnLst/>
            <a:rect l="l" t="t" r="r" b="b"/>
            <a:pathLst>
              <a:path w="93979" h="185420">
                <a:moveTo>
                  <a:pt x="0" y="0"/>
                </a:moveTo>
                <a:lnTo>
                  <a:pt x="18415" y="0"/>
                </a:lnTo>
                <a:lnTo>
                  <a:pt x="18415" y="65024"/>
                </a:lnTo>
                <a:lnTo>
                  <a:pt x="22225" y="59054"/>
                </a:lnTo>
                <a:lnTo>
                  <a:pt x="26670" y="54609"/>
                </a:lnTo>
                <a:lnTo>
                  <a:pt x="31623" y="51688"/>
                </a:lnTo>
                <a:lnTo>
                  <a:pt x="36575" y="48768"/>
                </a:lnTo>
                <a:lnTo>
                  <a:pt x="42036" y="47244"/>
                </a:lnTo>
                <a:lnTo>
                  <a:pt x="48132" y="47244"/>
                </a:lnTo>
                <a:lnTo>
                  <a:pt x="56515" y="47244"/>
                </a:lnTo>
                <a:lnTo>
                  <a:pt x="87756" y="77850"/>
                </a:lnTo>
                <a:lnTo>
                  <a:pt x="93979" y="115188"/>
                </a:lnTo>
                <a:lnTo>
                  <a:pt x="93098" y="131054"/>
                </a:lnTo>
                <a:lnTo>
                  <a:pt x="79882" y="167004"/>
                </a:lnTo>
                <a:lnTo>
                  <a:pt x="46990" y="185166"/>
                </a:lnTo>
                <a:lnTo>
                  <a:pt x="40767" y="185166"/>
                </a:lnTo>
                <a:lnTo>
                  <a:pt x="17018" y="165734"/>
                </a:lnTo>
                <a:lnTo>
                  <a:pt x="17018" y="182245"/>
                </a:lnTo>
                <a:lnTo>
                  <a:pt x="0" y="182245"/>
                </a:lnTo>
                <a:lnTo>
                  <a:pt x="0" y="0"/>
                </a:lnTo>
                <a:close/>
              </a:path>
            </a:pathLst>
          </a:custGeom>
          <a:ln w="10667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805166" y="120522"/>
            <a:ext cx="88265" cy="182245"/>
          </a:xfrm>
          <a:custGeom>
            <a:avLst/>
            <a:gdLst/>
            <a:ahLst/>
            <a:cxnLst/>
            <a:rect l="l" t="t" r="r" b="b"/>
            <a:pathLst>
              <a:path w="88265" h="182245">
                <a:moveTo>
                  <a:pt x="0" y="0"/>
                </a:moveTo>
                <a:lnTo>
                  <a:pt x="18287" y="0"/>
                </a:lnTo>
                <a:lnTo>
                  <a:pt x="18287" y="65404"/>
                </a:lnTo>
                <a:lnTo>
                  <a:pt x="22605" y="59308"/>
                </a:lnTo>
                <a:lnTo>
                  <a:pt x="27431" y="54863"/>
                </a:lnTo>
                <a:lnTo>
                  <a:pt x="32892" y="51816"/>
                </a:lnTo>
                <a:lnTo>
                  <a:pt x="38353" y="48768"/>
                </a:lnTo>
                <a:lnTo>
                  <a:pt x="44323" y="47244"/>
                </a:lnTo>
                <a:lnTo>
                  <a:pt x="50800" y="47244"/>
                </a:lnTo>
                <a:lnTo>
                  <a:pt x="85598" y="73850"/>
                </a:lnTo>
                <a:lnTo>
                  <a:pt x="88137" y="98551"/>
                </a:lnTo>
                <a:lnTo>
                  <a:pt x="88137" y="182245"/>
                </a:lnTo>
                <a:lnTo>
                  <a:pt x="69850" y="182245"/>
                </a:lnTo>
                <a:lnTo>
                  <a:pt x="69850" y="98551"/>
                </a:lnTo>
                <a:lnTo>
                  <a:pt x="69850" y="87122"/>
                </a:lnTo>
                <a:lnTo>
                  <a:pt x="67817" y="78994"/>
                </a:lnTo>
                <a:lnTo>
                  <a:pt x="63753" y="74041"/>
                </a:lnTo>
                <a:lnTo>
                  <a:pt x="59689" y="68960"/>
                </a:lnTo>
                <a:lnTo>
                  <a:pt x="54101" y="66548"/>
                </a:lnTo>
                <a:lnTo>
                  <a:pt x="46989" y="66548"/>
                </a:lnTo>
                <a:lnTo>
                  <a:pt x="38988" y="66548"/>
                </a:lnTo>
                <a:lnTo>
                  <a:pt x="18287" y="109981"/>
                </a:lnTo>
                <a:lnTo>
                  <a:pt x="18287" y="182245"/>
                </a:lnTo>
                <a:lnTo>
                  <a:pt x="0" y="182245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071359" y="133413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 h="0">
                <a:moveTo>
                  <a:pt x="0" y="0"/>
                </a:moveTo>
                <a:lnTo>
                  <a:pt x="28955" y="0"/>
                </a:lnTo>
              </a:path>
            </a:pathLst>
          </a:custGeom>
          <a:ln w="3644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559422" y="120522"/>
            <a:ext cx="100965" cy="182245"/>
          </a:xfrm>
          <a:custGeom>
            <a:avLst/>
            <a:gdLst/>
            <a:ahLst/>
            <a:cxnLst/>
            <a:rect l="l" t="t" r="r" b="b"/>
            <a:pathLst>
              <a:path w="100965" h="182245">
                <a:moveTo>
                  <a:pt x="0" y="0"/>
                </a:moveTo>
                <a:lnTo>
                  <a:pt x="100837" y="0"/>
                </a:lnTo>
                <a:lnTo>
                  <a:pt x="100837" y="21590"/>
                </a:lnTo>
                <a:lnTo>
                  <a:pt x="19811" y="21590"/>
                </a:lnTo>
                <a:lnTo>
                  <a:pt x="19811" y="77977"/>
                </a:lnTo>
                <a:lnTo>
                  <a:pt x="89916" y="77977"/>
                </a:lnTo>
                <a:lnTo>
                  <a:pt x="89916" y="99441"/>
                </a:lnTo>
                <a:lnTo>
                  <a:pt x="19811" y="99441"/>
                </a:lnTo>
                <a:lnTo>
                  <a:pt x="19811" y="182245"/>
                </a:lnTo>
                <a:lnTo>
                  <a:pt x="0" y="182245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621778" y="117475"/>
            <a:ext cx="63500" cy="185420"/>
          </a:xfrm>
          <a:custGeom>
            <a:avLst/>
            <a:gdLst/>
            <a:ahLst/>
            <a:cxnLst/>
            <a:rect l="l" t="t" r="r" b="b"/>
            <a:pathLst>
              <a:path w="63500" h="185420">
                <a:moveTo>
                  <a:pt x="46227" y="0"/>
                </a:moveTo>
                <a:lnTo>
                  <a:pt x="51435" y="0"/>
                </a:lnTo>
                <a:lnTo>
                  <a:pt x="57150" y="761"/>
                </a:lnTo>
                <a:lnTo>
                  <a:pt x="63373" y="2285"/>
                </a:lnTo>
                <a:lnTo>
                  <a:pt x="60578" y="21717"/>
                </a:lnTo>
                <a:lnTo>
                  <a:pt x="56769" y="20954"/>
                </a:lnTo>
                <a:lnTo>
                  <a:pt x="53213" y="20447"/>
                </a:lnTo>
                <a:lnTo>
                  <a:pt x="49783" y="20447"/>
                </a:lnTo>
                <a:lnTo>
                  <a:pt x="44323" y="20447"/>
                </a:lnTo>
                <a:lnTo>
                  <a:pt x="40386" y="21971"/>
                </a:lnTo>
                <a:lnTo>
                  <a:pt x="38100" y="24765"/>
                </a:lnTo>
                <a:lnTo>
                  <a:pt x="35687" y="27685"/>
                </a:lnTo>
                <a:lnTo>
                  <a:pt x="34544" y="33147"/>
                </a:lnTo>
                <a:lnTo>
                  <a:pt x="34544" y="41148"/>
                </a:lnTo>
                <a:lnTo>
                  <a:pt x="34544" y="53340"/>
                </a:lnTo>
                <a:lnTo>
                  <a:pt x="55625" y="53340"/>
                </a:lnTo>
                <a:lnTo>
                  <a:pt x="55625" y="70739"/>
                </a:lnTo>
                <a:lnTo>
                  <a:pt x="34544" y="70739"/>
                </a:lnTo>
                <a:lnTo>
                  <a:pt x="34544" y="185293"/>
                </a:lnTo>
                <a:lnTo>
                  <a:pt x="16255" y="185293"/>
                </a:lnTo>
                <a:lnTo>
                  <a:pt x="16255" y="70739"/>
                </a:lnTo>
                <a:lnTo>
                  <a:pt x="0" y="70739"/>
                </a:lnTo>
                <a:lnTo>
                  <a:pt x="0" y="53340"/>
                </a:lnTo>
                <a:lnTo>
                  <a:pt x="16255" y="53340"/>
                </a:lnTo>
                <a:lnTo>
                  <a:pt x="16255" y="39243"/>
                </a:lnTo>
                <a:lnTo>
                  <a:pt x="16255" y="28955"/>
                </a:lnTo>
                <a:lnTo>
                  <a:pt x="17399" y="21081"/>
                </a:lnTo>
                <a:lnTo>
                  <a:pt x="19557" y="16001"/>
                </a:lnTo>
                <a:lnTo>
                  <a:pt x="21717" y="10795"/>
                </a:lnTo>
                <a:lnTo>
                  <a:pt x="25019" y="6857"/>
                </a:lnTo>
                <a:lnTo>
                  <a:pt x="29464" y="4064"/>
                </a:lnTo>
                <a:lnTo>
                  <a:pt x="33908" y="1397"/>
                </a:lnTo>
                <a:lnTo>
                  <a:pt x="39497" y="0"/>
                </a:lnTo>
                <a:lnTo>
                  <a:pt x="46227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2300" y="1867280"/>
            <a:ext cx="3938270" cy="46539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110"/>
              </a:lnSpc>
            </a:pPr>
            <a:r>
              <a:rPr dirty="0" sz="3700" spc="-40">
                <a:solidFill>
                  <a:srgbClr val="0C0500"/>
                </a:solidFill>
                <a:latin typeface="Courier New"/>
                <a:cs typeface="Courier New"/>
              </a:rPr>
              <a:t>o</a:t>
            </a:r>
            <a:r>
              <a:rPr dirty="0" sz="3700" spc="-40">
                <a:solidFill>
                  <a:srgbClr val="0C0500"/>
                </a:solidFill>
                <a:latin typeface="Garamond"/>
                <a:cs typeface="Garamond"/>
              </a:rPr>
              <a:t>Ventral </a:t>
            </a:r>
            <a:r>
              <a:rPr dirty="0" sz="3700" spc="-15">
                <a:solidFill>
                  <a:srgbClr val="0C0500"/>
                </a:solidFill>
                <a:latin typeface="Garamond"/>
                <a:cs typeface="Garamond"/>
              </a:rPr>
              <a:t>layer</a:t>
            </a:r>
            <a:r>
              <a:rPr dirty="0" sz="3700" spc="-4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700" spc="-10">
                <a:solidFill>
                  <a:srgbClr val="0C0500"/>
                </a:solidFill>
                <a:latin typeface="Garamond"/>
                <a:cs typeface="Garamond"/>
              </a:rPr>
              <a:t>of</a:t>
            </a:r>
            <a:endParaRPr sz="3700">
              <a:latin typeface="Garamond"/>
              <a:cs typeface="Garamond"/>
            </a:endParaRPr>
          </a:p>
          <a:p>
            <a:pPr marL="283845">
              <a:lnSpc>
                <a:spcPts val="3554"/>
              </a:lnSpc>
            </a:pPr>
            <a:r>
              <a:rPr dirty="0" sz="3700" spc="-10">
                <a:solidFill>
                  <a:srgbClr val="0C0500"/>
                </a:solidFill>
                <a:latin typeface="Garamond"/>
                <a:cs typeface="Garamond"/>
              </a:rPr>
              <a:t>brainstem </a:t>
            </a:r>
            <a:r>
              <a:rPr dirty="0" sz="3700" spc="-5">
                <a:solidFill>
                  <a:srgbClr val="0C0500"/>
                </a:solidFill>
                <a:latin typeface="Garamond"/>
                <a:cs typeface="Garamond"/>
              </a:rPr>
              <a:t>is</a:t>
            </a:r>
            <a:r>
              <a:rPr dirty="0" sz="3700" spc="-2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700" spc="-5" b="1">
                <a:solidFill>
                  <a:srgbClr val="FF00FF"/>
                </a:solidFill>
                <a:latin typeface="Garamond"/>
                <a:cs typeface="Garamond"/>
              </a:rPr>
              <a:t>motor</a:t>
            </a:r>
            <a:endParaRPr sz="3700">
              <a:latin typeface="Garamond"/>
              <a:cs typeface="Garamond"/>
            </a:endParaRPr>
          </a:p>
          <a:p>
            <a:pPr marL="12700" indent="271145">
              <a:lnSpc>
                <a:spcPts val="3995"/>
              </a:lnSpc>
            </a:pPr>
            <a:r>
              <a:rPr dirty="0" sz="3700" spc="-5">
                <a:solidFill>
                  <a:srgbClr val="0C0500"/>
                </a:solidFill>
                <a:latin typeface="Garamond"/>
                <a:cs typeface="Garamond"/>
              </a:rPr>
              <a:t>in</a:t>
            </a:r>
            <a:r>
              <a:rPr dirty="0" sz="3700" spc="-7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700" spc="-5">
                <a:solidFill>
                  <a:srgbClr val="0C0500"/>
                </a:solidFill>
                <a:latin typeface="Garamond"/>
                <a:cs typeface="Garamond"/>
              </a:rPr>
              <a:t>function.</a:t>
            </a:r>
            <a:endParaRPr sz="3700">
              <a:latin typeface="Garamond"/>
              <a:cs typeface="Garamond"/>
            </a:endParaRPr>
          </a:p>
          <a:p>
            <a:pPr marL="283845" marR="5080" indent="-271780">
              <a:lnSpc>
                <a:spcPct val="80000"/>
              </a:lnSpc>
              <a:spcBef>
                <a:spcPts val="885"/>
              </a:spcBef>
            </a:pPr>
            <a:r>
              <a:rPr dirty="0" sz="3700" spc="-5">
                <a:solidFill>
                  <a:srgbClr val="0C0500"/>
                </a:solidFill>
                <a:latin typeface="Courier New"/>
                <a:cs typeface="Courier New"/>
              </a:rPr>
              <a:t>o</a:t>
            </a:r>
            <a:r>
              <a:rPr dirty="0" sz="3700" spc="-5">
                <a:solidFill>
                  <a:srgbClr val="0C0500"/>
                </a:solidFill>
                <a:latin typeface="Garamond"/>
                <a:cs typeface="Garamond"/>
              </a:rPr>
              <a:t>Middle </a:t>
            </a:r>
            <a:r>
              <a:rPr dirty="0" sz="3700" spc="-15">
                <a:solidFill>
                  <a:srgbClr val="0C0500"/>
                </a:solidFill>
                <a:latin typeface="Garamond"/>
                <a:cs typeface="Garamond"/>
              </a:rPr>
              <a:t>layer </a:t>
            </a:r>
            <a:r>
              <a:rPr dirty="0" sz="3700">
                <a:solidFill>
                  <a:srgbClr val="0C0500"/>
                </a:solidFill>
                <a:latin typeface="Garamond"/>
                <a:cs typeface="Garamond"/>
              </a:rPr>
              <a:t>is  </a:t>
            </a:r>
            <a:r>
              <a:rPr dirty="0" sz="3700" spc="15" b="1">
                <a:solidFill>
                  <a:srgbClr val="FF00FF"/>
                </a:solidFill>
                <a:latin typeface="Garamond"/>
                <a:cs typeface="Garamond"/>
              </a:rPr>
              <a:t>sensory </a:t>
            </a:r>
            <a:r>
              <a:rPr dirty="0" sz="3700" spc="-5">
                <a:solidFill>
                  <a:srgbClr val="0C0500"/>
                </a:solidFill>
                <a:latin typeface="Garamond"/>
                <a:cs typeface="Garamond"/>
              </a:rPr>
              <a:t>in</a:t>
            </a:r>
            <a:r>
              <a:rPr dirty="0" sz="3700" spc="-6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700" spc="-5">
                <a:solidFill>
                  <a:srgbClr val="0C0500"/>
                </a:solidFill>
                <a:latin typeface="Garamond"/>
                <a:cs typeface="Garamond"/>
              </a:rPr>
              <a:t>function  &amp; contains medial  lemniscus </a:t>
            </a:r>
            <a:r>
              <a:rPr dirty="0" sz="3700" spc="-15">
                <a:solidFill>
                  <a:srgbClr val="0C0500"/>
                </a:solidFill>
                <a:latin typeface="Garamond"/>
                <a:cs typeface="Garamond"/>
              </a:rPr>
              <a:t>which  </a:t>
            </a:r>
            <a:r>
              <a:rPr dirty="0" sz="3700" spc="-25">
                <a:solidFill>
                  <a:srgbClr val="0C0500"/>
                </a:solidFill>
                <a:latin typeface="Garamond"/>
                <a:cs typeface="Garamond"/>
              </a:rPr>
              <a:t>conveys </a:t>
            </a:r>
            <a:r>
              <a:rPr dirty="0" sz="3700" spc="5">
                <a:solidFill>
                  <a:srgbClr val="0C0500"/>
                </a:solidFill>
                <a:latin typeface="Garamond"/>
                <a:cs typeface="Garamond"/>
              </a:rPr>
              <a:t>sensory  </a:t>
            </a:r>
            <a:r>
              <a:rPr dirty="0" sz="3700" spc="10">
                <a:solidFill>
                  <a:srgbClr val="0C0500"/>
                </a:solidFill>
                <a:latin typeface="Garamond"/>
                <a:cs typeface="Garamond"/>
              </a:rPr>
              <a:t>information </a:t>
            </a:r>
            <a:r>
              <a:rPr dirty="0" sz="3700" spc="-5">
                <a:solidFill>
                  <a:srgbClr val="0C0500"/>
                </a:solidFill>
                <a:latin typeface="Garamond"/>
                <a:cs typeface="Garamond"/>
              </a:rPr>
              <a:t>from  dorsal</a:t>
            </a:r>
            <a:r>
              <a:rPr dirty="0" sz="3700" spc="-5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700" spc="-5">
                <a:solidFill>
                  <a:srgbClr val="0C0500"/>
                </a:solidFill>
                <a:latin typeface="Garamond"/>
                <a:cs typeface="Garamond"/>
              </a:rPr>
              <a:t>column.</a:t>
            </a:r>
            <a:endParaRPr sz="3700">
              <a:latin typeface="Garamond"/>
              <a:cs typeface="Garam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59422" y="117475"/>
            <a:ext cx="2479294" cy="1882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292338" y="236474"/>
            <a:ext cx="55880" cy="52069"/>
          </a:xfrm>
          <a:custGeom>
            <a:avLst/>
            <a:gdLst/>
            <a:ahLst/>
            <a:cxnLst/>
            <a:rect l="l" t="t" r="r" b="b"/>
            <a:pathLst>
              <a:path w="55879" h="52070">
                <a:moveTo>
                  <a:pt x="55752" y="0"/>
                </a:moveTo>
                <a:lnTo>
                  <a:pt x="18160" y="9778"/>
                </a:lnTo>
                <a:lnTo>
                  <a:pt x="12700" y="11302"/>
                </a:lnTo>
                <a:lnTo>
                  <a:pt x="9651" y="13080"/>
                </a:lnTo>
                <a:lnTo>
                  <a:pt x="6603" y="14731"/>
                </a:lnTo>
                <a:lnTo>
                  <a:pt x="4190" y="17145"/>
                </a:lnTo>
                <a:lnTo>
                  <a:pt x="2539" y="20193"/>
                </a:lnTo>
                <a:lnTo>
                  <a:pt x="761" y="23368"/>
                </a:lnTo>
                <a:lnTo>
                  <a:pt x="0" y="26924"/>
                </a:lnTo>
                <a:lnTo>
                  <a:pt x="0" y="30987"/>
                </a:lnTo>
                <a:lnTo>
                  <a:pt x="0" y="37337"/>
                </a:lnTo>
                <a:lnTo>
                  <a:pt x="1904" y="42291"/>
                </a:lnTo>
                <a:lnTo>
                  <a:pt x="5841" y="46100"/>
                </a:lnTo>
                <a:lnTo>
                  <a:pt x="9651" y="49910"/>
                </a:lnTo>
                <a:lnTo>
                  <a:pt x="15112" y="51689"/>
                </a:lnTo>
                <a:lnTo>
                  <a:pt x="21970" y="51689"/>
                </a:lnTo>
                <a:lnTo>
                  <a:pt x="28447" y="51689"/>
                </a:lnTo>
                <a:lnTo>
                  <a:pt x="34416" y="50037"/>
                </a:lnTo>
                <a:lnTo>
                  <a:pt x="39750" y="46608"/>
                </a:lnTo>
                <a:lnTo>
                  <a:pt x="45084" y="43306"/>
                </a:lnTo>
                <a:lnTo>
                  <a:pt x="49148" y="38734"/>
                </a:lnTo>
                <a:lnTo>
                  <a:pt x="51815" y="33020"/>
                </a:lnTo>
                <a:lnTo>
                  <a:pt x="54482" y="27304"/>
                </a:lnTo>
                <a:lnTo>
                  <a:pt x="55752" y="19050"/>
                </a:lnTo>
                <a:lnTo>
                  <a:pt x="55752" y="8254"/>
                </a:lnTo>
                <a:lnTo>
                  <a:pt x="55752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89669" y="186181"/>
            <a:ext cx="60325" cy="38100"/>
          </a:xfrm>
          <a:custGeom>
            <a:avLst/>
            <a:gdLst/>
            <a:ahLst/>
            <a:cxnLst/>
            <a:rect l="l" t="t" r="r" b="b"/>
            <a:pathLst>
              <a:path w="60325" h="38100">
                <a:moveTo>
                  <a:pt x="30479" y="0"/>
                </a:moveTo>
                <a:lnTo>
                  <a:pt x="22351" y="0"/>
                </a:lnTo>
                <a:lnTo>
                  <a:pt x="15366" y="3428"/>
                </a:lnTo>
                <a:lnTo>
                  <a:pt x="0" y="37846"/>
                </a:lnTo>
                <a:lnTo>
                  <a:pt x="60325" y="37846"/>
                </a:lnTo>
                <a:lnTo>
                  <a:pt x="42957" y="3063"/>
                </a:lnTo>
                <a:lnTo>
                  <a:pt x="30479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109711" y="186181"/>
            <a:ext cx="58419" cy="101600"/>
          </a:xfrm>
          <a:custGeom>
            <a:avLst/>
            <a:gdLst/>
            <a:ahLst/>
            <a:cxnLst/>
            <a:rect l="l" t="t" r="r" b="b"/>
            <a:pathLst>
              <a:path w="58420" h="101600">
                <a:moveTo>
                  <a:pt x="29083" y="0"/>
                </a:moveTo>
                <a:lnTo>
                  <a:pt x="21590" y="0"/>
                </a:lnTo>
                <a:lnTo>
                  <a:pt x="14859" y="4191"/>
                </a:lnTo>
                <a:lnTo>
                  <a:pt x="0" y="49529"/>
                </a:lnTo>
                <a:lnTo>
                  <a:pt x="236" y="59172"/>
                </a:lnTo>
                <a:lnTo>
                  <a:pt x="14351" y="95758"/>
                </a:lnTo>
                <a:lnTo>
                  <a:pt x="18923" y="99441"/>
                </a:lnTo>
                <a:lnTo>
                  <a:pt x="24003" y="101219"/>
                </a:lnTo>
                <a:lnTo>
                  <a:pt x="29464" y="101219"/>
                </a:lnTo>
                <a:lnTo>
                  <a:pt x="37084" y="101219"/>
                </a:lnTo>
                <a:lnTo>
                  <a:pt x="57872" y="62174"/>
                </a:lnTo>
                <a:lnTo>
                  <a:pt x="58420" y="50292"/>
                </a:lnTo>
                <a:lnTo>
                  <a:pt x="57894" y="38195"/>
                </a:lnTo>
                <a:lnTo>
                  <a:pt x="37338" y="0"/>
                </a:lnTo>
                <a:lnTo>
                  <a:pt x="2908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934706" y="186181"/>
            <a:ext cx="60325" cy="38100"/>
          </a:xfrm>
          <a:custGeom>
            <a:avLst/>
            <a:gdLst/>
            <a:ahLst/>
            <a:cxnLst/>
            <a:rect l="l" t="t" r="r" b="b"/>
            <a:pathLst>
              <a:path w="60325" h="38100">
                <a:moveTo>
                  <a:pt x="30479" y="0"/>
                </a:moveTo>
                <a:lnTo>
                  <a:pt x="22351" y="0"/>
                </a:lnTo>
                <a:lnTo>
                  <a:pt x="15367" y="3428"/>
                </a:lnTo>
                <a:lnTo>
                  <a:pt x="0" y="37846"/>
                </a:lnTo>
                <a:lnTo>
                  <a:pt x="60325" y="37846"/>
                </a:lnTo>
                <a:lnTo>
                  <a:pt x="42957" y="3063"/>
                </a:lnTo>
                <a:lnTo>
                  <a:pt x="30479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528941" y="186181"/>
            <a:ext cx="64135" cy="101600"/>
          </a:xfrm>
          <a:custGeom>
            <a:avLst/>
            <a:gdLst/>
            <a:ahLst/>
            <a:cxnLst/>
            <a:rect l="l" t="t" r="r" b="b"/>
            <a:pathLst>
              <a:path w="64134" h="101600">
                <a:moveTo>
                  <a:pt x="31368" y="0"/>
                </a:moveTo>
                <a:lnTo>
                  <a:pt x="2285" y="28368"/>
                </a:lnTo>
                <a:lnTo>
                  <a:pt x="0" y="50546"/>
                </a:lnTo>
                <a:lnTo>
                  <a:pt x="573" y="62499"/>
                </a:lnTo>
                <a:lnTo>
                  <a:pt x="19732" y="98075"/>
                </a:lnTo>
                <a:lnTo>
                  <a:pt x="32384" y="101219"/>
                </a:lnTo>
                <a:lnTo>
                  <a:pt x="38625" y="100413"/>
                </a:lnTo>
                <a:lnTo>
                  <a:pt x="63307" y="62426"/>
                </a:lnTo>
                <a:lnTo>
                  <a:pt x="63880" y="50546"/>
                </a:lnTo>
                <a:lnTo>
                  <a:pt x="63287" y="38592"/>
                </a:lnTo>
                <a:lnTo>
                  <a:pt x="44116" y="3127"/>
                </a:lnTo>
                <a:lnTo>
                  <a:pt x="31368" y="0"/>
                </a:lnTo>
                <a:close/>
              </a:path>
            </a:pathLst>
          </a:custGeom>
          <a:ln w="10667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134225" y="186181"/>
            <a:ext cx="64135" cy="101600"/>
          </a:xfrm>
          <a:custGeom>
            <a:avLst/>
            <a:gdLst/>
            <a:ahLst/>
            <a:cxnLst/>
            <a:rect l="l" t="t" r="r" b="b"/>
            <a:pathLst>
              <a:path w="64134" h="101600">
                <a:moveTo>
                  <a:pt x="31369" y="0"/>
                </a:moveTo>
                <a:lnTo>
                  <a:pt x="2285" y="28368"/>
                </a:lnTo>
                <a:lnTo>
                  <a:pt x="0" y="50546"/>
                </a:lnTo>
                <a:lnTo>
                  <a:pt x="573" y="62499"/>
                </a:lnTo>
                <a:lnTo>
                  <a:pt x="19732" y="98075"/>
                </a:lnTo>
                <a:lnTo>
                  <a:pt x="32384" y="101219"/>
                </a:lnTo>
                <a:lnTo>
                  <a:pt x="38625" y="100413"/>
                </a:lnTo>
                <a:lnTo>
                  <a:pt x="63307" y="62426"/>
                </a:lnTo>
                <a:lnTo>
                  <a:pt x="63880" y="50546"/>
                </a:lnTo>
                <a:lnTo>
                  <a:pt x="63287" y="38592"/>
                </a:lnTo>
                <a:lnTo>
                  <a:pt x="44116" y="3127"/>
                </a:lnTo>
                <a:lnTo>
                  <a:pt x="31369" y="0"/>
                </a:lnTo>
                <a:close/>
              </a:path>
            </a:pathLst>
          </a:custGeom>
          <a:ln w="10667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404097" y="165480"/>
            <a:ext cx="0" cy="142875"/>
          </a:xfrm>
          <a:custGeom>
            <a:avLst/>
            <a:gdLst/>
            <a:ahLst/>
            <a:cxnLst/>
            <a:rect l="l" t="t" r="r" b="b"/>
            <a:pathLst>
              <a:path w="0" h="142875">
                <a:moveTo>
                  <a:pt x="0" y="0"/>
                </a:moveTo>
                <a:lnTo>
                  <a:pt x="0" y="142620"/>
                </a:lnTo>
              </a:path>
            </a:pathLst>
          </a:custGeom>
          <a:ln w="28955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085838" y="165480"/>
            <a:ext cx="0" cy="142875"/>
          </a:xfrm>
          <a:custGeom>
            <a:avLst/>
            <a:gdLst/>
            <a:ahLst/>
            <a:cxnLst/>
            <a:rect l="l" t="t" r="r" b="b"/>
            <a:pathLst>
              <a:path w="0" h="142875">
                <a:moveTo>
                  <a:pt x="0" y="0"/>
                </a:moveTo>
                <a:lnTo>
                  <a:pt x="0" y="142620"/>
                </a:lnTo>
              </a:path>
            </a:pathLst>
          </a:custGeom>
          <a:ln w="28955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682993" y="170814"/>
            <a:ext cx="88265" cy="135255"/>
          </a:xfrm>
          <a:custGeom>
            <a:avLst/>
            <a:gdLst/>
            <a:ahLst/>
            <a:cxnLst/>
            <a:rect l="l" t="t" r="r" b="b"/>
            <a:pathLst>
              <a:path w="88265" h="135254">
                <a:moveTo>
                  <a:pt x="0" y="0"/>
                </a:moveTo>
                <a:lnTo>
                  <a:pt x="18287" y="0"/>
                </a:lnTo>
                <a:lnTo>
                  <a:pt x="18287" y="73151"/>
                </a:lnTo>
                <a:lnTo>
                  <a:pt x="18409" y="82508"/>
                </a:lnTo>
                <a:lnTo>
                  <a:pt x="35813" y="115696"/>
                </a:lnTo>
                <a:lnTo>
                  <a:pt x="40512" y="115696"/>
                </a:lnTo>
                <a:lnTo>
                  <a:pt x="49275" y="115696"/>
                </a:lnTo>
                <a:lnTo>
                  <a:pt x="68889" y="82113"/>
                </a:lnTo>
                <a:lnTo>
                  <a:pt x="69341" y="70611"/>
                </a:lnTo>
                <a:lnTo>
                  <a:pt x="69341" y="0"/>
                </a:lnTo>
                <a:lnTo>
                  <a:pt x="87756" y="0"/>
                </a:lnTo>
                <a:lnTo>
                  <a:pt x="87756" y="131952"/>
                </a:lnTo>
                <a:lnTo>
                  <a:pt x="71374" y="131952"/>
                </a:lnTo>
                <a:lnTo>
                  <a:pt x="71374" y="112521"/>
                </a:lnTo>
                <a:lnTo>
                  <a:pt x="67055" y="120014"/>
                </a:lnTo>
                <a:lnTo>
                  <a:pt x="62102" y="125602"/>
                </a:lnTo>
                <a:lnTo>
                  <a:pt x="56387" y="129285"/>
                </a:lnTo>
                <a:lnTo>
                  <a:pt x="50673" y="133095"/>
                </a:lnTo>
                <a:lnTo>
                  <a:pt x="44196" y="134874"/>
                </a:lnTo>
                <a:lnTo>
                  <a:pt x="37083" y="134874"/>
                </a:lnTo>
                <a:lnTo>
                  <a:pt x="28448" y="134874"/>
                </a:lnTo>
                <a:lnTo>
                  <a:pt x="1714" y="104808"/>
                </a:lnTo>
                <a:lnTo>
                  <a:pt x="0" y="81787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891905" y="167767"/>
            <a:ext cx="147320" cy="135255"/>
          </a:xfrm>
          <a:custGeom>
            <a:avLst/>
            <a:gdLst/>
            <a:ahLst/>
            <a:cxnLst/>
            <a:rect l="l" t="t" r="r" b="b"/>
            <a:pathLst>
              <a:path w="147320" h="135254">
                <a:moveTo>
                  <a:pt x="49149" y="0"/>
                </a:moveTo>
                <a:lnTo>
                  <a:pt x="56769" y="0"/>
                </a:lnTo>
                <a:lnTo>
                  <a:pt x="63246" y="2031"/>
                </a:lnTo>
                <a:lnTo>
                  <a:pt x="68452" y="5841"/>
                </a:lnTo>
                <a:lnTo>
                  <a:pt x="73660" y="9778"/>
                </a:lnTo>
                <a:lnTo>
                  <a:pt x="77470" y="15493"/>
                </a:lnTo>
                <a:lnTo>
                  <a:pt x="79628" y="22986"/>
                </a:lnTo>
                <a:lnTo>
                  <a:pt x="83947" y="15366"/>
                </a:lnTo>
                <a:lnTo>
                  <a:pt x="88900" y="9651"/>
                </a:lnTo>
                <a:lnTo>
                  <a:pt x="94615" y="5714"/>
                </a:lnTo>
                <a:lnTo>
                  <a:pt x="100202" y="1904"/>
                </a:lnTo>
                <a:lnTo>
                  <a:pt x="106425" y="0"/>
                </a:lnTo>
                <a:lnTo>
                  <a:pt x="113156" y="0"/>
                </a:lnTo>
                <a:lnTo>
                  <a:pt x="144541" y="24352"/>
                </a:lnTo>
                <a:lnTo>
                  <a:pt x="146812" y="44450"/>
                </a:lnTo>
                <a:lnTo>
                  <a:pt x="146812" y="135000"/>
                </a:lnTo>
                <a:lnTo>
                  <a:pt x="128524" y="135000"/>
                </a:lnTo>
                <a:lnTo>
                  <a:pt x="128524" y="51815"/>
                </a:lnTo>
                <a:lnTo>
                  <a:pt x="128524" y="42290"/>
                </a:lnTo>
                <a:lnTo>
                  <a:pt x="127762" y="35559"/>
                </a:lnTo>
                <a:lnTo>
                  <a:pt x="126365" y="31623"/>
                </a:lnTo>
                <a:lnTo>
                  <a:pt x="125095" y="27685"/>
                </a:lnTo>
                <a:lnTo>
                  <a:pt x="122809" y="24637"/>
                </a:lnTo>
                <a:lnTo>
                  <a:pt x="119761" y="22478"/>
                </a:lnTo>
                <a:lnTo>
                  <a:pt x="116713" y="20319"/>
                </a:lnTo>
                <a:lnTo>
                  <a:pt x="113156" y="19303"/>
                </a:lnTo>
                <a:lnTo>
                  <a:pt x="109347" y="19303"/>
                </a:lnTo>
                <a:lnTo>
                  <a:pt x="101473" y="19303"/>
                </a:lnTo>
                <a:lnTo>
                  <a:pt x="82550" y="58165"/>
                </a:lnTo>
                <a:lnTo>
                  <a:pt x="82550" y="135000"/>
                </a:lnTo>
                <a:lnTo>
                  <a:pt x="64262" y="135000"/>
                </a:lnTo>
                <a:lnTo>
                  <a:pt x="64262" y="49149"/>
                </a:lnTo>
                <a:lnTo>
                  <a:pt x="64262" y="38226"/>
                </a:lnTo>
                <a:lnTo>
                  <a:pt x="62611" y="30479"/>
                </a:lnTo>
                <a:lnTo>
                  <a:pt x="59181" y="26034"/>
                </a:lnTo>
                <a:lnTo>
                  <a:pt x="55879" y="21589"/>
                </a:lnTo>
                <a:lnTo>
                  <a:pt x="51180" y="19303"/>
                </a:lnTo>
                <a:lnTo>
                  <a:pt x="45339" y="19303"/>
                </a:lnTo>
                <a:lnTo>
                  <a:pt x="36956" y="19303"/>
                </a:lnTo>
                <a:lnTo>
                  <a:pt x="30352" y="22605"/>
                </a:lnTo>
                <a:lnTo>
                  <a:pt x="18288" y="66421"/>
                </a:lnTo>
                <a:lnTo>
                  <a:pt x="18288" y="135000"/>
                </a:lnTo>
                <a:lnTo>
                  <a:pt x="0" y="135000"/>
                </a:lnTo>
                <a:lnTo>
                  <a:pt x="0" y="3048"/>
                </a:lnTo>
                <a:lnTo>
                  <a:pt x="16383" y="3048"/>
                </a:lnTo>
                <a:lnTo>
                  <a:pt x="16383" y="21462"/>
                </a:lnTo>
                <a:lnTo>
                  <a:pt x="20066" y="14604"/>
                </a:lnTo>
                <a:lnTo>
                  <a:pt x="24765" y="9271"/>
                </a:lnTo>
                <a:lnTo>
                  <a:pt x="30352" y="5587"/>
                </a:lnTo>
                <a:lnTo>
                  <a:pt x="36068" y="1904"/>
                </a:lnTo>
                <a:lnTo>
                  <a:pt x="42418" y="0"/>
                </a:lnTo>
                <a:lnTo>
                  <a:pt x="49149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769604" y="167767"/>
            <a:ext cx="100330" cy="138430"/>
          </a:xfrm>
          <a:custGeom>
            <a:avLst/>
            <a:gdLst/>
            <a:ahLst/>
            <a:cxnLst/>
            <a:rect l="l" t="t" r="r" b="b"/>
            <a:pathLst>
              <a:path w="100329" h="138429">
                <a:moveTo>
                  <a:pt x="50673" y="0"/>
                </a:moveTo>
                <a:lnTo>
                  <a:pt x="85725" y="17652"/>
                </a:lnTo>
                <a:lnTo>
                  <a:pt x="99822" y="68706"/>
                </a:lnTo>
                <a:lnTo>
                  <a:pt x="99695" y="74675"/>
                </a:lnTo>
                <a:lnTo>
                  <a:pt x="18923" y="74675"/>
                </a:lnTo>
                <a:lnTo>
                  <a:pt x="19994" y="85129"/>
                </a:lnTo>
                <a:lnTo>
                  <a:pt x="42799" y="119633"/>
                </a:lnTo>
                <a:lnTo>
                  <a:pt x="51562" y="119633"/>
                </a:lnTo>
                <a:lnTo>
                  <a:pt x="61083" y="117923"/>
                </a:lnTo>
                <a:lnTo>
                  <a:pt x="69056" y="112807"/>
                </a:lnTo>
                <a:lnTo>
                  <a:pt x="75457" y="104310"/>
                </a:lnTo>
                <a:lnTo>
                  <a:pt x="80264" y="92455"/>
                </a:lnTo>
                <a:lnTo>
                  <a:pt x="99187" y="95376"/>
                </a:lnTo>
                <a:lnTo>
                  <a:pt x="75491" y="131921"/>
                </a:lnTo>
                <a:lnTo>
                  <a:pt x="51435" y="137922"/>
                </a:lnTo>
                <a:lnTo>
                  <a:pt x="40477" y="136846"/>
                </a:lnTo>
                <a:lnTo>
                  <a:pt x="7983" y="110805"/>
                </a:lnTo>
                <a:lnTo>
                  <a:pt x="0" y="70103"/>
                </a:lnTo>
                <a:lnTo>
                  <a:pt x="902" y="54056"/>
                </a:lnTo>
                <a:lnTo>
                  <a:pt x="14350" y="18033"/>
                </a:lnTo>
                <a:lnTo>
                  <a:pt x="40175" y="1121"/>
                </a:lnTo>
                <a:lnTo>
                  <a:pt x="5067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607297" y="167767"/>
            <a:ext cx="90170" cy="138430"/>
          </a:xfrm>
          <a:custGeom>
            <a:avLst/>
            <a:gdLst/>
            <a:ahLst/>
            <a:cxnLst/>
            <a:rect l="l" t="t" r="r" b="b"/>
            <a:pathLst>
              <a:path w="90170" h="138429">
                <a:moveTo>
                  <a:pt x="43942" y="0"/>
                </a:moveTo>
                <a:lnTo>
                  <a:pt x="51943" y="0"/>
                </a:lnTo>
                <a:lnTo>
                  <a:pt x="58927" y="1524"/>
                </a:lnTo>
                <a:lnTo>
                  <a:pt x="85725" y="37083"/>
                </a:lnTo>
                <a:lnTo>
                  <a:pt x="67818" y="40004"/>
                </a:lnTo>
                <a:lnTo>
                  <a:pt x="65434" y="30577"/>
                </a:lnTo>
                <a:lnTo>
                  <a:pt x="60753" y="23828"/>
                </a:lnTo>
                <a:lnTo>
                  <a:pt x="53762" y="19770"/>
                </a:lnTo>
                <a:lnTo>
                  <a:pt x="44450" y="18414"/>
                </a:lnTo>
                <a:lnTo>
                  <a:pt x="36449" y="18414"/>
                </a:lnTo>
                <a:lnTo>
                  <a:pt x="30479" y="20065"/>
                </a:lnTo>
                <a:lnTo>
                  <a:pt x="26670" y="23240"/>
                </a:lnTo>
                <a:lnTo>
                  <a:pt x="22732" y="26415"/>
                </a:lnTo>
                <a:lnTo>
                  <a:pt x="20827" y="30479"/>
                </a:lnTo>
                <a:lnTo>
                  <a:pt x="20827" y="35432"/>
                </a:lnTo>
                <a:lnTo>
                  <a:pt x="20827" y="40258"/>
                </a:lnTo>
                <a:lnTo>
                  <a:pt x="22605" y="44068"/>
                </a:lnTo>
                <a:lnTo>
                  <a:pt x="26416" y="46862"/>
                </a:lnTo>
                <a:lnTo>
                  <a:pt x="28575" y="48513"/>
                </a:lnTo>
                <a:lnTo>
                  <a:pt x="35305" y="51180"/>
                </a:lnTo>
                <a:lnTo>
                  <a:pt x="46354" y="54863"/>
                </a:lnTo>
                <a:lnTo>
                  <a:pt x="56691" y="58239"/>
                </a:lnTo>
                <a:lnTo>
                  <a:pt x="65039" y="61293"/>
                </a:lnTo>
                <a:lnTo>
                  <a:pt x="86105" y="77977"/>
                </a:lnTo>
                <a:lnTo>
                  <a:pt x="88646" y="82930"/>
                </a:lnTo>
                <a:lnTo>
                  <a:pt x="89916" y="88773"/>
                </a:lnTo>
                <a:lnTo>
                  <a:pt x="89916" y="95630"/>
                </a:lnTo>
                <a:lnTo>
                  <a:pt x="71302" y="131385"/>
                </a:lnTo>
                <a:lnTo>
                  <a:pt x="45084" y="137922"/>
                </a:lnTo>
                <a:lnTo>
                  <a:pt x="27699" y="135276"/>
                </a:lnTo>
                <a:lnTo>
                  <a:pt x="14398" y="127333"/>
                </a:lnTo>
                <a:lnTo>
                  <a:pt x="5169" y="114079"/>
                </a:lnTo>
                <a:lnTo>
                  <a:pt x="0" y="95503"/>
                </a:lnTo>
                <a:lnTo>
                  <a:pt x="18287" y="91948"/>
                </a:lnTo>
                <a:lnTo>
                  <a:pt x="19303" y="101346"/>
                </a:lnTo>
                <a:lnTo>
                  <a:pt x="22351" y="108203"/>
                </a:lnTo>
                <a:lnTo>
                  <a:pt x="27050" y="112775"/>
                </a:lnTo>
                <a:lnTo>
                  <a:pt x="31876" y="117348"/>
                </a:lnTo>
                <a:lnTo>
                  <a:pt x="38226" y="119633"/>
                </a:lnTo>
                <a:lnTo>
                  <a:pt x="46227" y="119633"/>
                </a:lnTo>
                <a:lnTo>
                  <a:pt x="54101" y="119633"/>
                </a:lnTo>
                <a:lnTo>
                  <a:pt x="60198" y="117601"/>
                </a:lnTo>
                <a:lnTo>
                  <a:pt x="64643" y="113664"/>
                </a:lnTo>
                <a:lnTo>
                  <a:pt x="68960" y="109727"/>
                </a:lnTo>
                <a:lnTo>
                  <a:pt x="71120" y="104775"/>
                </a:lnTo>
                <a:lnTo>
                  <a:pt x="71120" y="98678"/>
                </a:lnTo>
                <a:lnTo>
                  <a:pt x="71120" y="93472"/>
                </a:lnTo>
                <a:lnTo>
                  <a:pt x="46862" y="79121"/>
                </a:lnTo>
                <a:lnTo>
                  <a:pt x="37076" y="75926"/>
                </a:lnTo>
                <a:lnTo>
                  <a:pt x="4445" y="50418"/>
                </a:lnTo>
                <a:lnTo>
                  <a:pt x="3175" y="44576"/>
                </a:lnTo>
                <a:lnTo>
                  <a:pt x="3175" y="38100"/>
                </a:lnTo>
                <a:lnTo>
                  <a:pt x="26860" y="2651"/>
                </a:lnTo>
                <a:lnTo>
                  <a:pt x="34865" y="664"/>
                </a:lnTo>
                <a:lnTo>
                  <a:pt x="43942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440673" y="167767"/>
            <a:ext cx="88265" cy="135255"/>
          </a:xfrm>
          <a:custGeom>
            <a:avLst/>
            <a:gdLst/>
            <a:ahLst/>
            <a:cxnLst/>
            <a:rect l="l" t="t" r="r" b="b"/>
            <a:pathLst>
              <a:path w="88265" h="135254">
                <a:moveTo>
                  <a:pt x="50926" y="0"/>
                </a:moveTo>
                <a:lnTo>
                  <a:pt x="56642" y="0"/>
                </a:lnTo>
                <a:lnTo>
                  <a:pt x="61975" y="1142"/>
                </a:lnTo>
                <a:lnTo>
                  <a:pt x="66928" y="3428"/>
                </a:lnTo>
                <a:lnTo>
                  <a:pt x="71881" y="5714"/>
                </a:lnTo>
                <a:lnTo>
                  <a:pt x="75819" y="8762"/>
                </a:lnTo>
                <a:lnTo>
                  <a:pt x="78867" y="12446"/>
                </a:lnTo>
                <a:lnTo>
                  <a:pt x="81915" y="16128"/>
                </a:lnTo>
                <a:lnTo>
                  <a:pt x="87883" y="53848"/>
                </a:lnTo>
                <a:lnTo>
                  <a:pt x="87883" y="135000"/>
                </a:lnTo>
                <a:lnTo>
                  <a:pt x="69596" y="135000"/>
                </a:lnTo>
                <a:lnTo>
                  <a:pt x="69596" y="54609"/>
                </a:lnTo>
                <a:lnTo>
                  <a:pt x="69596" y="44957"/>
                </a:lnTo>
                <a:lnTo>
                  <a:pt x="68706" y="37846"/>
                </a:lnTo>
                <a:lnTo>
                  <a:pt x="67055" y="33400"/>
                </a:lnTo>
                <a:lnTo>
                  <a:pt x="65404" y="28828"/>
                </a:lnTo>
                <a:lnTo>
                  <a:pt x="62865" y="25400"/>
                </a:lnTo>
                <a:lnTo>
                  <a:pt x="59308" y="22986"/>
                </a:lnTo>
                <a:lnTo>
                  <a:pt x="55752" y="20574"/>
                </a:lnTo>
                <a:lnTo>
                  <a:pt x="51689" y="19303"/>
                </a:lnTo>
                <a:lnTo>
                  <a:pt x="47117" y="19303"/>
                </a:lnTo>
                <a:lnTo>
                  <a:pt x="38353" y="19303"/>
                </a:lnTo>
                <a:lnTo>
                  <a:pt x="18287" y="62864"/>
                </a:lnTo>
                <a:lnTo>
                  <a:pt x="18287" y="135000"/>
                </a:lnTo>
                <a:lnTo>
                  <a:pt x="0" y="135000"/>
                </a:lnTo>
                <a:lnTo>
                  <a:pt x="0" y="3048"/>
                </a:lnTo>
                <a:lnTo>
                  <a:pt x="16509" y="3048"/>
                </a:lnTo>
                <a:lnTo>
                  <a:pt x="16509" y="21589"/>
                </a:lnTo>
                <a:lnTo>
                  <a:pt x="20447" y="14350"/>
                </a:lnTo>
                <a:lnTo>
                  <a:pt x="25400" y="9016"/>
                </a:lnTo>
                <a:lnTo>
                  <a:pt x="31115" y="5460"/>
                </a:lnTo>
                <a:lnTo>
                  <a:pt x="36829" y="1777"/>
                </a:lnTo>
                <a:lnTo>
                  <a:pt x="43433" y="0"/>
                </a:lnTo>
                <a:lnTo>
                  <a:pt x="50926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272780" y="167767"/>
            <a:ext cx="99695" cy="138430"/>
          </a:xfrm>
          <a:custGeom>
            <a:avLst/>
            <a:gdLst/>
            <a:ahLst/>
            <a:cxnLst/>
            <a:rect l="l" t="t" r="r" b="b"/>
            <a:pathLst>
              <a:path w="99695" h="138429">
                <a:moveTo>
                  <a:pt x="52324" y="0"/>
                </a:moveTo>
                <a:lnTo>
                  <a:pt x="89535" y="16001"/>
                </a:lnTo>
                <a:lnTo>
                  <a:pt x="93852" y="49910"/>
                </a:lnTo>
                <a:lnTo>
                  <a:pt x="93852" y="79628"/>
                </a:lnTo>
                <a:lnTo>
                  <a:pt x="93924" y="93872"/>
                </a:lnTo>
                <a:lnTo>
                  <a:pt x="99695" y="135000"/>
                </a:lnTo>
                <a:lnTo>
                  <a:pt x="80518" y="135000"/>
                </a:lnTo>
                <a:lnTo>
                  <a:pt x="78613" y="130428"/>
                </a:lnTo>
                <a:lnTo>
                  <a:pt x="77343" y="124967"/>
                </a:lnTo>
                <a:lnTo>
                  <a:pt x="76835" y="118744"/>
                </a:lnTo>
                <a:lnTo>
                  <a:pt x="70739" y="125094"/>
                </a:lnTo>
                <a:lnTo>
                  <a:pt x="64262" y="129921"/>
                </a:lnTo>
                <a:lnTo>
                  <a:pt x="57658" y="133096"/>
                </a:lnTo>
                <a:lnTo>
                  <a:pt x="51053" y="136398"/>
                </a:lnTo>
                <a:lnTo>
                  <a:pt x="44196" y="137922"/>
                </a:lnTo>
                <a:lnTo>
                  <a:pt x="37084" y="137922"/>
                </a:lnTo>
                <a:lnTo>
                  <a:pt x="2492" y="115855"/>
                </a:lnTo>
                <a:lnTo>
                  <a:pt x="0" y="100329"/>
                </a:lnTo>
                <a:lnTo>
                  <a:pt x="0" y="92709"/>
                </a:lnTo>
                <a:lnTo>
                  <a:pt x="27955" y="61944"/>
                </a:lnTo>
                <a:lnTo>
                  <a:pt x="52951" y="57215"/>
                </a:lnTo>
                <a:lnTo>
                  <a:pt x="61880" y="55324"/>
                </a:lnTo>
                <a:lnTo>
                  <a:pt x="69334" y="53266"/>
                </a:lnTo>
                <a:lnTo>
                  <a:pt x="75311" y="51053"/>
                </a:lnTo>
                <a:lnTo>
                  <a:pt x="75438" y="45338"/>
                </a:lnTo>
                <a:lnTo>
                  <a:pt x="75438" y="36322"/>
                </a:lnTo>
                <a:lnTo>
                  <a:pt x="73787" y="29972"/>
                </a:lnTo>
                <a:lnTo>
                  <a:pt x="70612" y="26415"/>
                </a:lnTo>
                <a:lnTo>
                  <a:pt x="66040" y="21081"/>
                </a:lnTo>
                <a:lnTo>
                  <a:pt x="59054" y="18414"/>
                </a:lnTo>
                <a:lnTo>
                  <a:pt x="49529" y="18414"/>
                </a:lnTo>
                <a:lnTo>
                  <a:pt x="41021" y="18414"/>
                </a:lnTo>
                <a:lnTo>
                  <a:pt x="34671" y="20192"/>
                </a:lnTo>
                <a:lnTo>
                  <a:pt x="30479" y="23749"/>
                </a:lnTo>
                <a:lnTo>
                  <a:pt x="26289" y="27304"/>
                </a:lnTo>
                <a:lnTo>
                  <a:pt x="23114" y="33908"/>
                </a:lnTo>
                <a:lnTo>
                  <a:pt x="21081" y="43687"/>
                </a:lnTo>
                <a:lnTo>
                  <a:pt x="3175" y="40639"/>
                </a:lnTo>
                <a:lnTo>
                  <a:pt x="25195" y="5518"/>
                </a:lnTo>
                <a:lnTo>
                  <a:pt x="42011" y="617"/>
                </a:lnTo>
                <a:lnTo>
                  <a:pt x="52324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209026" y="167767"/>
            <a:ext cx="59055" cy="135255"/>
          </a:xfrm>
          <a:custGeom>
            <a:avLst/>
            <a:gdLst/>
            <a:ahLst/>
            <a:cxnLst/>
            <a:rect l="l" t="t" r="r" b="b"/>
            <a:pathLst>
              <a:path w="59054" h="135254">
                <a:moveTo>
                  <a:pt x="40004" y="0"/>
                </a:moveTo>
                <a:lnTo>
                  <a:pt x="46100" y="0"/>
                </a:lnTo>
                <a:lnTo>
                  <a:pt x="52450" y="2412"/>
                </a:lnTo>
                <a:lnTo>
                  <a:pt x="58800" y="7238"/>
                </a:lnTo>
                <a:lnTo>
                  <a:pt x="52577" y="27939"/>
                </a:lnTo>
                <a:lnTo>
                  <a:pt x="48005" y="24764"/>
                </a:lnTo>
                <a:lnTo>
                  <a:pt x="43560" y="23113"/>
                </a:lnTo>
                <a:lnTo>
                  <a:pt x="39243" y="23113"/>
                </a:lnTo>
                <a:lnTo>
                  <a:pt x="35432" y="23113"/>
                </a:lnTo>
                <a:lnTo>
                  <a:pt x="31750" y="24510"/>
                </a:lnTo>
                <a:lnTo>
                  <a:pt x="18288" y="65912"/>
                </a:lnTo>
                <a:lnTo>
                  <a:pt x="18288" y="135000"/>
                </a:lnTo>
                <a:lnTo>
                  <a:pt x="0" y="135000"/>
                </a:lnTo>
                <a:lnTo>
                  <a:pt x="0" y="3048"/>
                </a:lnTo>
                <a:lnTo>
                  <a:pt x="16509" y="3048"/>
                </a:lnTo>
                <a:lnTo>
                  <a:pt x="16509" y="22986"/>
                </a:lnTo>
                <a:lnTo>
                  <a:pt x="20700" y="13715"/>
                </a:lnTo>
                <a:lnTo>
                  <a:pt x="24638" y="7619"/>
                </a:lnTo>
                <a:lnTo>
                  <a:pt x="28194" y="4572"/>
                </a:lnTo>
                <a:lnTo>
                  <a:pt x="31623" y="1524"/>
                </a:lnTo>
                <a:lnTo>
                  <a:pt x="35559" y="0"/>
                </a:lnTo>
                <a:lnTo>
                  <a:pt x="40004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914640" y="167767"/>
            <a:ext cx="100330" cy="138430"/>
          </a:xfrm>
          <a:custGeom>
            <a:avLst/>
            <a:gdLst/>
            <a:ahLst/>
            <a:cxnLst/>
            <a:rect l="l" t="t" r="r" b="b"/>
            <a:pathLst>
              <a:path w="100329" h="138429">
                <a:moveTo>
                  <a:pt x="50673" y="0"/>
                </a:moveTo>
                <a:lnTo>
                  <a:pt x="85725" y="17652"/>
                </a:lnTo>
                <a:lnTo>
                  <a:pt x="99821" y="68706"/>
                </a:lnTo>
                <a:lnTo>
                  <a:pt x="99694" y="74675"/>
                </a:lnTo>
                <a:lnTo>
                  <a:pt x="18923" y="74675"/>
                </a:lnTo>
                <a:lnTo>
                  <a:pt x="19994" y="85129"/>
                </a:lnTo>
                <a:lnTo>
                  <a:pt x="42799" y="119633"/>
                </a:lnTo>
                <a:lnTo>
                  <a:pt x="51561" y="119633"/>
                </a:lnTo>
                <a:lnTo>
                  <a:pt x="61083" y="117923"/>
                </a:lnTo>
                <a:lnTo>
                  <a:pt x="69056" y="112807"/>
                </a:lnTo>
                <a:lnTo>
                  <a:pt x="75457" y="104310"/>
                </a:lnTo>
                <a:lnTo>
                  <a:pt x="80263" y="92455"/>
                </a:lnTo>
                <a:lnTo>
                  <a:pt x="99186" y="95376"/>
                </a:lnTo>
                <a:lnTo>
                  <a:pt x="75491" y="131921"/>
                </a:lnTo>
                <a:lnTo>
                  <a:pt x="51434" y="137922"/>
                </a:lnTo>
                <a:lnTo>
                  <a:pt x="40477" y="136846"/>
                </a:lnTo>
                <a:lnTo>
                  <a:pt x="7983" y="110805"/>
                </a:lnTo>
                <a:lnTo>
                  <a:pt x="0" y="70103"/>
                </a:lnTo>
                <a:lnTo>
                  <a:pt x="902" y="54056"/>
                </a:lnTo>
                <a:lnTo>
                  <a:pt x="14350" y="18033"/>
                </a:lnTo>
                <a:lnTo>
                  <a:pt x="40175" y="1121"/>
                </a:lnTo>
                <a:lnTo>
                  <a:pt x="5067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510144" y="167767"/>
            <a:ext cx="101600" cy="138430"/>
          </a:xfrm>
          <a:custGeom>
            <a:avLst/>
            <a:gdLst/>
            <a:ahLst/>
            <a:cxnLst/>
            <a:rect l="l" t="t" r="r" b="b"/>
            <a:pathLst>
              <a:path w="101600" h="138429">
                <a:moveTo>
                  <a:pt x="50673" y="0"/>
                </a:moveTo>
                <a:lnTo>
                  <a:pt x="86868" y="17399"/>
                </a:lnTo>
                <a:lnTo>
                  <a:pt x="101473" y="67690"/>
                </a:lnTo>
                <a:lnTo>
                  <a:pt x="100570" y="84286"/>
                </a:lnTo>
                <a:lnTo>
                  <a:pt x="87122" y="120523"/>
                </a:lnTo>
                <a:lnTo>
                  <a:pt x="50673" y="137922"/>
                </a:lnTo>
                <a:lnTo>
                  <a:pt x="40266" y="136846"/>
                </a:lnTo>
                <a:lnTo>
                  <a:pt x="8143" y="110734"/>
                </a:lnTo>
                <a:lnTo>
                  <a:pt x="0" y="68960"/>
                </a:lnTo>
                <a:lnTo>
                  <a:pt x="902" y="52957"/>
                </a:lnTo>
                <a:lnTo>
                  <a:pt x="22044" y="9804"/>
                </a:lnTo>
                <a:lnTo>
                  <a:pt x="5067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346950" y="167767"/>
            <a:ext cx="90170" cy="138430"/>
          </a:xfrm>
          <a:custGeom>
            <a:avLst/>
            <a:gdLst/>
            <a:ahLst/>
            <a:cxnLst/>
            <a:rect l="l" t="t" r="r" b="b"/>
            <a:pathLst>
              <a:path w="90170" h="138429">
                <a:moveTo>
                  <a:pt x="43942" y="0"/>
                </a:moveTo>
                <a:lnTo>
                  <a:pt x="51943" y="0"/>
                </a:lnTo>
                <a:lnTo>
                  <a:pt x="58927" y="1524"/>
                </a:lnTo>
                <a:lnTo>
                  <a:pt x="85725" y="37083"/>
                </a:lnTo>
                <a:lnTo>
                  <a:pt x="67818" y="40004"/>
                </a:lnTo>
                <a:lnTo>
                  <a:pt x="65434" y="30577"/>
                </a:lnTo>
                <a:lnTo>
                  <a:pt x="60753" y="23828"/>
                </a:lnTo>
                <a:lnTo>
                  <a:pt x="53762" y="19770"/>
                </a:lnTo>
                <a:lnTo>
                  <a:pt x="44450" y="18414"/>
                </a:lnTo>
                <a:lnTo>
                  <a:pt x="36449" y="18414"/>
                </a:lnTo>
                <a:lnTo>
                  <a:pt x="30479" y="20065"/>
                </a:lnTo>
                <a:lnTo>
                  <a:pt x="26670" y="23240"/>
                </a:lnTo>
                <a:lnTo>
                  <a:pt x="22732" y="26415"/>
                </a:lnTo>
                <a:lnTo>
                  <a:pt x="20827" y="30479"/>
                </a:lnTo>
                <a:lnTo>
                  <a:pt x="20827" y="35432"/>
                </a:lnTo>
                <a:lnTo>
                  <a:pt x="20827" y="40258"/>
                </a:lnTo>
                <a:lnTo>
                  <a:pt x="22605" y="44068"/>
                </a:lnTo>
                <a:lnTo>
                  <a:pt x="26416" y="46862"/>
                </a:lnTo>
                <a:lnTo>
                  <a:pt x="28575" y="48513"/>
                </a:lnTo>
                <a:lnTo>
                  <a:pt x="35305" y="51180"/>
                </a:lnTo>
                <a:lnTo>
                  <a:pt x="46354" y="54863"/>
                </a:lnTo>
                <a:lnTo>
                  <a:pt x="56691" y="58239"/>
                </a:lnTo>
                <a:lnTo>
                  <a:pt x="65039" y="61293"/>
                </a:lnTo>
                <a:lnTo>
                  <a:pt x="86105" y="77977"/>
                </a:lnTo>
                <a:lnTo>
                  <a:pt x="88646" y="82930"/>
                </a:lnTo>
                <a:lnTo>
                  <a:pt x="89916" y="88773"/>
                </a:lnTo>
                <a:lnTo>
                  <a:pt x="89916" y="95630"/>
                </a:lnTo>
                <a:lnTo>
                  <a:pt x="71302" y="131385"/>
                </a:lnTo>
                <a:lnTo>
                  <a:pt x="45084" y="137922"/>
                </a:lnTo>
                <a:lnTo>
                  <a:pt x="27699" y="135276"/>
                </a:lnTo>
                <a:lnTo>
                  <a:pt x="14398" y="127333"/>
                </a:lnTo>
                <a:lnTo>
                  <a:pt x="5169" y="114079"/>
                </a:lnTo>
                <a:lnTo>
                  <a:pt x="0" y="95503"/>
                </a:lnTo>
                <a:lnTo>
                  <a:pt x="18288" y="91948"/>
                </a:lnTo>
                <a:lnTo>
                  <a:pt x="19303" y="101346"/>
                </a:lnTo>
                <a:lnTo>
                  <a:pt x="22351" y="108203"/>
                </a:lnTo>
                <a:lnTo>
                  <a:pt x="27050" y="112775"/>
                </a:lnTo>
                <a:lnTo>
                  <a:pt x="31876" y="117348"/>
                </a:lnTo>
                <a:lnTo>
                  <a:pt x="38226" y="119633"/>
                </a:lnTo>
                <a:lnTo>
                  <a:pt x="46227" y="119633"/>
                </a:lnTo>
                <a:lnTo>
                  <a:pt x="54101" y="119633"/>
                </a:lnTo>
                <a:lnTo>
                  <a:pt x="60198" y="117601"/>
                </a:lnTo>
                <a:lnTo>
                  <a:pt x="64643" y="113664"/>
                </a:lnTo>
                <a:lnTo>
                  <a:pt x="68960" y="109727"/>
                </a:lnTo>
                <a:lnTo>
                  <a:pt x="71120" y="104775"/>
                </a:lnTo>
                <a:lnTo>
                  <a:pt x="71120" y="98678"/>
                </a:lnTo>
                <a:lnTo>
                  <a:pt x="71120" y="93472"/>
                </a:lnTo>
                <a:lnTo>
                  <a:pt x="46863" y="79121"/>
                </a:lnTo>
                <a:lnTo>
                  <a:pt x="37076" y="75926"/>
                </a:lnTo>
                <a:lnTo>
                  <a:pt x="4445" y="50418"/>
                </a:lnTo>
                <a:lnTo>
                  <a:pt x="3175" y="44576"/>
                </a:lnTo>
                <a:lnTo>
                  <a:pt x="3175" y="38100"/>
                </a:lnTo>
                <a:lnTo>
                  <a:pt x="26860" y="2651"/>
                </a:lnTo>
                <a:lnTo>
                  <a:pt x="34865" y="664"/>
                </a:lnTo>
                <a:lnTo>
                  <a:pt x="43942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238238" y="167767"/>
            <a:ext cx="88265" cy="135255"/>
          </a:xfrm>
          <a:custGeom>
            <a:avLst/>
            <a:gdLst/>
            <a:ahLst/>
            <a:cxnLst/>
            <a:rect l="l" t="t" r="r" b="b"/>
            <a:pathLst>
              <a:path w="88265" h="135254">
                <a:moveTo>
                  <a:pt x="50926" y="0"/>
                </a:moveTo>
                <a:lnTo>
                  <a:pt x="56641" y="0"/>
                </a:lnTo>
                <a:lnTo>
                  <a:pt x="61975" y="1142"/>
                </a:lnTo>
                <a:lnTo>
                  <a:pt x="66928" y="3428"/>
                </a:lnTo>
                <a:lnTo>
                  <a:pt x="71881" y="5714"/>
                </a:lnTo>
                <a:lnTo>
                  <a:pt x="75818" y="8762"/>
                </a:lnTo>
                <a:lnTo>
                  <a:pt x="78866" y="12446"/>
                </a:lnTo>
                <a:lnTo>
                  <a:pt x="81914" y="16128"/>
                </a:lnTo>
                <a:lnTo>
                  <a:pt x="87883" y="53848"/>
                </a:lnTo>
                <a:lnTo>
                  <a:pt x="87883" y="135000"/>
                </a:lnTo>
                <a:lnTo>
                  <a:pt x="69595" y="135000"/>
                </a:lnTo>
                <a:lnTo>
                  <a:pt x="69595" y="54609"/>
                </a:lnTo>
                <a:lnTo>
                  <a:pt x="69595" y="44957"/>
                </a:lnTo>
                <a:lnTo>
                  <a:pt x="68706" y="37846"/>
                </a:lnTo>
                <a:lnTo>
                  <a:pt x="67055" y="33400"/>
                </a:lnTo>
                <a:lnTo>
                  <a:pt x="65404" y="28828"/>
                </a:lnTo>
                <a:lnTo>
                  <a:pt x="62864" y="25400"/>
                </a:lnTo>
                <a:lnTo>
                  <a:pt x="59308" y="22986"/>
                </a:lnTo>
                <a:lnTo>
                  <a:pt x="55752" y="20574"/>
                </a:lnTo>
                <a:lnTo>
                  <a:pt x="51688" y="19303"/>
                </a:lnTo>
                <a:lnTo>
                  <a:pt x="47116" y="19303"/>
                </a:lnTo>
                <a:lnTo>
                  <a:pt x="38353" y="19303"/>
                </a:lnTo>
                <a:lnTo>
                  <a:pt x="18287" y="62864"/>
                </a:lnTo>
                <a:lnTo>
                  <a:pt x="18287" y="135000"/>
                </a:lnTo>
                <a:lnTo>
                  <a:pt x="0" y="135000"/>
                </a:lnTo>
                <a:lnTo>
                  <a:pt x="0" y="3048"/>
                </a:lnTo>
                <a:lnTo>
                  <a:pt x="16509" y="3048"/>
                </a:lnTo>
                <a:lnTo>
                  <a:pt x="16509" y="21589"/>
                </a:lnTo>
                <a:lnTo>
                  <a:pt x="20446" y="14350"/>
                </a:lnTo>
                <a:lnTo>
                  <a:pt x="25400" y="9016"/>
                </a:lnTo>
                <a:lnTo>
                  <a:pt x="31114" y="5460"/>
                </a:lnTo>
                <a:lnTo>
                  <a:pt x="36829" y="1777"/>
                </a:lnTo>
                <a:lnTo>
                  <a:pt x="43433" y="0"/>
                </a:lnTo>
                <a:lnTo>
                  <a:pt x="50926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115429" y="167767"/>
            <a:ext cx="101600" cy="138430"/>
          </a:xfrm>
          <a:custGeom>
            <a:avLst/>
            <a:gdLst/>
            <a:ahLst/>
            <a:cxnLst/>
            <a:rect l="l" t="t" r="r" b="b"/>
            <a:pathLst>
              <a:path w="101600" h="138429">
                <a:moveTo>
                  <a:pt x="50673" y="0"/>
                </a:moveTo>
                <a:lnTo>
                  <a:pt x="86868" y="17399"/>
                </a:lnTo>
                <a:lnTo>
                  <a:pt x="101473" y="67690"/>
                </a:lnTo>
                <a:lnTo>
                  <a:pt x="100570" y="84286"/>
                </a:lnTo>
                <a:lnTo>
                  <a:pt x="87122" y="120523"/>
                </a:lnTo>
                <a:lnTo>
                  <a:pt x="50673" y="137922"/>
                </a:lnTo>
                <a:lnTo>
                  <a:pt x="40266" y="136846"/>
                </a:lnTo>
                <a:lnTo>
                  <a:pt x="8143" y="110734"/>
                </a:lnTo>
                <a:lnTo>
                  <a:pt x="0" y="68960"/>
                </a:lnTo>
                <a:lnTo>
                  <a:pt x="902" y="52957"/>
                </a:lnTo>
                <a:lnTo>
                  <a:pt x="22044" y="9804"/>
                </a:lnTo>
                <a:lnTo>
                  <a:pt x="5067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909689" y="167767"/>
            <a:ext cx="94615" cy="138430"/>
          </a:xfrm>
          <a:custGeom>
            <a:avLst/>
            <a:gdLst/>
            <a:ahLst/>
            <a:cxnLst/>
            <a:rect l="l" t="t" r="r" b="b"/>
            <a:pathLst>
              <a:path w="94615" h="138429">
                <a:moveTo>
                  <a:pt x="49402" y="0"/>
                </a:moveTo>
                <a:lnTo>
                  <a:pt x="87137" y="23479"/>
                </a:lnTo>
                <a:lnTo>
                  <a:pt x="92455" y="41782"/>
                </a:lnTo>
                <a:lnTo>
                  <a:pt x="74675" y="44957"/>
                </a:lnTo>
                <a:lnTo>
                  <a:pt x="72897" y="36067"/>
                </a:lnTo>
                <a:lnTo>
                  <a:pt x="69850" y="29463"/>
                </a:lnTo>
                <a:lnTo>
                  <a:pt x="65658" y="25018"/>
                </a:lnTo>
                <a:lnTo>
                  <a:pt x="61340" y="20574"/>
                </a:lnTo>
                <a:lnTo>
                  <a:pt x="56133" y="18414"/>
                </a:lnTo>
                <a:lnTo>
                  <a:pt x="50037" y="18414"/>
                </a:lnTo>
                <a:lnTo>
                  <a:pt x="41020" y="18414"/>
                </a:lnTo>
                <a:lnTo>
                  <a:pt x="19345" y="56284"/>
                </a:lnTo>
                <a:lnTo>
                  <a:pt x="18795" y="68452"/>
                </a:lnTo>
                <a:lnTo>
                  <a:pt x="19321" y="81029"/>
                </a:lnTo>
                <a:lnTo>
                  <a:pt x="40258" y="119633"/>
                </a:lnTo>
                <a:lnTo>
                  <a:pt x="49021" y="119633"/>
                </a:lnTo>
                <a:lnTo>
                  <a:pt x="56006" y="119633"/>
                </a:lnTo>
                <a:lnTo>
                  <a:pt x="76326" y="86613"/>
                </a:lnTo>
                <a:lnTo>
                  <a:pt x="94360" y="89534"/>
                </a:lnTo>
                <a:lnTo>
                  <a:pt x="78739" y="125602"/>
                </a:lnTo>
                <a:lnTo>
                  <a:pt x="48640" y="137922"/>
                </a:lnTo>
                <a:lnTo>
                  <a:pt x="38522" y="136846"/>
                </a:lnTo>
                <a:lnTo>
                  <a:pt x="7715" y="110732"/>
                </a:lnTo>
                <a:lnTo>
                  <a:pt x="0" y="68833"/>
                </a:lnTo>
                <a:lnTo>
                  <a:pt x="859" y="52740"/>
                </a:lnTo>
                <a:lnTo>
                  <a:pt x="21274" y="9697"/>
                </a:lnTo>
                <a:lnTo>
                  <a:pt x="39042" y="1073"/>
                </a:lnTo>
                <a:lnTo>
                  <a:pt x="49402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799326" y="167767"/>
            <a:ext cx="88265" cy="135255"/>
          </a:xfrm>
          <a:custGeom>
            <a:avLst/>
            <a:gdLst/>
            <a:ahLst/>
            <a:cxnLst/>
            <a:rect l="l" t="t" r="r" b="b"/>
            <a:pathLst>
              <a:path w="88265" h="135254">
                <a:moveTo>
                  <a:pt x="50926" y="0"/>
                </a:moveTo>
                <a:lnTo>
                  <a:pt x="56642" y="0"/>
                </a:lnTo>
                <a:lnTo>
                  <a:pt x="61975" y="1142"/>
                </a:lnTo>
                <a:lnTo>
                  <a:pt x="66928" y="3428"/>
                </a:lnTo>
                <a:lnTo>
                  <a:pt x="71881" y="5714"/>
                </a:lnTo>
                <a:lnTo>
                  <a:pt x="75819" y="8762"/>
                </a:lnTo>
                <a:lnTo>
                  <a:pt x="78867" y="12446"/>
                </a:lnTo>
                <a:lnTo>
                  <a:pt x="81915" y="16128"/>
                </a:lnTo>
                <a:lnTo>
                  <a:pt x="87883" y="53848"/>
                </a:lnTo>
                <a:lnTo>
                  <a:pt x="87883" y="135000"/>
                </a:lnTo>
                <a:lnTo>
                  <a:pt x="69596" y="135000"/>
                </a:lnTo>
                <a:lnTo>
                  <a:pt x="69596" y="54609"/>
                </a:lnTo>
                <a:lnTo>
                  <a:pt x="69596" y="44957"/>
                </a:lnTo>
                <a:lnTo>
                  <a:pt x="68706" y="37846"/>
                </a:lnTo>
                <a:lnTo>
                  <a:pt x="67055" y="33400"/>
                </a:lnTo>
                <a:lnTo>
                  <a:pt x="65404" y="28828"/>
                </a:lnTo>
                <a:lnTo>
                  <a:pt x="62865" y="25400"/>
                </a:lnTo>
                <a:lnTo>
                  <a:pt x="59308" y="22986"/>
                </a:lnTo>
                <a:lnTo>
                  <a:pt x="55752" y="20574"/>
                </a:lnTo>
                <a:lnTo>
                  <a:pt x="51689" y="19303"/>
                </a:lnTo>
                <a:lnTo>
                  <a:pt x="47117" y="19303"/>
                </a:lnTo>
                <a:lnTo>
                  <a:pt x="38353" y="19303"/>
                </a:lnTo>
                <a:lnTo>
                  <a:pt x="18288" y="62864"/>
                </a:lnTo>
                <a:lnTo>
                  <a:pt x="18288" y="135000"/>
                </a:lnTo>
                <a:lnTo>
                  <a:pt x="0" y="135000"/>
                </a:lnTo>
                <a:lnTo>
                  <a:pt x="0" y="3048"/>
                </a:lnTo>
                <a:lnTo>
                  <a:pt x="16509" y="3048"/>
                </a:lnTo>
                <a:lnTo>
                  <a:pt x="16509" y="21589"/>
                </a:lnTo>
                <a:lnTo>
                  <a:pt x="20447" y="14350"/>
                </a:lnTo>
                <a:lnTo>
                  <a:pt x="25400" y="9016"/>
                </a:lnTo>
                <a:lnTo>
                  <a:pt x="31115" y="5460"/>
                </a:lnTo>
                <a:lnTo>
                  <a:pt x="36829" y="1777"/>
                </a:lnTo>
                <a:lnTo>
                  <a:pt x="43433" y="0"/>
                </a:lnTo>
                <a:lnTo>
                  <a:pt x="50926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708643" y="124713"/>
            <a:ext cx="52705" cy="180340"/>
          </a:xfrm>
          <a:custGeom>
            <a:avLst/>
            <a:gdLst/>
            <a:ahLst/>
            <a:cxnLst/>
            <a:rect l="l" t="t" r="r" b="b"/>
            <a:pathLst>
              <a:path w="52704" h="180340">
                <a:moveTo>
                  <a:pt x="31623" y="0"/>
                </a:moveTo>
                <a:lnTo>
                  <a:pt x="31623" y="46100"/>
                </a:lnTo>
                <a:lnTo>
                  <a:pt x="50164" y="46100"/>
                </a:lnTo>
                <a:lnTo>
                  <a:pt x="50164" y="63500"/>
                </a:lnTo>
                <a:lnTo>
                  <a:pt x="31623" y="63500"/>
                </a:lnTo>
                <a:lnTo>
                  <a:pt x="31623" y="140588"/>
                </a:lnTo>
                <a:lnTo>
                  <a:pt x="31623" y="147700"/>
                </a:lnTo>
                <a:lnTo>
                  <a:pt x="32130" y="152400"/>
                </a:lnTo>
                <a:lnTo>
                  <a:pt x="33274" y="154431"/>
                </a:lnTo>
                <a:lnTo>
                  <a:pt x="34798" y="157352"/>
                </a:lnTo>
                <a:lnTo>
                  <a:pt x="37719" y="158876"/>
                </a:lnTo>
                <a:lnTo>
                  <a:pt x="42036" y="158876"/>
                </a:lnTo>
                <a:lnTo>
                  <a:pt x="44196" y="158876"/>
                </a:lnTo>
                <a:lnTo>
                  <a:pt x="46862" y="158622"/>
                </a:lnTo>
                <a:lnTo>
                  <a:pt x="50164" y="157987"/>
                </a:lnTo>
                <a:lnTo>
                  <a:pt x="52577" y="177800"/>
                </a:lnTo>
                <a:lnTo>
                  <a:pt x="47625" y="179069"/>
                </a:lnTo>
                <a:lnTo>
                  <a:pt x="43052" y="179831"/>
                </a:lnTo>
                <a:lnTo>
                  <a:pt x="38988" y="179831"/>
                </a:lnTo>
                <a:lnTo>
                  <a:pt x="32638" y="179831"/>
                </a:lnTo>
                <a:lnTo>
                  <a:pt x="27431" y="178561"/>
                </a:lnTo>
                <a:lnTo>
                  <a:pt x="23622" y="176021"/>
                </a:lnTo>
                <a:lnTo>
                  <a:pt x="19684" y="173481"/>
                </a:lnTo>
                <a:lnTo>
                  <a:pt x="13334" y="139445"/>
                </a:lnTo>
                <a:lnTo>
                  <a:pt x="13334" y="63500"/>
                </a:lnTo>
                <a:lnTo>
                  <a:pt x="0" y="63500"/>
                </a:lnTo>
                <a:lnTo>
                  <a:pt x="0" y="46100"/>
                </a:lnTo>
                <a:lnTo>
                  <a:pt x="13334" y="46100"/>
                </a:lnTo>
                <a:lnTo>
                  <a:pt x="13334" y="13334"/>
                </a:lnTo>
                <a:lnTo>
                  <a:pt x="3162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737856" y="124713"/>
            <a:ext cx="52705" cy="180340"/>
          </a:xfrm>
          <a:custGeom>
            <a:avLst/>
            <a:gdLst/>
            <a:ahLst/>
            <a:cxnLst/>
            <a:rect l="l" t="t" r="r" b="b"/>
            <a:pathLst>
              <a:path w="52704" h="180340">
                <a:moveTo>
                  <a:pt x="31623" y="0"/>
                </a:moveTo>
                <a:lnTo>
                  <a:pt x="31623" y="46100"/>
                </a:lnTo>
                <a:lnTo>
                  <a:pt x="50165" y="46100"/>
                </a:lnTo>
                <a:lnTo>
                  <a:pt x="50165" y="63500"/>
                </a:lnTo>
                <a:lnTo>
                  <a:pt x="31623" y="63500"/>
                </a:lnTo>
                <a:lnTo>
                  <a:pt x="31623" y="140588"/>
                </a:lnTo>
                <a:lnTo>
                  <a:pt x="31623" y="147700"/>
                </a:lnTo>
                <a:lnTo>
                  <a:pt x="32130" y="152400"/>
                </a:lnTo>
                <a:lnTo>
                  <a:pt x="33274" y="154431"/>
                </a:lnTo>
                <a:lnTo>
                  <a:pt x="34798" y="157352"/>
                </a:lnTo>
                <a:lnTo>
                  <a:pt x="37719" y="158876"/>
                </a:lnTo>
                <a:lnTo>
                  <a:pt x="42037" y="158876"/>
                </a:lnTo>
                <a:lnTo>
                  <a:pt x="44196" y="158876"/>
                </a:lnTo>
                <a:lnTo>
                  <a:pt x="46863" y="158622"/>
                </a:lnTo>
                <a:lnTo>
                  <a:pt x="50165" y="157987"/>
                </a:lnTo>
                <a:lnTo>
                  <a:pt x="52577" y="177800"/>
                </a:lnTo>
                <a:lnTo>
                  <a:pt x="47625" y="179069"/>
                </a:lnTo>
                <a:lnTo>
                  <a:pt x="43052" y="179831"/>
                </a:lnTo>
                <a:lnTo>
                  <a:pt x="38989" y="179831"/>
                </a:lnTo>
                <a:lnTo>
                  <a:pt x="32639" y="179831"/>
                </a:lnTo>
                <a:lnTo>
                  <a:pt x="27432" y="178561"/>
                </a:lnTo>
                <a:lnTo>
                  <a:pt x="23622" y="176021"/>
                </a:lnTo>
                <a:lnTo>
                  <a:pt x="19685" y="173481"/>
                </a:lnTo>
                <a:lnTo>
                  <a:pt x="13335" y="139445"/>
                </a:lnTo>
                <a:lnTo>
                  <a:pt x="13335" y="63500"/>
                </a:lnTo>
                <a:lnTo>
                  <a:pt x="0" y="63500"/>
                </a:lnTo>
                <a:lnTo>
                  <a:pt x="0" y="46100"/>
                </a:lnTo>
                <a:lnTo>
                  <a:pt x="13335" y="46100"/>
                </a:lnTo>
                <a:lnTo>
                  <a:pt x="13335" y="13334"/>
                </a:lnTo>
                <a:lnTo>
                  <a:pt x="3162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009383" y="124713"/>
            <a:ext cx="52705" cy="180340"/>
          </a:xfrm>
          <a:custGeom>
            <a:avLst/>
            <a:gdLst/>
            <a:ahLst/>
            <a:cxnLst/>
            <a:rect l="l" t="t" r="r" b="b"/>
            <a:pathLst>
              <a:path w="52704" h="180340">
                <a:moveTo>
                  <a:pt x="31623" y="0"/>
                </a:moveTo>
                <a:lnTo>
                  <a:pt x="31623" y="46100"/>
                </a:lnTo>
                <a:lnTo>
                  <a:pt x="50165" y="46100"/>
                </a:lnTo>
                <a:lnTo>
                  <a:pt x="50165" y="63500"/>
                </a:lnTo>
                <a:lnTo>
                  <a:pt x="31623" y="63500"/>
                </a:lnTo>
                <a:lnTo>
                  <a:pt x="31623" y="140588"/>
                </a:lnTo>
                <a:lnTo>
                  <a:pt x="31623" y="147700"/>
                </a:lnTo>
                <a:lnTo>
                  <a:pt x="32131" y="152400"/>
                </a:lnTo>
                <a:lnTo>
                  <a:pt x="33274" y="154431"/>
                </a:lnTo>
                <a:lnTo>
                  <a:pt x="34798" y="157352"/>
                </a:lnTo>
                <a:lnTo>
                  <a:pt x="37719" y="158876"/>
                </a:lnTo>
                <a:lnTo>
                  <a:pt x="42037" y="158876"/>
                </a:lnTo>
                <a:lnTo>
                  <a:pt x="44196" y="158876"/>
                </a:lnTo>
                <a:lnTo>
                  <a:pt x="46863" y="158622"/>
                </a:lnTo>
                <a:lnTo>
                  <a:pt x="50165" y="157987"/>
                </a:lnTo>
                <a:lnTo>
                  <a:pt x="52577" y="177800"/>
                </a:lnTo>
                <a:lnTo>
                  <a:pt x="47625" y="179069"/>
                </a:lnTo>
                <a:lnTo>
                  <a:pt x="43052" y="179831"/>
                </a:lnTo>
                <a:lnTo>
                  <a:pt x="38989" y="179831"/>
                </a:lnTo>
                <a:lnTo>
                  <a:pt x="32639" y="179831"/>
                </a:lnTo>
                <a:lnTo>
                  <a:pt x="27432" y="178561"/>
                </a:lnTo>
                <a:lnTo>
                  <a:pt x="23622" y="176021"/>
                </a:lnTo>
                <a:lnTo>
                  <a:pt x="19685" y="173481"/>
                </a:lnTo>
                <a:lnTo>
                  <a:pt x="13335" y="139445"/>
                </a:lnTo>
                <a:lnTo>
                  <a:pt x="13335" y="63500"/>
                </a:lnTo>
                <a:lnTo>
                  <a:pt x="0" y="63500"/>
                </a:lnTo>
                <a:lnTo>
                  <a:pt x="0" y="46100"/>
                </a:lnTo>
                <a:lnTo>
                  <a:pt x="13335" y="46100"/>
                </a:lnTo>
                <a:lnTo>
                  <a:pt x="13335" y="13334"/>
                </a:lnTo>
                <a:lnTo>
                  <a:pt x="31623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389619" y="133413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 h="0">
                <a:moveTo>
                  <a:pt x="0" y="0"/>
                </a:moveTo>
                <a:lnTo>
                  <a:pt x="28955" y="0"/>
                </a:lnTo>
              </a:path>
            </a:pathLst>
          </a:custGeom>
          <a:ln w="3644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092947" y="120522"/>
            <a:ext cx="93980" cy="185420"/>
          </a:xfrm>
          <a:custGeom>
            <a:avLst/>
            <a:gdLst/>
            <a:ahLst/>
            <a:cxnLst/>
            <a:rect l="l" t="t" r="r" b="b"/>
            <a:pathLst>
              <a:path w="93979" h="185420">
                <a:moveTo>
                  <a:pt x="0" y="0"/>
                </a:moveTo>
                <a:lnTo>
                  <a:pt x="18415" y="0"/>
                </a:lnTo>
                <a:lnTo>
                  <a:pt x="18415" y="65024"/>
                </a:lnTo>
                <a:lnTo>
                  <a:pt x="22225" y="59054"/>
                </a:lnTo>
                <a:lnTo>
                  <a:pt x="26670" y="54609"/>
                </a:lnTo>
                <a:lnTo>
                  <a:pt x="31623" y="51688"/>
                </a:lnTo>
                <a:lnTo>
                  <a:pt x="36575" y="48768"/>
                </a:lnTo>
                <a:lnTo>
                  <a:pt x="42036" y="47244"/>
                </a:lnTo>
                <a:lnTo>
                  <a:pt x="48132" y="47244"/>
                </a:lnTo>
                <a:lnTo>
                  <a:pt x="56515" y="47244"/>
                </a:lnTo>
                <a:lnTo>
                  <a:pt x="87756" y="77850"/>
                </a:lnTo>
                <a:lnTo>
                  <a:pt x="93979" y="115188"/>
                </a:lnTo>
                <a:lnTo>
                  <a:pt x="93098" y="131054"/>
                </a:lnTo>
                <a:lnTo>
                  <a:pt x="79882" y="167004"/>
                </a:lnTo>
                <a:lnTo>
                  <a:pt x="46990" y="185166"/>
                </a:lnTo>
                <a:lnTo>
                  <a:pt x="40767" y="185166"/>
                </a:lnTo>
                <a:lnTo>
                  <a:pt x="17018" y="165734"/>
                </a:lnTo>
                <a:lnTo>
                  <a:pt x="17018" y="182245"/>
                </a:lnTo>
                <a:lnTo>
                  <a:pt x="0" y="182245"/>
                </a:lnTo>
                <a:lnTo>
                  <a:pt x="0" y="0"/>
                </a:lnTo>
                <a:close/>
              </a:path>
            </a:pathLst>
          </a:custGeom>
          <a:ln w="10667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805166" y="120522"/>
            <a:ext cx="88265" cy="182245"/>
          </a:xfrm>
          <a:custGeom>
            <a:avLst/>
            <a:gdLst/>
            <a:ahLst/>
            <a:cxnLst/>
            <a:rect l="l" t="t" r="r" b="b"/>
            <a:pathLst>
              <a:path w="88265" h="182245">
                <a:moveTo>
                  <a:pt x="0" y="0"/>
                </a:moveTo>
                <a:lnTo>
                  <a:pt x="18287" y="0"/>
                </a:lnTo>
                <a:lnTo>
                  <a:pt x="18287" y="65404"/>
                </a:lnTo>
                <a:lnTo>
                  <a:pt x="22605" y="59308"/>
                </a:lnTo>
                <a:lnTo>
                  <a:pt x="27431" y="54863"/>
                </a:lnTo>
                <a:lnTo>
                  <a:pt x="32892" y="51816"/>
                </a:lnTo>
                <a:lnTo>
                  <a:pt x="38353" y="48768"/>
                </a:lnTo>
                <a:lnTo>
                  <a:pt x="44323" y="47244"/>
                </a:lnTo>
                <a:lnTo>
                  <a:pt x="50800" y="47244"/>
                </a:lnTo>
                <a:lnTo>
                  <a:pt x="85598" y="73850"/>
                </a:lnTo>
                <a:lnTo>
                  <a:pt x="88137" y="98551"/>
                </a:lnTo>
                <a:lnTo>
                  <a:pt x="88137" y="182245"/>
                </a:lnTo>
                <a:lnTo>
                  <a:pt x="69850" y="182245"/>
                </a:lnTo>
                <a:lnTo>
                  <a:pt x="69850" y="98551"/>
                </a:lnTo>
                <a:lnTo>
                  <a:pt x="69850" y="87122"/>
                </a:lnTo>
                <a:lnTo>
                  <a:pt x="67817" y="78994"/>
                </a:lnTo>
                <a:lnTo>
                  <a:pt x="63753" y="74041"/>
                </a:lnTo>
                <a:lnTo>
                  <a:pt x="59689" y="68960"/>
                </a:lnTo>
                <a:lnTo>
                  <a:pt x="54101" y="66548"/>
                </a:lnTo>
                <a:lnTo>
                  <a:pt x="46989" y="66548"/>
                </a:lnTo>
                <a:lnTo>
                  <a:pt x="38988" y="66548"/>
                </a:lnTo>
                <a:lnTo>
                  <a:pt x="18287" y="109981"/>
                </a:lnTo>
                <a:lnTo>
                  <a:pt x="18287" y="182245"/>
                </a:lnTo>
                <a:lnTo>
                  <a:pt x="0" y="182245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071359" y="133413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 h="0">
                <a:moveTo>
                  <a:pt x="0" y="0"/>
                </a:moveTo>
                <a:lnTo>
                  <a:pt x="28955" y="0"/>
                </a:lnTo>
              </a:path>
            </a:pathLst>
          </a:custGeom>
          <a:ln w="3644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559422" y="120522"/>
            <a:ext cx="100965" cy="182245"/>
          </a:xfrm>
          <a:custGeom>
            <a:avLst/>
            <a:gdLst/>
            <a:ahLst/>
            <a:cxnLst/>
            <a:rect l="l" t="t" r="r" b="b"/>
            <a:pathLst>
              <a:path w="100965" h="182245">
                <a:moveTo>
                  <a:pt x="0" y="0"/>
                </a:moveTo>
                <a:lnTo>
                  <a:pt x="100837" y="0"/>
                </a:lnTo>
                <a:lnTo>
                  <a:pt x="100837" y="21590"/>
                </a:lnTo>
                <a:lnTo>
                  <a:pt x="19811" y="21590"/>
                </a:lnTo>
                <a:lnTo>
                  <a:pt x="19811" y="77977"/>
                </a:lnTo>
                <a:lnTo>
                  <a:pt x="89916" y="77977"/>
                </a:lnTo>
                <a:lnTo>
                  <a:pt x="89916" y="99441"/>
                </a:lnTo>
                <a:lnTo>
                  <a:pt x="19811" y="99441"/>
                </a:lnTo>
                <a:lnTo>
                  <a:pt x="19811" y="182245"/>
                </a:lnTo>
                <a:lnTo>
                  <a:pt x="0" y="182245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621778" y="117475"/>
            <a:ext cx="63500" cy="185420"/>
          </a:xfrm>
          <a:custGeom>
            <a:avLst/>
            <a:gdLst/>
            <a:ahLst/>
            <a:cxnLst/>
            <a:rect l="l" t="t" r="r" b="b"/>
            <a:pathLst>
              <a:path w="63500" h="185420">
                <a:moveTo>
                  <a:pt x="46227" y="0"/>
                </a:moveTo>
                <a:lnTo>
                  <a:pt x="51435" y="0"/>
                </a:lnTo>
                <a:lnTo>
                  <a:pt x="57150" y="761"/>
                </a:lnTo>
                <a:lnTo>
                  <a:pt x="63373" y="2285"/>
                </a:lnTo>
                <a:lnTo>
                  <a:pt x="60578" y="21717"/>
                </a:lnTo>
                <a:lnTo>
                  <a:pt x="56769" y="20954"/>
                </a:lnTo>
                <a:lnTo>
                  <a:pt x="53213" y="20447"/>
                </a:lnTo>
                <a:lnTo>
                  <a:pt x="49783" y="20447"/>
                </a:lnTo>
                <a:lnTo>
                  <a:pt x="44323" y="20447"/>
                </a:lnTo>
                <a:lnTo>
                  <a:pt x="40386" y="21971"/>
                </a:lnTo>
                <a:lnTo>
                  <a:pt x="38100" y="24765"/>
                </a:lnTo>
                <a:lnTo>
                  <a:pt x="35687" y="27685"/>
                </a:lnTo>
                <a:lnTo>
                  <a:pt x="34544" y="33147"/>
                </a:lnTo>
                <a:lnTo>
                  <a:pt x="34544" y="41148"/>
                </a:lnTo>
                <a:lnTo>
                  <a:pt x="34544" y="53340"/>
                </a:lnTo>
                <a:lnTo>
                  <a:pt x="55625" y="53340"/>
                </a:lnTo>
                <a:lnTo>
                  <a:pt x="55625" y="70739"/>
                </a:lnTo>
                <a:lnTo>
                  <a:pt x="34544" y="70739"/>
                </a:lnTo>
                <a:lnTo>
                  <a:pt x="34544" y="185293"/>
                </a:lnTo>
                <a:lnTo>
                  <a:pt x="16255" y="185293"/>
                </a:lnTo>
                <a:lnTo>
                  <a:pt x="16255" y="70739"/>
                </a:lnTo>
                <a:lnTo>
                  <a:pt x="0" y="70739"/>
                </a:lnTo>
                <a:lnTo>
                  <a:pt x="0" y="53340"/>
                </a:lnTo>
                <a:lnTo>
                  <a:pt x="16255" y="53340"/>
                </a:lnTo>
                <a:lnTo>
                  <a:pt x="16255" y="39243"/>
                </a:lnTo>
                <a:lnTo>
                  <a:pt x="16255" y="28955"/>
                </a:lnTo>
                <a:lnTo>
                  <a:pt x="17399" y="21081"/>
                </a:lnTo>
                <a:lnTo>
                  <a:pt x="19557" y="16001"/>
                </a:lnTo>
                <a:lnTo>
                  <a:pt x="21717" y="10795"/>
                </a:lnTo>
                <a:lnTo>
                  <a:pt x="25019" y="6857"/>
                </a:lnTo>
                <a:lnTo>
                  <a:pt x="29464" y="4064"/>
                </a:lnTo>
                <a:lnTo>
                  <a:pt x="33908" y="1397"/>
                </a:lnTo>
                <a:lnTo>
                  <a:pt x="39497" y="0"/>
                </a:lnTo>
                <a:lnTo>
                  <a:pt x="46227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40880" y="652906"/>
            <a:ext cx="4147096" cy="4757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070787" y="1320419"/>
            <a:ext cx="2292299" cy="3571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432300" y="63753"/>
            <a:ext cx="4711699" cy="6604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788150" y="6273304"/>
            <a:ext cx="844550" cy="394970"/>
          </a:xfrm>
          <a:custGeom>
            <a:avLst/>
            <a:gdLst/>
            <a:ahLst/>
            <a:cxnLst/>
            <a:rect l="l" t="t" r="r" b="b"/>
            <a:pathLst>
              <a:path w="844550" h="394970">
                <a:moveTo>
                  <a:pt x="0" y="394449"/>
                </a:moveTo>
                <a:lnTo>
                  <a:pt x="844194" y="394449"/>
                </a:lnTo>
                <a:lnTo>
                  <a:pt x="844194" y="0"/>
                </a:lnTo>
                <a:lnTo>
                  <a:pt x="0" y="0"/>
                </a:lnTo>
                <a:lnTo>
                  <a:pt x="0" y="394449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967985" y="6273304"/>
            <a:ext cx="684530" cy="394970"/>
          </a:xfrm>
          <a:custGeom>
            <a:avLst/>
            <a:gdLst/>
            <a:ahLst/>
            <a:cxnLst/>
            <a:rect l="l" t="t" r="r" b="b"/>
            <a:pathLst>
              <a:path w="684529" h="394970">
                <a:moveTo>
                  <a:pt x="0" y="394449"/>
                </a:moveTo>
                <a:lnTo>
                  <a:pt x="684072" y="394449"/>
                </a:lnTo>
                <a:lnTo>
                  <a:pt x="684072" y="0"/>
                </a:lnTo>
                <a:lnTo>
                  <a:pt x="0" y="0"/>
                </a:lnTo>
                <a:lnTo>
                  <a:pt x="0" y="394449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511935">
              <a:lnSpc>
                <a:spcPct val="100000"/>
              </a:lnSpc>
            </a:pPr>
            <a:r>
              <a:rPr dirty="0" sz="5400" spc="5"/>
              <a:t>Function </a:t>
            </a:r>
            <a:r>
              <a:rPr dirty="0" sz="5400" spc="15"/>
              <a:t>of</a:t>
            </a:r>
            <a:r>
              <a:rPr dirty="0" sz="5400" spc="-170"/>
              <a:t> </a:t>
            </a:r>
            <a:r>
              <a:rPr dirty="0" sz="5400" spc="5"/>
              <a:t>Midbrain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378968" y="947292"/>
            <a:ext cx="8531225" cy="4829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3600" spc="10">
                <a:solidFill>
                  <a:srgbClr val="0C0500"/>
                </a:solidFill>
                <a:latin typeface="Garamond"/>
                <a:cs typeface="Garamond"/>
              </a:rPr>
              <a:t>Nerve </a:t>
            </a:r>
            <a:r>
              <a:rPr dirty="0" sz="3600" spc="-20">
                <a:solidFill>
                  <a:srgbClr val="0C0500"/>
                </a:solidFill>
                <a:latin typeface="Garamond"/>
                <a:cs typeface="Garamond"/>
              </a:rPr>
              <a:t>pathway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to cerebral</a:t>
            </a:r>
            <a:r>
              <a:rPr dirty="0" sz="3600" spc="-8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600" spc="-15">
                <a:solidFill>
                  <a:srgbClr val="0C0500"/>
                </a:solidFill>
                <a:latin typeface="Garamond"/>
                <a:cs typeface="Garamond"/>
              </a:rPr>
              <a:t>hemispheres.</a:t>
            </a:r>
            <a:endParaRPr sz="3600">
              <a:latin typeface="Garamond"/>
              <a:cs typeface="Garamond"/>
            </a:endParaRP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Auditory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and Visual </a:t>
            </a:r>
            <a:r>
              <a:rPr dirty="0" sz="3600" spc="10">
                <a:solidFill>
                  <a:srgbClr val="0C0500"/>
                </a:solidFill>
                <a:latin typeface="Garamond"/>
                <a:cs typeface="Garamond"/>
              </a:rPr>
              <a:t>reflex</a:t>
            </a:r>
            <a:r>
              <a:rPr dirty="0" sz="3600" spc="-4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600" spc="-20">
                <a:solidFill>
                  <a:srgbClr val="0C0500"/>
                </a:solidFill>
                <a:latin typeface="Garamond"/>
                <a:cs typeface="Garamond"/>
              </a:rPr>
              <a:t>centers.</a:t>
            </a:r>
            <a:endParaRPr sz="3600">
              <a:latin typeface="Garamond"/>
              <a:cs typeface="Garamond"/>
            </a:endParaRPr>
          </a:p>
          <a:p>
            <a:pPr marL="355600" indent="-342900">
              <a:lnSpc>
                <a:spcPct val="100000"/>
              </a:lnSpc>
              <a:spcBef>
                <a:spcPts val="86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Cranial</a:t>
            </a:r>
            <a:r>
              <a:rPr dirty="0" sz="3600" spc="-6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600" spc="5">
                <a:solidFill>
                  <a:srgbClr val="0C0500"/>
                </a:solidFill>
                <a:latin typeface="Garamond"/>
                <a:cs typeface="Garamond"/>
              </a:rPr>
              <a:t>Nerves:</a:t>
            </a:r>
            <a:endParaRPr sz="3600">
              <a:latin typeface="Garamond"/>
              <a:cs typeface="Garamond"/>
            </a:endParaRP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600" spc="-5">
                <a:solidFill>
                  <a:srgbClr val="FF0000"/>
                </a:solidFill>
                <a:latin typeface="Garamond"/>
                <a:cs typeface="Garamond"/>
              </a:rPr>
              <a:t>CN </a:t>
            </a:r>
            <a:r>
              <a:rPr dirty="0" sz="3600">
                <a:solidFill>
                  <a:srgbClr val="FF0000"/>
                </a:solidFill>
                <a:latin typeface="Garamond"/>
                <a:cs typeface="Garamond"/>
              </a:rPr>
              <a:t>III - </a:t>
            </a:r>
            <a:r>
              <a:rPr dirty="0" sz="3600" spc="-5">
                <a:solidFill>
                  <a:srgbClr val="FF0000"/>
                </a:solidFill>
                <a:latin typeface="Garamond"/>
                <a:cs typeface="Garamond"/>
              </a:rPr>
              <a:t>Oculomotor [motor]. </a:t>
            </a:r>
            <a:r>
              <a:rPr dirty="0" sz="3600" spc="-15">
                <a:solidFill>
                  <a:srgbClr val="0C0500"/>
                </a:solidFill>
                <a:latin typeface="Garamond"/>
                <a:cs typeface="Garamond"/>
              </a:rPr>
              <a:t>(Related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to</a:t>
            </a:r>
            <a:r>
              <a:rPr dirty="0" sz="3600" spc="-2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eye</a:t>
            </a:r>
            <a:endParaRPr sz="3600">
              <a:latin typeface="Garamond"/>
              <a:cs typeface="Garamond"/>
            </a:endParaRPr>
          </a:p>
          <a:p>
            <a:pPr marL="355600">
              <a:lnSpc>
                <a:spcPct val="100000"/>
              </a:lnSpc>
            </a:pPr>
            <a:r>
              <a:rPr dirty="0" sz="3600" spc="-15">
                <a:solidFill>
                  <a:srgbClr val="0C0500"/>
                </a:solidFill>
                <a:latin typeface="Garamond"/>
                <a:cs typeface="Garamond"/>
              </a:rPr>
              <a:t>movement).</a:t>
            </a:r>
            <a:endParaRPr sz="3600">
              <a:latin typeface="Garamond"/>
              <a:cs typeface="Garamond"/>
            </a:endParaRPr>
          </a:p>
          <a:p>
            <a:pPr algn="just" marL="355600" marR="508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600" spc="-5">
                <a:solidFill>
                  <a:srgbClr val="FF0000"/>
                </a:solidFill>
                <a:latin typeface="Garamond"/>
                <a:cs typeface="Garamond"/>
              </a:rPr>
              <a:t>CN </a:t>
            </a:r>
            <a:r>
              <a:rPr dirty="0" sz="3600">
                <a:solidFill>
                  <a:srgbClr val="FF0000"/>
                </a:solidFill>
                <a:latin typeface="Garamond"/>
                <a:cs typeface="Garamond"/>
              </a:rPr>
              <a:t>IV - </a:t>
            </a:r>
            <a:r>
              <a:rPr dirty="0" sz="3600" spc="-30">
                <a:solidFill>
                  <a:srgbClr val="FF0000"/>
                </a:solidFill>
                <a:latin typeface="Garamond"/>
                <a:cs typeface="Garamond"/>
              </a:rPr>
              <a:t>Trochlear </a:t>
            </a:r>
            <a:r>
              <a:rPr dirty="0" sz="3600" spc="-5">
                <a:solidFill>
                  <a:srgbClr val="FF0000"/>
                </a:solidFill>
                <a:latin typeface="Garamond"/>
                <a:cs typeface="Garamond"/>
              </a:rPr>
              <a:t>[motor].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(Superior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oblique  </a:t>
            </a:r>
            <a:r>
              <a:rPr dirty="0" sz="3600" spc="-10">
                <a:solidFill>
                  <a:srgbClr val="0C0500"/>
                </a:solidFill>
                <a:latin typeface="Garamond"/>
                <a:cs typeface="Garamond"/>
              </a:rPr>
              <a:t>muscle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of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the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eye </a:t>
            </a:r>
            <a:r>
              <a:rPr dirty="0" sz="3600" spc="-10">
                <a:solidFill>
                  <a:srgbClr val="0C0500"/>
                </a:solidFill>
                <a:latin typeface="Garamond"/>
                <a:cs typeface="Garamond"/>
              </a:rPr>
              <a:t>which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rotates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the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eye </a:t>
            </a:r>
            <a:r>
              <a:rPr dirty="0" sz="3600" spc="-15">
                <a:solidFill>
                  <a:srgbClr val="0C0500"/>
                </a:solidFill>
                <a:latin typeface="Garamond"/>
                <a:cs typeface="Garamond"/>
              </a:rPr>
              <a:t>down 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and</a:t>
            </a:r>
            <a:r>
              <a:rPr dirty="0" sz="3600" spc="-8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out).</a:t>
            </a:r>
            <a:endParaRPr sz="36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8490" rIns="0" bIns="0" rtlCol="0" vert="horz">
            <a:spAutoFit/>
          </a:bodyPr>
          <a:lstStyle/>
          <a:p>
            <a:pPr marL="142240">
              <a:lnSpc>
                <a:spcPct val="100000"/>
              </a:lnSpc>
            </a:pPr>
            <a:r>
              <a:rPr dirty="0" sz="4400" spc="5"/>
              <a:t>Signs </a:t>
            </a:r>
            <a:r>
              <a:rPr dirty="0" sz="4400" spc="45"/>
              <a:t>&amp; </a:t>
            </a:r>
            <a:r>
              <a:rPr dirty="0" sz="4400" spc="5"/>
              <a:t>Symptoms </a:t>
            </a:r>
            <a:r>
              <a:rPr dirty="0" sz="4400" spc="15"/>
              <a:t>of </a:t>
            </a:r>
            <a:r>
              <a:rPr dirty="0" sz="4400" spc="5"/>
              <a:t>midbrain</a:t>
            </a:r>
            <a:r>
              <a:rPr dirty="0" sz="4400" spc="-420"/>
              <a:t> </a:t>
            </a:r>
            <a:r>
              <a:rPr dirty="0" sz="4400" spc="10"/>
              <a:t>lesion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94233" y="897890"/>
            <a:ext cx="7740650" cy="44875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solidFill>
                  <a:srgbClr val="0C0500"/>
                </a:solidFill>
                <a:latin typeface="Garamond"/>
                <a:cs typeface="Garamond"/>
              </a:rPr>
              <a:t>Cranial </a:t>
            </a:r>
            <a:r>
              <a:rPr dirty="0" sz="3200" spc="10">
                <a:solidFill>
                  <a:srgbClr val="0C0500"/>
                </a:solidFill>
                <a:latin typeface="Garamond"/>
                <a:cs typeface="Garamond"/>
              </a:rPr>
              <a:t>Nerve </a:t>
            </a:r>
            <a:r>
              <a:rPr dirty="0" sz="3200">
                <a:solidFill>
                  <a:srgbClr val="0C0500"/>
                </a:solidFill>
                <a:latin typeface="Garamond"/>
                <a:cs typeface="Garamond"/>
              </a:rPr>
              <a:t>(CN) </a:t>
            </a:r>
            <a:r>
              <a:rPr dirty="0" sz="3200" spc="-5">
                <a:solidFill>
                  <a:srgbClr val="0C0500"/>
                </a:solidFill>
                <a:latin typeface="Garamond"/>
                <a:cs typeface="Garamond"/>
              </a:rPr>
              <a:t>deficits: Ipsilateral </a:t>
            </a:r>
            <a:r>
              <a:rPr dirty="0" sz="3200">
                <a:solidFill>
                  <a:srgbClr val="0C0500"/>
                </a:solidFill>
                <a:latin typeface="Garamond"/>
                <a:cs typeface="Garamond"/>
              </a:rPr>
              <a:t>CN</a:t>
            </a:r>
            <a:r>
              <a:rPr dirty="0" sz="3200" spc="8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200">
                <a:solidFill>
                  <a:srgbClr val="0C0500"/>
                </a:solidFill>
                <a:latin typeface="Garamond"/>
                <a:cs typeface="Garamond"/>
              </a:rPr>
              <a:t>III,</a:t>
            </a:r>
            <a:endParaRPr sz="3200">
              <a:latin typeface="Garamond"/>
              <a:cs typeface="Garamond"/>
            </a:endParaRPr>
          </a:p>
          <a:p>
            <a:pPr algn="ctr" marR="1467485">
              <a:lnSpc>
                <a:spcPct val="100000"/>
              </a:lnSpc>
            </a:pPr>
            <a:r>
              <a:rPr dirty="0" sz="3200">
                <a:solidFill>
                  <a:srgbClr val="0C0500"/>
                </a:solidFill>
                <a:latin typeface="Garamond"/>
                <a:cs typeface="Garamond"/>
              </a:rPr>
              <a:t>CN IV </a:t>
            </a:r>
            <a:r>
              <a:rPr dirty="0" sz="3200" spc="-5">
                <a:solidFill>
                  <a:srgbClr val="0C0500"/>
                </a:solidFill>
                <a:latin typeface="Garamond"/>
                <a:cs typeface="Garamond"/>
              </a:rPr>
              <a:t>palsy and ptosis</a:t>
            </a:r>
            <a:r>
              <a:rPr dirty="0" sz="3200" spc="-4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200">
                <a:solidFill>
                  <a:srgbClr val="0C0500"/>
                </a:solidFill>
                <a:latin typeface="Garamond"/>
                <a:cs typeface="Garamond"/>
              </a:rPr>
              <a:t>(drooping).</a:t>
            </a:r>
            <a:endParaRPr sz="3200">
              <a:latin typeface="Garamond"/>
              <a:cs typeface="Garamond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solidFill>
                  <a:srgbClr val="0C0500"/>
                </a:solidFill>
                <a:latin typeface="Garamond"/>
                <a:cs typeface="Garamond"/>
              </a:rPr>
              <a:t>Pupils:</a:t>
            </a:r>
            <a:endParaRPr sz="3200">
              <a:latin typeface="Garamond"/>
              <a:cs typeface="Garamond"/>
            </a:endParaRPr>
          </a:p>
          <a:p>
            <a:pPr algn="ctr" marL="927100" marR="2373630" indent="-22225">
              <a:lnSpc>
                <a:spcPts val="4610"/>
              </a:lnSpc>
              <a:spcBef>
                <a:spcPts val="280"/>
              </a:spcBef>
            </a:pPr>
            <a:r>
              <a:rPr dirty="0" sz="3200">
                <a:solidFill>
                  <a:srgbClr val="0C0500"/>
                </a:solidFill>
                <a:latin typeface="Garamond"/>
                <a:cs typeface="Garamond"/>
              </a:rPr>
              <a:t>Size: </a:t>
            </a:r>
            <a:r>
              <a:rPr dirty="0" sz="3200" spc="-5">
                <a:solidFill>
                  <a:srgbClr val="0C0500"/>
                </a:solidFill>
                <a:latin typeface="Garamond"/>
                <a:cs typeface="Garamond"/>
              </a:rPr>
              <a:t>Midposition </a:t>
            </a:r>
            <a:r>
              <a:rPr dirty="0" sz="3200">
                <a:solidFill>
                  <a:srgbClr val="0C0500"/>
                </a:solidFill>
                <a:latin typeface="Garamond"/>
                <a:cs typeface="Garamond"/>
              </a:rPr>
              <a:t>to dilated.  </a:t>
            </a:r>
            <a:r>
              <a:rPr dirty="0" sz="3200" spc="-15">
                <a:solidFill>
                  <a:srgbClr val="0C0500"/>
                </a:solidFill>
                <a:latin typeface="Garamond"/>
                <a:cs typeface="Garamond"/>
              </a:rPr>
              <a:t>Reactivity: </a:t>
            </a:r>
            <a:r>
              <a:rPr dirty="0" sz="3200" spc="15">
                <a:solidFill>
                  <a:srgbClr val="0C0500"/>
                </a:solidFill>
                <a:latin typeface="Garamond"/>
                <a:cs typeface="Garamond"/>
              </a:rPr>
              <a:t>Sluggish </a:t>
            </a:r>
            <a:r>
              <a:rPr dirty="0" sz="3200">
                <a:solidFill>
                  <a:srgbClr val="0C0500"/>
                </a:solidFill>
                <a:latin typeface="Garamond"/>
                <a:cs typeface="Garamond"/>
              </a:rPr>
              <a:t>to</a:t>
            </a:r>
            <a:r>
              <a:rPr dirty="0" sz="3200" spc="-1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200" spc="-15">
                <a:solidFill>
                  <a:srgbClr val="0C0500"/>
                </a:solidFill>
                <a:latin typeface="Garamond"/>
                <a:cs typeface="Garamond"/>
              </a:rPr>
              <a:t>fixed.</a:t>
            </a:r>
            <a:endParaRPr sz="3200">
              <a:latin typeface="Garamond"/>
              <a:cs typeface="Garamond"/>
            </a:endParaRPr>
          </a:p>
          <a:p>
            <a:pPr marL="355600" indent="-342900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10">
                <a:solidFill>
                  <a:srgbClr val="0C0500"/>
                </a:solidFill>
                <a:latin typeface="Garamond"/>
                <a:cs typeface="Garamond"/>
              </a:rPr>
              <a:t>Movement: </a:t>
            </a:r>
            <a:r>
              <a:rPr dirty="0" sz="3200" spc="10">
                <a:solidFill>
                  <a:srgbClr val="0C0500"/>
                </a:solidFill>
                <a:latin typeface="Garamond"/>
                <a:cs typeface="Garamond"/>
              </a:rPr>
              <a:t>Abnormal</a:t>
            </a:r>
            <a:r>
              <a:rPr dirty="0" sz="3200" spc="-5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200" spc="-20">
                <a:solidFill>
                  <a:srgbClr val="0C0500"/>
                </a:solidFill>
                <a:latin typeface="Garamond"/>
                <a:cs typeface="Garamond"/>
              </a:rPr>
              <a:t>extensor.</a:t>
            </a:r>
            <a:endParaRPr sz="3200">
              <a:latin typeface="Garamond"/>
              <a:cs typeface="Garamond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solidFill>
                  <a:srgbClr val="0C0500"/>
                </a:solidFill>
                <a:latin typeface="Garamond"/>
                <a:cs typeface="Garamond"/>
              </a:rPr>
              <a:t>Respiratory:</a:t>
            </a:r>
            <a:r>
              <a:rPr dirty="0" sz="3200" spc="2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200" spc="-10">
                <a:solidFill>
                  <a:srgbClr val="0C0500"/>
                </a:solidFill>
                <a:latin typeface="Garamond"/>
                <a:cs typeface="Garamond"/>
              </a:rPr>
              <a:t>Hyperventilating.</a:t>
            </a:r>
            <a:endParaRPr sz="3200">
              <a:latin typeface="Garamond"/>
              <a:cs typeface="Garamond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  <a:tab pos="1685925" algn="l"/>
              </a:tabLst>
            </a:pPr>
            <a:r>
              <a:rPr dirty="0" sz="3200">
                <a:solidFill>
                  <a:srgbClr val="0C0500"/>
                </a:solidFill>
                <a:latin typeface="Garamond"/>
                <a:cs typeface="Garamond"/>
              </a:rPr>
              <a:t>Loss</a:t>
            </a:r>
            <a:r>
              <a:rPr dirty="0" sz="3200" spc="-1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200" spc="-5">
                <a:solidFill>
                  <a:srgbClr val="0C0500"/>
                </a:solidFill>
                <a:latin typeface="Garamond"/>
                <a:cs typeface="Garamond"/>
              </a:rPr>
              <a:t>of	consciousness </a:t>
            </a:r>
            <a:r>
              <a:rPr dirty="0" sz="3200">
                <a:solidFill>
                  <a:srgbClr val="0C0500"/>
                </a:solidFill>
                <a:latin typeface="Garamond"/>
                <a:cs typeface="Garamond"/>
              </a:rPr>
              <a:t>(LOC):</a:t>
            </a:r>
            <a:r>
              <a:rPr dirty="0" sz="3200" spc="-1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200" spc="-40">
                <a:solidFill>
                  <a:srgbClr val="0C0500"/>
                </a:solidFill>
                <a:latin typeface="Garamond"/>
                <a:cs typeface="Garamond"/>
              </a:rPr>
              <a:t>Varies</a:t>
            </a:r>
            <a:endParaRPr sz="32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010410">
              <a:lnSpc>
                <a:spcPct val="100000"/>
              </a:lnSpc>
            </a:pPr>
            <a:r>
              <a:rPr dirty="0" sz="5400" spc="5"/>
              <a:t>Functions </a:t>
            </a:r>
            <a:r>
              <a:rPr dirty="0" sz="5400" spc="15"/>
              <a:t>of</a:t>
            </a:r>
            <a:r>
              <a:rPr dirty="0" sz="5400" spc="-180"/>
              <a:t> </a:t>
            </a:r>
            <a:r>
              <a:rPr dirty="0" sz="5400" spc="15"/>
              <a:t>pons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507593" y="933450"/>
            <a:ext cx="8178800" cy="4905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solidFill>
                  <a:srgbClr val="0C0500"/>
                </a:solidFill>
                <a:latin typeface="Garamond"/>
                <a:cs typeface="Garamond"/>
              </a:rPr>
              <a:t>Respiratory</a:t>
            </a:r>
            <a:r>
              <a:rPr dirty="0" sz="3200" spc="-3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200" spc="-20">
                <a:solidFill>
                  <a:srgbClr val="0C0500"/>
                </a:solidFill>
                <a:latin typeface="Garamond"/>
                <a:cs typeface="Garamond"/>
              </a:rPr>
              <a:t>Center.</a:t>
            </a:r>
            <a:endParaRPr sz="3200">
              <a:latin typeface="Garamond"/>
              <a:cs typeface="Garamond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solidFill>
                  <a:srgbClr val="0C0500"/>
                </a:solidFill>
                <a:latin typeface="Garamond"/>
                <a:cs typeface="Garamond"/>
              </a:rPr>
              <a:t>Cranial</a:t>
            </a:r>
            <a:r>
              <a:rPr dirty="0" sz="3200" spc="-6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200" spc="5">
                <a:solidFill>
                  <a:srgbClr val="0C0500"/>
                </a:solidFill>
                <a:latin typeface="Garamond"/>
                <a:cs typeface="Garamond"/>
              </a:rPr>
              <a:t>Nerves:</a:t>
            </a:r>
            <a:endParaRPr sz="3200">
              <a:latin typeface="Garamond"/>
              <a:cs typeface="Garamond"/>
            </a:endParaRPr>
          </a:p>
          <a:p>
            <a:pPr lvl="1" marL="835660" marR="82550" indent="-457200">
              <a:lnSpc>
                <a:spcPct val="100000"/>
              </a:lnSpc>
              <a:spcBef>
                <a:spcPts val="765"/>
              </a:spcBef>
              <a:buFont typeface="Wingdings"/>
              <a:buChar char=""/>
              <a:tabLst>
                <a:tab pos="835025" algn="l"/>
                <a:tab pos="836294" algn="l"/>
                <a:tab pos="1328420" algn="l"/>
                <a:tab pos="6081395" algn="l"/>
              </a:tabLst>
            </a:pPr>
            <a:r>
              <a:rPr dirty="0" sz="3200">
                <a:solidFill>
                  <a:srgbClr val="FF0000"/>
                </a:solidFill>
                <a:latin typeface="Garamond"/>
                <a:cs typeface="Garamond"/>
              </a:rPr>
              <a:t>CN V - </a:t>
            </a:r>
            <a:r>
              <a:rPr dirty="0" sz="3200" spc="-15">
                <a:solidFill>
                  <a:srgbClr val="FF0000"/>
                </a:solidFill>
                <a:latin typeface="Garamond"/>
                <a:cs typeface="Garamond"/>
              </a:rPr>
              <a:t>Trigeminal </a:t>
            </a:r>
            <a:r>
              <a:rPr dirty="0" sz="3200">
                <a:solidFill>
                  <a:srgbClr val="0C0500"/>
                </a:solidFill>
                <a:latin typeface="Garamond"/>
                <a:cs typeface="Garamond"/>
              </a:rPr>
              <a:t>[motor </a:t>
            </a:r>
            <a:r>
              <a:rPr dirty="0" sz="3200" spc="-5">
                <a:solidFill>
                  <a:srgbClr val="0C0500"/>
                </a:solidFill>
                <a:latin typeface="Garamond"/>
                <a:cs typeface="Garamond"/>
              </a:rPr>
              <a:t>and </a:t>
            </a:r>
            <a:r>
              <a:rPr dirty="0" sz="3200" spc="5">
                <a:solidFill>
                  <a:srgbClr val="0C0500"/>
                </a:solidFill>
                <a:latin typeface="Garamond"/>
                <a:cs typeface="Garamond"/>
              </a:rPr>
              <a:t>sensory]. </a:t>
            </a:r>
            <a:r>
              <a:rPr dirty="0" sz="3200">
                <a:solidFill>
                  <a:srgbClr val="0C0500"/>
                </a:solidFill>
                <a:latin typeface="Garamond"/>
                <a:cs typeface="Garamond"/>
              </a:rPr>
              <a:t>(Skin  </a:t>
            </a:r>
            <a:r>
              <a:rPr dirty="0" sz="3200" spc="-5">
                <a:solidFill>
                  <a:srgbClr val="0C0500"/>
                </a:solidFill>
                <a:latin typeface="Garamond"/>
                <a:cs typeface="Garamond"/>
              </a:rPr>
              <a:t>o</a:t>
            </a:r>
            <a:r>
              <a:rPr dirty="0" sz="3200">
                <a:solidFill>
                  <a:srgbClr val="0C0500"/>
                </a:solidFill>
                <a:latin typeface="Garamond"/>
                <a:cs typeface="Garamond"/>
              </a:rPr>
              <a:t>f</a:t>
            </a:r>
            <a:r>
              <a:rPr dirty="0" sz="3200">
                <a:solidFill>
                  <a:srgbClr val="0C0500"/>
                </a:solidFill>
                <a:latin typeface="Garamond"/>
                <a:cs typeface="Garamond"/>
              </a:rPr>
              <a:t>	</a:t>
            </a:r>
            <a:r>
              <a:rPr dirty="0" sz="3200">
                <a:solidFill>
                  <a:srgbClr val="0C0500"/>
                </a:solidFill>
                <a:latin typeface="Garamond"/>
                <a:cs typeface="Garamond"/>
              </a:rPr>
              <a:t>fac</a:t>
            </a:r>
            <a:r>
              <a:rPr dirty="0" sz="3200" spc="-50">
                <a:solidFill>
                  <a:srgbClr val="0C0500"/>
                </a:solidFill>
                <a:latin typeface="Garamond"/>
                <a:cs typeface="Garamond"/>
              </a:rPr>
              <a:t>e</a:t>
            </a:r>
            <a:r>
              <a:rPr dirty="0" sz="3200">
                <a:solidFill>
                  <a:srgbClr val="0C0500"/>
                </a:solidFill>
                <a:latin typeface="Garamond"/>
                <a:cs typeface="Garamond"/>
              </a:rPr>
              <a:t>,</a:t>
            </a:r>
            <a:r>
              <a:rPr dirty="0" sz="3200" spc="2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200">
                <a:solidFill>
                  <a:srgbClr val="0C0500"/>
                </a:solidFill>
                <a:latin typeface="Garamond"/>
                <a:cs typeface="Garamond"/>
              </a:rPr>
              <a:t>tongu</a:t>
            </a:r>
            <a:r>
              <a:rPr dirty="0" sz="3200" spc="-45">
                <a:solidFill>
                  <a:srgbClr val="0C0500"/>
                </a:solidFill>
                <a:latin typeface="Garamond"/>
                <a:cs typeface="Garamond"/>
              </a:rPr>
              <a:t>e</a:t>
            </a:r>
            <a:r>
              <a:rPr dirty="0" sz="3200">
                <a:solidFill>
                  <a:srgbClr val="0C0500"/>
                </a:solidFill>
                <a:latin typeface="Garamond"/>
                <a:cs typeface="Garamond"/>
              </a:rPr>
              <a:t>,</a:t>
            </a:r>
            <a:r>
              <a:rPr dirty="0" sz="320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200">
                <a:solidFill>
                  <a:srgbClr val="0C0500"/>
                </a:solidFill>
                <a:latin typeface="Garamond"/>
                <a:cs typeface="Garamond"/>
              </a:rPr>
              <a:t>te</a:t>
            </a:r>
            <a:r>
              <a:rPr dirty="0" sz="3200" spc="-10">
                <a:solidFill>
                  <a:srgbClr val="0C0500"/>
                </a:solidFill>
                <a:latin typeface="Garamond"/>
                <a:cs typeface="Garamond"/>
              </a:rPr>
              <a:t>e</a:t>
            </a:r>
            <a:r>
              <a:rPr dirty="0" sz="3200">
                <a:solidFill>
                  <a:srgbClr val="0C0500"/>
                </a:solidFill>
                <a:latin typeface="Garamond"/>
                <a:cs typeface="Garamond"/>
              </a:rPr>
              <a:t>th;</a:t>
            </a:r>
            <a:r>
              <a:rPr dirty="0" sz="3200" spc="-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200" spc="-30">
                <a:solidFill>
                  <a:srgbClr val="0C0500"/>
                </a:solidFill>
                <a:latin typeface="Garamond"/>
                <a:cs typeface="Garamond"/>
              </a:rPr>
              <a:t>m</a:t>
            </a:r>
            <a:r>
              <a:rPr dirty="0" sz="3200">
                <a:solidFill>
                  <a:srgbClr val="0C0500"/>
                </a:solidFill>
                <a:latin typeface="Garamond"/>
                <a:cs typeface="Garamond"/>
              </a:rPr>
              <a:t>uscle</a:t>
            </a:r>
            <a:r>
              <a:rPr dirty="0" sz="3200" spc="-1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200" spc="-15">
                <a:solidFill>
                  <a:srgbClr val="0C0500"/>
                </a:solidFill>
                <a:latin typeface="Garamond"/>
                <a:cs typeface="Garamond"/>
              </a:rPr>
              <a:t>o</a:t>
            </a:r>
            <a:r>
              <a:rPr dirty="0" sz="3200">
                <a:solidFill>
                  <a:srgbClr val="0C0500"/>
                </a:solidFill>
                <a:latin typeface="Garamond"/>
                <a:cs typeface="Garamond"/>
              </a:rPr>
              <a:t>f</a:t>
            </a:r>
            <a:r>
              <a:rPr dirty="0" sz="3200">
                <a:solidFill>
                  <a:srgbClr val="0C0500"/>
                </a:solidFill>
                <a:latin typeface="Garamond"/>
                <a:cs typeface="Garamond"/>
              </a:rPr>
              <a:t>	</a:t>
            </a:r>
            <a:r>
              <a:rPr dirty="0" sz="3200">
                <a:solidFill>
                  <a:srgbClr val="0C0500"/>
                </a:solidFill>
                <a:latin typeface="Garamond"/>
                <a:cs typeface="Garamond"/>
              </a:rPr>
              <a:t>mast</a:t>
            </a:r>
            <a:r>
              <a:rPr dirty="0" sz="3200" spc="-10">
                <a:solidFill>
                  <a:srgbClr val="0C0500"/>
                </a:solidFill>
                <a:latin typeface="Garamond"/>
                <a:cs typeface="Garamond"/>
              </a:rPr>
              <a:t>i</a:t>
            </a:r>
            <a:r>
              <a:rPr dirty="0" sz="3200">
                <a:solidFill>
                  <a:srgbClr val="0C0500"/>
                </a:solidFill>
                <a:latin typeface="Garamond"/>
                <a:cs typeface="Garamond"/>
              </a:rPr>
              <a:t>cat</a:t>
            </a:r>
            <a:r>
              <a:rPr dirty="0" sz="3200" spc="-15">
                <a:solidFill>
                  <a:srgbClr val="0C0500"/>
                </a:solidFill>
                <a:latin typeface="Garamond"/>
                <a:cs typeface="Garamond"/>
              </a:rPr>
              <a:t>i</a:t>
            </a:r>
            <a:r>
              <a:rPr dirty="0" sz="3200" spc="-5">
                <a:solidFill>
                  <a:srgbClr val="0C0500"/>
                </a:solidFill>
                <a:latin typeface="Garamond"/>
                <a:cs typeface="Garamond"/>
              </a:rPr>
              <a:t>on).</a:t>
            </a:r>
            <a:endParaRPr sz="3200">
              <a:latin typeface="Garamond"/>
              <a:cs typeface="Garamond"/>
            </a:endParaRPr>
          </a:p>
          <a:p>
            <a:pPr lvl="1" marL="835660" marR="596900" indent="-457200">
              <a:lnSpc>
                <a:spcPct val="100000"/>
              </a:lnSpc>
              <a:spcBef>
                <a:spcPts val="770"/>
              </a:spcBef>
              <a:buFont typeface="Wingdings"/>
              <a:buChar char=""/>
              <a:tabLst>
                <a:tab pos="835025" algn="l"/>
                <a:tab pos="836294" algn="l"/>
                <a:tab pos="2517140" algn="l"/>
              </a:tabLst>
            </a:pPr>
            <a:r>
              <a:rPr dirty="0" sz="3200">
                <a:solidFill>
                  <a:srgbClr val="FF0000"/>
                </a:solidFill>
                <a:latin typeface="Garamond"/>
                <a:cs typeface="Garamond"/>
              </a:rPr>
              <a:t>CN </a:t>
            </a:r>
            <a:r>
              <a:rPr dirty="0" sz="3200" spc="-5">
                <a:solidFill>
                  <a:srgbClr val="FF0000"/>
                </a:solidFill>
                <a:latin typeface="Garamond"/>
                <a:cs typeface="Garamond"/>
              </a:rPr>
              <a:t>VI </a:t>
            </a:r>
            <a:r>
              <a:rPr dirty="0" sz="3200">
                <a:solidFill>
                  <a:srgbClr val="FF0000"/>
                </a:solidFill>
                <a:latin typeface="Garamond"/>
                <a:cs typeface="Garamond"/>
              </a:rPr>
              <a:t>- </a:t>
            </a:r>
            <a:r>
              <a:rPr dirty="0" sz="3200" spc="-5">
                <a:solidFill>
                  <a:srgbClr val="FF0000"/>
                </a:solidFill>
                <a:latin typeface="Garamond"/>
                <a:cs typeface="Garamond"/>
              </a:rPr>
              <a:t>Abducens </a:t>
            </a:r>
            <a:r>
              <a:rPr dirty="0" sz="3200">
                <a:solidFill>
                  <a:srgbClr val="0C0500"/>
                </a:solidFill>
                <a:latin typeface="Garamond"/>
                <a:cs typeface="Garamond"/>
              </a:rPr>
              <a:t>[motor]. (Lateral </a:t>
            </a:r>
            <a:r>
              <a:rPr dirty="0" sz="3200" spc="-5">
                <a:solidFill>
                  <a:srgbClr val="0C0500"/>
                </a:solidFill>
                <a:latin typeface="Garamond"/>
                <a:cs typeface="Garamond"/>
              </a:rPr>
              <a:t>rectus  muscle</a:t>
            </a:r>
            <a:r>
              <a:rPr dirty="0" sz="3200" spc="-1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200" spc="-10">
                <a:solidFill>
                  <a:srgbClr val="0C0500"/>
                </a:solidFill>
                <a:latin typeface="Garamond"/>
                <a:cs typeface="Garamond"/>
              </a:rPr>
              <a:t>of	</a:t>
            </a:r>
            <a:r>
              <a:rPr dirty="0" sz="3200">
                <a:solidFill>
                  <a:srgbClr val="0C0500"/>
                </a:solidFill>
                <a:latin typeface="Garamond"/>
                <a:cs typeface="Garamond"/>
              </a:rPr>
              <a:t>eye </a:t>
            </a:r>
            <a:r>
              <a:rPr dirty="0" sz="3200" spc="-10">
                <a:solidFill>
                  <a:srgbClr val="0C0500"/>
                </a:solidFill>
                <a:latin typeface="Garamond"/>
                <a:cs typeface="Garamond"/>
              </a:rPr>
              <a:t>which </a:t>
            </a:r>
            <a:r>
              <a:rPr dirty="0" sz="3200" spc="-5">
                <a:solidFill>
                  <a:srgbClr val="0C0500"/>
                </a:solidFill>
                <a:latin typeface="Garamond"/>
                <a:cs typeface="Garamond"/>
              </a:rPr>
              <a:t>rotates </a:t>
            </a:r>
            <a:r>
              <a:rPr dirty="0" sz="3200">
                <a:solidFill>
                  <a:srgbClr val="0C0500"/>
                </a:solidFill>
                <a:latin typeface="Garamond"/>
                <a:cs typeface="Garamond"/>
              </a:rPr>
              <a:t>eye</a:t>
            </a:r>
            <a:r>
              <a:rPr dirty="0" sz="3200" spc="-10">
                <a:solidFill>
                  <a:srgbClr val="0C0500"/>
                </a:solidFill>
                <a:latin typeface="Garamond"/>
                <a:cs typeface="Garamond"/>
              </a:rPr>
              <a:t> outward).</a:t>
            </a:r>
            <a:endParaRPr sz="3200">
              <a:latin typeface="Garamond"/>
              <a:cs typeface="Garamond"/>
            </a:endParaRPr>
          </a:p>
          <a:p>
            <a:pPr lvl="1" marL="835660" indent="-457200">
              <a:lnSpc>
                <a:spcPct val="100000"/>
              </a:lnSpc>
              <a:spcBef>
                <a:spcPts val="770"/>
              </a:spcBef>
              <a:buFont typeface="Wingdings"/>
              <a:buChar char=""/>
              <a:tabLst>
                <a:tab pos="835025" algn="l"/>
                <a:tab pos="836294" algn="l"/>
              </a:tabLst>
            </a:pPr>
            <a:r>
              <a:rPr dirty="0" sz="3200">
                <a:solidFill>
                  <a:srgbClr val="FF0000"/>
                </a:solidFill>
                <a:latin typeface="Garamond"/>
                <a:cs typeface="Garamond"/>
              </a:rPr>
              <a:t>CN </a:t>
            </a:r>
            <a:r>
              <a:rPr dirty="0" sz="3200" spc="-5">
                <a:solidFill>
                  <a:srgbClr val="FF0000"/>
                </a:solidFill>
                <a:latin typeface="Garamond"/>
                <a:cs typeface="Garamond"/>
              </a:rPr>
              <a:t>VII </a:t>
            </a:r>
            <a:r>
              <a:rPr dirty="0" sz="3200">
                <a:solidFill>
                  <a:srgbClr val="FF0000"/>
                </a:solidFill>
                <a:latin typeface="Garamond"/>
                <a:cs typeface="Garamond"/>
              </a:rPr>
              <a:t>- </a:t>
            </a:r>
            <a:r>
              <a:rPr dirty="0" sz="3200" spc="-20">
                <a:solidFill>
                  <a:srgbClr val="FF0000"/>
                </a:solidFill>
                <a:latin typeface="Garamond"/>
                <a:cs typeface="Garamond"/>
              </a:rPr>
              <a:t>Facial </a:t>
            </a:r>
            <a:r>
              <a:rPr dirty="0" sz="3200">
                <a:solidFill>
                  <a:srgbClr val="0C0500"/>
                </a:solidFill>
                <a:latin typeface="Garamond"/>
                <a:cs typeface="Garamond"/>
              </a:rPr>
              <a:t>[motor </a:t>
            </a:r>
            <a:r>
              <a:rPr dirty="0" sz="3200" spc="-5">
                <a:solidFill>
                  <a:srgbClr val="0C0500"/>
                </a:solidFill>
                <a:latin typeface="Garamond"/>
                <a:cs typeface="Garamond"/>
              </a:rPr>
              <a:t>and </a:t>
            </a:r>
            <a:r>
              <a:rPr dirty="0" sz="3200" spc="5">
                <a:solidFill>
                  <a:srgbClr val="0C0500"/>
                </a:solidFill>
                <a:latin typeface="Garamond"/>
                <a:cs typeface="Garamond"/>
              </a:rPr>
              <a:t>sensory].</a:t>
            </a:r>
            <a:r>
              <a:rPr dirty="0" sz="3200" spc="1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200">
                <a:solidFill>
                  <a:srgbClr val="0C0500"/>
                </a:solidFill>
                <a:latin typeface="Garamond"/>
                <a:cs typeface="Garamond"/>
              </a:rPr>
              <a:t>(Muscles</a:t>
            </a:r>
            <a:endParaRPr sz="3200">
              <a:latin typeface="Garamond"/>
              <a:cs typeface="Garamond"/>
            </a:endParaRPr>
          </a:p>
          <a:p>
            <a:pPr marL="835660">
              <a:lnSpc>
                <a:spcPct val="100000"/>
              </a:lnSpc>
              <a:tabLst>
                <a:tab pos="1328420" algn="l"/>
              </a:tabLst>
            </a:pPr>
            <a:r>
              <a:rPr dirty="0" sz="3200" spc="-5">
                <a:solidFill>
                  <a:srgbClr val="0C0500"/>
                </a:solidFill>
                <a:latin typeface="Garamond"/>
                <a:cs typeface="Garamond"/>
              </a:rPr>
              <a:t>of	facial expression).</a:t>
            </a:r>
            <a:endParaRPr sz="3200">
              <a:latin typeface="Garamond"/>
              <a:cs typeface="Garamond"/>
            </a:endParaRPr>
          </a:p>
          <a:p>
            <a:pPr lvl="1" marL="835660" indent="-457200">
              <a:lnSpc>
                <a:spcPct val="100000"/>
              </a:lnSpc>
              <a:spcBef>
                <a:spcPts val="770"/>
              </a:spcBef>
              <a:buFont typeface="Wingdings"/>
              <a:buChar char=""/>
              <a:tabLst>
                <a:tab pos="835025" algn="l"/>
                <a:tab pos="836294" algn="l"/>
                <a:tab pos="5739130" algn="l"/>
              </a:tabLst>
            </a:pPr>
            <a:r>
              <a:rPr dirty="0" sz="3200">
                <a:solidFill>
                  <a:srgbClr val="FF0000"/>
                </a:solidFill>
                <a:latin typeface="Garamond"/>
                <a:cs typeface="Garamond"/>
              </a:rPr>
              <a:t>CN </a:t>
            </a:r>
            <a:r>
              <a:rPr dirty="0" sz="3200" spc="-5">
                <a:solidFill>
                  <a:srgbClr val="FF0000"/>
                </a:solidFill>
                <a:latin typeface="Garamond"/>
                <a:cs typeface="Garamond"/>
              </a:rPr>
              <a:t>VIII </a:t>
            </a:r>
            <a:r>
              <a:rPr dirty="0" sz="3200">
                <a:solidFill>
                  <a:srgbClr val="FF0000"/>
                </a:solidFill>
                <a:latin typeface="Garamond"/>
                <a:cs typeface="Garamond"/>
              </a:rPr>
              <a:t>-</a:t>
            </a:r>
            <a:r>
              <a:rPr dirty="0" sz="3200" spc="2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dirty="0" sz="3200" spc="-5">
                <a:solidFill>
                  <a:srgbClr val="FF0000"/>
                </a:solidFill>
                <a:latin typeface="Garamond"/>
                <a:cs typeface="Garamond"/>
              </a:rPr>
              <a:t>Acoustic</a:t>
            </a:r>
            <a:r>
              <a:rPr dirty="0" sz="3200" spc="5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dirty="0" sz="3200" spc="5">
                <a:solidFill>
                  <a:srgbClr val="0C0500"/>
                </a:solidFill>
                <a:latin typeface="Garamond"/>
                <a:cs typeface="Garamond"/>
              </a:rPr>
              <a:t>[sensory].	</a:t>
            </a:r>
            <a:r>
              <a:rPr dirty="0" sz="3200" spc="-5">
                <a:solidFill>
                  <a:srgbClr val="0C0500"/>
                </a:solidFill>
                <a:latin typeface="Garamond"/>
                <a:cs typeface="Garamond"/>
              </a:rPr>
              <a:t>(Hearing)</a:t>
            </a:r>
            <a:endParaRPr sz="32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99490">
              <a:lnSpc>
                <a:spcPct val="100000"/>
              </a:lnSpc>
            </a:pPr>
            <a:r>
              <a:rPr dirty="0"/>
              <a:t>Symptoms </a:t>
            </a:r>
            <a:r>
              <a:rPr dirty="0" spc="15"/>
              <a:t>and </a:t>
            </a:r>
            <a:r>
              <a:rPr dirty="0" spc="5"/>
              <a:t>signs </a:t>
            </a:r>
            <a:r>
              <a:rPr dirty="0" spc="10"/>
              <a:t>of lesion </a:t>
            </a:r>
            <a:r>
              <a:rPr dirty="0" spc="20"/>
              <a:t>in</a:t>
            </a:r>
            <a:r>
              <a:rPr dirty="0" spc="-340"/>
              <a:t> </a:t>
            </a:r>
            <a:r>
              <a:rPr dirty="0" spc="10"/>
              <a:t>pons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0240" y="728726"/>
            <a:ext cx="8340090" cy="55975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Pupils size:</a:t>
            </a:r>
            <a:r>
              <a:rPr dirty="0" sz="3600" spc="-8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Pinpoint</a:t>
            </a:r>
            <a:endParaRPr sz="3600">
              <a:latin typeface="Garamond"/>
              <a:cs typeface="Garamond"/>
            </a:endParaRP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6235" algn="l"/>
              </a:tabLst>
            </a:pP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LOC:</a:t>
            </a:r>
            <a:r>
              <a:rPr dirty="0" sz="3600" spc="-6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Semi-coma</a:t>
            </a:r>
            <a:endParaRPr sz="3600">
              <a:latin typeface="Garamond"/>
              <a:cs typeface="Garamond"/>
            </a:endParaRPr>
          </a:p>
          <a:p>
            <a:pPr marL="355600" indent="-342900">
              <a:lnSpc>
                <a:spcPct val="100000"/>
              </a:lnSpc>
              <a:spcBef>
                <a:spcPts val="860"/>
              </a:spcBef>
              <a:buFont typeface="Arial"/>
              <a:buChar char="•"/>
              <a:tabLst>
                <a:tab pos="356235" algn="l"/>
              </a:tabLst>
            </a:pPr>
            <a:r>
              <a:rPr dirty="0" sz="3600" spc="-15">
                <a:solidFill>
                  <a:srgbClr val="0C0500"/>
                </a:solidFill>
                <a:latin typeface="Garamond"/>
                <a:cs typeface="Garamond"/>
              </a:rPr>
              <a:t>Movement: </a:t>
            </a:r>
            <a:r>
              <a:rPr dirty="0" sz="3600" spc="10">
                <a:solidFill>
                  <a:srgbClr val="0C0500"/>
                </a:solidFill>
                <a:latin typeface="Garamond"/>
                <a:cs typeface="Garamond"/>
              </a:rPr>
              <a:t>Abnormal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600" spc="-20">
                <a:solidFill>
                  <a:srgbClr val="0C0500"/>
                </a:solidFill>
                <a:latin typeface="Garamond"/>
                <a:cs typeface="Garamond"/>
              </a:rPr>
              <a:t>extensor.</a:t>
            </a:r>
            <a:endParaRPr sz="3600">
              <a:latin typeface="Garamond"/>
              <a:cs typeface="Garamond"/>
            </a:endParaRP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6235" algn="l"/>
              </a:tabLst>
            </a:pP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Respiratory:</a:t>
            </a:r>
            <a:endParaRPr sz="3600">
              <a:latin typeface="Garamond"/>
              <a:cs typeface="Garamond"/>
            </a:endParaRPr>
          </a:p>
          <a:p>
            <a:pPr marL="355600">
              <a:lnSpc>
                <a:spcPct val="100000"/>
              </a:lnSpc>
              <a:spcBef>
                <a:spcPts val="860"/>
              </a:spcBef>
            </a:pP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-Apneustic </a:t>
            </a:r>
            <a:r>
              <a:rPr dirty="0" sz="3600" spc="10">
                <a:solidFill>
                  <a:srgbClr val="0C0500"/>
                </a:solidFill>
                <a:latin typeface="Garamond"/>
                <a:cs typeface="Garamond"/>
              </a:rPr>
              <a:t>(Abnormal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respiration </a:t>
            </a:r>
            <a:r>
              <a:rPr dirty="0" sz="3600" spc="-10">
                <a:solidFill>
                  <a:srgbClr val="0C0500"/>
                </a:solidFill>
                <a:latin typeface="Garamond"/>
                <a:cs typeface="Garamond"/>
              </a:rPr>
              <a:t>marked</a:t>
            </a:r>
            <a:r>
              <a:rPr dirty="0" sz="3600" spc="1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600" spc="-25">
                <a:solidFill>
                  <a:srgbClr val="0C0500"/>
                </a:solidFill>
                <a:latin typeface="Garamond"/>
                <a:cs typeface="Garamond"/>
              </a:rPr>
              <a:t>by</a:t>
            </a:r>
            <a:endParaRPr sz="3600">
              <a:latin typeface="Garamond"/>
              <a:cs typeface="Garamond"/>
            </a:endParaRPr>
          </a:p>
          <a:p>
            <a:pPr marL="355600">
              <a:lnSpc>
                <a:spcPct val="100000"/>
              </a:lnSpc>
            </a:pP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sustained</a:t>
            </a:r>
            <a:r>
              <a:rPr dirty="0" sz="3600" spc="-3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inhalation).</a:t>
            </a:r>
            <a:endParaRPr sz="3600">
              <a:latin typeface="Garamond"/>
              <a:cs typeface="Garamond"/>
            </a:endParaRPr>
          </a:p>
          <a:p>
            <a:pPr marL="355600">
              <a:lnSpc>
                <a:spcPct val="100000"/>
              </a:lnSpc>
              <a:spcBef>
                <a:spcPts val="860"/>
              </a:spcBef>
            </a:pP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-Hyperventilation.</a:t>
            </a:r>
            <a:endParaRPr sz="3600">
              <a:latin typeface="Garamond"/>
              <a:cs typeface="Garamond"/>
            </a:endParaRP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6235" algn="l"/>
              </a:tabLst>
            </a:pP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CN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Deficits: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CN </a:t>
            </a:r>
            <a:r>
              <a:rPr dirty="0" sz="3600" spc="-250">
                <a:solidFill>
                  <a:srgbClr val="0C0500"/>
                </a:solidFill>
                <a:latin typeface="Garamond"/>
                <a:cs typeface="Garamond"/>
              </a:rPr>
              <a:t>V,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CN VI, CN VII,</a:t>
            </a:r>
            <a:r>
              <a:rPr dirty="0" sz="3600" spc="24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CN</a:t>
            </a:r>
            <a:endParaRPr sz="3600">
              <a:latin typeface="Garamond"/>
              <a:cs typeface="Garamond"/>
            </a:endParaRPr>
          </a:p>
          <a:p>
            <a:pPr marL="355600">
              <a:lnSpc>
                <a:spcPct val="100000"/>
              </a:lnSpc>
            </a:pP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VIII.</a:t>
            </a:r>
            <a:endParaRPr sz="36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24583" y="1089660"/>
            <a:ext cx="5897879" cy="995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84098" y="2234310"/>
            <a:ext cx="4863465" cy="273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84200" indent="-571500">
              <a:lnSpc>
                <a:spcPts val="4220"/>
              </a:lnSpc>
              <a:buFont typeface="Wingdings"/>
              <a:buChar char=""/>
              <a:tabLst>
                <a:tab pos="583565" algn="l"/>
                <a:tab pos="584200" algn="l"/>
              </a:tabLst>
            </a:pPr>
            <a:r>
              <a:rPr dirty="0" sz="3700" spc="10">
                <a:solidFill>
                  <a:srgbClr val="0C0500"/>
                </a:solidFill>
                <a:latin typeface="Garamond"/>
                <a:cs typeface="Garamond"/>
              </a:rPr>
              <a:t>The </a:t>
            </a:r>
            <a:r>
              <a:rPr dirty="0" sz="3700" spc="-5">
                <a:solidFill>
                  <a:srgbClr val="0C0500"/>
                </a:solidFill>
                <a:latin typeface="Garamond"/>
                <a:cs typeface="Garamond"/>
              </a:rPr>
              <a:t>brain stem is</a:t>
            </a:r>
            <a:r>
              <a:rPr dirty="0" sz="3700" spc="-6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700" spc="-5">
                <a:solidFill>
                  <a:srgbClr val="0C0500"/>
                </a:solidFill>
                <a:latin typeface="Garamond"/>
                <a:cs typeface="Garamond"/>
              </a:rPr>
              <a:t>the</a:t>
            </a:r>
            <a:endParaRPr sz="3700">
              <a:latin typeface="Garamond"/>
              <a:cs typeface="Garamond"/>
            </a:endParaRPr>
          </a:p>
          <a:p>
            <a:pPr marL="584200">
              <a:lnSpc>
                <a:spcPts val="4220"/>
              </a:lnSpc>
              <a:tabLst>
                <a:tab pos="3120390" algn="l"/>
              </a:tabLst>
            </a:pPr>
            <a:r>
              <a:rPr dirty="0" sz="3700" spc="-25">
                <a:solidFill>
                  <a:srgbClr val="0C0500"/>
                </a:solidFill>
                <a:latin typeface="Garamond"/>
                <a:cs typeface="Garamond"/>
              </a:rPr>
              <a:t>lower</a:t>
            </a:r>
            <a:r>
              <a:rPr dirty="0" sz="370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700" spc="10">
                <a:solidFill>
                  <a:srgbClr val="0C0500"/>
                </a:solidFill>
                <a:latin typeface="Garamond"/>
                <a:cs typeface="Garamond"/>
              </a:rPr>
              <a:t>part </a:t>
            </a:r>
            <a:r>
              <a:rPr dirty="0" sz="3700" spc="-5">
                <a:solidFill>
                  <a:srgbClr val="0C0500"/>
                </a:solidFill>
                <a:latin typeface="Garamond"/>
                <a:cs typeface="Garamond"/>
              </a:rPr>
              <a:t>of	the</a:t>
            </a:r>
            <a:r>
              <a:rPr dirty="0" sz="3700" spc="-5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700" spc="-10">
                <a:solidFill>
                  <a:srgbClr val="0C0500"/>
                </a:solidFill>
                <a:latin typeface="Garamond"/>
                <a:cs typeface="Garamond"/>
              </a:rPr>
              <a:t>brain.</a:t>
            </a:r>
            <a:endParaRPr sz="3700">
              <a:latin typeface="Garamond"/>
              <a:cs typeface="Garamond"/>
            </a:endParaRPr>
          </a:p>
          <a:p>
            <a:pPr marL="584200" marR="98425" indent="-571500">
              <a:lnSpc>
                <a:spcPct val="90000"/>
              </a:lnSpc>
              <a:spcBef>
                <a:spcPts val="885"/>
              </a:spcBef>
              <a:buFont typeface="Wingdings"/>
              <a:buChar char=""/>
              <a:tabLst>
                <a:tab pos="583565" algn="l"/>
                <a:tab pos="584200" algn="l"/>
              </a:tabLst>
            </a:pPr>
            <a:r>
              <a:rPr dirty="0" sz="3700" spc="-5">
                <a:solidFill>
                  <a:srgbClr val="0C0500"/>
                </a:solidFill>
                <a:latin typeface="Garamond"/>
                <a:cs typeface="Garamond"/>
              </a:rPr>
              <a:t>It is adjoining </a:t>
            </a:r>
            <a:r>
              <a:rPr dirty="0" sz="3700" spc="-10">
                <a:solidFill>
                  <a:srgbClr val="0C0500"/>
                </a:solidFill>
                <a:latin typeface="Garamond"/>
                <a:cs typeface="Garamond"/>
              </a:rPr>
              <a:t>and  </a:t>
            </a:r>
            <a:r>
              <a:rPr dirty="0" sz="3700" spc="5">
                <a:solidFill>
                  <a:srgbClr val="0C0500"/>
                </a:solidFill>
                <a:latin typeface="Garamond"/>
                <a:cs typeface="Garamond"/>
              </a:rPr>
              <a:t>structurally</a:t>
            </a:r>
            <a:r>
              <a:rPr dirty="0" sz="3700" spc="-4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700" spc="-10">
                <a:solidFill>
                  <a:srgbClr val="0C0500"/>
                </a:solidFill>
                <a:latin typeface="Garamond"/>
                <a:cs typeface="Garamond"/>
              </a:rPr>
              <a:t>continuous  </a:t>
            </a:r>
            <a:r>
              <a:rPr dirty="0" sz="3700" spc="-5">
                <a:solidFill>
                  <a:srgbClr val="0C0500"/>
                </a:solidFill>
                <a:latin typeface="Garamond"/>
                <a:cs typeface="Garamond"/>
              </a:rPr>
              <a:t>with the spinal</a:t>
            </a:r>
            <a:r>
              <a:rPr dirty="0" sz="3700" spc="-5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700" spc="-5">
                <a:solidFill>
                  <a:srgbClr val="0C0500"/>
                </a:solidFill>
                <a:latin typeface="Garamond"/>
                <a:cs typeface="Garamond"/>
              </a:rPr>
              <a:t>cord.</a:t>
            </a:r>
            <a:endParaRPr sz="3700">
              <a:latin typeface="Garamond"/>
              <a:cs typeface="Garamon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04686" y="2060829"/>
            <a:ext cx="2838449" cy="3009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92455">
              <a:lnSpc>
                <a:spcPct val="100000"/>
              </a:lnSpc>
            </a:pPr>
            <a:r>
              <a:rPr dirty="0" sz="5400" spc="5"/>
              <a:t>Functions </a:t>
            </a:r>
            <a:r>
              <a:rPr dirty="0" sz="5400" spc="15"/>
              <a:t>of </a:t>
            </a:r>
            <a:r>
              <a:rPr dirty="0" sz="5400" spc="10"/>
              <a:t>medulla</a:t>
            </a:r>
            <a:r>
              <a:rPr dirty="0" sz="5400" spc="-254"/>
              <a:t> </a:t>
            </a:r>
            <a:r>
              <a:rPr dirty="0" sz="5400" spc="10"/>
              <a:t>oblongata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650240" y="942085"/>
            <a:ext cx="8063865" cy="4390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  <a:tab pos="2578100" algn="l"/>
              </a:tabLst>
            </a:pP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Crossing</a:t>
            </a:r>
            <a:r>
              <a:rPr dirty="0" sz="3600" spc="2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of	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motor</a:t>
            </a:r>
            <a:r>
              <a:rPr dirty="0" sz="3600" spc="-7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600" spc="-25">
                <a:solidFill>
                  <a:srgbClr val="0C0500"/>
                </a:solidFill>
                <a:latin typeface="Garamond"/>
                <a:cs typeface="Garamond"/>
              </a:rPr>
              <a:t>tracts.</a:t>
            </a:r>
            <a:endParaRPr sz="3600">
              <a:latin typeface="Garamond"/>
              <a:cs typeface="Garamond"/>
            </a:endParaRP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6235" algn="l"/>
              </a:tabLst>
            </a:pP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Cardiac</a:t>
            </a:r>
            <a:r>
              <a:rPr dirty="0" sz="3600" spc="-7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600" spc="-25">
                <a:solidFill>
                  <a:srgbClr val="0C0500"/>
                </a:solidFill>
                <a:latin typeface="Garamond"/>
                <a:cs typeface="Garamond"/>
              </a:rPr>
              <a:t>Center.</a:t>
            </a:r>
            <a:endParaRPr sz="3600">
              <a:latin typeface="Garamond"/>
              <a:cs typeface="Garamond"/>
            </a:endParaRP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6235" algn="l"/>
              </a:tabLst>
            </a:pP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Respiratory</a:t>
            </a:r>
            <a:r>
              <a:rPr dirty="0" sz="3600" spc="-7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600" spc="-25">
                <a:solidFill>
                  <a:srgbClr val="0C0500"/>
                </a:solidFill>
                <a:latin typeface="Garamond"/>
                <a:cs typeface="Garamond"/>
              </a:rPr>
              <a:t>Center.</a:t>
            </a:r>
            <a:endParaRPr sz="3600">
              <a:latin typeface="Garamond"/>
              <a:cs typeface="Garamond"/>
            </a:endParaRP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6235" algn="l"/>
              </a:tabLst>
            </a:pPr>
            <a:r>
              <a:rPr dirty="0" sz="3600" spc="-30">
                <a:solidFill>
                  <a:srgbClr val="0C0500"/>
                </a:solidFill>
                <a:latin typeface="Garamond"/>
                <a:cs typeface="Garamond"/>
              </a:rPr>
              <a:t>Vasomotor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Center </a:t>
            </a:r>
            <a:r>
              <a:rPr dirty="0" sz="3600" spc="5">
                <a:solidFill>
                  <a:srgbClr val="0C0500"/>
                </a:solidFill>
                <a:latin typeface="Garamond"/>
                <a:cs typeface="Garamond"/>
              </a:rPr>
              <a:t>(nerves </a:t>
            </a:r>
            <a:r>
              <a:rPr dirty="0" sz="3600" spc="-10">
                <a:solidFill>
                  <a:srgbClr val="0C0500"/>
                </a:solidFill>
                <a:latin typeface="Garamond"/>
                <a:cs typeface="Garamond"/>
              </a:rPr>
              <a:t>having</a:t>
            </a:r>
            <a:r>
              <a:rPr dirty="0" sz="3600" spc="4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600" spc="-10">
                <a:solidFill>
                  <a:srgbClr val="0C0500"/>
                </a:solidFill>
                <a:latin typeface="Garamond"/>
                <a:cs typeface="Garamond"/>
              </a:rPr>
              <a:t>muscular</a:t>
            </a:r>
            <a:endParaRPr sz="3600">
              <a:latin typeface="Garamond"/>
              <a:cs typeface="Garamond"/>
            </a:endParaRPr>
          </a:p>
          <a:p>
            <a:pPr marL="355600">
              <a:lnSpc>
                <a:spcPct val="100000"/>
              </a:lnSpc>
              <a:tabLst>
                <a:tab pos="2307590" algn="l"/>
              </a:tabLst>
            </a:pP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control</a:t>
            </a:r>
            <a:r>
              <a:rPr dirty="0" sz="3600" spc="-1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of	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the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blood </a:t>
            </a:r>
            <a:r>
              <a:rPr dirty="0" sz="3600" spc="-15">
                <a:solidFill>
                  <a:srgbClr val="0C0500"/>
                </a:solidFill>
                <a:latin typeface="Garamond"/>
                <a:cs typeface="Garamond"/>
              </a:rPr>
              <a:t>vessel</a:t>
            </a:r>
            <a:r>
              <a:rPr dirty="0" sz="3600" spc="-6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600" spc="-10">
                <a:solidFill>
                  <a:srgbClr val="0C0500"/>
                </a:solidFill>
                <a:latin typeface="Garamond"/>
                <a:cs typeface="Garamond"/>
              </a:rPr>
              <a:t>walls)</a:t>
            </a:r>
            <a:endParaRPr sz="3600">
              <a:latin typeface="Garamond"/>
              <a:cs typeface="Garamond"/>
            </a:endParaRP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6235" algn="l"/>
              </a:tabLst>
            </a:pP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Centers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for cough, </a:t>
            </a:r>
            <a:r>
              <a:rPr dirty="0" sz="3600" spc="15">
                <a:solidFill>
                  <a:srgbClr val="0C0500"/>
                </a:solidFill>
                <a:latin typeface="Garamond"/>
                <a:cs typeface="Garamond"/>
              </a:rPr>
              <a:t>gag, </a:t>
            </a:r>
            <a:r>
              <a:rPr dirty="0" sz="3600" spc="-65">
                <a:solidFill>
                  <a:srgbClr val="0C0500"/>
                </a:solidFill>
                <a:latin typeface="Garamond"/>
                <a:cs typeface="Garamond"/>
              </a:rPr>
              <a:t>swallow,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and</a:t>
            </a:r>
            <a:r>
              <a:rPr dirty="0" sz="3600" spc="3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600" spc="-15">
                <a:solidFill>
                  <a:srgbClr val="0C0500"/>
                </a:solidFill>
                <a:latin typeface="Garamond"/>
                <a:cs typeface="Garamond"/>
              </a:rPr>
              <a:t>vomit.</a:t>
            </a:r>
            <a:endParaRPr sz="3600">
              <a:latin typeface="Garamond"/>
              <a:cs typeface="Garamond"/>
            </a:endParaRPr>
          </a:p>
          <a:p>
            <a:pPr marL="355600" indent="-342900">
              <a:lnSpc>
                <a:spcPct val="100000"/>
              </a:lnSpc>
              <a:spcBef>
                <a:spcPts val="860"/>
              </a:spcBef>
              <a:buFont typeface="Arial"/>
              <a:buChar char="•"/>
              <a:tabLst>
                <a:tab pos="356235" algn="l"/>
              </a:tabLst>
            </a:pP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Cranial</a:t>
            </a:r>
            <a:r>
              <a:rPr dirty="0" sz="3600" spc="-7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600" spc="10">
                <a:solidFill>
                  <a:srgbClr val="0C0500"/>
                </a:solidFill>
                <a:latin typeface="Garamond"/>
                <a:cs typeface="Garamond"/>
              </a:rPr>
              <a:t>Nerves:</a:t>
            </a:r>
            <a:endParaRPr sz="36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5965" y="957326"/>
            <a:ext cx="8185150" cy="535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4229100" algn="l"/>
                <a:tab pos="4634865" algn="l"/>
              </a:tabLst>
            </a:pPr>
            <a:r>
              <a:rPr dirty="0" sz="3300" spc="-5">
                <a:solidFill>
                  <a:srgbClr val="FF0000"/>
                </a:solidFill>
                <a:latin typeface="Garamond"/>
                <a:cs typeface="Garamond"/>
              </a:rPr>
              <a:t>CN </a:t>
            </a:r>
            <a:r>
              <a:rPr dirty="0" sz="3300">
                <a:solidFill>
                  <a:srgbClr val="FF0000"/>
                </a:solidFill>
                <a:latin typeface="Garamond"/>
                <a:cs typeface="Garamond"/>
              </a:rPr>
              <a:t>IX - Glossopharyneal </a:t>
            </a:r>
            <a:r>
              <a:rPr dirty="0" sz="3300" spc="-10">
                <a:solidFill>
                  <a:srgbClr val="0C0500"/>
                </a:solidFill>
                <a:latin typeface="Garamond"/>
                <a:cs typeface="Garamond"/>
              </a:rPr>
              <a:t>[mixed]. </a:t>
            </a:r>
            <a:r>
              <a:rPr dirty="0" sz="3300" spc="-5">
                <a:solidFill>
                  <a:srgbClr val="0C0500"/>
                </a:solidFill>
                <a:latin typeface="Garamond"/>
                <a:cs typeface="Garamond"/>
              </a:rPr>
              <a:t>(Muscles </a:t>
            </a:r>
            <a:r>
              <a:rPr dirty="0" sz="3300">
                <a:solidFill>
                  <a:srgbClr val="0C0500"/>
                </a:solidFill>
                <a:latin typeface="Garamond"/>
                <a:cs typeface="Garamond"/>
              </a:rPr>
              <a:t>&amp;  </a:t>
            </a:r>
            <a:r>
              <a:rPr dirty="0" sz="3300" spc="-10">
                <a:solidFill>
                  <a:srgbClr val="0C0500"/>
                </a:solidFill>
                <a:latin typeface="Garamond"/>
                <a:cs typeface="Garamond"/>
              </a:rPr>
              <a:t>mucous</a:t>
            </a:r>
            <a:r>
              <a:rPr dirty="0" sz="3300" spc="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300" spc="-5">
                <a:solidFill>
                  <a:srgbClr val="0C0500"/>
                </a:solidFill>
                <a:latin typeface="Garamond"/>
                <a:cs typeface="Garamond"/>
              </a:rPr>
              <a:t>membranes</a:t>
            </a:r>
            <a:r>
              <a:rPr dirty="0" sz="3300" spc="1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300" spc="-5">
                <a:solidFill>
                  <a:srgbClr val="0C0500"/>
                </a:solidFill>
                <a:latin typeface="Garamond"/>
                <a:cs typeface="Garamond"/>
              </a:rPr>
              <a:t>of	</a:t>
            </a:r>
            <a:r>
              <a:rPr dirty="0" sz="3300" spc="10">
                <a:solidFill>
                  <a:srgbClr val="0C0500"/>
                </a:solidFill>
                <a:latin typeface="Garamond"/>
                <a:cs typeface="Garamond"/>
              </a:rPr>
              <a:t>pharynx,</a:t>
            </a:r>
            <a:r>
              <a:rPr dirty="0" sz="3300" spc="-5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300">
                <a:solidFill>
                  <a:srgbClr val="0C0500"/>
                </a:solidFill>
                <a:latin typeface="Garamond"/>
                <a:cs typeface="Garamond"/>
              </a:rPr>
              <a:t>the</a:t>
            </a:r>
            <a:r>
              <a:rPr dirty="0" sz="3300" spc="-5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300">
                <a:solidFill>
                  <a:srgbClr val="0C0500"/>
                </a:solidFill>
                <a:latin typeface="Garamond"/>
                <a:cs typeface="Garamond"/>
              </a:rPr>
              <a:t>constricted  </a:t>
            </a:r>
            <a:r>
              <a:rPr dirty="0" sz="3300" spc="-5">
                <a:solidFill>
                  <a:srgbClr val="0C0500"/>
                </a:solidFill>
                <a:latin typeface="Garamond"/>
                <a:cs typeface="Garamond"/>
              </a:rPr>
              <a:t>openings </a:t>
            </a:r>
            <a:r>
              <a:rPr dirty="0" sz="3300">
                <a:solidFill>
                  <a:srgbClr val="0C0500"/>
                </a:solidFill>
                <a:latin typeface="Garamond"/>
                <a:cs typeface="Garamond"/>
              </a:rPr>
              <a:t>from the mouth &amp; </a:t>
            </a:r>
            <a:r>
              <a:rPr dirty="0" sz="3300" spc="-5">
                <a:solidFill>
                  <a:srgbClr val="0C0500"/>
                </a:solidFill>
                <a:latin typeface="Garamond"/>
                <a:cs typeface="Garamond"/>
              </a:rPr>
              <a:t>the oral </a:t>
            </a:r>
            <a:r>
              <a:rPr dirty="0" sz="3300" spc="10">
                <a:solidFill>
                  <a:srgbClr val="0C0500"/>
                </a:solidFill>
                <a:latin typeface="Garamond"/>
                <a:cs typeface="Garamond"/>
              </a:rPr>
              <a:t>pharynx  </a:t>
            </a:r>
            <a:r>
              <a:rPr dirty="0" sz="3300" spc="-5">
                <a:solidFill>
                  <a:srgbClr val="0C0500"/>
                </a:solidFill>
                <a:latin typeface="Garamond"/>
                <a:cs typeface="Garamond"/>
              </a:rPr>
              <a:t>and </a:t>
            </a:r>
            <a:r>
              <a:rPr dirty="0" sz="3300">
                <a:solidFill>
                  <a:srgbClr val="0C0500"/>
                </a:solidFill>
                <a:latin typeface="Garamond"/>
                <a:cs typeface="Garamond"/>
              </a:rPr>
              <a:t>the </a:t>
            </a:r>
            <a:r>
              <a:rPr dirty="0" sz="3300" spc="-5">
                <a:solidFill>
                  <a:srgbClr val="0C0500"/>
                </a:solidFill>
                <a:latin typeface="Garamond"/>
                <a:cs typeface="Garamond"/>
              </a:rPr>
              <a:t>posterior</a:t>
            </a:r>
            <a:r>
              <a:rPr dirty="0" sz="3300" spc="1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300">
                <a:solidFill>
                  <a:srgbClr val="0C0500"/>
                </a:solidFill>
                <a:latin typeface="Garamond"/>
                <a:cs typeface="Garamond"/>
              </a:rPr>
              <a:t>third</a:t>
            </a:r>
            <a:r>
              <a:rPr dirty="0" sz="3300" spc="-1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300" spc="-5">
                <a:solidFill>
                  <a:srgbClr val="0C0500"/>
                </a:solidFill>
                <a:latin typeface="Garamond"/>
                <a:cs typeface="Garamond"/>
              </a:rPr>
              <a:t>of	</a:t>
            </a:r>
            <a:r>
              <a:rPr dirty="0" sz="3300">
                <a:solidFill>
                  <a:srgbClr val="0C0500"/>
                </a:solidFill>
                <a:latin typeface="Garamond"/>
                <a:cs typeface="Garamond"/>
              </a:rPr>
              <a:t>tongue).</a:t>
            </a:r>
            <a:endParaRPr sz="3300">
              <a:latin typeface="Garamond"/>
              <a:cs typeface="Garamond"/>
            </a:endParaRPr>
          </a:p>
          <a:p>
            <a:pPr marL="355600" indent="-342900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300" spc="-5">
                <a:solidFill>
                  <a:srgbClr val="FF0000"/>
                </a:solidFill>
                <a:latin typeface="Garamond"/>
                <a:cs typeface="Garamond"/>
              </a:rPr>
              <a:t>CN </a:t>
            </a:r>
            <a:r>
              <a:rPr dirty="0" sz="3300">
                <a:solidFill>
                  <a:srgbClr val="FF0000"/>
                </a:solidFill>
                <a:latin typeface="Garamond"/>
                <a:cs typeface="Garamond"/>
              </a:rPr>
              <a:t>X - </a:t>
            </a:r>
            <a:r>
              <a:rPr dirty="0" sz="3300" spc="-45">
                <a:solidFill>
                  <a:srgbClr val="FF0000"/>
                </a:solidFill>
                <a:latin typeface="Garamond"/>
                <a:cs typeface="Garamond"/>
              </a:rPr>
              <a:t>Vagus </a:t>
            </a:r>
            <a:r>
              <a:rPr dirty="0" sz="3300" spc="-10">
                <a:solidFill>
                  <a:srgbClr val="0C0500"/>
                </a:solidFill>
                <a:latin typeface="Garamond"/>
                <a:cs typeface="Garamond"/>
              </a:rPr>
              <a:t>[mixed]. </a:t>
            </a:r>
            <a:r>
              <a:rPr dirty="0" sz="3300" spc="10">
                <a:solidFill>
                  <a:srgbClr val="0C0500"/>
                </a:solidFill>
                <a:latin typeface="Garamond"/>
                <a:cs typeface="Garamond"/>
              </a:rPr>
              <a:t>(Pharynx, larynx,</a:t>
            </a:r>
            <a:r>
              <a:rPr dirty="0" sz="330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300" spc="5">
                <a:solidFill>
                  <a:srgbClr val="0C0500"/>
                </a:solidFill>
                <a:latin typeface="Garamond"/>
                <a:cs typeface="Garamond"/>
              </a:rPr>
              <a:t>heart,</a:t>
            </a:r>
            <a:endParaRPr sz="3300">
              <a:latin typeface="Garamond"/>
              <a:cs typeface="Garamond"/>
            </a:endParaRPr>
          </a:p>
          <a:p>
            <a:pPr marL="355600">
              <a:lnSpc>
                <a:spcPct val="100000"/>
              </a:lnSpc>
            </a:pPr>
            <a:r>
              <a:rPr dirty="0" sz="3300" spc="-20">
                <a:solidFill>
                  <a:srgbClr val="0C0500"/>
                </a:solidFill>
                <a:latin typeface="Garamond"/>
                <a:cs typeface="Garamond"/>
              </a:rPr>
              <a:t>lungs,</a:t>
            </a:r>
            <a:r>
              <a:rPr dirty="0" sz="3300" spc="-8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300" spc="-10">
                <a:solidFill>
                  <a:srgbClr val="0C0500"/>
                </a:solidFill>
                <a:latin typeface="Garamond"/>
                <a:cs typeface="Garamond"/>
              </a:rPr>
              <a:t>stomach).</a:t>
            </a:r>
            <a:endParaRPr sz="3300">
              <a:latin typeface="Garamond"/>
              <a:cs typeface="Garamond"/>
            </a:endParaRPr>
          </a:p>
          <a:p>
            <a:pPr marL="355600" indent="-342900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354965" algn="l"/>
                <a:tab pos="355600" algn="l"/>
                <a:tab pos="7169784" algn="l"/>
              </a:tabLst>
            </a:pPr>
            <a:r>
              <a:rPr dirty="0" sz="3300" spc="-5">
                <a:solidFill>
                  <a:srgbClr val="FF0000"/>
                </a:solidFill>
                <a:latin typeface="Garamond"/>
                <a:cs typeface="Garamond"/>
              </a:rPr>
              <a:t>CN </a:t>
            </a:r>
            <a:r>
              <a:rPr dirty="0" sz="3300">
                <a:solidFill>
                  <a:srgbClr val="FF0000"/>
                </a:solidFill>
                <a:latin typeface="Garamond"/>
                <a:cs typeface="Garamond"/>
              </a:rPr>
              <a:t>XI - </a:t>
            </a:r>
            <a:r>
              <a:rPr dirty="0" sz="3300" spc="5">
                <a:solidFill>
                  <a:srgbClr val="FF0000"/>
                </a:solidFill>
                <a:latin typeface="Garamond"/>
                <a:cs typeface="Garamond"/>
              </a:rPr>
              <a:t>Accessory </a:t>
            </a:r>
            <a:r>
              <a:rPr dirty="0" sz="3300">
                <a:solidFill>
                  <a:srgbClr val="0C0500"/>
                </a:solidFill>
                <a:latin typeface="Garamond"/>
                <a:cs typeface="Garamond"/>
              </a:rPr>
              <a:t>[motor].</a:t>
            </a:r>
            <a:r>
              <a:rPr dirty="0" sz="3300" spc="4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300" spc="-15">
                <a:solidFill>
                  <a:srgbClr val="0C0500"/>
                </a:solidFill>
                <a:latin typeface="Garamond"/>
                <a:cs typeface="Garamond"/>
              </a:rPr>
              <a:t>(Rotation</a:t>
            </a:r>
            <a:r>
              <a:rPr dirty="0" sz="3300" spc="1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300" spc="-5">
                <a:solidFill>
                  <a:srgbClr val="0C0500"/>
                </a:solidFill>
                <a:latin typeface="Garamond"/>
                <a:cs typeface="Garamond"/>
              </a:rPr>
              <a:t>of	</a:t>
            </a:r>
            <a:r>
              <a:rPr dirty="0" sz="3300" spc="-10">
                <a:solidFill>
                  <a:srgbClr val="0C0500"/>
                </a:solidFill>
                <a:latin typeface="Garamond"/>
                <a:cs typeface="Garamond"/>
              </a:rPr>
              <a:t>the</a:t>
            </a:r>
            <a:endParaRPr sz="3300">
              <a:latin typeface="Garamond"/>
              <a:cs typeface="Garamond"/>
            </a:endParaRPr>
          </a:p>
          <a:p>
            <a:pPr marL="355600">
              <a:lnSpc>
                <a:spcPct val="100000"/>
              </a:lnSpc>
            </a:pPr>
            <a:r>
              <a:rPr dirty="0" sz="3300" spc="-5">
                <a:solidFill>
                  <a:srgbClr val="0C0500"/>
                </a:solidFill>
                <a:latin typeface="Garamond"/>
                <a:cs typeface="Garamond"/>
              </a:rPr>
              <a:t>head and</a:t>
            </a:r>
            <a:r>
              <a:rPr dirty="0" sz="3300" spc="-7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300" spc="-5">
                <a:solidFill>
                  <a:srgbClr val="0C0500"/>
                </a:solidFill>
                <a:latin typeface="Garamond"/>
                <a:cs typeface="Garamond"/>
              </a:rPr>
              <a:t>shoulder).</a:t>
            </a:r>
            <a:endParaRPr sz="3300">
              <a:latin typeface="Garamond"/>
              <a:cs typeface="Garamond"/>
            </a:endParaRPr>
          </a:p>
          <a:p>
            <a:pPr marL="355600" indent="-342900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300" spc="-5">
                <a:solidFill>
                  <a:srgbClr val="FF0000"/>
                </a:solidFill>
                <a:latin typeface="Garamond"/>
                <a:cs typeface="Garamond"/>
              </a:rPr>
              <a:t>CN </a:t>
            </a:r>
            <a:r>
              <a:rPr dirty="0" sz="3300">
                <a:solidFill>
                  <a:srgbClr val="FF0000"/>
                </a:solidFill>
                <a:latin typeface="Garamond"/>
                <a:cs typeface="Garamond"/>
              </a:rPr>
              <a:t>XII - </a:t>
            </a:r>
            <a:r>
              <a:rPr dirty="0" sz="3300" spc="-5">
                <a:solidFill>
                  <a:srgbClr val="FF0000"/>
                </a:solidFill>
                <a:latin typeface="Garamond"/>
                <a:cs typeface="Garamond"/>
              </a:rPr>
              <a:t>Hypoglossal </a:t>
            </a:r>
            <a:r>
              <a:rPr dirty="0" sz="3300">
                <a:solidFill>
                  <a:srgbClr val="0C0500"/>
                </a:solidFill>
                <a:latin typeface="Garamond"/>
                <a:cs typeface="Garamond"/>
              </a:rPr>
              <a:t>[motor].</a:t>
            </a:r>
            <a:r>
              <a:rPr dirty="0" sz="3300" spc="-2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300" spc="-5">
                <a:solidFill>
                  <a:srgbClr val="0C0500"/>
                </a:solidFill>
                <a:latin typeface="Garamond"/>
                <a:cs typeface="Garamond"/>
              </a:rPr>
              <a:t>(Intrinsic</a:t>
            </a:r>
            <a:endParaRPr sz="3300">
              <a:latin typeface="Garamond"/>
              <a:cs typeface="Garamond"/>
            </a:endParaRPr>
          </a:p>
          <a:p>
            <a:pPr marL="355600">
              <a:lnSpc>
                <a:spcPct val="100000"/>
              </a:lnSpc>
              <a:tabLst>
                <a:tab pos="2241550" algn="l"/>
              </a:tabLst>
            </a:pPr>
            <a:r>
              <a:rPr dirty="0" sz="3300" spc="-10">
                <a:solidFill>
                  <a:srgbClr val="0C0500"/>
                </a:solidFill>
                <a:latin typeface="Garamond"/>
                <a:cs typeface="Garamond"/>
              </a:rPr>
              <a:t>muscles </a:t>
            </a:r>
            <a:r>
              <a:rPr dirty="0" sz="3300" spc="-5">
                <a:solidFill>
                  <a:srgbClr val="0C0500"/>
                </a:solidFill>
                <a:latin typeface="Garamond"/>
                <a:cs typeface="Garamond"/>
              </a:rPr>
              <a:t>of	</a:t>
            </a:r>
            <a:r>
              <a:rPr dirty="0" sz="3300">
                <a:solidFill>
                  <a:srgbClr val="0C0500"/>
                </a:solidFill>
                <a:latin typeface="Garamond"/>
                <a:cs typeface="Garamond"/>
              </a:rPr>
              <a:t>the</a:t>
            </a:r>
            <a:r>
              <a:rPr dirty="0" sz="3300" spc="-7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300" spc="-5">
                <a:solidFill>
                  <a:srgbClr val="0C0500"/>
                </a:solidFill>
                <a:latin typeface="Garamond"/>
                <a:cs typeface="Garamond"/>
              </a:rPr>
              <a:t>tongue).</a:t>
            </a:r>
            <a:endParaRPr sz="33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6463" rIns="0" bIns="0" rtlCol="0" vert="horz">
            <a:spAutoFit/>
          </a:bodyPr>
          <a:lstStyle/>
          <a:p>
            <a:pPr marL="570230">
              <a:lnSpc>
                <a:spcPct val="100000"/>
              </a:lnSpc>
            </a:pPr>
            <a:r>
              <a:rPr dirty="0" spc="5"/>
              <a:t>Signs </a:t>
            </a:r>
            <a:r>
              <a:rPr dirty="0" spc="15"/>
              <a:t>and </a:t>
            </a:r>
            <a:r>
              <a:rPr dirty="0"/>
              <a:t>symptoms </a:t>
            </a:r>
            <a:r>
              <a:rPr dirty="0" spc="10"/>
              <a:t>of </a:t>
            </a:r>
            <a:r>
              <a:rPr dirty="0" spc="5"/>
              <a:t>lesion </a:t>
            </a:r>
            <a:r>
              <a:rPr dirty="0" spc="20"/>
              <a:t>in</a:t>
            </a:r>
            <a:r>
              <a:rPr dirty="0" spc="-330"/>
              <a:t> </a:t>
            </a:r>
            <a:r>
              <a:rPr dirty="0" spc="5"/>
              <a:t>medulla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2269" y="881507"/>
            <a:ext cx="7938770" cy="5048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dirty="0" sz="3600" spc="-15">
                <a:solidFill>
                  <a:srgbClr val="0C0500"/>
                </a:solidFill>
                <a:latin typeface="Garamond"/>
                <a:cs typeface="Garamond"/>
              </a:rPr>
              <a:t>Movement: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Ipsilateral</a:t>
            </a:r>
            <a:r>
              <a:rPr dirty="0" sz="3600" spc="-4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600" spc="-20">
                <a:solidFill>
                  <a:srgbClr val="0C0500"/>
                </a:solidFill>
                <a:latin typeface="Garamond"/>
                <a:cs typeface="Garamond"/>
              </a:rPr>
              <a:t>paralysis.</a:t>
            </a:r>
            <a:endParaRPr sz="3600">
              <a:latin typeface="Garamond"/>
              <a:cs typeface="Garamond"/>
            </a:endParaRPr>
          </a:p>
          <a:p>
            <a:pPr marL="355600" indent="-342900">
              <a:lnSpc>
                <a:spcPct val="100000"/>
              </a:lnSpc>
              <a:spcBef>
                <a:spcPts val="860"/>
              </a:spcBef>
              <a:buFont typeface="Arial"/>
              <a:buChar char="•"/>
              <a:tabLst>
                <a:tab pos="356235" algn="l"/>
              </a:tabLst>
            </a:pP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Pupils:</a:t>
            </a:r>
            <a:endParaRPr sz="3600">
              <a:latin typeface="Garamond"/>
              <a:cs typeface="Garamond"/>
            </a:endParaRPr>
          </a:p>
          <a:p>
            <a:pPr marL="1384300" marR="3528060">
              <a:lnSpc>
                <a:spcPct val="120000"/>
              </a:lnSpc>
            </a:pP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Size: Dilated.  </a:t>
            </a:r>
            <a:r>
              <a:rPr dirty="0" sz="3600" spc="-15">
                <a:solidFill>
                  <a:srgbClr val="0C0500"/>
                </a:solidFill>
                <a:latin typeface="Garamond"/>
                <a:cs typeface="Garamond"/>
              </a:rPr>
              <a:t>Reactivity:</a:t>
            </a:r>
            <a:r>
              <a:rPr dirty="0" sz="3600" spc="-4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600" spc="-15">
                <a:solidFill>
                  <a:srgbClr val="0C0500"/>
                </a:solidFill>
                <a:latin typeface="Garamond"/>
                <a:cs typeface="Garamond"/>
              </a:rPr>
              <a:t>Fixed.</a:t>
            </a:r>
            <a:endParaRPr sz="3600">
              <a:latin typeface="Garamond"/>
              <a:cs typeface="Garamond"/>
            </a:endParaRP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6235" algn="l"/>
              </a:tabLst>
            </a:pP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Respiratory: </a:t>
            </a:r>
            <a:r>
              <a:rPr dirty="0" sz="3600" spc="10">
                <a:solidFill>
                  <a:srgbClr val="0C0500"/>
                </a:solidFill>
                <a:latin typeface="Garamond"/>
                <a:cs typeface="Garamond"/>
              </a:rPr>
              <a:t>Abnormal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breathing</a:t>
            </a:r>
            <a:r>
              <a:rPr dirty="0" sz="3600" spc="-2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patterns</a:t>
            </a:r>
            <a:endParaRPr sz="3600">
              <a:latin typeface="Garamond"/>
              <a:cs typeface="Garamond"/>
            </a:endParaRPr>
          </a:p>
          <a:p>
            <a:pPr marL="355600" marR="508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6235" algn="l"/>
              </a:tabLst>
            </a:pP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CN </a:t>
            </a:r>
            <a:r>
              <a:rPr dirty="0" sz="3600" spc="-20">
                <a:solidFill>
                  <a:srgbClr val="0C0500"/>
                </a:solidFill>
                <a:latin typeface="Garamond"/>
                <a:cs typeface="Garamond"/>
              </a:rPr>
              <a:t>Palsies: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Inability to control </a:t>
            </a:r>
            <a:r>
              <a:rPr dirty="0" sz="3600" spc="-15">
                <a:solidFill>
                  <a:srgbClr val="0C0500"/>
                </a:solidFill>
                <a:latin typeface="Garamond"/>
                <a:cs typeface="Garamond"/>
              </a:rPr>
              <a:t>movement. 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Absent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cough,</a:t>
            </a:r>
            <a:r>
              <a:rPr dirty="0" sz="3600" spc="-7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600" spc="-25">
                <a:solidFill>
                  <a:srgbClr val="0C0500"/>
                </a:solidFill>
                <a:latin typeface="Garamond"/>
                <a:cs typeface="Garamond"/>
              </a:rPr>
              <a:t>gag.</a:t>
            </a:r>
            <a:endParaRPr sz="3600">
              <a:latin typeface="Garamond"/>
              <a:cs typeface="Garamond"/>
            </a:endParaRP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6235" algn="l"/>
              </a:tabLst>
            </a:pP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LOC:</a:t>
            </a:r>
            <a:r>
              <a:rPr dirty="0" sz="3600" spc="-7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600" spc="-15">
                <a:solidFill>
                  <a:srgbClr val="0C0500"/>
                </a:solidFill>
                <a:latin typeface="Garamond"/>
                <a:cs typeface="Garamond"/>
              </a:rPr>
              <a:t>Comatose.</a:t>
            </a:r>
            <a:endParaRPr sz="36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11654" y="296290"/>
            <a:ext cx="5512054" cy="413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85928" y="992124"/>
            <a:ext cx="713232" cy="6751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60248" y="903732"/>
            <a:ext cx="5205984" cy="8564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75503" y="903732"/>
            <a:ext cx="592836" cy="8564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85928" y="2196083"/>
            <a:ext cx="713232" cy="6751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60248" y="2107692"/>
            <a:ext cx="2807207" cy="8564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776727" y="2107692"/>
            <a:ext cx="591312" cy="8564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877311" y="2107692"/>
            <a:ext cx="1269491" cy="8564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656076" y="2107692"/>
            <a:ext cx="592836" cy="8564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85928" y="3400044"/>
            <a:ext cx="713232" cy="6751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60248" y="3311652"/>
            <a:ext cx="2887979" cy="8564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857500" y="3311652"/>
            <a:ext cx="592836" cy="8564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85928" y="5091684"/>
            <a:ext cx="713232" cy="67513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60248" y="5003291"/>
            <a:ext cx="4888992" cy="8564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858511" y="5003291"/>
            <a:ext cx="592836" cy="8564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66471" y="993902"/>
            <a:ext cx="8097520" cy="5102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700" spc="-95">
                <a:solidFill>
                  <a:srgbClr val="FF0000"/>
                </a:solidFill>
                <a:latin typeface="Wingdings"/>
                <a:cs typeface="Wingdings"/>
              </a:rPr>
              <a:t></a:t>
            </a:r>
            <a:r>
              <a:rPr dirty="0" sz="3200" spc="-95" b="1">
                <a:solidFill>
                  <a:srgbClr val="FF0000"/>
                </a:solidFill>
                <a:latin typeface="Garamond"/>
                <a:cs typeface="Garamond"/>
              </a:rPr>
              <a:t>To </a:t>
            </a:r>
            <a:r>
              <a:rPr dirty="0" sz="3200" spc="-5" b="1">
                <a:solidFill>
                  <a:srgbClr val="FF0000"/>
                </a:solidFill>
                <a:latin typeface="Garamond"/>
                <a:cs typeface="Garamond"/>
              </a:rPr>
              <a:t>test </a:t>
            </a:r>
            <a:r>
              <a:rPr dirty="0" sz="3200" b="1">
                <a:solidFill>
                  <a:srgbClr val="FF0000"/>
                </a:solidFill>
                <a:latin typeface="Garamond"/>
                <a:cs typeface="Garamond"/>
              </a:rPr>
              <a:t>reticular</a:t>
            </a:r>
            <a:r>
              <a:rPr dirty="0" sz="3200" spc="30" b="1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dirty="0" sz="3200" spc="15" b="1">
                <a:solidFill>
                  <a:srgbClr val="FF0000"/>
                </a:solidFill>
                <a:latin typeface="Garamond"/>
                <a:cs typeface="Garamond"/>
              </a:rPr>
              <a:t>formation</a:t>
            </a:r>
            <a:endParaRPr sz="3200">
              <a:latin typeface="Garamond"/>
              <a:cs typeface="Garamond"/>
            </a:endParaRPr>
          </a:p>
          <a:p>
            <a:pPr marL="457200">
              <a:lnSpc>
                <a:spcPct val="100000"/>
              </a:lnSpc>
            </a:pPr>
            <a:r>
              <a:rPr dirty="0" sz="3200" spc="-10">
                <a:solidFill>
                  <a:srgbClr val="0C0500"/>
                </a:solidFill>
                <a:latin typeface="Garamond"/>
                <a:cs typeface="Garamond"/>
              </a:rPr>
              <a:t>Alertness, </a:t>
            </a:r>
            <a:r>
              <a:rPr dirty="0" sz="3200" spc="-5">
                <a:solidFill>
                  <a:srgbClr val="0C0500"/>
                </a:solidFill>
                <a:latin typeface="Garamond"/>
                <a:cs typeface="Garamond"/>
              </a:rPr>
              <a:t>Consciousness </a:t>
            </a:r>
            <a:r>
              <a:rPr dirty="0" sz="3200">
                <a:solidFill>
                  <a:srgbClr val="0C0500"/>
                </a:solidFill>
                <a:latin typeface="Garamond"/>
                <a:cs typeface="Garamond"/>
              </a:rPr>
              <a:t>&amp;</a:t>
            </a:r>
            <a:r>
              <a:rPr dirty="0" sz="3200" spc="2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200" spc="-20">
                <a:solidFill>
                  <a:srgbClr val="0C0500"/>
                </a:solidFill>
                <a:latin typeface="Garamond"/>
                <a:cs typeface="Garamond"/>
              </a:rPr>
              <a:t>Sleep.</a:t>
            </a:r>
            <a:endParaRPr sz="3200">
              <a:latin typeface="Garamond"/>
              <a:cs typeface="Garamond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dirty="0" sz="2700" spc="5">
                <a:solidFill>
                  <a:srgbClr val="FF0000"/>
                </a:solidFill>
                <a:latin typeface="Wingdings"/>
                <a:cs typeface="Wingdings"/>
              </a:rPr>
              <a:t></a:t>
            </a:r>
            <a:r>
              <a:rPr dirty="0" sz="3200" spc="5" b="1">
                <a:solidFill>
                  <a:srgbClr val="FF0000"/>
                </a:solidFill>
                <a:latin typeface="Garamond"/>
                <a:cs typeface="Garamond"/>
              </a:rPr>
              <a:t>Corticospinal</a:t>
            </a:r>
            <a:r>
              <a:rPr dirty="0" sz="3200" spc="-65" b="1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dirty="0" sz="3200" spc="-5" b="1">
                <a:solidFill>
                  <a:srgbClr val="FF0000"/>
                </a:solidFill>
                <a:latin typeface="Garamond"/>
                <a:cs typeface="Garamond"/>
              </a:rPr>
              <a:t>tract</a:t>
            </a:r>
            <a:endParaRPr sz="3200">
              <a:latin typeface="Garamond"/>
              <a:cs typeface="Garamond"/>
            </a:endParaRPr>
          </a:p>
          <a:p>
            <a:pPr marL="457200">
              <a:lnSpc>
                <a:spcPct val="100000"/>
              </a:lnSpc>
            </a:pPr>
            <a:r>
              <a:rPr dirty="0" sz="3200" spc="-5">
                <a:solidFill>
                  <a:srgbClr val="0C0500"/>
                </a:solidFill>
                <a:latin typeface="Garamond"/>
                <a:cs typeface="Garamond"/>
              </a:rPr>
              <a:t>Motor </a:t>
            </a:r>
            <a:r>
              <a:rPr dirty="0" sz="3200" spc="-30">
                <a:solidFill>
                  <a:srgbClr val="0C0500"/>
                </a:solidFill>
                <a:latin typeface="Garamond"/>
                <a:cs typeface="Garamond"/>
              </a:rPr>
              <a:t>power,</a:t>
            </a:r>
            <a:r>
              <a:rPr dirty="0" sz="3200" spc="-4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200" spc="-5">
                <a:solidFill>
                  <a:srgbClr val="0C0500"/>
                </a:solidFill>
                <a:latin typeface="Garamond"/>
                <a:cs typeface="Garamond"/>
              </a:rPr>
              <a:t>reflexes</a:t>
            </a:r>
            <a:endParaRPr sz="3200">
              <a:latin typeface="Garamond"/>
              <a:cs typeface="Garamond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dirty="0" sz="2700" spc="-15">
                <a:solidFill>
                  <a:srgbClr val="FF0000"/>
                </a:solidFill>
                <a:latin typeface="Wingdings"/>
                <a:cs typeface="Wingdings"/>
              </a:rPr>
              <a:t></a:t>
            </a:r>
            <a:r>
              <a:rPr dirty="0" sz="3200" spc="-15" b="1">
                <a:solidFill>
                  <a:srgbClr val="FF0000"/>
                </a:solidFill>
                <a:latin typeface="Garamond"/>
                <a:cs typeface="Garamond"/>
              </a:rPr>
              <a:t>Pain</a:t>
            </a:r>
            <a:r>
              <a:rPr dirty="0" sz="3200" spc="-80" b="1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dirty="0" sz="3200" b="1">
                <a:solidFill>
                  <a:srgbClr val="FF0000"/>
                </a:solidFill>
                <a:latin typeface="Garamond"/>
                <a:cs typeface="Garamond"/>
              </a:rPr>
              <a:t>response</a:t>
            </a:r>
            <a:endParaRPr sz="3200">
              <a:latin typeface="Garamond"/>
              <a:cs typeface="Garamond"/>
            </a:endParaRPr>
          </a:p>
          <a:p>
            <a:pPr marL="457200">
              <a:lnSpc>
                <a:spcPct val="100000"/>
              </a:lnSpc>
            </a:pPr>
            <a:r>
              <a:rPr dirty="0" sz="3200" spc="-20">
                <a:solidFill>
                  <a:srgbClr val="0C0500"/>
                </a:solidFill>
                <a:latin typeface="Garamond"/>
                <a:cs typeface="Garamond"/>
              </a:rPr>
              <a:t>Facial </a:t>
            </a:r>
            <a:r>
              <a:rPr dirty="0" sz="3200" spc="5">
                <a:solidFill>
                  <a:srgbClr val="0C0500"/>
                </a:solidFill>
                <a:latin typeface="Garamond"/>
                <a:cs typeface="Garamond"/>
              </a:rPr>
              <a:t>grimacing </a:t>
            </a:r>
            <a:r>
              <a:rPr dirty="0" sz="3200" spc="-5">
                <a:solidFill>
                  <a:srgbClr val="0C0500"/>
                </a:solidFill>
                <a:latin typeface="Garamond"/>
                <a:cs typeface="Garamond"/>
              </a:rPr>
              <a:t>on </a:t>
            </a:r>
            <a:r>
              <a:rPr dirty="0" sz="3200" spc="30">
                <a:solidFill>
                  <a:srgbClr val="0C0500"/>
                </a:solidFill>
                <a:latin typeface="Garamond"/>
                <a:cs typeface="Garamond"/>
              </a:rPr>
              <a:t>firm </a:t>
            </a:r>
            <a:r>
              <a:rPr dirty="0" sz="3200" spc="-5">
                <a:solidFill>
                  <a:srgbClr val="0C0500"/>
                </a:solidFill>
                <a:latin typeface="Garamond"/>
                <a:cs typeface="Garamond"/>
              </a:rPr>
              <a:t>pressure </a:t>
            </a:r>
            <a:r>
              <a:rPr dirty="0" sz="3200" spc="-25">
                <a:solidFill>
                  <a:srgbClr val="0C0500"/>
                </a:solidFill>
                <a:latin typeface="Garamond"/>
                <a:cs typeface="Garamond"/>
              </a:rPr>
              <a:t>over </a:t>
            </a:r>
            <a:r>
              <a:rPr dirty="0" sz="3200">
                <a:solidFill>
                  <a:srgbClr val="0C0500"/>
                </a:solidFill>
                <a:latin typeface="Garamond"/>
                <a:cs typeface="Garamond"/>
              </a:rPr>
              <a:t>the</a:t>
            </a:r>
            <a:r>
              <a:rPr dirty="0" sz="3200" spc="-1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200">
                <a:solidFill>
                  <a:srgbClr val="0C0500"/>
                </a:solidFill>
                <a:latin typeface="Garamond"/>
                <a:cs typeface="Garamond"/>
              </a:rPr>
              <a:t>supra</a:t>
            </a:r>
            <a:endParaRPr sz="3200">
              <a:latin typeface="Garamond"/>
              <a:cs typeface="Garamond"/>
            </a:endParaRPr>
          </a:p>
          <a:p>
            <a:pPr marL="457200">
              <a:lnSpc>
                <a:spcPct val="100000"/>
              </a:lnSpc>
            </a:pPr>
            <a:r>
              <a:rPr dirty="0" sz="3200" spc="-5">
                <a:solidFill>
                  <a:srgbClr val="0C0500"/>
                </a:solidFill>
                <a:latin typeface="Garamond"/>
                <a:cs typeface="Garamond"/>
              </a:rPr>
              <a:t>orbital</a:t>
            </a:r>
            <a:r>
              <a:rPr dirty="0" sz="3200" spc="-6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200" spc="-5">
                <a:solidFill>
                  <a:srgbClr val="0C0500"/>
                </a:solidFill>
                <a:latin typeface="Garamond"/>
                <a:cs typeface="Garamond"/>
              </a:rPr>
              <a:t>ridge.</a:t>
            </a:r>
            <a:endParaRPr sz="3200">
              <a:latin typeface="Garamond"/>
              <a:cs typeface="Garamond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dirty="0" sz="2700" spc="-90">
                <a:solidFill>
                  <a:srgbClr val="FF0000"/>
                </a:solidFill>
                <a:latin typeface="Wingdings"/>
                <a:cs typeface="Wingdings"/>
              </a:rPr>
              <a:t></a:t>
            </a:r>
            <a:r>
              <a:rPr dirty="0" sz="3200" spc="-90" b="1">
                <a:solidFill>
                  <a:srgbClr val="FF0000"/>
                </a:solidFill>
                <a:latin typeface="Garamond"/>
                <a:cs typeface="Garamond"/>
              </a:rPr>
              <a:t>To </a:t>
            </a:r>
            <a:r>
              <a:rPr dirty="0" sz="3200" spc="-5" b="1">
                <a:solidFill>
                  <a:srgbClr val="FF0000"/>
                </a:solidFill>
                <a:latin typeface="Garamond"/>
                <a:cs typeface="Garamond"/>
              </a:rPr>
              <a:t>test </a:t>
            </a:r>
            <a:r>
              <a:rPr dirty="0" sz="3200" spc="10" b="1">
                <a:solidFill>
                  <a:srgbClr val="FF0000"/>
                </a:solidFill>
                <a:latin typeface="Garamond"/>
                <a:cs typeface="Garamond"/>
              </a:rPr>
              <a:t>respiratory</a:t>
            </a:r>
            <a:r>
              <a:rPr dirty="0" sz="3200" spc="35" b="1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dirty="0" sz="3200" spc="-5" b="1">
                <a:solidFill>
                  <a:srgbClr val="FF0000"/>
                </a:solidFill>
                <a:latin typeface="Garamond"/>
                <a:cs typeface="Garamond"/>
              </a:rPr>
              <a:t>center</a:t>
            </a:r>
            <a:endParaRPr sz="3200">
              <a:latin typeface="Garamond"/>
              <a:cs typeface="Garamond"/>
            </a:endParaRPr>
          </a:p>
          <a:p>
            <a:pPr marL="457200">
              <a:lnSpc>
                <a:spcPct val="100000"/>
              </a:lnSpc>
              <a:tabLst>
                <a:tab pos="5399405" algn="l"/>
              </a:tabLst>
            </a:pPr>
            <a:r>
              <a:rPr dirty="0" sz="3200">
                <a:solidFill>
                  <a:srgbClr val="0C0500"/>
                </a:solidFill>
                <a:latin typeface="Garamond"/>
                <a:cs typeface="Garamond"/>
              </a:rPr>
              <a:t>look for the </a:t>
            </a:r>
            <a:r>
              <a:rPr dirty="0" sz="3200" spc="15">
                <a:solidFill>
                  <a:srgbClr val="0C0500"/>
                </a:solidFill>
                <a:latin typeface="Garamond"/>
                <a:cs typeface="Garamond"/>
              </a:rPr>
              <a:t>normal</a:t>
            </a:r>
            <a:r>
              <a:rPr dirty="0" sz="3200" spc="2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200" spc="5">
                <a:solidFill>
                  <a:srgbClr val="0C0500"/>
                </a:solidFill>
                <a:latin typeface="Garamond"/>
                <a:cs typeface="Garamond"/>
              </a:rPr>
              <a:t>pattern</a:t>
            </a:r>
            <a:r>
              <a:rPr dirty="0" sz="3200" spc="1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200" spc="-5">
                <a:solidFill>
                  <a:srgbClr val="0C0500"/>
                </a:solidFill>
                <a:latin typeface="Garamond"/>
                <a:cs typeface="Garamond"/>
              </a:rPr>
              <a:t>of	respiration</a:t>
            </a:r>
            <a:endParaRPr sz="32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4131" y="911352"/>
            <a:ext cx="713232" cy="675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68451" y="822960"/>
            <a:ext cx="5489448" cy="856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567171" y="822960"/>
            <a:ext cx="592836" cy="8564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94131" y="2115311"/>
            <a:ext cx="713232" cy="6751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68451" y="2026920"/>
            <a:ext cx="5024628" cy="8564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102352" y="2026920"/>
            <a:ext cx="592836" cy="8564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74370" y="913638"/>
            <a:ext cx="8108315" cy="5279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700" spc="-95">
                <a:solidFill>
                  <a:srgbClr val="FF0000"/>
                </a:solidFill>
                <a:latin typeface="Wingdings"/>
                <a:cs typeface="Wingdings"/>
              </a:rPr>
              <a:t></a:t>
            </a:r>
            <a:r>
              <a:rPr dirty="0" sz="3200" spc="-95" b="1">
                <a:solidFill>
                  <a:srgbClr val="FF0000"/>
                </a:solidFill>
                <a:latin typeface="Garamond"/>
                <a:cs typeface="Garamond"/>
              </a:rPr>
              <a:t>To </a:t>
            </a:r>
            <a:r>
              <a:rPr dirty="0" sz="3200" spc="-5" b="1">
                <a:solidFill>
                  <a:srgbClr val="FF0000"/>
                </a:solidFill>
                <a:latin typeface="Garamond"/>
                <a:cs typeface="Garamond"/>
              </a:rPr>
              <a:t>test </a:t>
            </a:r>
            <a:r>
              <a:rPr dirty="0" sz="3200" spc="-15" b="1">
                <a:solidFill>
                  <a:srgbClr val="FF0000"/>
                </a:solidFill>
                <a:latin typeface="Garamond"/>
                <a:cs typeface="Garamond"/>
              </a:rPr>
              <a:t>cardiovascular</a:t>
            </a:r>
            <a:r>
              <a:rPr dirty="0" sz="3200" spc="80" b="1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dirty="0" sz="3200" spc="-5" b="1">
                <a:solidFill>
                  <a:srgbClr val="FF0000"/>
                </a:solidFill>
                <a:latin typeface="Garamond"/>
                <a:cs typeface="Garamond"/>
              </a:rPr>
              <a:t>center</a:t>
            </a:r>
            <a:endParaRPr sz="3200">
              <a:latin typeface="Garamond"/>
              <a:cs typeface="Garamond"/>
            </a:endParaRPr>
          </a:p>
          <a:p>
            <a:pPr marL="457200">
              <a:lnSpc>
                <a:spcPct val="100000"/>
              </a:lnSpc>
              <a:spcBef>
                <a:spcPts val="380"/>
              </a:spcBef>
            </a:pPr>
            <a:r>
              <a:rPr dirty="0" sz="3200">
                <a:solidFill>
                  <a:srgbClr val="0C0500"/>
                </a:solidFill>
                <a:latin typeface="Garamond"/>
                <a:cs typeface="Garamond"/>
              </a:rPr>
              <a:t>Look for </a:t>
            </a:r>
            <a:r>
              <a:rPr dirty="0" sz="3200" spc="20">
                <a:solidFill>
                  <a:srgbClr val="0C0500"/>
                </a:solidFill>
                <a:latin typeface="Garamond"/>
                <a:cs typeface="Garamond"/>
              </a:rPr>
              <a:t>normal </a:t>
            </a:r>
            <a:r>
              <a:rPr dirty="0" sz="3200" spc="5">
                <a:solidFill>
                  <a:srgbClr val="0C0500"/>
                </a:solidFill>
                <a:latin typeface="Garamond"/>
                <a:cs typeface="Garamond"/>
              </a:rPr>
              <a:t>circulatory</a:t>
            </a:r>
            <a:r>
              <a:rPr dirty="0" sz="3200" spc="-5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200" spc="-5">
                <a:solidFill>
                  <a:srgbClr val="0C0500"/>
                </a:solidFill>
                <a:latin typeface="Garamond"/>
                <a:cs typeface="Garamond"/>
              </a:rPr>
              <a:t>function</a:t>
            </a:r>
            <a:endParaRPr sz="3200">
              <a:latin typeface="Garamond"/>
              <a:cs typeface="Garamond"/>
            </a:endParaRPr>
          </a:p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dirty="0" sz="2700" spc="-90">
                <a:solidFill>
                  <a:srgbClr val="FF0000"/>
                </a:solidFill>
                <a:latin typeface="Wingdings"/>
                <a:cs typeface="Wingdings"/>
              </a:rPr>
              <a:t></a:t>
            </a:r>
            <a:r>
              <a:rPr dirty="0" sz="3200" spc="-90" b="1">
                <a:solidFill>
                  <a:srgbClr val="FF0000"/>
                </a:solidFill>
                <a:latin typeface="Garamond"/>
                <a:cs typeface="Garamond"/>
              </a:rPr>
              <a:t>To </a:t>
            </a:r>
            <a:r>
              <a:rPr dirty="0" sz="3200" spc="-5" b="1">
                <a:solidFill>
                  <a:srgbClr val="FF0000"/>
                </a:solidFill>
                <a:latin typeface="Garamond"/>
                <a:cs typeface="Garamond"/>
              </a:rPr>
              <a:t>test brainstem</a:t>
            </a:r>
            <a:r>
              <a:rPr dirty="0" sz="3200" spc="40" b="1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dirty="0" sz="3200" spc="10" b="1">
                <a:solidFill>
                  <a:srgbClr val="FF0000"/>
                </a:solidFill>
                <a:latin typeface="Garamond"/>
                <a:cs typeface="Garamond"/>
              </a:rPr>
              <a:t>reflexes:</a:t>
            </a:r>
            <a:endParaRPr sz="3200">
              <a:latin typeface="Garamond"/>
              <a:cs typeface="Garamond"/>
            </a:endParaRPr>
          </a:p>
          <a:p>
            <a:pPr marL="728980" indent="-27178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728980" algn="l"/>
              </a:tabLst>
            </a:pPr>
            <a:r>
              <a:rPr dirty="0" sz="3200" spc="10">
                <a:solidFill>
                  <a:srgbClr val="0C0500"/>
                </a:solidFill>
                <a:latin typeface="Garamond"/>
                <a:cs typeface="Garamond"/>
              </a:rPr>
              <a:t>Pupilary </a:t>
            </a:r>
            <a:r>
              <a:rPr dirty="0" sz="3200" spc="-5">
                <a:solidFill>
                  <a:srgbClr val="0C0500"/>
                </a:solidFill>
                <a:latin typeface="Garamond"/>
                <a:cs typeface="Garamond"/>
              </a:rPr>
              <a:t>and </a:t>
            </a:r>
            <a:r>
              <a:rPr dirty="0" sz="3200" spc="5">
                <a:solidFill>
                  <a:srgbClr val="0C0500"/>
                </a:solidFill>
                <a:latin typeface="Garamond"/>
                <a:cs typeface="Garamond"/>
              </a:rPr>
              <a:t>corneal</a:t>
            </a:r>
            <a:r>
              <a:rPr dirty="0" sz="3200" spc="-3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200" spc="-20">
                <a:solidFill>
                  <a:srgbClr val="0C0500"/>
                </a:solidFill>
                <a:latin typeface="Garamond"/>
                <a:cs typeface="Garamond"/>
              </a:rPr>
              <a:t>reflexes.</a:t>
            </a:r>
            <a:endParaRPr sz="3200">
              <a:latin typeface="Garamond"/>
              <a:cs typeface="Garamond"/>
            </a:endParaRPr>
          </a:p>
          <a:p>
            <a:pPr marL="728980" marR="5080" indent="-271780">
              <a:lnSpc>
                <a:spcPts val="3460"/>
              </a:lnSpc>
              <a:spcBef>
                <a:spcPts val="815"/>
              </a:spcBef>
              <a:buFont typeface="Arial"/>
              <a:buChar char="•"/>
              <a:tabLst>
                <a:tab pos="728980" algn="l"/>
                <a:tab pos="6502400" algn="l"/>
              </a:tabLst>
            </a:pPr>
            <a:r>
              <a:rPr dirty="0" sz="3200" spc="-20">
                <a:solidFill>
                  <a:srgbClr val="0C0500"/>
                </a:solidFill>
                <a:latin typeface="Garamond"/>
                <a:cs typeface="Garamond"/>
              </a:rPr>
              <a:t>Vestibulo-ocular </a:t>
            </a:r>
            <a:r>
              <a:rPr dirty="0" sz="3200" spc="5">
                <a:solidFill>
                  <a:srgbClr val="0C0500"/>
                </a:solidFill>
                <a:latin typeface="Garamond"/>
                <a:cs typeface="Garamond"/>
              </a:rPr>
              <a:t>reflex:</a:t>
            </a:r>
            <a:r>
              <a:rPr dirty="0" sz="3200" spc="5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200">
                <a:solidFill>
                  <a:srgbClr val="0C0500"/>
                </a:solidFill>
                <a:latin typeface="Garamond"/>
                <a:cs typeface="Garamond"/>
              </a:rPr>
              <a:t>Injection</a:t>
            </a:r>
            <a:r>
              <a:rPr dirty="0" sz="3200" spc="4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200" spc="-5">
                <a:solidFill>
                  <a:srgbClr val="0C0500"/>
                </a:solidFill>
                <a:latin typeface="Garamond"/>
                <a:cs typeface="Garamond"/>
              </a:rPr>
              <a:t>of	iced</a:t>
            </a:r>
            <a:r>
              <a:rPr dirty="0" sz="3200" spc="-8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200" spc="-10">
                <a:solidFill>
                  <a:srgbClr val="0C0500"/>
                </a:solidFill>
                <a:latin typeface="Garamond"/>
                <a:cs typeface="Garamond"/>
              </a:rPr>
              <a:t>water </a:t>
            </a:r>
            <a:r>
              <a:rPr dirty="0" sz="3200" spc="-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200">
                <a:solidFill>
                  <a:srgbClr val="0C0500"/>
                </a:solidFill>
                <a:latin typeface="Garamond"/>
                <a:cs typeface="Garamond"/>
              </a:rPr>
              <a:t>into the ear will </a:t>
            </a:r>
            <a:r>
              <a:rPr dirty="0" sz="3200" spc="-5">
                <a:solidFill>
                  <a:srgbClr val="0C0500"/>
                </a:solidFill>
                <a:latin typeface="Garamond"/>
                <a:cs typeface="Garamond"/>
              </a:rPr>
              <a:t>produce eyes</a:t>
            </a:r>
            <a:r>
              <a:rPr dirty="0" sz="3200" spc="-4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200" spc="-10">
                <a:solidFill>
                  <a:srgbClr val="0C0500"/>
                </a:solidFill>
                <a:latin typeface="Garamond"/>
                <a:cs typeface="Garamond"/>
              </a:rPr>
              <a:t>movement.</a:t>
            </a:r>
            <a:endParaRPr sz="3200">
              <a:latin typeface="Garamond"/>
              <a:cs typeface="Garamond"/>
            </a:endParaRPr>
          </a:p>
          <a:p>
            <a:pPr marL="728980" indent="-271780">
              <a:lnSpc>
                <a:spcPts val="3650"/>
              </a:lnSpc>
              <a:spcBef>
                <a:spcPts val="330"/>
              </a:spcBef>
              <a:buFont typeface="Arial"/>
              <a:buChar char="•"/>
              <a:tabLst>
                <a:tab pos="728980" algn="l"/>
              </a:tabLst>
            </a:pPr>
            <a:r>
              <a:rPr dirty="0" sz="3200" spc="-5">
                <a:solidFill>
                  <a:srgbClr val="0C0500"/>
                </a:solidFill>
                <a:latin typeface="Garamond"/>
                <a:cs typeface="Garamond"/>
              </a:rPr>
              <a:t>Oculo-cephalic </a:t>
            </a:r>
            <a:r>
              <a:rPr dirty="0" sz="3200" spc="5">
                <a:solidFill>
                  <a:srgbClr val="0C0500"/>
                </a:solidFill>
                <a:latin typeface="Garamond"/>
                <a:cs typeface="Garamond"/>
              </a:rPr>
              <a:t>reflex: </a:t>
            </a:r>
            <a:r>
              <a:rPr dirty="0" sz="3200" spc="-5">
                <a:solidFill>
                  <a:srgbClr val="0C0500"/>
                </a:solidFill>
                <a:latin typeface="Garamond"/>
                <a:cs typeface="Garamond"/>
              </a:rPr>
              <a:t>Eyes </a:t>
            </a:r>
            <a:r>
              <a:rPr dirty="0" sz="3200">
                <a:solidFill>
                  <a:srgbClr val="0C0500"/>
                </a:solidFill>
                <a:latin typeface="Garamond"/>
                <a:cs typeface="Garamond"/>
              </a:rPr>
              <a:t>will </a:t>
            </a:r>
            <a:r>
              <a:rPr dirty="0" sz="3200" spc="-5">
                <a:solidFill>
                  <a:srgbClr val="0C0500"/>
                </a:solidFill>
                <a:latin typeface="Garamond"/>
                <a:cs typeface="Garamond"/>
              </a:rPr>
              <a:t>be </a:t>
            </a:r>
            <a:r>
              <a:rPr dirty="0" sz="3200" spc="-15">
                <a:solidFill>
                  <a:srgbClr val="0C0500"/>
                </a:solidFill>
                <a:latin typeface="Garamond"/>
                <a:cs typeface="Garamond"/>
              </a:rPr>
              <a:t>fixed</a:t>
            </a:r>
            <a:r>
              <a:rPr dirty="0" sz="3200" spc="7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200">
                <a:solidFill>
                  <a:srgbClr val="0C0500"/>
                </a:solidFill>
                <a:latin typeface="Garamond"/>
                <a:cs typeface="Garamond"/>
              </a:rPr>
              <a:t>when</a:t>
            </a:r>
            <a:endParaRPr sz="3200">
              <a:latin typeface="Garamond"/>
              <a:cs typeface="Garamond"/>
            </a:endParaRPr>
          </a:p>
          <a:p>
            <a:pPr marL="728980">
              <a:lnSpc>
                <a:spcPts val="3650"/>
              </a:lnSpc>
            </a:pPr>
            <a:r>
              <a:rPr dirty="0" sz="3200" spc="-5">
                <a:solidFill>
                  <a:srgbClr val="0C0500"/>
                </a:solidFill>
                <a:latin typeface="Garamond"/>
                <a:cs typeface="Garamond"/>
              </a:rPr>
              <a:t>head </a:t>
            </a:r>
            <a:r>
              <a:rPr dirty="0" sz="3200">
                <a:solidFill>
                  <a:srgbClr val="0C0500"/>
                </a:solidFill>
                <a:latin typeface="Garamond"/>
                <a:cs typeface="Garamond"/>
              </a:rPr>
              <a:t>is </a:t>
            </a:r>
            <a:r>
              <a:rPr dirty="0" sz="3200" spc="-20">
                <a:solidFill>
                  <a:srgbClr val="0C0500"/>
                </a:solidFill>
                <a:latin typeface="Garamond"/>
                <a:cs typeface="Garamond"/>
              </a:rPr>
              <a:t>moved </a:t>
            </a:r>
            <a:r>
              <a:rPr dirty="0" sz="3200">
                <a:solidFill>
                  <a:srgbClr val="0C0500"/>
                </a:solidFill>
                <a:latin typeface="Garamond"/>
                <a:cs typeface="Garamond"/>
              </a:rPr>
              <a:t>in </a:t>
            </a:r>
            <a:r>
              <a:rPr dirty="0" sz="3200" spc="-5">
                <a:solidFill>
                  <a:srgbClr val="0C0500"/>
                </a:solidFill>
                <a:latin typeface="Garamond"/>
                <a:cs typeface="Garamond"/>
              </a:rPr>
              <a:t>one </a:t>
            </a:r>
            <a:r>
              <a:rPr dirty="0" sz="3200">
                <a:solidFill>
                  <a:srgbClr val="0C0500"/>
                </a:solidFill>
                <a:latin typeface="Garamond"/>
                <a:cs typeface="Garamond"/>
              </a:rPr>
              <a:t>or </a:t>
            </a:r>
            <a:r>
              <a:rPr dirty="0" sz="3200" spc="-5">
                <a:solidFill>
                  <a:srgbClr val="0C0500"/>
                </a:solidFill>
                <a:latin typeface="Garamond"/>
                <a:cs typeface="Garamond"/>
              </a:rPr>
              <a:t>another</a:t>
            </a:r>
            <a:r>
              <a:rPr dirty="0" sz="3200" spc="3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200" spc="-15">
                <a:solidFill>
                  <a:srgbClr val="0C0500"/>
                </a:solidFill>
                <a:latin typeface="Garamond"/>
                <a:cs typeface="Garamond"/>
              </a:rPr>
              <a:t>directions.</a:t>
            </a:r>
            <a:endParaRPr sz="3200">
              <a:latin typeface="Garamond"/>
              <a:cs typeface="Garamond"/>
            </a:endParaRPr>
          </a:p>
          <a:p>
            <a:pPr marL="728980" indent="-27178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728980" algn="l"/>
              </a:tabLst>
            </a:pPr>
            <a:r>
              <a:rPr dirty="0" sz="3200">
                <a:solidFill>
                  <a:srgbClr val="0C0500"/>
                </a:solidFill>
                <a:latin typeface="Garamond"/>
                <a:cs typeface="Garamond"/>
              </a:rPr>
              <a:t>Gag</a:t>
            </a:r>
            <a:r>
              <a:rPr dirty="0" sz="3200" spc="-8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200" spc="5">
                <a:solidFill>
                  <a:srgbClr val="0C0500"/>
                </a:solidFill>
                <a:latin typeface="Garamond"/>
                <a:cs typeface="Garamond"/>
              </a:rPr>
              <a:t>reflex.</a:t>
            </a:r>
            <a:endParaRPr sz="3200">
              <a:latin typeface="Garamond"/>
              <a:cs typeface="Garamond"/>
            </a:endParaRPr>
          </a:p>
          <a:p>
            <a:pPr marL="728980" indent="-27178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728980" algn="l"/>
              </a:tabLst>
            </a:pPr>
            <a:r>
              <a:rPr dirty="0" sz="3200">
                <a:solidFill>
                  <a:srgbClr val="0C0500"/>
                </a:solidFill>
                <a:latin typeface="Garamond"/>
                <a:cs typeface="Garamond"/>
              </a:rPr>
              <a:t>Cough</a:t>
            </a:r>
            <a:r>
              <a:rPr dirty="0" sz="3200" spc="-9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200" spc="5">
                <a:solidFill>
                  <a:srgbClr val="0C0500"/>
                </a:solidFill>
                <a:latin typeface="Garamond"/>
                <a:cs typeface="Garamond"/>
              </a:rPr>
              <a:t>reflex</a:t>
            </a:r>
            <a:endParaRPr sz="32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4674"/>
            <a:ext cx="9144000" cy="67833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953633" y="6093472"/>
            <a:ext cx="457200" cy="45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260084" y="6129096"/>
            <a:ext cx="457200" cy="4053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590918" y="6101143"/>
            <a:ext cx="457200" cy="457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960234" y="6093472"/>
            <a:ext cx="457200" cy="457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345933" y="6074549"/>
            <a:ext cx="4572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858506" y="6070358"/>
            <a:ext cx="457200" cy="457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234680" y="6084328"/>
            <a:ext cx="457200" cy="457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583168" y="6093472"/>
            <a:ext cx="457200" cy="457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9714" y="12357"/>
            <a:ext cx="6084697" cy="68332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1524" y="819785"/>
            <a:ext cx="6248400" cy="7038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95680" y="1746503"/>
            <a:ext cx="2177415" cy="2442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00AFEF"/>
              </a:buClr>
              <a:buFont typeface="Wingdings"/>
              <a:buChar char=""/>
              <a:tabLst>
                <a:tab pos="285750" algn="l"/>
              </a:tabLst>
            </a:pP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Mid</a:t>
            </a:r>
            <a:r>
              <a:rPr dirty="0" sz="3600" spc="-9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Brain</a:t>
            </a:r>
            <a:endParaRPr sz="3600">
              <a:latin typeface="Garamond"/>
              <a:cs typeface="Garamond"/>
            </a:endParaRPr>
          </a:p>
          <a:p>
            <a:pPr marL="285115" indent="-272415">
              <a:lnSpc>
                <a:spcPct val="100000"/>
              </a:lnSpc>
              <a:spcBef>
                <a:spcPts val="865"/>
              </a:spcBef>
              <a:buClr>
                <a:srgbClr val="00AFEF"/>
              </a:buClr>
              <a:buFont typeface="Wingdings"/>
              <a:buChar char=""/>
              <a:tabLst>
                <a:tab pos="285750" algn="l"/>
              </a:tabLst>
            </a:pPr>
            <a:r>
              <a:rPr dirty="0" sz="3600" spc="-40">
                <a:solidFill>
                  <a:srgbClr val="0C0500"/>
                </a:solidFill>
                <a:latin typeface="Garamond"/>
                <a:cs typeface="Garamond"/>
              </a:rPr>
              <a:t>Pons</a:t>
            </a:r>
            <a:endParaRPr sz="3600">
              <a:latin typeface="Garamond"/>
              <a:cs typeface="Garamond"/>
            </a:endParaRPr>
          </a:p>
          <a:p>
            <a:pPr marL="285115" indent="-272415">
              <a:lnSpc>
                <a:spcPct val="100000"/>
              </a:lnSpc>
              <a:spcBef>
                <a:spcPts val="860"/>
              </a:spcBef>
              <a:buClr>
                <a:srgbClr val="00AFEF"/>
              </a:buClr>
              <a:buFont typeface="Wingdings"/>
              <a:buChar char=""/>
              <a:tabLst>
                <a:tab pos="285750" algn="l"/>
              </a:tabLst>
            </a:pP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Medulla</a:t>
            </a:r>
            <a:endParaRPr sz="3600">
              <a:latin typeface="Garamond"/>
              <a:cs typeface="Garamond"/>
            </a:endParaRPr>
          </a:p>
          <a:p>
            <a:pPr marL="285115">
              <a:lnSpc>
                <a:spcPct val="100000"/>
              </a:lnSpc>
            </a:pP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Oblongata</a:t>
            </a:r>
            <a:endParaRPr sz="3600">
              <a:latin typeface="Garamond"/>
              <a:cs typeface="Garamon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01873" y="1450255"/>
            <a:ext cx="6341999" cy="54077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644" y="1278382"/>
            <a:ext cx="4256405" cy="3321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5115" marR="5080" indent="-272415">
              <a:lnSpc>
                <a:spcPct val="100000"/>
              </a:lnSpc>
              <a:buClr>
                <a:srgbClr val="00AFEF"/>
              </a:buClr>
              <a:buFont typeface="Wingdings"/>
              <a:buChar char=""/>
              <a:tabLst>
                <a:tab pos="285750" algn="l"/>
              </a:tabLst>
            </a:pPr>
            <a:r>
              <a:rPr dirty="0" sz="3600" spc="15">
                <a:solidFill>
                  <a:srgbClr val="0C0500"/>
                </a:solidFill>
                <a:latin typeface="Garamond"/>
                <a:cs typeface="Garamond"/>
              </a:rPr>
              <a:t>The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midbrain,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pons  and medulla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connect  to the cerebellum via  the </a:t>
            </a:r>
            <a:r>
              <a:rPr dirty="0" sz="3600" spc="-15">
                <a:solidFill>
                  <a:srgbClr val="0C0500"/>
                </a:solidFill>
                <a:latin typeface="Garamond"/>
                <a:cs typeface="Garamond"/>
              </a:rPr>
              <a:t>superior,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middle  and </a:t>
            </a:r>
            <a:r>
              <a:rPr dirty="0" sz="3600">
                <a:solidFill>
                  <a:srgbClr val="0C0500"/>
                </a:solidFill>
                <a:latin typeface="Garamond"/>
                <a:cs typeface="Garamond"/>
              </a:rPr>
              <a:t>inferior</a:t>
            </a:r>
            <a:r>
              <a:rPr dirty="0" sz="3600" spc="-7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600" spc="-5">
                <a:solidFill>
                  <a:srgbClr val="0C0500"/>
                </a:solidFill>
                <a:latin typeface="Garamond"/>
                <a:cs typeface="Garamond"/>
              </a:rPr>
              <a:t>peduncles  </a:t>
            </a:r>
            <a:r>
              <a:rPr dirty="0" sz="3600" spc="-35">
                <a:solidFill>
                  <a:srgbClr val="0C0500"/>
                </a:solidFill>
                <a:latin typeface="Garamond"/>
                <a:cs typeface="Garamond"/>
              </a:rPr>
              <a:t>respectively.</a:t>
            </a:r>
            <a:endParaRPr sz="3600">
              <a:latin typeface="Garamond"/>
              <a:cs typeface="Garam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82109" y="1088809"/>
            <a:ext cx="4461890" cy="5145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904103" y="2636913"/>
            <a:ext cx="540385" cy="1024890"/>
          </a:xfrm>
          <a:custGeom>
            <a:avLst/>
            <a:gdLst/>
            <a:ahLst/>
            <a:cxnLst/>
            <a:rect l="l" t="t" r="r" b="b"/>
            <a:pathLst>
              <a:path w="540385" h="1024889">
                <a:moveTo>
                  <a:pt x="0" y="1024369"/>
                </a:moveTo>
                <a:lnTo>
                  <a:pt x="540054" y="1024369"/>
                </a:lnTo>
                <a:lnTo>
                  <a:pt x="540054" y="0"/>
                </a:lnTo>
                <a:lnTo>
                  <a:pt x="0" y="0"/>
                </a:lnTo>
                <a:lnTo>
                  <a:pt x="0" y="1024369"/>
                </a:lnTo>
                <a:close/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17544" y="1246720"/>
            <a:ext cx="5426455" cy="50365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04053" y="1592770"/>
            <a:ext cx="540385" cy="324485"/>
          </a:xfrm>
          <a:custGeom>
            <a:avLst/>
            <a:gdLst/>
            <a:ahLst/>
            <a:cxnLst/>
            <a:rect l="l" t="t" r="r" b="b"/>
            <a:pathLst>
              <a:path w="540385" h="324485">
                <a:moveTo>
                  <a:pt x="0" y="324040"/>
                </a:moveTo>
                <a:lnTo>
                  <a:pt x="540054" y="324040"/>
                </a:lnTo>
                <a:lnTo>
                  <a:pt x="540054" y="0"/>
                </a:lnTo>
                <a:lnTo>
                  <a:pt x="0" y="0"/>
                </a:lnTo>
                <a:lnTo>
                  <a:pt x="0" y="324040"/>
                </a:lnTo>
                <a:close/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248022" y="4431500"/>
            <a:ext cx="648335" cy="388620"/>
          </a:xfrm>
          <a:custGeom>
            <a:avLst/>
            <a:gdLst/>
            <a:ahLst/>
            <a:cxnLst/>
            <a:rect l="l" t="t" r="r" b="b"/>
            <a:pathLst>
              <a:path w="648335" h="388620">
                <a:moveTo>
                  <a:pt x="0" y="388023"/>
                </a:moveTo>
                <a:lnTo>
                  <a:pt x="648068" y="388023"/>
                </a:lnTo>
                <a:lnTo>
                  <a:pt x="648068" y="0"/>
                </a:lnTo>
                <a:lnTo>
                  <a:pt x="0" y="0"/>
                </a:lnTo>
                <a:lnTo>
                  <a:pt x="0" y="388023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96062" y="1641602"/>
            <a:ext cx="3888740" cy="284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300" spc="10">
                <a:solidFill>
                  <a:srgbClr val="0C0500"/>
                </a:solidFill>
                <a:latin typeface="Garamond"/>
                <a:cs typeface="Garamond"/>
              </a:rPr>
              <a:t>The </a:t>
            </a:r>
            <a:r>
              <a:rPr dirty="0" sz="3300">
                <a:solidFill>
                  <a:srgbClr val="0C0500"/>
                </a:solidFill>
                <a:latin typeface="Garamond"/>
                <a:cs typeface="Garamond"/>
              </a:rPr>
              <a:t>midbrain is</a:t>
            </a:r>
            <a:r>
              <a:rPr dirty="0" sz="3300" spc="-9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300" spc="-10">
                <a:solidFill>
                  <a:srgbClr val="0C0500"/>
                </a:solidFill>
                <a:latin typeface="Garamond"/>
                <a:cs typeface="Garamond"/>
              </a:rPr>
              <a:t>divided</a:t>
            </a:r>
            <a:endParaRPr sz="3300">
              <a:latin typeface="Garamond"/>
              <a:cs typeface="Garamond"/>
            </a:endParaRPr>
          </a:p>
          <a:p>
            <a:pPr marL="12700">
              <a:lnSpc>
                <a:spcPct val="100000"/>
              </a:lnSpc>
            </a:pPr>
            <a:r>
              <a:rPr dirty="0" sz="3300">
                <a:solidFill>
                  <a:srgbClr val="0C0500"/>
                </a:solidFill>
                <a:latin typeface="Garamond"/>
                <a:cs typeface="Garamond"/>
              </a:rPr>
              <a:t>into three</a:t>
            </a:r>
            <a:r>
              <a:rPr dirty="0" sz="3300" spc="-8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300" spc="5">
                <a:solidFill>
                  <a:srgbClr val="0C0500"/>
                </a:solidFill>
                <a:latin typeface="Garamond"/>
                <a:cs typeface="Garamond"/>
              </a:rPr>
              <a:t>parts:</a:t>
            </a:r>
            <a:endParaRPr sz="3300">
              <a:latin typeface="Garamond"/>
              <a:cs typeface="Garamond"/>
            </a:endParaRPr>
          </a:p>
          <a:p>
            <a:pPr marL="445134" indent="-432434">
              <a:lnSpc>
                <a:spcPct val="100000"/>
              </a:lnSpc>
              <a:spcBef>
                <a:spcPts val="790"/>
              </a:spcBef>
              <a:buAutoNum type="arabicPlain"/>
              <a:tabLst>
                <a:tab pos="445770" algn="l"/>
              </a:tabLst>
            </a:pPr>
            <a:r>
              <a:rPr dirty="0" sz="3300" spc="10">
                <a:solidFill>
                  <a:srgbClr val="0C0500"/>
                </a:solidFill>
                <a:latin typeface="Garamond"/>
                <a:cs typeface="Garamond"/>
              </a:rPr>
              <a:t>The</a:t>
            </a:r>
            <a:r>
              <a:rPr dirty="0" sz="3300" spc="-9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300" spc="-30">
                <a:solidFill>
                  <a:srgbClr val="0C0500"/>
                </a:solidFill>
                <a:latin typeface="Garamond"/>
                <a:cs typeface="Garamond"/>
              </a:rPr>
              <a:t>Tectum</a:t>
            </a:r>
            <a:endParaRPr sz="3300">
              <a:latin typeface="Garamond"/>
              <a:cs typeface="Garamond"/>
            </a:endParaRPr>
          </a:p>
          <a:p>
            <a:pPr marL="445134" indent="-432434">
              <a:lnSpc>
                <a:spcPct val="100000"/>
              </a:lnSpc>
              <a:spcBef>
                <a:spcPts val="795"/>
              </a:spcBef>
              <a:buAutoNum type="arabicPlain"/>
              <a:tabLst>
                <a:tab pos="445770" algn="l"/>
              </a:tabLst>
            </a:pPr>
            <a:r>
              <a:rPr dirty="0" sz="3300" spc="10">
                <a:solidFill>
                  <a:srgbClr val="0C0500"/>
                </a:solidFill>
                <a:latin typeface="Garamond"/>
                <a:cs typeface="Garamond"/>
              </a:rPr>
              <a:t>The</a:t>
            </a:r>
            <a:r>
              <a:rPr dirty="0" sz="3300" spc="-9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300" spc="-20">
                <a:solidFill>
                  <a:srgbClr val="0C0500"/>
                </a:solidFill>
                <a:latin typeface="Garamond"/>
                <a:cs typeface="Garamond"/>
              </a:rPr>
              <a:t>Tegmentum</a:t>
            </a:r>
            <a:endParaRPr sz="3300">
              <a:latin typeface="Garamond"/>
              <a:cs typeface="Garamond"/>
            </a:endParaRPr>
          </a:p>
          <a:p>
            <a:pPr marL="445134" indent="-432434">
              <a:lnSpc>
                <a:spcPct val="100000"/>
              </a:lnSpc>
              <a:spcBef>
                <a:spcPts val="790"/>
              </a:spcBef>
              <a:buAutoNum type="arabicPlain"/>
              <a:tabLst>
                <a:tab pos="445770" algn="l"/>
              </a:tabLst>
            </a:pPr>
            <a:r>
              <a:rPr dirty="0" sz="3300">
                <a:solidFill>
                  <a:srgbClr val="0C0500"/>
                </a:solidFill>
                <a:latin typeface="Garamond"/>
                <a:cs typeface="Garamond"/>
              </a:rPr>
              <a:t>Cerebral</a:t>
            </a:r>
            <a:r>
              <a:rPr dirty="0" sz="3300" spc="-10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300" spc="-15">
                <a:solidFill>
                  <a:srgbClr val="0C0500"/>
                </a:solidFill>
                <a:latin typeface="Garamond"/>
                <a:cs typeface="Garamond"/>
              </a:rPr>
              <a:t>Peduncles</a:t>
            </a:r>
            <a:endParaRPr sz="3300">
              <a:latin typeface="Garamond"/>
              <a:cs typeface="Garamon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89301" y="122809"/>
            <a:ext cx="4648327" cy="7327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639" y="864108"/>
            <a:ext cx="752856" cy="9890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568" y="864108"/>
            <a:ext cx="723900" cy="9890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10540" y="864108"/>
            <a:ext cx="684276" cy="9890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27887" y="864108"/>
            <a:ext cx="1491996" cy="9890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552955" y="864108"/>
            <a:ext cx="2090927" cy="9890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076955" y="864108"/>
            <a:ext cx="690371" cy="9890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99794" y="1470660"/>
            <a:ext cx="2471928" cy="259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38404" y="1065911"/>
            <a:ext cx="4638675" cy="86995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82500"/>
              </a:lnSpc>
            </a:pPr>
            <a:r>
              <a:rPr dirty="0" sz="3700" spc="-5">
                <a:latin typeface="Garamond"/>
                <a:cs typeface="Garamond"/>
              </a:rPr>
              <a:t>1- </a:t>
            </a:r>
            <a:r>
              <a:rPr dirty="0" sz="3700" spc="5">
                <a:latin typeface="Garamond"/>
                <a:cs typeface="Garamond"/>
              </a:rPr>
              <a:t>The </a:t>
            </a:r>
            <a:r>
              <a:rPr dirty="0" sz="3700" spc="-60">
                <a:latin typeface="Garamond"/>
                <a:cs typeface="Garamond"/>
              </a:rPr>
              <a:t>Tectum </a:t>
            </a:r>
            <a:r>
              <a:rPr dirty="0" sz="3300" b="0">
                <a:solidFill>
                  <a:srgbClr val="0C0500"/>
                </a:solidFill>
                <a:latin typeface="Garamond"/>
                <a:cs typeface="Garamond"/>
              </a:rPr>
              <a:t>("roof" in  </a:t>
            </a:r>
            <a:r>
              <a:rPr dirty="0" sz="3300" spc="-5" b="0">
                <a:solidFill>
                  <a:srgbClr val="0C0500"/>
                </a:solidFill>
                <a:latin typeface="Garamond"/>
                <a:cs typeface="Garamond"/>
              </a:rPr>
              <a:t>latin)</a:t>
            </a:r>
            <a:r>
              <a:rPr dirty="0" sz="3300" spc="-85" b="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300" b="0">
                <a:solidFill>
                  <a:srgbClr val="0C0500"/>
                </a:solidFill>
                <a:latin typeface="Garamond"/>
                <a:cs typeface="Garamond"/>
              </a:rPr>
              <a:t>includes:</a:t>
            </a:r>
            <a:endParaRPr sz="3300">
              <a:latin typeface="Garamond"/>
              <a:cs typeface="Garamond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76427" y="1970532"/>
            <a:ext cx="3349752" cy="8823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220211" y="1970532"/>
            <a:ext cx="2202180" cy="8823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916423" y="1970532"/>
            <a:ext cx="611124" cy="8823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16712" y="2063750"/>
            <a:ext cx="4911725" cy="3119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300" b="1">
                <a:solidFill>
                  <a:srgbClr val="FF0000"/>
                </a:solidFill>
                <a:latin typeface="Garamond"/>
                <a:cs typeface="Garamond"/>
              </a:rPr>
              <a:t>a) </a:t>
            </a:r>
            <a:r>
              <a:rPr dirty="0" sz="3300" spc="5" b="1">
                <a:solidFill>
                  <a:srgbClr val="FF0000"/>
                </a:solidFill>
                <a:latin typeface="Garamond"/>
                <a:cs typeface="Garamond"/>
              </a:rPr>
              <a:t>The </a:t>
            </a:r>
            <a:r>
              <a:rPr dirty="0" sz="3300" spc="-5" b="1">
                <a:solidFill>
                  <a:srgbClr val="FF0000"/>
                </a:solidFill>
                <a:latin typeface="Garamond"/>
                <a:cs typeface="Garamond"/>
              </a:rPr>
              <a:t>superior</a:t>
            </a:r>
            <a:r>
              <a:rPr dirty="0" sz="3300" spc="-50" b="1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FF0000"/>
                </a:solidFill>
                <a:latin typeface="Garamond"/>
                <a:cs typeface="Garamond"/>
              </a:rPr>
              <a:t>colliculus</a:t>
            </a:r>
            <a:endParaRPr sz="3300">
              <a:latin typeface="Garamond"/>
              <a:cs typeface="Garamond"/>
            </a:endParaRPr>
          </a:p>
          <a:p>
            <a:pPr marL="736600">
              <a:lnSpc>
                <a:spcPts val="3565"/>
              </a:lnSpc>
            </a:pPr>
            <a:r>
              <a:rPr dirty="0" sz="3300" spc="50">
                <a:solidFill>
                  <a:srgbClr val="0C0500"/>
                </a:solidFill>
                <a:latin typeface="Wingdings"/>
                <a:cs typeface="Wingdings"/>
              </a:rPr>
              <a:t></a:t>
            </a:r>
            <a:r>
              <a:rPr dirty="0" sz="3300" spc="50">
                <a:solidFill>
                  <a:srgbClr val="0C0500"/>
                </a:solidFill>
                <a:latin typeface="Garamond"/>
                <a:cs typeface="Garamond"/>
              </a:rPr>
              <a:t>It </a:t>
            </a:r>
            <a:r>
              <a:rPr dirty="0" sz="3300" spc="-5">
                <a:solidFill>
                  <a:srgbClr val="0C0500"/>
                </a:solidFill>
                <a:latin typeface="Garamond"/>
                <a:cs typeface="Garamond"/>
              </a:rPr>
              <a:t>constitutes </a:t>
            </a:r>
            <a:r>
              <a:rPr dirty="0" sz="3300">
                <a:solidFill>
                  <a:srgbClr val="0C0500"/>
                </a:solidFill>
                <a:latin typeface="Garamond"/>
                <a:cs typeface="Garamond"/>
              </a:rPr>
              <a:t>center</a:t>
            </a:r>
            <a:r>
              <a:rPr dirty="0" sz="3300" spc="-13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300">
                <a:solidFill>
                  <a:srgbClr val="0C0500"/>
                </a:solidFill>
                <a:latin typeface="Garamond"/>
                <a:cs typeface="Garamond"/>
              </a:rPr>
              <a:t>for</a:t>
            </a:r>
            <a:endParaRPr sz="3300">
              <a:latin typeface="Garamond"/>
              <a:cs typeface="Garamond"/>
            </a:endParaRPr>
          </a:p>
          <a:p>
            <a:pPr marL="948055">
              <a:lnSpc>
                <a:spcPts val="3565"/>
              </a:lnSpc>
            </a:pPr>
            <a:r>
              <a:rPr dirty="0" sz="3300">
                <a:solidFill>
                  <a:srgbClr val="0C0500"/>
                </a:solidFill>
                <a:latin typeface="Garamond"/>
                <a:cs typeface="Garamond"/>
              </a:rPr>
              <a:t>visual</a:t>
            </a:r>
            <a:r>
              <a:rPr dirty="0" sz="3300" spc="-12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300">
                <a:solidFill>
                  <a:srgbClr val="0C0500"/>
                </a:solidFill>
                <a:latin typeface="Garamond"/>
                <a:cs typeface="Garamond"/>
              </a:rPr>
              <a:t>reflexes</a:t>
            </a:r>
            <a:endParaRPr sz="3300">
              <a:latin typeface="Garamond"/>
              <a:cs typeface="Garamond"/>
            </a:endParaRPr>
          </a:p>
          <a:p>
            <a:pPr marL="948055" marR="5080" indent="-212090">
              <a:lnSpc>
                <a:spcPct val="80000"/>
              </a:lnSpc>
              <a:spcBef>
                <a:spcPts val="790"/>
              </a:spcBef>
              <a:tabLst>
                <a:tab pos="4385945" algn="l"/>
              </a:tabLst>
            </a:pPr>
            <a:r>
              <a:rPr dirty="0" sz="3300" spc="50">
                <a:solidFill>
                  <a:srgbClr val="0C0500"/>
                </a:solidFill>
                <a:latin typeface="Wingdings"/>
                <a:cs typeface="Wingdings"/>
              </a:rPr>
              <a:t></a:t>
            </a:r>
            <a:r>
              <a:rPr dirty="0" sz="3300" spc="50">
                <a:solidFill>
                  <a:srgbClr val="0C0500"/>
                </a:solidFill>
                <a:latin typeface="Garamond"/>
                <a:cs typeface="Garamond"/>
              </a:rPr>
              <a:t>It </a:t>
            </a:r>
            <a:r>
              <a:rPr dirty="0" sz="3300">
                <a:solidFill>
                  <a:srgbClr val="0C0500"/>
                </a:solidFill>
                <a:latin typeface="Garamond"/>
                <a:cs typeface="Garamond"/>
              </a:rPr>
              <a:t>sends its superior  </a:t>
            </a:r>
            <a:r>
              <a:rPr dirty="0" sz="3300" spc="-10">
                <a:solidFill>
                  <a:srgbClr val="0C0500"/>
                </a:solidFill>
                <a:latin typeface="Garamond"/>
                <a:cs typeface="Garamond"/>
              </a:rPr>
              <a:t>brachium to </a:t>
            </a:r>
            <a:r>
              <a:rPr dirty="0" sz="3300">
                <a:solidFill>
                  <a:srgbClr val="0C0500"/>
                </a:solidFill>
                <a:latin typeface="Garamond"/>
                <a:cs typeface="Garamond"/>
              </a:rPr>
              <a:t>the </a:t>
            </a:r>
            <a:r>
              <a:rPr dirty="0" sz="3300" spc="-5" b="1">
                <a:solidFill>
                  <a:srgbClr val="FF00FF"/>
                </a:solidFill>
                <a:latin typeface="Garamond"/>
                <a:cs typeface="Garamond"/>
              </a:rPr>
              <a:t>lateral  </a:t>
            </a:r>
            <a:r>
              <a:rPr dirty="0" sz="3300" b="1">
                <a:solidFill>
                  <a:srgbClr val="FF00FF"/>
                </a:solidFill>
                <a:latin typeface="Garamond"/>
                <a:cs typeface="Garamond"/>
              </a:rPr>
              <a:t>geniculate</a:t>
            </a:r>
            <a:r>
              <a:rPr dirty="0" sz="3300" spc="-30" b="1">
                <a:solidFill>
                  <a:srgbClr val="FF00FF"/>
                </a:solidFill>
                <a:latin typeface="Garamond"/>
                <a:cs typeface="Garamond"/>
              </a:rPr>
              <a:t> </a:t>
            </a:r>
            <a:r>
              <a:rPr dirty="0" sz="3300" spc="-5" b="1">
                <a:solidFill>
                  <a:srgbClr val="FF00FF"/>
                </a:solidFill>
                <a:latin typeface="Garamond"/>
                <a:cs typeface="Garamond"/>
              </a:rPr>
              <a:t>bod</a:t>
            </a:r>
            <a:r>
              <a:rPr dirty="0" sz="3300" b="1">
                <a:solidFill>
                  <a:srgbClr val="FF00FF"/>
                </a:solidFill>
                <a:latin typeface="Garamond"/>
                <a:cs typeface="Garamond"/>
              </a:rPr>
              <a:t>y</a:t>
            </a:r>
            <a:r>
              <a:rPr dirty="0" sz="3300" spc="20" b="1">
                <a:solidFill>
                  <a:srgbClr val="FF00FF"/>
                </a:solidFill>
                <a:latin typeface="Garamond"/>
                <a:cs typeface="Garamond"/>
              </a:rPr>
              <a:t> </a:t>
            </a:r>
            <a:r>
              <a:rPr dirty="0" sz="3300" spc="-5">
                <a:solidFill>
                  <a:srgbClr val="0C0500"/>
                </a:solidFill>
                <a:latin typeface="Garamond"/>
                <a:cs typeface="Garamond"/>
              </a:rPr>
              <a:t>o</a:t>
            </a:r>
            <a:r>
              <a:rPr dirty="0" sz="3300">
                <a:solidFill>
                  <a:srgbClr val="0C0500"/>
                </a:solidFill>
                <a:latin typeface="Garamond"/>
                <a:cs typeface="Garamond"/>
              </a:rPr>
              <a:t>f</a:t>
            </a:r>
            <a:r>
              <a:rPr dirty="0" sz="3300">
                <a:solidFill>
                  <a:srgbClr val="0C0500"/>
                </a:solidFill>
                <a:latin typeface="Garamond"/>
                <a:cs typeface="Garamond"/>
              </a:rPr>
              <a:t>	</a:t>
            </a:r>
            <a:r>
              <a:rPr dirty="0" sz="3300">
                <a:solidFill>
                  <a:srgbClr val="0C0500"/>
                </a:solidFill>
                <a:latin typeface="Garamond"/>
                <a:cs typeface="Garamond"/>
              </a:rPr>
              <a:t>the  </a:t>
            </a:r>
            <a:r>
              <a:rPr dirty="0" sz="3300" spc="-25">
                <a:solidFill>
                  <a:srgbClr val="0C0500"/>
                </a:solidFill>
                <a:latin typeface="Garamond"/>
                <a:cs typeface="Garamond"/>
              </a:rPr>
              <a:t>thalamus.</a:t>
            </a:r>
            <a:endParaRPr sz="3300">
              <a:latin typeface="Garamond"/>
              <a:cs typeface="Garamond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969884" y="205359"/>
            <a:ext cx="921131" cy="22174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608059" y="344170"/>
            <a:ext cx="67310" cy="62230"/>
          </a:xfrm>
          <a:custGeom>
            <a:avLst/>
            <a:gdLst/>
            <a:ahLst/>
            <a:cxnLst/>
            <a:rect l="l" t="t" r="r" b="b"/>
            <a:pathLst>
              <a:path w="67309" h="62229">
                <a:moveTo>
                  <a:pt x="66801" y="0"/>
                </a:moveTo>
                <a:lnTo>
                  <a:pt x="21717" y="11683"/>
                </a:lnTo>
                <a:lnTo>
                  <a:pt x="15240" y="13588"/>
                </a:lnTo>
                <a:lnTo>
                  <a:pt x="11684" y="15620"/>
                </a:lnTo>
                <a:lnTo>
                  <a:pt x="8000" y="17652"/>
                </a:lnTo>
                <a:lnTo>
                  <a:pt x="5080" y="20446"/>
                </a:lnTo>
                <a:lnTo>
                  <a:pt x="3048" y="24256"/>
                </a:lnTo>
                <a:lnTo>
                  <a:pt x="1016" y="27939"/>
                </a:lnTo>
                <a:lnTo>
                  <a:pt x="0" y="32257"/>
                </a:lnTo>
                <a:lnTo>
                  <a:pt x="0" y="37083"/>
                </a:lnTo>
                <a:lnTo>
                  <a:pt x="0" y="44576"/>
                </a:lnTo>
                <a:lnTo>
                  <a:pt x="2286" y="50672"/>
                </a:lnTo>
                <a:lnTo>
                  <a:pt x="6985" y="55117"/>
                </a:lnTo>
                <a:lnTo>
                  <a:pt x="11684" y="59689"/>
                </a:lnTo>
                <a:lnTo>
                  <a:pt x="18161" y="61975"/>
                </a:lnTo>
                <a:lnTo>
                  <a:pt x="26416" y="61975"/>
                </a:lnTo>
                <a:lnTo>
                  <a:pt x="34163" y="61975"/>
                </a:lnTo>
                <a:lnTo>
                  <a:pt x="41275" y="59943"/>
                </a:lnTo>
                <a:lnTo>
                  <a:pt x="65643" y="27035"/>
                </a:lnTo>
                <a:lnTo>
                  <a:pt x="66801" y="9905"/>
                </a:lnTo>
                <a:lnTo>
                  <a:pt x="66801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389619" y="283972"/>
            <a:ext cx="70485" cy="121285"/>
          </a:xfrm>
          <a:custGeom>
            <a:avLst/>
            <a:gdLst/>
            <a:ahLst/>
            <a:cxnLst/>
            <a:rect l="l" t="t" r="r" b="b"/>
            <a:pathLst>
              <a:path w="70484" h="121285">
                <a:moveTo>
                  <a:pt x="34798" y="0"/>
                </a:moveTo>
                <a:lnTo>
                  <a:pt x="2666" y="33893"/>
                </a:lnTo>
                <a:lnTo>
                  <a:pt x="0" y="59308"/>
                </a:lnTo>
                <a:lnTo>
                  <a:pt x="265" y="70832"/>
                </a:lnTo>
                <a:lnTo>
                  <a:pt x="11683" y="110489"/>
                </a:lnTo>
                <a:lnTo>
                  <a:pt x="17145" y="114680"/>
                </a:lnTo>
                <a:lnTo>
                  <a:pt x="22605" y="118999"/>
                </a:lnTo>
                <a:lnTo>
                  <a:pt x="28575" y="121157"/>
                </a:lnTo>
                <a:lnTo>
                  <a:pt x="35305" y="121157"/>
                </a:lnTo>
                <a:lnTo>
                  <a:pt x="67325" y="86804"/>
                </a:lnTo>
                <a:lnTo>
                  <a:pt x="69976" y="60198"/>
                </a:lnTo>
                <a:lnTo>
                  <a:pt x="69336" y="45696"/>
                </a:lnTo>
                <a:lnTo>
                  <a:pt x="54407" y="8143"/>
                </a:lnTo>
                <a:lnTo>
                  <a:pt x="41921" y="904"/>
                </a:lnTo>
                <a:lnTo>
                  <a:pt x="34798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245602" y="283972"/>
            <a:ext cx="70485" cy="121285"/>
          </a:xfrm>
          <a:custGeom>
            <a:avLst/>
            <a:gdLst/>
            <a:ahLst/>
            <a:cxnLst/>
            <a:rect l="l" t="t" r="r" b="b"/>
            <a:pathLst>
              <a:path w="70484" h="121285">
                <a:moveTo>
                  <a:pt x="33781" y="0"/>
                </a:moveTo>
                <a:lnTo>
                  <a:pt x="2476" y="33464"/>
                </a:lnTo>
                <a:lnTo>
                  <a:pt x="0" y="60705"/>
                </a:lnTo>
                <a:lnTo>
                  <a:pt x="664" y="75043"/>
                </a:lnTo>
                <a:lnTo>
                  <a:pt x="16091" y="112692"/>
                </a:lnTo>
                <a:lnTo>
                  <a:pt x="35432" y="121157"/>
                </a:lnTo>
                <a:lnTo>
                  <a:pt x="42169" y="120255"/>
                </a:lnTo>
                <a:lnTo>
                  <a:pt x="67405" y="88884"/>
                </a:lnTo>
                <a:lnTo>
                  <a:pt x="69976" y="63626"/>
                </a:lnTo>
                <a:lnTo>
                  <a:pt x="69334" y="48172"/>
                </a:lnTo>
                <a:lnTo>
                  <a:pt x="54213" y="8572"/>
                </a:lnTo>
                <a:lnTo>
                  <a:pt x="33781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741918" y="260095"/>
            <a:ext cx="0" cy="168910"/>
          </a:xfrm>
          <a:custGeom>
            <a:avLst/>
            <a:gdLst/>
            <a:ahLst/>
            <a:cxnLst/>
            <a:rect l="l" t="t" r="r" b="b"/>
            <a:pathLst>
              <a:path w="0" h="168909">
                <a:moveTo>
                  <a:pt x="0" y="0"/>
                </a:moveTo>
                <a:lnTo>
                  <a:pt x="0" y="168783"/>
                </a:lnTo>
              </a:path>
            </a:pathLst>
          </a:custGeom>
          <a:ln w="32511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187181" y="260095"/>
            <a:ext cx="0" cy="168910"/>
          </a:xfrm>
          <a:custGeom>
            <a:avLst/>
            <a:gdLst/>
            <a:ahLst/>
            <a:cxnLst/>
            <a:rect l="l" t="t" r="r" b="b"/>
            <a:pathLst>
              <a:path w="0" h="168909">
                <a:moveTo>
                  <a:pt x="0" y="0"/>
                </a:moveTo>
                <a:lnTo>
                  <a:pt x="0" y="168783"/>
                </a:lnTo>
              </a:path>
            </a:pathLst>
          </a:custGeom>
          <a:ln w="32511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785859" y="261874"/>
            <a:ext cx="105410" cy="161925"/>
          </a:xfrm>
          <a:custGeom>
            <a:avLst/>
            <a:gdLst/>
            <a:ahLst/>
            <a:cxnLst/>
            <a:rect l="l" t="t" r="r" b="b"/>
            <a:pathLst>
              <a:path w="105409" h="161925">
                <a:moveTo>
                  <a:pt x="60960" y="0"/>
                </a:moveTo>
                <a:lnTo>
                  <a:pt x="67818" y="0"/>
                </a:lnTo>
                <a:lnTo>
                  <a:pt x="74295" y="1397"/>
                </a:lnTo>
                <a:lnTo>
                  <a:pt x="102489" y="32003"/>
                </a:lnTo>
                <a:lnTo>
                  <a:pt x="105156" y="64516"/>
                </a:lnTo>
                <a:lnTo>
                  <a:pt x="105156" y="161671"/>
                </a:lnTo>
                <a:lnTo>
                  <a:pt x="83312" y="161671"/>
                </a:lnTo>
                <a:lnTo>
                  <a:pt x="83312" y="65404"/>
                </a:lnTo>
                <a:lnTo>
                  <a:pt x="83123" y="57308"/>
                </a:lnTo>
                <a:lnTo>
                  <a:pt x="61975" y="23114"/>
                </a:lnTo>
                <a:lnTo>
                  <a:pt x="56388" y="23114"/>
                </a:lnTo>
                <a:lnTo>
                  <a:pt x="24209" y="50815"/>
                </a:lnTo>
                <a:lnTo>
                  <a:pt x="21844" y="75183"/>
                </a:lnTo>
                <a:lnTo>
                  <a:pt x="21844" y="161671"/>
                </a:lnTo>
                <a:lnTo>
                  <a:pt x="0" y="161671"/>
                </a:lnTo>
                <a:lnTo>
                  <a:pt x="0" y="3555"/>
                </a:lnTo>
                <a:lnTo>
                  <a:pt x="19812" y="3555"/>
                </a:lnTo>
                <a:lnTo>
                  <a:pt x="19812" y="25907"/>
                </a:lnTo>
                <a:lnTo>
                  <a:pt x="23548" y="19835"/>
                </a:lnTo>
                <a:lnTo>
                  <a:pt x="52070" y="0"/>
                </a:lnTo>
                <a:lnTo>
                  <a:pt x="6096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584692" y="261874"/>
            <a:ext cx="119380" cy="165735"/>
          </a:xfrm>
          <a:custGeom>
            <a:avLst/>
            <a:gdLst/>
            <a:ahLst/>
            <a:cxnLst/>
            <a:rect l="l" t="t" r="r" b="b"/>
            <a:pathLst>
              <a:path w="119379" h="165734">
                <a:moveTo>
                  <a:pt x="62610" y="0"/>
                </a:moveTo>
                <a:lnTo>
                  <a:pt x="102361" y="12826"/>
                </a:lnTo>
                <a:lnTo>
                  <a:pt x="112394" y="59690"/>
                </a:lnTo>
                <a:lnTo>
                  <a:pt x="112394" y="95376"/>
                </a:lnTo>
                <a:lnTo>
                  <a:pt x="112488" y="112402"/>
                </a:lnTo>
                <a:lnTo>
                  <a:pt x="116585" y="155448"/>
                </a:lnTo>
                <a:lnTo>
                  <a:pt x="119379" y="161671"/>
                </a:lnTo>
                <a:lnTo>
                  <a:pt x="96392" y="161671"/>
                </a:lnTo>
                <a:lnTo>
                  <a:pt x="94233" y="156210"/>
                </a:lnTo>
                <a:lnTo>
                  <a:pt x="92709" y="149733"/>
                </a:lnTo>
                <a:lnTo>
                  <a:pt x="91948" y="142112"/>
                </a:lnTo>
                <a:lnTo>
                  <a:pt x="86429" y="147490"/>
                </a:lnTo>
                <a:lnTo>
                  <a:pt x="50710" y="164867"/>
                </a:lnTo>
                <a:lnTo>
                  <a:pt x="44323" y="165226"/>
                </a:lnTo>
                <a:lnTo>
                  <a:pt x="34728" y="164464"/>
                </a:lnTo>
                <a:lnTo>
                  <a:pt x="3032" y="138731"/>
                </a:lnTo>
                <a:lnTo>
                  <a:pt x="0" y="120141"/>
                </a:lnTo>
                <a:lnTo>
                  <a:pt x="0" y="110998"/>
                </a:lnTo>
                <a:lnTo>
                  <a:pt x="1904" y="102870"/>
                </a:lnTo>
                <a:lnTo>
                  <a:pt x="5714" y="95885"/>
                </a:lnTo>
                <a:lnTo>
                  <a:pt x="9398" y="88773"/>
                </a:lnTo>
                <a:lnTo>
                  <a:pt x="50926" y="70611"/>
                </a:lnTo>
                <a:lnTo>
                  <a:pt x="63452" y="68518"/>
                </a:lnTo>
                <a:lnTo>
                  <a:pt x="74167" y="66246"/>
                </a:lnTo>
                <a:lnTo>
                  <a:pt x="83073" y="63807"/>
                </a:lnTo>
                <a:lnTo>
                  <a:pt x="90169" y="61214"/>
                </a:lnTo>
                <a:lnTo>
                  <a:pt x="90297" y="54355"/>
                </a:lnTo>
                <a:lnTo>
                  <a:pt x="90297" y="43560"/>
                </a:lnTo>
                <a:lnTo>
                  <a:pt x="59435" y="22098"/>
                </a:lnTo>
                <a:lnTo>
                  <a:pt x="49149" y="22098"/>
                </a:lnTo>
                <a:lnTo>
                  <a:pt x="25273" y="52324"/>
                </a:lnTo>
                <a:lnTo>
                  <a:pt x="3682" y="48641"/>
                </a:lnTo>
                <a:lnTo>
                  <a:pt x="22351" y="11683"/>
                </a:lnTo>
                <a:lnTo>
                  <a:pt x="50301" y="736"/>
                </a:lnTo>
                <a:lnTo>
                  <a:pt x="6261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508492" y="261874"/>
            <a:ext cx="70485" cy="161925"/>
          </a:xfrm>
          <a:custGeom>
            <a:avLst/>
            <a:gdLst/>
            <a:ahLst/>
            <a:cxnLst/>
            <a:rect l="l" t="t" r="r" b="b"/>
            <a:pathLst>
              <a:path w="70484" h="161925">
                <a:moveTo>
                  <a:pt x="47878" y="0"/>
                </a:moveTo>
                <a:lnTo>
                  <a:pt x="55244" y="0"/>
                </a:lnTo>
                <a:lnTo>
                  <a:pt x="62737" y="2921"/>
                </a:lnTo>
                <a:lnTo>
                  <a:pt x="70357" y="8635"/>
                </a:lnTo>
                <a:lnTo>
                  <a:pt x="62991" y="33527"/>
                </a:lnTo>
                <a:lnTo>
                  <a:pt x="57530" y="29591"/>
                </a:lnTo>
                <a:lnTo>
                  <a:pt x="52197" y="27685"/>
                </a:lnTo>
                <a:lnTo>
                  <a:pt x="46989" y="27685"/>
                </a:lnTo>
                <a:lnTo>
                  <a:pt x="42290" y="27685"/>
                </a:lnTo>
                <a:lnTo>
                  <a:pt x="38100" y="29336"/>
                </a:lnTo>
                <a:lnTo>
                  <a:pt x="22105" y="70393"/>
                </a:lnTo>
                <a:lnTo>
                  <a:pt x="21843" y="78867"/>
                </a:lnTo>
                <a:lnTo>
                  <a:pt x="21843" y="161671"/>
                </a:lnTo>
                <a:lnTo>
                  <a:pt x="0" y="161671"/>
                </a:lnTo>
                <a:lnTo>
                  <a:pt x="0" y="3555"/>
                </a:lnTo>
                <a:lnTo>
                  <a:pt x="19811" y="3555"/>
                </a:lnTo>
                <a:lnTo>
                  <a:pt x="19811" y="27558"/>
                </a:lnTo>
                <a:lnTo>
                  <a:pt x="23528" y="19944"/>
                </a:lnTo>
                <a:lnTo>
                  <a:pt x="42672" y="0"/>
                </a:lnTo>
                <a:lnTo>
                  <a:pt x="47878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725661" y="220725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 h="0">
                <a:moveTo>
                  <a:pt x="0" y="0"/>
                </a:moveTo>
                <a:lnTo>
                  <a:pt x="32511" y="0"/>
                </a:lnTo>
              </a:path>
            </a:pathLst>
          </a:custGeom>
          <a:ln w="41401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369554" y="205359"/>
            <a:ext cx="112395" cy="222250"/>
          </a:xfrm>
          <a:custGeom>
            <a:avLst/>
            <a:gdLst/>
            <a:ahLst/>
            <a:cxnLst/>
            <a:rect l="l" t="t" r="r" b="b"/>
            <a:pathLst>
              <a:path w="112395" h="222250">
                <a:moveTo>
                  <a:pt x="0" y="0"/>
                </a:moveTo>
                <a:lnTo>
                  <a:pt x="21971" y="0"/>
                </a:lnTo>
                <a:lnTo>
                  <a:pt x="21971" y="77850"/>
                </a:lnTo>
                <a:lnTo>
                  <a:pt x="26670" y="70739"/>
                </a:lnTo>
                <a:lnTo>
                  <a:pt x="31876" y="65405"/>
                </a:lnTo>
                <a:lnTo>
                  <a:pt x="37846" y="61849"/>
                </a:lnTo>
                <a:lnTo>
                  <a:pt x="43688" y="58293"/>
                </a:lnTo>
                <a:lnTo>
                  <a:pt x="50292" y="56515"/>
                </a:lnTo>
                <a:lnTo>
                  <a:pt x="57530" y="56515"/>
                </a:lnTo>
                <a:lnTo>
                  <a:pt x="96345" y="77041"/>
                </a:lnTo>
                <a:lnTo>
                  <a:pt x="110569" y="113553"/>
                </a:lnTo>
                <a:lnTo>
                  <a:pt x="112395" y="137922"/>
                </a:lnTo>
                <a:lnTo>
                  <a:pt x="111347" y="156874"/>
                </a:lnTo>
                <a:lnTo>
                  <a:pt x="95630" y="199898"/>
                </a:lnTo>
                <a:lnTo>
                  <a:pt x="56261" y="221742"/>
                </a:lnTo>
                <a:lnTo>
                  <a:pt x="48641" y="221742"/>
                </a:lnTo>
                <a:lnTo>
                  <a:pt x="41910" y="219837"/>
                </a:lnTo>
                <a:lnTo>
                  <a:pt x="35941" y="215900"/>
                </a:lnTo>
                <a:lnTo>
                  <a:pt x="29845" y="211963"/>
                </a:lnTo>
                <a:lnTo>
                  <a:pt x="24765" y="206121"/>
                </a:lnTo>
                <a:lnTo>
                  <a:pt x="20320" y="198374"/>
                </a:lnTo>
                <a:lnTo>
                  <a:pt x="20320" y="218186"/>
                </a:lnTo>
                <a:lnTo>
                  <a:pt x="0" y="218186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223122" y="205359"/>
            <a:ext cx="113030" cy="222250"/>
          </a:xfrm>
          <a:custGeom>
            <a:avLst/>
            <a:gdLst/>
            <a:ahLst/>
            <a:cxnLst/>
            <a:rect l="l" t="t" r="r" b="b"/>
            <a:pathLst>
              <a:path w="113029" h="222250">
                <a:moveTo>
                  <a:pt x="90297" y="0"/>
                </a:moveTo>
                <a:lnTo>
                  <a:pt x="112522" y="0"/>
                </a:lnTo>
                <a:lnTo>
                  <a:pt x="112522" y="218186"/>
                </a:lnTo>
                <a:lnTo>
                  <a:pt x="91948" y="218186"/>
                </a:lnTo>
                <a:lnTo>
                  <a:pt x="91948" y="198247"/>
                </a:lnTo>
                <a:lnTo>
                  <a:pt x="88010" y="205867"/>
                </a:lnTo>
                <a:lnTo>
                  <a:pt x="82803" y="211709"/>
                </a:lnTo>
                <a:lnTo>
                  <a:pt x="76580" y="215773"/>
                </a:lnTo>
                <a:lnTo>
                  <a:pt x="70357" y="219710"/>
                </a:lnTo>
                <a:lnTo>
                  <a:pt x="63626" y="221742"/>
                </a:lnTo>
                <a:lnTo>
                  <a:pt x="56387" y="221742"/>
                </a:lnTo>
                <a:lnTo>
                  <a:pt x="16636" y="200025"/>
                </a:lnTo>
                <a:lnTo>
                  <a:pt x="1045" y="157716"/>
                </a:lnTo>
                <a:lnTo>
                  <a:pt x="0" y="139192"/>
                </a:lnTo>
                <a:lnTo>
                  <a:pt x="454" y="126190"/>
                </a:lnTo>
                <a:lnTo>
                  <a:pt x="11390" y="84661"/>
                </a:lnTo>
                <a:lnTo>
                  <a:pt x="40290" y="58800"/>
                </a:lnTo>
                <a:lnTo>
                  <a:pt x="54736" y="56515"/>
                </a:lnTo>
                <a:lnTo>
                  <a:pt x="61975" y="56515"/>
                </a:lnTo>
                <a:lnTo>
                  <a:pt x="68706" y="58420"/>
                </a:lnTo>
                <a:lnTo>
                  <a:pt x="74929" y="62230"/>
                </a:lnTo>
                <a:lnTo>
                  <a:pt x="81152" y="66040"/>
                </a:lnTo>
                <a:lnTo>
                  <a:pt x="86232" y="71374"/>
                </a:lnTo>
                <a:lnTo>
                  <a:pt x="90297" y="78232"/>
                </a:lnTo>
                <a:lnTo>
                  <a:pt x="90297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170926" y="220725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 h="0">
                <a:moveTo>
                  <a:pt x="0" y="0"/>
                </a:moveTo>
                <a:lnTo>
                  <a:pt x="32511" y="0"/>
                </a:lnTo>
              </a:path>
            </a:pathLst>
          </a:custGeom>
          <a:ln w="41401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969884" y="205359"/>
            <a:ext cx="170815" cy="218440"/>
          </a:xfrm>
          <a:custGeom>
            <a:avLst/>
            <a:gdLst/>
            <a:ahLst/>
            <a:cxnLst/>
            <a:rect l="l" t="t" r="r" b="b"/>
            <a:pathLst>
              <a:path w="170815" h="218440">
                <a:moveTo>
                  <a:pt x="0" y="0"/>
                </a:moveTo>
                <a:lnTo>
                  <a:pt x="35560" y="0"/>
                </a:lnTo>
                <a:lnTo>
                  <a:pt x="77978" y="154432"/>
                </a:lnTo>
                <a:lnTo>
                  <a:pt x="86487" y="186817"/>
                </a:lnTo>
                <a:lnTo>
                  <a:pt x="88296" y="180072"/>
                </a:lnTo>
                <a:lnTo>
                  <a:pt x="90487" y="172005"/>
                </a:lnTo>
                <a:lnTo>
                  <a:pt x="93059" y="162581"/>
                </a:lnTo>
                <a:lnTo>
                  <a:pt x="96012" y="151765"/>
                </a:lnTo>
                <a:lnTo>
                  <a:pt x="138938" y="0"/>
                </a:lnTo>
                <a:lnTo>
                  <a:pt x="170815" y="0"/>
                </a:lnTo>
                <a:lnTo>
                  <a:pt x="170815" y="218186"/>
                </a:lnTo>
                <a:lnTo>
                  <a:pt x="148082" y="218186"/>
                </a:lnTo>
                <a:lnTo>
                  <a:pt x="148082" y="35687"/>
                </a:lnTo>
                <a:lnTo>
                  <a:pt x="95885" y="218186"/>
                </a:lnTo>
                <a:lnTo>
                  <a:pt x="74549" y="218186"/>
                </a:lnTo>
                <a:lnTo>
                  <a:pt x="22733" y="32512"/>
                </a:lnTo>
                <a:lnTo>
                  <a:pt x="22733" y="218186"/>
                </a:lnTo>
                <a:lnTo>
                  <a:pt x="0" y="218186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907023" y="1088732"/>
            <a:ext cx="3236976" cy="498792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492" y="864108"/>
            <a:ext cx="3220211" cy="882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840735" y="864108"/>
            <a:ext cx="2202180" cy="882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36947" y="864108"/>
            <a:ext cx="611124" cy="8823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66471" y="957326"/>
            <a:ext cx="5347970" cy="4856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97205" indent="-484505">
              <a:lnSpc>
                <a:spcPct val="100000"/>
              </a:lnSpc>
              <a:buAutoNum type="alphaLcParenR" startAt="2"/>
              <a:tabLst>
                <a:tab pos="497840" algn="l"/>
              </a:tabLst>
            </a:pPr>
            <a:r>
              <a:rPr dirty="0" sz="3300" spc="5" b="1">
                <a:solidFill>
                  <a:srgbClr val="FF0000"/>
                </a:solidFill>
                <a:latin typeface="Garamond"/>
                <a:cs typeface="Garamond"/>
              </a:rPr>
              <a:t>The </a:t>
            </a:r>
            <a:r>
              <a:rPr dirty="0" sz="3300" spc="-5" b="1">
                <a:solidFill>
                  <a:srgbClr val="FF0000"/>
                </a:solidFill>
                <a:latin typeface="Garamond"/>
                <a:cs typeface="Garamond"/>
              </a:rPr>
              <a:t>inferior</a:t>
            </a:r>
            <a:r>
              <a:rPr dirty="0" sz="3300" spc="-50" b="1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dirty="0" sz="3300" b="1">
                <a:solidFill>
                  <a:srgbClr val="FF0000"/>
                </a:solidFill>
                <a:latin typeface="Garamond"/>
                <a:cs typeface="Garamond"/>
              </a:rPr>
              <a:t>colliculus</a:t>
            </a:r>
            <a:endParaRPr sz="3300">
              <a:latin typeface="Garamond"/>
              <a:cs typeface="Garamond"/>
            </a:endParaRPr>
          </a:p>
          <a:p>
            <a:pPr lvl="1" marL="634365" indent="-350520">
              <a:lnSpc>
                <a:spcPct val="100000"/>
              </a:lnSpc>
              <a:spcBef>
                <a:spcPts val="790"/>
              </a:spcBef>
              <a:buFont typeface="Wingdings"/>
              <a:buChar char=""/>
              <a:tabLst>
                <a:tab pos="634365" algn="l"/>
                <a:tab pos="635000" algn="l"/>
              </a:tabLst>
            </a:pPr>
            <a:r>
              <a:rPr dirty="0" sz="3300">
                <a:solidFill>
                  <a:srgbClr val="0C0500"/>
                </a:solidFill>
                <a:latin typeface="Garamond"/>
                <a:cs typeface="Garamond"/>
              </a:rPr>
              <a:t>It is </a:t>
            </a:r>
            <a:r>
              <a:rPr dirty="0" sz="3300" spc="-5">
                <a:solidFill>
                  <a:srgbClr val="0C0500"/>
                </a:solidFill>
                <a:latin typeface="Garamond"/>
                <a:cs typeface="Garamond"/>
              </a:rPr>
              <a:t>associated </a:t>
            </a:r>
            <a:r>
              <a:rPr dirty="0" sz="3300">
                <a:solidFill>
                  <a:srgbClr val="0C0500"/>
                </a:solidFill>
                <a:latin typeface="Garamond"/>
                <a:cs typeface="Garamond"/>
              </a:rPr>
              <a:t>with</a:t>
            </a:r>
            <a:r>
              <a:rPr dirty="0" sz="3300" spc="-10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300" spc="10">
                <a:solidFill>
                  <a:srgbClr val="0C0500"/>
                </a:solidFill>
                <a:latin typeface="Garamond"/>
                <a:cs typeface="Garamond"/>
              </a:rPr>
              <a:t>auditory</a:t>
            </a:r>
            <a:endParaRPr sz="3300">
              <a:latin typeface="Garamond"/>
              <a:cs typeface="Garamond"/>
            </a:endParaRPr>
          </a:p>
          <a:p>
            <a:pPr marL="634365">
              <a:lnSpc>
                <a:spcPct val="100000"/>
              </a:lnSpc>
            </a:pPr>
            <a:r>
              <a:rPr dirty="0" sz="3300" spc="-20">
                <a:solidFill>
                  <a:srgbClr val="0C0500"/>
                </a:solidFill>
                <a:latin typeface="Garamond"/>
                <a:cs typeface="Garamond"/>
              </a:rPr>
              <a:t>pathway</a:t>
            </a:r>
            <a:endParaRPr sz="3300">
              <a:latin typeface="Garamond"/>
              <a:cs typeface="Garamond"/>
            </a:endParaRPr>
          </a:p>
          <a:p>
            <a:pPr lvl="1" marL="634365" marR="5080" indent="-350520">
              <a:lnSpc>
                <a:spcPct val="100000"/>
              </a:lnSpc>
              <a:spcBef>
                <a:spcPts val="790"/>
              </a:spcBef>
              <a:buFont typeface="Wingdings"/>
              <a:buChar char=""/>
              <a:tabLst>
                <a:tab pos="634365" algn="l"/>
                <a:tab pos="635000" algn="l"/>
                <a:tab pos="2127250" algn="l"/>
              </a:tabLst>
            </a:pPr>
            <a:r>
              <a:rPr dirty="0" sz="3300">
                <a:solidFill>
                  <a:srgbClr val="0C0500"/>
                </a:solidFill>
                <a:latin typeface="Garamond"/>
                <a:cs typeface="Garamond"/>
              </a:rPr>
              <a:t>It sends its inferior</a:t>
            </a:r>
            <a:r>
              <a:rPr dirty="0" sz="3300" spc="-140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300" spc="-10">
                <a:solidFill>
                  <a:srgbClr val="0C0500"/>
                </a:solidFill>
                <a:latin typeface="Garamond"/>
                <a:cs typeface="Garamond"/>
              </a:rPr>
              <a:t>brachium  </a:t>
            </a:r>
            <a:r>
              <a:rPr dirty="0" sz="3300">
                <a:solidFill>
                  <a:srgbClr val="0C0500"/>
                </a:solidFill>
                <a:latin typeface="Garamond"/>
                <a:cs typeface="Garamond"/>
              </a:rPr>
              <a:t>to the </a:t>
            </a:r>
            <a:r>
              <a:rPr dirty="0" sz="3300" b="1">
                <a:solidFill>
                  <a:srgbClr val="FF00FF"/>
                </a:solidFill>
                <a:latin typeface="Garamond"/>
                <a:cs typeface="Garamond"/>
              </a:rPr>
              <a:t>medial geniculate  </a:t>
            </a:r>
            <a:r>
              <a:rPr dirty="0" sz="3300" spc="-5" b="1">
                <a:solidFill>
                  <a:srgbClr val="FF00FF"/>
                </a:solidFill>
                <a:latin typeface="Garamond"/>
                <a:cs typeface="Garamond"/>
              </a:rPr>
              <a:t>body</a:t>
            </a:r>
            <a:r>
              <a:rPr dirty="0" sz="3300" spc="20" b="1">
                <a:solidFill>
                  <a:srgbClr val="FF00FF"/>
                </a:solidFill>
                <a:latin typeface="Garamond"/>
                <a:cs typeface="Garamond"/>
              </a:rPr>
              <a:t> </a:t>
            </a:r>
            <a:r>
              <a:rPr dirty="0" sz="3300" spc="-5">
                <a:solidFill>
                  <a:srgbClr val="0C0500"/>
                </a:solidFill>
                <a:latin typeface="Garamond"/>
                <a:cs typeface="Garamond"/>
              </a:rPr>
              <a:t>of	</a:t>
            </a:r>
            <a:r>
              <a:rPr dirty="0" sz="3300">
                <a:solidFill>
                  <a:srgbClr val="0C0500"/>
                </a:solidFill>
                <a:latin typeface="Garamond"/>
                <a:cs typeface="Garamond"/>
              </a:rPr>
              <a:t>the</a:t>
            </a:r>
            <a:r>
              <a:rPr dirty="0" sz="3300" spc="-10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300" spc="-20">
                <a:solidFill>
                  <a:srgbClr val="0C0500"/>
                </a:solidFill>
                <a:latin typeface="Garamond"/>
                <a:cs typeface="Garamond"/>
              </a:rPr>
              <a:t>thalamus.</a:t>
            </a:r>
            <a:endParaRPr sz="3300">
              <a:latin typeface="Garamond"/>
              <a:cs typeface="Garamond"/>
            </a:endParaRPr>
          </a:p>
          <a:p>
            <a:pPr lvl="1" marL="634365" marR="266065" indent="-350520">
              <a:lnSpc>
                <a:spcPct val="100000"/>
              </a:lnSpc>
              <a:spcBef>
                <a:spcPts val="790"/>
              </a:spcBef>
              <a:buFont typeface="Wingdings"/>
              <a:buChar char=""/>
              <a:tabLst>
                <a:tab pos="634365" algn="l"/>
                <a:tab pos="635000" algn="l"/>
              </a:tabLst>
            </a:pPr>
            <a:r>
              <a:rPr dirty="0" sz="3300" spc="10">
                <a:solidFill>
                  <a:srgbClr val="0C0500"/>
                </a:solidFill>
                <a:latin typeface="Garamond"/>
                <a:cs typeface="Garamond"/>
              </a:rPr>
              <a:t>The </a:t>
            </a:r>
            <a:r>
              <a:rPr dirty="0" sz="3300" spc="-5">
                <a:solidFill>
                  <a:srgbClr val="0C0500"/>
                </a:solidFill>
                <a:latin typeface="Garamond"/>
                <a:cs typeface="Garamond"/>
              </a:rPr>
              <a:t>cerebral </a:t>
            </a:r>
            <a:r>
              <a:rPr dirty="0" sz="3300">
                <a:solidFill>
                  <a:srgbClr val="0C0500"/>
                </a:solidFill>
                <a:latin typeface="Garamond"/>
                <a:cs typeface="Garamond"/>
              </a:rPr>
              <a:t>aqueduct</a:t>
            </a:r>
            <a:r>
              <a:rPr dirty="0" sz="3300" spc="-12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300" spc="25">
                <a:solidFill>
                  <a:srgbClr val="0C0500"/>
                </a:solidFill>
                <a:latin typeface="Garamond"/>
                <a:cs typeface="Garamond"/>
              </a:rPr>
              <a:t>runs  </a:t>
            </a:r>
            <a:r>
              <a:rPr dirty="0" sz="3300" spc="-5">
                <a:solidFill>
                  <a:srgbClr val="0C0500"/>
                </a:solidFill>
                <a:latin typeface="Garamond"/>
                <a:cs typeface="Garamond"/>
              </a:rPr>
              <a:t>through </a:t>
            </a:r>
            <a:r>
              <a:rPr dirty="0" sz="3300">
                <a:solidFill>
                  <a:srgbClr val="0C0500"/>
                </a:solidFill>
                <a:latin typeface="Garamond"/>
                <a:cs typeface="Garamond"/>
              </a:rPr>
              <a:t>the midbrain,  </a:t>
            </a:r>
            <a:r>
              <a:rPr dirty="0" sz="3300" spc="-5">
                <a:solidFill>
                  <a:srgbClr val="0C0500"/>
                </a:solidFill>
                <a:latin typeface="Garamond"/>
                <a:cs typeface="Garamond"/>
              </a:rPr>
              <a:t>beneath </a:t>
            </a:r>
            <a:r>
              <a:rPr dirty="0" sz="3300">
                <a:solidFill>
                  <a:srgbClr val="0C0500"/>
                </a:solidFill>
                <a:latin typeface="Garamond"/>
                <a:cs typeface="Garamond"/>
              </a:rPr>
              <a:t>the</a:t>
            </a:r>
            <a:r>
              <a:rPr dirty="0" sz="3300" spc="-25">
                <a:solidFill>
                  <a:srgbClr val="0C0500"/>
                </a:solidFill>
                <a:latin typeface="Garamond"/>
                <a:cs typeface="Garamond"/>
              </a:rPr>
              <a:t> </a:t>
            </a:r>
            <a:r>
              <a:rPr dirty="0" sz="3300" spc="-5">
                <a:solidFill>
                  <a:srgbClr val="0C0500"/>
                </a:solidFill>
                <a:latin typeface="Garamond"/>
                <a:cs typeface="Garamond"/>
              </a:rPr>
              <a:t>colloculi.</a:t>
            </a:r>
            <a:endParaRPr sz="3300">
              <a:latin typeface="Garamond"/>
              <a:cs typeface="Garamon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969884" y="205359"/>
            <a:ext cx="921131" cy="2217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608059" y="344170"/>
            <a:ext cx="67310" cy="62230"/>
          </a:xfrm>
          <a:custGeom>
            <a:avLst/>
            <a:gdLst/>
            <a:ahLst/>
            <a:cxnLst/>
            <a:rect l="l" t="t" r="r" b="b"/>
            <a:pathLst>
              <a:path w="67309" h="62229">
                <a:moveTo>
                  <a:pt x="66801" y="0"/>
                </a:moveTo>
                <a:lnTo>
                  <a:pt x="21717" y="11683"/>
                </a:lnTo>
                <a:lnTo>
                  <a:pt x="15240" y="13588"/>
                </a:lnTo>
                <a:lnTo>
                  <a:pt x="11684" y="15620"/>
                </a:lnTo>
                <a:lnTo>
                  <a:pt x="8000" y="17652"/>
                </a:lnTo>
                <a:lnTo>
                  <a:pt x="5080" y="20446"/>
                </a:lnTo>
                <a:lnTo>
                  <a:pt x="3048" y="24256"/>
                </a:lnTo>
                <a:lnTo>
                  <a:pt x="1016" y="27939"/>
                </a:lnTo>
                <a:lnTo>
                  <a:pt x="0" y="32257"/>
                </a:lnTo>
                <a:lnTo>
                  <a:pt x="0" y="37083"/>
                </a:lnTo>
                <a:lnTo>
                  <a:pt x="0" y="44576"/>
                </a:lnTo>
                <a:lnTo>
                  <a:pt x="2286" y="50672"/>
                </a:lnTo>
                <a:lnTo>
                  <a:pt x="6985" y="55117"/>
                </a:lnTo>
                <a:lnTo>
                  <a:pt x="11684" y="59689"/>
                </a:lnTo>
                <a:lnTo>
                  <a:pt x="18161" y="61975"/>
                </a:lnTo>
                <a:lnTo>
                  <a:pt x="26416" y="61975"/>
                </a:lnTo>
                <a:lnTo>
                  <a:pt x="34163" y="61975"/>
                </a:lnTo>
                <a:lnTo>
                  <a:pt x="41275" y="59943"/>
                </a:lnTo>
                <a:lnTo>
                  <a:pt x="65643" y="27035"/>
                </a:lnTo>
                <a:lnTo>
                  <a:pt x="66801" y="9905"/>
                </a:lnTo>
                <a:lnTo>
                  <a:pt x="66801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389619" y="283972"/>
            <a:ext cx="70485" cy="121285"/>
          </a:xfrm>
          <a:custGeom>
            <a:avLst/>
            <a:gdLst/>
            <a:ahLst/>
            <a:cxnLst/>
            <a:rect l="l" t="t" r="r" b="b"/>
            <a:pathLst>
              <a:path w="70484" h="121285">
                <a:moveTo>
                  <a:pt x="34798" y="0"/>
                </a:moveTo>
                <a:lnTo>
                  <a:pt x="2666" y="33893"/>
                </a:lnTo>
                <a:lnTo>
                  <a:pt x="0" y="59308"/>
                </a:lnTo>
                <a:lnTo>
                  <a:pt x="265" y="70832"/>
                </a:lnTo>
                <a:lnTo>
                  <a:pt x="11683" y="110489"/>
                </a:lnTo>
                <a:lnTo>
                  <a:pt x="17145" y="114680"/>
                </a:lnTo>
                <a:lnTo>
                  <a:pt x="22605" y="118999"/>
                </a:lnTo>
                <a:lnTo>
                  <a:pt x="28575" y="121157"/>
                </a:lnTo>
                <a:lnTo>
                  <a:pt x="35305" y="121157"/>
                </a:lnTo>
                <a:lnTo>
                  <a:pt x="67325" y="86804"/>
                </a:lnTo>
                <a:lnTo>
                  <a:pt x="69976" y="60198"/>
                </a:lnTo>
                <a:lnTo>
                  <a:pt x="69336" y="45696"/>
                </a:lnTo>
                <a:lnTo>
                  <a:pt x="54407" y="8143"/>
                </a:lnTo>
                <a:lnTo>
                  <a:pt x="41921" y="904"/>
                </a:lnTo>
                <a:lnTo>
                  <a:pt x="34798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245602" y="283972"/>
            <a:ext cx="70485" cy="121285"/>
          </a:xfrm>
          <a:custGeom>
            <a:avLst/>
            <a:gdLst/>
            <a:ahLst/>
            <a:cxnLst/>
            <a:rect l="l" t="t" r="r" b="b"/>
            <a:pathLst>
              <a:path w="70484" h="121285">
                <a:moveTo>
                  <a:pt x="33781" y="0"/>
                </a:moveTo>
                <a:lnTo>
                  <a:pt x="2476" y="33464"/>
                </a:lnTo>
                <a:lnTo>
                  <a:pt x="0" y="60705"/>
                </a:lnTo>
                <a:lnTo>
                  <a:pt x="664" y="75043"/>
                </a:lnTo>
                <a:lnTo>
                  <a:pt x="16091" y="112692"/>
                </a:lnTo>
                <a:lnTo>
                  <a:pt x="35432" y="121157"/>
                </a:lnTo>
                <a:lnTo>
                  <a:pt x="42169" y="120255"/>
                </a:lnTo>
                <a:lnTo>
                  <a:pt x="67405" y="88884"/>
                </a:lnTo>
                <a:lnTo>
                  <a:pt x="69976" y="63626"/>
                </a:lnTo>
                <a:lnTo>
                  <a:pt x="69334" y="48172"/>
                </a:lnTo>
                <a:lnTo>
                  <a:pt x="54213" y="8572"/>
                </a:lnTo>
                <a:lnTo>
                  <a:pt x="33781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741918" y="260095"/>
            <a:ext cx="0" cy="168910"/>
          </a:xfrm>
          <a:custGeom>
            <a:avLst/>
            <a:gdLst/>
            <a:ahLst/>
            <a:cxnLst/>
            <a:rect l="l" t="t" r="r" b="b"/>
            <a:pathLst>
              <a:path w="0" h="168909">
                <a:moveTo>
                  <a:pt x="0" y="0"/>
                </a:moveTo>
                <a:lnTo>
                  <a:pt x="0" y="168783"/>
                </a:lnTo>
              </a:path>
            </a:pathLst>
          </a:custGeom>
          <a:ln w="32511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187181" y="260095"/>
            <a:ext cx="0" cy="168910"/>
          </a:xfrm>
          <a:custGeom>
            <a:avLst/>
            <a:gdLst/>
            <a:ahLst/>
            <a:cxnLst/>
            <a:rect l="l" t="t" r="r" b="b"/>
            <a:pathLst>
              <a:path w="0" h="168909">
                <a:moveTo>
                  <a:pt x="0" y="0"/>
                </a:moveTo>
                <a:lnTo>
                  <a:pt x="0" y="168783"/>
                </a:lnTo>
              </a:path>
            </a:pathLst>
          </a:custGeom>
          <a:ln w="32511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785859" y="261874"/>
            <a:ext cx="105410" cy="161925"/>
          </a:xfrm>
          <a:custGeom>
            <a:avLst/>
            <a:gdLst/>
            <a:ahLst/>
            <a:cxnLst/>
            <a:rect l="l" t="t" r="r" b="b"/>
            <a:pathLst>
              <a:path w="105409" h="161925">
                <a:moveTo>
                  <a:pt x="60960" y="0"/>
                </a:moveTo>
                <a:lnTo>
                  <a:pt x="67818" y="0"/>
                </a:lnTo>
                <a:lnTo>
                  <a:pt x="74295" y="1397"/>
                </a:lnTo>
                <a:lnTo>
                  <a:pt x="102489" y="32003"/>
                </a:lnTo>
                <a:lnTo>
                  <a:pt x="105156" y="64516"/>
                </a:lnTo>
                <a:lnTo>
                  <a:pt x="105156" y="161671"/>
                </a:lnTo>
                <a:lnTo>
                  <a:pt x="83312" y="161671"/>
                </a:lnTo>
                <a:lnTo>
                  <a:pt x="83312" y="65404"/>
                </a:lnTo>
                <a:lnTo>
                  <a:pt x="83123" y="57308"/>
                </a:lnTo>
                <a:lnTo>
                  <a:pt x="61975" y="23114"/>
                </a:lnTo>
                <a:lnTo>
                  <a:pt x="56388" y="23114"/>
                </a:lnTo>
                <a:lnTo>
                  <a:pt x="24209" y="50815"/>
                </a:lnTo>
                <a:lnTo>
                  <a:pt x="21844" y="75183"/>
                </a:lnTo>
                <a:lnTo>
                  <a:pt x="21844" y="161671"/>
                </a:lnTo>
                <a:lnTo>
                  <a:pt x="0" y="161671"/>
                </a:lnTo>
                <a:lnTo>
                  <a:pt x="0" y="3555"/>
                </a:lnTo>
                <a:lnTo>
                  <a:pt x="19812" y="3555"/>
                </a:lnTo>
                <a:lnTo>
                  <a:pt x="19812" y="25907"/>
                </a:lnTo>
                <a:lnTo>
                  <a:pt x="23548" y="19835"/>
                </a:lnTo>
                <a:lnTo>
                  <a:pt x="52070" y="0"/>
                </a:lnTo>
                <a:lnTo>
                  <a:pt x="6096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584692" y="261874"/>
            <a:ext cx="119380" cy="165735"/>
          </a:xfrm>
          <a:custGeom>
            <a:avLst/>
            <a:gdLst/>
            <a:ahLst/>
            <a:cxnLst/>
            <a:rect l="l" t="t" r="r" b="b"/>
            <a:pathLst>
              <a:path w="119379" h="165734">
                <a:moveTo>
                  <a:pt x="62610" y="0"/>
                </a:moveTo>
                <a:lnTo>
                  <a:pt x="102361" y="12826"/>
                </a:lnTo>
                <a:lnTo>
                  <a:pt x="112394" y="59690"/>
                </a:lnTo>
                <a:lnTo>
                  <a:pt x="112394" y="95376"/>
                </a:lnTo>
                <a:lnTo>
                  <a:pt x="112488" y="112402"/>
                </a:lnTo>
                <a:lnTo>
                  <a:pt x="116585" y="155448"/>
                </a:lnTo>
                <a:lnTo>
                  <a:pt x="119379" y="161671"/>
                </a:lnTo>
                <a:lnTo>
                  <a:pt x="96392" y="161671"/>
                </a:lnTo>
                <a:lnTo>
                  <a:pt x="94233" y="156210"/>
                </a:lnTo>
                <a:lnTo>
                  <a:pt x="92709" y="149733"/>
                </a:lnTo>
                <a:lnTo>
                  <a:pt x="91948" y="142112"/>
                </a:lnTo>
                <a:lnTo>
                  <a:pt x="86429" y="147490"/>
                </a:lnTo>
                <a:lnTo>
                  <a:pt x="50710" y="164867"/>
                </a:lnTo>
                <a:lnTo>
                  <a:pt x="44323" y="165226"/>
                </a:lnTo>
                <a:lnTo>
                  <a:pt x="34728" y="164464"/>
                </a:lnTo>
                <a:lnTo>
                  <a:pt x="3032" y="138731"/>
                </a:lnTo>
                <a:lnTo>
                  <a:pt x="0" y="120141"/>
                </a:lnTo>
                <a:lnTo>
                  <a:pt x="0" y="110998"/>
                </a:lnTo>
                <a:lnTo>
                  <a:pt x="1904" y="102870"/>
                </a:lnTo>
                <a:lnTo>
                  <a:pt x="5714" y="95885"/>
                </a:lnTo>
                <a:lnTo>
                  <a:pt x="9398" y="88773"/>
                </a:lnTo>
                <a:lnTo>
                  <a:pt x="50926" y="70611"/>
                </a:lnTo>
                <a:lnTo>
                  <a:pt x="63452" y="68518"/>
                </a:lnTo>
                <a:lnTo>
                  <a:pt x="74167" y="66246"/>
                </a:lnTo>
                <a:lnTo>
                  <a:pt x="83073" y="63807"/>
                </a:lnTo>
                <a:lnTo>
                  <a:pt x="90169" y="61214"/>
                </a:lnTo>
                <a:lnTo>
                  <a:pt x="90297" y="54355"/>
                </a:lnTo>
                <a:lnTo>
                  <a:pt x="90297" y="43560"/>
                </a:lnTo>
                <a:lnTo>
                  <a:pt x="59435" y="22098"/>
                </a:lnTo>
                <a:lnTo>
                  <a:pt x="49149" y="22098"/>
                </a:lnTo>
                <a:lnTo>
                  <a:pt x="25273" y="52324"/>
                </a:lnTo>
                <a:lnTo>
                  <a:pt x="3682" y="48641"/>
                </a:lnTo>
                <a:lnTo>
                  <a:pt x="22351" y="11683"/>
                </a:lnTo>
                <a:lnTo>
                  <a:pt x="50301" y="736"/>
                </a:lnTo>
                <a:lnTo>
                  <a:pt x="6261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508492" y="261874"/>
            <a:ext cx="70485" cy="161925"/>
          </a:xfrm>
          <a:custGeom>
            <a:avLst/>
            <a:gdLst/>
            <a:ahLst/>
            <a:cxnLst/>
            <a:rect l="l" t="t" r="r" b="b"/>
            <a:pathLst>
              <a:path w="70484" h="161925">
                <a:moveTo>
                  <a:pt x="47878" y="0"/>
                </a:moveTo>
                <a:lnTo>
                  <a:pt x="55244" y="0"/>
                </a:lnTo>
                <a:lnTo>
                  <a:pt x="62737" y="2921"/>
                </a:lnTo>
                <a:lnTo>
                  <a:pt x="70357" y="8635"/>
                </a:lnTo>
                <a:lnTo>
                  <a:pt x="62991" y="33527"/>
                </a:lnTo>
                <a:lnTo>
                  <a:pt x="57530" y="29591"/>
                </a:lnTo>
                <a:lnTo>
                  <a:pt x="52197" y="27685"/>
                </a:lnTo>
                <a:lnTo>
                  <a:pt x="46989" y="27685"/>
                </a:lnTo>
                <a:lnTo>
                  <a:pt x="42290" y="27685"/>
                </a:lnTo>
                <a:lnTo>
                  <a:pt x="38100" y="29336"/>
                </a:lnTo>
                <a:lnTo>
                  <a:pt x="22105" y="70393"/>
                </a:lnTo>
                <a:lnTo>
                  <a:pt x="21843" y="78867"/>
                </a:lnTo>
                <a:lnTo>
                  <a:pt x="21843" y="161671"/>
                </a:lnTo>
                <a:lnTo>
                  <a:pt x="0" y="161671"/>
                </a:lnTo>
                <a:lnTo>
                  <a:pt x="0" y="3555"/>
                </a:lnTo>
                <a:lnTo>
                  <a:pt x="19811" y="3555"/>
                </a:lnTo>
                <a:lnTo>
                  <a:pt x="19811" y="27558"/>
                </a:lnTo>
                <a:lnTo>
                  <a:pt x="23528" y="19944"/>
                </a:lnTo>
                <a:lnTo>
                  <a:pt x="42672" y="0"/>
                </a:lnTo>
                <a:lnTo>
                  <a:pt x="47878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725661" y="220725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 h="0">
                <a:moveTo>
                  <a:pt x="0" y="0"/>
                </a:moveTo>
                <a:lnTo>
                  <a:pt x="32511" y="0"/>
                </a:lnTo>
              </a:path>
            </a:pathLst>
          </a:custGeom>
          <a:ln w="41401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369554" y="205359"/>
            <a:ext cx="112395" cy="222250"/>
          </a:xfrm>
          <a:custGeom>
            <a:avLst/>
            <a:gdLst/>
            <a:ahLst/>
            <a:cxnLst/>
            <a:rect l="l" t="t" r="r" b="b"/>
            <a:pathLst>
              <a:path w="112395" h="222250">
                <a:moveTo>
                  <a:pt x="0" y="0"/>
                </a:moveTo>
                <a:lnTo>
                  <a:pt x="21971" y="0"/>
                </a:lnTo>
                <a:lnTo>
                  <a:pt x="21971" y="77850"/>
                </a:lnTo>
                <a:lnTo>
                  <a:pt x="26670" y="70739"/>
                </a:lnTo>
                <a:lnTo>
                  <a:pt x="31876" y="65405"/>
                </a:lnTo>
                <a:lnTo>
                  <a:pt x="37846" y="61849"/>
                </a:lnTo>
                <a:lnTo>
                  <a:pt x="43688" y="58293"/>
                </a:lnTo>
                <a:lnTo>
                  <a:pt x="50292" y="56515"/>
                </a:lnTo>
                <a:lnTo>
                  <a:pt x="57530" y="56515"/>
                </a:lnTo>
                <a:lnTo>
                  <a:pt x="96345" y="77041"/>
                </a:lnTo>
                <a:lnTo>
                  <a:pt x="110569" y="113553"/>
                </a:lnTo>
                <a:lnTo>
                  <a:pt x="112395" y="137922"/>
                </a:lnTo>
                <a:lnTo>
                  <a:pt x="111347" y="156874"/>
                </a:lnTo>
                <a:lnTo>
                  <a:pt x="95630" y="199898"/>
                </a:lnTo>
                <a:lnTo>
                  <a:pt x="56261" y="221742"/>
                </a:lnTo>
                <a:lnTo>
                  <a:pt x="48641" y="221742"/>
                </a:lnTo>
                <a:lnTo>
                  <a:pt x="41910" y="219837"/>
                </a:lnTo>
                <a:lnTo>
                  <a:pt x="35941" y="215900"/>
                </a:lnTo>
                <a:lnTo>
                  <a:pt x="29845" y="211963"/>
                </a:lnTo>
                <a:lnTo>
                  <a:pt x="24765" y="206121"/>
                </a:lnTo>
                <a:lnTo>
                  <a:pt x="20320" y="198374"/>
                </a:lnTo>
                <a:lnTo>
                  <a:pt x="20320" y="218186"/>
                </a:lnTo>
                <a:lnTo>
                  <a:pt x="0" y="218186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223122" y="205359"/>
            <a:ext cx="113030" cy="222250"/>
          </a:xfrm>
          <a:custGeom>
            <a:avLst/>
            <a:gdLst/>
            <a:ahLst/>
            <a:cxnLst/>
            <a:rect l="l" t="t" r="r" b="b"/>
            <a:pathLst>
              <a:path w="113029" h="222250">
                <a:moveTo>
                  <a:pt x="90297" y="0"/>
                </a:moveTo>
                <a:lnTo>
                  <a:pt x="112522" y="0"/>
                </a:lnTo>
                <a:lnTo>
                  <a:pt x="112522" y="218186"/>
                </a:lnTo>
                <a:lnTo>
                  <a:pt x="91948" y="218186"/>
                </a:lnTo>
                <a:lnTo>
                  <a:pt x="91948" y="198247"/>
                </a:lnTo>
                <a:lnTo>
                  <a:pt x="88010" y="205867"/>
                </a:lnTo>
                <a:lnTo>
                  <a:pt x="82803" y="211709"/>
                </a:lnTo>
                <a:lnTo>
                  <a:pt x="76580" y="215773"/>
                </a:lnTo>
                <a:lnTo>
                  <a:pt x="70357" y="219710"/>
                </a:lnTo>
                <a:lnTo>
                  <a:pt x="63626" y="221742"/>
                </a:lnTo>
                <a:lnTo>
                  <a:pt x="56387" y="221742"/>
                </a:lnTo>
                <a:lnTo>
                  <a:pt x="16636" y="200025"/>
                </a:lnTo>
                <a:lnTo>
                  <a:pt x="1045" y="157716"/>
                </a:lnTo>
                <a:lnTo>
                  <a:pt x="0" y="139192"/>
                </a:lnTo>
                <a:lnTo>
                  <a:pt x="454" y="126190"/>
                </a:lnTo>
                <a:lnTo>
                  <a:pt x="11390" y="84661"/>
                </a:lnTo>
                <a:lnTo>
                  <a:pt x="40290" y="58800"/>
                </a:lnTo>
                <a:lnTo>
                  <a:pt x="54736" y="56515"/>
                </a:lnTo>
                <a:lnTo>
                  <a:pt x="61975" y="56515"/>
                </a:lnTo>
                <a:lnTo>
                  <a:pt x="68706" y="58420"/>
                </a:lnTo>
                <a:lnTo>
                  <a:pt x="74929" y="62230"/>
                </a:lnTo>
                <a:lnTo>
                  <a:pt x="81152" y="66040"/>
                </a:lnTo>
                <a:lnTo>
                  <a:pt x="86232" y="71374"/>
                </a:lnTo>
                <a:lnTo>
                  <a:pt x="90297" y="78232"/>
                </a:lnTo>
                <a:lnTo>
                  <a:pt x="90297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170926" y="220725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 h="0">
                <a:moveTo>
                  <a:pt x="0" y="0"/>
                </a:moveTo>
                <a:lnTo>
                  <a:pt x="32511" y="0"/>
                </a:lnTo>
              </a:path>
            </a:pathLst>
          </a:custGeom>
          <a:ln w="41401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969884" y="205359"/>
            <a:ext cx="170815" cy="218440"/>
          </a:xfrm>
          <a:custGeom>
            <a:avLst/>
            <a:gdLst/>
            <a:ahLst/>
            <a:cxnLst/>
            <a:rect l="l" t="t" r="r" b="b"/>
            <a:pathLst>
              <a:path w="170815" h="218440">
                <a:moveTo>
                  <a:pt x="0" y="0"/>
                </a:moveTo>
                <a:lnTo>
                  <a:pt x="35560" y="0"/>
                </a:lnTo>
                <a:lnTo>
                  <a:pt x="77978" y="154432"/>
                </a:lnTo>
                <a:lnTo>
                  <a:pt x="86487" y="186817"/>
                </a:lnTo>
                <a:lnTo>
                  <a:pt x="88296" y="180072"/>
                </a:lnTo>
                <a:lnTo>
                  <a:pt x="90487" y="172005"/>
                </a:lnTo>
                <a:lnTo>
                  <a:pt x="93059" y="162581"/>
                </a:lnTo>
                <a:lnTo>
                  <a:pt x="96012" y="151765"/>
                </a:lnTo>
                <a:lnTo>
                  <a:pt x="138938" y="0"/>
                </a:lnTo>
                <a:lnTo>
                  <a:pt x="170815" y="0"/>
                </a:lnTo>
                <a:lnTo>
                  <a:pt x="170815" y="218186"/>
                </a:lnTo>
                <a:lnTo>
                  <a:pt x="148082" y="218186"/>
                </a:lnTo>
                <a:lnTo>
                  <a:pt x="148082" y="35687"/>
                </a:lnTo>
                <a:lnTo>
                  <a:pt x="95885" y="218186"/>
                </a:lnTo>
                <a:lnTo>
                  <a:pt x="74549" y="218186"/>
                </a:lnTo>
                <a:lnTo>
                  <a:pt x="22733" y="32512"/>
                </a:lnTo>
                <a:lnTo>
                  <a:pt x="22733" y="218186"/>
                </a:lnTo>
                <a:lnTo>
                  <a:pt x="0" y="218186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91B3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901182" y="1268755"/>
            <a:ext cx="3236975" cy="49879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Dr. Hayam</dc:creator>
  <dc:title>PowerPoint Presentation</dc:title>
  <dcterms:created xsi:type="dcterms:W3CDTF">2017-09-24T15:30:38Z</dcterms:created>
  <dcterms:modified xsi:type="dcterms:W3CDTF">2017-09-24T15:30:38Z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2017-09-24T00:00:00Z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2017-09-24T00:00:00Z</vt:filetime>
  </property>
</Properties>
</file>