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0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350328"/>
            <a:ext cx="9070848" cy="788936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Noor Al-</a:t>
            </a:r>
            <a:r>
              <a:rPr lang="en-US" sz="1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odihesh</a:t>
            </a:r>
            <a:endParaRPr lang="en-U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Consultant child &amp; adolescent psychiatrist</a:t>
            </a:r>
            <a:endParaRPr lang="en-US" sz="1800" b="1" dirty="0">
              <a:solidFill>
                <a:schemeClr val="accent6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05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Etiology :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4234873" cy="393192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exact etiology is </a:t>
            </a:r>
            <a:r>
              <a:rPr lang="en-US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UN KNOWON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1. Genetics :  </a:t>
            </a:r>
            <a:r>
              <a:rPr lang="en-US" altLang="en-US" dirty="0"/>
              <a:t>A wide range of genetic studies strongly suggest a  genetic component to the inheritance of schizophrenia that </a:t>
            </a:r>
            <a:r>
              <a:rPr lang="en-US" altLang="en-US" dirty="0" err="1"/>
              <a:t>outweights</a:t>
            </a:r>
            <a:r>
              <a:rPr lang="en-US" altLang="en-US" dirty="0"/>
              <a:t> the environmental influence</a:t>
            </a:r>
            <a:r>
              <a:rPr lang="en-US" altLang="en-US" dirty="0" smtClean="0"/>
              <a:t>.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</a:t>
            </a:r>
            <a:r>
              <a:rPr lang="en-US" altLang="en-US" dirty="0"/>
              <a:t>These include: family studies, twin studies and chromosomal studies.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Picture 6" descr="http://www.schizophrenia.com/sz.images/schizophrenia.ris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898" y="1459345"/>
            <a:ext cx="6227465" cy="472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705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siblings </a:t>
            </a:r>
            <a:r>
              <a:rPr lang="en-US" dirty="0"/>
              <a:t>of </a:t>
            </a:r>
            <a:r>
              <a:rPr lang="en-US" dirty="0" smtClean="0"/>
              <a:t>schizophrenic patients </a:t>
            </a:r>
            <a:r>
              <a:rPr lang="en-US" dirty="0"/>
              <a:t>have about a </a:t>
            </a:r>
            <a:r>
              <a:rPr lang="en-US" dirty="0">
                <a:solidFill>
                  <a:srgbClr val="FF0000"/>
                </a:solidFill>
              </a:rPr>
              <a:t>10%</a:t>
            </a:r>
            <a:r>
              <a:rPr lang="en-US" dirty="0"/>
              <a:t> chance of developing </a:t>
            </a:r>
            <a:r>
              <a:rPr lang="en-US" dirty="0" smtClean="0"/>
              <a:t>schizophrenia.</a:t>
            </a:r>
          </a:p>
          <a:p>
            <a:r>
              <a:rPr lang="en-US" dirty="0"/>
              <a:t>children who have one parent with schizophrenia have a </a:t>
            </a:r>
            <a:r>
              <a:rPr lang="en-US" dirty="0">
                <a:solidFill>
                  <a:srgbClr val="FF0000"/>
                </a:solidFill>
              </a:rPr>
              <a:t>5%–</a:t>
            </a:r>
            <a:r>
              <a:rPr lang="en-US" dirty="0" smtClean="0">
                <a:solidFill>
                  <a:srgbClr val="FF0000"/>
                </a:solidFill>
              </a:rPr>
              <a:t>6% </a:t>
            </a:r>
            <a:r>
              <a:rPr lang="en-US" dirty="0" smtClean="0"/>
              <a:t>chance.</a:t>
            </a:r>
          </a:p>
          <a:p>
            <a:r>
              <a:rPr lang="en-US" dirty="0">
                <a:solidFill>
                  <a:srgbClr val="FF0000"/>
                </a:solidFill>
              </a:rPr>
              <a:t>17%</a:t>
            </a:r>
            <a:r>
              <a:rPr lang="en-US" dirty="0"/>
              <a:t> for persons with one sibling and </a:t>
            </a:r>
            <a:r>
              <a:rPr lang="en-US" dirty="0" smtClean="0"/>
              <a:t>one parent </a:t>
            </a:r>
            <a:r>
              <a:rPr lang="en-US" dirty="0"/>
              <a:t>with </a:t>
            </a:r>
            <a:r>
              <a:rPr lang="en-US" dirty="0" smtClean="0"/>
              <a:t>schizophrenia</a:t>
            </a:r>
          </a:p>
          <a:p>
            <a:r>
              <a:rPr lang="en-US" dirty="0">
                <a:solidFill>
                  <a:srgbClr val="FF0000"/>
                </a:solidFill>
              </a:rPr>
              <a:t>46%</a:t>
            </a:r>
            <a:r>
              <a:rPr lang="en-US" dirty="0"/>
              <a:t> for the children of two </a:t>
            </a:r>
            <a:r>
              <a:rPr lang="en-US" dirty="0" smtClean="0"/>
              <a:t>schizophrenic parents</a:t>
            </a:r>
            <a:endParaRPr lang="en-US" dirty="0"/>
          </a:p>
          <a:p>
            <a:r>
              <a:rPr lang="en-US" dirty="0"/>
              <a:t>monozygotic twins—an average of </a:t>
            </a:r>
            <a:r>
              <a:rPr lang="en-US" dirty="0">
                <a:solidFill>
                  <a:srgbClr val="FF0000"/>
                </a:solidFill>
              </a:rPr>
              <a:t>46</a:t>
            </a:r>
            <a:r>
              <a:rPr lang="en-US" dirty="0" smtClean="0">
                <a:solidFill>
                  <a:srgbClr val="FF0000"/>
                </a:solidFill>
              </a:rPr>
              <a:t>%, </a:t>
            </a:r>
            <a:r>
              <a:rPr lang="en-US" dirty="0" smtClean="0"/>
              <a:t>compared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14%</a:t>
            </a:r>
            <a:r>
              <a:rPr lang="en-US" dirty="0"/>
              <a:t> concordance in dizygotic twins</a:t>
            </a:r>
          </a:p>
        </p:txBody>
      </p:sp>
    </p:spTree>
    <p:extLst>
      <p:ext uri="{BB962C8B-B14F-4D97-AF65-F5344CB8AC3E}">
        <p14:creationId xmlns:p14="http://schemas.microsoft.com/office/powerpoint/2010/main" val="323465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145" y="-96315"/>
            <a:ext cx="10058400" cy="13716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2. Neuroimaging </a:t>
            </a: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and Neuropathology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94327"/>
            <a:ext cx="10058400" cy="5240713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Cerebral ventricular </a:t>
            </a:r>
            <a:r>
              <a:rPr lang="en-US" sz="2200" dirty="0" smtClean="0"/>
              <a:t>enlargement</a:t>
            </a:r>
          </a:p>
          <a:p>
            <a:r>
              <a:rPr lang="en-US" sz="2200" dirty="0" err="1"/>
              <a:t>Sulcal</a:t>
            </a:r>
            <a:r>
              <a:rPr lang="en-US" sz="2200" dirty="0"/>
              <a:t> enlargement and cerebellar </a:t>
            </a:r>
            <a:r>
              <a:rPr lang="en-US" sz="2200" dirty="0" smtClean="0"/>
              <a:t>atrophy</a:t>
            </a:r>
          </a:p>
          <a:p>
            <a:r>
              <a:rPr lang="en-US" sz="2200" dirty="0"/>
              <a:t>decreased thalamus </a:t>
            </a:r>
            <a:r>
              <a:rPr lang="en-US" sz="2200" dirty="0" smtClean="0"/>
              <a:t>size</a:t>
            </a:r>
          </a:p>
          <a:p>
            <a:r>
              <a:rPr lang="en-US" altLang="en-US" sz="2200" dirty="0"/>
              <a:t>abnormalities have been reported in the brain particularly in the limbic system, basal ganglia and cerebellum. Either in structures or connections</a:t>
            </a:r>
            <a:endParaRPr lang="en-US" sz="1900" dirty="0"/>
          </a:p>
          <a:p>
            <a:pPr marL="0" indent="0">
              <a:buNone/>
            </a:pPr>
            <a:r>
              <a:rPr lang="en-US" altLang="en-US" sz="3000" b="1" u="sng" dirty="0" smtClean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3. Neurobiology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dirty="0"/>
              <a:t>Certain areas of the brain are involved in the pathophysiology of schizophrenia:</a:t>
            </a:r>
            <a:r>
              <a:rPr lang="en-US" altLang="en-US" sz="2200" dirty="0">
                <a:solidFill>
                  <a:srgbClr val="FF0000"/>
                </a:solidFill>
              </a:rPr>
              <a:t> the limbic system, the frontal cortex, cerebellum, and the basal ganglia</a:t>
            </a:r>
            <a:r>
              <a:rPr lang="en-US" altLang="en-US" sz="2200" dirty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a- Dopamine Hypothesis;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dirty="0"/>
              <a:t>Too much dopaminergic activity ( whether it is </a:t>
            </a:r>
            <a:r>
              <a:rPr lang="en-US" altLang="en-US" sz="2200" b="1" dirty="0"/>
              <a:t>↑</a:t>
            </a:r>
            <a:r>
              <a:rPr lang="en-US" altLang="en-US" sz="2200" dirty="0"/>
              <a:t> release of dopamine, ↑ dopamine receptors, hypersensitivity of dopamine receptors to dopamine, or combinations is not known ).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b- Other Neurotransmitters;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dirty="0"/>
              <a:t>Serotonin, Norepinephrine, GABA, </a:t>
            </a:r>
            <a:r>
              <a:rPr lang="en-US" altLang="en-US" sz="2200" dirty="0" smtClean="0"/>
              <a:t>Glutamate(hypofunction in NMDA receptors) </a:t>
            </a:r>
            <a:r>
              <a:rPr lang="en-US" altLang="en-US" sz="2200" dirty="0"/>
              <a:t>&amp; Neuropeptides </a:t>
            </a:r>
          </a:p>
          <a:p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8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www.schizophrenia.com/images/schizophrenia_brain_large_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25" y="554182"/>
            <a:ext cx="11072248" cy="5745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47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72952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/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72065"/>
            <a:ext cx="10058400" cy="50629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alt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altLang="en-US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Psychoneuroimmunology</a:t>
            </a:r>
            <a:r>
              <a:rPr lang="en-US" altLang="en-US" sz="2400" b="1" u="sng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en-US" altLang="en-US" sz="24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↓ T-cell interlukeukin-2 &amp; lymphocytes, abnormal cellular and humoral reactivity to neurons and presence of </a:t>
            </a:r>
            <a:r>
              <a:rPr lang="en-US" altLang="en-US" dirty="0" err="1"/>
              <a:t>antibrain</a:t>
            </a:r>
            <a:r>
              <a:rPr lang="en-US" altLang="en-US" dirty="0"/>
              <a:t> antibodies.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These changes are due to neurotoxic virus ? or endogenous autoimmune disorder ?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altLang="en-US" sz="2000" b="1" dirty="0" err="1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Psychoneuroendocrinology</a:t>
            </a:r>
            <a:r>
              <a:rPr lang="en-US" altLang="en-US" sz="2400" b="1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altLang="en-US" dirty="0"/>
              <a:t>Abnormal dexamethasone-suppression test</a:t>
            </a:r>
          </a:p>
          <a:p>
            <a:pPr>
              <a:buNone/>
            </a:pPr>
            <a:r>
              <a:rPr lang="en-US" altLang="en-US" dirty="0"/>
              <a:t>↓ LH/FSH</a:t>
            </a:r>
          </a:p>
          <a:p>
            <a:pPr>
              <a:buNone/>
            </a:pPr>
            <a:r>
              <a:rPr lang="en-US" altLang="en-US" dirty="0"/>
              <a:t>A blunted release of prolactin and growth hormone on stimulation.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54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4- Psychosocial Factors: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In family dynamics studies, no well-controlled evidence indicates specific family pattern plays a causative role in the development of </a:t>
            </a:r>
            <a:r>
              <a:rPr lang="en-US" altLang="en-US" dirty="0" smtClean="0"/>
              <a:t>schizophrenia.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High </a:t>
            </a:r>
            <a:r>
              <a:rPr lang="en-US" altLang="en-US" dirty="0"/>
              <a:t>Expressed Emotion  family : increase risk of relapse.</a:t>
            </a:r>
          </a:p>
          <a:p>
            <a:endParaRPr lang="en-US" dirty="0" smtClean="0"/>
          </a:p>
          <a:p>
            <a:pPr>
              <a:buNone/>
            </a:pPr>
            <a:r>
              <a:rPr lang="en-US" altLang="en-US" sz="2800" b="1" u="sng" dirty="0" smtClean="0">
                <a:solidFill>
                  <a:schemeClr val="accent3">
                    <a:lumMod val="75000"/>
                  </a:schemeClr>
                </a:solidFill>
              </a:rPr>
              <a:t>5- </a:t>
            </a:r>
            <a:r>
              <a:rPr lang="en-US" altLang="en-US" sz="2800" b="1" u="sng" dirty="0">
                <a:solidFill>
                  <a:schemeClr val="accent3">
                    <a:lumMod val="75000"/>
                  </a:schemeClr>
                </a:solidFill>
              </a:rPr>
              <a:t>Stress-Diathesis Model: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/>
              <a:t>Integrates biological, psychosocial and environmental factors in the etiology of schizophrenia.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/>
              <a:t>Symptoms of schizophrenia develop when a person has  a specific vulnerability that is acted on by  a stressful influence.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49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Diagnosis 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DSM-5 </a:t>
            </a:r>
            <a:r>
              <a:rPr lang="en-US" altLang="en-US" dirty="0"/>
              <a:t>Diagnostic Criteria for Schizophrenia: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A- ≥ two characteristic symptoms for one month, at least one of them is (1),(2) or (3)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1- Delusions 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2- Hallucinations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3- Disorganized speech (frequent derailment or incoherence)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4- Grossly disorganized or catatonic behavior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5- Negative symptoms ( diminished emotional expression or lack of drive (</a:t>
            </a:r>
            <a:r>
              <a:rPr lang="en-US" altLang="en-US" dirty="0" err="1"/>
              <a:t>avolition</a:t>
            </a:r>
            <a:r>
              <a:rPr lang="en-US" altLang="en-US" dirty="0"/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43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/>
              <a:t>B- Social, Occupation or self-care dysfunction</a:t>
            </a:r>
          </a:p>
          <a:p>
            <a:pPr>
              <a:buNone/>
            </a:pPr>
            <a:r>
              <a:rPr lang="en-US" altLang="en-US" dirty="0"/>
              <a:t>C- Duration of at least 6 months of disturbance (include at least one month of active symptoms that meet Criterion A; in addition of periods of prodromal and residual symptoms).</a:t>
            </a:r>
          </a:p>
          <a:p>
            <a:pPr>
              <a:buNone/>
            </a:pPr>
            <a:r>
              <a:rPr lang="en-US" altLang="en-US" dirty="0"/>
              <a:t>D- Schizoaffective &amp; mood disorder exclusion</a:t>
            </a:r>
          </a:p>
          <a:p>
            <a:pPr>
              <a:buNone/>
            </a:pPr>
            <a:r>
              <a:rPr lang="en-US" altLang="en-US" dirty="0"/>
              <a:t>E- The disturbance is not due to Substance or another medical condition.</a:t>
            </a:r>
          </a:p>
          <a:p>
            <a:pPr>
              <a:buNone/>
            </a:pPr>
            <a:r>
              <a:rPr lang="en-US" altLang="en-US" dirty="0"/>
              <a:t>F- If there is history of autism spectrum disorder or a communication disorder of childhood onset, schizophrenia diagnosis is made only if delusion or hallucinations plus other criteria are present.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72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Mental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tatus Examination (MSE) 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en-US" dirty="0"/>
              <a:t>- Appearance &amp; behavior ( variable presentations)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Mood, feelings &amp; affect ( reduced emotional   responsiveness, inappropriate emotion)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Perceptual disturbances ( hallucinations, illusions 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Thought:    Thought content ( delusions)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                      Form of thought ( looseness of association)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                      Thought process ( thought blocking, poverty of thought content, poor abstraction, perseveration 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Impulsiveness, violence, suicide &amp; homicide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Cognitive functioning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Poor insight and judgment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9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3426" y="436212"/>
            <a:ext cx="8649729" cy="898317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clinical course 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503" y="1618343"/>
            <a:ext cx="7907803" cy="4664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89772" y="1618343"/>
            <a:ext cx="30397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Acute </a:t>
            </a:r>
            <a:r>
              <a:rPr lang="en-US" dirty="0"/>
              <a:t>exacerbation with increased residual </a:t>
            </a:r>
            <a:r>
              <a:rPr lang="en-US" dirty="0" smtClean="0"/>
              <a:t>impairment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Full </a:t>
            </a:r>
            <a:r>
              <a:rPr lang="en-US" dirty="0"/>
              <a:t>recovery: very </a:t>
            </a:r>
            <a:r>
              <a:rPr lang="en-US" dirty="0" smtClean="0"/>
              <a:t>rare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Longitudinal </a:t>
            </a:r>
            <a:r>
              <a:rPr lang="en-US" dirty="0"/>
              <a:t>course: downhill </a:t>
            </a:r>
          </a:p>
        </p:txBody>
      </p:sp>
    </p:spTree>
    <p:extLst>
      <p:ext uri="{BB962C8B-B14F-4D97-AF65-F5344CB8AC3E}">
        <p14:creationId xmlns:p14="http://schemas.microsoft.com/office/powerpoint/2010/main" val="134626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Psychotic Disorders </a:t>
            </a:r>
            <a:r>
              <a:rPr lang="en-US" dirty="0"/>
              <a:t>are mental illnesses characterized by gross impairment in reality testing and personal </a:t>
            </a:r>
            <a:r>
              <a:rPr lang="en-US" dirty="0" smtClean="0"/>
              <a:t>functioning</a:t>
            </a:r>
          </a:p>
          <a:p>
            <a:r>
              <a:rPr lang="en-US" dirty="0"/>
              <a:t>Its symptoms </a:t>
            </a:r>
            <a:r>
              <a:rPr lang="en-US" dirty="0" smtClean="0"/>
              <a:t>include dysfunctions </a:t>
            </a:r>
            <a:r>
              <a:rPr lang="en-US" dirty="0"/>
              <a:t>in nearly every capacity of which the human </a:t>
            </a:r>
            <a:r>
              <a:rPr lang="en-US" dirty="0" smtClean="0"/>
              <a:t>brain is </a:t>
            </a:r>
            <a:r>
              <a:rPr lang="en-US" dirty="0"/>
              <a:t>capable—perception, inferential thinking, language, memory, </a:t>
            </a:r>
            <a:r>
              <a:rPr lang="en-US" dirty="0" smtClean="0"/>
              <a:t>and executive </a:t>
            </a:r>
            <a:r>
              <a:rPr lang="en-US" dirty="0"/>
              <a:t>functions.</a:t>
            </a:r>
            <a:endParaRPr lang="en-US" dirty="0" smtClean="0"/>
          </a:p>
          <a:p>
            <a:r>
              <a:rPr lang="en-US" dirty="0" smtClean="0"/>
              <a:t>It is not split personality </a:t>
            </a:r>
          </a:p>
          <a:p>
            <a:r>
              <a:rPr lang="en-US" dirty="0"/>
              <a:t>The illness is called “</a:t>
            </a:r>
            <a:r>
              <a:rPr lang="en-US" sz="2800" u="sng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schizo</a:t>
            </a:r>
            <a:r>
              <a:rPr lang="en-US" dirty="0"/>
              <a:t>” (fragmented or </a:t>
            </a:r>
            <a:r>
              <a:rPr lang="en-US" dirty="0" smtClean="0"/>
              <a:t>split apart</a:t>
            </a:r>
            <a:r>
              <a:rPr lang="en-US" dirty="0"/>
              <a:t>) “</a:t>
            </a:r>
            <a:r>
              <a:rPr lang="en-US" sz="2400" b="1" u="sng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phrenia</a:t>
            </a:r>
            <a:r>
              <a:rPr lang="en-US" dirty="0"/>
              <a:t>” (mind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DSM-V : psychotic spectrum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5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8054" y="521899"/>
            <a:ext cx="9185189" cy="582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512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Differential diagnosis :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28951" y="2169023"/>
            <a:ext cx="5220318" cy="374904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sz="2400" b="1" u="sng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Secondary psychiatric disorders: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-Substance-induced disorders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-Psychotic disorders due to another medical disorder 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Epilepsy ( complex partial)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CNS diseases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Trauma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Others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82774" y="2169023"/>
            <a:ext cx="4754880" cy="374904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sz="2400" b="1" u="sng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Primary Psychiatric disorders:</a:t>
            </a:r>
            <a:endParaRPr lang="en-US" altLang="en-US" b="1" u="sng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Schizophreniform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Brief psychotic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Delusional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Schizoaffective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Mood disorders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Personality disorders ( schizoid, schizotypal &amp; borderline personality)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Factitious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Malingering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16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Other psychotic disorders :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6800" y="1820562"/>
            <a:ext cx="10058400" cy="467085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 Psychotic Disorders due to another medical condition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Substance-induced  psychotic disorder</a:t>
            </a:r>
          </a:p>
          <a:p>
            <a:pPr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/>
              <a:t>Schizophreniform disorder 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/>
              <a:t>1-6 month of disturbance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/>
              <a:t>Brief psychotic disorder: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/>
              <a:t>&lt;1month of disturbance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/>
              <a:t>Delusional disorder(delusion only  &gt;1m)</a:t>
            </a:r>
          </a:p>
          <a:p>
            <a:pPr>
              <a:lnSpc>
                <a:spcPct val="90000"/>
              </a:lnSpc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b="1" dirty="0"/>
              <a:t>Schizoaffective disorder: </a:t>
            </a:r>
            <a:r>
              <a:rPr lang="en-US" altLang="en-US" dirty="0"/>
              <a:t>An uninterrupted period of illness during which there is a major mood episode (major depressive or manic) concurrent with Criterion A of schizophrenia. There is Delusions or hallucinations for 2 or more weeks in the absence of a major mood episode during the illness course.</a:t>
            </a:r>
            <a:endParaRPr lang="en-US" altLang="en-US" sz="2400" dirty="0"/>
          </a:p>
          <a:p>
            <a:pPr>
              <a:lnSpc>
                <a:spcPct val="90000"/>
              </a:lnSpc>
              <a:buNone/>
            </a:pPr>
            <a:endParaRPr lang="ar-SA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55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Treatment :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95849"/>
            <a:ext cx="10058400" cy="4497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Reasons </a:t>
            </a:r>
            <a:r>
              <a:rPr lang="en-US" b="1" dirty="0"/>
              <a:t>to hospitalize patients with schizophrenia</a:t>
            </a:r>
          </a:p>
          <a:p>
            <a:r>
              <a:rPr lang="en-US" dirty="0"/>
              <a:t>1. When the illness is new, to rule out alternative diagnoses and to </a:t>
            </a:r>
            <a:r>
              <a:rPr lang="en-US" dirty="0" smtClean="0"/>
              <a:t>stabilize the </a:t>
            </a:r>
            <a:r>
              <a:rPr lang="en-US" dirty="0"/>
              <a:t>dosage of antipsychotic medication</a:t>
            </a:r>
          </a:p>
          <a:p>
            <a:r>
              <a:rPr lang="en-US" dirty="0"/>
              <a:t>2. For special medical procedures such as electroconvulsive therapy</a:t>
            </a:r>
          </a:p>
          <a:p>
            <a:r>
              <a:rPr lang="en-US" dirty="0"/>
              <a:t>3. When aggressive or assaultive behavior presents a danger to the patient </a:t>
            </a:r>
            <a:r>
              <a:rPr lang="en-US" dirty="0" smtClean="0"/>
              <a:t>or others</a:t>
            </a:r>
            <a:endParaRPr lang="en-US" dirty="0"/>
          </a:p>
          <a:p>
            <a:r>
              <a:rPr lang="en-US" dirty="0"/>
              <a:t>4. When the patient becomes suicidal</a:t>
            </a:r>
          </a:p>
          <a:p>
            <a:r>
              <a:rPr lang="en-US" dirty="0"/>
              <a:t>5. When the patient is unable to properly care for himself or herself (</a:t>
            </a:r>
            <a:r>
              <a:rPr lang="en-US" dirty="0" err="1"/>
              <a:t>e.g</a:t>
            </a:r>
            <a:r>
              <a:rPr lang="en-US" dirty="0" err="1" smtClean="0"/>
              <a:t>.,refuses</a:t>
            </a:r>
            <a:r>
              <a:rPr lang="en-US" dirty="0" smtClean="0"/>
              <a:t> </a:t>
            </a:r>
            <a:r>
              <a:rPr lang="en-US" dirty="0"/>
              <a:t>to eat or take fluids)</a:t>
            </a:r>
          </a:p>
          <a:p>
            <a:r>
              <a:rPr lang="en-US" dirty="0"/>
              <a:t>6. When medication side effects become disabling or potentially life</a:t>
            </a:r>
          </a:p>
          <a:p>
            <a:pPr marL="0" indent="0">
              <a:buNone/>
            </a:pPr>
            <a:r>
              <a:rPr lang="en-US" dirty="0" smtClean="0"/>
              <a:t>  threatening </a:t>
            </a:r>
            <a:r>
              <a:rPr lang="en-US" dirty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/>
              <a:t>neuroleptic </a:t>
            </a:r>
            <a:r>
              <a:rPr lang="en-US" dirty="0" smtClean="0"/>
              <a:t>malignant syndrome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438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Biological Therapy 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 Antipsychotic medications are the mainstay of the treatment of schizophrenia.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Generally, they are remarkably safe.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Two major classes: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-Conventional, (1</a:t>
            </a:r>
            <a:r>
              <a:rPr lang="en-US" altLang="en-US" baseline="30000" dirty="0"/>
              <a:t>st</a:t>
            </a:r>
            <a:r>
              <a:rPr lang="en-US" altLang="en-US" dirty="0"/>
              <a:t> generation) e.g. haloperidol, chlorpromazine.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-Atypical, 2nd generation (Serotonin-dopamine receptor antagonists) e.g. Risperidone, clozapine, olanzapine 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Depot forms of antipsychotics </a:t>
            </a:r>
            <a:r>
              <a:rPr lang="en-US" altLang="en-US" dirty="0" err="1"/>
              <a:t>eg</a:t>
            </a:r>
            <a:r>
              <a:rPr lang="en-US" altLang="en-US" dirty="0"/>
              <a:t>. Risperidone </a:t>
            </a:r>
            <a:r>
              <a:rPr lang="en-US" altLang="en-US" dirty="0" err="1"/>
              <a:t>Consta</a:t>
            </a:r>
            <a:r>
              <a:rPr lang="en-US" altLang="en-US" dirty="0"/>
              <a:t> is indicated for poorly compliant patients.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Electroconvulsive therapy (ECT) for catatonic or poorly responding patients to medications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1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http://www.scholarpedia.org/wiki/images/a/a1/Schizophrenia_Treatment_Algorith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746" y="906162"/>
            <a:ext cx="5887809" cy="512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787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Psychosocial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8120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Assertive community treatment (ACT) programs </a:t>
            </a:r>
            <a:r>
              <a:rPr lang="en-US" dirty="0"/>
              <a:t>: careful monitoring of patients through mobile </a:t>
            </a:r>
            <a:r>
              <a:rPr lang="en-US" dirty="0" smtClean="0"/>
              <a:t>mental health </a:t>
            </a:r>
            <a:r>
              <a:rPr lang="en-US" dirty="0"/>
              <a:t>teams</a:t>
            </a:r>
            <a:endParaRPr lang="en-US" dirty="0" smtClean="0"/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Family therapy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Cognitive rehabilitation </a:t>
            </a:r>
            <a:r>
              <a:rPr lang="en-US" dirty="0"/>
              <a:t>involves the remediation of </a:t>
            </a:r>
            <a:r>
              <a:rPr lang="en-US" dirty="0" smtClean="0"/>
              <a:t>abnormal thought </a:t>
            </a:r>
            <a:r>
              <a:rPr lang="en-US" dirty="0"/>
              <a:t>processes known to occur in schizophrenia, using methods </a:t>
            </a:r>
            <a:r>
              <a:rPr lang="en-US" dirty="0" smtClean="0"/>
              <a:t>pioneered in </a:t>
            </a:r>
            <a:r>
              <a:rPr lang="en-US" dirty="0"/>
              <a:t>the treatment of brain-injured persons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Social skills training (SST) </a:t>
            </a:r>
            <a:r>
              <a:rPr lang="en-US" dirty="0"/>
              <a:t>aims to help patients develop more </a:t>
            </a:r>
            <a:r>
              <a:rPr lang="en-US" dirty="0" smtClean="0"/>
              <a:t>appropriate behavior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Psychosocial rehabilitation </a:t>
            </a:r>
            <a:r>
              <a:rPr lang="en-US" dirty="0"/>
              <a:t>serves to integrate the patient back into </a:t>
            </a:r>
            <a:r>
              <a:rPr lang="en-US" dirty="0" smtClean="0"/>
              <a:t>his or </a:t>
            </a:r>
            <a:r>
              <a:rPr lang="en-US" dirty="0"/>
              <a:t>her community rather than segregating the patient in separate </a:t>
            </a:r>
            <a:r>
              <a:rPr lang="en-US" dirty="0" smtClean="0"/>
              <a:t>facilities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Vocational rehabilitation </a:t>
            </a:r>
            <a:r>
              <a:rPr lang="en-US" dirty="0"/>
              <a:t>may help a patient obtain supported </a:t>
            </a:r>
            <a:r>
              <a:rPr lang="en-US" dirty="0" smtClean="0"/>
              <a:t>employment, competitive </a:t>
            </a:r>
            <a:r>
              <a:rPr lang="en-US" dirty="0"/>
              <a:t>work in integrated settings, and more formal </a:t>
            </a:r>
            <a:r>
              <a:rPr lang="en-US" dirty="0" smtClean="0"/>
              <a:t>job training </a:t>
            </a:r>
            <a:r>
              <a:rPr lang="en-US" dirty="0"/>
              <a:t>programs</a:t>
            </a:r>
          </a:p>
        </p:txBody>
      </p:sp>
    </p:spTree>
    <p:extLst>
      <p:ext uri="{BB962C8B-B14F-4D97-AF65-F5344CB8AC3E}">
        <p14:creationId xmlns:p14="http://schemas.microsoft.com/office/powerpoint/2010/main" val="1598126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41" y="1103870"/>
            <a:ext cx="9588843" cy="47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0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schizophrenia</a:t>
            </a:r>
            <a:r>
              <a:rPr lang="en-US" i="1" dirty="0"/>
              <a:t> </a:t>
            </a:r>
            <a:r>
              <a:rPr lang="en-US" dirty="0"/>
              <a:t>is defined by a group of characteristic symptoms,</a:t>
            </a:r>
          </a:p>
          <a:p>
            <a:pPr marL="0" indent="0">
              <a:buNone/>
            </a:pPr>
            <a:r>
              <a:rPr lang="en-US" dirty="0"/>
              <a:t>such as hallucinations, delusions, or negative symptoms (i.e., affective</a:t>
            </a:r>
          </a:p>
          <a:p>
            <a:pPr marL="0" indent="0">
              <a:buNone/>
            </a:pPr>
            <a:r>
              <a:rPr lang="en-US" dirty="0"/>
              <a:t>flattening, </a:t>
            </a:r>
            <a:r>
              <a:rPr lang="en-US" dirty="0" err="1"/>
              <a:t>alogia</a:t>
            </a:r>
            <a:r>
              <a:rPr lang="en-US" dirty="0"/>
              <a:t>, </a:t>
            </a:r>
            <a:r>
              <a:rPr lang="en-US" dirty="0" err="1"/>
              <a:t>avolition</a:t>
            </a:r>
            <a:r>
              <a:rPr lang="en-US" dirty="0"/>
              <a:t>); deterioration in social, occupational,</a:t>
            </a:r>
          </a:p>
          <a:p>
            <a:pPr marL="0" indent="0">
              <a:buNone/>
            </a:pPr>
            <a:r>
              <a:rPr lang="en-US" dirty="0"/>
              <a:t>or interpersonal relationships; and continuous signs of the disturbance</a:t>
            </a:r>
          </a:p>
          <a:p>
            <a:pPr marL="0" indent="0">
              <a:buNone/>
            </a:pPr>
            <a:r>
              <a:rPr lang="en-US" dirty="0"/>
              <a:t>for at least 6 months.</a:t>
            </a:r>
          </a:p>
        </p:txBody>
      </p:sp>
    </p:spTree>
    <p:extLst>
      <p:ext uri="{BB962C8B-B14F-4D97-AF65-F5344CB8AC3E}">
        <p14:creationId xmlns:p14="http://schemas.microsoft.com/office/powerpoint/2010/main" val="250685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42594"/>
            <a:ext cx="10058400" cy="5392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TABLE 5–1.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DSM-5 schizophrenia spectrum and other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psychotic disorders:</a:t>
            </a:r>
            <a:endParaRPr lang="en-US" b="1" dirty="0"/>
          </a:p>
          <a:p>
            <a:r>
              <a:rPr lang="en-US" dirty="0"/>
              <a:t>Schizotypal personality disorder </a:t>
            </a:r>
            <a:endParaRPr lang="en-US" dirty="0" smtClean="0"/>
          </a:p>
          <a:p>
            <a:r>
              <a:rPr lang="en-US" dirty="0" smtClean="0"/>
              <a:t>Delusional </a:t>
            </a:r>
            <a:r>
              <a:rPr lang="en-US" dirty="0"/>
              <a:t>disorder</a:t>
            </a:r>
          </a:p>
          <a:p>
            <a:r>
              <a:rPr lang="en-US" dirty="0"/>
              <a:t>Brief psychotic disorder</a:t>
            </a:r>
          </a:p>
          <a:p>
            <a:r>
              <a:rPr lang="en-US" dirty="0"/>
              <a:t>Schizophreniform disorder</a:t>
            </a:r>
          </a:p>
          <a:p>
            <a:r>
              <a:rPr lang="en-US" dirty="0"/>
              <a:t>Schizophrenia</a:t>
            </a:r>
          </a:p>
          <a:p>
            <a:r>
              <a:rPr lang="en-US" dirty="0"/>
              <a:t>Schizoaffective disorder</a:t>
            </a:r>
          </a:p>
          <a:p>
            <a:r>
              <a:rPr lang="en-US" dirty="0"/>
              <a:t>Substance/medication-induced psychotic disorder</a:t>
            </a:r>
          </a:p>
          <a:p>
            <a:r>
              <a:rPr lang="en-US" dirty="0"/>
              <a:t>Psychotic disorder due to another medical condition</a:t>
            </a:r>
          </a:p>
          <a:p>
            <a:r>
              <a:rPr lang="en-US" dirty="0"/>
              <a:t>Catatonia associated with another mental disorder (catatonia specifier)</a:t>
            </a:r>
          </a:p>
          <a:p>
            <a:r>
              <a:rPr lang="en-US" dirty="0"/>
              <a:t>Catatonic disorder due to another medical condition</a:t>
            </a:r>
          </a:p>
          <a:p>
            <a:r>
              <a:rPr lang="en-US" dirty="0"/>
              <a:t>Unspecified catatonia</a:t>
            </a:r>
          </a:p>
          <a:p>
            <a:r>
              <a:rPr lang="en-US" dirty="0"/>
              <a:t>Other specified schizophrenia spectrum and other psychotic disorder</a:t>
            </a:r>
          </a:p>
          <a:p>
            <a:r>
              <a:rPr lang="en-US" dirty="0"/>
              <a:t>Unspecified schizophrenia spectrum and other psychotic disorder</a:t>
            </a:r>
          </a:p>
        </p:txBody>
      </p:sp>
    </p:spTree>
    <p:extLst>
      <p:ext uri="{BB962C8B-B14F-4D97-AF65-F5344CB8AC3E}">
        <p14:creationId xmlns:p14="http://schemas.microsoft.com/office/powerpoint/2010/main" val="338367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Epidemiology 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worldwide prevalence of schizophrenia is about 0.5%–1</a:t>
            </a:r>
            <a:r>
              <a:rPr lang="en-US" dirty="0" smtClean="0"/>
              <a:t>%.</a:t>
            </a:r>
          </a:p>
          <a:p>
            <a:r>
              <a:rPr lang="en-US" dirty="0"/>
              <a:t>age at first psychotic episode </a:t>
            </a:r>
            <a:r>
              <a:rPr lang="en-US" dirty="0" smtClean="0"/>
              <a:t>is typically </a:t>
            </a:r>
            <a:r>
              <a:rPr lang="en-US" dirty="0"/>
              <a:t>18–25 years for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men</a:t>
            </a:r>
            <a:r>
              <a:rPr lang="en-US" dirty="0"/>
              <a:t> and 21–30 years for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women</a:t>
            </a:r>
          </a:p>
          <a:p>
            <a:r>
              <a:rPr lang="en-US" dirty="0"/>
              <a:t>About one-third attempt </a:t>
            </a:r>
            <a:r>
              <a:rPr lang="en-US" dirty="0" smtClean="0"/>
              <a:t>suicide</a:t>
            </a:r>
          </a:p>
          <a:p>
            <a:r>
              <a:rPr lang="en-US" altLang="en-US" dirty="0"/>
              <a:t>Annual incidence of 0.5 – 5.0 per 10,000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33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Clinical features :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Psychotic symptoms </a:t>
            </a:r>
            <a:r>
              <a:rPr lang="en-US" dirty="0" smtClean="0"/>
              <a:t>: delusion &amp; hallucinations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Negative dimension </a:t>
            </a:r>
            <a:r>
              <a:rPr lang="en-US" dirty="0" smtClean="0"/>
              <a:t>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the </a:t>
            </a:r>
            <a:r>
              <a:rPr lang="en-US" dirty="0"/>
              <a:t>absence of something that should be </a:t>
            </a:r>
            <a:r>
              <a:rPr lang="en-US" dirty="0" smtClean="0"/>
              <a:t>present, such </a:t>
            </a:r>
            <a:r>
              <a:rPr lang="en-US" dirty="0"/>
              <a:t>as </a:t>
            </a:r>
            <a:r>
              <a:rPr lang="en-US" b="1" u="sng" dirty="0" smtClean="0"/>
              <a:t>volition</a:t>
            </a:r>
            <a:r>
              <a:rPr lang="en-US" dirty="0" smtClean="0"/>
              <a:t> </a:t>
            </a:r>
            <a:r>
              <a:rPr lang="en-US" dirty="0"/>
              <a:t>[lack of motivation</a:t>
            </a:r>
            <a:r>
              <a:rPr lang="en-US" dirty="0" smtClean="0"/>
              <a:t>]).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Diminished emotional expression (</a:t>
            </a:r>
            <a:r>
              <a:rPr lang="en-US" b="1" u="sng" dirty="0"/>
              <a:t>affective flattening or blunting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u="sng" dirty="0" err="1"/>
              <a:t>Alogia</a:t>
            </a:r>
            <a:r>
              <a:rPr lang="en-US" dirty="0"/>
              <a:t> is characterized by a diminution in the amount of </a:t>
            </a:r>
            <a:r>
              <a:rPr lang="en-US" dirty="0" smtClean="0"/>
              <a:t>spontaneous speech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u="sng" dirty="0"/>
              <a:t>Anhedonia</a:t>
            </a:r>
            <a:r>
              <a:rPr lang="en-US" dirty="0"/>
              <a:t> is the inability to experience </a:t>
            </a:r>
            <a:r>
              <a:rPr lang="en-US" dirty="0" smtClean="0"/>
              <a:t>pleasure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Social withdrawal</a:t>
            </a: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The disorganized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dimension 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/>
              <a:t>includes disorganized </a:t>
            </a:r>
            <a:r>
              <a:rPr lang="en-US" dirty="0"/>
              <a:t>speech and behavior and inappropriate affect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56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Cognitive deficits :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b="1" dirty="0"/>
              <a:t> Attention , memory , verbal fluency </a:t>
            </a:r>
          </a:p>
          <a:p>
            <a:endParaRPr lang="en-US" sz="2000" b="1" dirty="0"/>
          </a:p>
          <a:p>
            <a:pPr marL="0" indent="0">
              <a:buNone/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Mood symptoms : </a:t>
            </a:r>
          </a:p>
          <a:p>
            <a:pPr marL="0" indent="0">
              <a:buNone/>
            </a:pP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/>
              <a:t>Depression , anxiety , suicidal behavior, hostility , aggression 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4921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stahlonline.cambridge.org/content/ep4/images/02598fig4_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84" y="636950"/>
            <a:ext cx="9996616" cy="557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01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Other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lack insight; </a:t>
            </a:r>
            <a:r>
              <a:rPr lang="en-US" dirty="0"/>
              <a:t>they do not believe they are ill and reject </a:t>
            </a:r>
            <a:r>
              <a:rPr lang="en-US" dirty="0" smtClean="0"/>
              <a:t>the idea </a:t>
            </a:r>
            <a:r>
              <a:rPr lang="en-US" dirty="0"/>
              <a:t>that they need treatment</a:t>
            </a:r>
            <a:r>
              <a:rPr lang="en-US" dirty="0" smtClean="0"/>
              <a:t>.</a:t>
            </a:r>
          </a:p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Non localizing </a:t>
            </a: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neurological soft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signs </a:t>
            </a:r>
            <a:r>
              <a:rPr lang="en-US" i="1" dirty="0" smtClean="0"/>
              <a:t>such as </a:t>
            </a:r>
            <a:r>
              <a:rPr lang="en-US" dirty="0"/>
              <a:t>abnormalities in </a:t>
            </a:r>
            <a:r>
              <a:rPr lang="en-US" dirty="0" err="1"/>
              <a:t>stereognosis</a:t>
            </a:r>
            <a:r>
              <a:rPr lang="en-US" dirty="0" smtClean="0"/>
              <a:t>, balance</a:t>
            </a:r>
          </a:p>
          <a:p>
            <a:r>
              <a:rPr lang="en-US" dirty="0" smtClean="0"/>
              <a:t>In active sex drive </a:t>
            </a:r>
          </a:p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Substance abuse</a:t>
            </a:r>
            <a:r>
              <a:rPr lang="en-US" i="1" dirty="0"/>
              <a:t> </a:t>
            </a:r>
            <a:r>
              <a:rPr lang="en-US" dirty="0"/>
              <a:t>is common and includes alcohol and other </a:t>
            </a:r>
            <a:r>
              <a:rPr lang="en-US" dirty="0" smtClean="0"/>
              <a:t>drugs </a:t>
            </a:r>
            <a:r>
              <a:rPr lang="en-US" dirty="0"/>
              <a:t>It is thought that many </a:t>
            </a:r>
            <a:r>
              <a:rPr lang="en-US" dirty="0" smtClean="0"/>
              <a:t>schizophrenic patients </a:t>
            </a:r>
            <a:r>
              <a:rPr lang="en-US" dirty="0"/>
              <a:t>abuse substances in an attempt to lift their mood, </a:t>
            </a:r>
            <a:r>
              <a:rPr lang="en-US" dirty="0" smtClean="0"/>
              <a:t>boost their </a:t>
            </a:r>
            <a:r>
              <a:rPr lang="en-US" dirty="0"/>
              <a:t>level of motivation, or reduce their medication side effects</a:t>
            </a:r>
          </a:p>
        </p:txBody>
      </p:sp>
    </p:spTree>
    <p:extLst>
      <p:ext uri="{BB962C8B-B14F-4D97-AF65-F5344CB8AC3E}">
        <p14:creationId xmlns:p14="http://schemas.microsoft.com/office/powerpoint/2010/main" val="4141389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357</TotalTime>
  <Words>1483</Words>
  <Application>Microsoft Office PowerPoint</Application>
  <PresentationFormat>ملء الشاشة</PresentationFormat>
  <Paragraphs>183</Paragraphs>
  <Slides>27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5" baseType="lpstr">
      <vt:lpstr>Arial</vt:lpstr>
      <vt:lpstr>Bell MT</vt:lpstr>
      <vt:lpstr>Century Gothic</vt:lpstr>
      <vt:lpstr>Comic Sans MS</vt:lpstr>
      <vt:lpstr>Garamond</vt:lpstr>
      <vt:lpstr>Tahoma</vt:lpstr>
      <vt:lpstr>Wingdings</vt:lpstr>
      <vt:lpstr>Savon</vt:lpstr>
      <vt:lpstr>schizophrenia</vt:lpstr>
      <vt:lpstr>عرض تقديمي في PowerPoint</vt:lpstr>
      <vt:lpstr>عرض تقديمي في PowerPoint</vt:lpstr>
      <vt:lpstr>عرض تقديمي في PowerPoint</vt:lpstr>
      <vt:lpstr>Epidemiology :</vt:lpstr>
      <vt:lpstr>Clinical features : </vt:lpstr>
      <vt:lpstr> </vt:lpstr>
      <vt:lpstr>عرض تقديمي في PowerPoint</vt:lpstr>
      <vt:lpstr>Other Symptoms</vt:lpstr>
      <vt:lpstr>Etiology : </vt:lpstr>
      <vt:lpstr>عرض تقديمي في PowerPoint</vt:lpstr>
      <vt:lpstr>2. Neuroimaging and Neuropathology</vt:lpstr>
      <vt:lpstr>عرض تقديمي في PowerPoint</vt:lpstr>
      <vt:lpstr> </vt:lpstr>
      <vt:lpstr>4- Psychosocial Factors:</vt:lpstr>
      <vt:lpstr>Diagnosis :</vt:lpstr>
      <vt:lpstr>عرض تقديمي في PowerPoint</vt:lpstr>
      <vt:lpstr>Mental Status Examination (MSE) :</vt:lpstr>
      <vt:lpstr>clinical course :</vt:lpstr>
      <vt:lpstr>عرض تقديمي في PowerPoint</vt:lpstr>
      <vt:lpstr>Differential diagnosis :</vt:lpstr>
      <vt:lpstr>Other psychotic disorders :</vt:lpstr>
      <vt:lpstr>Treatment : </vt:lpstr>
      <vt:lpstr>Biological Therapy :</vt:lpstr>
      <vt:lpstr>عرض تقديمي في PowerPoint</vt:lpstr>
      <vt:lpstr>Psychosocial Interventions</vt:lpstr>
      <vt:lpstr>عرض تقديمي في PowerPoint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schizophrenia</dc:title>
  <dc:creator>DR.NOOR</dc:creator>
  <cp:lastModifiedBy>NOOR</cp:lastModifiedBy>
  <cp:revision>19</cp:revision>
  <dcterms:created xsi:type="dcterms:W3CDTF">2016-10-30T07:12:10Z</dcterms:created>
  <dcterms:modified xsi:type="dcterms:W3CDTF">2017-10-24T04:08:43Z</dcterms:modified>
</cp:coreProperties>
</file>