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9" r:id="rId3"/>
    <p:sldId id="270" r:id="rId4"/>
    <p:sldId id="283" r:id="rId5"/>
    <p:sldId id="259" r:id="rId6"/>
    <p:sldId id="271" r:id="rId7"/>
    <p:sldId id="272" r:id="rId8"/>
    <p:sldId id="263" r:id="rId9"/>
    <p:sldId id="273" r:id="rId10"/>
    <p:sldId id="274" r:id="rId11"/>
    <p:sldId id="275" r:id="rId12"/>
    <p:sldId id="284" r:id="rId13"/>
    <p:sldId id="266" r:id="rId14"/>
    <p:sldId id="265" r:id="rId15"/>
    <p:sldId id="276" r:id="rId16"/>
    <p:sldId id="277" r:id="rId17"/>
    <p:sldId id="267" r:id="rId18"/>
    <p:sldId id="268" r:id="rId19"/>
    <p:sldId id="280" r:id="rId20"/>
    <p:sldId id="281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CC0066"/>
    <a:srgbClr val="FF0000"/>
    <a:srgbClr val="FF9900"/>
    <a:srgbClr val="006600"/>
    <a:srgbClr val="800000"/>
    <a:srgbClr val="990000"/>
    <a:srgbClr val="99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1424" autoAdjust="0"/>
  </p:normalViewPr>
  <p:slideViewPr>
    <p:cSldViewPr>
      <p:cViewPr varScale="1">
        <p:scale>
          <a:sx n="67" d="100"/>
          <a:sy n="67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D3997E-247D-47F3-B4C2-89A1F5B8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882B7-A498-403F-BD6C-4EBCE131D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r>
              <a:rPr lang="en-US" sz="1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of Lateral </a:t>
            </a:r>
            <a:r>
              <a:rPr lang="en-US" sz="1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sz="1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Superior </a:t>
            </a:r>
            <a:r>
              <a:rPr lang="en-US" sz="1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sz="1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are found</a:t>
            </a:r>
            <a:r>
              <a:rPr lang="en-US" sz="1200" b="1" baseline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both sides (left </a:t>
            </a:r>
            <a:r>
              <a:rPr lang="en-US" sz="1200" b="1" baseline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right)</a:t>
            </a:r>
            <a:endParaRPr lang="en-US" sz="12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endParaRPr lang="en-US" sz="12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D3997E-247D-47F3-B4C2-89A1F5B86C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9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175B-E0FE-4C03-935A-2B15C9D16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A9E-D5A7-4653-83C7-14A1B74A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33E-561F-439B-82FE-22152FF40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6CA9-AB47-4F8E-8A53-5AA94C7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A7AA-3755-458C-B2DC-4442717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3DB1-60A9-4620-B5A9-E42984B7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85BA-EDE3-4974-A486-78FAC8683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C125-996A-4D28-A144-57AF59DC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44E3-647D-4BD2-8125-2AADB238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BBCE-3758-46DF-A91D-F1A87F85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49D4-2650-4431-B5D0-D8DCDE1D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786D8F-3893-4DEA-9336-30AD32BE3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23528" y="1071562"/>
            <a:ext cx="8640960" cy="3365549"/>
          </a:xfrm>
          <a:prstGeom prst="rect">
            <a:avLst/>
          </a:prstGeom>
          <a:solidFill>
            <a:schemeClr val="accent5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ANATOMY OF 8</a:t>
            </a:r>
            <a:r>
              <a:rPr lang="en-US" sz="3600" b="1" kern="10" baseline="3000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CRANIAL NERVES </a:t>
            </a:r>
          </a:p>
          <a:p>
            <a:pPr algn="ctr"/>
            <a:r>
              <a:rPr lang="en-US" sz="3600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VESTIBULOCOCHLEAR </a:t>
            </a:r>
            <a:endParaRPr lang="en-US" sz="36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en-US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PATHWAYS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576" y="4797152"/>
            <a:ext cx="7488832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0066"/>
                </a:solidFill>
              </a:rPr>
              <a:t>Prof. </a:t>
            </a:r>
            <a:r>
              <a:rPr lang="en-US" sz="3200" b="1" i="1" dirty="0">
                <a:solidFill>
                  <a:srgbClr val="000066"/>
                </a:solidFill>
              </a:rPr>
              <a:t>Ahmed Fathalla </a:t>
            </a:r>
            <a:r>
              <a:rPr lang="en-US" sz="3200" b="1" i="1" dirty="0" smtClean="0">
                <a:solidFill>
                  <a:srgbClr val="000066"/>
                </a:solidFill>
              </a:rPr>
              <a:t>Ibrahim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Professor of Anatomy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E-mail</a:t>
            </a:r>
            <a:r>
              <a:rPr lang="en-US" sz="3200" b="1" i="1" smtClean="0">
                <a:solidFill>
                  <a:srgbClr val="000066"/>
                </a:solidFill>
              </a:rPr>
              <a:t>: ahmedfathala@gmail.com</a:t>
            </a:r>
            <a:endParaRPr lang="en-US" sz="32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Auditory radiation ends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 (superior temporal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gyrus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which is connected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cortex.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Representation of cochlea is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at all levels above cochlear nuclei.</a:t>
            </a:r>
          </a:p>
          <a:p>
            <a:pPr>
              <a:buFont typeface="Wingdings" pitchFamily="2" charset="2"/>
              <a:buChar char="q"/>
            </a:pPr>
            <a:endParaRPr lang="en-US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996952"/>
            <a:ext cx="809766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  <a:endParaRPr lang="en-US" sz="54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pic>
        <p:nvPicPr>
          <p:cNvPr id="5" name="Content Placeholder 4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4513"/>
            <a:ext cx="4038600" cy="2857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5th &amp; 7th 0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33334"/>
            <a:ext cx="4244280" cy="3931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714500" y="5715000"/>
            <a:ext cx="357188" cy="38576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5" idx="6"/>
          </p:cNvCxnSpPr>
          <p:nvPr/>
        </p:nvCxnSpPr>
        <p:spPr>
          <a:xfrm flipV="1">
            <a:off x="2071688" y="5857875"/>
            <a:ext cx="114300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86000" y="6000750"/>
            <a:ext cx="1000125" cy="71438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893220" y="5107781"/>
            <a:ext cx="1071562" cy="42862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536156" y="4679157"/>
            <a:ext cx="142875" cy="71438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43313" y="4643438"/>
            <a:ext cx="214312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500438" y="3857625"/>
            <a:ext cx="714375" cy="600075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30" idx="2"/>
            <a:endCxn id="30" idx="6"/>
          </p:cNvCxnSpPr>
          <p:nvPr/>
        </p:nvCxnSpPr>
        <p:spPr>
          <a:xfrm rot="10800000" flipH="1">
            <a:off x="3500438" y="4157663"/>
            <a:ext cx="7143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0"/>
            <a:endCxn id="30" idx="4"/>
          </p:cNvCxnSpPr>
          <p:nvPr/>
        </p:nvCxnSpPr>
        <p:spPr>
          <a:xfrm rot="16200000" flipH="1">
            <a:off x="3556794" y="4158457"/>
            <a:ext cx="6000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71875" y="3857625"/>
            <a:ext cx="2857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71875" y="4143375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000500" y="4429125"/>
            <a:ext cx="642938" cy="2857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965576" y="5394325"/>
            <a:ext cx="1357312" cy="1587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429125" y="6072188"/>
            <a:ext cx="214313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4643438" y="6072188"/>
            <a:ext cx="142875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57625" y="5000625"/>
            <a:ext cx="1495425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</a:t>
            </a: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14813" y="6215063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Connector 64"/>
          <p:cNvCxnSpPr>
            <a:stCxn id="30" idx="6"/>
          </p:cNvCxnSpPr>
          <p:nvPr/>
        </p:nvCxnSpPr>
        <p:spPr>
          <a:xfrm flipV="1">
            <a:off x="4214813" y="4143375"/>
            <a:ext cx="1357312" cy="142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94994" y="5036344"/>
            <a:ext cx="2070100" cy="2873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072063" y="6215063"/>
            <a:ext cx="214312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5250656" y="6250782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86313" y="4357688"/>
            <a:ext cx="14954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4607719" y="3178969"/>
            <a:ext cx="19304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00500" y="3857625"/>
            <a:ext cx="3929063" cy="158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250532" y="3679031"/>
            <a:ext cx="4787900" cy="1587"/>
          </a:xfrm>
          <a:prstGeom prst="line">
            <a:avLst/>
          </a:prstGeom>
          <a:ln w="57150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6822282" y="2750344"/>
            <a:ext cx="2216150" cy="1587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7715250" y="1500188"/>
            <a:ext cx="214313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7929563" y="1500188"/>
            <a:ext cx="142875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429500" y="1000125"/>
            <a:ext cx="1138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NVP</a:t>
            </a: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(Thalamus)</a:t>
            </a:r>
          </a:p>
        </p:txBody>
      </p:sp>
      <p:cxnSp>
        <p:nvCxnSpPr>
          <p:cNvPr id="101" name="Straight Connector 100"/>
          <p:cNvCxnSpPr>
            <a:stCxn id="97" idx="0"/>
          </p:cNvCxnSpPr>
          <p:nvPr/>
        </p:nvCxnSpPr>
        <p:spPr>
          <a:xfrm rot="16200000" flipV="1">
            <a:off x="7857332" y="858044"/>
            <a:ext cx="214312" cy="6985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7786688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929563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215188" y="285750"/>
            <a:ext cx="1482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</a:t>
            </a:r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4929188" y="3286125"/>
            <a:ext cx="5715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5000625" y="2786063"/>
            <a:ext cx="500063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>
            <a:off x="5000625" y="2214563"/>
            <a:ext cx="571500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4786313" y="3143250"/>
            <a:ext cx="142875" cy="1428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V="1">
            <a:off x="4786313" y="3286125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4893469" y="26789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4893469" y="28217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4893469" y="21074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4893469" y="22502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928938" y="3071813"/>
            <a:ext cx="17541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Abducent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000375" y="2571750"/>
            <a:ext cx="1736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Trochlear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714625" y="2000250"/>
            <a:ext cx="2044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357313" y="5143500"/>
            <a:ext cx="1039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500313" y="4929188"/>
            <a:ext cx="16176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 nerve</a:t>
            </a:r>
          </a:p>
        </p:txBody>
      </p:sp>
      <p:cxnSp>
        <p:nvCxnSpPr>
          <p:cNvPr id="139" name="Straight Connector 138"/>
          <p:cNvCxnSpPr>
            <a:stCxn id="5" idx="2"/>
          </p:cNvCxnSpPr>
          <p:nvPr/>
        </p:nvCxnSpPr>
        <p:spPr>
          <a:xfrm rot="10800000">
            <a:off x="1428750" y="5857875"/>
            <a:ext cx="28575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" idx="2"/>
          </p:cNvCxnSpPr>
          <p:nvPr/>
        </p:nvCxnSpPr>
        <p:spPr>
          <a:xfrm rot="10800000" flipV="1">
            <a:off x="1428750" y="5908675"/>
            <a:ext cx="285750" cy="16351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5" idx="2"/>
          </p:cNvCxnSpPr>
          <p:nvPr/>
        </p:nvCxnSpPr>
        <p:spPr>
          <a:xfrm rot="10800000" flipV="1">
            <a:off x="1571625" y="5908675"/>
            <a:ext cx="142875" cy="2349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0" y="5500688"/>
            <a:ext cx="1490663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 Cells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Vestibule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Semicircular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43563" y="3071813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643563" y="5429250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152" name="Straight Arrow Connector 151"/>
          <p:cNvCxnSpPr>
            <a:stCxn id="149" idx="0"/>
          </p:cNvCxnSpPr>
          <p:nvPr/>
        </p:nvCxnSpPr>
        <p:spPr>
          <a:xfrm rot="16200000" flipV="1">
            <a:off x="5718969" y="2924969"/>
            <a:ext cx="71438" cy="222250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0800000">
            <a:off x="5429250" y="5857875"/>
            <a:ext cx="214313" cy="1588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14313" y="1357313"/>
            <a:ext cx="4395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= Medial Longitudinal </a:t>
            </a:r>
            <a:r>
              <a:rPr lang="en-US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fasciculus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28813" y="214313"/>
            <a:ext cx="48752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43125" y="6072188"/>
            <a:ext cx="14779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857625" y="3857625"/>
            <a:ext cx="3333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57625" y="4143375"/>
            <a:ext cx="234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929313" y="1785938"/>
            <a:ext cx="1327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Plane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929188" y="6286500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714500" y="4071938"/>
            <a:ext cx="17145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</a:t>
            </a:r>
            <a:r>
              <a:rPr lang="en-US" sz="1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</a:t>
            </a:r>
          </a:p>
        </p:txBody>
      </p:sp>
      <p:cxnSp>
        <p:nvCxnSpPr>
          <p:cNvPr id="166" name="Straight Connector 165"/>
          <p:cNvCxnSpPr>
            <a:stCxn id="47" idx="0"/>
          </p:cNvCxnSpPr>
          <p:nvPr/>
        </p:nvCxnSpPr>
        <p:spPr>
          <a:xfrm rot="16200000" flipV="1">
            <a:off x="2463800" y="2608263"/>
            <a:ext cx="1588" cy="25003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6200000" flipV="1">
            <a:off x="1071563" y="3714750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071563" y="3857625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000250" y="3500438"/>
            <a:ext cx="569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ICP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0" y="3357563"/>
            <a:ext cx="1624013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(Cerebellum)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7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8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4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5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5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47" grpId="0"/>
      <p:bldP spid="48" grpId="0"/>
      <p:bldP spid="62" grpId="0"/>
      <p:bldP spid="63" grpId="0"/>
      <p:bldP spid="73" grpId="0"/>
      <p:bldP spid="97" grpId="0"/>
      <p:bldP spid="107" grpId="0"/>
      <p:bldP spid="132" grpId="0"/>
      <p:bldP spid="134" grpId="0"/>
      <p:bldP spid="135" grpId="0"/>
      <p:bldP spid="136" grpId="0"/>
      <p:bldP spid="137" grpId="0"/>
      <p:bldP spid="148" grpId="0"/>
      <p:bldP spid="149" grpId="0"/>
      <p:bldP spid="150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71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Vestibular ganglion</a:t>
            </a:r>
            <a:r>
              <a:rPr lang="en-US" sz="2800" dirty="0" smtClean="0">
                <a:solidFill>
                  <a:srgbClr val="0000CC"/>
                </a:solidFill>
              </a:rPr>
              <a:t> located in Internal Auditory </a:t>
            </a:r>
            <a:r>
              <a:rPr lang="en-US" sz="2800" dirty="0" err="1" smtClean="0">
                <a:solidFill>
                  <a:srgbClr val="0000CC"/>
                </a:solidFill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make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contacts with hair cells in vestibule &amp; semicircular canals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(lateral to facial nerve).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Superior, Lateral, Medial &amp; Inferior Vestibular Nuclei</a:t>
            </a:r>
            <a:r>
              <a:rPr lang="en-US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 &amp;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Vestibular nuclei belong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of vestibular nuclei may: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Descend as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Join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longitudinal fasciculus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&amp; descend as medial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tract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Pass through inferior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cerebellar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peduncle to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Cross midline &amp; ascend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ventral posterior nucleus of  thalamus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then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in cerebral cortex.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CONNECTIONS OF 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Medial Longitudinal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fasciculus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formed of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descending &amp; ascending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(medial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tract) to anterior horns cells for control of body posture &amp; balance.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to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Trochlear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Abducent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Nuclei (Motor Nuclei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extraoccular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muscles) for coordination of head &amp; eye movements.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Vestibular area: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lower part of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postcentral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gyrus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(head area).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Responsible for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conscious awareness of vestibular sensation.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Ganglia related to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 </a:t>
            </a:r>
            <a:r>
              <a:rPr lang="en-US" dirty="0" smtClean="0">
                <a:solidFill>
                  <a:srgbClr val="0000CC"/>
                </a:solidFill>
              </a:rPr>
              <a:t>are 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ear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&amp; cochlear nerves </a:t>
            </a:r>
            <a:r>
              <a:rPr lang="en-US" dirty="0" smtClean="0">
                <a:solidFill>
                  <a:srgbClr val="0000CC"/>
                </a:solidFill>
              </a:rPr>
              <a:t>pass through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dirty="0" smtClean="0">
                <a:solidFill>
                  <a:srgbClr val="0000CC"/>
                </a:solidFill>
              </a:rPr>
              <a:t> to cranial cavity, then enter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angle, lateral to facial nerve.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&amp; vestibular nuclei </a:t>
            </a:r>
            <a:r>
              <a:rPr lang="en-US" dirty="0" smtClean="0">
                <a:solidFill>
                  <a:srgbClr val="0000CC"/>
                </a:solidFill>
              </a:rPr>
              <a:t>are of the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type</a:t>
            </a:r>
            <a:r>
              <a:rPr lang="en-US" dirty="0" smtClean="0">
                <a:solidFill>
                  <a:srgbClr val="0000CC"/>
                </a:solidFill>
              </a:rPr>
              <a:t>, and are located in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medulla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OBJECTIVES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At the end of the lecture, the students should be able to:</a:t>
            </a:r>
            <a:endParaRPr lang="en-US" dirty="0" smtClean="0">
              <a:solidFill>
                <a:srgbClr val="0066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nuclei </a:t>
            </a:r>
            <a:r>
              <a:rPr lang="en-US" dirty="0" smtClean="0">
                <a:solidFill>
                  <a:srgbClr val="0000CC"/>
                </a:solidFill>
              </a:rPr>
              <a:t>related to vestibular and cochlear nerves in the brain stem.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  <a:r>
              <a:rPr lang="en-US" dirty="0" smtClean="0">
                <a:solidFill>
                  <a:srgbClr val="0000CC"/>
                </a:solidFill>
              </a:rPr>
              <a:t> of each nucleus.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vestibular pathways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main connections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auditory pathway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medial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r>
              <a:rPr lang="en-US" dirty="0" smtClean="0">
                <a:solidFill>
                  <a:srgbClr val="0000CC"/>
                </a:solidFill>
              </a:rPr>
              <a:t> and finally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auditory cortex </a:t>
            </a:r>
            <a:r>
              <a:rPr lang="en-US" dirty="0" smtClean="0">
                <a:solidFill>
                  <a:srgbClr val="0000CC"/>
                </a:solidFill>
              </a:rPr>
              <a:t>are stations in cochlear pathway.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Hearing is bilaterally represented.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nuclei </a:t>
            </a:r>
            <a:r>
              <a:rPr lang="en-US" dirty="0" smtClean="0">
                <a:solidFill>
                  <a:srgbClr val="0000CC"/>
                </a:solidFill>
              </a:rPr>
              <a:t>are connected to: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 cord </a:t>
            </a:r>
            <a:r>
              <a:rPr lang="en-US" dirty="0" smtClean="0">
                <a:solidFill>
                  <a:srgbClr val="0000CC"/>
                </a:solidFill>
              </a:rPr>
              <a:t>(directly or through medial longitudinal fasciculus,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 </a:t>
            </a:r>
            <a:r>
              <a:rPr lang="en-US" dirty="0" smtClean="0">
                <a:solidFill>
                  <a:srgbClr val="0000CC"/>
                </a:solidFill>
              </a:rPr>
              <a:t>and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</a:t>
            </a:r>
            <a:r>
              <a:rPr lang="en-US" dirty="0" smtClean="0">
                <a:solidFill>
                  <a:srgbClr val="0000CC"/>
                </a:solidFill>
              </a:rPr>
              <a:t>of 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order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auditory pathway </a:t>
            </a:r>
            <a:r>
              <a:rPr lang="en-US" dirty="0" smtClean="0">
                <a:solidFill>
                  <a:srgbClr val="0000CC"/>
                </a:solidFill>
              </a:rPr>
              <a:t>are found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Mid brain.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Thalamus.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QUESTION 1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779912" y="2852936"/>
            <a:ext cx="1224136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vestibular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are connected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through: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leminiscus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</a:rPr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medial longitudinal fasciculus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vestibular nerve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</a:rPr>
              <a:t>QUESTION 2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596336" y="4077072"/>
            <a:ext cx="108012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192687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115616" y="24928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20" y="2420888"/>
            <a:ext cx="80233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AUDITORY PATHWAY</a:t>
            </a:r>
            <a:endParaRPr lang="en-US" sz="6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AUDITORY PATHWAY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316288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5th &amp; 7th 0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5237"/>
            <a:ext cx="4038600" cy="4515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15063"/>
            <a:ext cx="4637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(in cochlea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29250"/>
            <a:ext cx="3846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13" y="4572000"/>
            <a:ext cx="2095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50" y="3500438"/>
            <a:ext cx="3441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688" y="3643313"/>
            <a:ext cx="10001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286125"/>
            <a:ext cx="11731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of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2501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3063"/>
            <a:ext cx="3502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Medial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2938"/>
            <a:ext cx="320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698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999331" y="5144294"/>
            <a:ext cx="42862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4438" y="4929188"/>
            <a:ext cx="607218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680325" y="4965700"/>
            <a:ext cx="6429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14438" y="4643438"/>
            <a:ext cx="678656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-1035050" y="4106863"/>
            <a:ext cx="2500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19881" y="3750469"/>
            <a:ext cx="17875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7358063" y="3929063"/>
            <a:ext cx="2643187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6179344" y="3821906"/>
            <a:ext cx="22161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29375" y="2214563"/>
            <a:ext cx="2362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7894638" y="4822825"/>
            <a:ext cx="928688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70644" y="4787107"/>
            <a:ext cx="1285875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Arrow 73"/>
          <p:cNvSpPr/>
          <p:nvPr/>
        </p:nvSpPr>
        <p:spPr>
          <a:xfrm>
            <a:off x="6215063" y="3786188"/>
            <a:ext cx="642937" cy="71437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Left Arrow 75"/>
          <p:cNvSpPr/>
          <p:nvPr/>
        </p:nvSpPr>
        <p:spPr>
          <a:xfrm>
            <a:off x="1785938" y="3786188"/>
            <a:ext cx="642937" cy="71437"/>
          </a:xfrm>
          <a:prstGeom prst="lef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 flipH="1" flipV="1">
            <a:off x="142081" y="6072982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499269" y="6072982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0707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643188" y="2500313"/>
            <a:ext cx="357187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713582" y="214233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677862" y="1392238"/>
            <a:ext cx="50006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00125" y="1000125"/>
            <a:ext cx="2903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</a:t>
            </a:r>
          </a:p>
          <a:p>
            <a:pPr>
              <a:defRPr/>
            </a:pP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Retrolenticular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of IC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856456" y="570707"/>
            <a:ext cx="428625" cy="1588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 flipH="1" flipV="1">
            <a:off x="2106613" y="534988"/>
            <a:ext cx="357187" cy="1587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 flipH="1" flipV="1">
            <a:off x="7251700" y="2035175"/>
            <a:ext cx="3571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68925" y="5429250"/>
            <a:ext cx="3775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00750" y="6215063"/>
            <a:ext cx="28527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</a:t>
            </a:r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7787481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81446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 flipH="1" flipV="1">
            <a:off x="8501856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7572375" y="4000500"/>
            <a:ext cx="357188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465888" y="5108575"/>
            <a:ext cx="2214562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28688" y="3643313"/>
            <a:ext cx="571500" cy="158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213519" y="4929981"/>
            <a:ext cx="2571750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35675" y="1500188"/>
            <a:ext cx="3108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</a:t>
            </a:r>
            <a:r>
              <a:rPr lang="en-US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2188" y="785813"/>
            <a:ext cx="28432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51525" y="0"/>
            <a:ext cx="3292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7215982" y="128508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71591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757316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563" y="2500313"/>
            <a:ext cx="21018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5857875"/>
            <a:ext cx="1665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72313" y="5786438"/>
            <a:ext cx="1724025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59" grpId="0"/>
      <p:bldP spid="74" grpId="0" animBg="1"/>
      <p:bldP spid="76" grpId="0" animBg="1"/>
      <p:bldP spid="95" grpId="0"/>
      <p:bldP spid="105" grpId="0"/>
      <p:bldP spid="45" grpId="0"/>
      <p:bldP spid="46" grpId="0"/>
      <p:bldP spid="47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in the cochlea</a:t>
            </a:r>
            <a:r>
              <a:rPr lang="en-US" sz="2800" i="1" dirty="0" smtClean="0">
                <a:solidFill>
                  <a:srgbClr val="0000CC"/>
                </a:solidFill>
                <a:effectLst/>
              </a:rPr>
              <a:t>.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Axons form cochlear nerve.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Cochlear nerve makes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 with hair cells of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of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(in Cochlear Duct).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(lateral to facial nerve).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dorsal &amp; ventral cochlear nuclei in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Cochlear nuclei belong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On ascending, most of axons decussate in the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Some fibers end in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</a:t>
            </a:r>
            <a:endParaRPr lang="en-US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2776"/>
            <a:ext cx="8229600" cy="5256584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modulate transmission of auditory information to cochlear nerve by: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Sending inhibitory fibers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nerve ending  in Organ of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Corti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Establishing connection with motor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supplying tensor tympani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stapedius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inferior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(midbrain).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Both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are interconnected by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medial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(thalamus).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Axons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that pass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retrolenticular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part of internal capsule.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848</Words>
  <Application>Microsoft Office PowerPoint</Application>
  <PresentationFormat>On-screen Show (4:3)</PresentationFormat>
  <Paragraphs>145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OBJECTIVES</vt:lpstr>
      <vt:lpstr>PowerPoint Presentation</vt:lpstr>
      <vt:lpstr>AUDITORY PATHWAY</vt:lpstr>
      <vt:lpstr>PowerPoint Presentation</vt:lpstr>
      <vt:lpstr>AUDITORY PATHWAY</vt:lpstr>
      <vt:lpstr>AUDITORY PATHWAY</vt:lpstr>
      <vt:lpstr>AUDITORY PATHWAY</vt:lpstr>
      <vt:lpstr>AUDITORY PATHWAY</vt:lpstr>
      <vt:lpstr>AUDITORY PATHWAY</vt:lpstr>
      <vt:lpstr>PowerPoint Presentation</vt:lpstr>
      <vt:lpstr>VESTIBULAR PATHWAY</vt:lpstr>
      <vt:lpstr>PowerPoint Presentation</vt:lpstr>
      <vt:lpstr>VESTIBULAR PATHWAY</vt:lpstr>
      <vt:lpstr>VESTIBULAR PATHWAY</vt:lpstr>
      <vt:lpstr>CONNECTIONS OF VESTIBULAR PATHWAY</vt:lpstr>
      <vt:lpstr>VESTIBULAR PATHWAY</vt:lpstr>
      <vt:lpstr>VESTIBULAR PATHWAY</vt:lpstr>
      <vt:lpstr>SUMMARY</vt:lpstr>
      <vt:lpstr>SUMMARY</vt:lpstr>
      <vt:lpstr>QUESTION 1</vt:lpstr>
      <vt:lpstr>QUESTION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Ahmad</dc:creator>
  <cp:lastModifiedBy>3422</cp:lastModifiedBy>
  <cp:revision>297</cp:revision>
  <dcterms:created xsi:type="dcterms:W3CDTF">2005-12-20T08:24:00Z</dcterms:created>
  <dcterms:modified xsi:type="dcterms:W3CDTF">2017-10-01T08:49:43Z</dcterms:modified>
</cp:coreProperties>
</file>