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763" r:id="rId1"/>
  </p:sldMasterIdLst>
  <p:notesMasterIdLst>
    <p:notesMasterId r:id="rId23"/>
  </p:notesMasterIdLst>
  <p:handoutMasterIdLst>
    <p:handoutMasterId r:id="rId24"/>
  </p:handoutMasterIdLst>
  <p:sldIdLst>
    <p:sldId id="346" r:id="rId2"/>
    <p:sldId id="287" r:id="rId3"/>
    <p:sldId id="258" r:id="rId4"/>
    <p:sldId id="260" r:id="rId5"/>
    <p:sldId id="261" r:id="rId6"/>
    <p:sldId id="264" r:id="rId7"/>
    <p:sldId id="262" r:id="rId8"/>
    <p:sldId id="363" r:id="rId9"/>
    <p:sldId id="366" r:id="rId10"/>
    <p:sldId id="365" r:id="rId11"/>
    <p:sldId id="357" r:id="rId12"/>
    <p:sldId id="368" r:id="rId13"/>
    <p:sldId id="265" r:id="rId14"/>
    <p:sldId id="352" r:id="rId15"/>
    <p:sldId id="355" r:id="rId16"/>
    <p:sldId id="351" r:id="rId17"/>
    <p:sldId id="358" r:id="rId18"/>
    <p:sldId id="370" r:id="rId19"/>
    <p:sldId id="372" r:id="rId20"/>
    <p:sldId id="371" r:id="rId21"/>
    <p:sldId id="373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A0D1"/>
    <a:srgbClr val="C45074"/>
    <a:srgbClr val="000000"/>
    <a:srgbClr val="2F74FF"/>
    <a:srgbClr val="FF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>
        <p:scale>
          <a:sx n="100" d="100"/>
          <a:sy n="100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B807D246-5053-4A96-9C9A-E4B65A4CBE4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9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5B79F178-806F-4F3B-989C-997534675D9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83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B182BC58-2443-473A-B077-FBE3BBC94FF8}" type="slidenum">
              <a:rPr lang="en-US" altLang="en-US" smtClean="0">
                <a:latin typeface="Times New Roman" pitchFamily="18" charset="0"/>
              </a:rPr>
              <a:pPr eaLnBrk="1" hangingPunct="1"/>
              <a:t>8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0ED12174-6813-45C7-8A01-24904FD5F4FF}" type="slidenum">
              <a:rPr lang="en-US" altLang="en-US" smtClean="0">
                <a:latin typeface="Times New Roman" pitchFamily="18" charset="0"/>
              </a:rPr>
              <a:pPr eaLnBrk="1" hangingPunct="1"/>
              <a:t>12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250BF835-006C-4C65-91CF-43D2594536F6}" type="slidenum">
              <a:rPr lang="en-US" altLang="en-US" smtClean="0">
                <a:latin typeface="Times New Roman" pitchFamily="18" charset="0"/>
              </a:rPr>
              <a:pPr eaLnBrk="1" hangingPunct="1"/>
              <a:t>15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t>Prof. Saeed Makarem</a:t>
            </a:r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B9E2ABB-D02B-44FC-ADB7-61585FD4C23A}" type="slidenum">
              <a:rPr/>
              <a:pPr>
                <a:defRPr/>
              </a:pPr>
              <a:t>‹#›</a:t>
            </a:fld>
            <a:endParaRPr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35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559A80-921C-4EFA-8112-00E157FCB36E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46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2CFD6B5-2E3F-49B3-A308-927249EBF99A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219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85B0B-9D00-42A5-A26C-53D399C69658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629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47419-F1AC-4D1D-A6A8-F01F9D865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28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188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188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L. Tchakarov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2B740-1FA8-4F91-9E0B-6F06F5998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63398"/>
      </p:ext>
    </p:extLst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14B6A0-4DC1-4178-AD5C-15BAA5ADA848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69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E005EA-AE6D-4FEB-BA40-D48A43962623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790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F8B518-69C2-4110-B144-27ECEF7747D1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222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F33634-434D-47EB-974D-2ABF5D6DD8F1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1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DF9B0D-AA85-46D0-925E-D28CD8BFD812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17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FDE5E6-278A-44EE-BB46-B969EF5EE6FB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00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3BB3B0-1CA9-4329-B52A-30A9BF10F61C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91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424F2C-EFBB-4AAE-A5BB-1460EAACF988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528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6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fld id="{C67F653C-F09D-4CE5-9A6B-932EC6384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  <p:sldLayoutId id="2147484180" r:id="rId12"/>
    <p:sldLayoutId id="2147484168" r:id="rId13"/>
    <p:sldLayoutId id="2147484181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331640" y="188913"/>
            <a:ext cx="6480719" cy="1439887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200" dirty="0">
                <a:solidFill>
                  <a:srgbClr val="2F74FF"/>
                </a:solidFill>
                <a:latin typeface="Baskerville Old Face" pitchFamily="18" charset="0"/>
              </a:rPr>
              <a:t>ANATOMY OF THE NOSE</a:t>
            </a:r>
            <a:br>
              <a:rPr sz="3200" dirty="0">
                <a:solidFill>
                  <a:srgbClr val="2F74FF"/>
                </a:solidFill>
                <a:latin typeface="Baskerville Old Face" pitchFamily="18" charset="0"/>
              </a:rPr>
            </a:br>
            <a:r>
              <a:rPr sz="3200" dirty="0">
                <a:solidFill>
                  <a:srgbClr val="2F74FF"/>
                </a:solidFill>
                <a:latin typeface="Baskerville Old Face" pitchFamily="18" charset="0"/>
              </a:rPr>
              <a:t> AND </a:t>
            </a:r>
            <a:br>
              <a:rPr sz="3200" dirty="0">
                <a:solidFill>
                  <a:srgbClr val="2F74FF"/>
                </a:solidFill>
                <a:latin typeface="Baskerville Old Face" pitchFamily="18" charset="0"/>
              </a:rPr>
            </a:br>
            <a:r>
              <a:rPr sz="3200" dirty="0">
                <a:solidFill>
                  <a:srgbClr val="2F74FF"/>
                </a:solidFill>
                <a:latin typeface="Baskerville Old Face" pitchFamily="18" charset="0"/>
              </a:rPr>
              <a:t>OLFACTORY NERVE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ABED1-6D18-4753-8F29-A1F2F073D398}" type="slidenum">
              <a:rPr lang="en-US"/>
              <a:pPr>
                <a:defRPr/>
              </a:pPr>
              <a:t>1</a:t>
            </a:fld>
            <a:endParaRPr lang="en-US">
              <a:cs typeface="+mn-cs"/>
            </a:endParaRPr>
          </a:p>
        </p:txBody>
      </p:sp>
      <p:pic>
        <p:nvPicPr>
          <p:cNvPr id="7" name="Picture 7" descr="99204F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t="9740" r="3419" b="8595"/>
          <a:stretch>
            <a:fillRect/>
          </a:stretch>
        </p:blipFill>
        <p:spPr bwMode="auto">
          <a:xfrm>
            <a:off x="1626171" y="1785394"/>
            <a:ext cx="6042174" cy="495597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4427538" y="620713"/>
            <a:ext cx="3744912" cy="378618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u="sng"/>
              <a:t>The mucosal lining of these sinuses </a:t>
            </a:r>
            <a:r>
              <a:rPr lang="en-US" altLang="en-US" sz="2400"/>
              <a:t>is continuous with that in the nose  and the throat.</a:t>
            </a:r>
          </a:p>
          <a:p>
            <a:pPr eaLnBrk="1" hangingPunct="1"/>
            <a:r>
              <a:rPr lang="en-US" altLang="en-US" sz="2400" u="sng"/>
              <a:t>So infection in this  area </a:t>
            </a:r>
            <a:r>
              <a:rPr lang="en-US" altLang="en-US" sz="2400"/>
              <a:t>tends to </a:t>
            </a:r>
            <a:r>
              <a:rPr lang="en-US" altLang="en-US" sz="2400" u="sng"/>
              <a:t>migrate into the sinuses causing sinusitis.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427538" y="3789363"/>
            <a:ext cx="3744912" cy="23764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28575">
            <a:solidFill>
              <a:schemeClr val="tx1"/>
            </a:solidFill>
          </a:ln>
        </p:spPr>
        <p:txBody>
          <a:bodyPr/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000" b="1" u="sng" dirty="0">
                <a:solidFill>
                  <a:srgbClr val="FF0000"/>
                </a:solidFill>
                <a:latin typeface="+mn-lt"/>
                <a:cs typeface="+mn-cs"/>
              </a:rPr>
              <a:t>Note</a:t>
            </a:r>
            <a:r>
              <a:rPr lang="en-US" sz="2000" dirty="0">
                <a:latin typeface="+mn-lt"/>
                <a:cs typeface="+mn-cs"/>
              </a:rPr>
              <a:t> : all sinuses open into the middle </a:t>
            </a:r>
            <a:r>
              <a:rPr lang="en-US" sz="2000" dirty="0" err="1">
                <a:latin typeface="+mn-lt"/>
                <a:cs typeface="+mn-cs"/>
              </a:rPr>
              <a:t>meatus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b="1" u="sng" dirty="0">
                <a:solidFill>
                  <a:srgbClr val="C00000"/>
                </a:solidFill>
                <a:latin typeface="+mn-lt"/>
                <a:cs typeface="+mn-cs"/>
              </a:rPr>
              <a:t>EXCEPT:</a:t>
            </a:r>
            <a:endParaRPr lang="en-US" sz="2000" u="sng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000" b="1" u="sng" dirty="0" err="1">
                <a:solidFill>
                  <a:srgbClr val="0070C0"/>
                </a:solidFill>
                <a:latin typeface="+mn-lt"/>
                <a:cs typeface="+mn-cs"/>
              </a:rPr>
              <a:t>Sphenoidal</a:t>
            </a:r>
            <a:r>
              <a:rPr lang="en-US" sz="2000" b="1" u="sng" dirty="0">
                <a:solidFill>
                  <a:srgbClr val="0070C0"/>
                </a:solidFill>
                <a:latin typeface="+mn-lt"/>
                <a:cs typeface="+mn-cs"/>
              </a:rPr>
              <a:t> sinus : </a:t>
            </a:r>
            <a:r>
              <a:rPr lang="en-US" sz="2000" dirty="0">
                <a:latin typeface="+mn-lt"/>
                <a:cs typeface="+mn-cs"/>
              </a:rPr>
              <a:t>in </a:t>
            </a:r>
            <a:r>
              <a:rPr lang="en-US" sz="2000" dirty="0" err="1">
                <a:latin typeface="+mn-lt"/>
                <a:cs typeface="+mn-cs"/>
              </a:rPr>
              <a:t>sphenoethmoidal</a:t>
            </a:r>
            <a:r>
              <a:rPr lang="en-US" sz="2000" dirty="0">
                <a:latin typeface="+mn-lt"/>
                <a:cs typeface="+mn-cs"/>
              </a:rPr>
              <a:t> recess.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000" b="1" u="sng" dirty="0">
                <a:solidFill>
                  <a:srgbClr val="2F74FF"/>
                </a:solidFill>
                <a:latin typeface="+mn-lt"/>
                <a:cs typeface="+mn-cs"/>
              </a:rPr>
              <a:t>Posterior </a:t>
            </a:r>
            <a:r>
              <a:rPr lang="en-US" sz="2000" b="1" u="sng" dirty="0" err="1">
                <a:solidFill>
                  <a:srgbClr val="2F74FF"/>
                </a:solidFill>
                <a:latin typeface="+mn-lt"/>
                <a:cs typeface="+mn-cs"/>
              </a:rPr>
              <a:t>ethmoidal</a:t>
            </a:r>
            <a:r>
              <a:rPr lang="en-US" sz="2000" b="1" u="sng" dirty="0">
                <a:solidFill>
                  <a:srgbClr val="2F74FF"/>
                </a:solidFill>
                <a:latin typeface="+mn-lt"/>
                <a:cs typeface="+mn-cs"/>
              </a:rPr>
              <a:t> sinus : </a:t>
            </a:r>
            <a:r>
              <a:rPr lang="en-US" sz="2000" dirty="0">
                <a:latin typeface="+mn-lt"/>
                <a:cs typeface="+mn-cs"/>
              </a:rPr>
              <a:t>in superior </a:t>
            </a:r>
            <a:r>
              <a:rPr lang="en-US" sz="2000" dirty="0" err="1">
                <a:latin typeface="+mn-lt"/>
                <a:cs typeface="+mn-cs"/>
              </a:rPr>
              <a:t>meatus</a:t>
            </a:r>
            <a:r>
              <a:rPr lang="en-US" sz="2000" dirty="0">
                <a:latin typeface="+mn-lt"/>
                <a:cs typeface="+mn-cs"/>
              </a:rPr>
              <a:t>. </a:t>
            </a:r>
          </a:p>
        </p:txBody>
      </p:sp>
      <p:pic>
        <p:nvPicPr>
          <p:cNvPr id="7" name="Picture 7" descr="File0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" r="5885" b="3758"/>
          <a:stretch>
            <a:fillRect/>
          </a:stretch>
        </p:blipFill>
        <p:spPr bwMode="auto">
          <a:xfrm>
            <a:off x="250825" y="1196975"/>
            <a:ext cx="403383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178" y="207690"/>
            <a:ext cx="3816424" cy="648072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Nasal mucosa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7150" y="1000126"/>
            <a:ext cx="4143375" cy="497205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tx1"/>
            </a:solidFill>
          </a:ln>
        </p:spPr>
        <p:txBody>
          <a:bodyPr/>
          <a:lstStyle/>
          <a:p>
            <a:pPr marL="44450" indent="0" eaLnBrk="1" hangingPunct="1">
              <a:buNone/>
              <a:defRPr/>
            </a:pPr>
            <a:r>
              <a:rPr lang="en-US" sz="2800" b="1" u="sng" dirty="0" smtClean="0">
                <a:solidFill>
                  <a:srgbClr val="CC00CC"/>
                </a:solidFill>
              </a:rPr>
              <a:t>Olfactory</a:t>
            </a:r>
            <a:r>
              <a:rPr lang="en-US" sz="2800" b="1" dirty="0" smtClean="0">
                <a:solidFill>
                  <a:srgbClr val="CC00CC"/>
                </a:solidFill>
              </a:rPr>
              <a:t>:</a:t>
            </a:r>
            <a:r>
              <a:rPr lang="en-US" sz="2000" b="1" dirty="0" smtClean="0">
                <a:solidFill>
                  <a:srgbClr val="CC00CC"/>
                </a:solidFill>
              </a:rPr>
              <a:t> 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It is </a:t>
            </a:r>
            <a:r>
              <a:rPr lang="en-US" sz="2400" b="1" u="sng" dirty="0" smtClean="0">
                <a:solidFill>
                  <a:schemeClr val="tx1"/>
                </a:solidFill>
              </a:rPr>
              <a:t>delicate</a:t>
            </a:r>
            <a:r>
              <a:rPr lang="en-US" sz="2400" b="1" dirty="0" smtClean="0">
                <a:solidFill>
                  <a:schemeClr val="tx1"/>
                </a:solidFill>
              </a:rPr>
              <a:t> and contains olfactory nerve cells.</a:t>
            </a:r>
          </a:p>
          <a:p>
            <a:pPr lvl="1" eaLnBrk="1" hangingPunct="1">
              <a:defRPr/>
            </a:pPr>
            <a:r>
              <a:rPr lang="en-US" sz="2100" b="1" dirty="0" smtClean="0">
                <a:solidFill>
                  <a:schemeClr val="tx1"/>
                </a:solidFill>
              </a:rPr>
              <a:t>It is present in </a:t>
            </a:r>
            <a:r>
              <a:rPr lang="en-US" sz="2100" b="1" u="sng" dirty="0" smtClean="0">
                <a:solidFill>
                  <a:schemeClr val="tx1"/>
                </a:solidFill>
              </a:rPr>
              <a:t>the roof,</a:t>
            </a:r>
            <a:r>
              <a:rPr lang="en-US" sz="2100" b="1" dirty="0" smtClean="0">
                <a:solidFill>
                  <a:schemeClr val="tx1"/>
                </a:solidFill>
              </a:rPr>
              <a:t> lateral wall and </a:t>
            </a:r>
            <a:r>
              <a:rPr lang="en-US" sz="2100" b="1" u="sng" dirty="0" smtClean="0">
                <a:solidFill>
                  <a:schemeClr val="tx1"/>
                </a:solidFill>
              </a:rPr>
              <a:t>upper part of nasal cavity</a:t>
            </a:r>
            <a:r>
              <a:rPr lang="en-US" sz="2100" b="1" dirty="0" smtClean="0">
                <a:solidFill>
                  <a:schemeClr val="tx1"/>
                </a:solidFill>
              </a:rPr>
              <a:t>.</a:t>
            </a:r>
          </a:p>
          <a:p>
            <a:pPr marL="52197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100" b="1" u="sng" dirty="0" smtClean="0">
                <a:solidFill>
                  <a:srgbClr val="FF3300"/>
                </a:solidFill>
              </a:rPr>
              <a:t>On the lateral wall</a:t>
            </a:r>
            <a:r>
              <a:rPr lang="en-US" sz="2100" b="1" dirty="0" smtClean="0">
                <a:solidFill>
                  <a:schemeClr val="tx1"/>
                </a:solidFill>
              </a:rPr>
              <a:t>, it lines the upper surface of the </a:t>
            </a:r>
            <a:r>
              <a:rPr lang="en-US" sz="2100" b="1" u="sng" dirty="0" smtClean="0">
                <a:solidFill>
                  <a:schemeClr val="tx1"/>
                </a:solidFill>
              </a:rPr>
              <a:t>superior </a:t>
            </a:r>
            <a:r>
              <a:rPr lang="en-US" sz="2100" b="1" u="sng" dirty="0" err="1" smtClean="0">
                <a:solidFill>
                  <a:schemeClr val="tx1"/>
                </a:solidFill>
              </a:rPr>
              <a:t>concha</a:t>
            </a:r>
            <a:r>
              <a:rPr lang="en-US" sz="2100" b="1" u="sng" dirty="0" smtClean="0">
                <a:solidFill>
                  <a:schemeClr val="tx1"/>
                </a:solidFill>
              </a:rPr>
              <a:t> </a:t>
            </a:r>
            <a:r>
              <a:rPr lang="en-US" sz="2100" b="1" dirty="0" smtClean="0">
                <a:solidFill>
                  <a:schemeClr val="tx1"/>
                </a:solidFill>
              </a:rPr>
              <a:t>and the </a:t>
            </a:r>
            <a:r>
              <a:rPr lang="en-US" sz="2100" b="1" u="sng" dirty="0" err="1" smtClean="0">
                <a:solidFill>
                  <a:schemeClr val="tx1"/>
                </a:solidFill>
              </a:rPr>
              <a:t>sphenoethmoidal</a:t>
            </a:r>
            <a:r>
              <a:rPr lang="en-US" sz="2100" b="1" u="sng" dirty="0" smtClean="0">
                <a:solidFill>
                  <a:schemeClr val="tx1"/>
                </a:solidFill>
              </a:rPr>
              <a:t> recess.</a:t>
            </a:r>
          </a:p>
          <a:p>
            <a:pPr marL="52197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100" b="1" u="sng" dirty="0" smtClean="0">
                <a:solidFill>
                  <a:srgbClr val="FF0000"/>
                </a:solidFill>
              </a:rPr>
              <a:t>On the medial wall</a:t>
            </a:r>
            <a:r>
              <a:rPr lang="en-US" sz="2100" b="1" dirty="0" smtClean="0">
                <a:solidFill>
                  <a:schemeClr val="tx1"/>
                </a:solidFill>
              </a:rPr>
              <a:t>, it lines the </a:t>
            </a:r>
            <a:r>
              <a:rPr lang="en-US" sz="2100" b="1" u="sng" dirty="0" smtClean="0">
                <a:solidFill>
                  <a:schemeClr val="tx1"/>
                </a:solidFill>
              </a:rPr>
              <a:t>superior part </a:t>
            </a:r>
            <a:r>
              <a:rPr lang="en-US" sz="2100" b="1" dirty="0" smtClean="0">
                <a:solidFill>
                  <a:schemeClr val="tx1"/>
                </a:solidFill>
              </a:rPr>
              <a:t>of the nasal septum.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44E3F-BE5A-494E-9FF9-F8B18C6E0665}" type="slidenum">
              <a:rPr lang="en-US"/>
              <a:pPr>
                <a:defRPr/>
              </a:pPr>
              <a:t>11</a:t>
            </a:fld>
            <a:endParaRPr lang="en-US">
              <a:cs typeface="+mn-cs"/>
            </a:endParaRPr>
          </a:p>
        </p:txBody>
      </p:sp>
      <p:pic>
        <p:nvPicPr>
          <p:cNvPr id="25605" name="Picture 4" descr="F09290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6" t="4539" r="2654" b="5450"/>
          <a:stretch>
            <a:fillRect/>
          </a:stretch>
        </p:blipFill>
        <p:spPr bwMode="auto">
          <a:xfrm>
            <a:off x="4246563" y="3398838"/>
            <a:ext cx="4678362" cy="32400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4" descr="F09290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" t="4539" r="44954" b="5450"/>
          <a:stretch>
            <a:fillRect/>
          </a:stretch>
        </p:blipFill>
        <p:spPr bwMode="auto">
          <a:xfrm>
            <a:off x="4249738" y="176213"/>
            <a:ext cx="4681537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6551612" cy="575791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C000"/>
                </a:solidFill>
                <a:cs typeface="Aharoni" pitchFamily="2" charset="-79"/>
              </a:rPr>
              <a:t>RESPIRATORY MUCOSA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4508500"/>
            <a:ext cx="8424863" cy="2349500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US" b="1" dirty="0" smtClean="0"/>
              <a:t>It is </a:t>
            </a:r>
            <a:r>
              <a:rPr lang="en-US" b="1" u="sng" dirty="0" smtClean="0"/>
              <a:t>thick,</a:t>
            </a:r>
            <a:r>
              <a:rPr lang="en-US" b="1" dirty="0" smtClean="0"/>
              <a:t> ciliated highly vascular and contains mucous glands &amp; goblet cells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It lines the </a:t>
            </a:r>
            <a:r>
              <a:rPr lang="en-US" b="1" dirty="0" smtClean="0">
                <a:solidFill>
                  <a:srgbClr val="FF0000"/>
                </a:solidFill>
              </a:rPr>
              <a:t>lower part </a:t>
            </a:r>
            <a:r>
              <a:rPr lang="en-US" dirty="0" smtClean="0"/>
              <a:t>of the nasal cavity </a:t>
            </a:r>
            <a:r>
              <a:rPr lang="en-US" b="1" dirty="0" smtClean="0"/>
              <a:t>(from skin of vestibule to the superior </a:t>
            </a:r>
            <a:r>
              <a:rPr lang="en-US" b="1" dirty="0" err="1" smtClean="0"/>
              <a:t>concha</a:t>
            </a:r>
            <a:r>
              <a:rPr lang="en-US" b="1" dirty="0" smtClean="0"/>
              <a:t>).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It functions to </a:t>
            </a:r>
            <a:r>
              <a:rPr lang="en-US" u="sng" dirty="0" smtClean="0"/>
              <a:t>moisten</a:t>
            </a:r>
            <a:r>
              <a:rPr lang="en-US" dirty="0" smtClean="0"/>
              <a:t>, </a:t>
            </a:r>
            <a:r>
              <a:rPr lang="en-US" u="sng" dirty="0" smtClean="0"/>
              <a:t>clean</a:t>
            </a:r>
            <a:r>
              <a:rPr lang="en-US" dirty="0" smtClean="0"/>
              <a:t> and </a:t>
            </a:r>
            <a:r>
              <a:rPr lang="en-US" u="sng" dirty="0" smtClean="0"/>
              <a:t>warm</a:t>
            </a:r>
            <a:r>
              <a:rPr lang="en-US" dirty="0" smtClean="0"/>
              <a:t> the inspired air.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air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moistened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/>
              <a:t>by the secretion of numerous serous glands.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It is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cleaned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/>
              <a:t>by the removal of the dust particles by the ciliary action of the columnar ciliated epithelium that covers the mucosa.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air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warmed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/>
              <a:t>by a </a:t>
            </a:r>
            <a:r>
              <a:rPr lang="en-US" b="1" i="1" dirty="0" smtClean="0">
                <a:solidFill>
                  <a:srgbClr val="0070C0"/>
                </a:solidFill>
              </a:rPr>
              <a:t>submucous venous plexus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662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C081FE23-0D5D-4B62-9C8E-6471D7685F8E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12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pic>
        <p:nvPicPr>
          <p:cNvPr id="6" name="Picture 7" descr="934783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" t="6818" r="3040" b="4546"/>
          <a:stretch>
            <a:fillRect/>
          </a:stretch>
        </p:blipFill>
        <p:spPr bwMode="auto">
          <a:xfrm>
            <a:off x="395288" y="836613"/>
            <a:ext cx="7632700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title"/>
          </p:nvPr>
        </p:nvSpPr>
        <p:spPr>
          <a:xfrm>
            <a:off x="4067944" y="692696"/>
            <a:ext cx="3960440" cy="648742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2"/>
                </a:solidFill>
              </a:rPr>
              <a:t>Nerve supply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250825" y="260350"/>
            <a:ext cx="3168650" cy="6388100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300" dirty="0" smtClean="0">
                <a:solidFill>
                  <a:srgbClr val="0070C0"/>
                </a:solidFill>
              </a:rPr>
              <a:t>The </a:t>
            </a:r>
            <a:r>
              <a:rPr lang="en-US" sz="2300" b="1" dirty="0" smtClean="0">
                <a:solidFill>
                  <a:srgbClr val="0070C0"/>
                </a:solidFill>
              </a:rPr>
              <a:t>nerves of General Sensation</a:t>
            </a:r>
            <a:r>
              <a:rPr lang="en-US" sz="2300" dirty="0" smtClean="0">
                <a:solidFill>
                  <a:srgbClr val="0070C0"/>
                </a:solidFill>
              </a:rPr>
              <a:t> </a:t>
            </a:r>
            <a:r>
              <a:rPr lang="en-US" sz="2300" dirty="0" smtClean="0"/>
              <a:t>are derived from the </a:t>
            </a:r>
            <a:r>
              <a:rPr lang="en-US" sz="2300" b="1" dirty="0" smtClean="0">
                <a:solidFill>
                  <a:srgbClr val="7030A0"/>
                </a:solidFill>
              </a:rPr>
              <a:t>Ophthalmic</a:t>
            </a:r>
            <a:r>
              <a:rPr lang="en-US" sz="2300" dirty="0" smtClean="0">
                <a:solidFill>
                  <a:srgbClr val="7030A0"/>
                </a:solidFill>
              </a:rPr>
              <a:t> &amp; </a:t>
            </a:r>
            <a:r>
              <a:rPr lang="en-US" sz="2300" b="1" dirty="0" smtClean="0">
                <a:solidFill>
                  <a:srgbClr val="7030A0"/>
                </a:solidFill>
              </a:rPr>
              <a:t>Maxillary</a:t>
            </a:r>
            <a:r>
              <a:rPr lang="en-US" sz="2300" dirty="0" smtClean="0">
                <a:solidFill>
                  <a:srgbClr val="7030A0"/>
                </a:solidFill>
              </a:rPr>
              <a:t> </a:t>
            </a:r>
            <a:r>
              <a:rPr lang="en-US" sz="2300" dirty="0" smtClean="0"/>
              <a:t>divisions of  </a:t>
            </a:r>
            <a:r>
              <a:rPr lang="en-US" sz="2300" b="1" i="1" dirty="0" smtClean="0"/>
              <a:t>trigeminal nerve</a:t>
            </a:r>
            <a:r>
              <a:rPr lang="en-US" sz="2300" dirty="0" smtClean="0"/>
              <a:t>.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300" dirty="0" smtClean="0">
                <a:solidFill>
                  <a:srgbClr val="0070C0"/>
                </a:solidFill>
              </a:rPr>
              <a:t>The </a:t>
            </a:r>
            <a:r>
              <a:rPr lang="en-US" sz="2300" b="1" i="1" dirty="0" smtClean="0">
                <a:solidFill>
                  <a:srgbClr val="0070C0"/>
                </a:solidFill>
              </a:rPr>
              <a:t>anterior part is supplied by:</a:t>
            </a:r>
            <a:r>
              <a:rPr lang="en-US" sz="2300" dirty="0" smtClean="0">
                <a:solidFill>
                  <a:srgbClr val="0070C0"/>
                </a:solidFill>
              </a:rPr>
              <a:t>  </a:t>
            </a:r>
            <a:r>
              <a:rPr lang="en-US" sz="2300" b="1" dirty="0" smtClean="0">
                <a:solidFill>
                  <a:srgbClr val="00B050"/>
                </a:solidFill>
              </a:rPr>
              <a:t>Anterior </a:t>
            </a:r>
            <a:r>
              <a:rPr lang="en-US" sz="2300" b="1" dirty="0" err="1" smtClean="0">
                <a:solidFill>
                  <a:srgbClr val="00B050"/>
                </a:solidFill>
              </a:rPr>
              <a:t>Ethmoidal</a:t>
            </a:r>
            <a:r>
              <a:rPr lang="en-US" sz="2300" b="1" dirty="0" smtClean="0">
                <a:solidFill>
                  <a:srgbClr val="00B050"/>
                </a:solidFill>
              </a:rPr>
              <a:t> nerve</a:t>
            </a:r>
            <a:r>
              <a:rPr lang="en-US" sz="2300" dirty="0" smtClean="0">
                <a:solidFill>
                  <a:srgbClr val="00B050"/>
                </a:solidFill>
              </a:rPr>
              <a:t>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300" dirty="0" smtClean="0">
                <a:solidFill>
                  <a:srgbClr val="2F74FF"/>
                </a:solidFill>
              </a:rPr>
              <a:t>The </a:t>
            </a:r>
            <a:r>
              <a:rPr lang="en-US" sz="2300" b="1" i="1" dirty="0" smtClean="0">
                <a:solidFill>
                  <a:srgbClr val="2F74FF"/>
                </a:solidFill>
              </a:rPr>
              <a:t>posterior part is supplied by </a:t>
            </a:r>
            <a:r>
              <a:rPr lang="en-US" sz="2300" b="1" i="1" dirty="0" smtClean="0"/>
              <a:t>branches</a:t>
            </a:r>
            <a:r>
              <a:rPr lang="en-US" sz="2300" dirty="0" smtClean="0"/>
              <a:t> of the </a:t>
            </a:r>
            <a:r>
              <a:rPr lang="en-US" sz="2300" b="1" dirty="0" err="1" smtClean="0">
                <a:solidFill>
                  <a:srgbClr val="C00000"/>
                </a:solidFill>
              </a:rPr>
              <a:t>pterygopalatine</a:t>
            </a:r>
            <a:r>
              <a:rPr lang="en-US" sz="2300" b="1" dirty="0" smtClean="0">
                <a:solidFill>
                  <a:srgbClr val="C00000"/>
                </a:solidFill>
              </a:rPr>
              <a:t> ganglion</a:t>
            </a:r>
            <a:r>
              <a:rPr lang="en-US" sz="2300" dirty="0" smtClean="0">
                <a:solidFill>
                  <a:srgbClr val="C00000"/>
                </a:solidFill>
              </a:rPr>
              <a:t>:</a:t>
            </a:r>
          </a:p>
          <a:p>
            <a:pPr marL="52197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1-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Nasopalatine, </a:t>
            </a:r>
          </a:p>
          <a:p>
            <a:pPr marL="52197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2- Nasal, and</a:t>
            </a:r>
          </a:p>
          <a:p>
            <a:pPr marL="52197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3- Palatine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7654" name="Picture 10" descr="F66122-008-f2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3" b="4807"/>
          <a:stretch>
            <a:fillRect/>
          </a:stretch>
        </p:blipFill>
        <p:spPr>
          <a:xfrm>
            <a:off x="3492500" y="1844675"/>
            <a:ext cx="5472113" cy="3887788"/>
          </a:xfrm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03A80-CFA8-4B65-96FD-93E01C7F6162}" type="slidenum">
              <a:rPr lang="en-US" smtClean="0"/>
              <a:pPr>
                <a:defRPr/>
              </a:pPr>
              <a:t>13</a:t>
            </a:fld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456384" cy="1008112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Olfactory pathway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412875"/>
            <a:ext cx="3671887" cy="4302125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400" b="1" u="sng" dirty="0" smtClean="0">
                <a:solidFill>
                  <a:srgbClr val="FF3300"/>
                </a:solidFill>
              </a:rPr>
              <a:t>1</a:t>
            </a:r>
            <a:r>
              <a:rPr lang="en-US" sz="2400" b="1" u="sng" baseline="30000" dirty="0" smtClean="0">
                <a:solidFill>
                  <a:srgbClr val="FF3300"/>
                </a:solidFill>
              </a:rPr>
              <a:t>st</a:t>
            </a:r>
            <a:r>
              <a:rPr lang="en-US" sz="2400" b="1" u="sng" dirty="0" smtClean="0">
                <a:solidFill>
                  <a:srgbClr val="FF3300"/>
                </a:solidFill>
              </a:rPr>
              <a:t> neurone:</a:t>
            </a:r>
            <a:endParaRPr lang="en-US" sz="2400" dirty="0" smtClean="0"/>
          </a:p>
          <a:p>
            <a:pPr lvl="1" eaLnBrk="1" hangingPunct="1"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Olfactory receptors are specialized, </a:t>
            </a:r>
            <a:r>
              <a:rPr lang="en-US" sz="20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ciliated</a:t>
            </a:r>
            <a:r>
              <a:rPr 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CC00CC"/>
                </a:solidFill>
              </a:rPr>
              <a:t>nerve cells </a:t>
            </a:r>
            <a:r>
              <a:rPr lang="en-US" sz="2000" dirty="0" smtClean="0">
                <a:solidFill>
                  <a:schemeClr val="tx1"/>
                </a:solidFill>
              </a:rPr>
              <a:t>that lie in the olfactory epithelium.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u="sng" dirty="0" smtClean="0">
                <a:solidFill>
                  <a:schemeClr val="tx1"/>
                </a:solidFill>
              </a:rPr>
              <a:t>The axons </a:t>
            </a:r>
            <a:r>
              <a:rPr lang="en-US" sz="2000" dirty="0" smtClean="0">
                <a:solidFill>
                  <a:schemeClr val="tx1"/>
                </a:solidFill>
              </a:rPr>
              <a:t>of these bipolar cells 12-20 fibers form </a:t>
            </a:r>
            <a:r>
              <a:rPr lang="en-US" sz="2000" u="sng" dirty="0" smtClean="0">
                <a:solidFill>
                  <a:schemeClr val="tx1"/>
                </a:solidFill>
              </a:rPr>
              <a:t>the true olfactory nerve fibers.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Which passes </a:t>
            </a:r>
            <a:r>
              <a:rPr lang="en-US" sz="2000" dirty="0" smtClean="0">
                <a:solidFill>
                  <a:schemeClr val="tx1"/>
                </a:solidFill>
              </a:rPr>
              <a:t>through the </a:t>
            </a:r>
            <a:r>
              <a:rPr lang="en-US" sz="2000" u="sng" dirty="0" smtClean="0">
                <a:solidFill>
                  <a:schemeClr val="tx1"/>
                </a:solidFill>
              </a:rPr>
              <a:t>cribriform plate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u="sng" dirty="0" smtClean="0">
                <a:solidFill>
                  <a:schemeClr val="tx1"/>
                </a:solidFill>
              </a:rPr>
              <a:t>of ethmoid.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u="sng" dirty="0" smtClean="0">
                <a:solidFill>
                  <a:schemeClr val="tx1"/>
                </a:solidFill>
              </a:rPr>
              <a:t>They join the </a:t>
            </a:r>
            <a:r>
              <a:rPr lang="en-US" sz="2000" b="1" u="sng" dirty="0" smtClean="0">
                <a:solidFill>
                  <a:srgbClr val="C00000"/>
                </a:solidFill>
              </a:rPr>
              <a:t>olfactory bulb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D8CF-39B4-4A08-800E-274606F1FEF1}" type="slidenum">
              <a:rPr lang="en-US" smtClean="0"/>
              <a:pPr>
                <a:defRPr/>
              </a:pPr>
              <a:t>14</a:t>
            </a:fld>
            <a:endParaRPr lang="en-US">
              <a:cs typeface="+mn-cs"/>
            </a:endParaRPr>
          </a:p>
        </p:txBody>
      </p:sp>
      <p:pic>
        <p:nvPicPr>
          <p:cNvPr id="6" name="Content Placeholder 5" descr="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24300" y="188913"/>
            <a:ext cx="4968875" cy="6192837"/>
          </a:xfrm>
          <a:ln w="38100">
            <a:solidFill>
              <a:schemeClr val="tx1"/>
            </a:solidFill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7812088" y="3860800"/>
            <a:ext cx="792162" cy="215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12088" y="1989138"/>
            <a:ext cx="86360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6BC6175E-9E7E-483D-BC5A-AA9923AA6C78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15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pic>
        <p:nvPicPr>
          <p:cNvPr id="189452" name="Picture 12" descr="6"/>
          <p:cNvPicPr>
            <a:picLocks noChangeAspect="1" noChangeArrowheads="1"/>
          </p:cNvPicPr>
          <p:nvPr/>
        </p:nvPicPr>
        <p:blipFill>
          <a:blip r:embed="rId3"/>
          <a:srcRect l="9556" t="4701" r="6851" b="38532"/>
          <a:stretch>
            <a:fillRect/>
          </a:stretch>
        </p:blipFill>
        <p:spPr bwMode="auto">
          <a:xfrm>
            <a:off x="4643438" y="260350"/>
            <a:ext cx="4176712" cy="63373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23850" y="260350"/>
            <a:ext cx="4103688" cy="3046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rgbClr val="0070C0"/>
                </a:solidFill>
              </a:rPr>
              <a:t>Preliminary processing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i="1" dirty="0">
                <a:solidFill>
                  <a:srgbClr val="0070C0"/>
                </a:solidFill>
              </a:rPr>
              <a:t>of olfactory information</a:t>
            </a:r>
            <a:r>
              <a:rPr lang="en-US" sz="2400" dirty="0">
                <a:solidFill>
                  <a:srgbClr val="0070C0"/>
                </a:solidFill>
              </a:rPr>
              <a:t> is </a:t>
            </a:r>
            <a:r>
              <a:rPr lang="en-US" sz="2400" dirty="0"/>
              <a:t>within the olfactory bulb, which contains interneurones and large </a:t>
            </a:r>
            <a:r>
              <a:rPr lang="en-US" sz="2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Mitral </a:t>
            </a:r>
            <a:r>
              <a:rPr lang="en-US" sz="24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cells</a:t>
            </a:r>
            <a:r>
              <a:rPr lang="en-US" sz="2400" b="1" dirty="0" smtClean="0"/>
              <a:t> </a:t>
            </a:r>
            <a:r>
              <a:rPr lang="en-US" sz="2400" dirty="0"/>
              <a:t>axons from the latter leave the bulb in the olfactory tract.</a:t>
            </a:r>
          </a:p>
        </p:txBody>
      </p:sp>
      <p:pic>
        <p:nvPicPr>
          <p:cNvPr id="8" name="Content Placeholder 7" descr="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26"/>
          <a:stretch>
            <a:fillRect/>
          </a:stretch>
        </p:blipFill>
        <p:spPr>
          <a:xfrm>
            <a:off x="539750" y="3357563"/>
            <a:ext cx="2808114" cy="3311525"/>
          </a:xfrm>
          <a:noFill/>
        </p:spPr>
      </p:pic>
      <p:sp>
        <p:nvSpPr>
          <p:cNvPr id="6" name="Oval 5"/>
          <p:cNvSpPr/>
          <p:nvPr/>
        </p:nvSpPr>
        <p:spPr>
          <a:xfrm>
            <a:off x="8101013" y="765175"/>
            <a:ext cx="287337" cy="5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332656"/>
            <a:ext cx="4536504" cy="864096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Olfactory pathway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332358"/>
            <a:ext cx="3384550" cy="568893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2400" b="1" u="sng" dirty="0" smtClean="0">
                <a:solidFill>
                  <a:srgbClr val="FF3300"/>
                </a:solidFill>
              </a:rPr>
              <a:t>2</a:t>
            </a:r>
            <a:r>
              <a:rPr lang="en-US" sz="2400" b="1" u="sng" baseline="30000" dirty="0" smtClean="0">
                <a:solidFill>
                  <a:srgbClr val="FF3300"/>
                </a:solidFill>
              </a:rPr>
              <a:t>nd</a:t>
            </a:r>
            <a:r>
              <a:rPr lang="en-US" sz="2400" b="1" u="sng" dirty="0" smtClean="0">
                <a:solidFill>
                  <a:srgbClr val="FF3300"/>
                </a:solidFill>
              </a:rPr>
              <a:t> </a:t>
            </a:r>
            <a:r>
              <a:rPr lang="en-US" sz="2400" b="1" u="sng" dirty="0" err="1" smtClean="0">
                <a:solidFill>
                  <a:srgbClr val="FF3300"/>
                </a:solidFill>
              </a:rPr>
              <a:t>neurone</a:t>
            </a:r>
            <a:r>
              <a:rPr lang="en-US" sz="2400" b="1" u="sng" dirty="0" smtClean="0">
                <a:solidFill>
                  <a:srgbClr val="FF3300"/>
                </a:solidFill>
              </a:rPr>
              <a:t>:</a:t>
            </a:r>
            <a:r>
              <a:rPr lang="en-US" sz="2400" u="sng" dirty="0" smtClean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It is formed by the </a:t>
            </a:r>
            <a:r>
              <a:rPr lang="en-US" sz="2000" b="1" dirty="0" smtClean="0">
                <a:solidFill>
                  <a:srgbClr val="00B0F0"/>
                </a:solidFill>
              </a:rPr>
              <a:t>Mitral cells of olfactory bulb.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The axons of these cells form the </a:t>
            </a:r>
            <a:r>
              <a:rPr lang="en-US" sz="2000" u="sng" dirty="0" smtClean="0">
                <a:solidFill>
                  <a:schemeClr val="tx1"/>
                </a:solidFill>
              </a:rPr>
              <a:t>olfactory tract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u="sng" dirty="0" smtClean="0">
                <a:solidFill>
                  <a:srgbClr val="0070C0"/>
                </a:solidFill>
              </a:rPr>
              <a:t>Each tract divides </a:t>
            </a:r>
            <a:r>
              <a:rPr lang="en-US" sz="2000" dirty="0" smtClean="0">
                <a:solidFill>
                  <a:schemeClr val="tx1"/>
                </a:solidFill>
              </a:rPr>
              <a:t>into 2 roots at the </a:t>
            </a:r>
            <a:r>
              <a:rPr lang="en-US" sz="2000" u="sng" dirty="0" smtClean="0">
                <a:solidFill>
                  <a:schemeClr val="tx1"/>
                </a:solidFill>
              </a:rPr>
              <a:t>anterior perforated substance:</a:t>
            </a:r>
          </a:p>
          <a:p>
            <a:pPr marL="292100" lvl="1" indent="0" eaLnBrk="1" hangingPunct="1">
              <a:lnSpc>
                <a:spcPct val="80000"/>
              </a:lnSpc>
              <a:buNone/>
              <a:defRPr/>
            </a:pPr>
            <a:endParaRPr lang="en-US" sz="2000" b="1" u="sng" dirty="0">
              <a:solidFill>
                <a:schemeClr val="tx1"/>
              </a:solidFill>
            </a:endParaRPr>
          </a:p>
          <a:p>
            <a:pPr marL="292100" lvl="1" indent="0" eaLnBrk="1" hangingPunct="1">
              <a:lnSpc>
                <a:spcPct val="80000"/>
              </a:lnSpc>
              <a:buNone/>
              <a:defRPr/>
            </a:pPr>
            <a:r>
              <a:rPr lang="en-US" sz="2000" b="1" u="sng" dirty="0" smtClean="0">
                <a:solidFill>
                  <a:srgbClr val="CC00CC"/>
                </a:solidFill>
              </a:rPr>
              <a:t>Lateral root:</a:t>
            </a:r>
          </a:p>
          <a:p>
            <a:pPr lvl="1" eaLnBrk="1" hangingPunct="1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Carries olfactory fibers to </a:t>
            </a:r>
            <a:r>
              <a:rPr lang="en-US" sz="1600" u="sng" dirty="0" smtClean="0">
                <a:solidFill>
                  <a:schemeClr val="tx1"/>
                </a:solidFill>
              </a:rPr>
              <a:t>end in</a:t>
            </a:r>
            <a:r>
              <a:rPr lang="en-US" sz="1600" dirty="0" smtClean="0">
                <a:solidFill>
                  <a:schemeClr val="tx1"/>
                </a:solidFill>
              </a:rPr>
              <a:t> cortex of the </a:t>
            </a:r>
            <a:r>
              <a:rPr lang="en-US" sz="1600" b="1" dirty="0" smtClean="0">
                <a:solidFill>
                  <a:srgbClr val="00B050"/>
                </a:solidFill>
              </a:rPr>
              <a:t>Uncus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&amp; adjacent part of </a:t>
            </a:r>
            <a:r>
              <a:rPr lang="en-US" sz="1600" b="1" dirty="0" smtClean="0">
                <a:solidFill>
                  <a:srgbClr val="00B050"/>
                </a:solidFill>
              </a:rPr>
              <a:t>Hippocampal </a:t>
            </a:r>
            <a:r>
              <a:rPr lang="en-US" sz="1600" b="1" dirty="0" err="1" smtClean="0">
                <a:solidFill>
                  <a:srgbClr val="00B050"/>
                </a:solidFill>
              </a:rPr>
              <a:t>gyrus</a:t>
            </a:r>
            <a:r>
              <a:rPr lang="en-US" sz="1600" b="1" dirty="0" smtClean="0">
                <a:solidFill>
                  <a:srgbClr val="00B05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(center of smell)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F9572-AE9A-4296-8264-39DE6629DB40}" type="slidenum">
              <a:rPr lang="en-US" smtClean="0"/>
              <a:pPr>
                <a:defRPr/>
              </a:pPr>
              <a:t>16</a:t>
            </a:fld>
            <a:endParaRPr lang="en-US">
              <a:cs typeface="+mn-cs"/>
            </a:endParaRPr>
          </a:p>
        </p:txBody>
      </p:sp>
      <p:pic>
        <p:nvPicPr>
          <p:cNvPr id="30725" name="Picture 4" descr="DFA198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" t="10063" r="14937" b="25896"/>
          <a:stretch>
            <a:fillRect/>
          </a:stretch>
        </p:blipFill>
        <p:spPr>
          <a:xfrm>
            <a:off x="3708400" y="1268413"/>
            <a:ext cx="5184775" cy="5184775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5867400" y="5445125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940425" y="5445125"/>
            <a:ext cx="1223963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13" y="1912938"/>
            <a:ext cx="3798887" cy="418306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44450" indent="0" eaLnBrk="1" hangingPunct="1">
              <a:lnSpc>
                <a:spcPct val="80000"/>
              </a:lnSpc>
              <a:buNone/>
              <a:defRPr/>
            </a:pPr>
            <a:r>
              <a:rPr lang="en-US" sz="2000" b="1" u="sng" dirty="0" smtClean="0">
                <a:solidFill>
                  <a:srgbClr val="CC00CC"/>
                </a:solidFill>
              </a:rPr>
              <a:t>Medial root: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Crosses midline through </a:t>
            </a:r>
            <a:r>
              <a:rPr lang="en-US" sz="1600" dirty="0" smtClean="0">
                <a:solidFill>
                  <a:srgbClr val="2F74FF"/>
                </a:solidFill>
              </a:rPr>
              <a:t>anterior commissure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and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joins the uncrossed lateral root of opposite side.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It connects olfactory centers of 2 cerebral hemispheres.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So each olfactory centre receives smell sensation from both halves of nasal cavity.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NB: </a:t>
            </a:r>
            <a:r>
              <a:rPr lang="en-US" sz="2000" b="1" dirty="0" smtClean="0">
                <a:solidFill>
                  <a:srgbClr val="FF3300"/>
                </a:solidFill>
              </a:rPr>
              <a:t>Olfactory pathway is the only sensory pathway which reaches the cerebral cortex without passing through the </a:t>
            </a:r>
            <a:r>
              <a:rPr lang="en-US" sz="2000" b="1" dirty="0" smtClean="0">
                <a:solidFill>
                  <a:srgbClr val="2F74FF"/>
                </a:solidFill>
              </a:rPr>
              <a:t>Thalamus</a:t>
            </a:r>
            <a:endParaRPr lang="en-US" sz="2000" b="1" dirty="0" smtClean="0">
              <a:solidFill>
                <a:srgbClr val="FF33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238BB-83B9-4239-AD68-0C3705215576}" type="slidenum">
              <a:rPr lang="en-US" smtClean="0"/>
              <a:pPr>
                <a:defRPr/>
              </a:pPr>
              <a:t>17</a:t>
            </a:fld>
            <a:endParaRPr lang="en-US"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4" descr="DFA198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" t="10063" r="14937" b="25896"/>
          <a:stretch>
            <a:fillRect/>
          </a:stretch>
        </p:blipFill>
        <p:spPr bwMode="auto">
          <a:xfrm>
            <a:off x="4068438" y="1124744"/>
            <a:ext cx="4896050" cy="489604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6109789" y="5039145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156349" y="5055021"/>
            <a:ext cx="1223963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234008"/>
            <a:ext cx="8172400" cy="604192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Olfactory pathway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8162925" cy="648072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Arterial supply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0913" y="1443038"/>
            <a:ext cx="3492500" cy="3833812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b="1" dirty="0" err="1" smtClean="0">
                <a:solidFill>
                  <a:srgbClr val="FF0000"/>
                </a:solidFill>
              </a:rPr>
              <a:t>Sphenopalatine</a:t>
            </a:r>
            <a:r>
              <a:rPr lang="en-US" sz="2000" b="1" dirty="0" smtClean="0">
                <a:solidFill>
                  <a:srgbClr val="FF0000"/>
                </a:solidFill>
              </a:rPr>
              <a:t> artery </a:t>
            </a:r>
            <a:r>
              <a:rPr lang="en-US" sz="2000" b="1" dirty="0" smtClean="0"/>
              <a:t>(maxillary)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b="1" dirty="0" smtClean="0">
                <a:solidFill>
                  <a:srgbClr val="FF3300"/>
                </a:solidFill>
              </a:rPr>
              <a:t>Ethmoidal anterior and posterior </a:t>
            </a:r>
            <a:r>
              <a:rPr lang="en-US" sz="2000" b="1" dirty="0" smtClean="0"/>
              <a:t>(ophthalmic)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Superior labial </a:t>
            </a:r>
            <a:r>
              <a:rPr lang="en-US" sz="2000" b="1" dirty="0" smtClean="0"/>
              <a:t>(facial)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sz="2000" b="1" u="sng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b="1" u="sng" dirty="0" smtClean="0"/>
              <a:t>Applied anatomy:</a:t>
            </a:r>
            <a:r>
              <a:rPr lang="en-US" sz="2000" dirty="0" smtClean="0"/>
              <a:t>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 smtClean="0"/>
              <a:t>Rich arterial anastomosis on </a:t>
            </a:r>
            <a:r>
              <a:rPr lang="en-US" sz="2000" b="1" dirty="0" smtClean="0">
                <a:solidFill>
                  <a:srgbClr val="0070C0"/>
                </a:solidFill>
              </a:rPr>
              <a:t>anterior &amp; inferior part of nasal septum </a:t>
            </a:r>
            <a:r>
              <a:rPr lang="en-US" sz="2000" b="1" u="sng" dirty="0" smtClean="0">
                <a:solidFill>
                  <a:srgbClr val="C00000"/>
                </a:solidFill>
              </a:rPr>
              <a:t>(Little’s area) </a:t>
            </a:r>
            <a:r>
              <a:rPr lang="en-US" sz="2000" dirty="0" smtClean="0"/>
              <a:t>is the most common site for </a:t>
            </a:r>
            <a:r>
              <a:rPr lang="en-US" sz="2000" b="1" dirty="0" smtClean="0"/>
              <a:t>epistaxis</a:t>
            </a:r>
          </a:p>
        </p:txBody>
      </p:sp>
      <p:pic>
        <p:nvPicPr>
          <p:cNvPr id="32774" name="Picture 6" descr="F66122-008-f2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" t="1350" r="807" b="3020"/>
          <a:stretch>
            <a:fillRect/>
          </a:stretch>
        </p:blipFill>
        <p:spPr>
          <a:xfrm>
            <a:off x="3635375" y="1484313"/>
            <a:ext cx="5329238" cy="432117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A41DF-5C59-4444-9F51-9A51F2D86768}" type="slidenum">
              <a:rPr lang="en-US" smtClean="0"/>
              <a:pPr>
                <a:defRPr/>
              </a:pPr>
              <a:t>18</a:t>
            </a:fld>
            <a:endParaRPr lang="en-US"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1863" y="2636838"/>
            <a:ext cx="936625" cy="215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32363" y="1557338"/>
            <a:ext cx="1079500" cy="215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0650" y="5373688"/>
            <a:ext cx="1152525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77" y="582930"/>
            <a:ext cx="8169402" cy="617220"/>
          </a:xfr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2F74FF"/>
                </a:solidFill>
              </a:rPr>
              <a:t>Venous drainage</a:t>
            </a:r>
            <a:endParaRPr lang="en-US" dirty="0">
              <a:solidFill>
                <a:srgbClr val="2F74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5301" y="2896344"/>
            <a:ext cx="3521075" cy="204482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/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Venous plexus in the sub mucosa formed by veins accompanying the arteries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97023-15E6-42C1-BE03-D17C880E6FB4}" type="slidenum">
              <a:rPr lang="en-US" smtClean="0"/>
              <a:pPr>
                <a:defRPr/>
              </a:pPr>
              <a:t>19</a:t>
            </a:fld>
            <a:endParaRPr lang="en-US">
              <a:cs typeface="+mn-cs"/>
            </a:endParaRPr>
          </a:p>
        </p:txBody>
      </p:sp>
      <p:pic>
        <p:nvPicPr>
          <p:cNvPr id="33797" name="Picture 2" descr="C:\Documents and Settings\User\My Documents\Student Gray\8. Head and neck\F66122-008-f2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r="14435" b="3236"/>
          <a:stretch>
            <a:fillRect/>
          </a:stretch>
        </p:blipFill>
        <p:spPr bwMode="auto">
          <a:xfrm>
            <a:off x="250825" y="1773238"/>
            <a:ext cx="3960813" cy="46799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48038" y="2636838"/>
            <a:ext cx="792162" cy="2873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87675" y="6092825"/>
            <a:ext cx="1008063" cy="1444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37692" y="260648"/>
            <a:ext cx="7202561" cy="10048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OBJECTIVES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43508" y="1484313"/>
            <a:ext cx="7704534" cy="4897437"/>
          </a:xfr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u="sng" dirty="0" smtClean="0">
                <a:solidFill>
                  <a:srgbClr val="2F74FF"/>
                </a:solidFill>
              </a:rPr>
              <a:t>By the end of this lecture the students should be able to: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Describe the structures forming </a:t>
            </a:r>
            <a:r>
              <a:rPr lang="en-US" sz="2800" u="sng" dirty="0" smtClean="0"/>
              <a:t>the walls of the nasal cavity.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List the main structures </a:t>
            </a:r>
            <a:r>
              <a:rPr lang="en-US" sz="2800" u="sng" dirty="0" smtClean="0"/>
              <a:t>draining into the lateral wall</a:t>
            </a:r>
            <a:r>
              <a:rPr lang="en-US" sz="2800" dirty="0" smtClean="0"/>
              <a:t> of the nasal cavity.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Differentiate between the </a:t>
            </a:r>
            <a:r>
              <a:rPr lang="en-US" sz="2800" u="sng" dirty="0" smtClean="0"/>
              <a:t>respiratory and olfactory</a:t>
            </a:r>
            <a:r>
              <a:rPr lang="en-US" sz="2800" dirty="0" smtClean="0"/>
              <a:t> regions of the nasal cavity.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List the main </a:t>
            </a:r>
            <a:r>
              <a:rPr lang="en-US" sz="2800" u="sng" dirty="0" smtClean="0">
                <a:solidFill>
                  <a:srgbClr val="002060"/>
                </a:solidFill>
              </a:rPr>
              <a:t>sensory</a:t>
            </a:r>
            <a:r>
              <a:rPr lang="en-US" sz="2800" u="sng" dirty="0" smtClean="0"/>
              <a:t> and </a:t>
            </a:r>
            <a:r>
              <a:rPr lang="en-US" sz="2800" u="sng" dirty="0" smtClean="0">
                <a:solidFill>
                  <a:srgbClr val="FF0000"/>
                </a:solidFill>
              </a:rPr>
              <a:t>blood</a:t>
            </a:r>
            <a:r>
              <a:rPr lang="en-US" sz="2800" u="sng" dirty="0" smtClean="0"/>
              <a:t> supply</a:t>
            </a:r>
            <a:r>
              <a:rPr lang="en-US" sz="2800" dirty="0" smtClean="0"/>
              <a:t> of the nose.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Describe the </a:t>
            </a:r>
            <a:r>
              <a:rPr lang="en-US" sz="2800" u="sng" dirty="0" smtClean="0"/>
              <a:t>olfactory pathway.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F0928-DC40-4D58-822D-F9AFF7F6E0C3}" type="slidenum">
              <a:rPr lang="en-US"/>
              <a:pPr>
                <a:defRPr/>
              </a:pPr>
              <a:t>2</a:t>
            </a:fld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27013"/>
            <a:ext cx="3672408" cy="739775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</p:spPr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2F74FF"/>
                </a:solidFill>
              </a:rPr>
              <a:t>Lymph drainage 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981200"/>
            <a:ext cx="2952750" cy="2239963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/>
              <a:t>Submandibular</a:t>
            </a:r>
            <a:r>
              <a:rPr lang="en-US" sz="2800" dirty="0" smtClean="0"/>
              <a:t> nodes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/>
              <a:t>Upper deep cervical</a:t>
            </a:r>
            <a:r>
              <a:rPr lang="en-US" sz="2800" dirty="0" smtClean="0"/>
              <a:t> nodes.</a:t>
            </a:r>
          </a:p>
        </p:txBody>
      </p:sp>
      <p:pic>
        <p:nvPicPr>
          <p:cNvPr id="34820" name="Picture 6" descr="F66122-008-f2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3" r="20306" b="5325"/>
          <a:stretch>
            <a:fillRect/>
          </a:stretch>
        </p:blipFill>
        <p:spPr>
          <a:xfrm>
            <a:off x="4067175" y="620713"/>
            <a:ext cx="4681538" cy="5759450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F27B46-6A78-405F-A0F0-3D16187F8AB2}" type="slidenum">
              <a:rPr lang="en-US" smtClean="0"/>
              <a:pPr>
                <a:defRPr/>
              </a:pPr>
              <a:t>20</a:t>
            </a:fld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057800"/>
            <a:ext cx="8143874" cy="1800200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11500" dirty="0" smtClean="0"/>
              <a:t>Thank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52320" y="6525344"/>
            <a:ext cx="588963" cy="228600"/>
          </a:xfrm>
        </p:spPr>
        <p:txBody>
          <a:bodyPr/>
          <a:lstStyle/>
          <a:p>
            <a:pPr>
              <a:defRPr/>
            </a:pPr>
            <a:fld id="{FEF27B46-6A78-405F-A0F0-3D16187F8AB2}" type="slidenum">
              <a:rPr lang="en-US" smtClean="0"/>
              <a:pPr>
                <a:defRPr/>
              </a:pPr>
              <a:t>21</a:t>
            </a:fld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85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620688"/>
            <a:ext cx="8153400" cy="648072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dirty="0" smtClean="0">
                <a:solidFill>
                  <a:srgbClr val="2F74FF"/>
                </a:solidFill>
              </a:rPr>
              <a:t>Nasal cavity</a:t>
            </a:r>
            <a:endParaRPr lang="en-US" sz="3600" dirty="0" smtClean="0">
              <a:solidFill>
                <a:srgbClr val="2F74FF"/>
              </a:solidFill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773238"/>
            <a:ext cx="2592387" cy="4535487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dirty="0" smtClean="0"/>
              <a:t>It extends from </a:t>
            </a:r>
            <a:r>
              <a:rPr lang="en-GB" sz="2000" u="sng" dirty="0" smtClean="0"/>
              <a:t>nostrils </a:t>
            </a:r>
            <a:r>
              <a:rPr lang="en-GB" sz="2000" dirty="0" smtClean="0"/>
              <a:t>anteriorly to the </a:t>
            </a:r>
            <a:r>
              <a:rPr lang="en-GB" sz="2000" u="sng" dirty="0" err="1" smtClean="0"/>
              <a:t>choanae</a:t>
            </a:r>
            <a:r>
              <a:rPr lang="en-GB" sz="2000" dirty="0" smtClean="0"/>
              <a:t> posteriorly.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dirty="0" smtClean="0"/>
              <a:t>Divided into right and left parts by the </a:t>
            </a:r>
            <a:r>
              <a:rPr lang="en-GB" sz="2000" b="1" u="sng" dirty="0" smtClean="0">
                <a:solidFill>
                  <a:srgbClr val="C00000"/>
                </a:solidFill>
              </a:rPr>
              <a:t>nasal septum</a:t>
            </a:r>
            <a:endParaRPr lang="en-GB" sz="2000" u="sng" dirty="0" smtClean="0">
              <a:solidFill>
                <a:srgbClr val="2F74FF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part has</a:t>
            </a:r>
            <a:r>
              <a:rPr lang="en-GB" sz="2000" dirty="0" smtClean="0"/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b="1" dirty="0" smtClean="0"/>
              <a:t>Roof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b="1" dirty="0" smtClean="0"/>
              <a:t>Floor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b="1" dirty="0" smtClean="0"/>
              <a:t>Lateral and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b="1" dirty="0" smtClean="0"/>
              <a:t>Medial walls.  </a:t>
            </a:r>
            <a:endParaRPr lang="en-US" sz="2000" b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A7719-17B9-4045-80BD-2B5739BA945B}" type="slidenum">
              <a:rPr lang="en-US" smtClean="0"/>
              <a:pPr>
                <a:defRPr/>
              </a:pPr>
              <a:t>3</a:t>
            </a:fld>
            <a:endParaRPr lang="en-US">
              <a:cs typeface="+mn-cs"/>
            </a:endParaRPr>
          </a:p>
        </p:txBody>
      </p:sp>
      <p:pic>
        <p:nvPicPr>
          <p:cNvPr id="17415" name="Picture 8" descr="nose 00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4000" contras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68" t="9531" b="41205"/>
          <a:stretch>
            <a:fillRect/>
          </a:stretch>
        </p:blipFill>
        <p:spPr bwMode="auto">
          <a:xfrm>
            <a:off x="3059113" y="1844675"/>
            <a:ext cx="5094287" cy="43211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764704"/>
            <a:ext cx="2736850" cy="72008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2F74FF"/>
                </a:solidFill>
              </a:rPr>
              <a:t>Floor</a:t>
            </a:r>
            <a:r>
              <a:rPr lang="en-GB" dirty="0" smtClean="0"/>
              <a:t> </a:t>
            </a:r>
            <a:endParaRPr lang="en-US" dirty="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349500"/>
            <a:ext cx="3960812" cy="3382963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400" b="1" u="sng" dirty="0" smtClean="0"/>
              <a:t>Formed by:</a:t>
            </a:r>
          </a:p>
          <a:p>
            <a:pPr eaLnBrk="1" hangingPunct="1">
              <a:defRPr/>
            </a:pPr>
            <a:r>
              <a:rPr lang="en-GB" sz="2400" b="1" dirty="0" smtClean="0">
                <a:solidFill>
                  <a:srgbClr val="2F74FF"/>
                </a:solidFill>
              </a:rPr>
              <a:t>Nasal (upper)surface of the hard (bony) palate:</a:t>
            </a:r>
          </a:p>
          <a:p>
            <a:pPr lvl="1" eaLnBrk="1" hangingPunct="1">
              <a:defRPr/>
            </a:pPr>
            <a:r>
              <a:rPr lang="en-GB" sz="2100" dirty="0" smtClean="0">
                <a:solidFill>
                  <a:schemeClr val="tx1"/>
                </a:solidFill>
              </a:rPr>
              <a:t>Palatine process of maxilla</a:t>
            </a:r>
            <a:r>
              <a:rPr lang="en-GB" sz="2100" dirty="0" smtClean="0"/>
              <a:t>, </a:t>
            </a:r>
            <a:r>
              <a:rPr lang="en-GB" sz="2100" b="1" dirty="0" err="1" smtClean="0">
                <a:solidFill>
                  <a:srgbClr val="FF0000"/>
                </a:solidFill>
              </a:rPr>
              <a:t>anteriorly</a:t>
            </a:r>
            <a:r>
              <a:rPr lang="en-GB" sz="2100" b="1" dirty="0" smtClean="0">
                <a:solidFill>
                  <a:srgbClr val="FF0000"/>
                </a:solidFill>
              </a:rPr>
              <a:t>.</a:t>
            </a:r>
          </a:p>
          <a:p>
            <a:pPr lvl="1" eaLnBrk="1" hangingPunct="1">
              <a:defRPr/>
            </a:pPr>
            <a:r>
              <a:rPr lang="en-GB" sz="2100" dirty="0" smtClean="0">
                <a:solidFill>
                  <a:schemeClr val="tx1"/>
                </a:solidFill>
              </a:rPr>
              <a:t>Horizontal plate of the palatine bone</a:t>
            </a:r>
            <a:r>
              <a:rPr lang="en-GB" sz="2100" dirty="0" smtClean="0"/>
              <a:t>, </a:t>
            </a:r>
            <a:r>
              <a:rPr lang="en-GB" sz="2100" b="1" dirty="0" smtClean="0">
                <a:solidFill>
                  <a:srgbClr val="FF0000"/>
                </a:solidFill>
              </a:rPr>
              <a:t>posteriorly</a:t>
            </a:r>
            <a:endParaRPr lang="en-US" sz="2100" b="1" dirty="0" smtClean="0">
              <a:solidFill>
                <a:srgbClr val="FF0000"/>
              </a:solidFill>
            </a:endParaRPr>
          </a:p>
        </p:txBody>
      </p:sp>
      <p:pic>
        <p:nvPicPr>
          <p:cNvPr id="18436" name="Picture 6" descr="F66122-008-f2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5" r="15205" b="5605"/>
          <a:stretch>
            <a:fillRect/>
          </a:stretch>
        </p:blipFill>
        <p:spPr>
          <a:xfrm>
            <a:off x="4211638" y="908050"/>
            <a:ext cx="4752975" cy="5329238"/>
          </a:xfrm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DD418-5930-419F-AE41-93675E5B35D0}" type="slidenum">
              <a:rPr lang="en-US" smtClean="0"/>
              <a:pPr>
                <a:defRPr/>
              </a:pPr>
              <a:t>4</a:t>
            </a:fld>
            <a:endParaRPr lang="en-US"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36296" y="2060848"/>
            <a:ext cx="144016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524328" y="5013176"/>
            <a:ext cx="129614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663"/>
            <a:ext cx="2374900" cy="647849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/>
              <a:t>Roof </a:t>
            </a:r>
            <a:endParaRPr lang="en-US" dirty="0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017713"/>
            <a:ext cx="3168650" cy="349885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800" b="1" u="sng" dirty="0" smtClean="0"/>
              <a:t>Formed by</a:t>
            </a:r>
            <a:r>
              <a:rPr lang="en-GB" sz="2800" b="1" dirty="0" smtClean="0"/>
              <a:t>:</a:t>
            </a:r>
            <a:r>
              <a:rPr lang="en-GB" sz="2800" b="1" u="sng" dirty="0" smtClean="0"/>
              <a:t> </a:t>
            </a:r>
          </a:p>
          <a:p>
            <a:pPr marL="521970" lvl="1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100" dirty="0" smtClean="0">
                <a:solidFill>
                  <a:srgbClr val="FF0000"/>
                </a:solidFill>
              </a:rPr>
              <a:t>Posteriorly</a:t>
            </a:r>
          </a:p>
          <a:p>
            <a:pPr marL="760095" lvl="2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Body </a:t>
            </a:r>
            <a:r>
              <a:rPr lang="en-GB" sz="1800" dirty="0" smtClean="0">
                <a:solidFill>
                  <a:schemeClr val="tx1"/>
                </a:solidFill>
              </a:rPr>
              <a:t>of sphenoid, </a:t>
            </a:r>
            <a:endParaRPr lang="en-GB" sz="1800" dirty="0" smtClean="0">
              <a:solidFill>
                <a:srgbClr val="FF0000"/>
              </a:solidFill>
            </a:endParaRPr>
          </a:p>
          <a:p>
            <a:pPr marL="521970" lvl="1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100" dirty="0">
                <a:solidFill>
                  <a:srgbClr val="FF0000"/>
                </a:solidFill>
              </a:rPr>
              <a:t>M</a:t>
            </a:r>
            <a:r>
              <a:rPr lang="en-GB" sz="2100" dirty="0" smtClean="0">
                <a:solidFill>
                  <a:srgbClr val="FF0000"/>
                </a:solidFill>
              </a:rPr>
              <a:t>iddle</a:t>
            </a:r>
            <a:endParaRPr lang="en-GB" sz="2100" dirty="0">
              <a:solidFill>
                <a:srgbClr val="FF0000"/>
              </a:solidFill>
            </a:endParaRPr>
          </a:p>
          <a:p>
            <a:pPr marL="760095" lvl="2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Cribriform </a:t>
            </a:r>
            <a:r>
              <a:rPr lang="en-GB" sz="1800" dirty="0" smtClean="0">
                <a:solidFill>
                  <a:schemeClr val="tx1"/>
                </a:solidFill>
              </a:rPr>
              <a:t>plate of ethmoid, in the </a:t>
            </a:r>
            <a:r>
              <a:rPr lang="en-GB" sz="1800" dirty="0" smtClean="0">
                <a:solidFill>
                  <a:schemeClr val="tx1"/>
                </a:solidFill>
              </a:rPr>
              <a:t>Frontal</a:t>
            </a:r>
            <a:r>
              <a:rPr lang="en-GB" sz="1800" dirty="0" smtClean="0">
                <a:solidFill>
                  <a:schemeClr val="tx1"/>
                </a:solidFill>
              </a:rPr>
              <a:t>, </a:t>
            </a:r>
            <a:endParaRPr lang="en-GB" sz="1800" dirty="0" smtClean="0">
              <a:solidFill>
                <a:schemeClr val="tx1"/>
              </a:solidFill>
            </a:endParaRPr>
          </a:p>
          <a:p>
            <a:pPr marL="760095" lvl="2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1800" dirty="0">
                <a:solidFill>
                  <a:srgbClr val="FF0000"/>
                </a:solidFill>
              </a:rPr>
              <a:t>Anteriorly </a:t>
            </a:r>
            <a:endParaRPr lang="en-US" sz="1800" dirty="0">
              <a:solidFill>
                <a:srgbClr val="FF0000"/>
              </a:solidFill>
            </a:endParaRPr>
          </a:p>
          <a:p>
            <a:pPr marL="1006158" lvl="3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nasal </a:t>
            </a:r>
            <a:r>
              <a:rPr lang="en-GB" sz="1800" dirty="0" smtClean="0">
                <a:solidFill>
                  <a:schemeClr val="tx1"/>
                </a:solidFill>
              </a:rPr>
              <a:t>bones, 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pic>
        <p:nvPicPr>
          <p:cNvPr id="19460" name="Picture 6" descr="F66122-008-f22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2" r="13248" b="5444"/>
          <a:stretch>
            <a:fillRect/>
          </a:stretch>
        </p:blipFill>
        <p:spPr>
          <a:xfrm>
            <a:off x="3708400" y="836613"/>
            <a:ext cx="5256213" cy="5256212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2AA39-D4B0-422A-A01A-686DFA872402}" type="slidenum">
              <a:rPr lang="en-US" smtClean="0"/>
              <a:pPr>
                <a:defRPr/>
              </a:pPr>
              <a:t>5</a:t>
            </a:fld>
            <a:endParaRPr lang="en-US"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08304" y="2060848"/>
            <a:ext cx="151216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84168" y="1052736"/>
            <a:ext cx="1296144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35896" y="1772816"/>
            <a:ext cx="1296144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476671"/>
            <a:ext cx="3600450" cy="720303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 w="38100">
            <a:solidFill>
              <a:schemeClr val="tx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Medial wall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276475"/>
            <a:ext cx="2808288" cy="2665413"/>
          </a:xfr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/>
              <a:t>The nasal septum:</a:t>
            </a:r>
          </a:p>
          <a:p>
            <a:pPr marL="521970" lvl="1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100" b="1" dirty="0" smtClean="0">
                <a:solidFill>
                  <a:srgbClr val="00B050"/>
                </a:solidFill>
              </a:rPr>
              <a:t>Vertical (perpendicular) </a:t>
            </a:r>
            <a:r>
              <a:rPr lang="en-US" sz="2100" b="1" dirty="0" smtClean="0">
                <a:solidFill>
                  <a:srgbClr val="00B050"/>
                </a:solidFill>
              </a:rPr>
              <a:t>plate of </a:t>
            </a:r>
            <a:r>
              <a:rPr lang="en-US" sz="2100" b="1" dirty="0" smtClean="0">
                <a:solidFill>
                  <a:srgbClr val="00B050"/>
                </a:solidFill>
              </a:rPr>
              <a:t>ethmoid</a:t>
            </a:r>
            <a:endParaRPr lang="en-US" sz="2100" b="1" dirty="0" smtClean="0">
              <a:solidFill>
                <a:srgbClr val="00B050"/>
              </a:solidFill>
            </a:endParaRPr>
          </a:p>
          <a:p>
            <a:pPr marL="521970" lvl="1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100" dirty="0" smtClean="0">
                <a:solidFill>
                  <a:srgbClr val="3FA0D1"/>
                </a:solidFill>
              </a:rPr>
              <a:t>Septal </a:t>
            </a:r>
            <a:r>
              <a:rPr lang="en-US" sz="2100" dirty="0" smtClean="0">
                <a:solidFill>
                  <a:srgbClr val="3FA0D1"/>
                </a:solidFill>
              </a:rPr>
              <a:t>cartilage</a:t>
            </a:r>
            <a:endParaRPr lang="en-US" sz="2100" dirty="0" smtClean="0"/>
          </a:p>
          <a:p>
            <a:pPr marL="521970" lvl="1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100" b="1" dirty="0" smtClean="0">
                <a:solidFill>
                  <a:srgbClr val="C45074"/>
                </a:solidFill>
              </a:rPr>
              <a:t>Vomer</a:t>
            </a:r>
            <a:r>
              <a:rPr lang="en-US" sz="2100" b="1" dirty="0" smtClean="0">
                <a:solidFill>
                  <a:srgbClr val="CC00CC"/>
                </a:solidFill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sz="2800" dirty="0" smtClean="0"/>
          </a:p>
        </p:txBody>
      </p:sp>
      <p:pic>
        <p:nvPicPr>
          <p:cNvPr id="20486" name="Picture 7" descr="F66122-008-f2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2" t="-1956" r="13586" b="5907"/>
          <a:stretch>
            <a:fillRect/>
          </a:stretch>
        </p:blipFill>
        <p:spPr>
          <a:xfrm>
            <a:off x="3203575" y="1268413"/>
            <a:ext cx="5689600" cy="5329237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EF2B7-2D1F-4D85-8542-36364FF5FBA3}" type="slidenum">
              <a:rPr lang="en-US" smtClean="0"/>
              <a:pPr>
                <a:defRPr/>
              </a:pPr>
              <a:t>6</a:t>
            </a:fld>
            <a:endParaRPr lang="en-US"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92080" y="6381328"/>
            <a:ext cx="648072" cy="288032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08104" y="1844824"/>
            <a:ext cx="3024336" cy="288032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47864" y="3140968"/>
            <a:ext cx="792088" cy="432048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3790951" y="476671"/>
            <a:ext cx="5353050" cy="720303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FFFF00"/>
                </a:solidFill>
              </a:rPr>
              <a:t>Lateral wall 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404814"/>
            <a:ext cx="3600450" cy="5491162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sz="3200" b="1" u="sng" dirty="0" smtClean="0">
                <a:solidFill>
                  <a:srgbClr val="002060"/>
                </a:solidFill>
              </a:rPr>
              <a:t>Marked by: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u="sng" dirty="0" smtClean="0">
                <a:solidFill>
                  <a:srgbClr val="002060"/>
                </a:solidFill>
              </a:rPr>
              <a:t>Three projections</a:t>
            </a:r>
            <a:r>
              <a:rPr lang="en-GB" sz="2400" dirty="0" smtClean="0">
                <a:solidFill>
                  <a:srgbClr val="002060"/>
                </a:solidFill>
              </a:rPr>
              <a:t> (</a:t>
            </a:r>
            <a:r>
              <a:rPr lang="en-GB" sz="2400" b="1" dirty="0" smtClean="0">
                <a:solidFill>
                  <a:srgbClr val="002060"/>
                </a:solidFill>
              </a:rPr>
              <a:t>Nasal Conchae).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rgbClr val="002060"/>
                </a:solidFill>
              </a:rPr>
              <a:t>Superior, middle, and inferior </a:t>
            </a:r>
            <a:r>
              <a:rPr lang="en-GB" sz="2400" b="1" u="sng" dirty="0" smtClean="0">
                <a:solidFill>
                  <a:srgbClr val="FF0000"/>
                </a:solidFill>
              </a:rPr>
              <a:t>Nasal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Conchae</a:t>
            </a:r>
            <a:endParaRPr lang="en-GB" sz="2400" b="1" u="sng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rgbClr val="002060"/>
                </a:solidFill>
              </a:rPr>
              <a:t>The space below each  </a:t>
            </a:r>
            <a:r>
              <a:rPr lang="en-GB" sz="2400" dirty="0" err="1" smtClean="0">
                <a:solidFill>
                  <a:srgbClr val="002060"/>
                </a:solidFill>
              </a:rPr>
              <a:t>concha</a:t>
            </a:r>
            <a:r>
              <a:rPr lang="en-GB" sz="2400" dirty="0" smtClean="0">
                <a:solidFill>
                  <a:srgbClr val="002060"/>
                </a:solidFill>
              </a:rPr>
              <a:t> is called </a:t>
            </a:r>
            <a:r>
              <a:rPr lang="en-GB" sz="2400" b="1" u="sng" dirty="0" err="1" smtClean="0">
                <a:solidFill>
                  <a:srgbClr val="00B050"/>
                </a:solidFill>
              </a:rPr>
              <a:t>Meatus</a:t>
            </a:r>
            <a:r>
              <a:rPr lang="en-GB" sz="2400" b="1" u="sng" dirty="0" smtClean="0">
                <a:solidFill>
                  <a:srgbClr val="00B05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rgbClr val="002060"/>
                </a:solidFill>
              </a:rPr>
              <a:t>Superior, middle, and inferior </a:t>
            </a:r>
            <a:r>
              <a:rPr lang="en-GB" sz="2400" u="sng" dirty="0" err="1" smtClean="0">
                <a:solidFill>
                  <a:srgbClr val="002060"/>
                </a:solidFill>
              </a:rPr>
              <a:t>meatus</a:t>
            </a:r>
            <a:r>
              <a:rPr lang="en-GB" sz="2400" u="sng" dirty="0" smtClean="0">
                <a:solidFill>
                  <a:srgbClr val="002060"/>
                </a:solidFill>
              </a:rPr>
              <a:t>.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rgbClr val="002060"/>
                </a:solidFill>
              </a:rPr>
              <a:t>The space (fossa) above the superior concha is the </a:t>
            </a:r>
            <a:r>
              <a:rPr lang="en-GB" sz="2400" b="1" dirty="0" err="1" smtClean="0">
                <a:solidFill>
                  <a:srgbClr val="0070C0"/>
                </a:solidFill>
              </a:rPr>
              <a:t>Sphenoethmoidal</a:t>
            </a:r>
            <a:r>
              <a:rPr lang="en-GB" sz="2400" b="1" dirty="0" smtClean="0">
                <a:solidFill>
                  <a:srgbClr val="0070C0"/>
                </a:solidFill>
              </a:rPr>
              <a:t> recess</a:t>
            </a:r>
          </a:p>
        </p:txBody>
      </p:sp>
      <p:pic>
        <p:nvPicPr>
          <p:cNvPr id="21510" name="Picture 9" descr="F66122-008-f226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t="16258" b="4073"/>
          <a:stretch>
            <a:fillRect/>
          </a:stretch>
        </p:blipFill>
        <p:spPr>
          <a:xfrm>
            <a:off x="3924300" y="1700213"/>
            <a:ext cx="4968875" cy="475297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5831B-5E96-4929-A97A-1934C739A338}" type="slidenum">
              <a:rPr lang="en-US" smtClean="0"/>
              <a:pPr>
                <a:defRPr/>
              </a:pPr>
              <a:t>7</a:t>
            </a:fld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EBD4B59B-B723-4ED4-9AD5-6B8917F2329B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8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125538"/>
            <a:ext cx="4392613" cy="5472112"/>
          </a:xfr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u="sng" dirty="0" smtClean="0"/>
              <a:t>They are </a:t>
            </a:r>
            <a:r>
              <a:rPr lang="en-US" sz="2400" b="1" u="sng" dirty="0" smtClean="0">
                <a:solidFill>
                  <a:srgbClr val="FFFF00"/>
                </a:solidFill>
              </a:rPr>
              <a:t>cavities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u="sng" dirty="0" smtClean="0"/>
              <a:t>inside the</a:t>
            </a:r>
            <a:r>
              <a:rPr lang="en-US" sz="2400" dirty="0" smtClean="0"/>
              <a:t>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Maxilla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Frontal bone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Sphenoid bone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Ethmoid bone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u="sng" dirty="0" smtClean="0"/>
              <a:t>They are</a:t>
            </a:r>
            <a:r>
              <a:rPr lang="en-US" sz="2400" dirty="0" smtClean="0"/>
              <a:t>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Lined</a:t>
            </a:r>
            <a:r>
              <a:rPr lang="en-US" sz="2000" dirty="0" smtClean="0">
                <a:solidFill>
                  <a:schemeClr val="tx1"/>
                </a:solidFill>
              </a:rPr>
              <a:t> with </a:t>
            </a:r>
            <a:r>
              <a:rPr lang="en-US" sz="2000" u="sng" dirty="0" err="1" smtClean="0">
                <a:solidFill>
                  <a:schemeClr val="tx1"/>
                </a:solidFill>
              </a:rPr>
              <a:t>mucoperiosteum</a:t>
            </a:r>
            <a:r>
              <a:rPr lang="en-US" sz="2000" u="sng" dirty="0" smtClean="0">
                <a:solidFill>
                  <a:schemeClr val="tx1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Filled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u="sng" dirty="0" smtClean="0">
                <a:solidFill>
                  <a:schemeClr val="tx1"/>
                </a:solidFill>
              </a:rPr>
              <a:t>with air</a:t>
            </a:r>
            <a:r>
              <a:rPr lang="en-US" sz="2000" dirty="0" smtClean="0">
                <a:solidFill>
                  <a:schemeClr val="tx1"/>
                </a:solidFill>
              </a:rPr>
              <a:t> &amp;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b="1" u="sng" dirty="0" smtClean="0">
                <a:solidFill>
                  <a:srgbClr val="2F74FF"/>
                </a:solidFill>
              </a:rPr>
              <a:t>Communicate</a:t>
            </a:r>
            <a:r>
              <a:rPr lang="en-US" sz="2000" dirty="0" smtClean="0">
                <a:solidFill>
                  <a:schemeClr val="tx1"/>
                </a:solidFill>
              </a:rPr>
              <a:t> with the nasal cavity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Open in the lateral wall of the nasal cavity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b="1" u="sng" dirty="0" smtClean="0">
                <a:solidFill>
                  <a:schemeClr val="tx1"/>
                </a:solidFill>
              </a:rPr>
              <a:t>Function: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Lighten he skull weight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Amplify the sound as we speak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333375"/>
            <a:ext cx="8172449" cy="584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3200" b="1" dirty="0"/>
              <a:t>PARANASAL </a:t>
            </a:r>
            <a:r>
              <a:rPr lang="en-US" sz="3200" b="1" dirty="0" smtClean="0"/>
              <a:t>(AIR) SINUSES</a:t>
            </a:r>
            <a:endParaRPr lang="en-US" sz="3200" b="1" dirty="0"/>
          </a:p>
        </p:txBody>
      </p:sp>
      <p:pic>
        <p:nvPicPr>
          <p:cNvPr id="8" name="Content Placeholder 7" descr="8B0B9D9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68413"/>
            <a:ext cx="4522788" cy="5329237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620713"/>
            <a:ext cx="3671887" cy="5472112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en-GB" sz="2400" b="1" u="sng" dirty="0" err="1" smtClean="0">
                <a:solidFill>
                  <a:srgbClr val="FF0000"/>
                </a:solidFill>
              </a:rPr>
              <a:t>Sphenoethmoidal</a:t>
            </a:r>
            <a:r>
              <a:rPr lang="en-GB" sz="2400" b="1" u="sng" dirty="0" smtClean="0">
                <a:solidFill>
                  <a:srgbClr val="FF0000"/>
                </a:solidFill>
              </a:rPr>
              <a:t> recess</a:t>
            </a:r>
            <a:r>
              <a:rPr lang="en-GB" sz="2200" u="sng" dirty="0" smtClean="0">
                <a:solidFill>
                  <a:srgbClr val="FF0000"/>
                </a:solidFill>
              </a:rPr>
              <a:t> </a:t>
            </a:r>
            <a:r>
              <a:rPr lang="en-GB" sz="2200" dirty="0" smtClean="0"/>
              <a:t>receives the </a:t>
            </a:r>
            <a:r>
              <a:rPr lang="en-GB" sz="2200" dirty="0" smtClean="0">
                <a:solidFill>
                  <a:srgbClr val="00B050"/>
                </a:solidFill>
              </a:rPr>
              <a:t>opening of </a:t>
            </a:r>
            <a:r>
              <a:rPr lang="en-GB" sz="2200" b="1" dirty="0" err="1" smtClean="0">
                <a:solidFill>
                  <a:srgbClr val="00B050"/>
                </a:solidFill>
              </a:rPr>
              <a:t>sphenoidal</a:t>
            </a:r>
            <a:r>
              <a:rPr lang="en-GB" sz="2200" b="1" dirty="0" smtClean="0">
                <a:solidFill>
                  <a:srgbClr val="00B050"/>
                </a:solidFill>
              </a:rPr>
              <a:t> air sinus 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GB" sz="2400" b="1" u="sng" dirty="0" smtClean="0">
                <a:solidFill>
                  <a:srgbClr val="FF0000"/>
                </a:solidFill>
              </a:rPr>
              <a:t>Superior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meatus</a:t>
            </a:r>
            <a:r>
              <a:rPr lang="en-GB" sz="2400" b="1" dirty="0" smtClean="0">
                <a:solidFill>
                  <a:srgbClr val="FF0000"/>
                </a:solidFill>
              </a:rPr>
              <a:t>;</a:t>
            </a:r>
            <a:r>
              <a:rPr lang="en-GB" sz="2200" dirty="0" smtClean="0">
                <a:solidFill>
                  <a:srgbClr val="FF0000"/>
                </a:solidFill>
              </a:rPr>
              <a:t> </a:t>
            </a:r>
            <a:r>
              <a:rPr lang="en-GB" sz="2200" dirty="0" smtClean="0"/>
              <a:t>receives the </a:t>
            </a:r>
            <a:r>
              <a:rPr lang="en-GB" sz="2200" dirty="0" smtClean="0">
                <a:solidFill>
                  <a:srgbClr val="0070C0"/>
                </a:solidFill>
              </a:rPr>
              <a:t>opening of </a:t>
            </a:r>
            <a:r>
              <a:rPr lang="en-GB" sz="2200" b="1" dirty="0" smtClean="0">
                <a:solidFill>
                  <a:srgbClr val="0070C0"/>
                </a:solidFill>
              </a:rPr>
              <a:t>posterior </a:t>
            </a:r>
            <a:r>
              <a:rPr lang="en-GB" sz="2200" b="1" dirty="0" err="1" smtClean="0">
                <a:solidFill>
                  <a:srgbClr val="0070C0"/>
                </a:solidFill>
              </a:rPr>
              <a:t>ethmoidal</a:t>
            </a:r>
            <a:r>
              <a:rPr lang="en-GB" sz="2200" b="1" dirty="0" smtClean="0">
                <a:solidFill>
                  <a:srgbClr val="0070C0"/>
                </a:solidFill>
              </a:rPr>
              <a:t> sinus.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GB" sz="2400" b="1" u="sng" dirty="0" smtClean="0">
                <a:solidFill>
                  <a:srgbClr val="FF0000"/>
                </a:solidFill>
              </a:rPr>
              <a:t>Middle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meatus</a:t>
            </a:r>
            <a:r>
              <a:rPr lang="en-GB" sz="2400" b="1" dirty="0" smtClean="0">
                <a:solidFill>
                  <a:srgbClr val="FF3300"/>
                </a:solidFill>
              </a:rPr>
              <a:t>;</a:t>
            </a:r>
            <a:r>
              <a:rPr lang="en-GB" sz="2200" dirty="0" smtClean="0"/>
              <a:t> contains </a:t>
            </a:r>
            <a:r>
              <a:rPr lang="en-GB" sz="2200" b="1" dirty="0" smtClean="0">
                <a:solidFill>
                  <a:srgbClr val="2F74FF"/>
                </a:solidFill>
              </a:rPr>
              <a:t>bulla </a:t>
            </a:r>
            <a:r>
              <a:rPr lang="en-GB" sz="2200" b="1" dirty="0" err="1" smtClean="0">
                <a:solidFill>
                  <a:srgbClr val="2F74FF"/>
                </a:solidFill>
              </a:rPr>
              <a:t>ethmoidalis</a:t>
            </a:r>
            <a:r>
              <a:rPr lang="en-GB" sz="2200" b="1" dirty="0" smtClean="0">
                <a:solidFill>
                  <a:srgbClr val="FF0000"/>
                </a:solidFill>
              </a:rPr>
              <a:t> </a:t>
            </a:r>
            <a:r>
              <a:rPr lang="en-GB" sz="2200" dirty="0" smtClean="0"/>
              <a:t>and </a:t>
            </a:r>
            <a:r>
              <a:rPr lang="en-GB" sz="2200" dirty="0" smtClean="0">
                <a:solidFill>
                  <a:srgbClr val="002060"/>
                </a:solidFill>
              </a:rPr>
              <a:t>hiatus </a:t>
            </a:r>
            <a:r>
              <a:rPr lang="en-GB" sz="2200" dirty="0" err="1" smtClean="0">
                <a:solidFill>
                  <a:srgbClr val="002060"/>
                </a:solidFill>
              </a:rPr>
              <a:t>semilunaris</a:t>
            </a:r>
            <a:r>
              <a:rPr lang="en-GB" sz="2200" dirty="0" smtClean="0"/>
              <a:t>,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GB" sz="2200" dirty="0" smtClean="0"/>
              <a:t>Receives the openings of </a:t>
            </a:r>
            <a:r>
              <a:rPr lang="en-GB" sz="2200" b="1" u="sng" dirty="0" smtClean="0">
                <a:solidFill>
                  <a:srgbClr val="CC00CC"/>
                </a:solidFill>
              </a:rPr>
              <a:t>maxillary,</a:t>
            </a:r>
            <a:r>
              <a:rPr lang="en-GB" sz="2200" b="1" dirty="0" smtClean="0">
                <a:solidFill>
                  <a:srgbClr val="CC00CC"/>
                </a:solidFill>
              </a:rPr>
              <a:t> </a:t>
            </a:r>
            <a:r>
              <a:rPr lang="en-GB" sz="2200" b="1" u="sng" dirty="0" smtClean="0">
                <a:solidFill>
                  <a:srgbClr val="CC00CC"/>
                </a:solidFill>
              </a:rPr>
              <a:t>frontal, &amp; anterior , middle </a:t>
            </a:r>
            <a:r>
              <a:rPr lang="en-GB" sz="2200" b="1" u="sng" dirty="0" err="1" smtClean="0">
                <a:solidFill>
                  <a:srgbClr val="CC00CC"/>
                </a:solidFill>
              </a:rPr>
              <a:t>ethmoidal</a:t>
            </a:r>
            <a:r>
              <a:rPr lang="en-GB" sz="2200" b="1" u="sng" dirty="0" smtClean="0">
                <a:solidFill>
                  <a:srgbClr val="CC00CC"/>
                </a:solidFill>
              </a:rPr>
              <a:t> sinuses.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GB" sz="2400" b="1" u="sng" dirty="0" smtClean="0">
                <a:solidFill>
                  <a:srgbClr val="FF0000"/>
                </a:solidFill>
              </a:rPr>
              <a:t>Inferior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meatus</a:t>
            </a:r>
            <a:r>
              <a:rPr lang="en-GB" sz="2200" dirty="0" smtClean="0"/>
              <a:t>; receives </a:t>
            </a:r>
            <a:r>
              <a:rPr lang="en-GB" sz="2200" dirty="0" smtClean="0">
                <a:solidFill>
                  <a:srgbClr val="002060"/>
                </a:solidFill>
              </a:rPr>
              <a:t>the opening of </a:t>
            </a:r>
            <a:r>
              <a:rPr lang="en-GB" sz="2200" b="1" dirty="0" err="1" smtClean="0">
                <a:solidFill>
                  <a:srgbClr val="002060"/>
                </a:solidFill>
              </a:rPr>
              <a:t>nasolacrimal</a:t>
            </a:r>
            <a:r>
              <a:rPr lang="en-GB" sz="2200" b="1" dirty="0" smtClean="0">
                <a:solidFill>
                  <a:srgbClr val="002060"/>
                </a:solidFill>
              </a:rPr>
              <a:t> duct</a:t>
            </a:r>
            <a:r>
              <a:rPr lang="en-GB" sz="2200" dirty="0" smtClean="0">
                <a:solidFill>
                  <a:srgbClr val="002060"/>
                </a:solidFill>
              </a:rPr>
              <a:t>.  </a:t>
            </a:r>
            <a:endParaRPr lang="en-US" sz="2200" dirty="0" smtClean="0">
              <a:solidFill>
                <a:srgbClr val="002060"/>
              </a:solidFill>
            </a:endParaRPr>
          </a:p>
        </p:txBody>
      </p:sp>
      <p:pic>
        <p:nvPicPr>
          <p:cNvPr id="23557" name="Picture 7" descr="F66122-008-f226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6" b="4999"/>
          <a:stretch>
            <a:fillRect/>
          </a:stretch>
        </p:blipFill>
        <p:spPr>
          <a:xfrm>
            <a:off x="3924300" y="1341438"/>
            <a:ext cx="5040313" cy="4608512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3DF78-8529-4351-A6F6-EA242C1C3054}" type="slidenum">
              <a:rPr lang="en-US" smtClean="0"/>
              <a:pPr>
                <a:defRPr/>
              </a:pPr>
              <a:t>9</a:t>
            </a:fld>
            <a:endParaRPr lang="en-US"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44441" y="72008"/>
            <a:ext cx="4948039" cy="980728"/>
          </a:xfr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SINUSES opening in lateral wall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88224" y="1916832"/>
            <a:ext cx="165618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740352" y="5157192"/>
            <a:ext cx="1296144" cy="504056"/>
          </a:xfrm>
          <a:prstGeom prst="rect">
            <a:avLst/>
          </a:prstGeom>
          <a:noFill/>
          <a:ln>
            <a:solidFill>
              <a:srgbClr val="2F7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23928" y="2276872"/>
            <a:ext cx="1512168" cy="720080"/>
          </a:xfrm>
          <a:prstGeom prst="rect">
            <a:avLst/>
          </a:prstGeom>
          <a:noFill/>
          <a:ln>
            <a:solidFill>
              <a:srgbClr val="2F7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51920" y="4941168"/>
            <a:ext cx="1296144" cy="28803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894</Words>
  <Application>Microsoft Office PowerPoint</Application>
  <PresentationFormat>On-screen Show (4:3)</PresentationFormat>
  <Paragraphs>145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Opulent</vt:lpstr>
      <vt:lpstr>ANATOMY OF THE NOSE  AND  OLFACTORY NERVE</vt:lpstr>
      <vt:lpstr>OBJECTIVES</vt:lpstr>
      <vt:lpstr>Nasal cavity</vt:lpstr>
      <vt:lpstr>Floor </vt:lpstr>
      <vt:lpstr>Roof </vt:lpstr>
      <vt:lpstr>Medial wall</vt:lpstr>
      <vt:lpstr>Lateral wall </vt:lpstr>
      <vt:lpstr>PowerPoint Presentation</vt:lpstr>
      <vt:lpstr>SINUSES opening in lateral wall</vt:lpstr>
      <vt:lpstr>PowerPoint Presentation</vt:lpstr>
      <vt:lpstr>Nasal mucosa</vt:lpstr>
      <vt:lpstr>RESPIRATORY MUCOSA</vt:lpstr>
      <vt:lpstr>Nerve supply</vt:lpstr>
      <vt:lpstr>Olfactory pathway</vt:lpstr>
      <vt:lpstr>PowerPoint Presentation</vt:lpstr>
      <vt:lpstr>Olfactory pathway</vt:lpstr>
      <vt:lpstr>Olfactory pathway</vt:lpstr>
      <vt:lpstr>Arterial supply</vt:lpstr>
      <vt:lpstr>Venous drainage</vt:lpstr>
      <vt:lpstr>Lymph drainage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112</cp:revision>
  <cp:lastPrinted>1601-01-01T00:00:00Z</cp:lastPrinted>
  <dcterms:created xsi:type="dcterms:W3CDTF">1601-01-01T00:00:00Z</dcterms:created>
  <dcterms:modified xsi:type="dcterms:W3CDTF">2017-10-02T05:51:03Z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