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7"/>
  </p:notesMasterIdLst>
  <p:sldIdLst>
    <p:sldId id="256" r:id="rId2"/>
    <p:sldId id="344" r:id="rId3"/>
    <p:sldId id="350" r:id="rId4"/>
    <p:sldId id="351" r:id="rId5"/>
    <p:sldId id="396" r:id="rId6"/>
    <p:sldId id="397" r:id="rId7"/>
    <p:sldId id="398" r:id="rId8"/>
    <p:sldId id="390" r:id="rId9"/>
    <p:sldId id="399" r:id="rId10"/>
    <p:sldId id="365" r:id="rId11"/>
    <p:sldId id="367" r:id="rId12"/>
    <p:sldId id="369" r:id="rId13"/>
    <p:sldId id="368" r:id="rId14"/>
    <p:sldId id="370" r:id="rId15"/>
    <p:sldId id="371" r:id="rId16"/>
    <p:sldId id="372" r:id="rId17"/>
    <p:sldId id="395" r:id="rId18"/>
    <p:sldId id="373" r:id="rId19"/>
    <p:sldId id="391" r:id="rId20"/>
    <p:sldId id="374" r:id="rId21"/>
    <p:sldId id="375" r:id="rId22"/>
    <p:sldId id="376" r:id="rId23"/>
    <p:sldId id="377" r:id="rId24"/>
    <p:sldId id="388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94" r:id="rId33"/>
    <p:sldId id="385" r:id="rId34"/>
    <p:sldId id="389" r:id="rId35"/>
    <p:sldId id="392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5pPr>
    <a:lvl6pPr marL="22860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6pPr>
    <a:lvl7pPr marL="27432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7pPr>
    <a:lvl8pPr marL="32004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8pPr>
    <a:lvl9pPr marL="3657600" algn="r" defTabSz="914400" rtl="1" eaLnBrk="1" latinLnBrk="0" hangingPunct="1">
      <a:defRPr sz="1000" kern="1200">
        <a:solidFill>
          <a:srgbClr val="000000"/>
        </a:solidFill>
        <a:latin typeface="Garamond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000000"/>
    <a:srgbClr val="3333FF"/>
    <a:srgbClr val="FF9900"/>
    <a:srgbClr val="6699FF"/>
    <a:srgbClr val="009900"/>
    <a:srgbClr val="F40CCD"/>
    <a:srgbClr val="00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677EB69-8FCD-4913-AEF0-CA1E816E9EDA}" type="datetimeFigureOut">
              <a:rPr lang="en-US"/>
              <a:pPr>
                <a:defRPr/>
              </a:pPr>
              <a:t>10/15/2017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8154492-D4BC-4ECB-962F-F2AFC481C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59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21EB05-4E97-4030-AA0C-826AF21A044B}" type="slidenum">
              <a:rPr lang="en-US" smtClean="0">
                <a:cs typeface="Arial" pitchFamily="34" charset="0"/>
              </a:rPr>
              <a:pPr/>
              <a:t>1</a:t>
            </a:fld>
            <a:endParaRPr lang="en-US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3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65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8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02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66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16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EBCA38-0D20-456D-9C75-0F545BB4435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005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6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46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52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5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7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25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16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30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7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13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DF182-D7BA-4978-B150-3E131BEA4B4C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86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54492-D4BC-4ECB-962F-F2AFC481CBB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54492-D4BC-4ECB-962F-F2AFC481CBB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8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4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AB0320-322B-4B05-91BD-F3A769CF8B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4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718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DAA3-6A61-474C-AEEF-DBC0D84419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E0DD8-C082-4351-B251-DCCC67A5BE3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212D6-644A-47E2-BB29-665AF1B85A0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D3CD3-750C-4832-85B9-E5E81B448C2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ADB88-E77D-4643-B79D-175C1944849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4C493-0893-4C90-8191-57F6B3DBA5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AEDB9-AF3E-418E-8EAA-BF3AB014C86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1D9F9-7890-423C-886E-F292D15530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B38F3-2A00-45F2-9651-B72C59843D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4F914-D1A9-47BC-94C2-5809A992E9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05EA-B199-4DCE-B0F5-5DFAADD9A1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5DF92-631F-48C5-949D-9A36A292BA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614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4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4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5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6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16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616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267F9945-BA73-4FEB-86B7-8730A7720BB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2/2e/Circle_of_Willis_en.sv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865632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kern="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anose="02070A03080606020203" pitchFamily="18" charset="0"/>
                <a:ea typeface="+mj-ea"/>
                <a:cs typeface="+mj-cs"/>
              </a:rPr>
              <a:t>CEREBRAL BLOOD CIRCULATION</a:t>
            </a:r>
            <a:endParaRPr lang="en-US" sz="4400" kern="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anose="02070A03080606020203" pitchFamily="18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03820" y="4905740"/>
            <a:ext cx="335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Khaleel Alyahya, PhD, MEd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King Saud University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School of Medicine</a:t>
            </a:r>
          </a:p>
          <a:p>
            <a:pPr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@khaleelya</a:t>
            </a:r>
          </a:p>
        </p:txBody>
      </p:sp>
      <p:pic>
        <p:nvPicPr>
          <p:cNvPr id="2" name="Picture 2" descr="Image result for Cerebral B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2" y="1170709"/>
            <a:ext cx="6648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ARTERIAL SUPPLY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50798" y="933662"/>
            <a:ext cx="9093201" cy="580150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arterial cerebral circulation is divided into anterior and posterior cerebral circulations.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anterior and posterior cerebral circulations are </a:t>
            </a:r>
            <a:r>
              <a:rPr lang="en-US" sz="1800" dirty="0">
                <a:solidFill>
                  <a:srgbClr val="00B0F0"/>
                </a:solidFill>
                <a:latin typeface="Bodoni MT Black" pitchFamily="18" charset="0"/>
                <a:cs typeface="+mn-cs"/>
              </a:rPr>
              <a:t>interconnected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 via </a:t>
            </a:r>
            <a:r>
              <a:rPr lang="en-US" sz="1800" dirty="0">
                <a:solidFill>
                  <a:srgbClr val="00B050"/>
                </a:solidFill>
                <a:latin typeface="Bodoni MT Black" pitchFamily="18" charset="0"/>
                <a:cs typeface="+mn-cs"/>
              </a:rPr>
              <a:t>bilateral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 posterior communicating arteries. </a:t>
            </a:r>
          </a:p>
          <a:p>
            <a:pPr marL="800100" lvl="1" indent="-342900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Posterior communicating arteries are part of Circle of Willis.</a:t>
            </a:r>
          </a:p>
          <a:p>
            <a:pPr marL="1257300" lvl="2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Located on the base of the </a:t>
            </a:r>
            <a:r>
              <a:rPr lang="en-US" sz="1600" b="1" dirty="0" smtClean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brain.</a:t>
            </a:r>
            <a:endParaRPr lang="en-US" sz="1600" b="1" dirty="0">
              <a:solidFill>
                <a:schemeClr val="accent4">
                  <a:lumMod val="25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1257300" lvl="2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 It Encircles: 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Optic </a:t>
            </a:r>
            <a:r>
              <a:rPr lang="en-US" sz="1400" b="1" dirty="0" err="1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chiasma</a:t>
            </a:r>
            <a:endParaRPr lang="en-US" sz="1400" b="1" dirty="0">
              <a:solidFill>
                <a:schemeClr val="accent4">
                  <a:lumMod val="5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Hypothalamus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Midbrain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cerebral arterial supply is provided by two systems:</a:t>
            </a:r>
          </a:p>
          <a:p>
            <a:pPr marL="800100" lvl="1" indent="-342900" algn="just" eaLnBrk="1" hangingPunct="1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Carotid System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 anterior portion of the brain.</a:t>
            </a:r>
          </a:p>
          <a:p>
            <a:pPr marL="800100" lvl="1" indent="-342900" algn="just">
              <a:buClr>
                <a:srgbClr val="FF6600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FF6600"/>
                </a:solidFill>
                <a:latin typeface="Calibri" pitchFamily="34" charset="0"/>
              </a:rPr>
              <a:t> </a:t>
            </a:r>
            <a:r>
              <a:rPr lang="en-US" sz="1600" b="1" dirty="0" err="1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Vertebro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-Basilar System</a:t>
            </a:r>
          </a:p>
          <a:p>
            <a:pPr marL="1714500" lvl="3" indent="-342900" algn="just" fontAlgn="auto">
              <a:spcAft>
                <a:spcPts val="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 posterior portion of the brain.</a:t>
            </a:r>
          </a:p>
          <a:p>
            <a:pPr marL="1200150" lvl="2" indent="-285750" algn="just">
              <a:buClr>
                <a:srgbClr val="FF6600"/>
              </a:buClr>
              <a:buFont typeface="Wingdings" panose="05000000000000000000" pitchFamily="2" charset="2"/>
              <a:buChar char="Ø"/>
              <a:defRPr/>
            </a:pPr>
            <a:endParaRPr lang="en-US" sz="2000" dirty="0" smtClean="0">
              <a:solidFill>
                <a:srgbClr val="FF6600"/>
              </a:solidFill>
              <a:latin typeface="Calibri" pitchFamily="34" charset="0"/>
            </a:endParaRPr>
          </a:p>
          <a:p>
            <a:pPr marL="1200150" lvl="2" indent="-285750" algn="just">
              <a:buClr>
                <a:srgbClr val="FF6600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solidFill>
                <a:srgbClr val="FF6600"/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5" name="Content Placeholder 7" descr="C:\Documents and Settings\jfridrik\My Documents\My Pictures\Circle of Willis.jpg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>
          <a:xfrm>
            <a:off x="6327036" y="4064523"/>
            <a:ext cx="2703148" cy="2322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799"/>
            <a:ext cx="9144000" cy="137374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CIRCULUS ARTERIOSUS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(CIRCLE OF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WILLIS)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-1" y="1606494"/>
            <a:ext cx="5611091" cy="38937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It is Formed by: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Two Anterior cerebral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Two Internal carotid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Two Posterior cerebral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Two  Posterior communicating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009900"/>
                </a:solidFill>
                <a:latin typeface="Bodoni MT Black" pitchFamily="18" charset="0"/>
                <a:cs typeface="Adobe Arabic" pitchFamily="18" charset="-78"/>
              </a:rPr>
              <a:t>One Anterior communicating artery</a:t>
            </a:r>
            <a:endParaRPr lang="en-US" sz="1800" b="1" dirty="0" smtClean="0">
              <a:solidFill>
                <a:schemeClr val="accent4">
                  <a:lumMod val="25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It Gives numerous small vessels that penetrate the surface of the brain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Perforating arteries </a:t>
            </a: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200" b="1" dirty="0">
                <a:solidFill>
                  <a:schemeClr val="accent4">
                    <a:lumMod val="25000"/>
                  </a:schemeClr>
                </a:solidFill>
                <a:latin typeface="Adobe Arabic" pitchFamily="18" charset="-78"/>
                <a:cs typeface="Adobe Arabic" pitchFamily="18" charset="-78"/>
              </a:rPr>
              <a:t>They are divided into: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perforating arteries</a:t>
            </a:r>
          </a:p>
          <a:p>
            <a:pPr marL="850392" lvl="1" indent="-457200" algn="just" eaLnBrk="1" fontAlgn="auto" hangingPunct="1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perforating arteries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98133" y="1991614"/>
            <a:ext cx="480141" cy="49272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644407" y="1085993"/>
            <a:ext cx="53954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</a:rPr>
              <a:t>Named after Thomas Willis (1621–1675), an English physician</a:t>
            </a:r>
            <a:endParaRPr lang="ar-SA" sz="1600" i="1" dirty="0">
              <a:solidFill>
                <a:schemeClr val="tx1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16600" y="1976605"/>
            <a:ext cx="2921000" cy="4504815"/>
            <a:chOff x="5816600" y="1270000"/>
            <a:chExt cx="2921000" cy="4504815"/>
          </a:xfrm>
        </p:grpSpPr>
        <p:sp>
          <p:nvSpPr>
            <p:cNvPr id="24" name="Rectangle 23"/>
            <p:cNvSpPr/>
            <p:nvPr/>
          </p:nvSpPr>
          <p:spPr>
            <a:xfrm>
              <a:off x="8059318" y="3060700"/>
              <a:ext cx="678282" cy="3784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16600" y="2692400"/>
              <a:ext cx="843260" cy="378421"/>
            </a:xfrm>
            <a:prstGeom prst="rect">
              <a:avLst/>
            </a:prstGeom>
            <a:noFill/>
            <a:ln>
              <a:solidFill>
                <a:srgbClr val="F40CC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433718" y="1270000"/>
              <a:ext cx="784942" cy="469900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8914" name="Picture 2" descr="File:Circle of Willis en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5500" y="1341437"/>
              <a:ext cx="2782888" cy="4433378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6929018" y="2273300"/>
              <a:ext cx="652882" cy="403821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ANTERIOR PERFORATING ARTERIES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27710" y="1289199"/>
            <a:ext cx="5308600" cy="43080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Arise from: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cerebral </a:t>
            </a:r>
            <a:r>
              <a:rPr lang="en-US" sz="16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artery</a:t>
            </a:r>
            <a:endParaRPr lang="en-US" sz="1600" b="1" dirty="0">
              <a:solidFill>
                <a:srgbClr val="C00000"/>
              </a:solidFill>
              <a:latin typeface="Bodoni MT Black" pitchFamily="18" charset="0"/>
              <a:cs typeface="Adobe Arabic" pitchFamily="18" charset="-78"/>
            </a:endParaRP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Anterior communicating artery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Middle cerebral </a:t>
            </a:r>
            <a:r>
              <a:rPr lang="en-US" sz="16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artery</a:t>
            </a:r>
            <a:endParaRPr lang="en-US" sz="1600" dirty="0" smtClean="0">
              <a:solidFill>
                <a:schemeClr val="accent4">
                  <a:lumMod val="25000"/>
                </a:schemeClr>
              </a:solidFill>
              <a:latin typeface="Bodoni MT Black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Enter brain through: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Anterior </a:t>
            </a:r>
            <a:r>
              <a:rPr lang="en-US" sz="1600" b="1" dirty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perforated substance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7030A0"/>
                </a:solidFill>
                <a:latin typeface="Bodoni MT Black" pitchFamily="18" charset="0"/>
                <a:cs typeface="Adobe Arabic" pitchFamily="18" charset="-78"/>
              </a:rPr>
              <a:t>irregularly quadrilateral area in front of the optic tract and behind the olfactory trigone.</a:t>
            </a:r>
          </a:p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Large part of basal ganglia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Optic chiasma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Internal capsule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Hypothalamus 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" name="Picture 4" descr="b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16402" y="1457045"/>
            <a:ext cx="3676798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Documents and Settings\Jamila\My Documents\My Pictures\Pictur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200" y="4047844"/>
            <a:ext cx="2976525" cy="22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POSTERIOR PERFORATING ARTERIES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0800" y="1370013"/>
            <a:ext cx="5308600" cy="28556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Arise from: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cerebral artery 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Posterior communicating artery</a:t>
            </a:r>
          </a:p>
          <a:p>
            <a:pPr marL="457200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Enter brain through: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Posterior </a:t>
            </a:r>
            <a:r>
              <a:rPr lang="en-US" sz="1600" b="1" dirty="0">
                <a:solidFill>
                  <a:srgbClr val="00B0F0"/>
                </a:solidFill>
                <a:latin typeface="Bodoni MT Black" pitchFamily="18" charset="0"/>
                <a:cs typeface="Adobe Arabic" pitchFamily="18" charset="-78"/>
              </a:rPr>
              <a:t>Perforated substance</a:t>
            </a:r>
          </a:p>
          <a:p>
            <a:pPr marL="457200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Supply: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Ventral portion of Midbrain</a:t>
            </a:r>
          </a:p>
          <a:p>
            <a:pPr marL="850392" lvl="1" indent="-457200" algn="just" fontAlgn="auto">
              <a:spcAft>
                <a:spcPts val="0"/>
              </a:spcAft>
              <a:buClr>
                <a:srgbClr val="F40CCD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40CCD"/>
                </a:solidFill>
                <a:latin typeface="Bodoni MT Black" pitchFamily="18" charset="0"/>
                <a:cs typeface="Adobe Arabic" pitchFamily="18" charset="-78"/>
              </a:rPr>
              <a:t>Parts of Subthalamus and Hypothalamus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" name="Picture 4" descr="b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67202" y="1282700"/>
            <a:ext cx="3676798" cy="267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Documents and Settings\Jamila\My Documents\My Pictures\Pictur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0" y="3873499"/>
            <a:ext cx="2976525" cy="228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035800" y="5359400"/>
            <a:ext cx="254000" cy="228600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ANTERIOR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38545" y="1204913"/>
            <a:ext cx="8865755" cy="8397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571500" indent="-5715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  <a:r>
              <a:rPr lang="en-US" sz="1800" b="1" dirty="0" smtClean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Orbital and medial surfaces of frontal and parietal lobes</a:t>
            </a: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3200" b="1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32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8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3419910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AutoShape 2" descr="Image result for ANTERIOR CEREBRAL ARTE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NTERIOR CEREBRAL ARTE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Image result for POSTERIOR CEREBRAL ART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6" y="3822487"/>
            <a:ext cx="4056206" cy="19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MIDDLE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317500" y="874713"/>
            <a:ext cx="7835900" cy="2897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571500" indent="-5715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400" b="1" dirty="0" smtClean="0"/>
              <a:t> </a:t>
            </a: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  <a:r>
              <a:rPr lang="en-US" sz="18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Entire Superolateral surface: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Somatosensory Cortex</a:t>
            </a:r>
          </a:p>
          <a:p>
            <a:pPr marL="736092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Motor Cortex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Broca's Area</a:t>
            </a:r>
          </a:p>
          <a:p>
            <a:pPr marL="1193292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>
                <a:solidFill>
                  <a:srgbClr val="7030A0"/>
                </a:solidFill>
                <a:latin typeface="Bodoni MT Black" pitchFamily="18" charset="0"/>
              </a:rPr>
              <a:t>linked to speech production</a:t>
            </a:r>
            <a:r>
              <a:rPr lang="en-US" sz="2000" b="1" dirty="0" smtClean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.</a:t>
            </a:r>
          </a:p>
          <a:p>
            <a:pPr marL="736092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Heschl’s </a:t>
            </a:r>
            <a:r>
              <a:rPr lang="en-US" sz="1600" b="1" dirty="0" err="1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Gyrus</a:t>
            </a:r>
            <a:endParaRPr lang="en-US" sz="1600" b="1" dirty="0">
              <a:solidFill>
                <a:srgbClr val="006600"/>
              </a:solidFill>
              <a:latin typeface="Bodoni MT Black" pitchFamily="18" charset="0"/>
              <a:cs typeface="Adobe Arabic" pitchFamily="18" charset="-78"/>
            </a:endParaRPr>
          </a:p>
          <a:p>
            <a:pPr marL="1136142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Bodoni MT Black" pitchFamily="18" charset="0"/>
              </a:rPr>
              <a:t>to process incoming auditory information</a:t>
            </a:r>
          </a:p>
          <a:p>
            <a:pPr marL="736092" lvl="1" indent="-3429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Wernicke’s Area </a:t>
            </a:r>
          </a:p>
          <a:p>
            <a:pPr marL="1136142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7030A0"/>
                </a:solidFill>
                <a:latin typeface="Bodoni MT Black" pitchFamily="18" charset="0"/>
              </a:rPr>
              <a:t> </a:t>
            </a:r>
            <a:r>
              <a:rPr lang="en-US" sz="1400" b="1" dirty="0">
                <a:solidFill>
                  <a:srgbClr val="7030A0"/>
                </a:solidFill>
                <a:latin typeface="Bodoni MT Black" pitchFamily="18" charset="0"/>
                <a:cs typeface="Adobe Arabic" pitchFamily="18" charset="-78"/>
              </a:rPr>
              <a:t>It is involved in the understanding of written and spoken language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8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3827320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6" descr="Image result for MIDDLE CEREBRAL ART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7" y="4021319"/>
            <a:ext cx="4126923" cy="21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Broca's Ar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96" y="1042556"/>
            <a:ext cx="2568744" cy="190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POSTERIOR CEREBRAL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14299" y="696913"/>
            <a:ext cx="6923809" cy="26939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Supplies: 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Anterior and inferior temporal lobes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Uncus</a:t>
            </a:r>
          </a:p>
          <a:p>
            <a:pPr marL="1200150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Located on the tip end of the medial surface of the </a:t>
            </a:r>
            <a:r>
              <a:rPr lang="en-US" sz="1400" b="1" dirty="0" err="1" smtClean="0">
                <a:latin typeface="Bodoni MT Black" pitchFamily="18" charset="0"/>
                <a:cs typeface="Adobe Arabic" pitchFamily="18" charset="-78"/>
              </a:rPr>
              <a:t>parahippocampal</a:t>
            </a: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 </a:t>
            </a:r>
            <a:r>
              <a:rPr lang="en-US" sz="1400" b="1" dirty="0" err="1" smtClean="0">
                <a:latin typeface="Bodoni MT Black" pitchFamily="18" charset="0"/>
                <a:cs typeface="Adobe Arabic" pitchFamily="18" charset="-78"/>
              </a:rPr>
              <a:t>gyrus</a:t>
            </a: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.</a:t>
            </a:r>
          </a:p>
          <a:p>
            <a:pPr marL="1200150" lvl="2" indent="-28575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Bodoni MT Black" pitchFamily="18" charset="0"/>
                <a:cs typeface="Adobe Arabic" pitchFamily="18" charset="-78"/>
              </a:rPr>
              <a:t>Part of the olfactory cortex that processes information from the sense of smell.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Inferior temporal gyri</a:t>
            </a:r>
          </a:p>
          <a:p>
            <a:pPr marL="800100" lvl="1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Inferior and Medial Occipital lobe</a:t>
            </a: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Ø"/>
              <a:defRPr/>
            </a:pPr>
            <a:endParaRPr lang="en-US" sz="20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3074" name="Picture 2" descr="Image result for POSTERIOR CEREBRAL AR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7" y="3996603"/>
            <a:ext cx="4056206" cy="199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user\My Documents\My Pictures\CerArtDistBlu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715119"/>
            <a:ext cx="4263736" cy="24508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MIDDLE CEREBRAL AR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2022661"/>
            <a:ext cx="3588328" cy="26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MIDDLE CEREBRAL AR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6" y="1754993"/>
            <a:ext cx="4298082" cy="330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33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CEREBRAL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ARTERIES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46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799"/>
            <a:ext cx="9144000" cy="102985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DISTRIBUTION OF CEREBRAL ARTERIES</a:t>
            </a:r>
          </a:p>
        </p:txBody>
      </p:sp>
      <p:pic>
        <p:nvPicPr>
          <p:cNvPr id="32770" name="Picture 2" descr="http://upload.wikimedia.org/wikipedia/commons/thumb/4/4a/Cerebral_vascular_territories.jpg/640px-Cerebral_vascular_territori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291" y="1540170"/>
            <a:ext cx="4272410" cy="4165600"/>
          </a:xfrm>
          <a:prstGeom prst="rect">
            <a:avLst/>
          </a:prstGeom>
          <a:noFill/>
        </p:spPr>
      </p:pic>
      <p:pic>
        <p:nvPicPr>
          <p:cNvPr id="32772" name="Picture 4" descr="http://upload.wikimedia.org/wikipedia/commons/thumb/e/ed/Cerebral_vascular_territories_midline.jpg/640px-Cerebral_vascular_territories_midli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244" y="1446507"/>
            <a:ext cx="4511756" cy="439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17463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BASILAR ARTERY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09675" y="1204913"/>
            <a:ext cx="5390573" cy="23141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  <a:cs typeface="Adobe Arabic" pitchFamily="18" charset="-78"/>
              </a:rPr>
              <a:t>Supplies</a:t>
            </a: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: </a:t>
            </a:r>
            <a:r>
              <a:rPr lang="en-US" sz="1800" b="1" dirty="0">
                <a:solidFill>
                  <a:srgbClr val="FF0000"/>
                </a:solidFill>
                <a:latin typeface="Bodoni MT Black" pitchFamily="18" charset="0"/>
                <a:cs typeface="Adobe Arabic" pitchFamily="18" charset="-78"/>
              </a:rPr>
              <a:t>Midbrain and Cerebellum.</a:t>
            </a:r>
          </a:p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Branches: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Anterior inferior cerebellar artery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Pontine branches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18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Superior cerebellar artery</a:t>
            </a: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dirty="0">
              <a:solidFill>
                <a:srgbClr val="C00000"/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026" name="Picture 2" descr="http://upload.wikimedia.org/wikipedia/commons/thumb/2/2e/Circle_of_Willis_en.svg/471px-Circle_of_Willis_e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14" y="1204913"/>
            <a:ext cx="3284036" cy="52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kern="1200" dirty="0">
                <a:solidFill>
                  <a:srgbClr val="FF0000"/>
                </a:solidFill>
                <a:latin typeface="Bodoni MT Black" pitchFamily="18" charset="0"/>
              </a:rPr>
              <a:t>OBJECTIVES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163639"/>
            <a:ext cx="8866909" cy="4267343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en-US" sz="2600" b="1" i="1" dirty="0" smtClean="0"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</a:endParaRPr>
          </a:p>
          <a:p>
            <a:pPr marL="0" indent="0">
              <a:buNone/>
              <a:defRPr/>
            </a:pPr>
            <a:r>
              <a:rPr lang="en-US" sz="2200" b="1" i="1" kern="1200" dirty="0">
                <a:solidFill>
                  <a:srgbClr val="C00000"/>
                </a:solidFill>
                <a:effectLst/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200" b="1" i="1" kern="1200" dirty="0" smtClean="0">
                <a:solidFill>
                  <a:srgbClr val="C00000"/>
                </a:solidFill>
                <a:effectLst/>
                <a:latin typeface="Adobe Arabic" pitchFamily="18" charset="-78"/>
                <a:cs typeface="Adobe Arabic" pitchFamily="18" charset="-78"/>
              </a:rPr>
              <a:t>     </a:t>
            </a:r>
            <a:r>
              <a:rPr lang="en-US" sz="2000" i="1" dirty="0">
                <a:solidFill>
                  <a:srgbClr val="C00000"/>
                </a:solidFill>
                <a:effectLst/>
                <a:latin typeface="Bodoni MT Black" pitchFamily="18" charset="0"/>
              </a:rPr>
              <a:t>At the end of the lecture, students should be able to: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List the cerebral arteries.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cerebral arterial supply regarding the origin, distribution and branches.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arterial Circle of Willis 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the cerebral venous drainage and its termination.</a:t>
            </a:r>
          </a:p>
          <a:p>
            <a:pPr marL="342900" lvl="1" indent="-342900" algn="just">
              <a:buClr>
                <a:srgbClr val="313A4F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  <a:ea typeface="+mn-ea"/>
              </a:rPr>
              <a:t>Describe arterial &amp; venous vascular disorders and their clinical manifestations.  </a:t>
            </a:r>
          </a:p>
          <a:p>
            <a:pPr lvl="1">
              <a:buFont typeface="Wingdings" pitchFamily="2" charset="2"/>
              <a:buChar char="v"/>
              <a:defRPr/>
            </a:pPr>
            <a:endParaRPr lang="en-US" sz="2600" dirty="0">
              <a:solidFill>
                <a:schemeClr val="bg1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ARTERIAL DISORDER</a:t>
            </a: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165100" y="1410422"/>
            <a:ext cx="4813300" cy="44916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800" b="1" dirty="0">
                <a:solidFill>
                  <a:srgbClr val="FF990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Stroke</a:t>
            </a:r>
          </a:p>
          <a:p>
            <a:pPr marL="736092" lvl="1" indent="-3429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Sudden occlusion</a:t>
            </a:r>
          </a:p>
          <a:p>
            <a:pPr marL="736092" lvl="1" indent="-3429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Hemorrhage</a:t>
            </a:r>
          </a:p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Aneurysm</a:t>
            </a:r>
          </a:p>
          <a:p>
            <a:pPr marL="736092" lvl="1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localized, blood-filled balloon-like bulge in the wall of a blood vessel.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FF9900"/>
                </a:solidFill>
                <a:latin typeface="Bodoni MT Black" pitchFamily="18" charset="0"/>
                <a:cs typeface="Adobe Arabic" pitchFamily="18" charset="-78"/>
              </a:rPr>
              <a:t>Angioma</a:t>
            </a:r>
          </a:p>
          <a:p>
            <a:pPr marL="736092" lvl="1" indent="-3429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latin typeface="Bodoni MT Black" pitchFamily="18" charset="0"/>
                <a:cs typeface="Adobe Arabic" pitchFamily="18" charset="-78"/>
              </a:rPr>
              <a:t>is benign tumors derived from cells of the vascular or lymphatic vessel walls (epithelium) or derived from cells of the tissues surrounding these vessels.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0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7" name="Picture 7" descr="D4843261"/>
          <p:cNvPicPr>
            <a:picLocks noChangeAspect="1" noChangeArrowheads="1"/>
          </p:cNvPicPr>
          <p:nvPr/>
        </p:nvPicPr>
        <p:blipFill>
          <a:blip r:embed="rId3" cstate="print"/>
          <a:srcRect l="70059" t="3117" r="812" b="64873"/>
          <a:stretch>
            <a:fillRect/>
          </a:stretch>
        </p:blipFill>
        <p:spPr>
          <a:xfrm>
            <a:off x="5059362" y="1410422"/>
            <a:ext cx="4008438" cy="277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www.neuroendomke.com/wp-content/uploads/2014/06/SciSource_BX33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2" y="4186523"/>
            <a:ext cx="3980728" cy="2602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635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ACA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953000" y="1346200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4940300" y="3949700"/>
            <a:ext cx="4191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606695"/>
            <a:ext cx="4902200" cy="3786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Motor disturbance in contralateral distal leg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Difficulty in Prefrontal lobe Functions: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Cognitive thinking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Judgment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Motor initiation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Self monitoring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MCA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940300" y="1224973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4940300" y="3949700"/>
            <a:ext cx="4191000" cy="238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24245" y="1457759"/>
            <a:ext cx="5365173" cy="40736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Contralateral weakness of: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face, arm, and hand more than legs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Contralateral sensory loss of: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face, arm, and hand more than legs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visual field cut (damage to optic radiation)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Aphasia: language disturbances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Broca's: production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Wernicke's: comprehension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ACCLUSION OF PCA</a:t>
            </a:r>
          </a:p>
        </p:txBody>
      </p:sp>
      <p:pic>
        <p:nvPicPr>
          <p:cNvPr id="5" name="Content Placeholder 4" descr="ap04_003"/>
          <p:cNvPicPr>
            <a:picLocks noChangeAspect="1" noChangeArrowheads="1"/>
          </p:cNvPicPr>
          <p:nvPr/>
        </p:nvPicPr>
        <p:blipFill>
          <a:blip r:embed="rId3" cstate="print"/>
          <a:srcRect l="3160" t="1247" r="4323" b="18361"/>
          <a:stretch>
            <a:fillRect/>
          </a:stretch>
        </p:blipFill>
        <p:spPr>
          <a:xfrm>
            <a:off x="4816186" y="4259127"/>
            <a:ext cx="41910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ap04_004"/>
          <p:cNvPicPr>
            <a:picLocks noChangeAspect="1" noChangeArrowheads="1"/>
          </p:cNvPicPr>
          <p:nvPr/>
        </p:nvPicPr>
        <p:blipFill>
          <a:blip r:embed="rId4" cstate="print"/>
          <a:srcRect l="3470" t="4222" r="1744" b="12848"/>
          <a:stretch>
            <a:fillRect/>
          </a:stretch>
        </p:blipFill>
        <p:spPr bwMode="auto">
          <a:xfrm>
            <a:off x="625186" y="4156364"/>
            <a:ext cx="4191000" cy="254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098" y="1208377"/>
            <a:ext cx="7304811" cy="2546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latin typeface="Bodoni MT Black" pitchFamily="18" charset="0"/>
                <a:cs typeface="Adobe Arabic" pitchFamily="18" charset="-78"/>
              </a:rPr>
              <a:t>Manifestations: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Visual disturbances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Contralateral homonymous hemianopsia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Bilateral lesions: cortical blindness </a:t>
            </a:r>
          </a:p>
          <a:p>
            <a:pPr marL="1924812" lvl="4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1400" b="1" dirty="0" smtClean="0">
                <a:solidFill>
                  <a:schemeClr val="accent4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patients unaware they cannot see (Anton's syndrome)</a:t>
            </a:r>
          </a:p>
          <a:p>
            <a:pPr marL="800100" lvl="1" indent="-342900" algn="just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Memory impairment </a:t>
            </a:r>
          </a:p>
          <a:p>
            <a:pPr marL="1257300" lvl="2" indent="-3429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If temporal lobe is affected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HOW WE ARE DOING ..?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8900" y="1175327"/>
            <a:ext cx="8699500" cy="508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71500" marR="0" lvl="0" indent="-5715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Tx/>
              <a:buFont typeface="Courier New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uLnTx/>
                <a:uFillTx/>
                <a:latin typeface="Bodoni MT Black" pitchFamily="18" charset="0"/>
                <a:cs typeface="Adobe Arabic" pitchFamily="18" charset="-78"/>
              </a:rPr>
              <a:t>Which statement(s) of the following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FF6600"/>
                </a:solidFill>
                <a:uLnTx/>
                <a:uFillTx/>
                <a:latin typeface="Bodoni MT Black" pitchFamily="18" charset="0"/>
                <a:cs typeface="Adobe Arabic" pitchFamily="18" charset="-78"/>
              </a:rPr>
              <a:t> is NOT Wrong?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uLnTx/>
              <a:uFillTx/>
              <a:latin typeface="Bodoni MT Black" pitchFamily="18" charset="0"/>
              <a:cs typeface="Adobe Arabic" pitchFamily="18" charset="-78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lang="en-US" sz="2400" kern="0" dirty="0" smtClean="0">
              <a:solidFill>
                <a:srgbClr val="FF66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8899" y="1706419"/>
            <a:ext cx="8930409" cy="28563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Anterior cerebral arteries supply Broca's and Wernicke’s Area..!!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Occlusion of MCA causes difficulty in Prefrontal lobe’s functions..!!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Middle cerebral arteries are part of Willis Circle..!!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Aneurysm is benign tumors derived from cells of the vascular or lymphatic vessel walls..!! </a:t>
            </a:r>
          </a:p>
          <a:p>
            <a:pPr lvl="1" indent="-457200" algn="just" fontAlgn="auto">
              <a:lnSpc>
                <a:spcPct val="15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Posterior cerebral arteries supply anterior and inferior temporal lobes..!!</a:t>
            </a:r>
          </a:p>
          <a:p>
            <a:pPr lvl="1" indent="-457200" algn="just">
              <a:buFont typeface="+mj-lt"/>
              <a:buAutoNum type="arabicPeriod"/>
              <a:defRPr/>
            </a:pPr>
            <a:endParaRPr lang="en-US" sz="1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en-US" sz="2000" kern="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buAutoNum type="arabicPeriod"/>
              <a:defRPr/>
            </a:pPr>
            <a:endParaRPr lang="en-US" sz="20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marR="0" lvl="0" indent="-3429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VENOUS DRAINAGE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471614"/>
            <a:ext cx="5170488" cy="32666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 smtClean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It involves: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Superficial (cortical) veins:</a:t>
            </a:r>
          </a:p>
          <a:p>
            <a:pPr marL="1193292" lvl="2" indent="-342900" fontAlgn="auto">
              <a:spcAft>
                <a:spcPts val="0"/>
              </a:spcAft>
              <a:buClr>
                <a:srgbClr val="3333FF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3333FF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en-US" sz="1600" b="1" dirty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Drain the cortical surface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Deep veins: </a:t>
            </a:r>
          </a:p>
          <a:p>
            <a:pPr marL="1193292" lvl="2" indent="-342900" fontAlgn="auto">
              <a:spcAft>
                <a:spcPts val="0"/>
              </a:spcAft>
              <a:buClr>
                <a:srgbClr val="3333FF"/>
              </a:buClr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Drain the deep structures</a:t>
            </a:r>
          </a:p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These veins ultimately drain into: </a:t>
            </a:r>
          </a:p>
          <a:p>
            <a:pPr marL="850392" lvl="1" indent="-457200" fontAlgn="auto"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Dural Venous Sinuses</a:t>
            </a:r>
          </a:p>
          <a:p>
            <a:pPr marL="39319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 Veins  are thin walled and are devoid of valves.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04" y="1747602"/>
            <a:ext cx="3224303" cy="278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471614"/>
            <a:ext cx="7609610" cy="1867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Lie on the brain surface, in the Subarchnoid space.</a:t>
            </a:r>
          </a:p>
          <a:p>
            <a:pPr marL="393192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They are divided into: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Superior cerebral veins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3333FF"/>
                </a:solidFill>
                <a:latin typeface="Bodoni MT Black" pitchFamily="18" charset="0"/>
                <a:cs typeface="Adobe Arabic" pitchFamily="18" charset="-78"/>
              </a:rPr>
              <a:t>Inferior cerebral veins</a:t>
            </a:r>
          </a:p>
          <a:p>
            <a:pPr lvl="2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rgbClr val="006600"/>
                </a:solidFill>
                <a:latin typeface="Bodoni MT Black" pitchFamily="18" charset="0"/>
                <a:cs typeface="Adobe Arabic" pitchFamily="18" charset="-78"/>
              </a:rPr>
              <a:t>Superficial middle cerebral vein</a:t>
            </a:r>
          </a:p>
          <a:p>
            <a:pPr marL="731520" lvl="2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Ø"/>
              <a:defRPr/>
            </a:pPr>
            <a:endParaRPr lang="en-US" sz="2400" dirty="0" smtClean="0">
              <a:solidFill>
                <a:srgbClr val="C00000"/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8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76535" y="1275687"/>
            <a:ext cx="1084649" cy="2259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660900" y="2530490"/>
            <a:ext cx="4292600" cy="3517900"/>
            <a:chOff x="4787900" y="1435100"/>
            <a:chExt cx="4292600" cy="3517900"/>
          </a:xfrm>
        </p:grpSpPr>
        <p:pic>
          <p:nvPicPr>
            <p:cNvPr id="5" name="Picture 2" descr="C:\Documents and Settings\Free User\My Documents\My Pictures\zz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831036" y="1435100"/>
              <a:ext cx="4233203" cy="3517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670800" y="1854200"/>
              <a:ext cx="1409700" cy="24622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7200" y="4686300"/>
              <a:ext cx="1409700" cy="246221"/>
            </a:xfrm>
            <a:prstGeom prst="rect">
              <a:avLst/>
            </a:prstGeom>
            <a:noFill/>
            <a:ln w="19050">
              <a:solidFill>
                <a:srgbClr val="3333FF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87900" y="4660901"/>
              <a:ext cx="1866900" cy="246221"/>
            </a:xfrm>
            <a:prstGeom prst="rect">
              <a:avLst/>
            </a:prstGeom>
            <a:noFill/>
            <a:ln w="19050">
              <a:solidFill>
                <a:srgbClr val="0066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38100" y="1093662"/>
            <a:ext cx="8496300" cy="2401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Superior Cerebral Veins </a:t>
            </a:r>
            <a:endParaRPr lang="en-US" sz="2000" b="1" dirty="0" smtClean="0">
              <a:solidFill>
                <a:srgbClr val="C00000"/>
              </a:solidFill>
              <a:latin typeface="Bodoni MT Black" pitchFamily="18" charset="0"/>
            </a:endParaRP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6 to 12 veins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Drain lateral surface of brain above the lateral sulcus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 mainly into the Superior Sagittal sinus, and partly into superficial middle cerebral vein.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133127" y="3677493"/>
            <a:ext cx="564866" cy="542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5FF04F5D"/>
          <p:cNvPicPr>
            <a:picLocks noChangeAspect="1" noChangeArrowheads="1"/>
          </p:cNvPicPr>
          <p:nvPr/>
        </p:nvPicPr>
        <p:blipFill>
          <a:blip r:embed="rId3" cstate="print"/>
          <a:srcRect l="31987" r="20528" b="59529"/>
          <a:stretch>
            <a:fillRect/>
          </a:stretch>
        </p:blipFill>
        <p:spPr>
          <a:xfrm>
            <a:off x="7377056" y="3478663"/>
            <a:ext cx="1614544" cy="152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6876535" y="1275687"/>
            <a:ext cx="1084649" cy="2259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932098" y="3274899"/>
            <a:ext cx="3806439" cy="3163248"/>
            <a:chOff x="4978400" y="1219200"/>
            <a:chExt cx="3806439" cy="3163248"/>
          </a:xfrm>
        </p:grpSpPr>
        <p:pic>
          <p:nvPicPr>
            <p:cNvPr id="5" name="Picture 2" descr="C:\Documents and Settings\Free User\My Documents\My Pictures\zz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978400" y="1219200"/>
              <a:ext cx="3806439" cy="31632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594600" y="1574801"/>
              <a:ext cx="1155700" cy="246221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45300" y="1308101"/>
              <a:ext cx="1155700" cy="24622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6500" y="4076701"/>
              <a:ext cx="1587500" cy="246221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pic>
        <p:nvPicPr>
          <p:cNvPr id="2050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0" y="3704609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100" y="1152960"/>
            <a:ext cx="8440882" cy="19227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Inferior Cerebral Veins </a:t>
            </a:r>
            <a:endParaRPr lang="en-US" sz="2000" b="1" dirty="0" smtClean="0">
              <a:solidFill>
                <a:srgbClr val="C00000"/>
              </a:solidFill>
              <a:latin typeface="Bodoni MT Black" pitchFamily="18" charset="0"/>
            </a:endParaRP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Run below  the lateral sulcus</a:t>
            </a: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Drain the lateral surface of the temporal lobe</a:t>
            </a:r>
          </a:p>
          <a:p>
            <a:pPr lvl="2" indent="-45720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 partly into superficial middle cerebral vein &amp; partly into Transverse sinus.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0" y="3235785"/>
            <a:ext cx="4178300" cy="3141822"/>
            <a:chOff x="4762500" y="1498600"/>
            <a:chExt cx="4178300" cy="3141822"/>
          </a:xfrm>
        </p:grpSpPr>
        <p:grpSp>
          <p:nvGrpSpPr>
            <p:cNvPr id="19" name="Group 18"/>
            <p:cNvGrpSpPr/>
            <p:nvPr/>
          </p:nvGrpSpPr>
          <p:grpSpPr>
            <a:xfrm>
              <a:off x="4813300" y="1498600"/>
              <a:ext cx="4127500" cy="3136900"/>
              <a:chOff x="3505200" y="1295400"/>
              <a:chExt cx="5257800" cy="3429000"/>
            </a:xfrm>
          </p:grpSpPr>
          <p:pic>
            <p:nvPicPr>
              <p:cNvPr id="14" name="ClipArt Placeholder 5" descr="b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03" r="48000" b="5075"/>
              <a:stretch>
                <a:fillRect/>
              </a:stretch>
            </p:blipFill>
            <p:spPr>
              <a:xfrm>
                <a:off x="3505200" y="1295400"/>
                <a:ext cx="5257800" cy="3429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6325394" y="3885406"/>
                <a:ext cx="609600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5400000" flipH="1" flipV="1">
                <a:off x="5486400" y="3048000"/>
                <a:ext cx="1143000" cy="11430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6210301" y="4076700"/>
                <a:ext cx="990600" cy="31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794500" y="4394201"/>
              <a:ext cx="1155700" cy="24622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62500" y="3568701"/>
              <a:ext cx="13589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</p:grpSp>
      <p:pic>
        <p:nvPicPr>
          <p:cNvPr id="3074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" y="3986673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SUPERFICIAL CORTICAL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099" y="1125250"/>
            <a:ext cx="8662555" cy="20474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>
                <a:solidFill>
                  <a:srgbClr val="6699FF"/>
                </a:solidFill>
                <a:latin typeface="Bodoni MT Black" pitchFamily="18" charset="0"/>
                <a:cs typeface="Adobe Arabic" pitchFamily="18" charset="-78"/>
              </a:rPr>
              <a:t>Superficial Middle Cerebral Vein 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Runs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along  the lateral sulcus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Terminates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into the Cavernous sinus</a:t>
            </a:r>
          </a:p>
          <a:p>
            <a:pPr lvl="2" indent="-45720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Wingdings" pitchFamily="2" charset="2"/>
              <a:buChar char="§"/>
              <a:defRPr/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Connected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posteriorly by Superior &amp; Inferior anastomotic veins to Superior Sagittal &amp; Transverse sinuses respectively.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0" y="3403660"/>
            <a:ext cx="4330700" cy="3060699"/>
            <a:chOff x="4813300" y="1282701"/>
            <a:chExt cx="4330700" cy="3060699"/>
          </a:xfrm>
        </p:grpSpPr>
        <p:grpSp>
          <p:nvGrpSpPr>
            <p:cNvPr id="13" name="Group 12"/>
            <p:cNvGrpSpPr/>
            <p:nvPr/>
          </p:nvGrpSpPr>
          <p:grpSpPr>
            <a:xfrm>
              <a:off x="4813300" y="1371600"/>
              <a:ext cx="4330700" cy="2971800"/>
              <a:chOff x="4191000" y="1371600"/>
              <a:chExt cx="4953000" cy="3429000"/>
            </a:xfrm>
          </p:grpSpPr>
          <p:pic>
            <p:nvPicPr>
              <p:cNvPr id="9" name="ClipArt Placeholder 5" descr="b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03" r="48000" b="5075"/>
              <a:stretch>
                <a:fillRect/>
              </a:stretch>
            </p:blipFill>
            <p:spPr>
              <a:xfrm>
                <a:off x="4191000" y="1371600"/>
                <a:ext cx="4953000" cy="3429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3276600"/>
                <a:ext cx="609600" cy="533400"/>
              </a:xfrm>
              <a:prstGeom prst="straightConnector1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>
              <a:xfrm>
                <a:off x="7696200" y="1447800"/>
                <a:ext cx="1219200" cy="533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705600" y="4648200"/>
                <a:ext cx="1066800" cy="152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26000" y="3327401"/>
              <a:ext cx="1231900" cy="40011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94300" y="3746501"/>
              <a:ext cx="13970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80000" y="1282701"/>
              <a:ext cx="1587500" cy="400110"/>
            </a:xfrm>
            <a:prstGeom prst="rect">
              <a:avLst/>
            </a:prstGeom>
            <a:noFill/>
            <a:ln w="19050">
              <a:solidFill>
                <a:srgbClr val="FF9900"/>
              </a:solidFill>
            </a:ln>
          </p:spPr>
          <p:txBody>
            <a:bodyPr wrap="square" rtlCol="1">
              <a:spAutoFit/>
            </a:bodyPr>
            <a:lstStyle/>
            <a:p>
              <a:endParaRPr lang="en-US" dirty="0" smtClean="0"/>
            </a:p>
            <a:p>
              <a:endParaRPr lang="ar-SA" dirty="0"/>
            </a:p>
          </p:txBody>
        </p:sp>
      </p:grpSp>
      <p:pic>
        <p:nvPicPr>
          <p:cNvPr id="14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" y="3986673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955676"/>
            <a:ext cx="8963891" cy="1094798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Large mass of nervous tissue located in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cranial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cavity.</a:t>
            </a:r>
          </a:p>
          <a:p>
            <a:pPr>
              <a:buClr>
                <a:schemeClr val="accent4">
                  <a:lumMod val="25000"/>
                </a:schemeClr>
              </a:buClr>
              <a:buFont typeface="Wingdings" pitchFamily="2" charset="2"/>
              <a:buChar char="ü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Has four major regions.</a:t>
            </a:r>
          </a:p>
          <a:p>
            <a:pPr eaLnBrk="1" hangingPunct="1">
              <a:defRPr/>
            </a:pPr>
            <a:endParaRPr lang="en-US" sz="2800" dirty="0" smtClean="0">
              <a:solidFill>
                <a:schemeClr val="accent4">
                  <a:lumMod val="25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11268" name="TextBox 8"/>
          <p:cNvSpPr txBox="1">
            <a:spLocks noChangeArrowheads="1"/>
          </p:cNvSpPr>
          <p:nvPr/>
        </p:nvSpPr>
        <p:spPr bwMode="auto">
          <a:xfrm>
            <a:off x="5740401" y="1814513"/>
            <a:ext cx="2844800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Cerebrum </a:t>
            </a:r>
            <a:endParaRPr lang="en-US" sz="2000" b="1" dirty="0" smtClean="0">
              <a:solidFill>
                <a:srgbClr val="C00000"/>
              </a:solidFill>
              <a:latin typeface="Calibri" pitchFamily="34" charset="0"/>
              <a:cs typeface="Arial" charset="0"/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  <a:cs typeface="Arial" charset="0"/>
              </a:rPr>
              <a:t>Cerebral hemispheres)</a:t>
            </a:r>
          </a:p>
        </p:txBody>
      </p:sp>
      <p:sp>
        <p:nvSpPr>
          <p:cNvPr id="11269" name="TextBox 9"/>
          <p:cNvSpPr txBox="1">
            <a:spLocks noChangeArrowheads="1"/>
          </p:cNvSpPr>
          <p:nvPr/>
        </p:nvSpPr>
        <p:spPr bwMode="auto">
          <a:xfrm>
            <a:off x="6392863" y="5084763"/>
            <a:ext cx="1443037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latin typeface="Calibri" pitchFamily="34" charset="0"/>
                <a:cs typeface="Arial" charset="0"/>
              </a:rPr>
              <a:t>Cerebellum</a:t>
            </a:r>
          </a:p>
        </p:txBody>
      </p: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344488" y="5876925"/>
            <a:ext cx="6337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Brainstem: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Midbrain, Pons &amp; Medulla oblongata</a:t>
            </a:r>
          </a:p>
        </p:txBody>
      </p:sp>
      <p:sp>
        <p:nvSpPr>
          <p:cNvPr id="11271" name="TextBox 11"/>
          <p:cNvSpPr txBox="1">
            <a:spLocks noChangeArrowheads="1"/>
          </p:cNvSpPr>
          <p:nvPr/>
        </p:nvSpPr>
        <p:spPr bwMode="auto">
          <a:xfrm>
            <a:off x="6392863" y="3182938"/>
            <a:ext cx="2305050" cy="163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Diencephalon: </a:t>
            </a:r>
            <a:r>
              <a:rPr lang="en-US" sz="2000" dirty="0" smtClean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Thalamus, Hypothalamus, Subthalamus &amp; </a:t>
            </a:r>
            <a:r>
              <a:rPr lang="en-US" sz="2000" dirty="0" err="1" smtClean="0">
                <a:solidFill>
                  <a:srgbClr val="0000CC"/>
                </a:solidFill>
                <a:latin typeface="Calibri" pitchFamily="34" charset="0"/>
                <a:cs typeface="Arial" charset="0"/>
              </a:rPr>
              <a:t>Epithalamus</a:t>
            </a:r>
            <a:endParaRPr lang="en-US" sz="2000" dirty="0">
              <a:solidFill>
                <a:srgbClr val="0000CC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20" name="Picture 5" descr="C:\Users\user\Pictures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0975" y="2497138"/>
            <a:ext cx="3409950" cy="305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/>
          <p:cNvCxnSpPr/>
          <p:nvPr/>
        </p:nvCxnSpPr>
        <p:spPr>
          <a:xfrm flipV="1">
            <a:off x="5241925" y="2459038"/>
            <a:ext cx="1079500" cy="576262"/>
          </a:xfrm>
          <a:prstGeom prst="line">
            <a:avLst/>
          </a:prstGeom>
          <a:ln w="2857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92638" y="3683000"/>
            <a:ext cx="1728787" cy="71438"/>
          </a:xfrm>
          <a:prstGeom prst="line">
            <a:avLst/>
          </a:prstGeom>
          <a:ln w="28575">
            <a:solidFill>
              <a:srgbClr val="0000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>
            <a:off x="5457825" y="4402138"/>
            <a:ext cx="935038" cy="792162"/>
          </a:xfrm>
          <a:prstGeom prst="line">
            <a:avLst/>
          </a:prstGeom>
          <a:ln w="28575">
            <a:solidFill>
              <a:srgbClr val="FF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4089400" y="5338763"/>
            <a:ext cx="1079500" cy="2159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 flipV="1">
            <a:off x="3153569" y="4690269"/>
            <a:ext cx="1584325" cy="1008063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505075" y="4043363"/>
            <a:ext cx="2016125" cy="194310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Review: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THE BRAIN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DEEP CEREBRAL VEINS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100" y="967069"/>
            <a:ext cx="8623300" cy="22748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They drain the internal structures;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Basal </a:t>
            </a: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ganglia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Internal capsule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70C0"/>
                </a:solidFill>
                <a:latin typeface="Bodoni MT Black" pitchFamily="18" charset="0"/>
                <a:cs typeface="Adobe Arabic" pitchFamily="18" charset="-78"/>
              </a:rPr>
              <a:t>Thalamus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They merge to form the Internal Cerebral Veins.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The two veins unite in the midline to form the Great Cerebral vein.</a:t>
            </a:r>
          </a:p>
          <a:p>
            <a:pPr marL="393192" lvl="1" indent="-457200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1800" b="1" dirty="0">
                <a:latin typeface="Bodoni MT Black" pitchFamily="18" charset="0"/>
                <a:cs typeface="Adobe Arabic" pitchFamily="18" charset="-78"/>
              </a:rPr>
              <a:t>This short vessel is continuous with the Straight Sinus.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2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78582" y="3986187"/>
            <a:ext cx="3378951" cy="2705570"/>
            <a:chOff x="4622800" y="1447800"/>
            <a:chExt cx="4343400" cy="3581400"/>
          </a:xfrm>
        </p:grpSpPr>
        <p:pic>
          <p:nvPicPr>
            <p:cNvPr id="13" name="Picture 5" descr="b4"/>
            <p:cNvPicPr>
              <a:picLocks noChangeAspect="1" noChangeArrowheads="1"/>
            </p:cNvPicPr>
            <p:nvPr/>
          </p:nvPicPr>
          <p:blipFill>
            <a:blip r:embed="rId3" cstate="print"/>
            <a:srcRect l="50977" t="10492" b="5075"/>
            <a:stretch>
              <a:fillRect/>
            </a:stretch>
          </p:blipFill>
          <p:spPr bwMode="auto">
            <a:xfrm>
              <a:off x="4622800" y="1447800"/>
              <a:ext cx="4343400" cy="3581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7734300" y="2095500"/>
              <a:ext cx="1079500" cy="457200"/>
            </a:xfrm>
            <a:prstGeom prst="rect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78800" y="2717800"/>
              <a:ext cx="673100" cy="3810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8" name="Picture 2" descr="https://dw9r2us9jo9xp.cloudfront.net/images/library/1317/content_Superficial_veins_of_the_brain_lateral_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2" y="3986673"/>
            <a:ext cx="30480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DURAL VENOUS SINUSES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71595" y="2156508"/>
            <a:ext cx="1969791" cy="267765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</a:t>
            </a: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Inferior </a:t>
            </a: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Straight</a:t>
            </a:r>
            <a:endParaRPr lang="en-GB" sz="2000" b="1" dirty="0">
              <a:solidFill>
                <a:schemeClr val="tx2">
                  <a:lumMod val="10000"/>
                </a:schemeClr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r>
              <a:rPr lang="en-GB" sz="2000" b="1" dirty="0" smtClean="0">
                <a:solidFill>
                  <a:schemeClr val="tx2">
                    <a:lumMod val="10000"/>
                  </a:schemeClr>
                </a:solidFill>
                <a:latin typeface="Bodoni MT Black" pitchFamily="18" charset="0"/>
                <a:cs typeface="Adobe Arabic" pitchFamily="18" charset="-78"/>
              </a:rPr>
              <a:t>Occipital</a:t>
            </a:r>
          </a:p>
          <a:p>
            <a:pPr marL="342900" indent="-342900" algn="l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2">
                  <a:lumMod val="10000"/>
                </a:schemeClr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 algn="l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2">
                  <a:lumMod val="10000"/>
                </a:schemeClr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7071595" y="1345818"/>
            <a:ext cx="1969791" cy="400110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Single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200" y="2156508"/>
            <a:ext cx="1969791" cy="2800767"/>
          </a:xfrm>
          <a:prstGeom prst="rect">
            <a:avLst/>
          </a:prstGeom>
          <a:solidFill>
            <a:srgbClr val="3333FF"/>
          </a:solidFill>
          <a:ln w="19050">
            <a:solidFill>
              <a:srgbClr val="3333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Transverse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Sigmoid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Cavernous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GB" sz="2000" b="1" dirty="0" err="1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Petrosal</a:t>
            </a:r>
            <a:r>
              <a:rPr lang="en-GB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 </a:t>
            </a:r>
            <a:endParaRPr lang="en-GB" sz="2000" b="1" dirty="0" smtClean="0">
              <a:solidFill>
                <a:schemeClr val="tx1"/>
              </a:solidFill>
              <a:latin typeface="Bodoni MT Black" pitchFamily="18" charset="0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 smtClean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GB" sz="2400" b="1" dirty="0" smtClean="0">
              <a:solidFill>
                <a:schemeClr val="tx1"/>
              </a:solidFill>
              <a:latin typeface="Adobe Arabic" pitchFamily="18" charset="-78"/>
              <a:cs typeface="Adobe Arabic" pitchFamily="18" charset="-78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83200" y="1345819"/>
            <a:ext cx="1969791" cy="400110"/>
          </a:xfrm>
          <a:prstGeom prst="rect">
            <a:avLst/>
          </a:prstGeom>
          <a:solidFill>
            <a:srgbClr val="3333FF"/>
          </a:solidFill>
          <a:ln w="19050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odoni MT Black" pitchFamily="18" charset="0"/>
                <a:cs typeface="Adobe Arabic" pitchFamily="18" charset="-78"/>
              </a:rPr>
              <a:t>Paired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200" y="5287600"/>
            <a:ext cx="8958186" cy="400110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Blood flows from transverse </a:t>
            </a:r>
            <a:r>
              <a:rPr lang="en-US" sz="2000" b="1" dirty="0" smtClean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&amp; sigmoid </a:t>
            </a:r>
            <a:r>
              <a:rPr lang="en-US" sz="2000" b="1" dirty="0">
                <a:solidFill>
                  <a:srgbClr val="C00000"/>
                </a:solidFill>
                <a:latin typeface="Bodoni MT Black" pitchFamily="18" charset="0"/>
                <a:cs typeface="Adobe Arabic" pitchFamily="18" charset="-78"/>
              </a:rPr>
              <a:t>sinuses into IJV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79" y="1345819"/>
            <a:ext cx="4469661" cy="3857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rgbClr val="3333FF"/>
                </a:solidFill>
                <a:latin typeface="Bodoni MT Black" pitchFamily="18" charset="0"/>
              </a:rPr>
              <a:t>WATCH</a:t>
            </a:r>
            <a:endParaRPr lang="en-US" kern="1200" dirty="0">
              <a:solidFill>
                <a:srgbClr val="3333FF"/>
              </a:solidFill>
              <a:latin typeface="Bodoni MT Black" pitchFamily="18" charset="0"/>
            </a:endParaRPr>
          </a:p>
        </p:txBody>
      </p:sp>
      <p:pic>
        <p:nvPicPr>
          <p:cNvPr id="3" name="Dural venous sinu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5782" y="1378528"/>
            <a:ext cx="5444836" cy="4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VENOUS DISORDER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38099" y="958978"/>
            <a:ext cx="5507616" cy="55942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93192" lvl="1" indent="-457200" fontAlgn="auto">
              <a:lnSpc>
                <a:spcPct val="9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  <a:cs typeface="Adobe Arabic" pitchFamily="18" charset="-78"/>
              </a:rPr>
              <a:t>Infarction</a:t>
            </a:r>
            <a:endParaRPr lang="en-US" sz="2000" b="1" dirty="0">
              <a:latin typeface="Bodoni MT Black" pitchFamily="18" charset="0"/>
              <a:cs typeface="Adobe Arabic" pitchFamily="18" charset="-78"/>
            </a:endParaRP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refers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to tissue death (necrosis) that is caused by a local lack of oxygen due to obstruction of the tissue's blood supply</a:t>
            </a:r>
          </a:p>
          <a:p>
            <a:pPr marL="393192" lvl="1" indent="-457200" fontAlgn="auto">
              <a:lnSpc>
                <a:spcPct val="90000"/>
              </a:lnSpc>
              <a:spcAft>
                <a:spcPts val="0"/>
              </a:spcAft>
              <a:buClr>
                <a:schemeClr val="accent4">
                  <a:lumMod val="25000"/>
                </a:schemeClr>
              </a:buClr>
              <a:buSzPct val="95000"/>
              <a:buFont typeface="Courier New" pitchFamily="49" charset="0"/>
              <a:buChar char="o"/>
              <a:defRPr/>
            </a:pPr>
            <a:r>
              <a:rPr lang="en-US" sz="2000" b="1" dirty="0" smtClean="0">
                <a:latin typeface="Bodoni MT Black" pitchFamily="18" charset="0"/>
              </a:rPr>
              <a:t>Sinus </a:t>
            </a:r>
            <a:r>
              <a:rPr lang="en-US" sz="2000" b="1" dirty="0">
                <a:latin typeface="Bodoni MT Black" pitchFamily="18" charset="0"/>
              </a:rPr>
              <a:t>thrombosis: 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SSS thrombosis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Sagittal Sinus 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Can complicates ear infection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Cavernous Sinus thrombosis</a:t>
            </a:r>
          </a:p>
          <a:p>
            <a:pPr marL="1200150" lvl="2" indent="-285750" algn="just"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As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Adobe Arabic" pitchFamily="18" charset="-78"/>
              </a:rPr>
              <a:t>a complication of infection in the dangerous area of the face</a:t>
            </a:r>
          </a:p>
          <a:p>
            <a:pPr marL="800100" lvl="1" indent="-342900" algn="just"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FF6600"/>
                </a:solidFill>
                <a:latin typeface="Bodoni MT Black" pitchFamily="18" charset="0"/>
              </a:rPr>
              <a:t>Obstruction of venous drainage of the brain leads to Cerebral swelling (edema) and raised Intracranial Pressure.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731520" lvl="1" indent="-274320" algn="just" fontAlgn="auto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640080" lvl="1" indent="-246888" algn="just" eaLnBrk="1" fontAlgn="auto" hangingPunct="1">
              <a:spcAft>
                <a:spcPts val="0"/>
              </a:spcAft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lang="en-US" sz="24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Wingdings" pitchFamily="2" charset="2"/>
              <a:buChar char="v"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3" name="Content Placeholder 4" descr="662C116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45715" y="1400175"/>
            <a:ext cx="3400425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0" latinLnBrk="0" hangingPunct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ALSO, HOW WE ARE DOING ..?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8900" y="1051795"/>
            <a:ext cx="8699500" cy="508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71500" indent="-571500" algn="just">
              <a:lnSpc>
                <a:spcPct val="70000"/>
              </a:lnSpc>
              <a:spcBef>
                <a:spcPct val="20000"/>
              </a:spcBef>
              <a:buClr>
                <a:srgbClr val="FF6600"/>
              </a:buClr>
              <a:buFont typeface="Courier New" pitchFamily="49" charset="0"/>
              <a:buChar char="o"/>
              <a:defRPr/>
            </a:pPr>
            <a:r>
              <a:rPr lang="en-US" sz="2000" b="1" kern="0" dirty="0">
                <a:solidFill>
                  <a:srgbClr val="FF6600"/>
                </a:solidFill>
                <a:latin typeface="Bodoni MT Black" pitchFamily="18" charset="0"/>
                <a:cs typeface="Adobe Arabic" pitchFamily="18" charset="-78"/>
              </a:rPr>
              <a:t>Which statement(s) of the following is Wrong?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5000"/>
                </a:schemeClr>
              </a:buClr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lang="en-US" sz="2400" kern="0" dirty="0" smtClean="0">
              <a:solidFill>
                <a:srgbClr val="FF6600"/>
              </a:solidFill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2400" y="1660245"/>
            <a:ext cx="8750300" cy="40616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Cerebral Veins terminate mainly into the Superior Sagittal sinus, and partly into superficial middle cerebral vein..!!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Infarction refers to tissue death (necrosis)..!!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Superior Cerebral Veins drain lateral surface of brain above the lateral sulcus..!!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Inferior Cerebral Veins terminate partly into superficial middle cerebral vein &amp; partly into Transverse sinus..!! 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chemeClr val="accent4">
                    <a:lumMod val="25000"/>
                  </a:schemeClr>
                </a:solidFill>
                <a:latin typeface="Bodoni MT Black" pitchFamily="18" charset="0"/>
                <a:cs typeface="Adobe Arabic" pitchFamily="18" charset="-78"/>
              </a:rPr>
              <a:t>Superficial Middle Cerebral Vein drains the lateral surface of the temporal lobe..!!</a:t>
            </a:r>
          </a:p>
          <a:p>
            <a:pPr lvl="1" indent="-457200" algn="just">
              <a:lnSpc>
                <a:spcPct val="150000"/>
              </a:lnSpc>
              <a:buFont typeface="+mj-lt"/>
              <a:buAutoNum type="arabicPeriod"/>
              <a:defRPr/>
            </a:pPr>
            <a:endParaRPr lang="en-US" sz="18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rabicPeriod"/>
              <a:defRPr/>
            </a:pPr>
            <a:endParaRPr lang="en-US" sz="2000" kern="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</a:endParaRPr>
          </a:p>
          <a:p>
            <a:pPr marL="457200" indent="-457200" algn="just">
              <a:lnSpc>
                <a:spcPct val="150000"/>
              </a:lnSpc>
              <a:buAutoNum type="arabicPeriod"/>
              <a:defRPr/>
            </a:pPr>
            <a:endParaRPr lang="en-US" sz="2000" dirty="0" smtClean="0">
              <a:solidFill>
                <a:schemeClr val="accent4">
                  <a:lumMod val="2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1143000" marR="0" lvl="2" indent="-228600" algn="just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25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247684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QUESTION?</a:t>
            </a:r>
          </a:p>
        </p:txBody>
      </p:sp>
    </p:spTree>
    <p:extLst>
      <p:ext uri="{BB962C8B-B14F-4D97-AF65-F5344CB8AC3E}">
        <p14:creationId xmlns:p14="http://schemas.microsoft.com/office/powerpoint/2010/main" val="36180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Review: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CEREBRUM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0" y="1236078"/>
            <a:ext cx="4559300" cy="36961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marR="0" lvl="0" indent="-457200" algn="just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4">
                  <a:lumMod val="2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largest part of the brain, and has two hemispheres. </a:t>
            </a:r>
          </a:p>
          <a:p>
            <a:pPr marL="457200" marR="0" lvl="0" indent="-457200" algn="just" defTabSz="914400" eaLnBrk="0" latinLnBrk="0" hangingPunct="0">
              <a:lnSpc>
                <a:spcPct val="100000"/>
              </a:lnSpc>
              <a:spcBef>
                <a:spcPct val="20000"/>
              </a:spcBef>
              <a:buClr>
                <a:schemeClr val="accent4">
                  <a:lumMod val="2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surface shows elevations called gyri, separated by depressions called sulci.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Each hemispheres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di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vided into  four lobes by deeper grooves.</a:t>
            </a:r>
          </a:p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25000"/>
                </a:schemeClr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Lobs are separated by deep grooves called fissures.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uLnTx/>
              <a:uFillTx/>
              <a:latin typeface="Calibri" pitchFamily="34" charset="0"/>
              <a:cs typeface="+mn-cs"/>
            </a:endParaRPr>
          </a:p>
        </p:txBody>
      </p:sp>
      <p:pic>
        <p:nvPicPr>
          <p:cNvPr id="18" name="Picture 7" descr="File05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524" y="1236078"/>
            <a:ext cx="4470476" cy="346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085" y="1124744"/>
            <a:ext cx="5448168" cy="547260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Blood vessels are the part of the circulatory system that transports blood throughout the human body. </a:t>
            </a:r>
          </a:p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There are three major types of blood vessels: 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C00000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Arteries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carry the blood away from the heart.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chemeClr val="tx2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Capillaries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enable the actual exchange of water and chemicals between the blood and the tissues.</a:t>
            </a:r>
          </a:p>
          <a:p>
            <a:pPr lvl="1" algn="just">
              <a:lnSpc>
                <a:spcPct val="12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0000CC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Veins</a:t>
            </a:r>
            <a:r>
              <a:rPr lang="en-US" sz="1600" b="1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, which carry blood from the capillaries back toward the heart. </a:t>
            </a:r>
          </a:p>
          <a:p>
            <a:pPr marL="342900" lvl="1" indent="-342900" algn="just">
              <a:lnSpc>
                <a:spcPct val="110000"/>
              </a:lnSpc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9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 word vascular, meaning relating to the blood vessels, is derived from the Latin vas, meaning vessel. </a:t>
            </a:r>
          </a:p>
          <a:p>
            <a:pPr lvl="1" algn="just" rtl="0">
              <a:lnSpc>
                <a:spcPct val="110000"/>
              </a:lnSpc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b="1" kern="1200" dirty="0">
                <a:solidFill>
                  <a:srgbClr val="C00000"/>
                </a:solidFill>
                <a:effectLst/>
                <a:latin typeface="Bodoni MT Black" pitchFamily="18" charset="0"/>
                <a:ea typeface="+mn-ea"/>
                <a:cs typeface="Adobe Arabic" pitchFamily="18" charset="-78"/>
              </a:rPr>
              <a:t>Avascular refers to being without (blood) vessels. </a:t>
            </a:r>
            <a:endParaRPr lang="ar-SA" sz="1600" b="1" kern="1200" dirty="0">
              <a:solidFill>
                <a:srgbClr val="C00000"/>
              </a:solidFill>
              <a:effectLst/>
              <a:latin typeface="Bodoni MT Black" pitchFamily="18" charset="0"/>
              <a:ea typeface="+mn-ea"/>
              <a:cs typeface="Adobe Arabic" pitchFamily="18" charset="-7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7136" y="0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cap="none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Review</a:t>
            </a: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BLOOD VESSELS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  <p:pic>
        <p:nvPicPr>
          <p:cNvPr id="6" name="Picture 2" descr="http://www.primepantrystuff.info/wp-content/uploads/2014/09/hd-overview-blood-vessel-diagram-what-are-the-blood-vessels-of-the-brain---with-pictures-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26" y="1124744"/>
            <a:ext cx="330596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5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5" y="1124744"/>
            <a:ext cx="5112567" cy="43204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1" indent="-342900" algn="just"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The arteries and veins have three layers, but the middle layer is thicker in the arteries than it is in the veins: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Intima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 (the thinnest layer): a single layer of simple squamous endothelial cells.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Media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 (the thickest layer in arteries):  is made up of smooth muscle cells and elastic tissue.</a:t>
            </a:r>
          </a:p>
          <a:p>
            <a:pPr lvl="1" algn="just" rtl="0">
              <a:buClr>
                <a:schemeClr val="accent4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sz="1600" kern="1200" dirty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Tunica </a:t>
            </a:r>
            <a:r>
              <a:rPr lang="en-US" sz="1600" kern="1200" dirty="0" smtClean="0">
                <a:solidFill>
                  <a:srgbClr val="0070C0"/>
                </a:solidFill>
                <a:effectLst/>
                <a:latin typeface="Bodoni MT Black" pitchFamily="18" charset="0"/>
                <a:ea typeface="+mn-ea"/>
              </a:rPr>
              <a:t>Adventitia</a:t>
            </a:r>
            <a:r>
              <a:rPr lang="en-US" sz="1600" kern="1200" dirty="0" smtClean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 </a:t>
            </a:r>
            <a:r>
              <a:rPr lang="en-US" sz="1600" kern="1200" dirty="0">
                <a:solidFill>
                  <a:schemeClr val="accent4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(the thickest layer in veins) entirely made of connective tissue. </a:t>
            </a:r>
          </a:p>
          <a:p>
            <a:pPr marL="342900" lvl="1" indent="-342900" algn="just"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1800" kern="1200" dirty="0">
                <a:solidFill>
                  <a:schemeClr val="bg1">
                    <a:lumMod val="50000"/>
                  </a:schemeClr>
                </a:solidFill>
                <a:effectLst/>
                <a:latin typeface="Bodoni MT Black" pitchFamily="18" charset="0"/>
                <a:ea typeface="+mn-ea"/>
              </a:rPr>
              <a:t>Capillaries consist of little more than a layer of endothelium and occasional connective tissue.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7136" y="260648"/>
            <a:ext cx="9144000" cy="6207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cap="none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</a:t>
            </a:r>
            <a:r>
              <a:rPr lang="en-US" sz="3200" b="1" cap="none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eview: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histology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</a:endParaRPr>
          </a:p>
        </p:txBody>
      </p:sp>
      <p:pic>
        <p:nvPicPr>
          <p:cNvPr id="3074" name="Picture 2" descr="http://www.phschool.com/science/biology_place/biocoach/images/cardio2/BlVesS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20" y="1227583"/>
            <a:ext cx="38100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9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1873" y="1053633"/>
            <a:ext cx="5390671" cy="5070083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B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lood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is the actual carrier of the oxygen and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nutrients into arteries.</a:t>
            </a:r>
            <a:endParaRPr lang="en-US" sz="2000" dirty="0">
              <a:solidFill>
                <a:srgbClr val="000000"/>
              </a:solidFill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Blood is made mostly of plasma, which is a yellowish liquid that is 90% water. </a:t>
            </a:r>
            <a:endParaRPr lang="en-US" sz="2000" dirty="0" smtClean="0">
              <a:solidFill>
                <a:srgbClr val="000000"/>
              </a:solidFill>
              <a:effectLst/>
              <a:latin typeface="Bodoni MT Black" pitchFamily="18" charset="0"/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Plasma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contains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also salts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glucose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and other substances. </a:t>
            </a:r>
            <a:endParaRPr lang="en-US" sz="2000" dirty="0" smtClean="0">
              <a:solidFill>
                <a:srgbClr val="000000"/>
              </a:solidFill>
              <a:effectLst/>
              <a:latin typeface="Bodoni MT Black" pitchFamily="18" charset="0"/>
            </a:endParaRP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Most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important, plasma contains proteins that carry important nutrients to the body’s cells and strengthen the body’s immune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system.</a:t>
            </a:r>
          </a:p>
          <a:p>
            <a:pPr algn="just">
              <a:buClr>
                <a:srgbClr val="313A4F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Blood has main 3 types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of blood cells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that circulate </a:t>
            </a:r>
            <a:r>
              <a:rPr lang="en-US" sz="2000" dirty="0">
                <a:solidFill>
                  <a:srgbClr val="000000"/>
                </a:solidFill>
                <a:effectLst/>
                <a:latin typeface="Bodoni MT Black" pitchFamily="18" charset="0"/>
              </a:rPr>
              <a:t>with the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Bodoni MT Black" pitchFamily="18" charset="0"/>
              </a:rPr>
              <a:t>plasma.</a:t>
            </a:r>
            <a:endParaRPr lang="en-US" sz="2000" dirty="0">
              <a:solidFill>
                <a:srgbClr val="000000"/>
              </a:solidFill>
              <a:effectLst/>
              <a:latin typeface="Bodoni MT Black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Review: </a:t>
            </a:r>
            <a:r>
              <a:rPr lang="en-US" sz="3200" b="1" cap="all" spc="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BLOOD</a:t>
            </a:r>
            <a:endParaRPr lang="en-US" sz="3200" b="1" cap="all" spc="5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 Black" pitchFamily="18" charset="0"/>
              <a:ea typeface="+mj-ea"/>
              <a:cs typeface="+mj-cs"/>
            </a:endParaRPr>
          </a:p>
        </p:txBody>
      </p:sp>
      <p:pic>
        <p:nvPicPr>
          <p:cNvPr id="3074" name="Picture 2" descr="Image result for BL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85" y="1203041"/>
            <a:ext cx="2955799" cy="31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70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0" y="50800"/>
            <a:ext cx="9144000" cy="7366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  <a:ea typeface="+mj-ea"/>
                <a:cs typeface="+mj-cs"/>
              </a:rPr>
              <a:t>CEREBRAL CIRCULATION</a:t>
            </a:r>
          </a:p>
        </p:txBody>
      </p:sp>
      <p:sp>
        <p:nvSpPr>
          <p:cNvPr id="17" name="Rectangle 6"/>
          <p:cNvSpPr txBox="1">
            <a:spLocks noChangeArrowheads="1"/>
          </p:cNvSpPr>
          <p:nvPr/>
        </p:nvSpPr>
        <p:spPr>
          <a:xfrm>
            <a:off x="0" y="1547813"/>
            <a:ext cx="5207000" cy="20081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457200" lvl="0" indent="-457200" algn="just" eaLnBrk="0" hangingPunct="0">
              <a:spcBef>
                <a:spcPct val="20000"/>
              </a:spcBef>
              <a:buClr>
                <a:schemeClr val="accent4">
                  <a:lumMod val="10000"/>
                </a:schemeClr>
              </a:buClr>
              <a:buFont typeface="Wingdings" pitchFamily="2" charset="2"/>
              <a:buChar char="v"/>
              <a:defRPr/>
            </a:pPr>
            <a:endParaRPr kumimoji="0" lang="en-US" sz="320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10000"/>
                </a:schemeClr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5000"/>
                </a:schemeClr>
              </a:solidFill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67192"/>
            <a:ext cx="479136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movement of blood through the network of blood vessels to supply the brain. 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 arteries carry oxygenated blood and other nutrients to the brain.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veins carry deoxygenated blood back to the heart removing carbon dioxide and other metabolic products.</a:t>
            </a:r>
          </a:p>
          <a:p>
            <a:pPr marL="342900" lvl="1" indent="-342900" algn="just" eaLnBrk="0" hangingPunct="0">
              <a:spcBef>
                <a:spcPct val="20000"/>
              </a:spcBef>
              <a:buClr>
                <a:srgbClr val="000000"/>
              </a:buClr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Bodoni MT Black" pitchFamily="18" charset="0"/>
                <a:cs typeface="+mn-cs"/>
              </a:rPr>
              <a:t>The movement of blood in the cerebral circulation is called cerebral blood flow. </a:t>
            </a:r>
          </a:p>
        </p:txBody>
      </p:sp>
      <p:pic>
        <p:nvPicPr>
          <p:cNvPr id="6146" name="Picture 2" descr="Image result for CEREBRAL CIRCU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66" y="1267192"/>
            <a:ext cx="4120174" cy="309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51263" y="1267192"/>
            <a:ext cx="498764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1366" y="1267192"/>
            <a:ext cx="498764" cy="34778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1200" dirty="0" smtClean="0">
                <a:solidFill>
                  <a:srgbClr val="FF0000"/>
                </a:solidFill>
                <a:latin typeface="Bodoni MT Black" pitchFamily="18" charset="0"/>
              </a:rPr>
              <a:t>WATCH</a:t>
            </a:r>
            <a:endParaRPr lang="en-US" kern="1200" dirty="0">
              <a:solidFill>
                <a:srgbClr val="FF0000"/>
              </a:solidFill>
              <a:latin typeface="Bodoni MT Black" pitchFamily="18" charset="0"/>
            </a:endParaRPr>
          </a:p>
        </p:txBody>
      </p:sp>
      <p:pic>
        <p:nvPicPr>
          <p:cNvPr id="7" name="Blood Flow Through the B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231" y="1583745"/>
            <a:ext cx="7909406" cy="44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7066</TotalTime>
  <Words>1116</Words>
  <Application>Microsoft Office PowerPoint</Application>
  <PresentationFormat>On-screen Show (4:3)</PresentationFormat>
  <Paragraphs>381</Paragraphs>
  <Slides>35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Adobe Arabic</vt:lpstr>
      <vt:lpstr>Arial</vt:lpstr>
      <vt:lpstr>Bodoni MT Black</vt:lpstr>
      <vt:lpstr>Calibri</vt:lpstr>
      <vt:lpstr>Courier New</vt:lpstr>
      <vt:lpstr>Garamond</vt:lpstr>
      <vt:lpstr>Wingdings</vt:lpstr>
      <vt:lpstr>Wingdings 2</vt:lpstr>
      <vt:lpstr>Teamwork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NERVOUS SYSTEM I</dc:title>
  <dc:creator>Prof. Saeed Makarem</dc:creator>
  <cp:lastModifiedBy>Khaleel Alyahya</cp:lastModifiedBy>
  <cp:revision>190</cp:revision>
  <dcterms:created xsi:type="dcterms:W3CDTF">2005-03-12T06:42:31Z</dcterms:created>
  <dcterms:modified xsi:type="dcterms:W3CDTF">2017-10-15T08:02:10Z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ervous System">
    <vt:lpwstr>Prof. Saeed Makarem</vt:lpwstr>
  </property>
</Properties>
</file>